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42" r:id="rId3"/>
    <p:sldId id="441" r:id="rId4"/>
    <p:sldId id="458" r:id="rId5"/>
    <p:sldId id="443" r:id="rId6"/>
    <p:sldId id="456" r:id="rId7"/>
    <p:sldId id="455" r:id="rId8"/>
    <p:sldId id="444" r:id="rId9"/>
    <p:sldId id="445" r:id="rId10"/>
    <p:sldId id="446" r:id="rId11"/>
    <p:sldId id="457" r:id="rId12"/>
    <p:sldId id="449" r:id="rId13"/>
    <p:sldId id="450" r:id="rId14"/>
    <p:sldId id="452" r:id="rId15"/>
    <p:sldId id="453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Batista" initials="SB" lastIdx="1" clrIdx="0">
    <p:extLst>
      <p:ext uri="{19B8F6BF-5375-455C-9EA6-DF929625EA0E}">
        <p15:presenceInfo xmlns:p15="http://schemas.microsoft.com/office/powerpoint/2012/main" userId="c841bc55e3027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ECEF-48F3-4CB4-805B-408F3A2DD8C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457585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1469690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464277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297578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147390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14964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418976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856312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449621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38336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5285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89280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63276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-36459" y="0"/>
            <a:ext cx="12192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</a:t>
            </a:r>
            <a:r>
              <a:rPr dirty="0"/>
              <a:t>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r>
              <a:rPr lang="en-US" sz="2800" spc="1820" dirty="0"/>
              <a:t>Rutgers University</a:t>
            </a:r>
            <a:endParaRPr sz="2800" spc="1820" dirty="0"/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 dirty="0">
                <a:hlinkClick r:id="rId3"/>
              </a:rPr>
              <a:t>http://introcs.cs.</a:t>
            </a:r>
            <a:r>
              <a:rPr lang="en-US" dirty="0">
                <a:hlinkClick r:id="rId3"/>
              </a:rPr>
              <a:t>rutgers</a:t>
            </a:r>
            <a:r>
              <a:rPr dirty="0"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-3175000" y="-1409700"/>
            <a:ext cx="16179800" cy="16179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7696200" y="5029200"/>
            <a:ext cx="15201900" cy="1752600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tabLst>
                <a:tab pos="1752600" algn="l"/>
              </a:tabLst>
              <a:defRPr sz="64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  <a:prstGeom prst="rect">
            <a:avLst/>
          </a:prstGeom>
        </p:spPr>
        <p:txBody>
          <a:bodyPr/>
          <a:lstStyle>
            <a:lvl1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 i="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 </a:t>
            </a:r>
            <a:r>
              <a:rPr lang="en-US" sz="2800" spc="1820" dirty="0"/>
              <a:t>Rutgers University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"/>
          <p:cNvSpPr/>
          <p:nvPr/>
        </p:nvSpPr>
        <p:spPr>
          <a:xfrm>
            <a:off x="1297472" y="1280221"/>
            <a:ext cx="218101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21005800" cy="45720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CSCI </a:t>
            </a:r>
            <a:r>
              <a:rPr lang="en-US" sz="2400" smtClean="0"/>
              <a:t>170 Spring </a:t>
            </a:r>
            <a:r>
              <a:rPr lang="en-US" sz="2400" dirty="0" smtClean="0"/>
              <a:t>2021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Sandra Batista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E9B988-EB5E-4DEA-8F2B-6E6243450485}"/>
              </a:ext>
            </a:extLst>
          </p:cNvPr>
          <p:cNvSpPr/>
          <p:nvPr/>
        </p:nvSpPr>
        <p:spPr>
          <a:xfrm>
            <a:off x="676949" y="12418368"/>
            <a:ext cx="1219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Citation: Slides modified from slides from Harris Lewis from Harvard CS 20</a:t>
            </a:r>
          </a:p>
          <a:p>
            <a:r>
              <a:rPr lang="en-US" sz="2400" dirty="0"/>
              <a:t>https://www.seas.harvard.edu/courses/cs20/Schedule.html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Bijection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7999"/>
            <a:ext cx="20816277" cy="380523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sz="4000" dirty="0">
                <a:solidFill>
                  <a:srgbClr val="0070C0"/>
                </a:solidFill>
                <a:latin typeface="Chalkboard"/>
                <a:cs typeface="Chalkboard"/>
              </a:rPr>
              <a:t>For all elements in the codomain, there exists exactly one element in the domain such that f(a)=b.</a:t>
            </a:r>
          </a:p>
          <a:p>
            <a:pPr lvl="1"/>
            <a:r>
              <a:rPr lang="en-US" sz="4000" dirty="0">
                <a:solidFill>
                  <a:srgbClr val="0070C0"/>
                </a:solidFill>
                <a:latin typeface="Chalkboard"/>
                <a:cs typeface="Chalkboard"/>
              </a:rPr>
              <a:t>One-to-one and Onto  </a:t>
            </a:r>
          </a:p>
          <a:p>
            <a:pPr lvl="1"/>
            <a:r>
              <a:rPr lang="en-US" sz="4000" b="1" dirty="0">
                <a:solidFill>
                  <a:srgbClr val="0070C0"/>
                </a:solidFill>
                <a:latin typeface="Chalkboard"/>
                <a:cs typeface="Chalkboard"/>
              </a:rPr>
              <a:t>Exactly one arrow out of each element of A and exactly one arrow into each element of B</a:t>
            </a: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pPr lvl="1"/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84AF60-CA29-446A-BC6C-2D5B4C4FA5B4}"/>
              </a:ext>
            </a:extLst>
          </p:cNvPr>
          <p:cNvSpPr/>
          <p:nvPr/>
        </p:nvSpPr>
        <p:spPr>
          <a:xfrm>
            <a:off x="4581063" y="7548433"/>
            <a:ext cx="3336342" cy="57865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FF7507-B1EC-4823-9828-64328CC214F7}"/>
              </a:ext>
            </a:extLst>
          </p:cNvPr>
          <p:cNvSpPr/>
          <p:nvPr/>
        </p:nvSpPr>
        <p:spPr>
          <a:xfrm>
            <a:off x="12281820" y="7254943"/>
            <a:ext cx="3336342" cy="564257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4F9635-9B13-4D4E-AF27-62932B2D9261}"/>
              </a:ext>
            </a:extLst>
          </p:cNvPr>
          <p:cNvCxnSpPr>
            <a:cxnSpLocks/>
          </p:cNvCxnSpPr>
          <p:nvPr/>
        </p:nvCxnSpPr>
        <p:spPr>
          <a:xfrm>
            <a:off x="6096835" y="8488520"/>
            <a:ext cx="7598250" cy="430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10B6B9-FC6D-49FA-8174-4E8928A029A9}"/>
              </a:ext>
            </a:extLst>
          </p:cNvPr>
          <p:cNvCxnSpPr>
            <a:cxnSpLocks/>
          </p:cNvCxnSpPr>
          <p:nvPr/>
        </p:nvCxnSpPr>
        <p:spPr>
          <a:xfrm flipV="1">
            <a:off x="6327458" y="10003029"/>
            <a:ext cx="7479320" cy="112213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46B217-90A3-4CA4-8927-07B0832AFAE6}"/>
              </a:ext>
            </a:extLst>
          </p:cNvPr>
          <p:cNvSpPr txBox="1"/>
          <p:nvPr/>
        </p:nvSpPr>
        <p:spPr>
          <a:xfrm>
            <a:off x="5124846" y="8279211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Zoe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1288C-C67A-487B-892C-81796E11E14A}"/>
              </a:ext>
            </a:extLst>
          </p:cNvPr>
          <p:cNvSpPr txBox="1"/>
          <p:nvPr/>
        </p:nvSpPr>
        <p:spPr>
          <a:xfrm>
            <a:off x="5521746" y="1095844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Jane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983D7-228D-43B2-ACDA-410F1EC2FC6F}"/>
              </a:ext>
            </a:extLst>
          </p:cNvPr>
          <p:cNvSpPr txBox="1"/>
          <p:nvPr/>
        </p:nvSpPr>
        <p:spPr>
          <a:xfrm>
            <a:off x="14369078" y="1098616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CS170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F8D1CA-EA0E-494C-9B4D-BACB1D341062}"/>
              </a:ext>
            </a:extLst>
          </p:cNvPr>
          <p:cNvSpPr txBox="1"/>
          <p:nvPr/>
        </p:nvSpPr>
        <p:spPr>
          <a:xfrm>
            <a:off x="13881102" y="816223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2478D-1D25-4081-A97D-893F2EB9B8B8}"/>
              </a:ext>
            </a:extLst>
          </p:cNvPr>
          <p:cNvSpPr txBox="1"/>
          <p:nvPr/>
        </p:nvSpPr>
        <p:spPr>
          <a:xfrm>
            <a:off x="13884202" y="875514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MATH125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D03E2-2571-4ECB-9630-3063DB069E96}"/>
              </a:ext>
            </a:extLst>
          </p:cNvPr>
          <p:cNvSpPr txBox="1"/>
          <p:nvPr/>
        </p:nvSpPr>
        <p:spPr>
          <a:xfrm>
            <a:off x="5457996" y="962345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Noah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12EE6D-D7B1-4001-BCE4-270F5BF0A4C3}"/>
              </a:ext>
            </a:extLst>
          </p:cNvPr>
          <p:cNvCxnSpPr>
            <a:cxnSpLocks/>
          </p:cNvCxnSpPr>
          <p:nvPr/>
        </p:nvCxnSpPr>
        <p:spPr>
          <a:xfrm flipV="1">
            <a:off x="6249234" y="8995558"/>
            <a:ext cx="7754698" cy="96843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20992F-FAE0-4C11-B780-C527B7F53D17}"/>
              </a:ext>
            </a:extLst>
          </p:cNvPr>
          <p:cNvSpPr txBox="1"/>
          <p:nvPr/>
        </p:nvSpPr>
        <p:spPr>
          <a:xfrm>
            <a:off x="5710387" y="11831770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Tommy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775081-3B19-4255-83E5-749EAA27B3F5}"/>
              </a:ext>
            </a:extLst>
          </p:cNvPr>
          <p:cNvCxnSpPr>
            <a:cxnSpLocks/>
          </p:cNvCxnSpPr>
          <p:nvPr/>
        </p:nvCxnSpPr>
        <p:spPr>
          <a:xfrm flipV="1">
            <a:off x="6876715" y="11334931"/>
            <a:ext cx="7492363" cy="85834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C99141-5A3A-4D50-ABDC-E19C5CFB171E}"/>
              </a:ext>
            </a:extLst>
          </p:cNvPr>
          <p:cNvSpPr txBox="1"/>
          <p:nvPr/>
        </p:nvSpPr>
        <p:spPr>
          <a:xfrm>
            <a:off x="2766493" y="10522748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6CAF8C-19E0-498F-A2A6-9113CDFE3169}"/>
              </a:ext>
            </a:extLst>
          </p:cNvPr>
          <p:cNvSpPr txBox="1"/>
          <p:nvPr/>
        </p:nvSpPr>
        <p:spPr>
          <a:xfrm>
            <a:off x="16419071" y="10324443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F846F-5343-484B-97A2-4FAD395CEAB5}"/>
              </a:ext>
            </a:extLst>
          </p:cNvPr>
          <p:cNvSpPr txBox="1"/>
          <p:nvPr/>
        </p:nvSpPr>
        <p:spPr>
          <a:xfrm>
            <a:off x="10142582" y="7032914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87BDB8-7827-4FB1-AA21-9E5BB5C43501}"/>
              </a:ext>
            </a:extLst>
          </p:cNvPr>
          <p:cNvSpPr txBox="1"/>
          <p:nvPr/>
        </p:nvSpPr>
        <p:spPr>
          <a:xfrm>
            <a:off x="1001798" y="8996138"/>
            <a:ext cx="55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domain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6251FE-7AE3-4BA9-8046-7FD3F108C934}"/>
              </a:ext>
            </a:extLst>
          </p:cNvPr>
          <p:cNvSpPr txBox="1"/>
          <p:nvPr/>
        </p:nvSpPr>
        <p:spPr>
          <a:xfrm>
            <a:off x="16813298" y="8538953"/>
            <a:ext cx="55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codomain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C3438-58AF-48C4-8FC2-F757669C7499}"/>
              </a:ext>
            </a:extLst>
          </p:cNvPr>
          <p:cNvSpPr txBox="1"/>
          <p:nvPr/>
        </p:nvSpPr>
        <p:spPr>
          <a:xfrm>
            <a:off x="13806778" y="968291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CS103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41959" y="6719501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halkboard"/>
                <a:cs typeface="Chalkboard"/>
              </a:rPr>
              <a:t>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077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Inverse of a function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777999"/>
            <a:ext cx="21625169" cy="3805230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halkboard"/>
                <a:cs typeface="Chalkboard"/>
              </a:rPr>
              <a:t>A function, f, is a binary </a:t>
            </a:r>
            <a:r>
              <a:rPr lang="en-US" b="1" dirty="0">
                <a:solidFill>
                  <a:srgbClr val="0070C0"/>
                </a:solidFill>
                <a:latin typeface="Chalkboard"/>
                <a:cs typeface="Chalkboard"/>
              </a:rPr>
              <a:t>relation </a:t>
            </a:r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on A x </a:t>
            </a:r>
            <a:r>
              <a:rPr lang="en-US" dirty="0" smtClean="0">
                <a:solidFill>
                  <a:srgbClr val="0070C0"/>
                </a:solidFill>
                <a:latin typeface="Chalkboard"/>
                <a:cs typeface="Chalkboard"/>
              </a:rPr>
              <a:t>B.</a:t>
            </a:r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halkboard"/>
                <a:cs typeface="Chalkboard"/>
              </a:rPr>
              <a:t>inverse of the </a:t>
            </a:r>
            <a:r>
              <a:rPr lang="en-US" b="1" dirty="0" smtClean="0">
                <a:solidFill>
                  <a:srgbClr val="0070C0"/>
                </a:solidFill>
                <a:latin typeface="Chalkboard"/>
                <a:cs typeface="Chalkboard"/>
              </a:rPr>
              <a:t>function f</a:t>
            </a:r>
            <a:r>
              <a:rPr lang="en-US" b="1" baseline="30000" dirty="0" smtClean="0">
                <a:solidFill>
                  <a:srgbClr val="0070C0"/>
                </a:solidFill>
                <a:latin typeface="Chalkboard"/>
                <a:cs typeface="Chalkboard"/>
              </a:rPr>
              <a:t>-1</a:t>
            </a:r>
            <a:r>
              <a:rPr lang="en-US" b="1" dirty="0">
                <a:solidFill>
                  <a:srgbClr val="0070C0"/>
                </a:solidFill>
                <a:latin typeface="Chalkboard"/>
                <a:cs typeface="Chalkboard"/>
              </a:rPr>
              <a:t>, </a:t>
            </a:r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is a subset of B x A: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halkboard"/>
                <a:cs typeface="Chalkboard"/>
              </a:rPr>
              <a:t>f</a:t>
            </a:r>
            <a:r>
              <a:rPr lang="en-US" b="1" baseline="30000" dirty="0" smtClean="0">
                <a:solidFill>
                  <a:srgbClr val="0070C0"/>
                </a:solidFill>
                <a:latin typeface="Chalkboard"/>
                <a:cs typeface="Chalkboard"/>
              </a:rPr>
              <a:t>-1 </a:t>
            </a:r>
            <a:r>
              <a:rPr lang="en-US" dirty="0">
                <a:solidFill>
                  <a:schemeClr val="tx1"/>
                </a:solidFill>
                <a:latin typeface="Chalkboard"/>
                <a:cs typeface="Chalkboard"/>
              </a:rPr>
              <a:t>= { </a:t>
            </a:r>
            <a:r>
              <a:rPr lang="en-US" dirty="0" smtClean="0">
                <a:solidFill>
                  <a:schemeClr val="tx1"/>
                </a:solidFill>
                <a:latin typeface="Chalkboard"/>
                <a:cs typeface="Chalkboard"/>
              </a:rPr>
              <a:t>&lt;</a:t>
            </a:r>
            <a:r>
              <a:rPr lang="en-US" dirty="0" err="1" smtClean="0">
                <a:solidFill>
                  <a:schemeClr val="tx1"/>
                </a:solidFill>
                <a:latin typeface="Chalkboard"/>
                <a:cs typeface="Chalkboard"/>
              </a:rPr>
              <a:t>b,a</a:t>
            </a:r>
            <a:r>
              <a:rPr lang="en-US" dirty="0" smtClean="0">
                <a:solidFill>
                  <a:schemeClr val="tx1"/>
                </a:solidFill>
                <a:latin typeface="Chalkboard"/>
                <a:cs typeface="Chalkboard"/>
              </a:rPr>
              <a:t>&gt; </a:t>
            </a:r>
            <a:r>
              <a:rPr lang="en-US" dirty="0">
                <a:solidFill>
                  <a:schemeClr val="tx1"/>
                </a:solidFill>
                <a:latin typeface="Chalkboard"/>
                <a:cs typeface="Chalkboard"/>
              </a:rPr>
              <a:t>| </a:t>
            </a:r>
            <a:r>
              <a:rPr lang="en-US" dirty="0" smtClean="0">
                <a:solidFill>
                  <a:schemeClr val="tx1"/>
                </a:solidFill>
                <a:latin typeface="Chalkboard"/>
                <a:cs typeface="Chalkboard"/>
              </a:rPr>
              <a:t>&lt;</a:t>
            </a:r>
            <a:r>
              <a:rPr lang="en-US" dirty="0" err="1" smtClean="0">
                <a:solidFill>
                  <a:schemeClr val="tx1"/>
                </a:solidFill>
                <a:latin typeface="Chalkboard"/>
                <a:cs typeface="Chalkboard"/>
              </a:rPr>
              <a:t>a,b</a:t>
            </a:r>
            <a:r>
              <a:rPr lang="en-US" dirty="0" smtClean="0">
                <a:solidFill>
                  <a:schemeClr val="tx1"/>
                </a:solidFill>
                <a:latin typeface="Chalkboard"/>
                <a:cs typeface="Chalkboard"/>
              </a:rPr>
              <a:t>&gt; </a:t>
            </a:r>
            <a:r>
              <a:rPr lang="en-US" dirty="0">
                <a:solidFill>
                  <a:schemeClr val="tx1"/>
                </a:solidFill>
                <a:latin typeface="Chalkboard"/>
                <a:cs typeface="Chalkboard"/>
              </a:rPr>
              <a:t>∈ </a:t>
            </a:r>
            <a:r>
              <a:rPr lang="en-US" dirty="0" smtClean="0">
                <a:solidFill>
                  <a:schemeClr val="tx1"/>
                </a:solidFill>
                <a:latin typeface="Chalkboard"/>
                <a:cs typeface="Chalkboard"/>
              </a:rPr>
              <a:t>f}</a:t>
            </a:r>
            <a:endParaRPr lang="en-US" dirty="0">
              <a:solidFill>
                <a:schemeClr val="tx1"/>
              </a:solidFill>
              <a:latin typeface="Chalkboard"/>
              <a:cs typeface="Chalkboard"/>
            </a:endParaRPr>
          </a:p>
          <a:p>
            <a:pPr lvl="1"/>
            <a:r>
              <a:rPr lang="en-US" sz="4000" dirty="0" smtClean="0">
                <a:solidFill>
                  <a:srgbClr val="0070C0"/>
                </a:solidFill>
                <a:latin typeface="Chalkboard"/>
                <a:cs typeface="Chalkboard"/>
              </a:rPr>
              <a:t>Example: </a:t>
            </a:r>
            <a:r>
              <a:rPr lang="en-US" sz="4000" b="1" dirty="0">
                <a:solidFill>
                  <a:srgbClr val="0070C0"/>
                </a:solidFill>
                <a:latin typeface="Chalkboard"/>
                <a:cs typeface="Chalkboard"/>
              </a:rPr>
              <a:t>f</a:t>
            </a:r>
            <a:r>
              <a:rPr lang="en-US" sz="4000" b="1" baseline="30000" dirty="0">
                <a:solidFill>
                  <a:srgbClr val="0070C0"/>
                </a:solidFill>
                <a:latin typeface="Chalkboard"/>
                <a:cs typeface="Chalkboard"/>
              </a:rPr>
              <a:t>-1 </a:t>
            </a:r>
            <a:r>
              <a:rPr lang="en-US" sz="4000" dirty="0">
                <a:solidFill>
                  <a:schemeClr val="tx1"/>
                </a:solidFill>
                <a:latin typeface="Chalkboard"/>
                <a:cs typeface="Chalkboard"/>
              </a:rPr>
              <a:t>= { </a:t>
            </a:r>
            <a:r>
              <a:rPr lang="en-US" sz="4000" dirty="0" smtClean="0">
                <a:solidFill>
                  <a:schemeClr val="tx1"/>
                </a:solidFill>
                <a:latin typeface="Chalkboard"/>
                <a:cs typeface="Chalkboard"/>
              </a:rPr>
              <a:t>&lt;CS104, Zoe&gt;, &lt;MATH125, Noah&gt;, &lt;CS103, Jane&gt;, &lt;CS170, Tommy&gt;}</a:t>
            </a:r>
            <a:endParaRPr lang="en-US" sz="4000" b="1" dirty="0" smtClean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pPr lvl="1"/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84AF60-CA29-446A-BC6C-2D5B4C4FA5B4}"/>
              </a:ext>
            </a:extLst>
          </p:cNvPr>
          <p:cNvSpPr/>
          <p:nvPr/>
        </p:nvSpPr>
        <p:spPr>
          <a:xfrm>
            <a:off x="4581063" y="7548433"/>
            <a:ext cx="3336342" cy="57865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FF7507-B1EC-4823-9828-64328CC214F7}"/>
              </a:ext>
            </a:extLst>
          </p:cNvPr>
          <p:cNvSpPr/>
          <p:nvPr/>
        </p:nvSpPr>
        <p:spPr>
          <a:xfrm>
            <a:off x="12281820" y="7254943"/>
            <a:ext cx="3336342" cy="564257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4F9635-9B13-4D4E-AF27-62932B2D9261}"/>
              </a:ext>
            </a:extLst>
          </p:cNvPr>
          <p:cNvCxnSpPr>
            <a:cxnSpLocks/>
          </p:cNvCxnSpPr>
          <p:nvPr/>
        </p:nvCxnSpPr>
        <p:spPr>
          <a:xfrm>
            <a:off x="6096835" y="8488520"/>
            <a:ext cx="7598250" cy="430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10B6B9-FC6D-49FA-8174-4E8928A029A9}"/>
              </a:ext>
            </a:extLst>
          </p:cNvPr>
          <p:cNvCxnSpPr>
            <a:cxnSpLocks/>
          </p:cNvCxnSpPr>
          <p:nvPr/>
        </p:nvCxnSpPr>
        <p:spPr>
          <a:xfrm flipV="1">
            <a:off x="6327458" y="10003029"/>
            <a:ext cx="7479320" cy="112213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46B217-90A3-4CA4-8927-07B0832AFAE6}"/>
              </a:ext>
            </a:extLst>
          </p:cNvPr>
          <p:cNvSpPr txBox="1"/>
          <p:nvPr/>
        </p:nvSpPr>
        <p:spPr>
          <a:xfrm>
            <a:off x="5124846" y="8279211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Zoe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1288C-C67A-487B-892C-81796E11E14A}"/>
              </a:ext>
            </a:extLst>
          </p:cNvPr>
          <p:cNvSpPr txBox="1"/>
          <p:nvPr/>
        </p:nvSpPr>
        <p:spPr>
          <a:xfrm>
            <a:off x="5521746" y="1095844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Jane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983D7-228D-43B2-ACDA-410F1EC2FC6F}"/>
              </a:ext>
            </a:extLst>
          </p:cNvPr>
          <p:cNvSpPr txBox="1"/>
          <p:nvPr/>
        </p:nvSpPr>
        <p:spPr>
          <a:xfrm>
            <a:off x="14369078" y="1098616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CS170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F8D1CA-EA0E-494C-9B4D-BACB1D341062}"/>
              </a:ext>
            </a:extLst>
          </p:cNvPr>
          <p:cNvSpPr txBox="1"/>
          <p:nvPr/>
        </p:nvSpPr>
        <p:spPr>
          <a:xfrm>
            <a:off x="13881102" y="816223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2478D-1D25-4081-A97D-893F2EB9B8B8}"/>
              </a:ext>
            </a:extLst>
          </p:cNvPr>
          <p:cNvSpPr txBox="1"/>
          <p:nvPr/>
        </p:nvSpPr>
        <p:spPr>
          <a:xfrm>
            <a:off x="13884202" y="875514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MATH125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D03E2-2571-4ECB-9630-3063DB069E96}"/>
              </a:ext>
            </a:extLst>
          </p:cNvPr>
          <p:cNvSpPr txBox="1"/>
          <p:nvPr/>
        </p:nvSpPr>
        <p:spPr>
          <a:xfrm>
            <a:off x="5457996" y="962345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Noah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12EE6D-D7B1-4001-BCE4-270F5BF0A4C3}"/>
              </a:ext>
            </a:extLst>
          </p:cNvPr>
          <p:cNvCxnSpPr>
            <a:cxnSpLocks/>
          </p:cNvCxnSpPr>
          <p:nvPr/>
        </p:nvCxnSpPr>
        <p:spPr>
          <a:xfrm flipV="1">
            <a:off x="6249234" y="8995558"/>
            <a:ext cx="7754698" cy="96843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20992F-FAE0-4C11-B780-C527B7F53D17}"/>
              </a:ext>
            </a:extLst>
          </p:cNvPr>
          <p:cNvSpPr txBox="1"/>
          <p:nvPr/>
        </p:nvSpPr>
        <p:spPr>
          <a:xfrm>
            <a:off x="5710387" y="11831770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Tommy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775081-3B19-4255-83E5-749EAA27B3F5}"/>
              </a:ext>
            </a:extLst>
          </p:cNvPr>
          <p:cNvCxnSpPr>
            <a:cxnSpLocks/>
          </p:cNvCxnSpPr>
          <p:nvPr/>
        </p:nvCxnSpPr>
        <p:spPr>
          <a:xfrm flipV="1">
            <a:off x="6876715" y="11334931"/>
            <a:ext cx="7492363" cy="85834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C99141-5A3A-4D50-ABDC-E19C5CFB171E}"/>
              </a:ext>
            </a:extLst>
          </p:cNvPr>
          <p:cNvSpPr txBox="1"/>
          <p:nvPr/>
        </p:nvSpPr>
        <p:spPr>
          <a:xfrm>
            <a:off x="2766493" y="10522748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6CAF8C-19E0-498F-A2A6-9113CDFE3169}"/>
              </a:ext>
            </a:extLst>
          </p:cNvPr>
          <p:cNvSpPr txBox="1"/>
          <p:nvPr/>
        </p:nvSpPr>
        <p:spPr>
          <a:xfrm>
            <a:off x="16419071" y="10324443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F846F-5343-484B-97A2-4FAD395CEAB5}"/>
              </a:ext>
            </a:extLst>
          </p:cNvPr>
          <p:cNvSpPr txBox="1"/>
          <p:nvPr/>
        </p:nvSpPr>
        <p:spPr>
          <a:xfrm>
            <a:off x="10142582" y="7032914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87BDB8-7827-4FB1-AA21-9E5BB5C43501}"/>
              </a:ext>
            </a:extLst>
          </p:cNvPr>
          <p:cNvSpPr txBox="1"/>
          <p:nvPr/>
        </p:nvSpPr>
        <p:spPr>
          <a:xfrm>
            <a:off x="1001798" y="8996138"/>
            <a:ext cx="55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domain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6251FE-7AE3-4BA9-8046-7FD3F108C934}"/>
              </a:ext>
            </a:extLst>
          </p:cNvPr>
          <p:cNvSpPr txBox="1"/>
          <p:nvPr/>
        </p:nvSpPr>
        <p:spPr>
          <a:xfrm>
            <a:off x="16813298" y="8538953"/>
            <a:ext cx="55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codomain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C3438-58AF-48C4-8FC2-F757669C7499}"/>
              </a:ext>
            </a:extLst>
          </p:cNvPr>
          <p:cNvSpPr txBox="1"/>
          <p:nvPr/>
        </p:nvSpPr>
        <p:spPr>
          <a:xfrm>
            <a:off x="13806778" y="968291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CS103</a:t>
            </a:r>
          </a:p>
        </p:txBody>
      </p:sp>
    </p:spTree>
    <p:extLst>
      <p:ext uri="{BB962C8B-B14F-4D97-AF65-F5344CB8AC3E}">
        <p14:creationId xmlns:p14="http://schemas.microsoft.com/office/powerpoint/2010/main" val="36834060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 Practice Problem 1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404283" y="1689100"/>
            <a:ext cx="22419734" cy="10551606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600" dirty="0"/>
              <a:t>Consider f: R -&gt; Z where f(x) =         </a:t>
            </a:r>
          </a:p>
          <a:p>
            <a:endParaRPr lang="en-US" sz="3600" dirty="0"/>
          </a:p>
          <a:p>
            <a:r>
              <a:rPr lang="en-US" sz="3600" dirty="0"/>
              <a:t>Recall that the floor of x is the largest integer less than or equal to x.</a:t>
            </a:r>
          </a:p>
          <a:p>
            <a:r>
              <a:rPr lang="en-US" sz="36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 this function injective, surjective, bijective or neither?</a:t>
            </a: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571500" indent="-571500">
              <a:buAutoNum type="romanLcParenR"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AutoNum type="romanLcParenR"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AutoNum type="romanLcParenR"/>
            </a:pPr>
            <a:endParaRPr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A6E4E9C-3BBA-47BE-92D3-92BCB21A277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70749" y="1689100"/>
          <a:ext cx="1748551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4" imgW="266400" imgH="253800" progId="Equation.DSMT4">
                  <p:embed/>
                </p:oleObj>
              </mc:Choice>
              <mc:Fallback>
                <p:oleObj name="Equation" r:id="rId4" imgW="266400" imgH="2538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A6E4E9C-3BBA-47BE-92D3-92BCB21A27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70749" y="1689100"/>
                        <a:ext cx="1748551" cy="166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4279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 Practice Problem 2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404283" y="1689100"/>
            <a:ext cx="22419734" cy="9997609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600" dirty="0"/>
              <a:t>Consider f: Z-&gt; R where f(x) =         </a:t>
            </a:r>
          </a:p>
          <a:p>
            <a:endParaRPr lang="en-US" sz="3600" dirty="0"/>
          </a:p>
          <a:p>
            <a:r>
              <a:rPr lang="en-US" sz="3600" dirty="0" smtClean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 </a:t>
            </a:r>
            <a:r>
              <a:rPr lang="en-US" sz="36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function injective, surjective, bijective or neither?</a:t>
            </a: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571500" indent="-571500">
              <a:buAutoNum type="romanLcParenR"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AutoNum type="romanLcParenR"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AutoNum type="romanLcParenR"/>
            </a:pPr>
            <a:endParaRPr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A6E4E9C-3BBA-47BE-92D3-92BCB21A277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62240" y="1689100"/>
          <a:ext cx="52444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A6E4E9C-3BBA-47BE-92D3-92BCB21A27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62240" y="1689100"/>
                        <a:ext cx="524447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75965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 Practice Problem 3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404283" y="1689100"/>
            <a:ext cx="22419734" cy="9997609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600" dirty="0"/>
              <a:t>Consider f: </a:t>
            </a:r>
            <a:r>
              <a:rPr lang="en-US" sz="3600" dirty="0" err="1"/>
              <a:t>NxN</a:t>
            </a:r>
            <a:r>
              <a:rPr lang="en-US" sz="3600" dirty="0"/>
              <a:t> -&gt; </a:t>
            </a:r>
            <a:r>
              <a:rPr lang="en-US" sz="3600" dirty="0" smtClean="0"/>
              <a:t>R </a:t>
            </a:r>
            <a:r>
              <a:rPr lang="en-US" sz="3600" dirty="0"/>
              <a:t>where f(</a:t>
            </a:r>
            <a:r>
              <a:rPr lang="en-US" sz="3600" dirty="0" err="1"/>
              <a:t>m,n</a:t>
            </a:r>
            <a:r>
              <a:rPr lang="en-US" sz="3600" dirty="0"/>
              <a:t>) = max(</a:t>
            </a:r>
            <a:r>
              <a:rPr lang="en-US" sz="3600" dirty="0" err="1"/>
              <a:t>m,n</a:t>
            </a:r>
            <a:r>
              <a:rPr lang="en-US" sz="3600" dirty="0"/>
              <a:t>)      </a:t>
            </a:r>
          </a:p>
          <a:p>
            <a:endParaRPr lang="en-US" sz="3600" dirty="0"/>
          </a:p>
          <a:p>
            <a:r>
              <a:rPr lang="en-US" sz="3600" dirty="0" smtClean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 </a:t>
            </a:r>
            <a:r>
              <a:rPr lang="en-US" sz="36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function injective, surjective, bijective or neither?</a:t>
            </a: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571500" indent="-571500">
              <a:buAutoNum type="romanLcParenR"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AutoNum type="romanLcParenR"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AutoNum type="romanLcParenR"/>
            </a:pPr>
            <a:endParaRPr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574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 Practice Problem </a:t>
            </a:r>
            <a:r>
              <a:rPr lang="en-US" dirty="0" smtClean="0"/>
              <a:t>4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404283" y="1689100"/>
            <a:ext cx="22419734" cy="9997609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600" dirty="0"/>
              <a:t>Consider f</a:t>
            </a:r>
            <a:r>
              <a:rPr lang="en-US" sz="3600" dirty="0" smtClean="0"/>
              <a:t>: N -&gt; N where f(n) = n-1 if n is odd and f(n) = n+1 otherwise</a:t>
            </a:r>
          </a:p>
          <a:p>
            <a:endParaRPr lang="en-US" sz="3600" dirty="0" smtClean="0"/>
          </a:p>
          <a:p>
            <a:r>
              <a:rPr lang="en-US" sz="3600" dirty="0" smtClean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 </a:t>
            </a:r>
            <a:r>
              <a:rPr lang="en-US" sz="36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function injective, surjective, bijective or neither?</a:t>
            </a: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571500" indent="-571500">
              <a:buAutoNum type="romanLcParenR"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AutoNum type="romanLcParenR"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AutoNum type="romanLcParenR"/>
            </a:pPr>
            <a:endParaRPr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836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and 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</p:spPr>
        <p:txBody>
          <a:bodyPr/>
          <a:lstStyle/>
          <a:p>
            <a:r>
              <a:rPr lang="en-US" dirty="0"/>
              <a:t>Set Definitions</a:t>
            </a:r>
          </a:p>
          <a:p>
            <a:r>
              <a:rPr lang="en-US" dirty="0"/>
              <a:t>Set Operations</a:t>
            </a:r>
          </a:p>
          <a:p>
            <a:r>
              <a:rPr lang="en-US" dirty="0"/>
              <a:t>Sequences</a:t>
            </a:r>
          </a:p>
          <a:p>
            <a:r>
              <a:rPr lang="en-US" b="1" dirty="0"/>
              <a:t>Functions</a:t>
            </a:r>
          </a:p>
          <a:p>
            <a:r>
              <a:rPr lang="en-US" dirty="0"/>
              <a:t>Pigeonhole Principle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18041045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Binary Relations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777999"/>
            <a:ext cx="20370800" cy="163004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A</a:t>
            </a:r>
            <a:r>
              <a:rPr lang="en-US" b="1" dirty="0">
                <a:solidFill>
                  <a:srgbClr val="0070C0"/>
                </a:solidFill>
                <a:latin typeface="Chalkboard"/>
                <a:cs typeface="Chalkboard"/>
              </a:rPr>
              <a:t> binary relation </a:t>
            </a:r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on A x B is a subset of A x B.</a:t>
            </a:r>
            <a:r>
              <a:rPr lang="en-US" sz="6400" dirty="0">
                <a:solidFill>
                  <a:srgbClr val="0070C0"/>
                </a:solidFill>
                <a:latin typeface="Chalkboard"/>
                <a:cs typeface="Chalkboard"/>
              </a:rPr>
              <a:t> </a:t>
            </a:r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pPr lvl="1"/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AA029-D943-49B9-A3AA-167CC9BF3F97}"/>
              </a:ext>
            </a:extLst>
          </p:cNvPr>
          <p:cNvSpPr txBox="1"/>
          <p:nvPr/>
        </p:nvSpPr>
        <p:spPr>
          <a:xfrm>
            <a:off x="1014604" y="3017260"/>
            <a:ext cx="21199092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Example: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Let A = {Zoe, Tommy, Jane, Noah}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      B = {CS104, CS170, Math 125}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      </a:t>
            </a:r>
            <a:r>
              <a:rPr lang="en-US" sz="3600" dirty="0" err="1"/>
              <a:t>isTaking</a:t>
            </a:r>
            <a:r>
              <a:rPr lang="en-US" sz="3600" dirty="0"/>
              <a:t> = {&lt;Zoe, CS104&gt;, &lt;Zoe, Math 125&gt;, &lt;Tommy, CS170&gt;,&lt;Jane, CS170&gt;, &lt;Noah, CS104&gt;}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      </a:t>
            </a:r>
            <a:r>
              <a:rPr lang="en-US" sz="3600" dirty="0" err="1"/>
              <a:t>isTaking</a:t>
            </a:r>
            <a:r>
              <a:rPr lang="en-US" sz="3600" dirty="0"/>
              <a:t> binary relation = {&lt;a, b&gt; : Student a is taking course b}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rgbClr val="0070C0"/>
                </a:solidFill>
              </a:rPr>
              <a:t>      </a:t>
            </a:r>
            <a:r>
              <a:rPr lang="en-US" sz="3600" dirty="0" err="1">
                <a:solidFill>
                  <a:srgbClr val="0070C0"/>
                </a:solidFill>
              </a:rPr>
              <a:t>isTaking</a:t>
            </a:r>
            <a:r>
              <a:rPr lang="en-US" sz="3600" dirty="0">
                <a:solidFill>
                  <a:srgbClr val="0070C0"/>
                </a:solidFill>
              </a:rPr>
              <a:t> is a subset of A x B (i.e. students x courses)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84AF60-CA29-446A-BC6C-2D5B4C4FA5B4}"/>
              </a:ext>
            </a:extLst>
          </p:cNvPr>
          <p:cNvSpPr/>
          <p:nvPr/>
        </p:nvSpPr>
        <p:spPr>
          <a:xfrm>
            <a:off x="4581063" y="7548433"/>
            <a:ext cx="3336342" cy="57865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FF7507-B1EC-4823-9828-64328CC214F7}"/>
              </a:ext>
            </a:extLst>
          </p:cNvPr>
          <p:cNvSpPr/>
          <p:nvPr/>
        </p:nvSpPr>
        <p:spPr>
          <a:xfrm>
            <a:off x="12281820" y="7254943"/>
            <a:ext cx="3336342" cy="564257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4F9635-9B13-4D4E-AF27-62932B2D9261}"/>
              </a:ext>
            </a:extLst>
          </p:cNvPr>
          <p:cNvCxnSpPr>
            <a:cxnSpLocks/>
          </p:cNvCxnSpPr>
          <p:nvPr/>
        </p:nvCxnSpPr>
        <p:spPr>
          <a:xfrm>
            <a:off x="6096835" y="8488520"/>
            <a:ext cx="7598250" cy="430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10B6B9-FC6D-49FA-8174-4E8928A029A9}"/>
              </a:ext>
            </a:extLst>
          </p:cNvPr>
          <p:cNvCxnSpPr>
            <a:cxnSpLocks/>
          </p:cNvCxnSpPr>
          <p:nvPr/>
        </p:nvCxnSpPr>
        <p:spPr>
          <a:xfrm>
            <a:off x="6770829" y="11222034"/>
            <a:ext cx="7598250" cy="430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46B217-90A3-4CA4-8927-07B0832AFAE6}"/>
              </a:ext>
            </a:extLst>
          </p:cNvPr>
          <p:cNvSpPr txBox="1"/>
          <p:nvPr/>
        </p:nvSpPr>
        <p:spPr>
          <a:xfrm>
            <a:off x="5124846" y="8279211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Zoe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1288C-C67A-487B-892C-81796E11E14A}"/>
              </a:ext>
            </a:extLst>
          </p:cNvPr>
          <p:cNvSpPr txBox="1"/>
          <p:nvPr/>
        </p:nvSpPr>
        <p:spPr>
          <a:xfrm>
            <a:off x="5521746" y="1095844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Jane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983D7-228D-43B2-ACDA-410F1EC2FC6F}"/>
              </a:ext>
            </a:extLst>
          </p:cNvPr>
          <p:cNvSpPr txBox="1"/>
          <p:nvPr/>
        </p:nvSpPr>
        <p:spPr>
          <a:xfrm>
            <a:off x="14369078" y="1098616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CS170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F8D1CA-EA0E-494C-9B4D-BACB1D341062}"/>
              </a:ext>
            </a:extLst>
          </p:cNvPr>
          <p:cNvSpPr txBox="1"/>
          <p:nvPr/>
        </p:nvSpPr>
        <p:spPr>
          <a:xfrm>
            <a:off x="13881102" y="816223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CS104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9E420C-7384-49F8-9CED-E0073A2C753A}"/>
              </a:ext>
            </a:extLst>
          </p:cNvPr>
          <p:cNvCxnSpPr>
            <a:cxnSpLocks/>
          </p:cNvCxnSpPr>
          <p:nvPr/>
        </p:nvCxnSpPr>
        <p:spPr>
          <a:xfrm>
            <a:off x="6182528" y="8531569"/>
            <a:ext cx="7789652" cy="44715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D2478D-1D25-4081-A97D-893F2EB9B8B8}"/>
              </a:ext>
            </a:extLst>
          </p:cNvPr>
          <p:cNvSpPr txBox="1"/>
          <p:nvPr/>
        </p:nvSpPr>
        <p:spPr>
          <a:xfrm>
            <a:off x="13884202" y="875514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MATH125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D03E2-2571-4ECB-9630-3063DB069E96}"/>
              </a:ext>
            </a:extLst>
          </p:cNvPr>
          <p:cNvSpPr txBox="1"/>
          <p:nvPr/>
        </p:nvSpPr>
        <p:spPr>
          <a:xfrm>
            <a:off x="5457996" y="962345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Noah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12EE6D-D7B1-4001-BCE4-270F5BF0A4C3}"/>
              </a:ext>
            </a:extLst>
          </p:cNvPr>
          <p:cNvCxnSpPr>
            <a:cxnSpLocks/>
          </p:cNvCxnSpPr>
          <p:nvPr/>
        </p:nvCxnSpPr>
        <p:spPr>
          <a:xfrm flipV="1">
            <a:off x="6312984" y="8557871"/>
            <a:ext cx="7659196" cy="135004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20992F-FAE0-4C11-B780-C527B7F53D17}"/>
              </a:ext>
            </a:extLst>
          </p:cNvPr>
          <p:cNvSpPr txBox="1"/>
          <p:nvPr/>
        </p:nvSpPr>
        <p:spPr>
          <a:xfrm>
            <a:off x="5710387" y="11831770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Tommy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775081-3B19-4255-83E5-749EAA27B3F5}"/>
              </a:ext>
            </a:extLst>
          </p:cNvPr>
          <p:cNvCxnSpPr>
            <a:cxnSpLocks/>
          </p:cNvCxnSpPr>
          <p:nvPr/>
        </p:nvCxnSpPr>
        <p:spPr>
          <a:xfrm flipV="1">
            <a:off x="6876715" y="11334931"/>
            <a:ext cx="7492363" cy="85834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BDE69E-4A45-4AB6-9CCF-4A59F7AD991C}"/>
              </a:ext>
            </a:extLst>
          </p:cNvPr>
          <p:cNvSpPr txBox="1"/>
          <p:nvPr/>
        </p:nvSpPr>
        <p:spPr>
          <a:xfrm>
            <a:off x="16679830" y="8657684"/>
            <a:ext cx="675345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&lt;Tommy, Math125&gt; </a:t>
            </a:r>
            <a:r>
              <a:rPr lang="en-US" sz="3600" b="1" dirty="0">
                <a:solidFill>
                  <a:srgbClr val="FF0000"/>
                </a:solidFill>
                <a:latin typeface="Chalkboard"/>
                <a:cs typeface="Chalkboard"/>
              </a:rPr>
              <a:t>∉</a:t>
            </a:r>
            <a:r>
              <a:rPr lang="en-US" sz="3600" dirty="0">
                <a:solidFill>
                  <a:srgbClr val="FF0000"/>
                </a:solidFill>
              </a:rPr>
              <a:t>   </a:t>
            </a:r>
            <a:r>
              <a:rPr lang="en-US" sz="3600" dirty="0" err="1">
                <a:solidFill>
                  <a:srgbClr val="FF0000"/>
                </a:solidFill>
              </a:rPr>
              <a:t>isTaking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9CEA61-0EF7-4E79-A5C4-12BEAFB1E165}"/>
              </a:ext>
            </a:extLst>
          </p:cNvPr>
          <p:cNvSpPr txBox="1"/>
          <p:nvPr/>
        </p:nvSpPr>
        <p:spPr>
          <a:xfrm>
            <a:off x="2766493" y="10522748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6DAF-D800-4F9B-969F-D7EF4626C9D0}"/>
              </a:ext>
            </a:extLst>
          </p:cNvPr>
          <p:cNvSpPr txBox="1"/>
          <p:nvPr/>
        </p:nvSpPr>
        <p:spPr>
          <a:xfrm>
            <a:off x="16327188" y="10508331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6A29D9-7C33-49B0-A956-3FDE618DED75}"/>
              </a:ext>
            </a:extLst>
          </p:cNvPr>
          <p:cNvSpPr txBox="1"/>
          <p:nvPr/>
        </p:nvSpPr>
        <p:spPr>
          <a:xfrm>
            <a:off x="7933588" y="7051686"/>
            <a:ext cx="4123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latin typeface="Chalkboard"/>
                <a:cs typeface="Chalkboard"/>
              </a:rPr>
              <a:t>isTaking</a:t>
            </a:r>
            <a:endParaRPr lang="en-US" sz="80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55315704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Inverse of a Binary Relation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777999"/>
            <a:ext cx="20370800" cy="266454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halkboard"/>
                <a:cs typeface="Chalkboard"/>
              </a:rPr>
              <a:t>A</a:t>
            </a:r>
            <a:r>
              <a:rPr lang="en-US" b="1" dirty="0" smtClean="0">
                <a:solidFill>
                  <a:srgbClr val="0070C0"/>
                </a:solidFill>
                <a:latin typeface="Chalkboard"/>
                <a:cs typeface="Chalkboard"/>
              </a:rPr>
              <a:t> binary relation </a:t>
            </a:r>
            <a:r>
              <a:rPr lang="en-US" dirty="0" smtClean="0">
                <a:solidFill>
                  <a:srgbClr val="0070C0"/>
                </a:solidFill>
                <a:latin typeface="Chalkboard"/>
                <a:cs typeface="Chalkboard"/>
              </a:rPr>
              <a:t>on A x B, R, is a subset of A x B.</a:t>
            </a:r>
          </a:p>
          <a:p>
            <a:r>
              <a:rPr lang="en-US" dirty="0" smtClean="0">
                <a:solidFill>
                  <a:srgbClr val="0070C0"/>
                </a:solidFill>
                <a:latin typeface="Chalkboard"/>
                <a:cs typeface="Chalkboard"/>
              </a:rPr>
              <a:t>The </a:t>
            </a:r>
            <a:r>
              <a:rPr lang="en-US" b="1" dirty="0" smtClean="0">
                <a:solidFill>
                  <a:srgbClr val="0070C0"/>
                </a:solidFill>
                <a:latin typeface="Chalkboard"/>
                <a:cs typeface="Chalkboard"/>
              </a:rPr>
              <a:t>inverse of the binary relation, R</a:t>
            </a:r>
            <a:r>
              <a:rPr lang="en-US" b="1" baseline="30000" dirty="0" smtClean="0">
                <a:solidFill>
                  <a:srgbClr val="0070C0"/>
                </a:solidFill>
                <a:latin typeface="Chalkboard"/>
                <a:cs typeface="Chalkboard"/>
              </a:rPr>
              <a:t>-1</a:t>
            </a:r>
            <a:r>
              <a:rPr lang="en-US" b="1" dirty="0" smtClean="0">
                <a:solidFill>
                  <a:srgbClr val="0070C0"/>
                </a:solidFill>
                <a:latin typeface="Chalkboard"/>
                <a:cs typeface="Chalkboard"/>
              </a:rPr>
              <a:t>, </a:t>
            </a:r>
            <a:r>
              <a:rPr lang="en-US" dirty="0" smtClean="0">
                <a:solidFill>
                  <a:srgbClr val="0070C0"/>
                </a:solidFill>
                <a:latin typeface="Chalkboard"/>
                <a:cs typeface="Chalkboard"/>
              </a:rPr>
              <a:t>is a subset of B x A: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halkboard"/>
                <a:cs typeface="Chalkboard"/>
              </a:rPr>
              <a:t>R</a:t>
            </a:r>
            <a:r>
              <a:rPr lang="en-US" b="1" baseline="30000" dirty="0" smtClean="0">
                <a:solidFill>
                  <a:srgbClr val="0070C0"/>
                </a:solidFill>
                <a:latin typeface="Chalkboard"/>
                <a:cs typeface="Chalkboard"/>
              </a:rPr>
              <a:t>-1 </a:t>
            </a:r>
            <a:r>
              <a:rPr lang="en-US" dirty="0" smtClean="0">
                <a:solidFill>
                  <a:schemeClr val="tx1"/>
                </a:solidFill>
                <a:latin typeface="Chalkboard"/>
                <a:cs typeface="Chalkboard"/>
              </a:rPr>
              <a:t>= { &lt;</a:t>
            </a:r>
            <a:r>
              <a:rPr lang="en-US" dirty="0" err="1" smtClean="0">
                <a:solidFill>
                  <a:schemeClr val="tx1"/>
                </a:solidFill>
                <a:latin typeface="Chalkboard"/>
                <a:cs typeface="Chalkboard"/>
              </a:rPr>
              <a:t>y,x</a:t>
            </a:r>
            <a:r>
              <a:rPr lang="en-US" dirty="0" smtClean="0">
                <a:solidFill>
                  <a:schemeClr val="tx1"/>
                </a:solidFill>
                <a:latin typeface="Chalkboard"/>
                <a:cs typeface="Chalkboard"/>
              </a:rPr>
              <a:t>&gt; | &lt;</a:t>
            </a:r>
            <a:r>
              <a:rPr lang="en-US" dirty="0" err="1" smtClean="0">
                <a:solidFill>
                  <a:schemeClr val="tx1"/>
                </a:solidFill>
                <a:latin typeface="Chalkboard"/>
                <a:cs typeface="Chalkboard"/>
              </a:rPr>
              <a:t>x,y</a:t>
            </a:r>
            <a:r>
              <a:rPr lang="en-US" dirty="0" smtClean="0">
                <a:solidFill>
                  <a:schemeClr val="tx1"/>
                </a:solidFill>
                <a:latin typeface="Chalkboard"/>
                <a:cs typeface="Chalkboard"/>
              </a:rPr>
              <a:t>&gt; ∈ R}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AA029-D943-49B9-A3AA-167CC9BF3F97}"/>
              </a:ext>
            </a:extLst>
          </p:cNvPr>
          <p:cNvSpPr txBox="1"/>
          <p:nvPr/>
        </p:nvSpPr>
        <p:spPr>
          <a:xfrm>
            <a:off x="1014604" y="4311532"/>
            <a:ext cx="21199092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Example: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Let A = {Zoe, Tommy, Jane, Noah}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      B = {CS104, CS170, Math 125}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      </a:t>
            </a:r>
            <a:r>
              <a:rPr lang="en-US" sz="3600" dirty="0"/>
              <a:t>R</a:t>
            </a:r>
            <a:r>
              <a:rPr lang="en-US" sz="3600" dirty="0" smtClean="0"/>
              <a:t> </a:t>
            </a:r>
            <a:r>
              <a:rPr lang="en-US" sz="3600" dirty="0"/>
              <a:t>= {&lt;Zoe, CS104&gt;, </a:t>
            </a:r>
            <a:r>
              <a:rPr lang="en-US" sz="3600" dirty="0" smtClean="0"/>
              <a:t>&lt;</a:t>
            </a:r>
            <a:r>
              <a:rPr lang="en-US" sz="3600" dirty="0"/>
              <a:t>Tommy, CS170</a:t>
            </a:r>
            <a:r>
              <a:rPr lang="en-US" sz="3600" dirty="0" smtClean="0"/>
              <a:t>&gt;}</a:t>
            </a:r>
          </a:p>
          <a:p>
            <a:r>
              <a:rPr lang="en-US" sz="3600" dirty="0" smtClean="0"/>
              <a:t>      R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 </a:t>
            </a:r>
            <a:r>
              <a:rPr lang="en-US" sz="3600" dirty="0"/>
              <a:t>= </a:t>
            </a:r>
            <a:r>
              <a:rPr lang="en-US" sz="3600" dirty="0" smtClean="0"/>
              <a:t>{&lt; CS104, Zoe&gt;, &lt;CS170, Tommy&gt;}</a:t>
            </a:r>
            <a:endParaRPr lang="en-US" sz="36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84AF60-CA29-446A-BC6C-2D5B4C4FA5B4}"/>
              </a:ext>
            </a:extLst>
          </p:cNvPr>
          <p:cNvSpPr/>
          <p:nvPr/>
        </p:nvSpPr>
        <p:spPr>
          <a:xfrm>
            <a:off x="4581063" y="7548433"/>
            <a:ext cx="3336342" cy="57865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FF7507-B1EC-4823-9828-64328CC214F7}"/>
              </a:ext>
            </a:extLst>
          </p:cNvPr>
          <p:cNvSpPr/>
          <p:nvPr/>
        </p:nvSpPr>
        <p:spPr>
          <a:xfrm>
            <a:off x="12281820" y="7254943"/>
            <a:ext cx="3336342" cy="564257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4F9635-9B13-4D4E-AF27-62932B2D9261}"/>
              </a:ext>
            </a:extLst>
          </p:cNvPr>
          <p:cNvCxnSpPr>
            <a:cxnSpLocks/>
          </p:cNvCxnSpPr>
          <p:nvPr/>
        </p:nvCxnSpPr>
        <p:spPr>
          <a:xfrm>
            <a:off x="6096835" y="8488520"/>
            <a:ext cx="7598250" cy="430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46B217-90A3-4CA4-8927-07B0832AFAE6}"/>
              </a:ext>
            </a:extLst>
          </p:cNvPr>
          <p:cNvSpPr txBox="1"/>
          <p:nvPr/>
        </p:nvSpPr>
        <p:spPr>
          <a:xfrm>
            <a:off x="5124846" y="8279211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Zoe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1288C-C67A-487B-892C-81796E11E14A}"/>
              </a:ext>
            </a:extLst>
          </p:cNvPr>
          <p:cNvSpPr txBox="1"/>
          <p:nvPr/>
        </p:nvSpPr>
        <p:spPr>
          <a:xfrm>
            <a:off x="5521746" y="1095844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Jane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983D7-228D-43B2-ACDA-410F1EC2FC6F}"/>
              </a:ext>
            </a:extLst>
          </p:cNvPr>
          <p:cNvSpPr txBox="1"/>
          <p:nvPr/>
        </p:nvSpPr>
        <p:spPr>
          <a:xfrm>
            <a:off x="14369078" y="1098616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CS170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F8D1CA-EA0E-494C-9B4D-BACB1D341062}"/>
              </a:ext>
            </a:extLst>
          </p:cNvPr>
          <p:cNvSpPr txBox="1"/>
          <p:nvPr/>
        </p:nvSpPr>
        <p:spPr>
          <a:xfrm>
            <a:off x="13881102" y="816223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2478D-1D25-4081-A97D-893F2EB9B8B8}"/>
              </a:ext>
            </a:extLst>
          </p:cNvPr>
          <p:cNvSpPr txBox="1"/>
          <p:nvPr/>
        </p:nvSpPr>
        <p:spPr>
          <a:xfrm>
            <a:off x="13884202" y="875514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MATH125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D03E2-2571-4ECB-9630-3063DB069E96}"/>
              </a:ext>
            </a:extLst>
          </p:cNvPr>
          <p:cNvSpPr txBox="1"/>
          <p:nvPr/>
        </p:nvSpPr>
        <p:spPr>
          <a:xfrm>
            <a:off x="5457996" y="962345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Noah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20992F-FAE0-4C11-B780-C527B7F53D17}"/>
              </a:ext>
            </a:extLst>
          </p:cNvPr>
          <p:cNvSpPr txBox="1"/>
          <p:nvPr/>
        </p:nvSpPr>
        <p:spPr>
          <a:xfrm>
            <a:off x="5710387" y="11831770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Tommy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775081-3B19-4255-83E5-749EAA27B3F5}"/>
              </a:ext>
            </a:extLst>
          </p:cNvPr>
          <p:cNvCxnSpPr>
            <a:cxnSpLocks/>
          </p:cNvCxnSpPr>
          <p:nvPr/>
        </p:nvCxnSpPr>
        <p:spPr>
          <a:xfrm flipV="1">
            <a:off x="6876715" y="11334931"/>
            <a:ext cx="7492363" cy="85834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B9CEA61-0EF7-4E79-A5C4-12BEAFB1E165}"/>
              </a:ext>
            </a:extLst>
          </p:cNvPr>
          <p:cNvSpPr txBox="1"/>
          <p:nvPr/>
        </p:nvSpPr>
        <p:spPr>
          <a:xfrm>
            <a:off x="2766493" y="10522748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6DAF-D800-4F9B-969F-D7EF4626C9D0}"/>
              </a:ext>
            </a:extLst>
          </p:cNvPr>
          <p:cNvSpPr txBox="1"/>
          <p:nvPr/>
        </p:nvSpPr>
        <p:spPr>
          <a:xfrm>
            <a:off x="16327188" y="10508331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4028132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777999"/>
            <a:ext cx="20688300" cy="4683058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A</a:t>
            </a:r>
            <a:r>
              <a:rPr lang="en-US" b="1" dirty="0">
                <a:solidFill>
                  <a:srgbClr val="0070C0"/>
                </a:solidFill>
                <a:latin typeface="Chalkboard"/>
                <a:cs typeface="Chalkboard"/>
              </a:rPr>
              <a:t> function, f: </a:t>
            </a:r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A → B.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A is the domain and B is the codomain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Functions are a type of binary relation.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Each element of A is associated with one element of B.    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a ⟼ b         f(a) = b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halkboard"/>
                <a:cs typeface="Chalkboard"/>
              </a:rPr>
              <a:t>ONE ARROW OUT OF EACH ELEMENT OF A</a:t>
            </a:r>
          </a:p>
          <a:p>
            <a:pPr lvl="1"/>
            <a:endParaRPr lang="en-US" dirty="0"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pPr lvl="1"/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84AF60-CA29-446A-BC6C-2D5B4C4FA5B4}"/>
              </a:ext>
            </a:extLst>
          </p:cNvPr>
          <p:cNvSpPr/>
          <p:nvPr/>
        </p:nvSpPr>
        <p:spPr>
          <a:xfrm>
            <a:off x="4581063" y="7548433"/>
            <a:ext cx="3336342" cy="57865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FF7507-B1EC-4823-9828-64328CC214F7}"/>
              </a:ext>
            </a:extLst>
          </p:cNvPr>
          <p:cNvSpPr/>
          <p:nvPr/>
        </p:nvSpPr>
        <p:spPr>
          <a:xfrm>
            <a:off x="12281820" y="7254943"/>
            <a:ext cx="3336342" cy="564257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4F9635-9B13-4D4E-AF27-62932B2D9261}"/>
              </a:ext>
            </a:extLst>
          </p:cNvPr>
          <p:cNvCxnSpPr>
            <a:cxnSpLocks/>
          </p:cNvCxnSpPr>
          <p:nvPr/>
        </p:nvCxnSpPr>
        <p:spPr>
          <a:xfrm>
            <a:off x="6096835" y="8488520"/>
            <a:ext cx="7598250" cy="430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10B6B9-FC6D-49FA-8174-4E8928A029A9}"/>
              </a:ext>
            </a:extLst>
          </p:cNvPr>
          <p:cNvCxnSpPr>
            <a:cxnSpLocks/>
          </p:cNvCxnSpPr>
          <p:nvPr/>
        </p:nvCxnSpPr>
        <p:spPr>
          <a:xfrm>
            <a:off x="6770829" y="11222034"/>
            <a:ext cx="7598250" cy="430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46B217-90A3-4CA4-8927-07B0832AFAE6}"/>
              </a:ext>
            </a:extLst>
          </p:cNvPr>
          <p:cNvSpPr txBox="1"/>
          <p:nvPr/>
        </p:nvSpPr>
        <p:spPr>
          <a:xfrm>
            <a:off x="5124846" y="8279211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Zoe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1288C-C67A-487B-892C-81796E11E14A}"/>
              </a:ext>
            </a:extLst>
          </p:cNvPr>
          <p:cNvSpPr txBox="1"/>
          <p:nvPr/>
        </p:nvSpPr>
        <p:spPr>
          <a:xfrm>
            <a:off x="5521746" y="1095844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Jane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983D7-228D-43B2-ACDA-410F1EC2FC6F}"/>
              </a:ext>
            </a:extLst>
          </p:cNvPr>
          <p:cNvSpPr txBox="1"/>
          <p:nvPr/>
        </p:nvSpPr>
        <p:spPr>
          <a:xfrm>
            <a:off x="14369078" y="1098616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CS170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F8D1CA-EA0E-494C-9B4D-BACB1D341062}"/>
              </a:ext>
            </a:extLst>
          </p:cNvPr>
          <p:cNvSpPr txBox="1"/>
          <p:nvPr/>
        </p:nvSpPr>
        <p:spPr>
          <a:xfrm>
            <a:off x="13881102" y="816223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2478D-1D25-4081-A97D-893F2EB9B8B8}"/>
              </a:ext>
            </a:extLst>
          </p:cNvPr>
          <p:cNvSpPr txBox="1"/>
          <p:nvPr/>
        </p:nvSpPr>
        <p:spPr>
          <a:xfrm>
            <a:off x="13884202" y="875514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MATH125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D03E2-2571-4ECB-9630-3063DB069E96}"/>
              </a:ext>
            </a:extLst>
          </p:cNvPr>
          <p:cNvSpPr txBox="1"/>
          <p:nvPr/>
        </p:nvSpPr>
        <p:spPr>
          <a:xfrm>
            <a:off x="5457996" y="962345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Noah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12EE6D-D7B1-4001-BCE4-270F5BF0A4C3}"/>
              </a:ext>
            </a:extLst>
          </p:cNvPr>
          <p:cNvCxnSpPr>
            <a:cxnSpLocks/>
          </p:cNvCxnSpPr>
          <p:nvPr/>
        </p:nvCxnSpPr>
        <p:spPr>
          <a:xfrm flipV="1">
            <a:off x="6312984" y="8557871"/>
            <a:ext cx="7659196" cy="135004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20992F-FAE0-4C11-B780-C527B7F53D17}"/>
              </a:ext>
            </a:extLst>
          </p:cNvPr>
          <p:cNvSpPr txBox="1"/>
          <p:nvPr/>
        </p:nvSpPr>
        <p:spPr>
          <a:xfrm>
            <a:off x="5710387" y="11831770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Tommy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775081-3B19-4255-83E5-749EAA27B3F5}"/>
              </a:ext>
            </a:extLst>
          </p:cNvPr>
          <p:cNvCxnSpPr>
            <a:cxnSpLocks/>
          </p:cNvCxnSpPr>
          <p:nvPr/>
        </p:nvCxnSpPr>
        <p:spPr>
          <a:xfrm flipV="1">
            <a:off x="6876715" y="11334931"/>
            <a:ext cx="7492363" cy="85834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C99141-5A3A-4D50-ABDC-E19C5CFB171E}"/>
              </a:ext>
            </a:extLst>
          </p:cNvPr>
          <p:cNvSpPr txBox="1"/>
          <p:nvPr/>
        </p:nvSpPr>
        <p:spPr>
          <a:xfrm>
            <a:off x="2766493" y="10522748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6CAF8C-19E0-498F-A2A6-9113CDFE3169}"/>
              </a:ext>
            </a:extLst>
          </p:cNvPr>
          <p:cNvSpPr txBox="1"/>
          <p:nvPr/>
        </p:nvSpPr>
        <p:spPr>
          <a:xfrm>
            <a:off x="16419071" y="10324443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F846F-5343-484B-97A2-4FAD395CEAB5}"/>
              </a:ext>
            </a:extLst>
          </p:cNvPr>
          <p:cNvSpPr txBox="1"/>
          <p:nvPr/>
        </p:nvSpPr>
        <p:spPr>
          <a:xfrm>
            <a:off x="10142582" y="7032914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87BDB8-7827-4FB1-AA21-9E5BB5C43501}"/>
              </a:ext>
            </a:extLst>
          </p:cNvPr>
          <p:cNvSpPr txBox="1"/>
          <p:nvPr/>
        </p:nvSpPr>
        <p:spPr>
          <a:xfrm>
            <a:off x="1001798" y="8996138"/>
            <a:ext cx="55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domain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6251FE-7AE3-4BA9-8046-7FD3F108C934}"/>
              </a:ext>
            </a:extLst>
          </p:cNvPr>
          <p:cNvSpPr txBox="1"/>
          <p:nvPr/>
        </p:nvSpPr>
        <p:spPr>
          <a:xfrm>
            <a:off x="16813298" y="8538953"/>
            <a:ext cx="55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codomain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5733CA-8DC0-4617-9569-F4B7E3B970A0}"/>
              </a:ext>
            </a:extLst>
          </p:cNvPr>
          <p:cNvSpPr txBox="1"/>
          <p:nvPr/>
        </p:nvSpPr>
        <p:spPr>
          <a:xfrm>
            <a:off x="16581482" y="6738451"/>
            <a:ext cx="7802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Chalkboard"/>
                <a:cs typeface="Chalkboard"/>
              </a:rPr>
              <a:t>f(Tommy) = CS170</a:t>
            </a:r>
          </a:p>
          <a:p>
            <a:r>
              <a:rPr lang="en-US" sz="4400" dirty="0">
                <a:solidFill>
                  <a:srgbClr val="00B050"/>
                </a:solidFill>
                <a:latin typeface="Chalkboard"/>
                <a:cs typeface="Chalkboard"/>
              </a:rPr>
              <a:t>&lt;Tommy, CS170&gt;</a:t>
            </a:r>
          </a:p>
        </p:txBody>
      </p:sp>
    </p:spTree>
    <p:extLst>
      <p:ext uri="{BB962C8B-B14F-4D97-AF65-F5344CB8AC3E}">
        <p14:creationId xmlns:p14="http://schemas.microsoft.com/office/powerpoint/2010/main" val="111777026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Imag</a:t>
            </a:r>
            <a:r>
              <a:rPr lang="en-US" dirty="0" smtClean="0"/>
              <a:t>e of f</a:t>
            </a:r>
            <a:r>
              <a:rPr lang="en-US" dirty="0" smtClean="0"/>
              <a:t>unction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777999"/>
            <a:ext cx="20688300" cy="4683058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A</a:t>
            </a:r>
            <a:r>
              <a:rPr lang="en-US" b="1" dirty="0">
                <a:solidFill>
                  <a:srgbClr val="0070C0"/>
                </a:solidFill>
                <a:latin typeface="Chalkboard"/>
                <a:cs typeface="Chalkboard"/>
              </a:rPr>
              <a:t> function, f: </a:t>
            </a:r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A → B.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halkboard"/>
                <a:cs typeface="Chalkboard"/>
              </a:rPr>
              <a:t>The </a:t>
            </a:r>
            <a:r>
              <a:rPr lang="en-US" b="1" dirty="0" smtClean="0">
                <a:solidFill>
                  <a:srgbClr val="0070C0"/>
                </a:solidFill>
                <a:latin typeface="Chalkboard"/>
                <a:cs typeface="Chalkboard"/>
              </a:rPr>
              <a:t>image of a </a:t>
            </a:r>
            <a:r>
              <a:rPr lang="en-US" dirty="0" smtClean="0">
                <a:solidFill>
                  <a:srgbClr val="0070C0"/>
                </a:solidFill>
                <a:latin typeface="Chalkboard"/>
                <a:cs typeface="Chalkboard"/>
              </a:rPr>
              <a:t>is the value of a under the function f, i.e. f(a).</a:t>
            </a:r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halkboard"/>
                <a:cs typeface="Chalkboard"/>
              </a:rPr>
              <a:t>For a subset of A, S, its image, </a:t>
            </a:r>
            <a:r>
              <a:rPr lang="en-US" b="1" dirty="0" smtClean="0">
                <a:solidFill>
                  <a:srgbClr val="0070C0"/>
                </a:solidFill>
                <a:latin typeface="Chalkboard"/>
                <a:cs typeface="Chalkboard"/>
              </a:rPr>
              <a:t>f[S]</a:t>
            </a:r>
            <a:r>
              <a:rPr lang="en-US" dirty="0" smtClean="0">
                <a:solidFill>
                  <a:srgbClr val="0070C0"/>
                </a:solidFill>
                <a:latin typeface="Chalkboard"/>
                <a:cs typeface="Chalkboard"/>
              </a:rPr>
              <a:t> is the set of images of all </a:t>
            </a:r>
            <a:r>
              <a:rPr lang="en-US" dirty="0" smtClean="0">
                <a:solidFill>
                  <a:srgbClr val="0070C0"/>
                </a:solidFill>
                <a:latin typeface="Chalkboard"/>
                <a:cs typeface="Chalkboard"/>
              </a:rPr>
              <a:t>of its points:</a:t>
            </a:r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halkboard"/>
                <a:cs typeface="Chalkboard"/>
              </a:rPr>
              <a:t> </a:t>
            </a:r>
            <a:r>
              <a:rPr lang="en-US" dirty="0" smtClean="0">
                <a:cs typeface="Chalkboard"/>
              </a:rPr>
              <a:t>f[S]</a:t>
            </a:r>
            <a:r>
              <a:rPr lang="en-US" dirty="0" smtClean="0"/>
              <a:t>= {f(x)| x is in S} </a:t>
            </a:r>
            <a:r>
              <a:rPr lang="en-US" dirty="0">
                <a:latin typeface="Chalkboard"/>
                <a:cs typeface="Chalkboard"/>
              </a:rPr>
              <a:t>⊆</a:t>
            </a:r>
            <a:r>
              <a:rPr lang="en-US" dirty="0" smtClean="0"/>
              <a:t> B.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Chalkboard"/>
                <a:cs typeface="Chalkboard"/>
              </a:rPr>
              <a:t>Example: f[{Zoe, Noah}] = {CS104}</a:t>
            </a:r>
            <a:endParaRPr lang="en-US" b="1" dirty="0">
              <a:solidFill>
                <a:srgbClr val="0070C0"/>
              </a:solidFill>
              <a:latin typeface="Chalkboard"/>
              <a:cs typeface="Chalkboard"/>
            </a:endParaRPr>
          </a:p>
          <a:p>
            <a:pPr lvl="1"/>
            <a:endParaRPr lang="en-US" dirty="0"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pPr lvl="1"/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84AF60-CA29-446A-BC6C-2D5B4C4FA5B4}"/>
              </a:ext>
            </a:extLst>
          </p:cNvPr>
          <p:cNvSpPr/>
          <p:nvPr/>
        </p:nvSpPr>
        <p:spPr>
          <a:xfrm>
            <a:off x="4581063" y="7548433"/>
            <a:ext cx="3336342" cy="57865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FF7507-B1EC-4823-9828-64328CC214F7}"/>
              </a:ext>
            </a:extLst>
          </p:cNvPr>
          <p:cNvSpPr/>
          <p:nvPr/>
        </p:nvSpPr>
        <p:spPr>
          <a:xfrm>
            <a:off x="12281820" y="7254943"/>
            <a:ext cx="3336342" cy="564257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4F9635-9B13-4D4E-AF27-62932B2D9261}"/>
              </a:ext>
            </a:extLst>
          </p:cNvPr>
          <p:cNvCxnSpPr>
            <a:cxnSpLocks/>
          </p:cNvCxnSpPr>
          <p:nvPr/>
        </p:nvCxnSpPr>
        <p:spPr>
          <a:xfrm>
            <a:off x="6096835" y="8488520"/>
            <a:ext cx="7598250" cy="430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10B6B9-FC6D-49FA-8174-4E8928A029A9}"/>
              </a:ext>
            </a:extLst>
          </p:cNvPr>
          <p:cNvCxnSpPr>
            <a:cxnSpLocks/>
          </p:cNvCxnSpPr>
          <p:nvPr/>
        </p:nvCxnSpPr>
        <p:spPr>
          <a:xfrm>
            <a:off x="6770829" y="11222034"/>
            <a:ext cx="7598250" cy="430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46B217-90A3-4CA4-8927-07B0832AFAE6}"/>
              </a:ext>
            </a:extLst>
          </p:cNvPr>
          <p:cNvSpPr txBox="1"/>
          <p:nvPr/>
        </p:nvSpPr>
        <p:spPr>
          <a:xfrm>
            <a:off x="5124846" y="8279211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Zoe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1288C-C67A-487B-892C-81796E11E14A}"/>
              </a:ext>
            </a:extLst>
          </p:cNvPr>
          <p:cNvSpPr txBox="1"/>
          <p:nvPr/>
        </p:nvSpPr>
        <p:spPr>
          <a:xfrm>
            <a:off x="5521746" y="1095844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Jane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983D7-228D-43B2-ACDA-410F1EC2FC6F}"/>
              </a:ext>
            </a:extLst>
          </p:cNvPr>
          <p:cNvSpPr txBox="1"/>
          <p:nvPr/>
        </p:nvSpPr>
        <p:spPr>
          <a:xfrm>
            <a:off x="14369078" y="1098616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CS170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F8D1CA-EA0E-494C-9B4D-BACB1D341062}"/>
              </a:ext>
            </a:extLst>
          </p:cNvPr>
          <p:cNvSpPr txBox="1"/>
          <p:nvPr/>
        </p:nvSpPr>
        <p:spPr>
          <a:xfrm>
            <a:off x="13881102" y="816223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2478D-1D25-4081-A97D-893F2EB9B8B8}"/>
              </a:ext>
            </a:extLst>
          </p:cNvPr>
          <p:cNvSpPr txBox="1"/>
          <p:nvPr/>
        </p:nvSpPr>
        <p:spPr>
          <a:xfrm>
            <a:off x="13884202" y="875514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MATH125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D03E2-2571-4ECB-9630-3063DB069E96}"/>
              </a:ext>
            </a:extLst>
          </p:cNvPr>
          <p:cNvSpPr txBox="1"/>
          <p:nvPr/>
        </p:nvSpPr>
        <p:spPr>
          <a:xfrm>
            <a:off x="5457996" y="962345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Noah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12EE6D-D7B1-4001-BCE4-270F5BF0A4C3}"/>
              </a:ext>
            </a:extLst>
          </p:cNvPr>
          <p:cNvCxnSpPr>
            <a:cxnSpLocks/>
          </p:cNvCxnSpPr>
          <p:nvPr/>
        </p:nvCxnSpPr>
        <p:spPr>
          <a:xfrm flipV="1">
            <a:off x="6312984" y="8557871"/>
            <a:ext cx="7659196" cy="135004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20992F-FAE0-4C11-B780-C527B7F53D17}"/>
              </a:ext>
            </a:extLst>
          </p:cNvPr>
          <p:cNvSpPr txBox="1"/>
          <p:nvPr/>
        </p:nvSpPr>
        <p:spPr>
          <a:xfrm>
            <a:off x="5710387" y="11831770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Tommy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775081-3B19-4255-83E5-749EAA27B3F5}"/>
              </a:ext>
            </a:extLst>
          </p:cNvPr>
          <p:cNvCxnSpPr>
            <a:cxnSpLocks/>
          </p:cNvCxnSpPr>
          <p:nvPr/>
        </p:nvCxnSpPr>
        <p:spPr>
          <a:xfrm flipV="1">
            <a:off x="6876715" y="11334931"/>
            <a:ext cx="7492363" cy="85834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C99141-5A3A-4D50-ABDC-E19C5CFB171E}"/>
              </a:ext>
            </a:extLst>
          </p:cNvPr>
          <p:cNvSpPr txBox="1"/>
          <p:nvPr/>
        </p:nvSpPr>
        <p:spPr>
          <a:xfrm>
            <a:off x="2766493" y="10522748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6CAF8C-19E0-498F-A2A6-9113CDFE3169}"/>
              </a:ext>
            </a:extLst>
          </p:cNvPr>
          <p:cNvSpPr txBox="1"/>
          <p:nvPr/>
        </p:nvSpPr>
        <p:spPr>
          <a:xfrm>
            <a:off x="16419071" y="10324443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F846F-5343-484B-97A2-4FAD395CEAB5}"/>
              </a:ext>
            </a:extLst>
          </p:cNvPr>
          <p:cNvSpPr txBox="1"/>
          <p:nvPr/>
        </p:nvSpPr>
        <p:spPr>
          <a:xfrm>
            <a:off x="10142582" y="7032914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87BDB8-7827-4FB1-AA21-9E5BB5C43501}"/>
              </a:ext>
            </a:extLst>
          </p:cNvPr>
          <p:cNvSpPr txBox="1"/>
          <p:nvPr/>
        </p:nvSpPr>
        <p:spPr>
          <a:xfrm>
            <a:off x="1001798" y="8996138"/>
            <a:ext cx="55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domain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6251FE-7AE3-4BA9-8046-7FD3F108C934}"/>
              </a:ext>
            </a:extLst>
          </p:cNvPr>
          <p:cNvSpPr txBox="1"/>
          <p:nvPr/>
        </p:nvSpPr>
        <p:spPr>
          <a:xfrm>
            <a:off x="16813298" y="8538953"/>
            <a:ext cx="55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codomain</a:t>
            </a:r>
          </a:p>
        </p:txBody>
      </p:sp>
    </p:spTree>
    <p:extLst>
      <p:ext uri="{BB962C8B-B14F-4D97-AF65-F5344CB8AC3E}">
        <p14:creationId xmlns:p14="http://schemas.microsoft.com/office/powerpoint/2010/main" val="397164377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Sequences as Functions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777999"/>
            <a:ext cx="20688300" cy="3185512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A</a:t>
            </a:r>
            <a:r>
              <a:rPr lang="en-US" b="1" dirty="0">
                <a:solidFill>
                  <a:srgbClr val="0070C0"/>
                </a:solidFill>
                <a:latin typeface="Chalkboard"/>
                <a:cs typeface="Chalkboard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halkboard"/>
                <a:cs typeface="Chalkboard"/>
              </a:rPr>
              <a:t>sequence is a function f: </a:t>
            </a:r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N</a:t>
            </a:r>
            <a:r>
              <a:rPr lang="en-US" dirty="0" smtClean="0">
                <a:solidFill>
                  <a:srgbClr val="0070C0"/>
                </a:solidFill>
                <a:latin typeface="Chalkboard"/>
                <a:cs typeface="Chalkboard"/>
              </a:rPr>
              <a:t> </a:t>
            </a:r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→ </a:t>
            </a:r>
            <a:r>
              <a:rPr lang="en-US" dirty="0" smtClean="0">
                <a:solidFill>
                  <a:srgbClr val="0070C0"/>
                </a:solidFill>
                <a:latin typeface="Chalkboard"/>
                <a:cs typeface="Chalkboard"/>
              </a:rPr>
              <a:t>S. </a:t>
            </a:r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pPr lvl="1"/>
            <a:r>
              <a:rPr lang="en-US" dirty="0" smtClean="0"/>
              <a:t>For a term of the sequence the notation a</a:t>
            </a:r>
            <a:r>
              <a:rPr lang="en-US" baseline="-25000" dirty="0" smtClean="0"/>
              <a:t>n</a:t>
            </a:r>
            <a:r>
              <a:rPr lang="en-US" dirty="0" smtClean="0"/>
              <a:t> denotes </a:t>
            </a:r>
            <a:r>
              <a:rPr lang="en-US" dirty="0"/>
              <a:t>the image of the integer 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Example: 1, 2, 4, 9, 16, 25, …</a:t>
            </a:r>
            <a:endParaRPr lang="en-US" dirty="0"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pPr lvl="1"/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84AF60-CA29-446A-BC6C-2D5B4C4FA5B4}"/>
              </a:ext>
            </a:extLst>
          </p:cNvPr>
          <p:cNvSpPr/>
          <p:nvPr/>
        </p:nvSpPr>
        <p:spPr>
          <a:xfrm>
            <a:off x="4581063" y="7548433"/>
            <a:ext cx="3336342" cy="57865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FF7507-B1EC-4823-9828-64328CC214F7}"/>
              </a:ext>
            </a:extLst>
          </p:cNvPr>
          <p:cNvSpPr/>
          <p:nvPr/>
        </p:nvSpPr>
        <p:spPr>
          <a:xfrm>
            <a:off x="12212931" y="7198125"/>
            <a:ext cx="3336342" cy="564257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4F9635-9B13-4D4E-AF27-62932B2D9261}"/>
              </a:ext>
            </a:extLst>
          </p:cNvPr>
          <p:cNvCxnSpPr>
            <a:cxnSpLocks/>
          </p:cNvCxnSpPr>
          <p:nvPr/>
        </p:nvCxnSpPr>
        <p:spPr>
          <a:xfrm>
            <a:off x="6096835" y="8488520"/>
            <a:ext cx="7598250" cy="430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10B6B9-FC6D-49FA-8174-4E8928A029A9}"/>
              </a:ext>
            </a:extLst>
          </p:cNvPr>
          <p:cNvCxnSpPr>
            <a:cxnSpLocks/>
          </p:cNvCxnSpPr>
          <p:nvPr/>
        </p:nvCxnSpPr>
        <p:spPr>
          <a:xfrm>
            <a:off x="6066362" y="9976362"/>
            <a:ext cx="7598250" cy="430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46B217-90A3-4CA4-8927-07B0832AFAE6}"/>
              </a:ext>
            </a:extLst>
          </p:cNvPr>
          <p:cNvSpPr txBox="1"/>
          <p:nvPr/>
        </p:nvSpPr>
        <p:spPr>
          <a:xfrm>
            <a:off x="5130986" y="8270061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1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1288C-C67A-487B-892C-81796E11E14A}"/>
              </a:ext>
            </a:extLst>
          </p:cNvPr>
          <p:cNvSpPr txBox="1"/>
          <p:nvPr/>
        </p:nvSpPr>
        <p:spPr>
          <a:xfrm>
            <a:off x="5457996" y="9831701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3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983D7-228D-43B2-ACDA-410F1EC2FC6F}"/>
              </a:ext>
            </a:extLst>
          </p:cNvPr>
          <p:cNvSpPr txBox="1"/>
          <p:nvPr/>
        </p:nvSpPr>
        <p:spPr>
          <a:xfrm>
            <a:off x="13815704" y="978857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9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F8D1CA-EA0E-494C-9B4D-BACB1D341062}"/>
              </a:ext>
            </a:extLst>
          </p:cNvPr>
          <p:cNvSpPr txBox="1"/>
          <p:nvPr/>
        </p:nvSpPr>
        <p:spPr>
          <a:xfrm>
            <a:off x="13881102" y="816223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halkboard"/>
                <a:cs typeface="Chalkboard"/>
              </a:rPr>
              <a:t>1</a:t>
            </a:r>
            <a:endParaRPr lang="en-US" sz="2400" b="1" dirty="0">
              <a:latin typeface="Chalkboard"/>
              <a:cs typeface="Chalkboar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2478D-1D25-4081-A97D-893F2EB9B8B8}"/>
              </a:ext>
            </a:extLst>
          </p:cNvPr>
          <p:cNvSpPr txBox="1"/>
          <p:nvPr/>
        </p:nvSpPr>
        <p:spPr>
          <a:xfrm>
            <a:off x="13843553" y="9122292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4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D03E2-2571-4ECB-9630-3063DB069E96}"/>
              </a:ext>
            </a:extLst>
          </p:cNvPr>
          <p:cNvSpPr txBox="1"/>
          <p:nvPr/>
        </p:nvSpPr>
        <p:spPr>
          <a:xfrm>
            <a:off x="5025409" y="9196192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2</a:t>
            </a:r>
            <a:endParaRPr lang="en-US" sz="2400" dirty="0">
              <a:latin typeface="Chalkboard"/>
              <a:cs typeface="Chalkboard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12EE6D-D7B1-4001-BCE4-270F5BF0A4C3}"/>
              </a:ext>
            </a:extLst>
          </p:cNvPr>
          <p:cNvCxnSpPr>
            <a:cxnSpLocks/>
          </p:cNvCxnSpPr>
          <p:nvPr/>
        </p:nvCxnSpPr>
        <p:spPr>
          <a:xfrm>
            <a:off x="6066362" y="9422742"/>
            <a:ext cx="7660156" cy="428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6F846F-5343-484B-97A2-4FAD395CEAB5}"/>
              </a:ext>
            </a:extLst>
          </p:cNvPr>
          <p:cNvSpPr txBox="1"/>
          <p:nvPr/>
        </p:nvSpPr>
        <p:spPr>
          <a:xfrm>
            <a:off x="10142582" y="7032914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F1288C-C67A-487B-892C-81796E11E14A}"/>
              </a:ext>
            </a:extLst>
          </p:cNvPr>
          <p:cNvSpPr txBox="1"/>
          <p:nvPr/>
        </p:nvSpPr>
        <p:spPr>
          <a:xfrm>
            <a:off x="5524404" y="10803931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…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F1288C-C67A-487B-892C-81796E11E14A}"/>
              </a:ext>
            </a:extLst>
          </p:cNvPr>
          <p:cNvSpPr txBox="1"/>
          <p:nvPr/>
        </p:nvSpPr>
        <p:spPr>
          <a:xfrm>
            <a:off x="13435052" y="10648351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…</a:t>
            </a:r>
            <a:endParaRPr lang="en-US" sz="24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297554598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One-to-One (Injective) Function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777998"/>
            <a:ext cx="20688300" cy="4883259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>
                <a:solidFill>
                  <a:srgbClr val="0070C0"/>
                </a:solidFill>
                <a:latin typeface="Chalkboard"/>
                <a:cs typeface="Chalkboard"/>
              </a:rPr>
              <a:t>For every element in the codomain, there is at most one element in domain such that f(a) = b.</a:t>
            </a:r>
          </a:p>
          <a:p>
            <a:pPr marL="457200" lvl="1" indent="0">
              <a:buNone/>
            </a:pPr>
            <a:endParaRPr lang="en-US" baseline="-25000" dirty="0">
              <a:solidFill>
                <a:srgbClr val="0070C0"/>
              </a:solidFill>
              <a:latin typeface="Chalkboard"/>
              <a:cs typeface="Chalkboard"/>
            </a:endParaRPr>
          </a:p>
          <a:p>
            <a:pPr lvl="1"/>
            <a:r>
              <a:rPr lang="en-US" sz="4800" b="1" dirty="0">
                <a:solidFill>
                  <a:srgbClr val="0070C0"/>
                </a:solidFill>
                <a:latin typeface="Chalkboard"/>
                <a:cs typeface="Chalkboard"/>
              </a:rPr>
              <a:t>At most one arrow going </a:t>
            </a:r>
            <a:r>
              <a:rPr lang="en-US" sz="4800" b="1" dirty="0" smtClean="0">
                <a:solidFill>
                  <a:srgbClr val="0070C0"/>
                </a:solidFill>
                <a:latin typeface="Chalkboard"/>
                <a:cs typeface="Chalkboard"/>
              </a:rPr>
              <a:t>in</a:t>
            </a:r>
          </a:p>
          <a:p>
            <a:pPr lvl="1"/>
            <a:r>
              <a:rPr lang="en-US" dirty="0" smtClean="0"/>
              <a:t>To show a function </a:t>
            </a:r>
            <a:r>
              <a:rPr lang="en-US" dirty="0"/>
              <a:t>f(x) </a:t>
            </a:r>
            <a:r>
              <a:rPr lang="en-US" dirty="0" smtClean="0"/>
              <a:t>is one-to-one, show that if f(x</a:t>
            </a:r>
            <a:r>
              <a:rPr lang="en-US" dirty="0"/>
              <a:t>) = f(y) </a:t>
            </a:r>
            <a:r>
              <a:rPr lang="en-US" dirty="0" smtClean="0">
                <a:sym typeface="Wingdings" panose="05000000000000000000" pitchFamily="2" charset="2"/>
              </a:rPr>
              <a:t>then </a:t>
            </a:r>
            <a:r>
              <a:rPr lang="en-US" dirty="0">
                <a:sym typeface="Wingdings" panose="05000000000000000000" pitchFamily="2" charset="2"/>
              </a:rPr>
              <a:t>x = </a:t>
            </a:r>
            <a:r>
              <a:rPr lang="en-US" dirty="0" smtClean="0">
                <a:sym typeface="Wingdings" panose="05000000000000000000" pitchFamily="2" charset="2"/>
              </a:rPr>
              <a:t>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show a function f(x) is not one-to-one, you need only give a counterexample, i.e. distinct x and y such that f(x) = f(y)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sz="4800" b="1" dirty="0">
              <a:solidFill>
                <a:srgbClr val="0070C0"/>
              </a:solidFill>
              <a:latin typeface="Chalkboard"/>
              <a:cs typeface="Chalkboard"/>
            </a:endParaRPr>
          </a:p>
          <a:p>
            <a:pPr marL="457200" lvl="1" indent="0">
              <a:buNone/>
            </a:pPr>
            <a:endParaRPr lang="en-US" dirty="0"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pPr lvl="1"/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84AF60-CA29-446A-BC6C-2D5B4C4FA5B4}"/>
              </a:ext>
            </a:extLst>
          </p:cNvPr>
          <p:cNvSpPr/>
          <p:nvPr/>
        </p:nvSpPr>
        <p:spPr>
          <a:xfrm>
            <a:off x="4581063" y="7548433"/>
            <a:ext cx="3336342" cy="57865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FF7507-B1EC-4823-9828-64328CC214F7}"/>
              </a:ext>
            </a:extLst>
          </p:cNvPr>
          <p:cNvSpPr/>
          <p:nvPr/>
        </p:nvSpPr>
        <p:spPr>
          <a:xfrm>
            <a:off x="12281820" y="7254943"/>
            <a:ext cx="3336342" cy="564257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4F9635-9B13-4D4E-AF27-62932B2D9261}"/>
              </a:ext>
            </a:extLst>
          </p:cNvPr>
          <p:cNvCxnSpPr>
            <a:cxnSpLocks/>
          </p:cNvCxnSpPr>
          <p:nvPr/>
        </p:nvCxnSpPr>
        <p:spPr>
          <a:xfrm>
            <a:off x="6096835" y="8488520"/>
            <a:ext cx="7598250" cy="430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10B6B9-FC6D-49FA-8174-4E8928A029A9}"/>
              </a:ext>
            </a:extLst>
          </p:cNvPr>
          <p:cNvCxnSpPr>
            <a:cxnSpLocks/>
          </p:cNvCxnSpPr>
          <p:nvPr/>
        </p:nvCxnSpPr>
        <p:spPr>
          <a:xfrm flipV="1">
            <a:off x="6327458" y="10003029"/>
            <a:ext cx="7479320" cy="112213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46B217-90A3-4CA4-8927-07B0832AFAE6}"/>
              </a:ext>
            </a:extLst>
          </p:cNvPr>
          <p:cNvSpPr txBox="1"/>
          <p:nvPr/>
        </p:nvSpPr>
        <p:spPr>
          <a:xfrm>
            <a:off x="5124846" y="8279211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Zoe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1288C-C67A-487B-892C-81796E11E14A}"/>
              </a:ext>
            </a:extLst>
          </p:cNvPr>
          <p:cNvSpPr txBox="1"/>
          <p:nvPr/>
        </p:nvSpPr>
        <p:spPr>
          <a:xfrm>
            <a:off x="5521746" y="1095844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Jane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983D7-228D-43B2-ACDA-410F1EC2FC6F}"/>
              </a:ext>
            </a:extLst>
          </p:cNvPr>
          <p:cNvSpPr txBox="1"/>
          <p:nvPr/>
        </p:nvSpPr>
        <p:spPr>
          <a:xfrm>
            <a:off x="14369078" y="1098616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CS170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F8D1CA-EA0E-494C-9B4D-BACB1D341062}"/>
              </a:ext>
            </a:extLst>
          </p:cNvPr>
          <p:cNvSpPr txBox="1"/>
          <p:nvPr/>
        </p:nvSpPr>
        <p:spPr>
          <a:xfrm>
            <a:off x="13881102" y="816223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2478D-1D25-4081-A97D-893F2EB9B8B8}"/>
              </a:ext>
            </a:extLst>
          </p:cNvPr>
          <p:cNvSpPr txBox="1"/>
          <p:nvPr/>
        </p:nvSpPr>
        <p:spPr>
          <a:xfrm>
            <a:off x="13884202" y="875514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MATH125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D03E2-2571-4ECB-9630-3063DB069E96}"/>
              </a:ext>
            </a:extLst>
          </p:cNvPr>
          <p:cNvSpPr txBox="1"/>
          <p:nvPr/>
        </p:nvSpPr>
        <p:spPr>
          <a:xfrm>
            <a:off x="5457996" y="962345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Noah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12EE6D-D7B1-4001-BCE4-270F5BF0A4C3}"/>
              </a:ext>
            </a:extLst>
          </p:cNvPr>
          <p:cNvCxnSpPr>
            <a:cxnSpLocks/>
          </p:cNvCxnSpPr>
          <p:nvPr/>
        </p:nvCxnSpPr>
        <p:spPr>
          <a:xfrm flipV="1">
            <a:off x="6249234" y="8995558"/>
            <a:ext cx="7754698" cy="96843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20992F-FAE0-4C11-B780-C527B7F53D17}"/>
              </a:ext>
            </a:extLst>
          </p:cNvPr>
          <p:cNvSpPr txBox="1"/>
          <p:nvPr/>
        </p:nvSpPr>
        <p:spPr>
          <a:xfrm>
            <a:off x="5710387" y="11831770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Tommy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775081-3B19-4255-83E5-749EAA27B3F5}"/>
              </a:ext>
            </a:extLst>
          </p:cNvPr>
          <p:cNvCxnSpPr>
            <a:cxnSpLocks/>
          </p:cNvCxnSpPr>
          <p:nvPr/>
        </p:nvCxnSpPr>
        <p:spPr>
          <a:xfrm flipV="1">
            <a:off x="6876715" y="11334931"/>
            <a:ext cx="7492363" cy="85834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C99141-5A3A-4D50-ABDC-E19C5CFB171E}"/>
              </a:ext>
            </a:extLst>
          </p:cNvPr>
          <p:cNvSpPr txBox="1"/>
          <p:nvPr/>
        </p:nvSpPr>
        <p:spPr>
          <a:xfrm>
            <a:off x="2766493" y="10522748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6CAF8C-19E0-498F-A2A6-9113CDFE3169}"/>
              </a:ext>
            </a:extLst>
          </p:cNvPr>
          <p:cNvSpPr txBox="1"/>
          <p:nvPr/>
        </p:nvSpPr>
        <p:spPr>
          <a:xfrm>
            <a:off x="16419071" y="10324443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F846F-5343-484B-97A2-4FAD395CEAB5}"/>
              </a:ext>
            </a:extLst>
          </p:cNvPr>
          <p:cNvSpPr txBox="1"/>
          <p:nvPr/>
        </p:nvSpPr>
        <p:spPr>
          <a:xfrm>
            <a:off x="10142582" y="7032914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87BDB8-7827-4FB1-AA21-9E5BB5C43501}"/>
              </a:ext>
            </a:extLst>
          </p:cNvPr>
          <p:cNvSpPr txBox="1"/>
          <p:nvPr/>
        </p:nvSpPr>
        <p:spPr>
          <a:xfrm>
            <a:off x="1001798" y="8996138"/>
            <a:ext cx="55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domain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6251FE-7AE3-4BA9-8046-7FD3F108C934}"/>
              </a:ext>
            </a:extLst>
          </p:cNvPr>
          <p:cNvSpPr txBox="1"/>
          <p:nvPr/>
        </p:nvSpPr>
        <p:spPr>
          <a:xfrm>
            <a:off x="16813298" y="8538953"/>
            <a:ext cx="55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codomain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C3438-58AF-48C4-8FC2-F757669C7499}"/>
              </a:ext>
            </a:extLst>
          </p:cNvPr>
          <p:cNvSpPr txBox="1"/>
          <p:nvPr/>
        </p:nvSpPr>
        <p:spPr>
          <a:xfrm>
            <a:off x="13806778" y="968291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79148E-3E54-4C55-9B96-3AD657F883D4}"/>
              </a:ext>
            </a:extLst>
          </p:cNvPr>
          <p:cNvSpPr txBox="1"/>
          <p:nvPr/>
        </p:nvSpPr>
        <p:spPr>
          <a:xfrm>
            <a:off x="13695085" y="10407756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CS499</a:t>
            </a:r>
          </a:p>
        </p:txBody>
      </p:sp>
    </p:spTree>
    <p:extLst>
      <p:ext uri="{BB962C8B-B14F-4D97-AF65-F5344CB8AC3E}">
        <p14:creationId xmlns:p14="http://schemas.microsoft.com/office/powerpoint/2010/main" val="25181228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Surjective (Onto) Function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777998"/>
            <a:ext cx="20688300" cy="5796975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>
                <a:latin typeface="Chalkboard"/>
                <a:cs typeface="Chalkboard"/>
              </a:rPr>
              <a:t> For every element in the codomain, there is at least one element in domain such that f(a) = b.</a:t>
            </a:r>
            <a:endParaRPr lang="en-US" baseline="-25000" dirty="0">
              <a:latin typeface="Chalkboard"/>
              <a:cs typeface="Chalkboard"/>
            </a:endParaRPr>
          </a:p>
          <a:p>
            <a:pPr marL="457200" lvl="1" indent="0">
              <a:buNone/>
            </a:pPr>
            <a:endParaRPr lang="en-US" baseline="-25000" dirty="0">
              <a:solidFill>
                <a:srgbClr val="0070C0"/>
              </a:solidFill>
              <a:latin typeface="Chalkboard"/>
              <a:cs typeface="Chalkboard"/>
            </a:endParaRPr>
          </a:p>
          <a:p>
            <a:pPr lvl="1"/>
            <a:r>
              <a:rPr lang="en-US" sz="4800" b="1" dirty="0">
                <a:solidFill>
                  <a:srgbClr val="0070C0"/>
                </a:solidFill>
                <a:latin typeface="Chalkboard"/>
                <a:cs typeface="Chalkboard"/>
              </a:rPr>
              <a:t>At least one arrow going </a:t>
            </a:r>
            <a:r>
              <a:rPr lang="en-US" sz="4800" b="1" dirty="0" smtClean="0">
                <a:solidFill>
                  <a:srgbClr val="0070C0"/>
                </a:solidFill>
                <a:latin typeface="Chalkboard"/>
                <a:cs typeface="Chalkboard"/>
              </a:rPr>
              <a:t>in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To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show f(a)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is onto show the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for every b there exists an a such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that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f(a)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= b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halkboard"/>
                <a:cs typeface="Chalkboard"/>
                <a:sym typeface="Wingdings" panose="05000000000000000000" pitchFamily="2" charset="2"/>
              </a:rPr>
              <a:t>To show f(a) is not onto, give a counterexample, i.e. show there is a b that has no a mapping to it.</a:t>
            </a:r>
            <a:endParaRPr lang="en-US" dirty="0">
              <a:solidFill>
                <a:schemeClr val="tx1"/>
              </a:solidFill>
              <a:latin typeface="Chalkboard"/>
              <a:cs typeface="Chalkboard"/>
            </a:endParaRPr>
          </a:p>
          <a:p>
            <a:pPr marL="457200" lvl="1" indent="0">
              <a:buNone/>
            </a:pPr>
            <a:endParaRPr lang="en-US" dirty="0"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pPr lvl="1"/>
            <a:endParaRPr lang="en-US" dirty="0">
              <a:solidFill>
                <a:srgbClr val="0070C0"/>
              </a:solidFill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84AF60-CA29-446A-BC6C-2D5B4C4FA5B4}"/>
              </a:ext>
            </a:extLst>
          </p:cNvPr>
          <p:cNvSpPr/>
          <p:nvPr/>
        </p:nvSpPr>
        <p:spPr>
          <a:xfrm>
            <a:off x="4581063" y="7548433"/>
            <a:ext cx="3336342" cy="57865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FF7507-B1EC-4823-9828-64328CC214F7}"/>
              </a:ext>
            </a:extLst>
          </p:cNvPr>
          <p:cNvSpPr/>
          <p:nvPr/>
        </p:nvSpPr>
        <p:spPr>
          <a:xfrm>
            <a:off x="12281820" y="7254943"/>
            <a:ext cx="3336342" cy="564257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4F9635-9B13-4D4E-AF27-62932B2D9261}"/>
              </a:ext>
            </a:extLst>
          </p:cNvPr>
          <p:cNvCxnSpPr>
            <a:cxnSpLocks/>
          </p:cNvCxnSpPr>
          <p:nvPr/>
        </p:nvCxnSpPr>
        <p:spPr>
          <a:xfrm>
            <a:off x="6096835" y="8488520"/>
            <a:ext cx="7598250" cy="430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10B6B9-FC6D-49FA-8174-4E8928A029A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327458" y="11125165"/>
            <a:ext cx="8041620" cy="9183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46B217-90A3-4CA4-8927-07B0832AFAE6}"/>
              </a:ext>
            </a:extLst>
          </p:cNvPr>
          <p:cNvSpPr txBox="1"/>
          <p:nvPr/>
        </p:nvSpPr>
        <p:spPr>
          <a:xfrm>
            <a:off x="5124846" y="8279211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Zoe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1288C-C67A-487B-892C-81796E11E14A}"/>
              </a:ext>
            </a:extLst>
          </p:cNvPr>
          <p:cNvSpPr txBox="1"/>
          <p:nvPr/>
        </p:nvSpPr>
        <p:spPr>
          <a:xfrm>
            <a:off x="5521746" y="1095844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Jane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983D7-228D-43B2-ACDA-410F1EC2FC6F}"/>
              </a:ext>
            </a:extLst>
          </p:cNvPr>
          <p:cNvSpPr txBox="1"/>
          <p:nvPr/>
        </p:nvSpPr>
        <p:spPr>
          <a:xfrm>
            <a:off x="14369078" y="1098616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CS170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F8D1CA-EA0E-494C-9B4D-BACB1D341062}"/>
              </a:ext>
            </a:extLst>
          </p:cNvPr>
          <p:cNvSpPr txBox="1"/>
          <p:nvPr/>
        </p:nvSpPr>
        <p:spPr>
          <a:xfrm>
            <a:off x="13881102" y="816223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CS104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2478D-1D25-4081-A97D-893F2EB9B8B8}"/>
              </a:ext>
            </a:extLst>
          </p:cNvPr>
          <p:cNvSpPr txBox="1"/>
          <p:nvPr/>
        </p:nvSpPr>
        <p:spPr>
          <a:xfrm>
            <a:off x="13884202" y="8755147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MATH125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D03E2-2571-4ECB-9630-3063DB069E96}"/>
              </a:ext>
            </a:extLst>
          </p:cNvPr>
          <p:cNvSpPr txBox="1"/>
          <p:nvPr/>
        </p:nvSpPr>
        <p:spPr>
          <a:xfrm>
            <a:off x="5457996" y="962345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Noah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12EE6D-D7B1-4001-BCE4-270F5BF0A4C3}"/>
              </a:ext>
            </a:extLst>
          </p:cNvPr>
          <p:cNvCxnSpPr>
            <a:cxnSpLocks/>
          </p:cNvCxnSpPr>
          <p:nvPr/>
        </p:nvCxnSpPr>
        <p:spPr>
          <a:xfrm flipV="1">
            <a:off x="6249234" y="8995558"/>
            <a:ext cx="7754698" cy="96843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20992F-FAE0-4C11-B780-C527B7F53D17}"/>
              </a:ext>
            </a:extLst>
          </p:cNvPr>
          <p:cNvSpPr txBox="1"/>
          <p:nvPr/>
        </p:nvSpPr>
        <p:spPr>
          <a:xfrm>
            <a:off x="5710387" y="11831770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Tommy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775081-3B19-4255-83E5-749EAA27B3F5}"/>
              </a:ext>
            </a:extLst>
          </p:cNvPr>
          <p:cNvCxnSpPr>
            <a:cxnSpLocks/>
          </p:cNvCxnSpPr>
          <p:nvPr/>
        </p:nvCxnSpPr>
        <p:spPr>
          <a:xfrm flipV="1">
            <a:off x="6876715" y="11334931"/>
            <a:ext cx="7492363" cy="85834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C99141-5A3A-4D50-ABDC-E19C5CFB171E}"/>
              </a:ext>
            </a:extLst>
          </p:cNvPr>
          <p:cNvSpPr txBox="1"/>
          <p:nvPr/>
        </p:nvSpPr>
        <p:spPr>
          <a:xfrm>
            <a:off x="2766493" y="10522748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6CAF8C-19E0-498F-A2A6-9113CDFE3169}"/>
              </a:ext>
            </a:extLst>
          </p:cNvPr>
          <p:cNvSpPr txBox="1"/>
          <p:nvPr/>
        </p:nvSpPr>
        <p:spPr>
          <a:xfrm>
            <a:off x="16419071" y="10324443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F846F-5343-484B-97A2-4FAD395CEAB5}"/>
              </a:ext>
            </a:extLst>
          </p:cNvPr>
          <p:cNvSpPr txBox="1"/>
          <p:nvPr/>
        </p:nvSpPr>
        <p:spPr>
          <a:xfrm>
            <a:off x="10142582" y="7032914"/>
            <a:ext cx="171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87BDB8-7827-4FB1-AA21-9E5BB5C43501}"/>
              </a:ext>
            </a:extLst>
          </p:cNvPr>
          <p:cNvSpPr txBox="1"/>
          <p:nvPr/>
        </p:nvSpPr>
        <p:spPr>
          <a:xfrm>
            <a:off x="1001798" y="8996138"/>
            <a:ext cx="55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domain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6251FE-7AE3-4BA9-8046-7FD3F108C934}"/>
              </a:ext>
            </a:extLst>
          </p:cNvPr>
          <p:cNvSpPr txBox="1"/>
          <p:nvPr/>
        </p:nvSpPr>
        <p:spPr>
          <a:xfrm>
            <a:off x="16813298" y="8538953"/>
            <a:ext cx="55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halkboard"/>
                <a:cs typeface="Chalkboard"/>
              </a:rPr>
              <a:t>codomain</a:t>
            </a:r>
          </a:p>
        </p:txBody>
      </p:sp>
    </p:spTree>
    <p:extLst>
      <p:ext uri="{BB962C8B-B14F-4D97-AF65-F5344CB8AC3E}">
        <p14:creationId xmlns:p14="http://schemas.microsoft.com/office/powerpoint/2010/main" val="7776111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7982</TotalTime>
  <Words>1065</Words>
  <Application>Microsoft Office PowerPoint</Application>
  <PresentationFormat>Custom</PresentationFormat>
  <Paragraphs>307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Chalkboard</vt:lpstr>
      <vt:lpstr>Comic Sans MS</vt:lpstr>
      <vt:lpstr>Futura</vt:lpstr>
      <vt:lpstr>Futura Bold</vt:lpstr>
      <vt:lpstr>Gill Sans</vt:lpstr>
      <vt:lpstr>Helvetica</vt:lpstr>
      <vt:lpstr>Lucida Grande</vt:lpstr>
      <vt:lpstr>Lucida Sans</vt:lpstr>
      <vt:lpstr>Wingdings</vt:lpstr>
      <vt:lpstr>White</vt:lpstr>
      <vt:lpstr>Equation</vt:lpstr>
      <vt:lpstr>Functions CSCI 170 Spring 2021 Sandra Batista </vt:lpstr>
      <vt:lpstr>Sets and Functions</vt:lpstr>
      <vt:lpstr>Binary Relations</vt:lpstr>
      <vt:lpstr>Inverse of a Binary Relation</vt:lpstr>
      <vt:lpstr>Functions</vt:lpstr>
      <vt:lpstr>Image of function</vt:lpstr>
      <vt:lpstr>Sequences as Functions</vt:lpstr>
      <vt:lpstr>One-to-One (Injective) Function</vt:lpstr>
      <vt:lpstr>Surjective (Onto) Function</vt:lpstr>
      <vt:lpstr>Bijection</vt:lpstr>
      <vt:lpstr>Inverse of a function</vt:lpstr>
      <vt:lpstr>Function Practice Problem 1</vt:lpstr>
      <vt:lpstr>Function Practice Problem 2</vt:lpstr>
      <vt:lpstr>Function Practice Problem 3</vt:lpstr>
      <vt:lpstr>Function Practice Problem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Functions</dc:title>
  <dc:creator>Sandra Batista</dc:creator>
  <cp:lastModifiedBy>SandraBatista</cp:lastModifiedBy>
  <cp:revision>298</cp:revision>
  <dcterms:modified xsi:type="dcterms:W3CDTF">2021-01-25T21:19:48Z</dcterms:modified>
</cp:coreProperties>
</file>