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79" r:id="rId3"/>
    <p:sldId id="481" r:id="rId4"/>
    <p:sldId id="509" r:id="rId5"/>
    <p:sldId id="500" r:id="rId6"/>
    <p:sldId id="513" r:id="rId7"/>
    <p:sldId id="514" r:id="rId8"/>
    <p:sldId id="488" r:id="rId9"/>
    <p:sldId id="515" r:id="rId10"/>
    <p:sldId id="510" r:id="rId11"/>
    <p:sldId id="516" r:id="rId12"/>
    <p:sldId id="517" r:id="rId13"/>
    <p:sldId id="519" r:id="rId14"/>
    <p:sldId id="524" r:id="rId15"/>
    <p:sldId id="525" r:id="rId16"/>
    <p:sldId id="527" r:id="rId17"/>
    <p:sldId id="526" r:id="rId18"/>
    <p:sldId id="511" r:id="rId19"/>
    <p:sldId id="528" r:id="rId20"/>
    <p:sldId id="529" r:id="rId21"/>
    <p:sldId id="530" r:id="rId22"/>
    <p:sldId id="531" r:id="rId23"/>
    <p:sldId id="532" r:id="rId24"/>
    <p:sldId id="535" r:id="rId25"/>
    <p:sldId id="536" r:id="rId26"/>
    <p:sldId id="533" r:id="rId27"/>
    <p:sldId id="537" r:id="rId28"/>
    <p:sldId id="512" r:id="rId29"/>
    <p:sldId id="521" r:id="rId30"/>
    <p:sldId id="522" r:id="rId31"/>
    <p:sldId id="52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3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184477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80840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65909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371738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63289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713873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43938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69522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24346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352022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08995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324635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734732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833177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09775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532612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415531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74302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01701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436350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407464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95210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07043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17391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3175000" y="-1409700"/>
            <a:ext cx="16179800" cy="161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greenleaf-stock.deviantart.com/art/alpine-meadow-04-15065541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serenadevi.wordpress.com/2011/08/19/white-horse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  <a:br>
              <a:rPr lang="en-US" dirty="0"/>
            </a:br>
            <a:r>
              <a:rPr lang="en-US" sz="2400" dirty="0"/>
              <a:t>CSCI 170 Fall 2019 Lecture 9</a:t>
            </a:r>
            <a:br>
              <a:rPr lang="en-US" sz="2400" dirty="0"/>
            </a:br>
            <a:r>
              <a:rPr lang="en-US" sz="2400" dirty="0"/>
              <a:t>Sandra Batista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Inference for Quantifiers</a:t>
            </a:r>
          </a:p>
          <a:p>
            <a:r>
              <a:rPr lang="en-US" dirty="0"/>
              <a:t>Induction</a:t>
            </a:r>
          </a:p>
          <a:p>
            <a:r>
              <a:rPr lang="en-US" b="1" dirty="0"/>
              <a:t>Strengthening the Inductive Hypothesis</a:t>
            </a:r>
          </a:p>
          <a:p>
            <a:r>
              <a:rPr lang="en-US" dirty="0"/>
              <a:t>Strong Induction</a:t>
            </a:r>
          </a:p>
          <a:p>
            <a:r>
              <a:rPr lang="en-US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42544269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the Inductive Hypothesis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340360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Sometimes, we may prove a stronger or more specific result in order to prove a statement.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This is called </a:t>
            </a:r>
            <a:r>
              <a:rPr lang="en-US" sz="4000" b="1" dirty="0">
                <a:solidFill>
                  <a:srgbClr val="0070C0"/>
                </a:solidFill>
              </a:rPr>
              <a:t>strengthening the inductive hypothesis.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4EE319-132B-4711-AF25-65DE5063E689}"/>
              </a:ext>
            </a:extLst>
          </p:cNvPr>
          <p:cNvSpPr/>
          <p:nvPr/>
        </p:nvSpPr>
        <p:spPr>
          <a:xfrm>
            <a:off x="2008095" y="5743289"/>
            <a:ext cx="115689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Example:  Show for any n greater than or equal to 0,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We have already shown the stronger, more specific statement:</a:t>
            </a:r>
          </a:p>
          <a:p>
            <a:endParaRPr lang="en-US" sz="3600" dirty="0"/>
          </a:p>
          <a:p>
            <a:r>
              <a:rPr lang="en-US" sz="3600" dirty="0"/>
              <a:t>For any n greater than or equal to 0,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previous claim follows since </a:t>
            </a:r>
          </a:p>
          <a:p>
            <a:endParaRPr lang="en-US" sz="36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23E28D-D54F-4A19-B030-4B31C328F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400277"/>
              </p:ext>
            </p:extLst>
          </p:nvPr>
        </p:nvGraphicFramePr>
        <p:xfrm>
          <a:off x="13092674" y="5358429"/>
          <a:ext cx="48037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Equation" r:id="rId4" imgW="990360" imgH="291960" progId="Equation.DSMT4">
                  <p:embed/>
                </p:oleObj>
              </mc:Choice>
              <mc:Fallback>
                <p:oleObj name="Equation" r:id="rId4" imgW="990360" imgH="2919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F93936F-0767-48FB-80E6-69C399C80A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92674" y="5358429"/>
                        <a:ext cx="4803775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17FD6AF-F88E-47A4-A24E-DBE62B685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65565"/>
              </p:ext>
            </p:extLst>
          </p:nvPr>
        </p:nvGraphicFramePr>
        <p:xfrm>
          <a:off x="9846796" y="8912344"/>
          <a:ext cx="5298700" cy="190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0" name="Equation" r:id="rId6" imgW="1091880" imgH="393480" progId="Equation.DSMT4">
                  <p:embed/>
                </p:oleObj>
              </mc:Choice>
              <mc:Fallback>
                <p:oleObj name="Equation" r:id="rId6" imgW="1091880" imgH="3934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F93936F-0767-48FB-80E6-69C399C80A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46796" y="8912344"/>
                        <a:ext cx="5298700" cy="1909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771357C-9A45-4379-89A5-CC8513E4E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32378"/>
              </p:ext>
            </p:extLst>
          </p:nvPr>
        </p:nvGraphicFramePr>
        <p:xfrm>
          <a:off x="9119393" y="10958694"/>
          <a:ext cx="4989513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Equation" r:id="rId8" imgW="1028520" imgH="393480" progId="Equation.DSMT4">
                  <p:embed/>
                </p:oleObj>
              </mc:Choice>
              <mc:Fallback>
                <p:oleObj name="Equation" r:id="rId8" imgW="102852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17FD6AF-F88E-47A4-A24E-DBE62B685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9393" y="10958694"/>
                        <a:ext cx="4989513" cy="190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8070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981294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that for any natural number k greater than or equal to 1, the sum of the first k odd positive integers is a perfect square.  A perfect square is an integer squared.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How to start?</a:t>
            </a:r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2283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that for any natural number k greater than or equal to 1, the sum of the first k odd positive integers is a perfect square.  A perfect square is an integer squared.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DF583C-8B3C-480E-B9C6-20BC22AE4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25135"/>
              </p:ext>
            </p:extLst>
          </p:nvPr>
        </p:nvGraphicFramePr>
        <p:xfrm>
          <a:off x="901850" y="3299012"/>
          <a:ext cx="5567400" cy="145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4" imgW="1269720" imgH="431640" progId="Equation.DSMT4">
                  <p:embed/>
                </p:oleObj>
              </mc:Choice>
              <mc:Fallback>
                <p:oleObj name="Equation" r:id="rId4" imgW="126972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9F25F0-C78D-40CE-AB15-E4988599FA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850" y="3299012"/>
                        <a:ext cx="5567400" cy="145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6054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547843" y="1776034"/>
            <a:ext cx="22419734" cy="1067471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Prove that any</a:t>
            </a:r>
            <a:r>
              <a:rPr lang="en-US" sz="3200" spc="38" dirty="0">
                <a:latin typeface="PMingLiU"/>
              </a:rPr>
              <a:t> 2</a:t>
            </a:r>
            <a:r>
              <a:rPr lang="en-US" sz="4000" i="1" spc="56" baseline="27777" dirty="0">
                <a:latin typeface="Verdana"/>
              </a:rPr>
              <a:t>n</a:t>
            </a:r>
            <a:r>
              <a:rPr lang="en-US" sz="3200" dirty="0"/>
              <a:t> by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4000" i="1" spc="56" baseline="27777" dirty="0">
                <a:latin typeface="Verdana"/>
              </a:rPr>
              <a:t>n</a:t>
            </a:r>
            <a:r>
              <a:rPr lang="en-US" sz="4000" dirty="0"/>
              <a:t> </a:t>
            </a:r>
            <a:r>
              <a:rPr lang="en-US" sz="3200" dirty="0"/>
              <a:t>board with a middle square removed can be tiled with L-shaped tiles for any n greater than or equal to 1.</a:t>
            </a:r>
          </a:p>
          <a:p>
            <a:endParaRPr lang="en-US" sz="3200" dirty="0"/>
          </a:p>
          <a:p>
            <a:r>
              <a:rPr lang="en-US" sz="3200" dirty="0"/>
              <a:t>Strengthen Inductive Hypothesis:  Show that  </a:t>
            </a:r>
            <a:r>
              <a:rPr lang="en-US" sz="4000" dirty="0"/>
              <a:t>any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for any n greater than or equal to 1.</a:t>
            </a:r>
          </a:p>
          <a:p>
            <a:endParaRPr lang="en-US" sz="4000" dirty="0"/>
          </a:p>
          <a:p>
            <a:r>
              <a:rPr lang="en-US" sz="4000" dirty="0"/>
              <a:t>Our predicate, P(n): A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</a:t>
            </a:r>
          </a:p>
          <a:p>
            <a:endParaRPr lang="en-US" sz="4000" dirty="0"/>
          </a:p>
          <a:p>
            <a:r>
              <a:rPr lang="en-US" sz="4000" dirty="0"/>
              <a:t>We are showing that P(n) holds for any n greater than or equal to 1.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i="1" spc="56" dirty="0">
                <a:latin typeface="Verdana"/>
              </a:rPr>
              <a:t>We will show how to do so constructively in proof.                    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2238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547843" y="1776034"/>
            <a:ext cx="22419734" cy="10305385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Strengthen Inductive Hypothesis:  Show that  </a:t>
            </a:r>
            <a:r>
              <a:rPr lang="en-US" sz="4000" dirty="0"/>
              <a:t>any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for any n greater than or equal to 1.</a:t>
            </a:r>
          </a:p>
          <a:p>
            <a:endParaRPr lang="en-US" sz="4000" dirty="0"/>
          </a:p>
          <a:p>
            <a:r>
              <a:rPr lang="en-US" sz="3200" dirty="0"/>
              <a:t>Proof by Induction:</a:t>
            </a:r>
          </a:p>
          <a:p>
            <a:r>
              <a:rPr lang="en-US" sz="3200" dirty="0"/>
              <a:t>Base case: n =1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Assume the inductive hypothesis: Assume P(n) holds for some specific value n greater than or equal to 1.</a:t>
            </a:r>
          </a:p>
          <a:p>
            <a:r>
              <a:rPr lang="en-US" sz="3200" dirty="0"/>
              <a:t>A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3600" i="1" spc="56" baseline="27777" dirty="0">
                <a:latin typeface="Verdana"/>
              </a:rPr>
              <a:t>n</a:t>
            </a:r>
            <a:r>
              <a:rPr lang="en-US" sz="3200" dirty="0"/>
              <a:t> by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3600" i="1" spc="56" baseline="27777" dirty="0">
                <a:latin typeface="Verdana"/>
              </a:rPr>
              <a:t>n</a:t>
            </a:r>
            <a:r>
              <a:rPr lang="en-US" sz="3600" dirty="0"/>
              <a:t> </a:t>
            </a:r>
            <a:r>
              <a:rPr lang="en-US" sz="3200" dirty="0"/>
              <a:t>board with </a:t>
            </a:r>
            <a:r>
              <a:rPr lang="en-US" sz="3200" u="sng" dirty="0"/>
              <a:t>any </a:t>
            </a:r>
            <a:r>
              <a:rPr lang="en-US" sz="3200" dirty="0"/>
              <a:t>square removed can be tiled with L-shaped tiles.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7C483B-E716-4FF9-B36C-EA0B99782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46150"/>
              </p:ext>
            </p:extLst>
          </p:nvPr>
        </p:nvGraphicFramePr>
        <p:xfrm>
          <a:off x="1810871" y="5325035"/>
          <a:ext cx="3460378" cy="224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189">
                  <a:extLst>
                    <a:ext uri="{9D8B030D-6E8A-4147-A177-3AD203B41FA5}">
                      <a16:colId xmlns:a16="http://schemas.microsoft.com/office/drawing/2014/main" val="424303235"/>
                    </a:ext>
                  </a:extLst>
                </a:gridCol>
                <a:gridCol w="1730189">
                  <a:extLst>
                    <a:ext uri="{9D8B030D-6E8A-4147-A177-3AD203B41FA5}">
                      <a16:colId xmlns:a16="http://schemas.microsoft.com/office/drawing/2014/main" val="1625263491"/>
                    </a:ext>
                  </a:extLst>
                </a:gridCol>
              </a:tblGrid>
              <a:tr h="1120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67722"/>
                  </a:ext>
                </a:extLst>
              </a:tr>
              <a:tr h="11205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0772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70D2BBF7-1FC7-41E0-8848-C0B96FED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24367"/>
              </p:ext>
            </p:extLst>
          </p:nvPr>
        </p:nvGraphicFramePr>
        <p:xfrm>
          <a:off x="7888942" y="5459506"/>
          <a:ext cx="3460378" cy="224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189">
                  <a:extLst>
                    <a:ext uri="{9D8B030D-6E8A-4147-A177-3AD203B41FA5}">
                      <a16:colId xmlns:a16="http://schemas.microsoft.com/office/drawing/2014/main" val="424303235"/>
                    </a:ext>
                  </a:extLst>
                </a:gridCol>
                <a:gridCol w="1730189">
                  <a:extLst>
                    <a:ext uri="{9D8B030D-6E8A-4147-A177-3AD203B41FA5}">
                      <a16:colId xmlns:a16="http://schemas.microsoft.com/office/drawing/2014/main" val="1625263491"/>
                    </a:ext>
                  </a:extLst>
                </a:gridCol>
              </a:tblGrid>
              <a:tr h="1120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67722"/>
                  </a:ext>
                </a:extLst>
              </a:tr>
              <a:tr h="11205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0772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160C8B5A-0263-4805-B7D3-62ED24AB1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12915"/>
              </p:ext>
            </p:extLst>
          </p:nvPr>
        </p:nvGraphicFramePr>
        <p:xfrm>
          <a:off x="13733930" y="5325035"/>
          <a:ext cx="3460378" cy="224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189">
                  <a:extLst>
                    <a:ext uri="{9D8B030D-6E8A-4147-A177-3AD203B41FA5}">
                      <a16:colId xmlns:a16="http://schemas.microsoft.com/office/drawing/2014/main" val="424303235"/>
                    </a:ext>
                  </a:extLst>
                </a:gridCol>
                <a:gridCol w="1730189">
                  <a:extLst>
                    <a:ext uri="{9D8B030D-6E8A-4147-A177-3AD203B41FA5}">
                      <a16:colId xmlns:a16="http://schemas.microsoft.com/office/drawing/2014/main" val="1625263491"/>
                    </a:ext>
                  </a:extLst>
                </a:gridCol>
              </a:tblGrid>
              <a:tr h="1120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67722"/>
                  </a:ext>
                </a:extLst>
              </a:tr>
              <a:tr h="11205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0772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C37DA10C-5228-4C4B-AEE2-B4338B310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41100"/>
              </p:ext>
            </p:extLst>
          </p:nvPr>
        </p:nvGraphicFramePr>
        <p:xfrm>
          <a:off x="18655553" y="5325035"/>
          <a:ext cx="3460378" cy="224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0189">
                  <a:extLst>
                    <a:ext uri="{9D8B030D-6E8A-4147-A177-3AD203B41FA5}">
                      <a16:colId xmlns:a16="http://schemas.microsoft.com/office/drawing/2014/main" val="424303235"/>
                    </a:ext>
                  </a:extLst>
                </a:gridCol>
                <a:gridCol w="1730189">
                  <a:extLst>
                    <a:ext uri="{9D8B030D-6E8A-4147-A177-3AD203B41FA5}">
                      <a16:colId xmlns:a16="http://schemas.microsoft.com/office/drawing/2014/main" val="1625263491"/>
                    </a:ext>
                  </a:extLst>
                </a:gridCol>
              </a:tblGrid>
              <a:tr h="1120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67722"/>
                  </a:ext>
                </a:extLst>
              </a:tr>
              <a:tr h="11205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0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0238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547843" y="1776034"/>
            <a:ext cx="22419734" cy="1024383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Strengthen Inductive Hypothesis:  Show that  </a:t>
            </a:r>
            <a:r>
              <a:rPr lang="en-US" sz="4000" dirty="0"/>
              <a:t>any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for any n greater than or equal to 1.</a:t>
            </a:r>
          </a:p>
          <a:p>
            <a:endParaRPr lang="en-US" sz="4000" dirty="0"/>
          </a:p>
          <a:p>
            <a:r>
              <a:rPr lang="en-US" sz="3200" dirty="0"/>
              <a:t>Before we get to the inductive step, let’s consider n = 2. How can we use the base case, n= 1, showing that we can tile a 2x2 board to tile this 4x4 board?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B40F23-4154-4606-BD27-370429E2DE21}"/>
              </a:ext>
            </a:extLst>
          </p:cNvPr>
          <p:cNvGraphicFramePr>
            <a:graphicFrameLocks noGrp="1"/>
          </p:cNvGraphicFramePr>
          <p:nvPr/>
        </p:nvGraphicFramePr>
        <p:xfrm>
          <a:off x="7781364" y="5652296"/>
          <a:ext cx="7135908" cy="521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3977">
                  <a:extLst>
                    <a:ext uri="{9D8B030D-6E8A-4147-A177-3AD203B41FA5}">
                      <a16:colId xmlns:a16="http://schemas.microsoft.com/office/drawing/2014/main" val="208941346"/>
                    </a:ext>
                  </a:extLst>
                </a:gridCol>
                <a:gridCol w="1783977">
                  <a:extLst>
                    <a:ext uri="{9D8B030D-6E8A-4147-A177-3AD203B41FA5}">
                      <a16:colId xmlns:a16="http://schemas.microsoft.com/office/drawing/2014/main" val="1039964187"/>
                    </a:ext>
                  </a:extLst>
                </a:gridCol>
                <a:gridCol w="1783977">
                  <a:extLst>
                    <a:ext uri="{9D8B030D-6E8A-4147-A177-3AD203B41FA5}">
                      <a16:colId xmlns:a16="http://schemas.microsoft.com/office/drawing/2014/main" val="1785068893"/>
                    </a:ext>
                  </a:extLst>
                </a:gridCol>
                <a:gridCol w="1783977">
                  <a:extLst>
                    <a:ext uri="{9D8B030D-6E8A-4147-A177-3AD203B41FA5}">
                      <a16:colId xmlns:a16="http://schemas.microsoft.com/office/drawing/2014/main" val="1220446525"/>
                    </a:ext>
                  </a:extLst>
                </a:gridCol>
              </a:tblGrid>
              <a:tr h="1303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4960"/>
                  </a:ext>
                </a:extLst>
              </a:tr>
              <a:tr h="1303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66272"/>
                  </a:ext>
                </a:extLst>
              </a:tr>
              <a:tr h="130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72399"/>
                  </a:ext>
                </a:extLst>
              </a:tr>
              <a:tr h="1303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2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1057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Strengthening Inductive Hypothesis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547843" y="1776034"/>
            <a:ext cx="22419734" cy="1085938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Strengthen Inductive Hypothesis:  Show that  </a:t>
            </a:r>
            <a:r>
              <a:rPr lang="en-US" sz="4000" dirty="0"/>
              <a:t>any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400" dirty="0"/>
              <a:t> </a:t>
            </a:r>
            <a:r>
              <a:rPr lang="en-US" sz="4000" dirty="0"/>
              <a:t>board with </a:t>
            </a:r>
            <a:r>
              <a:rPr lang="en-US" sz="4000" u="sng" dirty="0"/>
              <a:t>any </a:t>
            </a:r>
            <a:r>
              <a:rPr lang="en-US" sz="4000" dirty="0"/>
              <a:t>square removed can be tiled with L-shaped tiles for any n greater than or equal to 1.</a:t>
            </a:r>
          </a:p>
          <a:p>
            <a:r>
              <a:rPr lang="en-US" sz="4000" dirty="0"/>
              <a:t>Inductive Step. Assume we can tile a</a:t>
            </a:r>
            <a:r>
              <a:rPr lang="en-US" sz="4000" spc="38" dirty="0">
                <a:latin typeface="PMingLiU"/>
              </a:rPr>
              <a:t> 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by </a:t>
            </a:r>
            <a:r>
              <a:rPr lang="en-US" sz="4000" spc="38" dirty="0">
                <a:latin typeface="PMingLiU"/>
              </a:rPr>
              <a:t>2</a:t>
            </a:r>
            <a:r>
              <a:rPr lang="en-US" sz="4400" i="1" spc="56" baseline="27777" dirty="0">
                <a:latin typeface="Verdana"/>
              </a:rPr>
              <a:t>n</a:t>
            </a:r>
            <a:r>
              <a:rPr lang="en-US" sz="4000" dirty="0"/>
              <a:t> board with any square removed using L-tiles. Show we can tile a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3600" i="1" spc="56" baseline="27777" dirty="0">
                <a:latin typeface="Verdana"/>
              </a:rPr>
              <a:t>n+1</a:t>
            </a:r>
            <a:r>
              <a:rPr lang="en-US" sz="3200" dirty="0"/>
              <a:t> by </a:t>
            </a:r>
            <a:r>
              <a:rPr lang="en-US" sz="3200" spc="38" dirty="0">
                <a:latin typeface="PMingLiU"/>
              </a:rPr>
              <a:t>2</a:t>
            </a:r>
            <a:r>
              <a:rPr lang="en-US" sz="3600" i="1" spc="56" baseline="27777" dirty="0">
                <a:latin typeface="Verdana"/>
              </a:rPr>
              <a:t>n+1</a:t>
            </a:r>
            <a:r>
              <a:rPr lang="en-US" sz="3600" dirty="0"/>
              <a:t> 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9EB9F8-7241-491B-8B91-123FD61B7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293"/>
              </p:ext>
            </p:extLst>
          </p:nvPr>
        </p:nvGraphicFramePr>
        <p:xfrm>
          <a:off x="1524000" y="4858869"/>
          <a:ext cx="10668000" cy="7566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69284657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40909052"/>
                    </a:ext>
                  </a:extLst>
                </a:gridCol>
              </a:tblGrid>
              <a:tr h="37831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12887"/>
                  </a:ext>
                </a:extLst>
              </a:tr>
              <a:tr h="37831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20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31770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Inference for Quantifiers</a:t>
            </a:r>
          </a:p>
          <a:p>
            <a:r>
              <a:rPr lang="en-US" dirty="0"/>
              <a:t>Induction</a:t>
            </a:r>
          </a:p>
          <a:p>
            <a:r>
              <a:rPr lang="en-US" dirty="0"/>
              <a:t>Strengthening the Inductive Hypothesis</a:t>
            </a:r>
          </a:p>
          <a:p>
            <a:r>
              <a:rPr lang="en-US" b="1" dirty="0"/>
              <a:t>Strong Induction</a:t>
            </a:r>
          </a:p>
          <a:p>
            <a:r>
              <a:rPr lang="en-US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7909475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Is Weak Induction Necessary?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8925859"/>
          </a:xfrm>
          <a:prstGeom prst="rect">
            <a:avLst/>
          </a:prstGeo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Given how induction works, does it matter if we show the base case</a:t>
            </a:r>
          </a:p>
          <a:p>
            <a:r>
              <a:rPr lang="en-US" sz="4000" dirty="0">
                <a:solidFill>
                  <a:srgbClr val="0070C0"/>
                </a:solidFill>
              </a:rPr>
              <a:t>and assume for some specific value, n-1, that P(n-1)-&gt;P(n)?</a:t>
            </a:r>
          </a:p>
          <a:p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We can show through many steps of inference:</a:t>
            </a:r>
          </a:p>
          <a:p>
            <a:r>
              <a:rPr lang="en-US" sz="4000" dirty="0">
                <a:solidFill>
                  <a:srgbClr val="0070C0"/>
                </a:solidFill>
              </a:rPr>
              <a:t>P(0)-&gt;P(1)-&gt;P(2)-&gt;P(3)-&gt;P(4)-&gt;…</a:t>
            </a:r>
          </a:p>
          <a:p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What if we could assume many hypotheses at once?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335436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b="1" dirty="0"/>
              <a:t>Inference for Quantifiers</a:t>
            </a:r>
          </a:p>
          <a:p>
            <a:r>
              <a:rPr lang="en-US" dirty="0"/>
              <a:t>Induction</a:t>
            </a:r>
          </a:p>
          <a:p>
            <a:r>
              <a:rPr lang="en-US" dirty="0"/>
              <a:t>Strengthening the Inductive Hypothesis</a:t>
            </a:r>
          </a:p>
          <a:p>
            <a:r>
              <a:rPr lang="en-US" dirty="0"/>
              <a:t>Strong Induction</a:t>
            </a:r>
          </a:p>
          <a:p>
            <a:r>
              <a:rPr lang="en-US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08870217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1114910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prove claims of the form: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We apply proof technique called strong </a:t>
            </a:r>
            <a:r>
              <a:rPr lang="en-US" b="1" dirty="0">
                <a:solidFill>
                  <a:srgbClr val="0070C0"/>
                </a:solidFill>
              </a:rPr>
              <a:t>induction.</a:t>
            </a:r>
          </a:p>
          <a:p>
            <a:r>
              <a:rPr lang="en-US" dirty="0">
                <a:solidFill>
                  <a:srgbClr val="0070C0"/>
                </a:solidFill>
              </a:rPr>
              <a:t>To prove a claim holds for any natural number: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Show the base case(s), i.e. the claim holds for n=0, P(0).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Assume the inductive hypothesis. Assume the predicate holds for predicate holds for all values from the base case to a specific value:</a:t>
            </a:r>
          </a:p>
          <a:p>
            <a:pPr marL="742950" indent="-7429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For the inductive step, use the inductive hypothesis to show that the predicate holds for the next value.</a:t>
            </a:r>
          </a:p>
          <a:p>
            <a:pPr indent="0"/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97D401-F941-4010-B9AD-21E2B143E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8606" y="1940854"/>
          <a:ext cx="6511088" cy="112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4" imgW="1180800" imgH="266400" progId="Equation.DSMT4">
                  <p:embed/>
                </p:oleObj>
              </mc:Choice>
              <mc:Fallback>
                <p:oleObj name="Equation" r:id="rId4" imgW="118080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697D401-F941-4010-B9AD-21E2B143E2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606" y="1940854"/>
                        <a:ext cx="6511088" cy="112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1A46D06-352F-4027-89F9-A85732DB6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0463"/>
              </p:ext>
            </p:extLst>
          </p:nvPr>
        </p:nvGraphicFramePr>
        <p:xfrm>
          <a:off x="2048951" y="11306041"/>
          <a:ext cx="16015908" cy="93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6" imgW="3492360" imgH="266400" progId="Equation.DSMT4">
                  <p:embed/>
                </p:oleObj>
              </mc:Choice>
              <mc:Fallback>
                <p:oleObj name="Equation" r:id="rId6" imgW="349236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E478AA-E8D0-44B9-9AE1-244899E14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8951" y="11306041"/>
                        <a:ext cx="16015908" cy="93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3F24D70-BD33-4677-9CF2-019CD7766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902161"/>
              </p:ext>
            </p:extLst>
          </p:nvPr>
        </p:nvGraphicFramePr>
        <p:xfrm>
          <a:off x="3294063" y="7440613"/>
          <a:ext cx="129809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8" imgW="2565360" imgH="266400" progId="Equation.DSMT4">
                  <p:embed/>
                </p:oleObj>
              </mc:Choice>
              <mc:Fallback>
                <p:oleObj name="Equation" r:id="rId8" imgW="256536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E478AA-E8D0-44B9-9AE1-244899E14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4063" y="7440613"/>
                        <a:ext cx="12980987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B62F3F5-5BDF-489C-80B1-C46D788E8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42835"/>
              </p:ext>
            </p:extLst>
          </p:nvPr>
        </p:nvGraphicFramePr>
        <p:xfrm>
          <a:off x="4745038" y="8472488"/>
          <a:ext cx="625951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10" imgW="1409400" imgH="266400" progId="Equation.DSMT4">
                  <p:embed/>
                </p:oleObj>
              </mc:Choice>
              <mc:Fallback>
                <p:oleObj name="Equation" r:id="rId10" imgW="140940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5D3E5BD-E6ED-4F45-9D3B-0FF701B201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45038" y="8472488"/>
                        <a:ext cx="6259512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6085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78271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that for any n greater than or equal to 12, n cents in postage can be formed using only 4-cent and 5-cent stamps.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24670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782713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that for any n greater than or equal to 12, n cents in postage can be formed using only 4-cent and 5-cent stamps.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47773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079782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Recall the Fibonacci Sequence: f</a:t>
            </a:r>
            <a:r>
              <a:rPr lang="en-US" sz="3200" baseline="-25000" dirty="0"/>
              <a:t>0</a:t>
            </a:r>
            <a:r>
              <a:rPr lang="en-US" sz="3200" dirty="0"/>
              <a:t>=0, f</a:t>
            </a:r>
            <a:r>
              <a:rPr lang="en-US" sz="3200" baseline="-25000" dirty="0"/>
              <a:t>1</a:t>
            </a:r>
            <a:r>
              <a:rPr lang="en-US" sz="3200" dirty="0"/>
              <a:t>=1, f</a:t>
            </a:r>
            <a:r>
              <a:rPr lang="en-US" sz="3200" baseline="-25000" dirty="0"/>
              <a:t>2</a:t>
            </a:r>
            <a:r>
              <a:rPr lang="en-US" sz="3200" dirty="0"/>
              <a:t>=1, f</a:t>
            </a:r>
            <a:r>
              <a:rPr lang="en-US" sz="3200" baseline="-25000" dirty="0"/>
              <a:t>3</a:t>
            </a:r>
            <a:r>
              <a:rPr lang="en-US" sz="3200" dirty="0"/>
              <a:t>=2, f</a:t>
            </a:r>
            <a:r>
              <a:rPr lang="en-US" sz="3200" baseline="-25000" dirty="0"/>
              <a:t>4</a:t>
            </a:r>
            <a:r>
              <a:rPr lang="en-US" sz="3200" dirty="0"/>
              <a:t>=3, f</a:t>
            </a:r>
            <a:r>
              <a:rPr lang="en-US" sz="3200" baseline="-25000" dirty="0"/>
              <a:t>5</a:t>
            </a:r>
            <a:r>
              <a:rPr lang="en-US" sz="3200" dirty="0"/>
              <a:t>=5,…</a:t>
            </a:r>
          </a:p>
          <a:p>
            <a:endParaRPr lang="en-US" sz="3200" dirty="0"/>
          </a:p>
          <a:p>
            <a:r>
              <a:rPr lang="en-US" sz="3200" dirty="0"/>
              <a:t>What is the recursive or inductive definition for the Fibonacci sequence?</a:t>
            </a:r>
          </a:p>
          <a:p>
            <a:endParaRPr lang="en-US" sz="3200" dirty="0"/>
          </a:p>
          <a:p>
            <a:r>
              <a:rPr lang="en-US" sz="3200" dirty="0"/>
              <a:t>Base cases: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Recursive or inductive case: Define the sequence in terms of earlier terms in the same sequence itself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506811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648759" y="1282700"/>
            <a:ext cx="23609735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Let’s prove the following predicate for the Fibonacci sequence where                                           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[Useful fact: a</a:t>
            </a:r>
            <a:r>
              <a:rPr lang="en-US" sz="3200" baseline="30000" dirty="0"/>
              <a:t>2 </a:t>
            </a:r>
            <a:r>
              <a:rPr lang="en-US" sz="3200" dirty="0"/>
              <a:t>= a +1.]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4CADE95-C414-441E-A978-81F4A10CA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040363"/>
              </p:ext>
            </p:extLst>
          </p:nvPr>
        </p:nvGraphicFramePr>
        <p:xfrm>
          <a:off x="1270000" y="2622096"/>
          <a:ext cx="8913906" cy="97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4" imgW="2057400" imgH="342720" progId="Equation.DSMT4">
                  <p:embed/>
                </p:oleObj>
              </mc:Choice>
              <mc:Fallback>
                <p:oleObj name="Equation" r:id="rId4" imgW="2057400" imgH="342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63CC124-D76B-4DDC-9A21-5226EE6190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0000" y="2622096"/>
                        <a:ext cx="8913906" cy="97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D6245D-0084-4F87-97B0-085F20A12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36410"/>
              </p:ext>
            </p:extLst>
          </p:nvPr>
        </p:nvGraphicFramePr>
        <p:xfrm>
          <a:off x="13871482" y="1336448"/>
          <a:ext cx="43465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4CADE95-C414-441E-A978-81F4A10CA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71482" y="1336448"/>
                        <a:ext cx="4346575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30374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648759" y="1282700"/>
            <a:ext cx="23609735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Let’s prove the following predicate for the Fibonacci sequence where                                           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[Useful fact: a</a:t>
            </a:r>
            <a:r>
              <a:rPr lang="en-US" sz="3200" baseline="30000" dirty="0"/>
              <a:t>2 </a:t>
            </a:r>
            <a:r>
              <a:rPr lang="en-US" sz="3200" dirty="0"/>
              <a:t>= a +1.]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4CADE95-C414-441E-A978-81F4A10CA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2622096"/>
          <a:ext cx="8913906" cy="97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4" imgW="2057400" imgH="342720" progId="Equation.DSMT4">
                  <p:embed/>
                </p:oleObj>
              </mc:Choice>
              <mc:Fallback>
                <p:oleObj name="Equation" r:id="rId4" imgW="2057400" imgH="3427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4CADE95-C414-441E-A978-81F4A10CA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0000" y="2622096"/>
                        <a:ext cx="8913906" cy="97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D6245D-0084-4F87-97B0-085F20A12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1482" y="1336448"/>
          <a:ext cx="43465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5D6245D-0084-4F87-97B0-085F20A12C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71482" y="1336448"/>
                        <a:ext cx="4346575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03600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for any n greater than or equal to 2, n can be presented as the product of primes.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31832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Strong 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Show for any n greater than or equal to 2, n can be presented as the product of primes.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643137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Inference for Quantifiers</a:t>
            </a:r>
          </a:p>
          <a:p>
            <a:r>
              <a:rPr lang="en-US" dirty="0"/>
              <a:t>Induction</a:t>
            </a:r>
          </a:p>
          <a:p>
            <a:r>
              <a:rPr lang="en-US" dirty="0"/>
              <a:t>Strengthening the Inductive Hypothesis</a:t>
            </a:r>
          </a:p>
          <a:p>
            <a:r>
              <a:rPr lang="en-US" dirty="0"/>
              <a:t>Strong Induction</a:t>
            </a:r>
          </a:p>
          <a:p>
            <a:r>
              <a:rPr lang="en-US" b="1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7376297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Error Checking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079782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b="1" dirty="0"/>
              <a:t>Bold claim: Every horse is the same color!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 descr="A white horse in a field&#10;&#10;Description automatically generated">
            <a:extLst>
              <a:ext uri="{FF2B5EF4-FFF2-40B4-BE49-F238E27FC236}">
                <a16:creationId xmlns:a16="http://schemas.microsoft.com/office/drawing/2014/main" id="{1399E34F-0D23-4745-BE4D-A1EC943E5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1951685" y="4438172"/>
            <a:ext cx="7100049" cy="4839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7B9BB-8A7A-464E-B51F-6C8564EA99A4}"/>
              </a:ext>
            </a:extLst>
          </p:cNvPr>
          <p:cNvSpPr txBox="1"/>
          <p:nvPr/>
        </p:nvSpPr>
        <p:spPr>
          <a:xfrm>
            <a:off x="14074586" y="9514851"/>
            <a:ext cx="5256785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900" dirty="0">
                <a:hlinkClick r:id="rId4" tooltip="http://greenleaf-stock.deviantart.com/art/alpine-meadow-04-150655417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961309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Inference for Quantifiers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21867092" cy="8002689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Universal Instantiation: If for all x, P(x) holds, then for arbitrary value c, P(c) holds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Universal Generalization: If P(c) holds for arbitrary c, then P(x) holds for all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Existential Instantiation: If there exists an x such that P(x) holds, then for at least one specific c, P(c) holds.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Existential Generalization: If for at least one specific c, P(c) holds, then there exists an x such that P(x) holds.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428058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Error Checking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079782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b="1" dirty="0"/>
              <a:t>Bold claim: Every horse is the same color!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8" name="Picture 7" descr="A group of sheep standing next to a body of water&#10;&#10;Description automatically generated">
            <a:extLst>
              <a:ext uri="{FF2B5EF4-FFF2-40B4-BE49-F238E27FC236}">
                <a16:creationId xmlns:a16="http://schemas.microsoft.com/office/drawing/2014/main" id="{522B7C27-5ADB-45EC-8538-58B10C1D0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0494941" y="2756841"/>
            <a:ext cx="10500399" cy="787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535B3-7862-4486-80F6-772B8F7B1DFC}"/>
              </a:ext>
            </a:extLst>
          </p:cNvPr>
          <p:cNvSpPr txBox="1"/>
          <p:nvPr/>
        </p:nvSpPr>
        <p:spPr>
          <a:xfrm>
            <a:off x="17517034" y="10959159"/>
            <a:ext cx="4876800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900" dirty="0">
                <a:hlinkClick r:id="rId4" tooltip="http://serenadevi.wordpress.com/2011/08/19/white-hors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72410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Inference for Quantifiers</a:t>
            </a:r>
          </a:p>
          <a:p>
            <a:r>
              <a:rPr lang="en-US" dirty="0"/>
              <a:t>Induction</a:t>
            </a:r>
          </a:p>
          <a:p>
            <a:r>
              <a:rPr lang="en-US" dirty="0"/>
              <a:t>Strengthening the Inductive Hypothesis</a:t>
            </a:r>
          </a:p>
          <a:p>
            <a:r>
              <a:rPr lang="en-US" dirty="0"/>
              <a:t>Strong Induction</a:t>
            </a:r>
          </a:p>
          <a:p>
            <a:r>
              <a:rPr lang="en-US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2415216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Inference for Quantifiers</a:t>
            </a:r>
          </a:p>
          <a:p>
            <a:r>
              <a:rPr lang="en-US" b="1" dirty="0"/>
              <a:t>Induction</a:t>
            </a:r>
          </a:p>
          <a:p>
            <a:r>
              <a:rPr lang="en-US" dirty="0"/>
              <a:t>Strengthening the Inductive Hypothesis</a:t>
            </a:r>
          </a:p>
          <a:p>
            <a:r>
              <a:rPr lang="en-US" dirty="0"/>
              <a:t>Strong Induction</a:t>
            </a:r>
          </a:p>
          <a:p>
            <a:r>
              <a:rPr lang="en-US" dirty="0"/>
              <a:t>Error Checking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8088666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Induction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300915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prove claims of the form: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We apply proof technique called </a:t>
            </a:r>
            <a:r>
              <a:rPr lang="en-US" b="1" dirty="0">
                <a:solidFill>
                  <a:srgbClr val="0070C0"/>
                </a:solidFill>
              </a:rPr>
              <a:t>induction.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39F583-D92D-4DF4-A2D8-54D784C3FE21}"/>
              </a:ext>
            </a:extLst>
          </p:cNvPr>
          <p:cNvSpPr/>
          <p:nvPr/>
        </p:nvSpPr>
        <p:spPr>
          <a:xfrm>
            <a:off x="1825811" y="5282451"/>
            <a:ext cx="17018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Examples of claims:</a:t>
            </a:r>
          </a:p>
          <a:p>
            <a:endParaRPr lang="en-US" sz="3600" dirty="0"/>
          </a:p>
          <a:p>
            <a:r>
              <a:rPr lang="en-US" sz="3600" dirty="0"/>
              <a:t>For any integer n, there exists a way to tile a 2xn grid with dominoes.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For any integer n, 3n+2 is odd.</a:t>
            </a:r>
          </a:p>
          <a:p>
            <a:endParaRPr lang="en-US" sz="3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97D401-F941-4010-B9AD-21E2B143E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25150"/>
              </p:ext>
            </p:extLst>
          </p:nvPr>
        </p:nvGraphicFramePr>
        <p:xfrm>
          <a:off x="8358606" y="1940854"/>
          <a:ext cx="6511088" cy="112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4" imgW="1180800" imgH="266400" progId="Equation.DSMT4">
                  <p:embed/>
                </p:oleObj>
              </mc:Choice>
              <mc:Fallback>
                <p:oleObj name="Equation" r:id="rId4" imgW="118080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FDECFEC-7BEA-4BBE-930B-23E34E68F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606" y="1940854"/>
                        <a:ext cx="6511088" cy="112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311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Induction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1114910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prove claims of the form: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We apply proof technique called </a:t>
            </a:r>
            <a:r>
              <a:rPr lang="en-US" b="1" dirty="0">
                <a:solidFill>
                  <a:srgbClr val="0070C0"/>
                </a:solidFill>
              </a:rPr>
              <a:t>induction.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To prove a claim holds for any natural number: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Show the base case(s), i.e. the claim holds for n=0, P(0).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Assume the inductive hypothesis. This means to assume that the predicate holds for a specific value, e.g. Assume P(n) holds.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For the inductive step, use the inductive hypothesis to show that the predicate holds for the next value.</a:t>
            </a:r>
          </a:p>
          <a:p>
            <a:pPr indent="0"/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97D401-F941-4010-B9AD-21E2B143E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8606" y="1940854"/>
          <a:ext cx="6511088" cy="112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4" imgW="1180800" imgH="266400" progId="Equation.DSMT4">
                  <p:embed/>
                </p:oleObj>
              </mc:Choice>
              <mc:Fallback>
                <p:oleObj name="Equation" r:id="rId4" imgW="118080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697D401-F941-4010-B9AD-21E2B143E2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606" y="1940854"/>
                        <a:ext cx="6511088" cy="1125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F298B6-9C08-4733-8484-FF11BA6D3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21325"/>
              </p:ext>
            </p:extLst>
          </p:nvPr>
        </p:nvGraphicFramePr>
        <p:xfrm>
          <a:off x="6856413" y="10425113"/>
          <a:ext cx="769778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6" imgW="1396800" imgH="266400" progId="Equation.DSMT4">
                  <p:embed/>
                </p:oleObj>
              </mc:Choice>
              <mc:Fallback>
                <p:oleObj name="Equation" r:id="rId6" imgW="139680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E478AA-E8D0-44B9-9AE1-244899E14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6413" y="10425113"/>
                        <a:ext cx="7697787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2777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Induction Works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7999"/>
            <a:ext cx="17573813" cy="8925859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Show P(0) directly.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If we then show P(0)-&gt;P(1), then by modus ponens, P(1) holds.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Now use P(1) holds and show P(1)-&gt;P(2), so by modus pones P(2) holds.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P(2) holds and show P(2)-&gt;P(3), so by modus ponens P(3) holds.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For any n, we can apply this sequence of inferences using the inductive step n times to show that P(n) holds.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29732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For any n in the natural numbers, show 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F93936F-0767-48FB-80E6-69C399C80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21887"/>
              </p:ext>
            </p:extLst>
          </p:nvPr>
        </p:nvGraphicFramePr>
        <p:xfrm>
          <a:off x="10469655" y="1598986"/>
          <a:ext cx="6393681" cy="177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4" imgW="1054080" imgH="291960" progId="Equation.DSMT4">
                  <p:embed/>
                </p:oleObj>
              </mc:Choice>
              <mc:Fallback>
                <p:oleObj name="Equation" r:id="rId4" imgW="1054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69655" y="1598986"/>
                        <a:ext cx="6393681" cy="1771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3872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Induction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60816"/>
            <a:ext cx="22419734" cy="11290270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Exercise: For any n in the natural numbers, show </a:t>
            </a:r>
          </a:p>
          <a:p>
            <a:endParaRPr lang="en-US" sz="3200" dirty="0"/>
          </a:p>
          <a:p>
            <a:r>
              <a:rPr lang="en-US" sz="3200" dirty="0"/>
              <a:t>Proof by Induction: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F93936F-0767-48FB-80E6-69C399C80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514146"/>
              </p:ext>
            </p:extLst>
          </p:nvPr>
        </p:nvGraphicFramePr>
        <p:xfrm>
          <a:off x="10407465" y="1707887"/>
          <a:ext cx="5298700" cy="190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4" imgW="1091880" imgH="393480" progId="Equation.DSMT4">
                  <p:embed/>
                </p:oleObj>
              </mc:Choice>
              <mc:Fallback>
                <p:oleObj name="Equation" r:id="rId4" imgW="1091880" imgH="3934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F93936F-0767-48FB-80E6-69C399C80A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07465" y="1707887"/>
                        <a:ext cx="5298700" cy="1909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3826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19889</TotalTime>
  <Words>1604</Words>
  <Application>Microsoft Office PowerPoint</Application>
  <PresentationFormat>Custom</PresentationFormat>
  <Paragraphs>479</Paragraphs>
  <Slides>31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PMingLiU</vt:lpstr>
      <vt:lpstr>Verdana</vt:lpstr>
      <vt:lpstr>White</vt:lpstr>
      <vt:lpstr>Equation</vt:lpstr>
      <vt:lpstr>Induction CSCI 170 Fall 2019 Lecture 9 Sandra Batista</vt:lpstr>
      <vt:lpstr>Induction</vt:lpstr>
      <vt:lpstr>Inference for Quantifiers</vt:lpstr>
      <vt:lpstr>Induction</vt:lpstr>
      <vt:lpstr>Induction</vt:lpstr>
      <vt:lpstr>Induction</vt:lpstr>
      <vt:lpstr>Why Induction Works</vt:lpstr>
      <vt:lpstr>Induction Example</vt:lpstr>
      <vt:lpstr>Induction Example</vt:lpstr>
      <vt:lpstr>Induction</vt:lpstr>
      <vt:lpstr>Strengthening the Inductive Hypothesis</vt:lpstr>
      <vt:lpstr>Strengthening Inductive Hypothesis Example</vt:lpstr>
      <vt:lpstr>Strengthening Inductive Hypothesis Example</vt:lpstr>
      <vt:lpstr>Strengthening Inductive Hypothesis Example</vt:lpstr>
      <vt:lpstr>Strengthening Inductive Hypothesis Example</vt:lpstr>
      <vt:lpstr>Strengthening Inductive Hypothesis Example</vt:lpstr>
      <vt:lpstr>Strengthening Inductive Hypothesis Example</vt:lpstr>
      <vt:lpstr>Induction</vt:lpstr>
      <vt:lpstr>Is Weak Induction Necessary?</vt:lpstr>
      <vt:lpstr>Strong Induction</vt:lpstr>
      <vt:lpstr>Strong Induction Example</vt:lpstr>
      <vt:lpstr>Strong Induction Example</vt:lpstr>
      <vt:lpstr>Strong Induction Example</vt:lpstr>
      <vt:lpstr>Strong Induction Example</vt:lpstr>
      <vt:lpstr>Strong Induction Example</vt:lpstr>
      <vt:lpstr>Strong Induction Example</vt:lpstr>
      <vt:lpstr>Strong Induction Example</vt:lpstr>
      <vt:lpstr>Induction</vt:lpstr>
      <vt:lpstr>Error Checking</vt:lpstr>
      <vt:lpstr>Error Checking</vt:lpstr>
      <vt:lpstr>Induction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Sandra Batista</dc:creator>
  <cp:lastModifiedBy>SandraBatista</cp:lastModifiedBy>
  <cp:revision>379</cp:revision>
  <dcterms:modified xsi:type="dcterms:W3CDTF">2021-02-27T23:24:41Z</dcterms:modified>
</cp:coreProperties>
</file>