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14" r:id="rId3"/>
    <p:sldId id="380" r:id="rId4"/>
    <p:sldId id="379" r:id="rId5"/>
    <p:sldId id="381" r:id="rId6"/>
    <p:sldId id="361" r:id="rId7"/>
    <p:sldId id="348" r:id="rId8"/>
    <p:sldId id="367" r:id="rId9"/>
    <p:sldId id="368" r:id="rId10"/>
    <p:sldId id="372" r:id="rId11"/>
    <p:sldId id="374" r:id="rId12"/>
    <p:sldId id="373" r:id="rId13"/>
    <p:sldId id="365" r:id="rId14"/>
    <p:sldId id="378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4A9BC294-FFE2-49D5-8D69-9E1BD2C41BD5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BBFC77FB-9ED0-4EC9-95AA-A1379042E648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3DC5C2F9-1CAC-4260-A1DD-9FCDBB877499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6CBB8FF1-D9AA-43F3-AF6F-95CC898621D3}" styleName="">
    <a:tblBg/>
    <a:wholeTbl>
      <a:tcTxStyle b="off" i="off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D9CBF1E-DFE0-488D-B0F1-8F7C9699B0B2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E8A719A-2513-455F-94AF-7F6580E62302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019" autoAdjust="0"/>
  </p:normalViewPr>
  <p:slideViewPr>
    <p:cSldViewPr snapToGrid="0">
      <p:cViewPr varScale="1">
        <p:scale>
          <a:sx n="37" d="100"/>
          <a:sy n="37" d="100"/>
        </p:scale>
        <p:origin x="278" y="58"/>
      </p:cViewPr>
      <p:guideLst/>
    </p:cSldViewPr>
  </p:slideViewPr>
  <p:notesTextViewPr>
    <p:cViewPr>
      <p:scale>
        <a:sx n="1" d="1"/>
        <a:sy n="1" d="1"/>
      </p:scale>
      <p:origin x="0" y="-24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F527EF-9BDA-4238-B827-321E0F34E8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35EA1-9ABB-40F5-AAAE-61A36E5D51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BECEF-48F3-4CB4-805B-408F3A2DD8C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1C19A-4193-4560-90EB-02E45CDF7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EE875-7AA1-47C1-9357-9CA05A20DE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88F1B-BAB2-4885-8CAC-7B8188C4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33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47700" latinLnBrk="0">
      <a:defRPr sz="1600">
        <a:latin typeface="Lucida Grande"/>
        <a:ea typeface="Lucida Grande"/>
        <a:cs typeface="Lucida Grande"/>
        <a:sym typeface="Lucida Grande"/>
      </a:defRPr>
    </a:lvl1pPr>
    <a:lvl2pPr indent="228600" defTabSz="647700" latinLnBrk="0">
      <a:defRPr sz="1600">
        <a:latin typeface="Lucida Grande"/>
        <a:ea typeface="Lucida Grande"/>
        <a:cs typeface="Lucida Grande"/>
        <a:sym typeface="Lucida Grande"/>
      </a:defRPr>
    </a:lvl2pPr>
    <a:lvl3pPr indent="457200" defTabSz="647700" latinLnBrk="0">
      <a:defRPr sz="1600">
        <a:latin typeface="Lucida Grande"/>
        <a:ea typeface="Lucida Grande"/>
        <a:cs typeface="Lucida Grande"/>
        <a:sym typeface="Lucida Grande"/>
      </a:defRPr>
    </a:lvl3pPr>
    <a:lvl4pPr indent="685800" defTabSz="647700" latinLnBrk="0">
      <a:defRPr sz="1600">
        <a:latin typeface="Lucida Grande"/>
        <a:ea typeface="Lucida Grande"/>
        <a:cs typeface="Lucida Grande"/>
        <a:sym typeface="Lucida Grande"/>
      </a:defRPr>
    </a:lvl4pPr>
    <a:lvl5pPr indent="914400" defTabSz="647700" latinLnBrk="0">
      <a:defRPr sz="1600">
        <a:latin typeface="Lucida Grande"/>
        <a:ea typeface="Lucida Grande"/>
        <a:cs typeface="Lucida Grande"/>
        <a:sym typeface="Lucida Grande"/>
      </a:defRPr>
    </a:lvl5pPr>
    <a:lvl6pPr indent="1143000" defTabSz="647700" latinLnBrk="0">
      <a:defRPr sz="1600">
        <a:latin typeface="Lucida Grande"/>
        <a:ea typeface="Lucida Grande"/>
        <a:cs typeface="Lucida Grande"/>
        <a:sym typeface="Lucida Grande"/>
      </a:defRPr>
    </a:lvl6pPr>
    <a:lvl7pPr indent="1371600" defTabSz="647700" latinLnBrk="0">
      <a:defRPr sz="1600">
        <a:latin typeface="Lucida Grande"/>
        <a:ea typeface="Lucida Grande"/>
        <a:cs typeface="Lucida Grande"/>
        <a:sym typeface="Lucida Grande"/>
      </a:defRPr>
    </a:lvl7pPr>
    <a:lvl8pPr indent="1600200" defTabSz="647700" latinLnBrk="0">
      <a:defRPr sz="1600">
        <a:latin typeface="Lucida Grande"/>
        <a:ea typeface="Lucida Grande"/>
        <a:cs typeface="Lucida Grande"/>
        <a:sym typeface="Lucida Grande"/>
      </a:defRPr>
    </a:lvl8pPr>
    <a:lvl9pPr indent="1828800" defTabSz="647700" latinLnBrk="0">
      <a:defRPr sz="16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609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idea. </a:t>
            </a:r>
          </a:p>
          <a:p>
            <a:r>
              <a:rPr lang="en-US" dirty="0"/>
              <a:t>1 1 0</a:t>
            </a:r>
          </a:p>
          <a:p>
            <a:r>
              <a:rPr lang="en-US" dirty="0"/>
              <a:t>0 1 1</a:t>
            </a:r>
          </a:p>
          <a:p>
            <a:r>
              <a:rPr lang="en-US" dirty="0"/>
              <a:t>1 1 1</a:t>
            </a:r>
          </a:p>
        </p:txBody>
      </p:sp>
    </p:spTree>
    <p:extLst>
      <p:ext uri="{BB962C8B-B14F-4D97-AF65-F5344CB8AC3E}">
        <p14:creationId xmlns:p14="http://schemas.microsoft.com/office/powerpoint/2010/main" val="3903321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idea. </a:t>
            </a:r>
          </a:p>
          <a:p>
            <a:r>
              <a:rPr lang="en-US" dirty="0"/>
              <a:t>1 1 0</a:t>
            </a:r>
          </a:p>
          <a:p>
            <a:r>
              <a:rPr lang="en-US" dirty="0"/>
              <a:t>0 1 1</a:t>
            </a:r>
          </a:p>
          <a:p>
            <a:r>
              <a:rPr lang="en-US" dirty="0"/>
              <a:t>1 1 1</a:t>
            </a:r>
          </a:p>
        </p:txBody>
      </p:sp>
    </p:spTree>
    <p:extLst>
      <p:ext uri="{BB962C8B-B14F-4D97-AF65-F5344CB8AC3E}">
        <p14:creationId xmlns:p14="http://schemas.microsoft.com/office/powerpoint/2010/main" val="845555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5621" marR="55621" defTabSz="1295400">
              <a:spcBef>
                <a:spcPts val="600"/>
              </a:spcBef>
              <a:buClr>
                <a:srgbClr val="000000"/>
              </a:buClr>
              <a:buFont typeface="Comic Sans MS"/>
              <a:defRPr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0243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09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355659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“I will pass the exam(p) if I can study tonight (q) ”  ( q </a:t>
            </a:r>
            <a:r>
              <a:rPr lang="en-US" dirty="0">
                <a:sym typeface="Wingdings" panose="05000000000000000000" pitchFamily="2" charset="2"/>
              </a:rPr>
              <a:t> p)</a:t>
            </a:r>
            <a:endParaRPr lang="en-US" dirty="0"/>
          </a:p>
          <a:p>
            <a:pPr lvl="1"/>
            <a:r>
              <a:rPr lang="en-US" dirty="0"/>
              <a:t>“I will not pass the exam unless I study tonight”  (~p unless q MEANS q </a:t>
            </a:r>
            <a:r>
              <a:rPr lang="en-US" dirty="0">
                <a:sym typeface="Wingdings" panose="05000000000000000000" pitchFamily="2" charset="2"/>
              </a:rPr>
              <a:t> ~(~p))</a:t>
            </a:r>
            <a:endParaRPr lang="en-US" dirty="0"/>
          </a:p>
          <a:p>
            <a:pPr lvl="1"/>
            <a:r>
              <a:rPr lang="en-US" dirty="0"/>
              <a:t>“I will pass the exam(p) if I can buy a book(q) unless the book-store is closed (R)”  (p if q unless r means r </a:t>
            </a:r>
            <a:r>
              <a:rPr lang="en-US" dirty="0">
                <a:sym typeface="Wingdings" panose="05000000000000000000" pitchFamily="2" charset="2"/>
              </a:rPr>
              <a:t> ~(</a:t>
            </a:r>
            <a:r>
              <a:rPr lang="en-US" dirty="0" err="1">
                <a:sym typeface="Wingdings" panose="05000000000000000000" pitchFamily="2" charset="2"/>
              </a:rPr>
              <a:t>qp</a:t>
            </a:r>
            <a:r>
              <a:rPr lang="en-US" dirty="0">
                <a:sym typeface="Wingdings" panose="05000000000000000000" pitchFamily="2" charset="2"/>
              </a:rPr>
              <a:t> ) means r  q^ ~p</a:t>
            </a:r>
            <a:endParaRPr lang="en-US" dirty="0"/>
          </a:p>
          <a:p>
            <a:pPr lvl="1"/>
            <a:r>
              <a:rPr lang="en-US" dirty="0"/>
              <a:t>“I know </a:t>
            </a:r>
            <a:r>
              <a:rPr lang="en-US" b="1" dirty="0"/>
              <a:t>you believe you understand(p) </a:t>
            </a:r>
            <a:r>
              <a:rPr lang="en-US" dirty="0"/>
              <a:t>what I said, but I am not sure </a:t>
            </a:r>
            <a:r>
              <a:rPr lang="en-US" b="1" dirty="0">
                <a:solidFill>
                  <a:schemeClr val="accent1"/>
                </a:solidFill>
              </a:rPr>
              <a:t>you realize(q) </a:t>
            </a:r>
            <a:r>
              <a:rPr lang="en-US" dirty="0"/>
              <a:t>that what </a:t>
            </a:r>
            <a:r>
              <a:rPr lang="en-US" b="1" dirty="0"/>
              <a:t>you heard(r) </a:t>
            </a:r>
            <a:r>
              <a:rPr lang="en-US" dirty="0"/>
              <a:t>is not what I meant!”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“she is a poor little rich girl”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P- she is poor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Q – she is rich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~</a:t>
            </a:r>
            <a:r>
              <a:rPr lang="en-US" dirty="0" err="1"/>
              <a:t>p^q^p</a:t>
            </a:r>
            <a:r>
              <a:rPr lang="en-US" dirty="0"/>
              <a:t>  = F</a:t>
            </a:r>
          </a:p>
          <a:p>
            <a:pPr lvl="1"/>
            <a:r>
              <a:rPr lang="en-US" dirty="0"/>
              <a:t>“My sister is jealous of me because I'm an only child”  (if I am the only child, then I have a sister and my sister is jealous of me)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I am the only child (p)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I have a sister (q)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if I am </a:t>
            </a:r>
            <a:r>
              <a:rPr lang="en-US" b="1" dirty="0"/>
              <a:t>the only child</a:t>
            </a:r>
            <a:r>
              <a:rPr lang="en-US" dirty="0"/>
              <a:t>, then I </a:t>
            </a:r>
            <a:r>
              <a:rPr lang="en-US" b="1" dirty="0"/>
              <a:t>have a sister </a:t>
            </a:r>
            <a:r>
              <a:rPr lang="en-US" dirty="0"/>
              <a:t>and my </a:t>
            </a:r>
            <a:r>
              <a:rPr lang="en-US" b="1" dirty="0"/>
              <a:t>sister is jealous (r ) </a:t>
            </a:r>
            <a:r>
              <a:rPr lang="en-US" dirty="0"/>
              <a:t>of me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p </a:t>
            </a:r>
            <a:r>
              <a:rPr lang="en-US" dirty="0">
                <a:sym typeface="Wingdings" panose="05000000000000000000" pitchFamily="2" charset="2"/>
              </a:rPr>
              <a:t> q ^ r  but if p is true, then q cannot be true. Hence the statement is a contradiction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0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Let p and q be the statements that A is a knight and B is a knight, respectively, so that ¬p and ¬q are the statements that A is a knave and B is a knave, respectively.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Lucida Grande"/>
              <a:ea typeface="Lucida Grande"/>
              <a:cs typeface="Lucida Grande"/>
              <a:sym typeface="Lucida Grande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Probably a good way to approach this problem (among many options) is to think of all possible scenarios. We consider all possible cases of what A and B can be. Then we interpret their statements based on their truth value. For example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If the person is a TT, then we take the statement to be always true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If the person is a liar, then we take the opposite of the statement to be true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We check out of all possibilities, which option is consistent with the two statements made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Lucida Grande"/>
              <a:ea typeface="Lucida Grande"/>
              <a:cs typeface="Lucida Grande"/>
              <a:sym typeface="Lucida Grande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Lucida Grande"/>
              <a:ea typeface="Lucida Grande"/>
              <a:cs typeface="Lucida Grande"/>
              <a:sym typeface="Lucida Grande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p	q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T	T  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Wingdings" panose="05000000000000000000" pitchFamily="2" charset="2"/>
              </a:rPr>
              <a:t> this is not possible since they both tell the truth and therefore both Knights(A says q; B says (p^~q) v (q^~p) and show that q ^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	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T	F  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Wingdings" panose="05000000000000000000" pitchFamily="2" charset="2"/>
              </a:rPr>
              <a:t> since A tells the truth, B must be a knight, but in our assumption B is 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	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F	T  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Wingdings" panose="05000000000000000000" pitchFamily="2" charset="2"/>
              </a:rPr>
              <a:t> since A lies, B must be a knave. But B is not according this case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		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F	F  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Wingdings" panose="05000000000000000000" pitchFamily="2" charset="2"/>
              </a:rPr>
              <a:t> since A lies, it implies B is a knave (which is consistent). B says two of us are opposite types. But B lies. Therefore the true statement is A and B are the same type.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Wingdings" panose="05000000000000000000" pitchFamily="2" charset="2"/>
              </a:rPr>
              <a:t>So we know A is a knave, and B is a knave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		</a:t>
            </a:r>
          </a:p>
          <a:p>
            <a:endParaRPr lang="en-US" dirty="0"/>
          </a:p>
          <a:p>
            <a:r>
              <a:rPr lang="en-US" dirty="0"/>
              <a:t>ALTERNATE ARGUMENTS</a:t>
            </a:r>
          </a:p>
          <a:p>
            <a:r>
              <a:rPr lang="en-US" b="1" dirty="0"/>
              <a:t>Assume that A is a knight.</a:t>
            </a:r>
            <a:r>
              <a:rPr lang="en-US" b="1" baseline="0" dirty="0"/>
              <a:t> </a:t>
            </a:r>
            <a:r>
              <a:rPr lang="en-US" baseline="0" dirty="0"/>
              <a:t>That is p is true. If A says, B is a knight, then q is true (because A always tell the truth). </a:t>
            </a:r>
          </a:p>
          <a:p>
            <a:r>
              <a:rPr lang="en-US" baseline="0" dirty="0"/>
              <a:t>But B says two of us are opposite types. then B says p ^ ~q or q ^ ~p true. But that is not possible. So either B is a knave or A is a knight. Therefore it must be  But since p and q are true, we know this cannot be the case.  So our assumption was wrong.</a:t>
            </a:r>
          </a:p>
          <a:p>
            <a:endParaRPr lang="en-US" baseline="0" dirty="0"/>
          </a:p>
          <a:p>
            <a:r>
              <a:rPr lang="en-US" baseline="0" dirty="0"/>
              <a:t>Therefore </a:t>
            </a:r>
            <a:r>
              <a:rPr lang="en-US" b="1" baseline="0" dirty="0"/>
              <a:t>A must be a knave</a:t>
            </a:r>
            <a:r>
              <a:rPr lang="en-US" baseline="0" dirty="0"/>
              <a:t>. Since A always lies, this implies </a:t>
            </a:r>
            <a:r>
              <a:rPr lang="en-US" b="1" baseline="0" dirty="0"/>
              <a:t>B is a knave</a:t>
            </a:r>
            <a:r>
              <a:rPr lang="en-US" baseline="0" dirty="0"/>
              <a:t>. This is also consistent with the statement by B (who lies), that they are opposite types. </a:t>
            </a:r>
          </a:p>
          <a:p>
            <a:endParaRPr lang="en-US" baseline="0" dirty="0"/>
          </a:p>
          <a:p>
            <a:r>
              <a:rPr lang="en-US" b="1" baseline="0" dirty="0"/>
              <a:t>Alternate Argument:</a:t>
            </a:r>
          </a:p>
          <a:p>
            <a:r>
              <a:rPr lang="en-US" baseline="0" dirty="0"/>
              <a:t>What if we started with an different assumption</a:t>
            </a:r>
          </a:p>
          <a:p>
            <a:pPr marL="228600" indent="-228600">
              <a:buAutoNum type="arabicPeriod"/>
            </a:pPr>
            <a:r>
              <a:rPr lang="en-US" baseline="0" dirty="0"/>
              <a:t>Suppose B is a knight </a:t>
            </a:r>
            <a:r>
              <a:rPr lang="en-US" baseline="0" dirty="0">
                <a:sym typeface="Wingdings" panose="05000000000000000000" pitchFamily="2" charset="2"/>
              </a:rPr>
              <a:t> q = TRUE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Since B is assumed to be telling the truth, then A is a knave. </a:t>
            </a:r>
            <a:r>
              <a:rPr lang="en-US" baseline="0" dirty="0">
                <a:sym typeface="Wingdings" panose="05000000000000000000" pitchFamily="2" charset="2"/>
              </a:rPr>
              <a:t> p = FALSE</a:t>
            </a:r>
          </a:p>
          <a:p>
            <a:pPr marL="228600" indent="-228600">
              <a:buAutoNum type="arabicPeriod"/>
            </a:pPr>
            <a:r>
              <a:rPr lang="en-US" baseline="0" dirty="0">
                <a:sym typeface="Wingdings" panose="05000000000000000000" pitchFamily="2" charset="2"/>
              </a:rPr>
              <a:t>Since a knave lies, this implies, B is a knave. So this is a contradiction</a:t>
            </a:r>
          </a:p>
          <a:p>
            <a:pPr marL="228600" indent="-228600">
              <a:buAutoNum type="arabicPeriod"/>
            </a:pPr>
            <a:r>
              <a:rPr lang="en-US" baseline="0" dirty="0">
                <a:sym typeface="Wingdings" panose="05000000000000000000" pitchFamily="2" charset="2"/>
              </a:rPr>
              <a:t>Hence our assumption is false and B must be a knave.</a:t>
            </a:r>
          </a:p>
          <a:p>
            <a:pPr marL="228600" indent="-228600">
              <a:buAutoNum type="arabicPeriod"/>
            </a:pPr>
            <a:r>
              <a:rPr lang="en-US" baseline="0" dirty="0">
                <a:sym typeface="Wingdings" panose="05000000000000000000" pitchFamily="2" charset="2"/>
              </a:rPr>
              <a:t>Now we know B lies, B’s statement implies, A is also a knave</a:t>
            </a:r>
            <a:endParaRPr lang="en-US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936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Let p and q be the statements that A is a knight and B is a knight, respectively, so that ¬p and ¬q are the statements that A is a knave and B is a knave, respectively.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Lucida Grande"/>
              <a:ea typeface="Lucida Grande"/>
              <a:cs typeface="Lucida Grande"/>
              <a:sym typeface="Lucida Grande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Probably a good way to approach this problem (among many options) is to think of all possible scenarios. We consider all possible cases of what A and B can be. Then we interpret their statements based on their truth value. For example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If the person is a TT, then we take the statement to be always true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If the person is a liar, then we take the opposite of the statement to be true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We check out of all possibilities, which option is consistent with the two statements made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Lucida Grande"/>
              <a:ea typeface="Lucida Grande"/>
              <a:cs typeface="Lucida Grande"/>
              <a:sym typeface="Lucida Grande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Lucida Grande"/>
              <a:ea typeface="Lucida Grande"/>
              <a:cs typeface="Lucida Grande"/>
              <a:sym typeface="Lucida Grande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p	q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T	T  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Wingdings" panose="05000000000000000000" pitchFamily="2" charset="2"/>
              </a:rPr>
              <a:t> this is not possible since they both tell the truth and therefore both Knights(A says q; B says (p^~q) v (q^~p) and show that q ^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	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T	F  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Wingdings" panose="05000000000000000000" pitchFamily="2" charset="2"/>
              </a:rPr>
              <a:t> since A tells the truth, B must be a knight, but in our assumption B is 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	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F	T  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Wingdings" panose="05000000000000000000" pitchFamily="2" charset="2"/>
              </a:rPr>
              <a:t> since A lies, B must be a knave. But B is not according this case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		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F	F  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Wingdings" panose="05000000000000000000" pitchFamily="2" charset="2"/>
              </a:rPr>
              <a:t> since A lies, it implies B is a knave (which is consistent). B says two of us are opposite types. But B lies. Therefore the true statement is A and B are the same type.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Wingdings" panose="05000000000000000000" pitchFamily="2" charset="2"/>
              </a:rPr>
              <a:t>So we know A is a knave, and B is a knave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Lucida Grande"/>
                <a:ea typeface="Lucida Grande"/>
                <a:cs typeface="Lucida Grande"/>
                <a:sym typeface="Lucida Grande"/>
              </a:rPr>
              <a:t>		</a:t>
            </a:r>
          </a:p>
          <a:p>
            <a:endParaRPr lang="en-US" dirty="0"/>
          </a:p>
          <a:p>
            <a:r>
              <a:rPr lang="en-US" dirty="0"/>
              <a:t>ALTERNATE ARGUMENTS</a:t>
            </a:r>
          </a:p>
          <a:p>
            <a:r>
              <a:rPr lang="en-US" b="1" dirty="0"/>
              <a:t>Assume that A is a knight.</a:t>
            </a:r>
            <a:r>
              <a:rPr lang="en-US" b="1" baseline="0" dirty="0"/>
              <a:t> </a:t>
            </a:r>
            <a:r>
              <a:rPr lang="en-US" baseline="0" dirty="0"/>
              <a:t>That is p is true. If A says, B is a knight, then q is true (because A always tell the truth). </a:t>
            </a:r>
          </a:p>
          <a:p>
            <a:r>
              <a:rPr lang="en-US" baseline="0" dirty="0"/>
              <a:t>But B says two of us are opposite types. then B says p ^ ~q or q ^ ~p true. But that is not possible. So either B is a knave or A is a knight. Therefore it must be  But since p and q are true, we know this cannot be the case.  So our assumption was wrong.</a:t>
            </a:r>
          </a:p>
          <a:p>
            <a:endParaRPr lang="en-US" baseline="0" dirty="0"/>
          </a:p>
          <a:p>
            <a:r>
              <a:rPr lang="en-US" baseline="0" dirty="0"/>
              <a:t>Therefore </a:t>
            </a:r>
            <a:r>
              <a:rPr lang="en-US" b="1" baseline="0" dirty="0"/>
              <a:t>A must be a knave</a:t>
            </a:r>
            <a:r>
              <a:rPr lang="en-US" baseline="0" dirty="0"/>
              <a:t>. Since A always lies, this implies </a:t>
            </a:r>
            <a:r>
              <a:rPr lang="en-US" b="1" baseline="0" dirty="0"/>
              <a:t>B is a knave</a:t>
            </a:r>
            <a:r>
              <a:rPr lang="en-US" baseline="0" dirty="0"/>
              <a:t>. This is also consistent with the statement by B (who lies), that they are opposite types. </a:t>
            </a:r>
          </a:p>
          <a:p>
            <a:endParaRPr lang="en-US" baseline="0" dirty="0"/>
          </a:p>
          <a:p>
            <a:r>
              <a:rPr lang="en-US" b="1" baseline="0" dirty="0"/>
              <a:t>Alternate Argument:</a:t>
            </a:r>
          </a:p>
          <a:p>
            <a:r>
              <a:rPr lang="en-US" baseline="0" dirty="0"/>
              <a:t>What if we started with an different assumption</a:t>
            </a:r>
          </a:p>
          <a:p>
            <a:pPr marL="228600" indent="-228600">
              <a:buAutoNum type="arabicPeriod"/>
            </a:pPr>
            <a:r>
              <a:rPr lang="en-US" baseline="0" dirty="0"/>
              <a:t>Suppose B is a knight </a:t>
            </a:r>
            <a:r>
              <a:rPr lang="en-US" baseline="0" dirty="0">
                <a:sym typeface="Wingdings" panose="05000000000000000000" pitchFamily="2" charset="2"/>
              </a:rPr>
              <a:t> q = TRUE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Since B is assumed to be telling the truth, then A is a knave. </a:t>
            </a:r>
            <a:r>
              <a:rPr lang="en-US" baseline="0" dirty="0">
                <a:sym typeface="Wingdings" panose="05000000000000000000" pitchFamily="2" charset="2"/>
              </a:rPr>
              <a:t> p = FALSE</a:t>
            </a:r>
          </a:p>
          <a:p>
            <a:pPr marL="228600" indent="-228600">
              <a:buAutoNum type="arabicPeriod"/>
            </a:pPr>
            <a:r>
              <a:rPr lang="en-US" baseline="0" dirty="0">
                <a:sym typeface="Wingdings" panose="05000000000000000000" pitchFamily="2" charset="2"/>
              </a:rPr>
              <a:t>Since a knave lies, this implies, B is a knave. So this is a contradiction</a:t>
            </a:r>
          </a:p>
          <a:p>
            <a:pPr marL="228600" indent="-228600">
              <a:buAutoNum type="arabicPeriod"/>
            </a:pPr>
            <a:r>
              <a:rPr lang="en-US" baseline="0" dirty="0">
                <a:sym typeface="Wingdings" panose="05000000000000000000" pitchFamily="2" charset="2"/>
              </a:rPr>
              <a:t>Hence our assumption is false and B must be a knave.</a:t>
            </a:r>
          </a:p>
          <a:p>
            <a:pPr marL="228600" indent="-228600">
              <a:buAutoNum type="arabicPeriod"/>
            </a:pPr>
            <a:r>
              <a:rPr lang="en-US" baseline="0" dirty="0">
                <a:sym typeface="Wingdings" panose="05000000000000000000" pitchFamily="2" charset="2"/>
              </a:rPr>
              <a:t>Now we know B lies, B’s statement implies, A is also a knave</a:t>
            </a:r>
            <a:endParaRPr lang="en-US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ral.jpg" descr="coral.jpg"/>
          <p:cNvPicPr>
            <a:picLocks noChangeAspect="1"/>
          </p:cNvPicPr>
          <p:nvPr/>
        </p:nvPicPr>
        <p:blipFill>
          <a:blip r:embed="rId2">
            <a:alphaModFix amt="20000"/>
          </a:blip>
          <a:srcRect l="19466" t="9183" r="5180" b="6043"/>
          <a:stretch>
            <a:fillRect/>
          </a:stretch>
        </p:blipFill>
        <p:spPr>
          <a:xfrm>
            <a:off x="928111" y="444499"/>
            <a:ext cx="8708572" cy="9797143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COMPUTER SCIENCE…"/>
          <p:cNvSpPr txBox="1"/>
          <p:nvPr/>
        </p:nvSpPr>
        <p:spPr>
          <a:xfrm>
            <a:off x="15089981" y="444499"/>
            <a:ext cx="9016928" cy="201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r" defTabSz="647700">
              <a:lnSpc>
                <a:spcPts val="5400"/>
              </a:lnSpc>
              <a:tabLst>
                <a:tab pos="1511300" algn="l"/>
              </a:tabLst>
              <a:defRPr sz="4500" spc="765">
                <a:solidFill>
                  <a:srgbClr val="005493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lang="en-US" dirty="0"/>
              <a:t>INTRODUCTION TO DISCRETE STRUCTURES</a:t>
            </a:r>
            <a:endParaRPr dirty="0"/>
          </a:p>
          <a:p>
            <a:pPr algn="r" defTabSz="647700">
              <a:lnSpc>
                <a:spcPts val="4700"/>
              </a:lnSpc>
              <a:tabLst>
                <a:tab pos="1511300" algn="l"/>
              </a:tabLst>
              <a:defRPr sz="2700" spc="1755"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dirty="0"/>
              <a:t> </a:t>
            </a:r>
            <a:endParaRPr sz="2800" spc="1820" dirty="0"/>
          </a:p>
        </p:txBody>
      </p:sp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8077200" y="5715000"/>
            <a:ext cx="14706600" cy="57531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11700"/>
              </a:lnSpc>
              <a:tabLst>
                <a:tab pos="1752600" algn="l"/>
              </a:tabLst>
              <a:defRPr sz="9800">
                <a:solidFill>
                  <a:srgbClr val="00549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2316" y="13049614"/>
            <a:ext cx="393701" cy="431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12B6C304-6D74-4C9C-9FEF-C470F339723C}"/>
              </a:ext>
            </a:extLst>
          </p:cNvPr>
          <p:cNvSpPr txBox="1"/>
          <p:nvPr userDrawn="1"/>
        </p:nvSpPr>
        <p:spPr>
          <a:xfrm>
            <a:off x="338051" y="13265514"/>
            <a:ext cx="4455622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228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685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1143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1600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@2020 Sandra Batista and A.D. Gunawardena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ral.jpg" descr="coral.jpg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6400" y="184150"/>
            <a:ext cx="9328150" cy="932815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xfrm>
            <a:off x="7696200" y="5029200"/>
            <a:ext cx="15201900" cy="1752600"/>
          </a:xfrm>
          <a:prstGeom prst="rect">
            <a:avLst/>
          </a:prstGeom>
        </p:spPr>
        <p:txBody>
          <a:bodyPr/>
          <a:lstStyle>
            <a:lvl1pPr>
              <a:lnSpc>
                <a:spcPts val="7600"/>
              </a:lnSpc>
              <a:tabLst>
                <a:tab pos="1752600" algn="l"/>
              </a:tabLst>
              <a:defRPr sz="6400">
                <a:solidFill>
                  <a:srgbClr val="A9A9A9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12300" y="7112000"/>
            <a:ext cx="12814300" cy="5943600"/>
          </a:xfrm>
          <a:prstGeom prst="rect">
            <a:avLst/>
          </a:prstGeom>
        </p:spPr>
        <p:txBody>
          <a:bodyPr/>
          <a:lstStyle>
            <a:lvl1pPr marL="685800" indent="-533400">
              <a:lnSpc>
                <a:spcPts val="6300"/>
              </a:lnSpc>
              <a:spcBef>
                <a:spcPts val="300"/>
              </a:spcBef>
              <a:buSzPct val="100000"/>
              <a:buChar char="•"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685800" indent="-533400">
              <a:lnSpc>
                <a:spcPts val="6300"/>
              </a:lnSpc>
              <a:spcBef>
                <a:spcPts val="300"/>
              </a:spcBef>
              <a:buSzPct val="100000"/>
              <a:buFontTx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685800" indent="-533400">
              <a:lnSpc>
                <a:spcPts val="6300"/>
              </a:lnSpc>
              <a:spcBef>
                <a:spcPts val="300"/>
              </a:spcBef>
              <a:buSzPct val="100000"/>
              <a:buChar char="•"/>
              <a:tabLst>
                <a:tab pos="1752600" algn="l"/>
              </a:tabLst>
              <a:defRPr sz="4800" i="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685800" indent="-533400">
              <a:lnSpc>
                <a:spcPts val="6300"/>
              </a:lnSpc>
              <a:spcBef>
                <a:spcPts val="300"/>
              </a:spcBef>
              <a:buSzPct val="100000"/>
              <a:buFontTx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685800" indent="-533400">
              <a:lnSpc>
                <a:spcPts val="6300"/>
              </a:lnSpc>
              <a:spcBef>
                <a:spcPts val="300"/>
              </a:spcBef>
              <a:buSzPct val="100000"/>
              <a:buFontTx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COMPUTER SCIENCE…"/>
          <p:cNvSpPr txBox="1"/>
          <p:nvPr/>
        </p:nvSpPr>
        <p:spPr>
          <a:xfrm>
            <a:off x="15089981" y="444499"/>
            <a:ext cx="8601292" cy="201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r" defTabSz="647700">
              <a:lnSpc>
                <a:spcPts val="5400"/>
              </a:lnSpc>
              <a:tabLst>
                <a:tab pos="1511300" algn="l"/>
              </a:tabLst>
              <a:defRPr sz="4500" spc="765">
                <a:solidFill>
                  <a:srgbClr val="005493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lang="en-US" dirty="0"/>
              <a:t>INTRODUCTION TO DISCRETE STRUCTURES</a:t>
            </a:r>
          </a:p>
          <a:p>
            <a:pPr algn="r" defTabSz="647700">
              <a:lnSpc>
                <a:spcPts val="4700"/>
              </a:lnSpc>
              <a:tabLst>
                <a:tab pos="1511300" algn="l"/>
              </a:tabLst>
              <a:defRPr sz="2700" spc="1755"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lang="en-US" dirty="0"/>
              <a:t> </a:t>
            </a:r>
            <a:endParaRPr lang="en-US" sz="2800" spc="1820" dirty="0"/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2316" y="13049614"/>
            <a:ext cx="393701" cy="431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CDEBA6EA-1B78-4251-A6C5-53FFB4C6C099}"/>
              </a:ext>
            </a:extLst>
          </p:cNvPr>
          <p:cNvSpPr txBox="1"/>
          <p:nvPr userDrawn="1"/>
        </p:nvSpPr>
        <p:spPr>
          <a:xfrm>
            <a:off x="338051" y="13265514"/>
            <a:ext cx="4455622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228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685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1143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1600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@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2020 A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.D. Gunawardena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-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ne"/>
          <p:cNvSpPr/>
          <p:nvPr/>
        </p:nvSpPr>
        <p:spPr>
          <a:xfrm>
            <a:off x="1297472" y="1280221"/>
            <a:ext cx="218101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1778000"/>
            <a:ext cx="21005800" cy="4572000"/>
          </a:xfrm>
          <a:prstGeom prst="rect">
            <a:avLst/>
          </a:prstGeom>
          <a:solidFill>
            <a:srgbClr val="FFFFFF"/>
          </a:solidFill>
        </p:spPr>
        <p:txBody>
          <a:bodyPr lIns="304800" tIns="304800" rIns="304800" bIns="304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1270000" y="1280221"/>
            <a:ext cx="2184400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270000" y="381000"/>
            <a:ext cx="20688300" cy="90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219200" y="1524000"/>
            <a:ext cx="21869400" cy="1158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buFont typeface="Gill Sans"/>
              <a:tabLst>
                <a:tab pos="2476500" algn="l"/>
              </a:tabLst>
            </a:lvl2pPr>
            <a:lvl3pPr>
              <a:tabLst>
                <a:tab pos="3035300" algn="l"/>
              </a:tabLst>
              <a:defRPr i="1"/>
            </a:lvl3pPr>
            <a:lvl4pPr>
              <a:buFont typeface="Gill Sans"/>
              <a:tabLst>
                <a:tab pos="3721100" algn="l"/>
              </a:tabLst>
            </a:lvl4pPr>
            <a:lvl5pPr>
              <a:buFont typeface="Gill Sans"/>
              <a:tabLst>
                <a:tab pos="4368800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00128" y="13066304"/>
            <a:ext cx="393701" cy="43180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ctr" defTabSz="647700">
              <a:lnSpc>
                <a:spcPts val="2800"/>
              </a:lnSpc>
              <a:tabLst>
                <a:tab pos="1511300" algn="l"/>
              </a:tabLst>
              <a:defRPr sz="2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ransition spd="med"/>
  <p:txStyles>
    <p:titleStyle>
      <a:lvl1pPr marL="0" marR="0" indent="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1pPr>
      <a:lvl2pPr marL="0" marR="0" indent="2286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2pPr>
      <a:lvl3pPr marL="0" marR="0" indent="4572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3pPr>
      <a:lvl4pPr marL="0" marR="0" indent="6858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4pPr>
      <a:lvl5pPr marL="0" marR="0" indent="9144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5pPr>
      <a:lvl6pPr marL="0" marR="0" indent="11430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6pPr>
      <a:lvl7pPr marL="0" marR="0" indent="13716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7pPr>
      <a:lvl8pPr marL="0" marR="0" indent="16002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8pPr>
      <a:lvl9pPr marL="0" marR="0" indent="18288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9pPr>
    </p:titleStyle>
    <p:bodyStyle>
      <a:lvl1pPr marL="0" marR="0" indent="88900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Tx/>
        <a:buFontTx/>
        <a:buNone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1pPr>
      <a:lvl2pPr marL="760379" marR="0" indent="-3031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2pPr>
      <a:lvl3pPr marL="0" marR="0" indent="1422400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Tx/>
        <a:buFontTx/>
        <a:buNone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3pPr>
      <a:lvl4pPr marL="20049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4pPr>
      <a:lvl5pPr marL="24621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5pPr>
      <a:lvl6pPr marL="28177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6pPr>
      <a:lvl7pPr marL="31733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7pPr>
      <a:lvl8pPr marL="35289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8pPr>
      <a:lvl9pPr marL="38845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9pPr>
    </p:bodyStyle>
    <p:otherStyle>
      <a:lvl1pPr marL="0" marR="0" indent="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clipart.org/detail/14652/stickman-by-nicubunu-14652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://openclipart.org/detail/14643/stickman-by-nicubunu-14643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eg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commons.wikimedia.org/wiki/file:logic-gate-xor-us.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duladder.com/viewquestions/2989/what-are-logic-gates?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hyperlink" Target="https://creativecommons.org/licenses/by-nc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commons.wikimedia.org/wiki/file:logic-gate-xor-us.png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 </a:t>
            </a:r>
            <a:r>
              <a:rPr lang="en-US" dirty="0"/>
              <a:t>Applications of Propositions</a:t>
            </a:r>
            <a:endParaRPr dirty="0"/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1.1–1.2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xfrm>
            <a:off x="527460" y="144549"/>
            <a:ext cx="15201900" cy="1752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Consistency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527460" y="1937381"/>
            <a:ext cx="21843442" cy="4322908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A set of compound propositions are consistent if there exists truth</a:t>
            </a:r>
          </a:p>
          <a:p>
            <a:pPr marL="152400" indent="0">
              <a:buNone/>
            </a:pPr>
            <a:r>
              <a:rPr lang="en-US" sz="3600" dirty="0"/>
              <a:t>assignment such that all propositions are satisfied at the same time.</a:t>
            </a:r>
          </a:p>
          <a:p>
            <a:pPr lvl="1"/>
            <a:r>
              <a:rPr lang="en-US" sz="3600" dirty="0"/>
              <a:t>First, we will show how two compound propositions using the atomic propositions, p and q, are consistent.</a:t>
            </a:r>
          </a:p>
          <a:p>
            <a:pPr lvl="1"/>
            <a:r>
              <a:rPr lang="en-US" sz="3600" dirty="0"/>
              <a:t>Then we will introduce a third proposition to show when they are not longer consistent.</a:t>
            </a:r>
          </a:p>
          <a:p>
            <a:pPr lvl="1"/>
            <a:endParaRPr lang="en-US" dirty="0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D398F161-9535-45E1-8916-B27EB0F20B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29360" y="8644051"/>
          <a:ext cx="130175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4" imgW="241200" imgH="164880" progId="Equation.DSMT4">
                  <p:embed/>
                </p:oleObj>
              </mc:Choice>
              <mc:Fallback>
                <p:oleObj name="Equation" r:id="rId4" imgW="241200" imgH="16488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D398F161-9535-45E1-8916-B27EB0F20B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729360" y="8644051"/>
                        <a:ext cx="1301750" cy="950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A9F5B35F-4A94-44AD-8C1E-550B0BDFF2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90346" y="8752418"/>
          <a:ext cx="684212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6" imgW="126720" imgH="164880" progId="Equation.DSMT4">
                  <p:embed/>
                </p:oleObj>
              </mc:Choice>
              <mc:Fallback>
                <p:oleObj name="Equation" r:id="rId6" imgW="126720" imgH="16488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A9F5B35F-4A94-44AD-8C1E-550B0BDFF2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90346" y="8752418"/>
                        <a:ext cx="684212" cy="950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157A0438-49BB-4797-8A62-F5CC3DD1298F}"/>
              </a:ext>
            </a:extLst>
          </p:cNvPr>
          <p:cNvSpPr/>
          <p:nvPr/>
        </p:nvSpPr>
        <p:spPr>
          <a:xfrm>
            <a:off x="9465711" y="9424700"/>
            <a:ext cx="607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3B1FD7-462F-4593-A80D-F4C72F2E6CFA}"/>
              </a:ext>
            </a:extLst>
          </p:cNvPr>
          <p:cNvSpPr/>
          <p:nvPr/>
        </p:nvSpPr>
        <p:spPr>
          <a:xfrm>
            <a:off x="12738245" y="10129055"/>
            <a:ext cx="60785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sz="5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D713A0-8F5C-40DE-8A6D-6A5B7F4AB290}"/>
              </a:ext>
            </a:extLst>
          </p:cNvPr>
          <p:cNvSpPr/>
          <p:nvPr/>
        </p:nvSpPr>
        <p:spPr>
          <a:xfrm>
            <a:off x="12742963" y="9413856"/>
            <a:ext cx="60785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sz="5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924446-5C20-46BC-B3C6-9427723F52D5}"/>
              </a:ext>
            </a:extLst>
          </p:cNvPr>
          <p:cNvSpPr/>
          <p:nvPr/>
        </p:nvSpPr>
        <p:spPr>
          <a:xfrm>
            <a:off x="9460993" y="10116076"/>
            <a:ext cx="60785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sz="5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B66587CF-7D68-4D5A-A2AA-E2566230B4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84723" y="8752417"/>
          <a:ext cx="2601912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8" imgW="482400" imgH="164880" progId="Equation.DSMT4">
                  <p:embed/>
                </p:oleObj>
              </mc:Choice>
              <mc:Fallback>
                <p:oleObj name="Equation" r:id="rId8" imgW="482400" imgH="164880" progId="Equation.DSMT4">
                  <p:embed/>
                  <p:pic>
                    <p:nvPicPr>
                      <p:cNvPr id="35" name="Object 34">
                        <a:extLst>
                          <a:ext uri="{FF2B5EF4-FFF2-40B4-BE49-F238E27FC236}">
                            <a16:creationId xmlns:a16="http://schemas.microsoft.com/office/drawing/2014/main" id="{B66587CF-7D68-4D5A-A2AA-E2566230B4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984723" y="8752417"/>
                        <a:ext cx="2601912" cy="950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Example:   if (x &lt; 0) x = -x;">
            <a:extLst>
              <a:ext uri="{FF2B5EF4-FFF2-40B4-BE49-F238E27FC236}">
                <a16:creationId xmlns:a16="http://schemas.microsoft.com/office/drawing/2014/main" id="{195AB20A-DBB7-4406-A7AF-A24B3F231FDE}"/>
              </a:ext>
            </a:extLst>
          </p:cNvPr>
          <p:cNvSpPr txBox="1"/>
          <p:nvPr/>
        </p:nvSpPr>
        <p:spPr>
          <a:xfrm>
            <a:off x="2130903" y="6488577"/>
            <a:ext cx="14660180" cy="1679947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79400" tIns="279400" rIns="279400" bIns="279400" numCol="1" anchor="t">
            <a:spAutoFit/>
          </a:bodyPr>
          <a:lstStyle/>
          <a:p>
            <a:pPr algn="l" defTabSz="2038350">
              <a:lnSpc>
                <a:spcPts val="3600"/>
              </a:lnSpc>
              <a:spcBef>
                <a:spcPts val="1500"/>
              </a:spcBef>
              <a:buClr>
                <a:srgbClr val="606060"/>
              </a:buClr>
              <a:buFont typeface="Comic Sans MS"/>
              <a:defRPr sz="3000">
                <a:solidFill>
                  <a:srgbClr val="005493"/>
                </a:solidFill>
                <a:uFill>
                  <a:solidFill>
                    <a:srgbClr val="005493"/>
                  </a:solidFill>
                </a:uFill>
              </a:defRPr>
            </a:pPr>
            <a:r>
              <a:rPr dirty="0"/>
              <a:t>Example:   </a:t>
            </a:r>
            <a:r>
              <a:rPr lang="en-US" dirty="0">
                <a:uFill>
                  <a:solidFill>
                    <a:srgbClr val="0433FF"/>
                  </a:solidFill>
                </a:uFill>
              </a:rPr>
              <a:t>p = “There was a heatwave in Los Angeles in July 2019. ”</a:t>
            </a:r>
          </a:p>
          <a:p>
            <a:pPr algn="l" defTabSz="2038350">
              <a:lnSpc>
                <a:spcPts val="3600"/>
              </a:lnSpc>
              <a:spcBef>
                <a:spcPts val="1500"/>
              </a:spcBef>
              <a:buClr>
                <a:srgbClr val="606060"/>
              </a:buClr>
              <a:buFont typeface="Comic Sans MS"/>
              <a:defRPr sz="3000">
                <a:solidFill>
                  <a:srgbClr val="005493"/>
                </a:solidFill>
                <a:uFill>
                  <a:solidFill>
                    <a:srgbClr val="005493"/>
                  </a:solidFill>
                </a:uFill>
              </a:defRPr>
            </a:pPr>
            <a:r>
              <a:rPr lang="en-US" dirty="0">
                <a:uFill>
                  <a:solidFill>
                    <a:srgbClr val="0433FF"/>
                  </a:solidFill>
                </a:uFill>
              </a:rPr>
              <a:t>                  q = “There was a heatwave in London in July 2019.”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DBDA8F-4838-48AB-8FC7-64BE9BE01942}"/>
              </a:ext>
            </a:extLst>
          </p:cNvPr>
          <p:cNvGraphicFramePr>
            <a:graphicFrameLocks noGrp="1"/>
          </p:cNvGraphicFramePr>
          <p:nvPr/>
        </p:nvGraphicFramePr>
        <p:xfrm>
          <a:off x="1641641" y="8742908"/>
          <a:ext cx="16256000" cy="3594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1200">
                  <a:extLst>
                    <a:ext uri="{9D8B030D-6E8A-4147-A177-3AD203B41FA5}">
                      <a16:colId xmlns:a16="http://schemas.microsoft.com/office/drawing/2014/main" val="207911598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350059447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3608006937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694955542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748712387"/>
                    </a:ext>
                  </a:extLst>
                </a:gridCol>
              </a:tblGrid>
              <a:tr h="718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70893"/>
                  </a:ext>
                </a:extLst>
              </a:tr>
              <a:tr h="7188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19634"/>
                  </a:ext>
                </a:extLst>
              </a:tr>
              <a:tr h="7188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955393"/>
                  </a:ext>
                </a:extLst>
              </a:tr>
              <a:tr h="718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17014"/>
                  </a:ext>
                </a:extLst>
              </a:tr>
              <a:tr h="718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156777"/>
                  </a:ext>
                </a:extLst>
              </a:tr>
            </a:tbl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2405592A-444B-4A1B-9D6D-B19947C910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2384" y="8752419"/>
          <a:ext cx="82232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10" imgW="152280" imgH="164880" progId="Equation.DSMT4">
                  <p:embed/>
                </p:oleObj>
              </mc:Choice>
              <mc:Fallback>
                <p:oleObj name="Equation" r:id="rId10" imgW="152280" imgH="16488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2405592A-444B-4A1B-9D6D-B19947C910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32384" y="8752419"/>
                        <a:ext cx="822325" cy="950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45BA4569-DAD5-40A5-9EFA-B67715065D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1731" y="8752418"/>
          <a:ext cx="1581969" cy="757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Equation" r:id="rId12" imgW="368280" imgH="164880" progId="Equation.DSMT4">
                  <p:embed/>
                </p:oleObj>
              </mc:Choice>
              <mc:Fallback>
                <p:oleObj name="Equation" r:id="rId12" imgW="368280" imgH="16488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45BA4569-DAD5-40A5-9EFA-B67715065D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971731" y="8752418"/>
                        <a:ext cx="1581969" cy="7574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B48BD849-9E6A-4B1D-B98F-7EA47A0ACD7B}"/>
              </a:ext>
            </a:extLst>
          </p:cNvPr>
          <p:cNvSpPr/>
          <p:nvPr/>
        </p:nvSpPr>
        <p:spPr>
          <a:xfrm>
            <a:off x="3232384" y="9424702"/>
            <a:ext cx="607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2B4846-1407-4A52-9E3F-DDA8941FB5FC}"/>
              </a:ext>
            </a:extLst>
          </p:cNvPr>
          <p:cNvSpPr/>
          <p:nvPr/>
        </p:nvSpPr>
        <p:spPr>
          <a:xfrm>
            <a:off x="3232383" y="10142613"/>
            <a:ext cx="607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2C10A1-918C-45F6-9B2A-8792B7F6F14D}"/>
              </a:ext>
            </a:extLst>
          </p:cNvPr>
          <p:cNvSpPr/>
          <p:nvPr/>
        </p:nvSpPr>
        <p:spPr>
          <a:xfrm>
            <a:off x="6063740" y="10883363"/>
            <a:ext cx="607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C277CD-D8F9-4765-AA10-D01081924A78}"/>
              </a:ext>
            </a:extLst>
          </p:cNvPr>
          <p:cNvSpPr/>
          <p:nvPr/>
        </p:nvSpPr>
        <p:spPr>
          <a:xfrm>
            <a:off x="6152975" y="9424700"/>
            <a:ext cx="607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1E9142-2C7E-44D0-98D3-162BF0C6D7FD}"/>
              </a:ext>
            </a:extLst>
          </p:cNvPr>
          <p:cNvSpPr/>
          <p:nvPr/>
        </p:nvSpPr>
        <p:spPr>
          <a:xfrm>
            <a:off x="6148256" y="10129056"/>
            <a:ext cx="6078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13B4A8-7CAE-42E2-BBB1-C169F14620A7}"/>
              </a:ext>
            </a:extLst>
          </p:cNvPr>
          <p:cNvSpPr/>
          <p:nvPr/>
        </p:nvSpPr>
        <p:spPr>
          <a:xfrm>
            <a:off x="6150645" y="11486209"/>
            <a:ext cx="6078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B5F16B-BA87-4D2F-9B5A-794F63CBFCB3}"/>
              </a:ext>
            </a:extLst>
          </p:cNvPr>
          <p:cNvSpPr/>
          <p:nvPr/>
        </p:nvSpPr>
        <p:spPr>
          <a:xfrm>
            <a:off x="3082826" y="11611617"/>
            <a:ext cx="6078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DF0928-7EB5-4AA9-A7C8-251AF3963031}"/>
              </a:ext>
            </a:extLst>
          </p:cNvPr>
          <p:cNvSpPr/>
          <p:nvPr/>
        </p:nvSpPr>
        <p:spPr>
          <a:xfrm>
            <a:off x="3157604" y="10895521"/>
            <a:ext cx="6078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595E9E1-8A90-4EDF-8DA8-0A6C36B60314}"/>
              </a:ext>
            </a:extLst>
          </p:cNvPr>
          <p:cNvSpPr/>
          <p:nvPr/>
        </p:nvSpPr>
        <p:spPr>
          <a:xfrm>
            <a:off x="16133488" y="10084804"/>
            <a:ext cx="4934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E45EDB-C98A-4279-910B-758013634B8B}"/>
              </a:ext>
            </a:extLst>
          </p:cNvPr>
          <p:cNvSpPr/>
          <p:nvPr/>
        </p:nvSpPr>
        <p:spPr>
          <a:xfrm>
            <a:off x="16151411" y="9413856"/>
            <a:ext cx="4934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3C5233-749F-47B1-AA68-C00A5ADA9A0C}"/>
              </a:ext>
            </a:extLst>
          </p:cNvPr>
          <p:cNvSpPr/>
          <p:nvPr/>
        </p:nvSpPr>
        <p:spPr>
          <a:xfrm>
            <a:off x="9609114" y="11512760"/>
            <a:ext cx="4934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45AA9F6-F8FF-47ED-8E3D-CD829E323B5A}"/>
              </a:ext>
            </a:extLst>
          </p:cNvPr>
          <p:cNvSpPr/>
          <p:nvPr/>
        </p:nvSpPr>
        <p:spPr>
          <a:xfrm>
            <a:off x="12784790" y="10830232"/>
            <a:ext cx="4934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E1EE9AA-5B65-4C0F-8270-DD4F5F35E7B5}"/>
              </a:ext>
            </a:extLst>
          </p:cNvPr>
          <p:cNvSpPr/>
          <p:nvPr/>
        </p:nvSpPr>
        <p:spPr>
          <a:xfrm>
            <a:off x="16119960" y="11529506"/>
            <a:ext cx="5009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sz="5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655C79-4071-400C-BC29-4498BCA8AC77}"/>
              </a:ext>
            </a:extLst>
          </p:cNvPr>
          <p:cNvSpPr/>
          <p:nvPr/>
        </p:nvSpPr>
        <p:spPr>
          <a:xfrm>
            <a:off x="16044728" y="10807155"/>
            <a:ext cx="60785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sz="5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3AD631-6E96-4919-B0B8-3181FD490918}"/>
              </a:ext>
            </a:extLst>
          </p:cNvPr>
          <p:cNvSpPr/>
          <p:nvPr/>
        </p:nvSpPr>
        <p:spPr>
          <a:xfrm>
            <a:off x="12680492" y="11545431"/>
            <a:ext cx="60785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sz="5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3FFBAA6-CE88-4E91-9D7E-00B1C7041181}"/>
              </a:ext>
            </a:extLst>
          </p:cNvPr>
          <p:cNvSpPr/>
          <p:nvPr/>
        </p:nvSpPr>
        <p:spPr>
          <a:xfrm>
            <a:off x="9518441" y="10810835"/>
            <a:ext cx="60785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sz="5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13496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30" grpId="0"/>
      <p:bldP spid="31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6692-6071-4A85-BBBD-21224C8D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88F34-3A54-4A0A-8867-11701799263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70000" y="1739900"/>
            <a:ext cx="20123150" cy="6127750"/>
          </a:xfrm>
        </p:spPr>
        <p:txBody>
          <a:bodyPr/>
          <a:lstStyle/>
          <a:p>
            <a:pPr indent="0"/>
            <a:r>
              <a:rPr lang="en-US" dirty="0"/>
              <a:t>Are these system specifications consistent?</a:t>
            </a:r>
          </a:p>
          <a:p>
            <a:pPr lvl="1"/>
            <a:r>
              <a:rPr lang="en-US" dirty="0"/>
              <a:t>Whenever the </a:t>
            </a:r>
            <a:r>
              <a:rPr lang="en-US" b="1" dirty="0">
                <a:solidFill>
                  <a:schemeClr val="accent1"/>
                </a:solidFill>
              </a:rPr>
              <a:t>system software is being upgraded</a:t>
            </a:r>
            <a:r>
              <a:rPr lang="en-US" b="1" dirty="0">
                <a:solidFill>
                  <a:schemeClr val="tx1"/>
                </a:solidFill>
              </a:rPr>
              <a:t>(p)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/>
              <a:t>users cannot </a:t>
            </a:r>
            <a:r>
              <a:rPr lang="en-US" b="1" dirty="0">
                <a:solidFill>
                  <a:schemeClr val="accent1"/>
                </a:solidFill>
              </a:rPr>
              <a:t>access the file system</a:t>
            </a:r>
            <a:r>
              <a:rPr lang="en-US" b="1" dirty="0"/>
              <a:t>(~q)</a:t>
            </a:r>
            <a:r>
              <a:rPr lang="en-US" dirty="0"/>
              <a:t>. </a:t>
            </a:r>
            <a:r>
              <a:rPr lang="en-US" dirty="0">
                <a:solidFill>
                  <a:schemeClr val="accent1"/>
                </a:solidFill>
              </a:rPr>
              <a:t>(p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 ~q) 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If users </a:t>
            </a:r>
            <a:r>
              <a:rPr lang="en-US" b="1" dirty="0">
                <a:solidFill>
                  <a:schemeClr val="accent1"/>
                </a:solidFill>
              </a:rPr>
              <a:t>can access the file system</a:t>
            </a:r>
            <a:r>
              <a:rPr lang="en-US" dirty="0"/>
              <a:t>(q), then they </a:t>
            </a:r>
            <a:r>
              <a:rPr lang="en-US" b="1" dirty="0">
                <a:solidFill>
                  <a:schemeClr val="accent1"/>
                </a:solidFill>
              </a:rPr>
              <a:t>can save new files </a:t>
            </a:r>
            <a:r>
              <a:rPr lang="en-US" b="1" dirty="0"/>
              <a:t>(r )</a:t>
            </a:r>
            <a:r>
              <a:rPr lang="en-US" dirty="0"/>
              <a:t>.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(q  r) 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If users </a:t>
            </a:r>
            <a:r>
              <a:rPr lang="en-US" dirty="0">
                <a:solidFill>
                  <a:schemeClr val="accent1"/>
                </a:solidFill>
              </a:rPr>
              <a:t>cannot save new files</a:t>
            </a:r>
            <a:r>
              <a:rPr lang="en-US" dirty="0"/>
              <a:t>(~r), then the </a:t>
            </a:r>
            <a:r>
              <a:rPr lang="en-US" dirty="0">
                <a:solidFill>
                  <a:schemeClr val="accent1"/>
                </a:solidFill>
              </a:rPr>
              <a:t>system software is not being upgraded</a:t>
            </a:r>
            <a:r>
              <a:rPr lang="en-US" dirty="0"/>
              <a:t>(~p).”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(~r  ~p)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9775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1. Basic Programming Concep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2</a:t>
            </a:r>
            <a:r>
              <a:rPr dirty="0"/>
              <a:t>.</a:t>
            </a:r>
            <a:r>
              <a:rPr lang="en-US" dirty="0"/>
              <a:t>1</a:t>
            </a:r>
            <a:r>
              <a:rPr dirty="0"/>
              <a:t> </a:t>
            </a:r>
            <a:r>
              <a:rPr lang="en-US" dirty="0"/>
              <a:t>Applications of Propositions</a:t>
            </a:r>
            <a:endParaRPr dirty="0"/>
          </a:p>
        </p:txBody>
      </p:sp>
      <p:sp>
        <p:nvSpPr>
          <p:cNvPr id="92" name="Why programming?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applications</a:t>
            </a:r>
            <a:endParaRPr dirty="0">
              <a:solidFill>
                <a:schemeClr val="bg2"/>
              </a:solidFill>
            </a:endParaRPr>
          </a:p>
          <a:p>
            <a:pPr>
              <a:defRPr>
                <a:solidFill>
                  <a:srgbClr val="A9A9A9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Natural language to propositions</a:t>
            </a:r>
            <a:endParaRPr dirty="0">
              <a:solidFill>
                <a:schemeClr val="bg2"/>
              </a:solidFill>
            </a:endParaRPr>
          </a:p>
          <a:p>
            <a:pPr>
              <a:defRPr>
                <a:solidFill>
                  <a:srgbClr val="A9A9A9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Consistent systems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puzzles</a:t>
            </a:r>
          </a:p>
          <a:p>
            <a:pPr>
              <a:defRPr>
                <a:solidFill>
                  <a:srgbClr val="A9A9A9"/>
                </a:solidFill>
              </a:defRPr>
            </a:pPr>
            <a:endParaRPr dirty="0"/>
          </a:p>
          <a:p>
            <a:pPr>
              <a:defRPr>
                <a:solidFill>
                  <a:srgbClr val="A9A9A9"/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785208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77C2-057E-490D-90D5-1844FEB8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40B755-3AF5-455E-A5E8-3FD4DC5750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4799598" y="4988152"/>
            <a:ext cx="2111221" cy="21821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565CD1-CE0B-4990-A533-C4B424D3C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8731997" y="4988152"/>
            <a:ext cx="1364935" cy="2197076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8685B72-8EB7-434F-A3DA-332BC395296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52500" y="1570383"/>
            <a:ext cx="20277483" cy="2703444"/>
          </a:xfrm>
        </p:spPr>
        <p:txBody>
          <a:bodyPr/>
          <a:lstStyle/>
          <a:p>
            <a:pPr indent="0">
              <a:lnSpc>
                <a:spcPct val="90000"/>
              </a:lnSpc>
              <a:spcAft>
                <a:spcPts val="600"/>
              </a:spcAft>
            </a:pPr>
            <a:r>
              <a:rPr lang="en-US" sz="3200" dirty="0"/>
              <a:t>There is an island with two kinds of inhabitants. Those who always tell the truth (knights) and those who always lie (knaves).  You encounter two people A and B.</a:t>
            </a:r>
          </a:p>
          <a:p>
            <a:pPr indent="0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accent1"/>
                </a:solidFill>
              </a:rPr>
              <a:t>What are A and B, if A says, “B is a knight” </a:t>
            </a:r>
            <a:r>
              <a:rPr lang="en-US" sz="3200" i="0" dirty="0">
                <a:solidFill>
                  <a:schemeClr val="tx1"/>
                </a:solidFill>
              </a:rPr>
              <a:t>and</a:t>
            </a:r>
            <a:r>
              <a:rPr lang="en-US" sz="3200" i="0" dirty="0">
                <a:solidFill>
                  <a:schemeClr val="accent1"/>
                </a:solidFill>
              </a:rPr>
              <a:t> B says “two of us are opposite types”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630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77C2-057E-490D-90D5-1844FEB8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pic>
        <p:nvPicPr>
          <p:cNvPr id="7" name="Picture 6" descr="Free illustration: Man, Backpack, Dad, &lt;strong&gt;Travel&lt;/strong&gt; - Free Image ...">
            <a:extLst>
              <a:ext uri="{FF2B5EF4-FFF2-40B4-BE49-F238E27FC236}">
                <a16:creationId xmlns:a16="http://schemas.microsoft.com/office/drawing/2014/main" id="{D2212B4C-8D4C-4B3B-B0CF-04B65EE75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0797" y="1778000"/>
            <a:ext cx="1938418" cy="2739814"/>
          </a:xfrm>
          <a:prstGeom prst="rect">
            <a:avLst/>
          </a:prstGeom>
        </p:spPr>
      </p:pic>
      <p:pic>
        <p:nvPicPr>
          <p:cNvPr id="8" name="Picture 7" descr="Mentir no alarga la nariz, pero si cambia su temperatura">
            <a:extLst>
              <a:ext uri="{FF2B5EF4-FFF2-40B4-BE49-F238E27FC236}">
                <a16:creationId xmlns:a16="http://schemas.microsoft.com/office/drawing/2014/main" id="{CABAD495-7890-4779-ACCA-ECFEEEE299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799715" y="2001213"/>
            <a:ext cx="2364317" cy="2293387"/>
          </a:xfrm>
          <a:prstGeom prst="rect">
            <a:avLst/>
          </a:prstGeom>
        </p:spPr>
      </p:pic>
      <p:pic>
        <p:nvPicPr>
          <p:cNvPr id="9" name="Picture 8" descr="etymology - Button up that frog, will you? - English ...">
            <a:extLst>
              <a:ext uri="{FF2B5EF4-FFF2-40B4-BE49-F238E27FC236}">
                <a16:creationId xmlns:a16="http://schemas.microsoft.com/office/drawing/2014/main" id="{7F2CF05E-B747-4596-A594-4AD0C4DCCF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4342" y="5252718"/>
            <a:ext cx="3413196" cy="2559898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0D4D88-73E1-4A40-AF0B-68F425743C1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70000" y="1778000"/>
            <a:ext cx="13459791" cy="4821583"/>
          </a:xfrm>
        </p:spPr>
        <p:txBody>
          <a:bodyPr/>
          <a:lstStyle/>
          <a:p>
            <a:pPr indent="0"/>
            <a:r>
              <a:rPr lang="en-US" sz="3200" dirty="0"/>
              <a:t>A tourist come to a Y junction and the city may be to the left or to the right. There is a native person standing at the junction who knows the answer.  But the person may be lying or telling the truth and they only answer with YES or NO. </a:t>
            </a:r>
          </a:p>
          <a:p>
            <a:pPr indent="0"/>
            <a:r>
              <a:rPr lang="en-US" sz="3200" dirty="0">
                <a:solidFill>
                  <a:schemeClr val="accent1"/>
                </a:solidFill>
              </a:rPr>
              <a:t>What question can the tourist ask, so that if the answer is “yes’ he will go left and if the answer is no, then he will go right.</a:t>
            </a:r>
          </a:p>
          <a:p>
            <a:pPr lvl="2" indent="0">
              <a:lnSpc>
                <a:spcPct val="90000"/>
              </a:lnSpc>
              <a:spcAft>
                <a:spcPts val="600"/>
              </a:spcAft>
            </a:pPr>
            <a:r>
              <a:rPr lang="en-US" sz="3200" i="0" dirty="0"/>
              <a:t>   </a:t>
            </a:r>
            <a:endParaRPr lang="en-US" sz="3200" i="0" dirty="0" smtClean="0"/>
          </a:p>
          <a:p>
            <a:pPr lvl="2" indent="0">
              <a:lnSpc>
                <a:spcPct val="90000"/>
              </a:lnSpc>
              <a:spcAft>
                <a:spcPts val="600"/>
              </a:spcAft>
            </a:pPr>
            <a:endParaRPr lang="en-US" sz="3200" i="0" dirty="0">
              <a:solidFill>
                <a:schemeClr val="accent1"/>
              </a:solidFill>
            </a:endParaRPr>
          </a:p>
          <a:p>
            <a:pPr lvl="2" indent="0">
              <a:lnSpc>
                <a:spcPct val="90000"/>
              </a:lnSpc>
              <a:spcAft>
                <a:spcPts val="600"/>
              </a:spcAft>
            </a:pPr>
            <a:endParaRPr lang="en-US" sz="3200" i="0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98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1. Basic Programming Concep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 </a:t>
            </a:r>
            <a:r>
              <a:rPr lang="en-US" dirty="0"/>
              <a:t>Applications of Propositions</a:t>
            </a:r>
            <a:endParaRPr dirty="0"/>
          </a:p>
        </p:txBody>
      </p:sp>
      <p:sp>
        <p:nvSpPr>
          <p:cNvPr id="92" name="Why programming?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Logic Gates</a:t>
            </a:r>
            <a:endParaRPr dirty="0" smtClean="0"/>
          </a:p>
          <a:p>
            <a:pPr>
              <a:defRPr>
                <a:solidFill>
                  <a:srgbClr val="A9A9A9"/>
                </a:solidFill>
              </a:defRPr>
            </a:pPr>
            <a:r>
              <a:rPr lang="en-US" dirty="0" smtClean="0"/>
              <a:t>Natural language to propositions</a:t>
            </a:r>
            <a:endParaRPr dirty="0" smtClean="0"/>
          </a:p>
          <a:p>
            <a:pPr>
              <a:defRPr>
                <a:solidFill>
                  <a:srgbClr val="A9A9A9"/>
                </a:solidFill>
              </a:defRPr>
            </a:pPr>
            <a:r>
              <a:rPr lang="en-US" dirty="0" smtClean="0"/>
              <a:t>Consistent </a:t>
            </a:r>
            <a:r>
              <a:rPr lang="en-US" dirty="0"/>
              <a:t>systems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rPr lang="en-US" dirty="0"/>
              <a:t>puzzles</a:t>
            </a:r>
          </a:p>
          <a:p>
            <a:pPr>
              <a:defRPr>
                <a:solidFill>
                  <a:srgbClr val="A9A9A9"/>
                </a:solidFill>
              </a:defRPr>
            </a:pPr>
            <a:endParaRPr dirty="0"/>
          </a:p>
          <a:p>
            <a:pPr>
              <a:defRPr>
                <a:solidFill>
                  <a:srgbClr val="A9A9A9"/>
                </a:solidFill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You need to know how to pro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Logic gates</a:t>
            </a:r>
            <a:endParaRPr dirty="0"/>
          </a:p>
        </p:txBody>
      </p:sp>
      <p:sp>
        <p:nvSpPr>
          <p:cNvPr id="122" name="in order to be able to tell a computer what you want it to do.…"/>
          <p:cNvSpPr txBox="1">
            <a:spLocks noGrp="1"/>
          </p:cNvSpPr>
          <p:nvPr>
            <p:ph type="body" idx="1"/>
          </p:nvPr>
        </p:nvSpPr>
        <p:spPr>
          <a:xfrm>
            <a:off x="1219200" y="1524000"/>
            <a:ext cx="12775096" cy="95165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5493"/>
                </a:solidFill>
              </a:rPr>
              <a:t>Logic </a:t>
            </a:r>
            <a:r>
              <a:rPr lang="en-US" dirty="0" smtClean="0">
                <a:solidFill>
                  <a:srgbClr val="005493"/>
                </a:solidFill>
              </a:rPr>
              <a:t>gates are used in </a:t>
            </a:r>
            <a:r>
              <a:rPr lang="en-US" dirty="0" smtClean="0">
                <a:uFill>
                  <a:solidFill>
                    <a:srgbClr val="000000"/>
                  </a:solidFill>
                </a:uFill>
              </a:rPr>
              <a:t>computer 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hardware design</a:t>
            </a:r>
          </a:p>
          <a:p>
            <a:endParaRPr lang="en-US" dirty="0">
              <a:uFill>
                <a:solidFill>
                  <a:srgbClr val="000000"/>
                </a:solidFill>
              </a:uFill>
            </a:endParaRPr>
          </a:p>
          <a:p>
            <a:endParaRPr lang="en-US" dirty="0">
              <a:uFill>
                <a:solidFill>
                  <a:srgbClr val="000000"/>
                </a:solidFill>
              </a:uFill>
            </a:endParaRPr>
          </a:p>
          <a:p>
            <a:endParaRPr dirty="0"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76328" y="13066304"/>
            <a:ext cx="241301" cy="431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1270000" y="3133386"/>
            <a:ext cx="20862636" cy="5096214"/>
            <a:chOff x="1270000" y="3133386"/>
            <a:chExt cx="15368104" cy="22735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D6744D-6E27-4298-A4FC-BC6774895AE3}"/>
                </a:ext>
              </a:extLst>
            </p:cNvPr>
            <p:cNvSpPr/>
            <p:nvPr/>
          </p:nvSpPr>
          <p:spPr>
            <a:xfrm>
              <a:off x="1270000" y="3133386"/>
              <a:ext cx="15368104" cy="2273501"/>
            </a:xfrm>
            <a:prstGeom prst="rect">
              <a:avLst/>
            </a:prstGeom>
            <a:noFill/>
            <a:ln w="5715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l" defTabSz="647700" rtl="0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</a:pPr>
              <a:endParaRPr kumimoji="0" lang="en-US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A3DF21A-A299-4C83-AC69-8663B1F8E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8785" y="3165778"/>
              <a:ext cx="11292938" cy="2098169"/>
            </a:xfrm>
            <a:prstGeom prst="rect">
              <a:avLst/>
            </a:prstGeom>
          </p:spPr>
        </p:pic>
        <p:pic>
          <p:nvPicPr>
            <p:cNvPr id="10" name="Picture 9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1E0C17AF-EC7D-4297-9E09-FCBDDB3C2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4"/>
                </a:ext>
              </a:extLst>
            </a:blip>
            <a:stretch>
              <a:fillRect/>
            </a:stretch>
          </p:blipFill>
          <p:spPr>
            <a:xfrm>
              <a:off x="13131995" y="3445697"/>
              <a:ext cx="1885950" cy="83099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6B5112-D3E3-4AA2-9EC7-3A52548A13A7}"/>
                </a:ext>
              </a:extLst>
            </p:cNvPr>
            <p:cNvSpPr txBox="1"/>
            <p:nvPr/>
          </p:nvSpPr>
          <p:spPr>
            <a:xfrm>
              <a:off x="13276729" y="4553453"/>
              <a:ext cx="2060147" cy="28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XOR</a:t>
              </a:r>
              <a:r>
                <a:rPr lang="en-US" sz="3600" dirty="0"/>
                <a:t> gate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292697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You need to know how to pro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Sensor network</a:t>
            </a:r>
            <a:endParaRPr dirty="0"/>
          </a:p>
        </p:txBody>
      </p:sp>
      <p:sp>
        <p:nvSpPr>
          <p:cNvPr id="122" name="in order to be able to tell a computer what you want it to do.…"/>
          <p:cNvSpPr txBox="1">
            <a:spLocks noGrp="1"/>
          </p:cNvSpPr>
          <p:nvPr>
            <p:ph type="body" idx="1"/>
          </p:nvPr>
        </p:nvSpPr>
        <p:spPr>
          <a:xfrm>
            <a:off x="1219200" y="1524000"/>
            <a:ext cx="13327824" cy="1113845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5493"/>
                </a:solidFill>
              </a:rPr>
              <a:t>Requirements. </a:t>
            </a:r>
            <a:r>
              <a:rPr lang="en-US" dirty="0">
                <a:uFill>
                  <a:solidFill>
                    <a:srgbClr val="000000"/>
                  </a:solidFill>
                </a:uFill>
              </a:rPr>
              <a:t>Assume there is a 3-sensor network. If 2 or more sensors are true, then we must send TRUE to control station.</a:t>
            </a:r>
          </a:p>
          <a:p>
            <a:endParaRPr lang="en-US" dirty="0">
              <a:uFill>
                <a:solidFill>
                  <a:srgbClr val="000000"/>
                </a:solidFill>
              </a:uFill>
            </a:endParaRPr>
          </a:p>
          <a:p>
            <a:r>
              <a:rPr lang="en-US" dirty="0">
                <a:solidFill>
                  <a:schemeClr val="accent1"/>
                </a:solidFill>
                <a:uFill>
                  <a:solidFill>
                    <a:srgbClr val="000000"/>
                  </a:solidFill>
                </a:uFill>
              </a:rPr>
              <a:t>Design a logic circuit that meets these requirements</a:t>
            </a:r>
          </a:p>
          <a:p>
            <a:endParaRPr lang="en-US" dirty="0">
              <a:uFill>
                <a:solidFill>
                  <a:srgbClr val="000000"/>
                </a:solidFill>
              </a:uFill>
            </a:endParaRPr>
          </a:p>
          <a:p>
            <a:endParaRPr dirty="0"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76328" y="13066304"/>
            <a:ext cx="241301" cy="431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FD41C-5E1B-443D-A15C-13B7B096696B}"/>
              </a:ext>
            </a:extLst>
          </p:cNvPr>
          <p:cNvSpPr txBox="1"/>
          <p:nvPr/>
        </p:nvSpPr>
        <p:spPr>
          <a:xfrm>
            <a:off x="653430" y="13161658"/>
            <a:ext cx="4857750" cy="2410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900" dirty="0">
                <a:hlinkClick r:id="rId3" tooltip="https://eduladder.com/viewquestions/2989/what-are-logic-gates?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-sa/3.0/"/>
              </a:rPr>
              <a:t>CC BY-SA-NC</a:t>
            </a:r>
            <a:endParaRPr lang="en-US" sz="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D6744D-6E27-4298-A4FC-BC6774895AE3}"/>
              </a:ext>
            </a:extLst>
          </p:cNvPr>
          <p:cNvSpPr/>
          <p:nvPr/>
        </p:nvSpPr>
        <p:spPr>
          <a:xfrm>
            <a:off x="15283830" y="1809173"/>
            <a:ext cx="7605078" cy="4473575"/>
          </a:xfrm>
          <a:prstGeom prst="rect">
            <a:avLst/>
          </a:prstGeom>
          <a:noFill/>
          <a:ln w="571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647700" rtl="0" fontAlgn="auto" latinLnBrk="0" hangingPunc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8" name="Picture 7" descr="Wireless &lt;strong&gt;sensor network&lt;/strong&gt; - Wikipedia">
            <a:extLst>
              <a:ext uri="{FF2B5EF4-FFF2-40B4-BE49-F238E27FC236}">
                <a16:creationId xmlns:a16="http://schemas.microsoft.com/office/drawing/2014/main" id="{A7E6A728-2999-4C17-ACD0-A4352BF42E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934" y="2475650"/>
            <a:ext cx="6682168" cy="314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3827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You need to know how to pro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Half Adder</a:t>
            </a:r>
            <a:endParaRPr dirty="0"/>
          </a:p>
        </p:txBody>
      </p:sp>
      <p:sp>
        <p:nvSpPr>
          <p:cNvPr id="122" name="in order to be able to tell a computer what you want it to do.…"/>
          <p:cNvSpPr txBox="1">
            <a:spLocks noGrp="1"/>
          </p:cNvSpPr>
          <p:nvPr>
            <p:ph type="body" idx="1"/>
          </p:nvPr>
        </p:nvSpPr>
        <p:spPr>
          <a:xfrm>
            <a:off x="1083608" y="1320399"/>
            <a:ext cx="22692719" cy="11138452"/>
          </a:xfrm>
          <a:prstGeom prst="rect">
            <a:avLst/>
          </a:prstGeom>
        </p:spPr>
        <p:txBody>
          <a:bodyPr/>
          <a:lstStyle/>
          <a:p>
            <a:endParaRPr lang="en-US" dirty="0">
              <a:uFill>
                <a:solidFill>
                  <a:srgbClr val="000000"/>
                </a:solidFill>
              </a:uFill>
            </a:endParaRPr>
          </a:p>
          <a:p>
            <a:r>
              <a:rPr lang="en-US" dirty="0">
                <a:solidFill>
                  <a:schemeClr val="accent1"/>
                </a:solidFill>
                <a:uFill>
                  <a:solidFill>
                    <a:srgbClr val="000000"/>
                  </a:solidFill>
                </a:uFill>
              </a:rPr>
              <a:t>Design a logic circuit </a:t>
            </a:r>
            <a:r>
              <a:rPr lang="en-US" dirty="0" smtClean="0">
                <a:solidFill>
                  <a:schemeClr val="accent1"/>
                </a:solidFill>
                <a:uFill>
                  <a:solidFill>
                    <a:srgbClr val="000000"/>
                  </a:solidFill>
                </a:uFill>
              </a:rPr>
              <a:t>that adds together two bits. It should have an output bit and carry-out bit.</a:t>
            </a:r>
            <a:endParaRPr lang="en-US" dirty="0">
              <a:solidFill>
                <a:schemeClr val="accent1"/>
              </a:solidFill>
              <a:uFill>
                <a:solidFill>
                  <a:srgbClr val="000000"/>
                </a:solidFill>
              </a:uFill>
            </a:endParaRPr>
          </a:p>
          <a:p>
            <a:endParaRPr lang="en-US" dirty="0">
              <a:uFill>
                <a:solidFill>
                  <a:srgbClr val="000000"/>
                </a:solidFill>
              </a:uFill>
            </a:endParaRPr>
          </a:p>
          <a:p>
            <a:endParaRPr dirty="0"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76328" y="13066304"/>
            <a:ext cx="241301" cy="431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D6744D-6E27-4298-A4FC-BC6774895AE3}"/>
              </a:ext>
            </a:extLst>
          </p:cNvPr>
          <p:cNvSpPr/>
          <p:nvPr/>
        </p:nvSpPr>
        <p:spPr>
          <a:xfrm>
            <a:off x="1270000" y="3133386"/>
            <a:ext cx="15368104" cy="2273501"/>
          </a:xfrm>
          <a:prstGeom prst="rect">
            <a:avLst/>
          </a:prstGeom>
          <a:noFill/>
          <a:ln w="571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647700" rtl="0" fontAlgn="auto" latinLnBrk="0" hangingPunc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A3DF21A-A299-4C83-AC69-8663B1F8E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785" y="3165778"/>
            <a:ext cx="11292938" cy="2098169"/>
          </a:xfrm>
          <a:prstGeom prst="rect">
            <a:avLst/>
          </a:prstGeom>
        </p:spPr>
      </p:pic>
      <p:pic>
        <p:nvPicPr>
          <p:cNvPr id="28" name="Picture 2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E0C17AF-EC7D-4297-9E09-FCBDDB3C25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13131995" y="3445697"/>
            <a:ext cx="1885950" cy="83099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86B5112-D3E3-4AA2-9EC7-3A52548A13A7}"/>
              </a:ext>
            </a:extLst>
          </p:cNvPr>
          <p:cNvSpPr txBox="1"/>
          <p:nvPr/>
        </p:nvSpPr>
        <p:spPr>
          <a:xfrm>
            <a:off x="13628826" y="4934430"/>
            <a:ext cx="108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XOR</a:t>
            </a:r>
            <a:r>
              <a:rPr lang="en-US" dirty="0"/>
              <a:t> gate</a:t>
            </a:r>
          </a:p>
        </p:txBody>
      </p:sp>
    </p:spTree>
    <p:extLst>
      <p:ext uri="{BB962C8B-B14F-4D97-AF65-F5344CB8AC3E}">
        <p14:creationId xmlns:p14="http://schemas.microsoft.com/office/powerpoint/2010/main" val="111207715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Why programming?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introduction</a:t>
            </a:r>
            <a:endParaRPr dirty="0">
              <a:solidFill>
                <a:schemeClr val="bg2"/>
              </a:solidFill>
            </a:endParaRPr>
          </a:p>
          <a:p>
            <a:pPr>
              <a:defRPr>
                <a:solidFill>
                  <a:srgbClr val="A9A9A9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Natural language to propositions</a:t>
            </a:r>
            <a:endParaRPr dirty="0">
              <a:solidFill>
                <a:schemeClr val="tx1"/>
              </a:solidFill>
            </a:endParaRPr>
          </a:p>
          <a:p>
            <a:pPr>
              <a:defRPr>
                <a:solidFill>
                  <a:srgbClr val="A9A9A9"/>
                </a:solidFill>
              </a:defRPr>
            </a:pPr>
            <a:r>
              <a:rPr lang="en-US" dirty="0"/>
              <a:t>Consistent systems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rPr lang="en-US" dirty="0"/>
              <a:t>puzzles</a:t>
            </a:r>
          </a:p>
          <a:p>
            <a:pPr>
              <a:defRPr>
                <a:solidFill>
                  <a:srgbClr val="A9A9A9"/>
                </a:solidFill>
              </a:defRPr>
            </a:pPr>
            <a:endParaRPr dirty="0"/>
          </a:p>
          <a:p>
            <a:pPr>
              <a:defRPr>
                <a:solidFill>
                  <a:srgbClr val="A9A9A9"/>
                </a:solidFill>
              </a:defRPr>
            </a:pP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60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rogramming: telling a computer what 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Many ways of saying p </a:t>
            </a:r>
            <a:r>
              <a:rPr lang="en-US" dirty="0">
                <a:sym typeface="Wingdings" panose="05000000000000000000" pitchFamily="2" charset="2"/>
              </a:rPr>
              <a:t> q</a:t>
            </a:r>
            <a:endParaRPr dirty="0"/>
          </a:p>
        </p:txBody>
      </p:sp>
      <p:sp>
        <p:nvSpPr>
          <p:cNvPr id="144" name="Programming…"/>
          <p:cNvSpPr txBox="1">
            <a:spLocks noGrp="1"/>
          </p:cNvSpPr>
          <p:nvPr>
            <p:ph type="body" sz="half" idx="1"/>
          </p:nvPr>
        </p:nvSpPr>
        <p:spPr>
          <a:xfrm>
            <a:off x="1270000" y="1644996"/>
            <a:ext cx="7125855" cy="1197956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5493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dirty="0"/>
              <a:t>p, </a:t>
            </a:r>
            <a:r>
              <a:rPr lang="en-US" dirty="0">
                <a:solidFill>
                  <a:schemeClr val="tx1"/>
                </a:solidFill>
              </a:rPr>
              <a:t>then</a:t>
            </a:r>
            <a:r>
              <a:rPr lang="en-US" dirty="0"/>
              <a:t> q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76328" y="13066304"/>
            <a:ext cx="241301" cy="431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2" name="Programming…">
            <a:extLst>
              <a:ext uri="{FF2B5EF4-FFF2-40B4-BE49-F238E27FC236}">
                <a16:creationId xmlns:a16="http://schemas.microsoft.com/office/drawing/2014/main" id="{650B7842-4D57-402B-B55D-800AD2CC565B}"/>
              </a:ext>
            </a:extLst>
          </p:cNvPr>
          <p:cNvSpPr txBox="1">
            <a:spLocks/>
          </p:cNvSpPr>
          <p:nvPr/>
        </p:nvSpPr>
        <p:spPr>
          <a:xfrm>
            <a:off x="10380593" y="1715744"/>
            <a:ext cx="7125854" cy="11979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04800" tIns="304800" rIns="304800" bIns="304800"/>
          <a:lstStyle>
            <a:lvl1pPr marL="0" marR="0" indent="88900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1pPr>
            <a:lvl2pPr marL="760379" marR="0" indent="-3031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 typeface="Gill Sans"/>
              <a:buChar char="•"/>
              <a:tabLst>
                <a:tab pos="24765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indent="1422400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35300" algn="l"/>
              </a:tabLst>
              <a:defRPr sz="3600" b="0" i="1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3pPr>
            <a:lvl4pPr marL="20049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 typeface="Gill Sans"/>
              <a:buChar char="•"/>
              <a:tabLst>
                <a:tab pos="37211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4pPr>
            <a:lvl5pPr marL="24621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 typeface="Gill Sans"/>
              <a:buChar char="•"/>
              <a:tabLst>
                <a:tab pos="43688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5pPr>
            <a:lvl6pPr marL="28177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6pPr>
            <a:lvl7pPr marL="31733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7pPr>
            <a:lvl8pPr marL="35289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8pPr>
            <a:lvl9pPr marL="38845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hangingPunct="1">
              <a:defRPr>
                <a:solidFill>
                  <a:srgbClr val="005493"/>
                </a:solidFill>
              </a:defRPr>
            </a:pPr>
            <a:r>
              <a:rPr lang="en-US" dirty="0">
                <a:solidFill>
                  <a:srgbClr val="005493"/>
                </a:solidFill>
              </a:rPr>
              <a:t>p </a:t>
            </a:r>
            <a:r>
              <a:rPr lang="en-US" dirty="0">
                <a:solidFill>
                  <a:schemeClr val="tx1"/>
                </a:solidFill>
              </a:rPr>
              <a:t>implies</a:t>
            </a:r>
            <a:r>
              <a:rPr lang="en-US" dirty="0">
                <a:solidFill>
                  <a:srgbClr val="005493"/>
                </a:solidFill>
              </a:rPr>
              <a:t> q</a:t>
            </a:r>
          </a:p>
        </p:txBody>
      </p:sp>
      <p:sp>
        <p:nvSpPr>
          <p:cNvPr id="13" name="Programming…">
            <a:extLst>
              <a:ext uri="{FF2B5EF4-FFF2-40B4-BE49-F238E27FC236}">
                <a16:creationId xmlns:a16="http://schemas.microsoft.com/office/drawing/2014/main" id="{54B2D628-72A7-4962-929D-A2ABA3194D07}"/>
              </a:ext>
            </a:extLst>
          </p:cNvPr>
          <p:cNvSpPr txBox="1">
            <a:spLocks/>
          </p:cNvSpPr>
          <p:nvPr/>
        </p:nvSpPr>
        <p:spPr>
          <a:xfrm>
            <a:off x="10380593" y="3257669"/>
            <a:ext cx="9400770" cy="11979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04800" tIns="304800" rIns="304800" bIns="304800"/>
          <a:lstStyle>
            <a:lvl1pPr marL="0" marR="0" indent="88900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1pPr>
            <a:lvl2pPr marL="760379" marR="0" indent="-3031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 typeface="Gill Sans"/>
              <a:buChar char="•"/>
              <a:tabLst>
                <a:tab pos="24765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indent="1422400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35300" algn="l"/>
              </a:tabLst>
              <a:defRPr sz="3600" b="0" i="1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3pPr>
            <a:lvl4pPr marL="20049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 typeface="Gill Sans"/>
              <a:buChar char="•"/>
              <a:tabLst>
                <a:tab pos="37211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4pPr>
            <a:lvl5pPr marL="24621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 typeface="Gill Sans"/>
              <a:buChar char="•"/>
              <a:tabLst>
                <a:tab pos="43688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5pPr>
            <a:lvl6pPr marL="28177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6pPr>
            <a:lvl7pPr marL="31733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7pPr>
            <a:lvl8pPr marL="35289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8pPr>
            <a:lvl9pPr marL="38845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hangingPunct="1">
              <a:defRPr>
                <a:solidFill>
                  <a:srgbClr val="005493"/>
                </a:solidFill>
              </a:defRPr>
            </a:pPr>
            <a:r>
              <a:rPr lang="en-US" dirty="0">
                <a:solidFill>
                  <a:srgbClr val="005493"/>
                </a:solidFill>
              </a:rPr>
              <a:t>p </a:t>
            </a:r>
            <a:r>
              <a:rPr lang="en-US" dirty="0">
                <a:solidFill>
                  <a:schemeClr val="tx1"/>
                </a:solidFill>
              </a:rPr>
              <a:t>only if </a:t>
            </a:r>
            <a:r>
              <a:rPr lang="en-US" dirty="0">
                <a:solidFill>
                  <a:srgbClr val="005493"/>
                </a:solidFill>
              </a:rPr>
              <a:t>q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Programming…">
            <a:extLst>
              <a:ext uri="{FF2B5EF4-FFF2-40B4-BE49-F238E27FC236}">
                <a16:creationId xmlns:a16="http://schemas.microsoft.com/office/drawing/2014/main" id="{86EC45C0-2233-4A98-8360-29C2E1C95CF8}"/>
              </a:ext>
            </a:extLst>
          </p:cNvPr>
          <p:cNvSpPr txBox="1">
            <a:spLocks/>
          </p:cNvSpPr>
          <p:nvPr/>
        </p:nvSpPr>
        <p:spPr>
          <a:xfrm>
            <a:off x="10380593" y="4932339"/>
            <a:ext cx="9400770" cy="11979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04800" tIns="304800" rIns="304800" bIns="304800"/>
          <a:lstStyle>
            <a:lvl1pPr marL="0" marR="0" indent="88900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1pPr>
            <a:lvl2pPr marL="760379" marR="0" indent="-3031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 typeface="Gill Sans"/>
              <a:buChar char="•"/>
              <a:tabLst>
                <a:tab pos="24765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indent="1422400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35300" algn="l"/>
              </a:tabLst>
              <a:defRPr sz="3600" b="0" i="1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3pPr>
            <a:lvl4pPr marL="20049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 typeface="Gill Sans"/>
              <a:buChar char="•"/>
              <a:tabLst>
                <a:tab pos="37211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4pPr>
            <a:lvl5pPr marL="24621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 typeface="Gill Sans"/>
              <a:buChar char="•"/>
              <a:tabLst>
                <a:tab pos="43688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5pPr>
            <a:lvl6pPr marL="28177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6pPr>
            <a:lvl7pPr marL="31733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7pPr>
            <a:lvl8pPr marL="35289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8pPr>
            <a:lvl9pPr marL="38845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hangingPunct="1">
              <a:defRPr>
                <a:solidFill>
                  <a:srgbClr val="005493"/>
                </a:solidFill>
              </a:defRPr>
            </a:pPr>
            <a:r>
              <a:rPr lang="en-US" dirty="0">
                <a:solidFill>
                  <a:srgbClr val="005493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sufficient</a:t>
            </a:r>
            <a:r>
              <a:rPr lang="en-US" dirty="0">
                <a:solidFill>
                  <a:srgbClr val="005493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condition for </a:t>
            </a:r>
            <a:r>
              <a:rPr lang="en-US" dirty="0">
                <a:solidFill>
                  <a:srgbClr val="005493"/>
                </a:solidFill>
              </a:rPr>
              <a:t>q </a:t>
            </a:r>
            <a:r>
              <a:rPr lang="en-US" dirty="0">
                <a:solidFill>
                  <a:schemeClr val="tx1"/>
                </a:solidFill>
              </a:rPr>
              <a:t>is</a:t>
            </a:r>
            <a:r>
              <a:rPr lang="en-US" dirty="0">
                <a:solidFill>
                  <a:srgbClr val="005493"/>
                </a:solidFill>
              </a:rPr>
              <a:t> 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Programming…">
            <a:extLst>
              <a:ext uri="{FF2B5EF4-FFF2-40B4-BE49-F238E27FC236}">
                <a16:creationId xmlns:a16="http://schemas.microsoft.com/office/drawing/2014/main" id="{C670DCE6-4A37-4255-8985-8D4B19144018}"/>
              </a:ext>
            </a:extLst>
          </p:cNvPr>
          <p:cNvSpPr txBox="1">
            <a:spLocks/>
          </p:cNvSpPr>
          <p:nvPr/>
        </p:nvSpPr>
        <p:spPr>
          <a:xfrm>
            <a:off x="10380593" y="6616530"/>
            <a:ext cx="9400770" cy="10740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04800" tIns="304800" rIns="304800" bIns="304800"/>
          <a:lstStyle>
            <a:lvl1pPr marL="0" marR="0" indent="88900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1pPr>
            <a:lvl2pPr marL="760379" marR="0" indent="-3031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 typeface="Gill Sans"/>
              <a:buChar char="•"/>
              <a:tabLst>
                <a:tab pos="24765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indent="1422400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35300" algn="l"/>
              </a:tabLst>
              <a:defRPr sz="3600" b="0" i="1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3pPr>
            <a:lvl4pPr marL="20049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 typeface="Gill Sans"/>
              <a:buChar char="•"/>
              <a:tabLst>
                <a:tab pos="37211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4pPr>
            <a:lvl5pPr marL="24621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 typeface="Gill Sans"/>
              <a:buChar char="•"/>
              <a:tabLst>
                <a:tab pos="43688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5pPr>
            <a:lvl6pPr marL="28177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6pPr>
            <a:lvl7pPr marL="31733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7pPr>
            <a:lvl8pPr marL="35289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8pPr>
            <a:lvl9pPr marL="38845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hangingPunct="1">
              <a:defRPr>
                <a:solidFill>
                  <a:srgbClr val="005493"/>
                </a:solidFill>
              </a:defRPr>
            </a:pPr>
            <a:r>
              <a:rPr lang="en-US" dirty="0">
                <a:solidFill>
                  <a:srgbClr val="005493"/>
                </a:solidFill>
              </a:rPr>
              <a:t>q</a:t>
            </a:r>
            <a:r>
              <a:rPr lang="en-US">
                <a:solidFill>
                  <a:srgbClr val="005493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whenever</a:t>
            </a:r>
            <a:r>
              <a:rPr lang="en-US" dirty="0">
                <a:solidFill>
                  <a:srgbClr val="005493"/>
                </a:solidFill>
              </a:rPr>
              <a:t> 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Programming…">
            <a:extLst>
              <a:ext uri="{FF2B5EF4-FFF2-40B4-BE49-F238E27FC236}">
                <a16:creationId xmlns:a16="http://schemas.microsoft.com/office/drawing/2014/main" id="{D72D8D86-A4C4-4380-B0CB-4DFE0394EB5C}"/>
              </a:ext>
            </a:extLst>
          </p:cNvPr>
          <p:cNvSpPr txBox="1">
            <a:spLocks/>
          </p:cNvSpPr>
          <p:nvPr/>
        </p:nvSpPr>
        <p:spPr>
          <a:xfrm>
            <a:off x="1269993" y="3081693"/>
            <a:ext cx="7125855" cy="11979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04800" tIns="304800" rIns="304800" bIns="304800"/>
          <a:lstStyle>
            <a:lvl1pPr marL="0" marR="0" indent="88900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1pPr>
            <a:lvl2pPr marL="760379" marR="0" indent="-3031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 typeface="Gill Sans"/>
              <a:buChar char="•"/>
              <a:tabLst>
                <a:tab pos="24765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indent="1422400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35300" algn="l"/>
              </a:tabLst>
              <a:defRPr sz="3600" b="0" i="1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3pPr>
            <a:lvl4pPr marL="20049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 typeface="Gill Sans"/>
              <a:buChar char="•"/>
              <a:tabLst>
                <a:tab pos="37211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4pPr>
            <a:lvl5pPr marL="24621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 typeface="Gill Sans"/>
              <a:buChar char="•"/>
              <a:tabLst>
                <a:tab pos="43688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5pPr>
            <a:lvl6pPr marL="28177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6pPr>
            <a:lvl7pPr marL="31733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7pPr>
            <a:lvl8pPr marL="35289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8pPr>
            <a:lvl9pPr marL="38845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hangingPunct="1">
              <a:defRPr>
                <a:solidFill>
                  <a:srgbClr val="005493"/>
                </a:solidFill>
              </a:defRPr>
            </a:pPr>
            <a:r>
              <a:rPr lang="en-US" dirty="0">
                <a:solidFill>
                  <a:srgbClr val="005493"/>
                </a:solidFill>
              </a:rPr>
              <a:t>p </a:t>
            </a:r>
            <a:r>
              <a:rPr lang="en-US" dirty="0">
                <a:solidFill>
                  <a:schemeClr val="tx1"/>
                </a:solidFill>
              </a:rPr>
              <a:t>is sufficient for </a:t>
            </a:r>
            <a:r>
              <a:rPr lang="en-US" dirty="0">
                <a:solidFill>
                  <a:srgbClr val="005493"/>
                </a:solidFill>
              </a:rPr>
              <a:t>q</a:t>
            </a:r>
          </a:p>
        </p:txBody>
      </p:sp>
      <p:sp>
        <p:nvSpPr>
          <p:cNvPr id="18" name="Programming…">
            <a:extLst>
              <a:ext uri="{FF2B5EF4-FFF2-40B4-BE49-F238E27FC236}">
                <a16:creationId xmlns:a16="http://schemas.microsoft.com/office/drawing/2014/main" id="{29A2051A-B671-4C48-B62F-FF2579BE7352}"/>
              </a:ext>
            </a:extLst>
          </p:cNvPr>
          <p:cNvSpPr txBox="1">
            <a:spLocks/>
          </p:cNvSpPr>
          <p:nvPr/>
        </p:nvSpPr>
        <p:spPr>
          <a:xfrm>
            <a:off x="1349509" y="4765500"/>
            <a:ext cx="7125854" cy="10740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04800" tIns="304800" rIns="304800" bIns="304800"/>
          <a:lstStyle>
            <a:lvl1pPr marL="0" marR="0" indent="88900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1pPr>
            <a:lvl2pPr marL="760379" marR="0" indent="-3031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 typeface="Gill Sans"/>
              <a:buChar char="•"/>
              <a:tabLst>
                <a:tab pos="24765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indent="1422400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35300" algn="l"/>
              </a:tabLst>
              <a:defRPr sz="3600" b="0" i="1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3pPr>
            <a:lvl4pPr marL="20049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 typeface="Gill Sans"/>
              <a:buChar char="•"/>
              <a:tabLst>
                <a:tab pos="37211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4pPr>
            <a:lvl5pPr marL="24621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 typeface="Gill Sans"/>
              <a:buChar char="•"/>
              <a:tabLst>
                <a:tab pos="43688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5pPr>
            <a:lvl6pPr marL="28177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6pPr>
            <a:lvl7pPr marL="31733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7pPr>
            <a:lvl8pPr marL="35289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8pPr>
            <a:lvl9pPr marL="38845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hangingPunct="1">
              <a:defRPr>
                <a:solidFill>
                  <a:srgbClr val="005493"/>
                </a:solidFill>
              </a:defRPr>
            </a:pPr>
            <a:r>
              <a:rPr lang="en-US" dirty="0">
                <a:solidFill>
                  <a:srgbClr val="005493"/>
                </a:solidFill>
              </a:rPr>
              <a:t>q </a:t>
            </a:r>
            <a:r>
              <a:rPr lang="en-US" dirty="0">
                <a:solidFill>
                  <a:schemeClr val="tx1"/>
                </a:solidFill>
              </a:rPr>
              <a:t>if</a:t>
            </a:r>
            <a:r>
              <a:rPr lang="en-US" dirty="0">
                <a:solidFill>
                  <a:srgbClr val="005493"/>
                </a:solidFill>
              </a:rPr>
              <a:t> p</a:t>
            </a:r>
          </a:p>
        </p:txBody>
      </p:sp>
      <p:sp>
        <p:nvSpPr>
          <p:cNvPr id="19" name="Programming…">
            <a:extLst>
              <a:ext uri="{FF2B5EF4-FFF2-40B4-BE49-F238E27FC236}">
                <a16:creationId xmlns:a16="http://schemas.microsoft.com/office/drawing/2014/main" id="{F95D81B9-19B3-4D39-9C3F-0B1EE4C82339}"/>
              </a:ext>
            </a:extLst>
          </p:cNvPr>
          <p:cNvSpPr txBox="1">
            <a:spLocks/>
          </p:cNvSpPr>
          <p:nvPr/>
        </p:nvSpPr>
        <p:spPr>
          <a:xfrm>
            <a:off x="1349508" y="6259022"/>
            <a:ext cx="7125855" cy="11979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04800" tIns="304800" rIns="304800" bIns="304800"/>
          <a:lstStyle>
            <a:lvl1pPr marL="0" marR="0" indent="88900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1pPr>
            <a:lvl2pPr marL="760379" marR="0" indent="-3031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 typeface="Gill Sans"/>
              <a:buChar char="•"/>
              <a:tabLst>
                <a:tab pos="24765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indent="1422400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35300" algn="l"/>
              </a:tabLst>
              <a:defRPr sz="3600" b="0" i="1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3pPr>
            <a:lvl4pPr marL="20049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 typeface="Gill Sans"/>
              <a:buChar char="•"/>
              <a:tabLst>
                <a:tab pos="37211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4pPr>
            <a:lvl5pPr marL="24621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 typeface="Gill Sans"/>
              <a:buChar char="•"/>
              <a:tabLst>
                <a:tab pos="43688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5pPr>
            <a:lvl6pPr marL="28177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6pPr>
            <a:lvl7pPr marL="31733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7pPr>
            <a:lvl8pPr marL="35289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8pPr>
            <a:lvl9pPr marL="38845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hangingPunct="1">
              <a:defRPr>
                <a:solidFill>
                  <a:srgbClr val="005493"/>
                </a:solidFill>
              </a:defRPr>
            </a:pPr>
            <a:r>
              <a:rPr lang="en-US" dirty="0">
                <a:solidFill>
                  <a:srgbClr val="005493"/>
                </a:solidFill>
              </a:rPr>
              <a:t>q </a:t>
            </a:r>
            <a:r>
              <a:rPr lang="en-US" dirty="0">
                <a:solidFill>
                  <a:schemeClr val="tx1"/>
                </a:solidFill>
              </a:rPr>
              <a:t>when</a:t>
            </a:r>
            <a:r>
              <a:rPr lang="en-US" dirty="0">
                <a:solidFill>
                  <a:srgbClr val="005493"/>
                </a:solidFill>
              </a:rPr>
              <a:t> p</a:t>
            </a:r>
          </a:p>
        </p:txBody>
      </p:sp>
      <p:sp>
        <p:nvSpPr>
          <p:cNvPr id="20" name="Programming…">
            <a:extLst>
              <a:ext uri="{FF2B5EF4-FFF2-40B4-BE49-F238E27FC236}">
                <a16:creationId xmlns:a16="http://schemas.microsoft.com/office/drawing/2014/main" id="{22F5B33B-1EE9-4562-8952-DF52EB0B0DCB}"/>
              </a:ext>
            </a:extLst>
          </p:cNvPr>
          <p:cNvSpPr txBox="1">
            <a:spLocks/>
          </p:cNvSpPr>
          <p:nvPr/>
        </p:nvSpPr>
        <p:spPr>
          <a:xfrm>
            <a:off x="1269995" y="7999654"/>
            <a:ext cx="8033029" cy="11979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04800" tIns="304800" rIns="304800" bIns="304800"/>
          <a:lstStyle>
            <a:lvl1pPr marL="0" marR="0" indent="88900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1pPr>
            <a:lvl2pPr marL="760379" marR="0" indent="-3031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 typeface="Gill Sans"/>
              <a:buChar char="•"/>
              <a:tabLst>
                <a:tab pos="24765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indent="1422400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35300" algn="l"/>
              </a:tabLst>
              <a:defRPr sz="3600" b="0" i="1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3pPr>
            <a:lvl4pPr marL="20049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 typeface="Gill Sans"/>
              <a:buChar char="•"/>
              <a:tabLst>
                <a:tab pos="37211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4pPr>
            <a:lvl5pPr marL="24621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 typeface="Gill Sans"/>
              <a:buChar char="•"/>
              <a:tabLst>
                <a:tab pos="43688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5pPr>
            <a:lvl6pPr marL="28177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6pPr>
            <a:lvl7pPr marL="31733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7pPr>
            <a:lvl8pPr marL="35289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8pPr>
            <a:lvl9pPr marL="38845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hangingPunct="1">
              <a:defRPr>
                <a:solidFill>
                  <a:srgbClr val="005493"/>
                </a:solidFill>
              </a:defRPr>
            </a:pPr>
            <a:r>
              <a:rPr lang="en-US" dirty="0">
                <a:solidFill>
                  <a:srgbClr val="005493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necessary condition</a:t>
            </a:r>
            <a:r>
              <a:rPr lang="en-US" dirty="0">
                <a:solidFill>
                  <a:srgbClr val="005493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for</a:t>
            </a:r>
            <a:r>
              <a:rPr lang="en-US" dirty="0">
                <a:solidFill>
                  <a:srgbClr val="005493"/>
                </a:solidFill>
              </a:rPr>
              <a:t> p </a:t>
            </a:r>
            <a:r>
              <a:rPr lang="en-US" dirty="0">
                <a:solidFill>
                  <a:schemeClr val="tx1"/>
                </a:solidFill>
              </a:rPr>
              <a:t>is</a:t>
            </a:r>
            <a:r>
              <a:rPr lang="en-US" dirty="0">
                <a:solidFill>
                  <a:srgbClr val="005493"/>
                </a:solidFill>
              </a:rPr>
              <a:t> q</a:t>
            </a:r>
          </a:p>
        </p:txBody>
      </p:sp>
      <p:sp>
        <p:nvSpPr>
          <p:cNvPr id="22" name="Programming…">
            <a:extLst>
              <a:ext uri="{FF2B5EF4-FFF2-40B4-BE49-F238E27FC236}">
                <a16:creationId xmlns:a16="http://schemas.microsoft.com/office/drawing/2014/main" id="{6F64D663-DB5E-4391-9031-8FF30DF6E682}"/>
              </a:ext>
            </a:extLst>
          </p:cNvPr>
          <p:cNvSpPr txBox="1">
            <a:spLocks/>
          </p:cNvSpPr>
          <p:nvPr/>
        </p:nvSpPr>
        <p:spPr>
          <a:xfrm>
            <a:off x="10380593" y="8123592"/>
            <a:ext cx="9400770" cy="10740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04800" tIns="304800" rIns="304800" bIns="304800"/>
          <a:lstStyle>
            <a:lvl1pPr marL="0" marR="0" indent="88900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1pPr>
            <a:lvl2pPr marL="760379" marR="0" indent="-3031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 typeface="Gill Sans"/>
              <a:buChar char="•"/>
              <a:tabLst>
                <a:tab pos="24765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indent="1422400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35300" algn="l"/>
              </a:tabLst>
              <a:defRPr sz="3600" b="0" i="1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3pPr>
            <a:lvl4pPr marL="20049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 typeface="Gill Sans"/>
              <a:buChar char="•"/>
              <a:tabLst>
                <a:tab pos="37211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4pPr>
            <a:lvl5pPr marL="24621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 typeface="Gill Sans"/>
              <a:buChar char="•"/>
              <a:tabLst>
                <a:tab pos="43688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5pPr>
            <a:lvl6pPr marL="28177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6pPr>
            <a:lvl7pPr marL="31733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7pPr>
            <a:lvl8pPr marL="35289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8pPr>
            <a:lvl9pPr marL="38845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hangingPunct="1">
              <a:defRPr>
                <a:solidFill>
                  <a:srgbClr val="005493"/>
                </a:solidFill>
              </a:defRPr>
            </a:pPr>
            <a:r>
              <a:rPr lang="en-US" dirty="0">
                <a:solidFill>
                  <a:srgbClr val="005493"/>
                </a:solidFill>
              </a:rPr>
              <a:t>q </a:t>
            </a:r>
            <a:r>
              <a:rPr lang="en-US" dirty="0">
                <a:solidFill>
                  <a:schemeClr val="tx1"/>
                </a:solidFill>
              </a:rPr>
              <a:t>is necessary for </a:t>
            </a:r>
            <a:r>
              <a:rPr lang="en-US" dirty="0">
                <a:solidFill>
                  <a:srgbClr val="005493"/>
                </a:solidFill>
              </a:rPr>
              <a:t>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Programming…">
            <a:extLst>
              <a:ext uri="{FF2B5EF4-FFF2-40B4-BE49-F238E27FC236}">
                <a16:creationId xmlns:a16="http://schemas.microsoft.com/office/drawing/2014/main" id="{842161BA-EE95-4D0A-88E4-1AAF8605D955}"/>
              </a:ext>
            </a:extLst>
          </p:cNvPr>
          <p:cNvSpPr txBox="1">
            <a:spLocks/>
          </p:cNvSpPr>
          <p:nvPr/>
        </p:nvSpPr>
        <p:spPr>
          <a:xfrm>
            <a:off x="10380593" y="9613095"/>
            <a:ext cx="9400770" cy="10740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04800" tIns="304800" rIns="304800" bIns="304800"/>
          <a:lstStyle>
            <a:lvl1pPr marL="0" marR="0" indent="88900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1pPr>
            <a:lvl2pPr marL="760379" marR="0" indent="-3031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 typeface="Gill Sans"/>
              <a:buChar char="•"/>
              <a:tabLst>
                <a:tab pos="24765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indent="1422400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35300" algn="l"/>
              </a:tabLst>
              <a:defRPr sz="3600" b="0" i="1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3pPr>
            <a:lvl4pPr marL="20049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 typeface="Gill Sans"/>
              <a:buChar char="•"/>
              <a:tabLst>
                <a:tab pos="37211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4pPr>
            <a:lvl5pPr marL="24621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 typeface="Gill Sans"/>
              <a:buChar char="•"/>
              <a:tabLst>
                <a:tab pos="43688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5pPr>
            <a:lvl6pPr marL="28177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6pPr>
            <a:lvl7pPr marL="31733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7pPr>
            <a:lvl8pPr marL="35289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8pPr>
            <a:lvl9pPr marL="38845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hangingPunct="1">
              <a:defRPr>
                <a:solidFill>
                  <a:srgbClr val="005493"/>
                </a:solidFill>
              </a:defRPr>
            </a:pPr>
            <a:r>
              <a:rPr lang="en-US" dirty="0">
                <a:solidFill>
                  <a:srgbClr val="005493"/>
                </a:solidFill>
              </a:rPr>
              <a:t>q </a:t>
            </a:r>
            <a:r>
              <a:rPr lang="en-US" dirty="0">
                <a:solidFill>
                  <a:schemeClr val="tx1"/>
                </a:solidFill>
              </a:rPr>
              <a:t>follows from </a:t>
            </a:r>
            <a:r>
              <a:rPr lang="en-US" dirty="0">
                <a:solidFill>
                  <a:srgbClr val="005493"/>
                </a:solidFill>
              </a:rPr>
              <a:t>p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57439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build="p" bldLvl="5" animBg="1" advAuto="0"/>
      <p:bldP spid="12" grpId="0" build="p" bldLvl="5" animBg="1" advAuto="0"/>
      <p:bldP spid="13" grpId="0" build="p" bldLvl="5" animBg="1" advAuto="0"/>
      <p:bldP spid="14" grpId="0" build="p" bldLvl="5" animBg="1" advAuto="0"/>
      <p:bldP spid="15" grpId="0" build="p" bldLvl="5" animBg="1" advAuto="0"/>
      <p:bldP spid="17" grpId="0" build="p" bldLvl="5" animBg="1" advAuto="0"/>
      <p:bldP spid="18" grpId="0" build="p" bldLvl="5" animBg="1" advAuto="0"/>
      <p:bldP spid="19" grpId="0" build="p" bldLvl="5" animBg="1" advAuto="0"/>
      <p:bldP spid="20" grpId="0" build="p" bldLvl="5" animBg="1" advAuto="0"/>
      <p:bldP spid="22" grpId="0" build="p" bldLvl="5" animBg="1" advAuto="0"/>
      <p:bldP spid="23" grpId="0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6692-6071-4A85-BBBD-21224C8D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88F34-3A54-4A0A-8867-11701799263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70001" y="1777999"/>
            <a:ext cx="20126960" cy="11189855"/>
          </a:xfrm>
        </p:spPr>
        <p:txBody>
          <a:bodyPr/>
          <a:lstStyle/>
          <a:p>
            <a:pPr indent="0"/>
            <a:r>
              <a:rPr lang="en-US" dirty="0"/>
              <a:t>Convert the following statements to logical propositions</a:t>
            </a:r>
          </a:p>
          <a:p>
            <a:pPr marL="457200" lvl="1" indent="0">
              <a:buNone/>
            </a:pPr>
            <a:r>
              <a:rPr lang="en-US" dirty="0"/>
              <a:t>roads </a:t>
            </a:r>
            <a:r>
              <a:rPr lang="en-US" dirty="0">
                <a:solidFill>
                  <a:schemeClr val="accent1"/>
                </a:solidFill>
              </a:rPr>
              <a:t>will be wet</a:t>
            </a:r>
            <a:r>
              <a:rPr lang="en-US" dirty="0"/>
              <a:t>, if </a:t>
            </a:r>
            <a:r>
              <a:rPr lang="en-US" dirty="0">
                <a:solidFill>
                  <a:schemeClr val="accent1"/>
                </a:solidFill>
              </a:rPr>
              <a:t>it </a:t>
            </a:r>
            <a:r>
              <a:rPr lang="en-US" dirty="0" smtClean="0">
                <a:solidFill>
                  <a:schemeClr val="accent1"/>
                </a:solidFill>
              </a:rPr>
              <a:t>rains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dirty="0"/>
              <a:t>you can only </a:t>
            </a:r>
            <a:r>
              <a:rPr lang="en-US" dirty="0">
                <a:solidFill>
                  <a:schemeClr val="accent1"/>
                </a:solidFill>
              </a:rPr>
              <a:t>pass the exam </a:t>
            </a:r>
            <a:r>
              <a:rPr lang="en-US" dirty="0"/>
              <a:t>if </a:t>
            </a:r>
            <a:r>
              <a:rPr lang="en-US" dirty="0">
                <a:solidFill>
                  <a:schemeClr val="accent1"/>
                </a:solidFill>
              </a:rPr>
              <a:t>you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study </a:t>
            </a:r>
            <a:r>
              <a:rPr lang="en-US" dirty="0" smtClean="0">
                <a:solidFill>
                  <a:schemeClr val="accent1"/>
                </a:solidFill>
              </a:rPr>
              <a:t>tonight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>
                <a:solidFill>
                  <a:schemeClr val="accent1"/>
                </a:solidFill>
              </a:rPr>
              <a:t>below freezing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snowing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>
                <a:solidFill>
                  <a:schemeClr val="accent1"/>
                </a:solidFill>
              </a:rPr>
              <a:t>either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below freezing </a:t>
            </a:r>
            <a:r>
              <a:rPr lang="en-US" dirty="0">
                <a:solidFill>
                  <a:schemeClr val="tx1"/>
                </a:solidFill>
              </a:rPr>
              <a:t>or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snowing, but not both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4" name="Programming…">
            <a:extLst>
              <a:ext uri="{FF2B5EF4-FFF2-40B4-BE49-F238E27FC236}">
                <a16:creationId xmlns:a16="http://schemas.microsoft.com/office/drawing/2014/main" id="{29A2051A-B671-4C48-B62F-FF2579BE7352}"/>
              </a:ext>
            </a:extLst>
          </p:cNvPr>
          <p:cNvSpPr txBox="1">
            <a:spLocks/>
          </p:cNvSpPr>
          <p:nvPr/>
        </p:nvSpPr>
        <p:spPr>
          <a:xfrm>
            <a:off x="9184254" y="2812008"/>
            <a:ext cx="7125854" cy="10740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04800" tIns="304800" rIns="304800" bIns="304800"/>
          <a:lstStyle>
            <a:lvl1pPr marL="0" marR="0" indent="88900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1pPr>
            <a:lvl2pPr marL="760379" marR="0" indent="-3031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 typeface="Gill Sans"/>
              <a:buChar char="•"/>
              <a:tabLst>
                <a:tab pos="24765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indent="1422400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35300" algn="l"/>
              </a:tabLst>
              <a:defRPr sz="3600" b="0" i="1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3pPr>
            <a:lvl4pPr marL="20049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 typeface="Gill Sans"/>
              <a:buChar char="•"/>
              <a:tabLst>
                <a:tab pos="37211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4pPr>
            <a:lvl5pPr marL="24621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 typeface="Gill Sans"/>
              <a:buChar char="•"/>
              <a:tabLst>
                <a:tab pos="43688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5pPr>
            <a:lvl6pPr marL="28177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6pPr>
            <a:lvl7pPr marL="31733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7pPr>
            <a:lvl8pPr marL="35289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8pPr>
            <a:lvl9pPr marL="38845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hangingPunct="1">
              <a:defRPr>
                <a:solidFill>
                  <a:srgbClr val="005493"/>
                </a:solidFill>
              </a:defRPr>
            </a:pPr>
            <a:r>
              <a:rPr lang="en-US" dirty="0">
                <a:solidFill>
                  <a:srgbClr val="005493"/>
                </a:solidFill>
              </a:rPr>
              <a:t>q </a:t>
            </a:r>
            <a:r>
              <a:rPr lang="en-US" dirty="0">
                <a:solidFill>
                  <a:schemeClr val="tx1"/>
                </a:solidFill>
              </a:rPr>
              <a:t>if</a:t>
            </a:r>
            <a:r>
              <a:rPr lang="en-US" dirty="0">
                <a:solidFill>
                  <a:srgbClr val="005493"/>
                </a:solidFill>
              </a:rPr>
              <a:t> p</a:t>
            </a:r>
          </a:p>
        </p:txBody>
      </p:sp>
      <p:sp>
        <p:nvSpPr>
          <p:cNvPr id="7" name="Programming…">
            <a:extLst>
              <a:ext uri="{FF2B5EF4-FFF2-40B4-BE49-F238E27FC236}">
                <a16:creationId xmlns:a16="http://schemas.microsoft.com/office/drawing/2014/main" id="{54B2D628-72A7-4962-929D-A2ABA3194D07}"/>
              </a:ext>
            </a:extLst>
          </p:cNvPr>
          <p:cNvSpPr txBox="1">
            <a:spLocks/>
          </p:cNvSpPr>
          <p:nvPr/>
        </p:nvSpPr>
        <p:spPr>
          <a:xfrm>
            <a:off x="11609723" y="6174970"/>
            <a:ext cx="9400770" cy="119795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04800" tIns="304800" rIns="304800" bIns="304800"/>
          <a:lstStyle>
            <a:lvl1pPr marL="0" marR="0" indent="88900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1pPr>
            <a:lvl2pPr marL="760379" marR="0" indent="-3031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 typeface="Gill Sans"/>
              <a:buChar char="•"/>
              <a:tabLst>
                <a:tab pos="24765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indent="1422400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35300" algn="l"/>
              </a:tabLst>
              <a:defRPr sz="3600" b="0" i="1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3pPr>
            <a:lvl4pPr marL="20049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 typeface="Gill Sans"/>
              <a:buChar char="•"/>
              <a:tabLst>
                <a:tab pos="37211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4pPr>
            <a:lvl5pPr marL="24621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 typeface="Gill Sans"/>
              <a:buChar char="•"/>
              <a:tabLst>
                <a:tab pos="43688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5pPr>
            <a:lvl6pPr marL="28177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6pPr>
            <a:lvl7pPr marL="31733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7pPr>
            <a:lvl8pPr marL="35289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8pPr>
            <a:lvl9pPr marL="3884579" marR="0" indent="-341279" algn="l" defTabSz="647700" rtl="0" latinLnBrk="0">
              <a:lnSpc>
                <a:spcPts val="4300"/>
              </a:lnSpc>
              <a:spcBef>
                <a:spcPts val="1800"/>
              </a:spcBef>
              <a:spcAft>
                <a:spcPts val="0"/>
              </a:spcAft>
              <a:buClrTx/>
              <a:buSzPct val="104428"/>
              <a:buFontTx/>
              <a:buChar char="•"/>
              <a:tabLst>
                <a:tab pos="1168400" algn="l"/>
              </a:tabLst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hangingPunct="1">
              <a:defRPr>
                <a:solidFill>
                  <a:srgbClr val="005493"/>
                </a:solidFill>
              </a:defRPr>
            </a:pPr>
            <a:r>
              <a:rPr lang="en-US" dirty="0">
                <a:solidFill>
                  <a:srgbClr val="005493"/>
                </a:solidFill>
              </a:rPr>
              <a:t>p </a:t>
            </a:r>
            <a:r>
              <a:rPr lang="en-US" dirty="0">
                <a:solidFill>
                  <a:schemeClr val="tx1"/>
                </a:solidFill>
              </a:rPr>
              <a:t>only if </a:t>
            </a:r>
            <a:r>
              <a:rPr lang="en-US" dirty="0">
                <a:solidFill>
                  <a:srgbClr val="005493"/>
                </a:solidFill>
              </a:rPr>
              <a:t>q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6880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5" animBg="1" advAuto="0"/>
      <p:bldP spid="7" grpId="0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1. Basic Programming Concep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2</a:t>
            </a:r>
            <a:r>
              <a:rPr dirty="0"/>
              <a:t>.</a:t>
            </a:r>
            <a:r>
              <a:rPr lang="en-US" dirty="0"/>
              <a:t>1</a:t>
            </a:r>
            <a:r>
              <a:rPr dirty="0"/>
              <a:t> </a:t>
            </a:r>
            <a:r>
              <a:rPr lang="en-US" dirty="0"/>
              <a:t>Applications of Propositions</a:t>
            </a:r>
            <a:endParaRPr dirty="0"/>
          </a:p>
        </p:txBody>
      </p:sp>
      <p:sp>
        <p:nvSpPr>
          <p:cNvPr id="92" name="Why programming?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introduction</a:t>
            </a:r>
            <a:endParaRPr dirty="0">
              <a:solidFill>
                <a:schemeClr val="bg2"/>
              </a:solidFill>
            </a:endParaRPr>
          </a:p>
          <a:p>
            <a:pPr>
              <a:defRPr>
                <a:solidFill>
                  <a:srgbClr val="A9A9A9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Natural language to propositions</a:t>
            </a:r>
            <a:endParaRPr dirty="0">
              <a:solidFill>
                <a:schemeClr val="bg2"/>
              </a:solidFill>
            </a:endParaRPr>
          </a:p>
          <a:p>
            <a:pPr>
              <a:defRPr>
                <a:solidFill>
                  <a:srgbClr val="A9A9A9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Consistent systems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rPr lang="en-US" dirty="0"/>
              <a:t>puzzles</a:t>
            </a:r>
          </a:p>
          <a:p>
            <a:pPr>
              <a:defRPr>
                <a:solidFill>
                  <a:srgbClr val="A9A9A9"/>
                </a:solidFill>
              </a:defRPr>
            </a:pPr>
            <a:endParaRPr dirty="0"/>
          </a:p>
          <a:p>
            <a:pPr>
              <a:defRPr>
                <a:solidFill>
                  <a:srgbClr val="A9A9A9"/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880332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005493">
          <a:alpha val="5000"/>
        </a:srgbClr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647700" rtl="0" fontAlgn="auto" latinLnBrk="0" hangingPunct="0">
          <a:lnSpc>
            <a:spcPts val="31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511300" algn="l"/>
          </a:tabLst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647700" rtl="0" fontAlgn="auto" latinLnBrk="0" hangingPunct="0">
          <a:lnSpc>
            <a:spcPts val="31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511300" algn="l"/>
          </a:tabLst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8445</TotalTime>
  <Words>1135</Words>
  <Application>Microsoft Office PowerPoint</Application>
  <PresentationFormat>Custom</PresentationFormat>
  <Paragraphs>192</Paragraphs>
  <Slides>14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Comic Sans MS</vt:lpstr>
      <vt:lpstr>Futura</vt:lpstr>
      <vt:lpstr>Futura Bold</vt:lpstr>
      <vt:lpstr>Gill Sans</vt:lpstr>
      <vt:lpstr>Helvetica</vt:lpstr>
      <vt:lpstr>Lucida Grande</vt:lpstr>
      <vt:lpstr>Lucida Sans</vt:lpstr>
      <vt:lpstr>Wingdings</vt:lpstr>
      <vt:lpstr>White</vt:lpstr>
      <vt:lpstr>Equation</vt:lpstr>
      <vt:lpstr> Applications of Propositions</vt:lpstr>
      <vt:lpstr> Applications of Propositions</vt:lpstr>
      <vt:lpstr>Logic gates</vt:lpstr>
      <vt:lpstr>Sensor network</vt:lpstr>
      <vt:lpstr>Half Adder</vt:lpstr>
      <vt:lpstr>PowerPoint Presentation</vt:lpstr>
      <vt:lpstr>Many ways of saying p  q</vt:lpstr>
      <vt:lpstr>Examples</vt:lpstr>
      <vt:lpstr>2.1 Applications of Propositions</vt:lpstr>
      <vt:lpstr>Consistency</vt:lpstr>
      <vt:lpstr>workshop</vt:lpstr>
      <vt:lpstr>2.1 Applications of Propositions</vt:lpstr>
      <vt:lpstr>Puzzle</vt:lpstr>
      <vt:lpstr>Practice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Basic Programming Concepts</dc:title>
  <dc:creator>Andy Guna</dc:creator>
  <cp:lastModifiedBy>SandraBatista</cp:lastModifiedBy>
  <cp:revision>235</cp:revision>
  <dcterms:modified xsi:type="dcterms:W3CDTF">2021-02-02T02:45:16Z</dcterms:modified>
</cp:coreProperties>
</file>