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1" r:id="rId3"/>
    <p:sldId id="342" r:id="rId4"/>
    <p:sldId id="343" r:id="rId5"/>
    <p:sldId id="262" r:id="rId6"/>
    <p:sldId id="463" r:id="rId7"/>
    <p:sldId id="455" r:id="rId8"/>
    <p:sldId id="464" r:id="rId9"/>
    <p:sldId id="460" r:id="rId10"/>
    <p:sldId id="465" r:id="rId11"/>
    <p:sldId id="466" r:id="rId12"/>
    <p:sldId id="461" r:id="rId13"/>
    <p:sldId id="467" r:id="rId14"/>
    <p:sldId id="468" r:id="rId15"/>
    <p:sldId id="469" r:id="rId16"/>
    <p:sldId id="462" r:id="rId17"/>
    <p:sldId id="470" r:id="rId18"/>
    <p:sldId id="471" r:id="rId19"/>
    <p:sldId id="472" r:id="rId20"/>
    <p:sldId id="473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Batista" initials="SB" lastIdx="1" clrIdx="0">
    <p:extLst>
      <p:ext uri="{19B8F6BF-5375-455C-9EA6-DF929625EA0E}">
        <p15:presenceInfo xmlns:p15="http://schemas.microsoft.com/office/powerpoint/2012/main" userId="c841bc55e3027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99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86594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33047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49637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010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53998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71572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37959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3968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-36459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-3175000" y="-1409700"/>
            <a:ext cx="16179800" cy="161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12" Type="http://schemas.openxmlformats.org/officeDocument/2006/relationships/image" Target="../media/image16.jp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  <a:br>
              <a:rPr lang="en-US" dirty="0"/>
            </a:br>
            <a:r>
              <a:rPr lang="en-US" sz="2400" dirty="0"/>
              <a:t>CSCI 170 Fall 2019 Lecture 3</a:t>
            </a:r>
            <a:br>
              <a:rPr lang="en-US" sz="2400" dirty="0"/>
            </a:br>
            <a:r>
              <a:rPr lang="en-US" sz="2400" dirty="0"/>
              <a:t>Sandra Batista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Big-Theta Notation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8000"/>
            <a:ext cx="20227365" cy="320637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493"/>
                </a:solidFill>
              </a:defRPr>
            </a:pPr>
            <a:r>
              <a:rPr lang="en-US" dirty="0"/>
              <a:t>   (g(n)) = {f(n): there exists positive constants </a:t>
            </a:r>
            <a:r>
              <a:rPr lang="en-US" dirty="0" err="1"/>
              <a:t>constants</a:t>
            </a:r>
            <a:r>
              <a:rPr lang="en-US" dirty="0"/>
              <a:t> c</a:t>
            </a:r>
            <a:r>
              <a:rPr lang="en-US" baseline="-25000" dirty="0"/>
              <a:t>1 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c</a:t>
            </a:r>
            <a:r>
              <a:rPr lang="en-US" baseline="-25000" dirty="0"/>
              <a:t>2 </a:t>
            </a:r>
            <a:r>
              <a:rPr lang="en-US" dirty="0"/>
              <a:t> and n</a:t>
            </a:r>
            <a:r>
              <a:rPr lang="en-US" baseline="-25000" dirty="0"/>
              <a:t>0</a:t>
            </a:r>
            <a:r>
              <a:rPr lang="en-US" dirty="0"/>
              <a:t> such that for any n greater than or equal to n</a:t>
            </a:r>
            <a:r>
              <a:rPr lang="en-US" baseline="-25000" dirty="0"/>
              <a:t>0</a:t>
            </a:r>
            <a:r>
              <a:rPr lang="en-US" dirty="0"/>
              <a:t>,                                                            } </a:t>
            </a:r>
          </a:p>
          <a:p>
            <a:pPr>
              <a:defRPr>
                <a:solidFill>
                  <a:srgbClr val="005493"/>
                </a:solidFill>
              </a:defRPr>
            </a:pPr>
            <a:r>
              <a:rPr lang="en-US" dirty="0"/>
              <a:t>For functions, it is analogous to </a:t>
            </a:r>
            <a:r>
              <a:rPr lang="en-US" sz="8000" dirty="0"/>
              <a:t> </a:t>
            </a:r>
          </a:p>
          <a:p>
            <a:pPr>
              <a:defRPr>
                <a:solidFill>
                  <a:srgbClr val="005493"/>
                </a:solidFill>
              </a:defRPr>
            </a:pPr>
            <a:endParaRPr lang="en-US" dirty="0"/>
          </a:p>
          <a:p>
            <a:pPr>
              <a:defRPr>
                <a:solidFill>
                  <a:srgbClr val="005493"/>
                </a:solidFill>
              </a:defRPr>
            </a:pPr>
            <a:endParaRPr lang="en-US" dirty="0"/>
          </a:p>
          <a:p>
            <a:pPr>
              <a:defRPr>
                <a:solidFill>
                  <a:srgbClr val="005493"/>
                </a:solidFill>
              </a:defRPr>
            </a:pPr>
            <a:r>
              <a:rPr lang="en-US" dirty="0">
                <a:latin typeface="Chalkboard"/>
                <a:cs typeface="Chalkboard"/>
              </a:rPr>
              <a:t>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F80B596-7B43-47DE-BC5C-BCBD53929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453305"/>
              </p:ext>
            </p:extLst>
          </p:nvPr>
        </p:nvGraphicFramePr>
        <p:xfrm>
          <a:off x="10004607" y="2558513"/>
          <a:ext cx="6021721" cy="910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3" name="Equation" r:id="rId4" imgW="1777680" imgH="203040" progId="Equation.DSMT4">
                  <p:embed/>
                </p:oleObj>
              </mc:Choice>
              <mc:Fallback>
                <p:oleObj name="Equation" r:id="rId4" imgW="1777680" imgH="2030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F80B596-7B43-47DE-BC5C-BCBD539299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04607" y="2558513"/>
                        <a:ext cx="6021721" cy="910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2C8C0E-3BCB-4E53-93F8-FA108367E668}"/>
              </a:ext>
            </a:extLst>
          </p:cNvPr>
          <p:cNvSpPr txBox="1"/>
          <p:nvPr/>
        </p:nvSpPr>
        <p:spPr>
          <a:xfrm>
            <a:off x="4281784" y="11571288"/>
            <a:ext cx="20349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n</a:t>
            </a:r>
            <a:r>
              <a:rPr lang="en-US" sz="3600" baseline="-25000" dirty="0"/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F992B-F8B2-4F24-8FF8-46AD51EA40EE}"/>
              </a:ext>
            </a:extLst>
          </p:cNvPr>
          <p:cNvSpPr txBox="1"/>
          <p:nvPr/>
        </p:nvSpPr>
        <p:spPr>
          <a:xfrm>
            <a:off x="10157012" y="8403330"/>
            <a:ext cx="20349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f(n)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2B4479-2FBA-463F-85B6-1A01C33E1EE6}"/>
              </a:ext>
            </a:extLst>
          </p:cNvPr>
          <p:cNvSpPr txBox="1"/>
          <p:nvPr/>
        </p:nvSpPr>
        <p:spPr>
          <a:xfrm>
            <a:off x="10004607" y="6924741"/>
            <a:ext cx="20349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c</a:t>
            </a:r>
            <a:r>
              <a:rPr lang="en-US" sz="3600" baseline="-25000" dirty="0"/>
              <a:t>2</a:t>
            </a:r>
            <a:r>
              <a:rPr lang="en-US" sz="3600" dirty="0"/>
              <a:t>*g(n)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64B75-BB4A-469C-BB29-E6411EC71670}"/>
              </a:ext>
            </a:extLst>
          </p:cNvPr>
          <p:cNvSpPr txBox="1"/>
          <p:nvPr/>
        </p:nvSpPr>
        <p:spPr>
          <a:xfrm>
            <a:off x="12676093" y="6858000"/>
            <a:ext cx="1009425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Limit Rule: </a:t>
            </a:r>
            <a:r>
              <a:rPr lang="en-US" sz="3600" dirty="0">
                <a:solidFill>
                  <a:srgbClr val="0070C0"/>
                </a:solidFill>
                <a:latin typeface="Chalkboard"/>
                <a:cs typeface="Chalkboard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halkboard"/>
                <a:cs typeface="Chalkboard"/>
              </a:rPr>
              <a:t>f(n) ∈       (g(n))</a:t>
            </a:r>
          </a:p>
          <a:p>
            <a:endParaRPr lang="en-US" sz="3600" dirty="0">
              <a:solidFill>
                <a:srgbClr val="00B050"/>
              </a:solidFill>
              <a:latin typeface="Chalkboard"/>
              <a:cs typeface="Chalkboard"/>
            </a:endParaRPr>
          </a:p>
          <a:p>
            <a:r>
              <a:rPr lang="en-US" sz="3600" dirty="0">
                <a:solidFill>
                  <a:schemeClr val="tx1"/>
                </a:solidFill>
                <a:latin typeface="Chalkboard"/>
                <a:cs typeface="Chalkboard"/>
              </a:rPr>
              <a:t>if and only if for some positive constant k 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5913226-AACD-42F4-8F6C-0B31AF7F2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58636"/>
              </p:ext>
            </p:extLst>
          </p:nvPr>
        </p:nvGraphicFramePr>
        <p:xfrm>
          <a:off x="12760325" y="8766175"/>
          <a:ext cx="552450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4" name="Equation" r:id="rId6" imgW="825480" imgH="419040" progId="Equation.DSMT4">
                  <p:embed/>
                </p:oleObj>
              </mc:Choice>
              <mc:Fallback>
                <p:oleObj name="Equation" r:id="rId6" imgW="825480" imgH="419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5913226-AACD-42F4-8F6C-0B31AF7F2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60325" y="8766175"/>
                        <a:ext cx="5524500" cy="280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BE1A12E-9E98-462C-8F5C-12A43B8AE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393469"/>
              </p:ext>
            </p:extLst>
          </p:nvPr>
        </p:nvGraphicFramePr>
        <p:xfrm>
          <a:off x="1398494" y="1873429"/>
          <a:ext cx="804998" cy="86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5" name="Equation" r:id="rId8" imgW="164880" imgH="177480" progId="Equation.DSMT4">
                  <p:embed/>
                </p:oleObj>
              </mc:Choice>
              <mc:Fallback>
                <p:oleObj name="Equation" r:id="rId8" imgW="164880" imgH="177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403075B-915F-4C94-A423-7978B0EE7E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98494" y="1873429"/>
                        <a:ext cx="804998" cy="866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57D9D2F-E089-4EFD-9C8D-648245078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180647"/>
              </p:ext>
            </p:extLst>
          </p:nvPr>
        </p:nvGraphicFramePr>
        <p:xfrm>
          <a:off x="16303096" y="6858000"/>
          <a:ext cx="671665" cy="723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6" name="Equation" r:id="rId8" imgW="164880" imgH="177480" progId="Equation.DSMT4">
                  <p:embed/>
                </p:oleObj>
              </mc:Choice>
              <mc:Fallback>
                <p:oleObj name="Equation" r:id="rId8" imgW="16488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BE1A12E-9E98-462C-8F5C-12A43B8AEC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303096" y="6858000"/>
                        <a:ext cx="671665" cy="723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87F5B0A-9A10-4231-912E-F96640FA2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9817"/>
              </p:ext>
            </p:extLst>
          </p:nvPr>
        </p:nvGraphicFramePr>
        <p:xfrm>
          <a:off x="8719670" y="3401289"/>
          <a:ext cx="1646518" cy="148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7" name="Equation" r:id="rId10" imgW="126720" imgH="114120" progId="Equation.DSMT4">
                  <p:embed/>
                </p:oleObj>
              </mc:Choice>
              <mc:Fallback>
                <p:oleObj name="Equation" r:id="rId10" imgW="126720" imgH="1141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BE1A12E-9E98-462C-8F5C-12A43B8AEC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19670" y="3401289"/>
                        <a:ext cx="1646518" cy="1481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29A110-5F97-45E3-9FEE-0C4493BDDC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9" y="5495745"/>
            <a:ext cx="9410658" cy="59308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0E7AA8-09C6-48B6-B0C2-E416B7C879AE}"/>
              </a:ext>
            </a:extLst>
          </p:cNvPr>
          <p:cNvSpPr txBox="1"/>
          <p:nvPr/>
        </p:nvSpPr>
        <p:spPr>
          <a:xfrm>
            <a:off x="10157012" y="10314711"/>
            <a:ext cx="20349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c</a:t>
            </a:r>
            <a:r>
              <a:rPr lang="en-US" sz="3600" baseline="-25000" dirty="0"/>
              <a:t>1</a:t>
            </a:r>
            <a:r>
              <a:rPr lang="en-US" sz="3600" dirty="0"/>
              <a:t>*g(n)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669458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Big-Theta Notation Practice Problem 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1551889" y="1814606"/>
            <a:ext cx="19945475" cy="2180084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4000" dirty="0"/>
              <a:t>Show log</a:t>
            </a:r>
            <a:r>
              <a:rPr lang="en-US" sz="4000" baseline="-25000" dirty="0"/>
              <a:t>10</a:t>
            </a:r>
            <a:r>
              <a:rPr lang="en-US" sz="4000" dirty="0"/>
              <a:t>(n) is in         (log</a:t>
            </a:r>
            <a:r>
              <a:rPr lang="en-US" sz="4000" baseline="-25000" dirty="0"/>
              <a:t>2</a:t>
            </a:r>
            <a:r>
              <a:rPr lang="en-US" sz="4000" dirty="0"/>
              <a:t>(n)).</a:t>
            </a:r>
          </a:p>
          <a:p>
            <a:r>
              <a:rPr lang="en-US" sz="4000" dirty="0"/>
              <a:t>(Hint: Recall how to change bases. </a:t>
            </a:r>
            <a:r>
              <a:rPr lang="en-US" sz="4000" dirty="0" err="1"/>
              <a:t>log</a:t>
            </a:r>
            <a:r>
              <a:rPr lang="en-US" sz="4000" baseline="-25000" dirty="0" err="1"/>
              <a:t>b</a:t>
            </a:r>
            <a:r>
              <a:rPr lang="en-US" sz="4000" dirty="0"/>
              <a:t>(n) = </a:t>
            </a:r>
            <a:r>
              <a:rPr lang="en-US" sz="4000" dirty="0" err="1"/>
              <a:t>log</a:t>
            </a:r>
            <a:r>
              <a:rPr lang="en-US" sz="4000" baseline="-25000" dirty="0" err="1"/>
              <a:t>a</a:t>
            </a:r>
            <a:r>
              <a:rPr lang="en-US" sz="4000" dirty="0"/>
              <a:t>(n)/ </a:t>
            </a:r>
            <a:r>
              <a:rPr lang="en-US" sz="4000" dirty="0" err="1"/>
              <a:t>log</a:t>
            </a:r>
            <a:r>
              <a:rPr lang="en-US" sz="4000" baseline="-25000" dirty="0" err="1"/>
              <a:t>a</a:t>
            </a:r>
            <a:r>
              <a:rPr lang="en-US" sz="4000" dirty="0"/>
              <a:t>(b))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24734C3-18BE-4B1E-97D8-FA40D6D5E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319983"/>
              </p:ext>
            </p:extLst>
          </p:nvPr>
        </p:nvGraphicFramePr>
        <p:xfrm>
          <a:off x="6560698" y="2073818"/>
          <a:ext cx="920296" cy="9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FAC2A5B-5D76-4FB6-A165-C70370245F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60698" y="2073818"/>
                        <a:ext cx="920296" cy="99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4712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  <a:p>
            <a:r>
              <a:rPr lang="en-US" dirty="0"/>
              <a:t>Big-Omega Notation</a:t>
            </a:r>
          </a:p>
          <a:p>
            <a:r>
              <a:rPr lang="en-US" dirty="0"/>
              <a:t>Big-Theta Notation</a:t>
            </a:r>
          </a:p>
          <a:p>
            <a:r>
              <a:rPr lang="en-US" b="1" dirty="0"/>
              <a:t>Hierarchies of Functions</a:t>
            </a:r>
          </a:p>
          <a:p>
            <a:r>
              <a:rPr lang="en-US" dirty="0"/>
              <a:t>Properties of Asymptotic Notation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25494081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xt: basic building blocks for program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Hierarchies of Functions</a:t>
            </a:r>
            <a:endParaRPr dirty="0"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05BDDC0-CB3D-4EAA-A40C-7D5DC072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698985"/>
            <a:ext cx="8913787" cy="62291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5E639D-4AC6-4D4F-9469-C95572EC2DFC}"/>
              </a:ext>
            </a:extLst>
          </p:cNvPr>
          <p:cNvSpPr txBox="1"/>
          <p:nvPr/>
        </p:nvSpPr>
        <p:spPr>
          <a:xfrm>
            <a:off x="12192000" y="3229834"/>
            <a:ext cx="8913787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“Polynomial functions grow faster than logarithmic ones” or “Logarithmic time algorithms are better than polynomial ones”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More formally: </a:t>
            </a:r>
            <a:r>
              <a:rPr lang="en-US" sz="3600" dirty="0" err="1">
                <a:solidFill>
                  <a:srgbClr val="0070C0"/>
                </a:solidFill>
              </a:rPr>
              <a:t>log</a:t>
            </a:r>
            <a:r>
              <a:rPr lang="en-US" sz="3600" baseline="30000" dirty="0" err="1">
                <a:solidFill>
                  <a:srgbClr val="0070C0"/>
                </a:solidFill>
              </a:rPr>
              <a:t>c</a:t>
            </a:r>
            <a:r>
              <a:rPr lang="en-US" sz="3600" dirty="0" err="1">
                <a:solidFill>
                  <a:srgbClr val="0070C0"/>
                </a:solidFill>
              </a:rPr>
              <a:t>n</a:t>
            </a:r>
            <a:r>
              <a:rPr lang="en-US" sz="3600" dirty="0">
                <a:solidFill>
                  <a:srgbClr val="0070C0"/>
                </a:solidFill>
              </a:rPr>
              <a:t> is O(</a:t>
            </a:r>
            <a:r>
              <a:rPr lang="en-US" sz="3600" dirty="0" err="1">
                <a:solidFill>
                  <a:srgbClr val="0070C0"/>
                </a:solidFill>
              </a:rPr>
              <a:t>n</a:t>
            </a:r>
            <a:r>
              <a:rPr lang="en-US" sz="3600" baseline="30000" dirty="0" err="1">
                <a:solidFill>
                  <a:srgbClr val="0070C0"/>
                </a:solidFill>
              </a:rPr>
              <a:t>d</a:t>
            </a:r>
            <a:r>
              <a:rPr lang="en-US" sz="3600" dirty="0">
                <a:solidFill>
                  <a:srgbClr val="0070C0"/>
                </a:solidFill>
              </a:rPr>
              <a:t>) for c, d &gt; 0</a:t>
            </a:r>
          </a:p>
          <a:p>
            <a:r>
              <a:rPr lang="en-US" sz="3600" dirty="0">
                <a:solidFill>
                  <a:srgbClr val="0070C0"/>
                </a:solidFill>
              </a:rPr>
              <a:t>[Theorem 21.5 in Lewis, </a:t>
            </a:r>
            <a:r>
              <a:rPr lang="en-US" sz="3600" dirty="0" err="1">
                <a:solidFill>
                  <a:srgbClr val="0070C0"/>
                </a:solidFill>
              </a:rPr>
              <a:t>Zax</a:t>
            </a:r>
            <a:r>
              <a:rPr lang="en-US" sz="3600" dirty="0">
                <a:solidFill>
                  <a:srgbClr val="0070C0"/>
                </a:solidFill>
              </a:rPr>
              <a:t> textbook] 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70C0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BD5A6-A5FD-4310-A6C2-7D80A3A3E871}"/>
              </a:ext>
            </a:extLst>
          </p:cNvPr>
          <p:cNvSpPr txBox="1"/>
          <p:nvPr/>
        </p:nvSpPr>
        <p:spPr>
          <a:xfrm>
            <a:off x="12192000" y="8148233"/>
            <a:ext cx="8913787" cy="58272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“Exponential functions grow faster than polynomial ones” or “Polynomial time algorithms are better than exponential ones”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More formally: </a:t>
            </a:r>
            <a:r>
              <a:rPr lang="en-US" sz="3600" dirty="0" err="1">
                <a:solidFill>
                  <a:srgbClr val="0070C0"/>
                </a:solidFill>
              </a:rPr>
              <a:t>n</a:t>
            </a:r>
            <a:r>
              <a:rPr lang="en-US" sz="3600" baseline="30000" dirty="0" err="1">
                <a:solidFill>
                  <a:srgbClr val="0070C0"/>
                </a:solidFill>
              </a:rPr>
              <a:t>c</a:t>
            </a:r>
            <a:r>
              <a:rPr lang="en-US" sz="3600" dirty="0">
                <a:solidFill>
                  <a:srgbClr val="0070C0"/>
                </a:solidFill>
              </a:rPr>
              <a:t> is O((1+d)</a:t>
            </a:r>
            <a:r>
              <a:rPr lang="en-US" sz="3600" baseline="30000" dirty="0">
                <a:solidFill>
                  <a:srgbClr val="0070C0"/>
                </a:solidFill>
              </a:rPr>
              <a:t>n</a:t>
            </a:r>
            <a:r>
              <a:rPr lang="en-US" sz="3600" dirty="0">
                <a:solidFill>
                  <a:srgbClr val="0070C0"/>
                </a:solidFill>
              </a:rPr>
              <a:t> ) for c, d &gt; 0 </a:t>
            </a:r>
          </a:p>
          <a:p>
            <a:r>
              <a:rPr lang="en-US" sz="3600" dirty="0">
                <a:solidFill>
                  <a:srgbClr val="0070C0"/>
                </a:solidFill>
              </a:rPr>
              <a:t>[Theorem 21.7 in Lewis, </a:t>
            </a:r>
            <a:r>
              <a:rPr lang="en-US" sz="3600" dirty="0" err="1">
                <a:solidFill>
                  <a:srgbClr val="0070C0"/>
                </a:solidFill>
              </a:rPr>
              <a:t>Zax</a:t>
            </a:r>
            <a:r>
              <a:rPr lang="en-US" sz="3600" dirty="0">
                <a:solidFill>
                  <a:srgbClr val="0070C0"/>
                </a:solidFill>
              </a:rPr>
              <a:t> textbook] 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70C0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9788181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xt: basic building blocks for program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Hierarchies of Functions</a:t>
            </a:r>
            <a:endParaRPr dirty="0"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05BDDC0-CB3D-4EAA-A40C-7D5DC072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698985"/>
            <a:ext cx="8913787" cy="62291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5E639D-4AC6-4D4F-9469-C95572EC2DFC}"/>
              </a:ext>
            </a:extLst>
          </p:cNvPr>
          <p:cNvSpPr txBox="1"/>
          <p:nvPr/>
        </p:nvSpPr>
        <p:spPr>
          <a:xfrm>
            <a:off x="11958917" y="2285819"/>
            <a:ext cx="8913787" cy="3611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Comparing the order of growth of functions is used to compare the running times of algorithms.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70C0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BD5A6-A5FD-4310-A6C2-7D80A3A3E871}"/>
              </a:ext>
            </a:extLst>
          </p:cNvPr>
          <p:cNvSpPr txBox="1"/>
          <p:nvPr/>
        </p:nvSpPr>
        <p:spPr>
          <a:xfrm>
            <a:off x="11958917" y="4540562"/>
            <a:ext cx="8913787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To do so, create bins of the functions, that are sorted by growth by hierarchies of functions, and then sort within the bins.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e.g. “Exponential functions grow faster than polynomial ones”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70C0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633E0-791E-4F01-AB2E-E5BE57F825A9}"/>
              </a:ext>
            </a:extLst>
          </p:cNvPr>
          <p:cNvSpPr txBox="1"/>
          <p:nvPr/>
        </p:nvSpPr>
        <p:spPr>
          <a:xfrm>
            <a:off x="12192000" y="8644414"/>
            <a:ext cx="8913787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When in doubt, apply limit rules! Take the ratio of two functions and check whether numerator or denominator will be larger.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70C0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60793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9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Hierarchies of Functions Practice Problem 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1551889" y="1814606"/>
            <a:ext cx="21272251" cy="2795637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4000" dirty="0"/>
              <a:t>Rank the following functions from smallest to largest in terms of order of growth:</a:t>
            </a:r>
          </a:p>
          <a:p>
            <a:endParaRPr lang="en-US" sz="4000" dirty="0"/>
          </a:p>
          <a:p>
            <a:r>
              <a:rPr lang="en-US" sz="4000" dirty="0"/>
              <a:t>log </a:t>
            </a:r>
            <a:r>
              <a:rPr lang="en-US" sz="4000" dirty="0" err="1"/>
              <a:t>n</a:t>
            </a:r>
            <a:r>
              <a:rPr lang="en-US" sz="4000" baseline="30000" dirty="0" err="1"/>
              <a:t>n</a:t>
            </a:r>
            <a:r>
              <a:rPr lang="en-US" sz="4000" dirty="0"/>
              <a:t>,  n</a:t>
            </a:r>
            <a:r>
              <a:rPr lang="en-US" sz="4000" baseline="30000" dirty="0"/>
              <a:t>2</a:t>
            </a:r>
            <a:r>
              <a:rPr lang="en-US" sz="4000" dirty="0"/>
              <a:t>,  </a:t>
            </a:r>
            <a:r>
              <a:rPr lang="en-US" sz="4000" dirty="0" err="1"/>
              <a:t>n</a:t>
            </a:r>
            <a:r>
              <a:rPr lang="en-US" sz="4000" baseline="30000" dirty="0" err="1"/>
              <a:t>log</a:t>
            </a:r>
            <a:r>
              <a:rPr lang="en-US" sz="4000" baseline="30000" dirty="0"/>
              <a:t> n</a:t>
            </a:r>
            <a:r>
              <a:rPr lang="en-US" sz="4000" dirty="0"/>
              <a:t>, n log </a:t>
            </a:r>
            <a:r>
              <a:rPr lang="en-US" sz="4000" dirty="0" err="1"/>
              <a:t>log</a:t>
            </a:r>
            <a:r>
              <a:rPr lang="en-US" sz="4000" dirty="0"/>
              <a:t> n,  2</a:t>
            </a:r>
            <a:r>
              <a:rPr lang="en-US" sz="4000" baseline="30000" dirty="0"/>
              <a:t>log n</a:t>
            </a:r>
            <a:r>
              <a:rPr lang="en-US" sz="4000" dirty="0"/>
              <a:t>, log</a:t>
            </a:r>
            <a:r>
              <a:rPr lang="en-US" sz="4000" baseline="30000" dirty="0"/>
              <a:t>2</a:t>
            </a:r>
            <a:r>
              <a:rPr lang="en-US" sz="4000" dirty="0"/>
              <a:t> n,  n</a:t>
            </a:r>
            <a:r>
              <a:rPr lang="en-US" sz="4000" baseline="30000" dirty="0"/>
              <a:t>√2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6284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  <a:p>
            <a:r>
              <a:rPr lang="en-US" dirty="0"/>
              <a:t>Big-Omega Notation</a:t>
            </a:r>
          </a:p>
          <a:p>
            <a:r>
              <a:rPr lang="en-US" dirty="0"/>
              <a:t>Big-Theta Notation</a:t>
            </a:r>
          </a:p>
          <a:p>
            <a:r>
              <a:rPr lang="en-US" dirty="0"/>
              <a:t>Hierarchies of Functions</a:t>
            </a:r>
          </a:p>
          <a:p>
            <a:r>
              <a:rPr lang="en-US" b="1" dirty="0"/>
              <a:t>Properties of Asymptotic Notation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7028790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xt: basic building blocks for program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Properties of Asymptotic Notation</a:t>
            </a:r>
            <a:endParaRPr dirty="0"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05BDDC0-CB3D-4EAA-A40C-7D5DC072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3203532"/>
            <a:ext cx="8913787" cy="6229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71DF2-7664-43B8-9EE4-890C9369AEF3}"/>
              </a:ext>
            </a:extLst>
          </p:cNvPr>
          <p:cNvSpPr txBox="1"/>
          <p:nvPr/>
        </p:nvSpPr>
        <p:spPr>
          <a:xfrm>
            <a:off x="11183844" y="1644926"/>
            <a:ext cx="12285756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Big-O, Big-Omega, Big-Theta are all reflexive and transitive.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e.g. </a:t>
            </a:r>
          </a:p>
          <a:p>
            <a:r>
              <a:rPr lang="en-US" sz="3600" dirty="0">
                <a:solidFill>
                  <a:srgbClr val="0070C0"/>
                </a:solidFill>
              </a:rPr>
              <a:t>Reflexivity: f(n)  is in O(f(n))  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Transitivity: If f(n) is in O(g(n)) and g(n) is in O(h(n)), then</a:t>
            </a:r>
          </a:p>
          <a:p>
            <a:r>
              <a:rPr lang="en-US" sz="3600" dirty="0">
                <a:solidFill>
                  <a:srgbClr val="0070C0"/>
                </a:solidFill>
              </a:rPr>
              <a:t>f(n) is in O(h(n))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5E639D-4AC6-4D4F-9469-C95572EC2DFC}"/>
              </a:ext>
            </a:extLst>
          </p:cNvPr>
          <p:cNvSpPr txBox="1"/>
          <p:nvPr/>
        </p:nvSpPr>
        <p:spPr>
          <a:xfrm>
            <a:off x="11280028" y="7372724"/>
            <a:ext cx="12093388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Big-Theta is also symmetric, but Big-O and Big-Omega are not.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f(n) is in Theta(g(n)) if and only if f is in O(g(n)) and Omega(g(n)) 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rgbClr val="0070C0"/>
                </a:solidFill>
              </a:rPr>
              <a:t>Symmetry:  If f(n) is in Theta(g(n)), then g(n) is in Theta(f(n)) [Theorem 21.2 in Lewis, </a:t>
            </a:r>
            <a:r>
              <a:rPr lang="en-US" sz="3600" dirty="0" err="1">
                <a:solidFill>
                  <a:srgbClr val="0070C0"/>
                </a:solidFill>
              </a:rPr>
              <a:t>Zax</a:t>
            </a:r>
            <a:r>
              <a:rPr lang="en-US" sz="3600" dirty="0">
                <a:solidFill>
                  <a:srgbClr val="0070C0"/>
                </a:solidFill>
              </a:rPr>
              <a:t> textbook] </a:t>
            </a:r>
          </a:p>
          <a:p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315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Properties of Asymptotic Notation Practice Problem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780924" y="1689100"/>
            <a:ext cx="22541939" cy="2180084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4000" dirty="0"/>
              <a:t>Let f(n) and g(n) be nonnegative functions:  Show that O(f(n) +g(n)) = O(max(f(n),g(n))).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07137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Properties of Asymptotic Notation Practice Problem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780924" y="1689100"/>
            <a:ext cx="22541939" cy="2180084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4000" dirty="0"/>
              <a:t>Let f(n) and g(n) be nonnegative functions:  Show that O(f(n) +g(n)) = O(max(f(n),g(n))).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63040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b="1" dirty="0"/>
              <a:t>Big-O Notation</a:t>
            </a:r>
          </a:p>
          <a:p>
            <a:r>
              <a:rPr lang="en-US" dirty="0"/>
              <a:t>Big-Omega Notation</a:t>
            </a:r>
          </a:p>
          <a:p>
            <a:r>
              <a:rPr lang="en-US" dirty="0"/>
              <a:t>Big-Theta Notation</a:t>
            </a:r>
          </a:p>
          <a:p>
            <a:r>
              <a:rPr lang="en-US" dirty="0"/>
              <a:t>Hierarchies of Functions</a:t>
            </a:r>
          </a:p>
          <a:p>
            <a:r>
              <a:rPr lang="en-US" dirty="0"/>
              <a:t>Properties of Asymptotic Notation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200221943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Properties of Asymptotic Notation Practice Problem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780924" y="1689100"/>
            <a:ext cx="22541939" cy="2180084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4000" dirty="0"/>
              <a:t>Let f(n) and g(n) be nonnegative functions:  Show that O(f(n) +g(n)) = O(max(f(n),g(n))).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41195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xt: basic building blocks for program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Growth of Functions</a:t>
            </a:r>
            <a:endParaRPr dirty="0"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05BDDC0-CB3D-4EAA-A40C-7D5DC072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83" y="3968160"/>
            <a:ext cx="8913787" cy="6229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71DF2-7664-43B8-9EE4-890C9369AEF3}"/>
              </a:ext>
            </a:extLst>
          </p:cNvPr>
          <p:cNvSpPr txBox="1"/>
          <p:nvPr/>
        </p:nvSpPr>
        <p:spPr>
          <a:xfrm>
            <a:off x="4410636" y="2159959"/>
            <a:ext cx="1407458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Asymptotic Notation helps us to compare the growth rate of functions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5E639D-4AC6-4D4F-9469-C95572EC2DFC}"/>
              </a:ext>
            </a:extLst>
          </p:cNvPr>
          <p:cNvSpPr txBox="1"/>
          <p:nvPr/>
        </p:nvSpPr>
        <p:spPr>
          <a:xfrm>
            <a:off x="15858564" y="6318123"/>
            <a:ext cx="8913787" cy="2503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Sometimes we only need to know what happens to function of n as n grows very large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49908-1503-47C0-8E8D-3CA8014797B9}"/>
              </a:ext>
            </a:extLst>
          </p:cNvPr>
          <p:cNvSpPr txBox="1"/>
          <p:nvPr/>
        </p:nvSpPr>
        <p:spPr>
          <a:xfrm>
            <a:off x="1452282" y="10625937"/>
            <a:ext cx="14074588" cy="2503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In computer science we apply asymptotic analysis to runtime analysis to determine its scalability: How many resources in terms of time and space are needed as the input size grows?</a:t>
            </a:r>
            <a:r>
              <a:rPr lang="en-US" sz="3600" dirty="0"/>
              <a:t> 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Big-O Notation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8000"/>
            <a:ext cx="20227365" cy="320637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493"/>
                </a:solidFill>
              </a:defRPr>
            </a:pPr>
            <a:r>
              <a:rPr lang="en-US" dirty="0"/>
              <a:t>O(g(n)) = {f(n): there exists positive constants c and n</a:t>
            </a:r>
            <a:r>
              <a:rPr lang="en-US" baseline="-25000" dirty="0"/>
              <a:t>0</a:t>
            </a:r>
            <a:r>
              <a:rPr lang="en-US" dirty="0"/>
              <a:t> such that for any n greater than or equal to n</a:t>
            </a:r>
            <a:r>
              <a:rPr lang="en-US" baseline="-25000" dirty="0"/>
              <a:t>0</a:t>
            </a:r>
            <a:r>
              <a:rPr lang="en-US" dirty="0"/>
              <a:t>,                             } </a:t>
            </a:r>
          </a:p>
          <a:p>
            <a:pPr>
              <a:defRPr>
                <a:solidFill>
                  <a:srgbClr val="005493"/>
                </a:solidFill>
              </a:defRPr>
            </a:pPr>
            <a:r>
              <a:rPr lang="en-US" dirty="0"/>
              <a:t>For functions, it is analogous to </a:t>
            </a:r>
          </a:p>
          <a:p>
            <a:pPr>
              <a:defRPr>
                <a:solidFill>
                  <a:srgbClr val="005493"/>
                </a:solidFill>
              </a:defRPr>
            </a:pPr>
            <a:endParaRPr lang="en-US" dirty="0"/>
          </a:p>
          <a:p>
            <a:pPr>
              <a:defRPr>
                <a:solidFill>
                  <a:srgbClr val="005493"/>
                </a:solidFill>
              </a:defRPr>
            </a:pPr>
            <a:endParaRPr lang="en-US" dirty="0"/>
          </a:p>
          <a:p>
            <a:pPr>
              <a:defRPr>
                <a:solidFill>
                  <a:srgbClr val="005493"/>
                </a:solidFill>
              </a:defRPr>
            </a:pPr>
            <a:r>
              <a:rPr lang="en-US" dirty="0">
                <a:latin typeface="Chalkboard"/>
                <a:cs typeface="Chalkboard"/>
              </a:rPr>
              <a:t>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F80B596-7B43-47DE-BC5C-BCBD53929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76466"/>
              </p:ext>
            </p:extLst>
          </p:nvPr>
        </p:nvGraphicFramePr>
        <p:xfrm>
          <a:off x="5423444" y="2640815"/>
          <a:ext cx="3164743" cy="74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4" imgW="1143000" imgH="203040" progId="Equation.DSMT4">
                  <p:embed/>
                </p:oleObj>
              </mc:Choice>
              <mc:Fallback>
                <p:oleObj name="Equation" r:id="rId4" imgW="1143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3444" y="2640815"/>
                        <a:ext cx="3164743" cy="74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E6A58E-468F-4E0E-9153-FF72E4723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272693"/>
              </p:ext>
            </p:extLst>
          </p:nvPr>
        </p:nvGraphicFramePr>
        <p:xfrm>
          <a:off x="8811160" y="3013734"/>
          <a:ext cx="1193447" cy="181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6" imgW="126720" imgH="152280" progId="Equation.DSMT4">
                  <p:embed/>
                </p:oleObj>
              </mc:Choice>
              <mc:Fallback>
                <p:oleObj name="Equation" r:id="rId6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11160" y="3013734"/>
                        <a:ext cx="1193447" cy="181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E5DE29-EEB9-4D03-8B41-EF8F3F0E6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0" y="5847191"/>
            <a:ext cx="8402105" cy="5035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C8C0E-3BCB-4E53-93F8-FA108367E668}"/>
              </a:ext>
            </a:extLst>
          </p:cNvPr>
          <p:cNvSpPr txBox="1"/>
          <p:nvPr/>
        </p:nvSpPr>
        <p:spPr>
          <a:xfrm>
            <a:off x="2665826" y="9840639"/>
            <a:ext cx="20349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n</a:t>
            </a:r>
            <a:r>
              <a:rPr lang="en-US" sz="3600" baseline="-25000" dirty="0"/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F992B-F8B2-4F24-8FF8-46AD51EA40EE}"/>
              </a:ext>
            </a:extLst>
          </p:cNvPr>
          <p:cNvSpPr txBox="1"/>
          <p:nvPr/>
        </p:nvSpPr>
        <p:spPr>
          <a:xfrm>
            <a:off x="6553199" y="9403782"/>
            <a:ext cx="20349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f(n)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2B4479-2FBA-463F-85B6-1A01C33E1EE6}"/>
              </a:ext>
            </a:extLst>
          </p:cNvPr>
          <p:cNvSpPr txBox="1"/>
          <p:nvPr/>
        </p:nvSpPr>
        <p:spPr>
          <a:xfrm>
            <a:off x="3142503" y="6677525"/>
            <a:ext cx="20349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c*g(n)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64B75-BB4A-469C-BB29-E6411EC71670}"/>
              </a:ext>
            </a:extLst>
          </p:cNvPr>
          <p:cNvSpPr txBox="1"/>
          <p:nvPr/>
        </p:nvSpPr>
        <p:spPr>
          <a:xfrm>
            <a:off x="12676094" y="6858000"/>
            <a:ext cx="7171766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Limit Rule: </a:t>
            </a:r>
            <a:r>
              <a:rPr lang="en-US" sz="3600" dirty="0">
                <a:solidFill>
                  <a:srgbClr val="0070C0"/>
                </a:solidFill>
                <a:latin typeface="Chalkboard"/>
                <a:cs typeface="Chalkboard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halkboard"/>
                <a:cs typeface="Chalkboard"/>
              </a:rPr>
              <a:t>f(n) ∈ O(g(n))</a:t>
            </a:r>
          </a:p>
          <a:p>
            <a:endParaRPr lang="en-US" sz="3600" dirty="0">
              <a:solidFill>
                <a:srgbClr val="00B050"/>
              </a:solidFill>
              <a:latin typeface="Chalkboard"/>
              <a:cs typeface="Chalkboard"/>
            </a:endParaRPr>
          </a:p>
          <a:p>
            <a:r>
              <a:rPr lang="en-US" sz="3600" dirty="0">
                <a:solidFill>
                  <a:schemeClr val="tx1"/>
                </a:solidFill>
                <a:latin typeface="Chalkboard"/>
                <a:cs typeface="Chalkboard"/>
              </a:rPr>
              <a:t>if and only if 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5913226-AACD-42F4-8F6C-0B31AF7F2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92866"/>
              </p:ext>
            </p:extLst>
          </p:nvPr>
        </p:nvGraphicFramePr>
        <p:xfrm>
          <a:off x="12676094" y="8766594"/>
          <a:ext cx="5694351" cy="280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Equation" r:id="rId9" imgW="850680" imgH="419040" progId="Equation.DSMT4">
                  <p:embed/>
                </p:oleObj>
              </mc:Choice>
              <mc:Fallback>
                <p:oleObj name="Equation" r:id="rId9" imgW="85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676094" y="8766594"/>
                        <a:ext cx="5694351" cy="280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Big-O Notation Practice Problem 1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1551890" y="1814606"/>
            <a:ext cx="12824510" cy="156453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4000" dirty="0"/>
              <a:t>Is 2</a:t>
            </a:r>
            <a:r>
              <a:rPr lang="en-US" sz="4000" baseline="30000" dirty="0"/>
              <a:t>n+1</a:t>
            </a:r>
            <a:r>
              <a:rPr lang="en-US" sz="4000" dirty="0"/>
              <a:t>  in O(2</a:t>
            </a:r>
            <a:r>
              <a:rPr lang="en-US" sz="4000" baseline="30000" dirty="0"/>
              <a:t>n</a:t>
            </a:r>
            <a:r>
              <a:rPr lang="en-US" sz="4000" dirty="0"/>
              <a:t>)?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Big-O Notation Practice Problem 2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1551890" y="1814606"/>
            <a:ext cx="12824510" cy="156453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4000" dirty="0"/>
              <a:t>Is 2</a:t>
            </a:r>
            <a:r>
              <a:rPr lang="en-US" sz="4000" baseline="30000" dirty="0"/>
              <a:t>2n</a:t>
            </a:r>
            <a:r>
              <a:rPr lang="en-US" sz="4000" dirty="0"/>
              <a:t>  in O(2</a:t>
            </a:r>
            <a:r>
              <a:rPr lang="en-US" sz="4000" baseline="30000" dirty="0"/>
              <a:t>n</a:t>
            </a:r>
            <a:r>
              <a:rPr lang="en-US" sz="4000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9375679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  <a:p>
            <a:r>
              <a:rPr lang="en-US" b="1" dirty="0"/>
              <a:t>Big-Omega Notation</a:t>
            </a:r>
          </a:p>
          <a:p>
            <a:r>
              <a:rPr lang="en-US" dirty="0"/>
              <a:t>Big-Theta Notation</a:t>
            </a:r>
          </a:p>
          <a:p>
            <a:r>
              <a:rPr lang="en-US" dirty="0"/>
              <a:t>Hierarchies of Functions</a:t>
            </a:r>
          </a:p>
          <a:p>
            <a:r>
              <a:rPr lang="en-US" dirty="0"/>
              <a:t>Properties of Asymptotic Notation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0088654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Big-Omega Notation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778000"/>
            <a:ext cx="20227365" cy="320637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493"/>
                </a:solidFill>
              </a:defRPr>
            </a:pPr>
            <a:r>
              <a:rPr lang="en-US" dirty="0"/>
              <a:t>    (g(n)) = {f(n): there exists positive constants c and n</a:t>
            </a:r>
            <a:r>
              <a:rPr lang="en-US" baseline="-25000" dirty="0"/>
              <a:t>0</a:t>
            </a:r>
            <a:r>
              <a:rPr lang="en-US" dirty="0"/>
              <a:t> such that for any n greater than or equal to n</a:t>
            </a:r>
            <a:r>
              <a:rPr lang="en-US" baseline="-25000" dirty="0"/>
              <a:t>0</a:t>
            </a:r>
            <a:r>
              <a:rPr lang="en-US" dirty="0"/>
              <a:t>,                             } </a:t>
            </a:r>
          </a:p>
          <a:p>
            <a:pPr>
              <a:defRPr>
                <a:solidFill>
                  <a:srgbClr val="005493"/>
                </a:solidFill>
              </a:defRPr>
            </a:pPr>
            <a:r>
              <a:rPr lang="en-US" dirty="0"/>
              <a:t>For functions, it is analogous to </a:t>
            </a:r>
          </a:p>
          <a:p>
            <a:pPr>
              <a:defRPr>
                <a:solidFill>
                  <a:srgbClr val="005493"/>
                </a:solidFill>
              </a:defRPr>
            </a:pPr>
            <a:endParaRPr lang="en-US" dirty="0"/>
          </a:p>
          <a:p>
            <a:pPr>
              <a:defRPr>
                <a:solidFill>
                  <a:srgbClr val="005493"/>
                </a:solidFill>
              </a:defRPr>
            </a:pPr>
            <a:endParaRPr lang="en-US" dirty="0"/>
          </a:p>
          <a:p>
            <a:pPr>
              <a:defRPr>
                <a:solidFill>
                  <a:srgbClr val="005493"/>
                </a:solidFill>
              </a:defRPr>
            </a:pPr>
            <a:r>
              <a:rPr lang="en-US" dirty="0">
                <a:latin typeface="Chalkboard"/>
                <a:cs typeface="Chalkboard"/>
              </a:rPr>
              <a:t>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F80B596-7B43-47DE-BC5C-BCBD53929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888689"/>
              </p:ext>
            </p:extLst>
          </p:nvPr>
        </p:nvGraphicFramePr>
        <p:xfrm>
          <a:off x="5423444" y="2640815"/>
          <a:ext cx="3164743" cy="74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" name="Equation" r:id="rId4" imgW="1143000" imgH="203040" progId="Equation.DSMT4">
                  <p:embed/>
                </p:oleObj>
              </mc:Choice>
              <mc:Fallback>
                <p:oleObj name="Equation" r:id="rId4" imgW="1143000" imgH="2030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F80B596-7B43-47DE-BC5C-BCBD539299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3444" y="2640815"/>
                        <a:ext cx="3164743" cy="74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E6A58E-468F-4E0E-9153-FF72E4723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45182"/>
              </p:ext>
            </p:extLst>
          </p:nvPr>
        </p:nvGraphicFramePr>
        <p:xfrm>
          <a:off x="8811160" y="3013734"/>
          <a:ext cx="1193447" cy="181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" name="Equation" r:id="rId6" imgW="126720" imgH="152280" progId="Equation.DSMT4">
                  <p:embed/>
                </p:oleObj>
              </mc:Choice>
              <mc:Fallback>
                <p:oleObj name="Equation" r:id="rId6" imgW="126720" imgH="152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E6A58E-468F-4E0E-9153-FF72E4723C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11160" y="3013734"/>
                        <a:ext cx="1193447" cy="181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E5DE29-EEB9-4D03-8B41-EF8F3F0E6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0" y="5847191"/>
            <a:ext cx="8402105" cy="5035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C8C0E-3BCB-4E53-93F8-FA108367E668}"/>
              </a:ext>
            </a:extLst>
          </p:cNvPr>
          <p:cNvSpPr txBox="1"/>
          <p:nvPr/>
        </p:nvSpPr>
        <p:spPr>
          <a:xfrm>
            <a:off x="2665826" y="9840639"/>
            <a:ext cx="20349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n</a:t>
            </a:r>
            <a:r>
              <a:rPr lang="en-US" sz="3600" baseline="-25000" dirty="0"/>
              <a:t>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F992B-F8B2-4F24-8FF8-46AD51EA40EE}"/>
              </a:ext>
            </a:extLst>
          </p:cNvPr>
          <p:cNvSpPr txBox="1"/>
          <p:nvPr/>
        </p:nvSpPr>
        <p:spPr>
          <a:xfrm>
            <a:off x="2979504" y="7365563"/>
            <a:ext cx="20349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f(n)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2B4479-2FBA-463F-85B6-1A01C33E1EE6}"/>
              </a:ext>
            </a:extLst>
          </p:cNvPr>
          <p:cNvSpPr txBox="1"/>
          <p:nvPr/>
        </p:nvSpPr>
        <p:spPr>
          <a:xfrm>
            <a:off x="4482351" y="9512344"/>
            <a:ext cx="203498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c*g(n)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64B75-BB4A-469C-BB29-E6411EC71670}"/>
              </a:ext>
            </a:extLst>
          </p:cNvPr>
          <p:cNvSpPr txBox="1"/>
          <p:nvPr/>
        </p:nvSpPr>
        <p:spPr>
          <a:xfrm>
            <a:off x="12676094" y="6858000"/>
            <a:ext cx="7171766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Limit Rule: </a:t>
            </a:r>
            <a:r>
              <a:rPr lang="en-US" sz="3600" dirty="0">
                <a:solidFill>
                  <a:srgbClr val="0070C0"/>
                </a:solidFill>
                <a:latin typeface="Chalkboard"/>
                <a:cs typeface="Chalkboard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halkboard"/>
                <a:cs typeface="Chalkboard"/>
              </a:rPr>
              <a:t>f(n) ∈      (g(n))</a:t>
            </a:r>
          </a:p>
          <a:p>
            <a:endParaRPr lang="en-US" sz="3600" dirty="0">
              <a:solidFill>
                <a:srgbClr val="00B050"/>
              </a:solidFill>
              <a:latin typeface="Chalkboard"/>
              <a:cs typeface="Chalkboard"/>
            </a:endParaRPr>
          </a:p>
          <a:p>
            <a:r>
              <a:rPr lang="en-US" sz="3600" dirty="0">
                <a:solidFill>
                  <a:schemeClr val="tx1"/>
                </a:solidFill>
                <a:latin typeface="Chalkboard"/>
                <a:cs typeface="Chalkboard"/>
              </a:rPr>
              <a:t>if and only if 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5913226-AACD-42F4-8F6C-0B31AF7F2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50101"/>
              </p:ext>
            </p:extLst>
          </p:nvPr>
        </p:nvGraphicFramePr>
        <p:xfrm>
          <a:off x="12803188" y="8766175"/>
          <a:ext cx="5440362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" name="Equation" r:id="rId9" imgW="812520" imgH="419040" progId="Equation.DSMT4">
                  <p:embed/>
                </p:oleObj>
              </mc:Choice>
              <mc:Fallback>
                <p:oleObj name="Equation" r:id="rId9" imgW="812520" imgH="419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5913226-AACD-42F4-8F6C-0B31AF7F2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03188" y="8766175"/>
                        <a:ext cx="5440362" cy="280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0944290-2105-4DEB-8629-A31D5FD5D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52899"/>
              </p:ext>
            </p:extLst>
          </p:nvPr>
        </p:nvGraphicFramePr>
        <p:xfrm>
          <a:off x="1270000" y="1699303"/>
          <a:ext cx="977900" cy="104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9" name="Equation" r:id="rId11" imgW="164880" imgH="164880" progId="Equation.DSMT4">
                  <p:embed/>
                </p:oleObj>
              </mc:Choice>
              <mc:Fallback>
                <p:oleObj name="Equation" r:id="rId11" imgW="164880" imgH="1648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72845B6-103C-42B8-915F-BF3F457B40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0000" y="1699303"/>
                        <a:ext cx="977900" cy="1040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10F43E3-5CC6-4D6C-B59B-BC1484196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09049"/>
              </p:ext>
            </p:extLst>
          </p:nvPr>
        </p:nvGraphicFramePr>
        <p:xfrm>
          <a:off x="16239192" y="6858000"/>
          <a:ext cx="598684" cy="63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0" name="Equation" r:id="rId11" imgW="164880" imgH="164880" progId="Equation.DSMT4">
                  <p:embed/>
                </p:oleObj>
              </mc:Choice>
              <mc:Fallback>
                <p:oleObj name="Equation" r:id="rId11" imgW="164880" imgH="1648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0944290-2105-4DEB-8629-A31D5FD5D0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239192" y="6858000"/>
                        <a:ext cx="598684" cy="636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0352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  <a:p>
            <a:r>
              <a:rPr lang="en-US" dirty="0"/>
              <a:t>Big-Omega Notation</a:t>
            </a:r>
          </a:p>
          <a:p>
            <a:r>
              <a:rPr lang="en-US" b="1" dirty="0"/>
              <a:t>Big-Theta Notation</a:t>
            </a:r>
          </a:p>
          <a:p>
            <a:r>
              <a:rPr lang="en-US" dirty="0"/>
              <a:t>Hierarchies of Functions</a:t>
            </a:r>
          </a:p>
          <a:p>
            <a:r>
              <a:rPr lang="en-US" dirty="0"/>
              <a:t>Properties of Asymptotic Notation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3047843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8020</TotalTime>
  <Words>879</Words>
  <Application>Microsoft Office PowerPoint</Application>
  <PresentationFormat>Custom</PresentationFormat>
  <Paragraphs>155</Paragraphs>
  <Slides>20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Chalkboard</vt:lpstr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White</vt:lpstr>
      <vt:lpstr>Equation</vt:lpstr>
      <vt:lpstr>Asymptotic Notation CSCI 170 Fall 2019 Lecture 3 Sandra Batista </vt:lpstr>
      <vt:lpstr>Asymptotic Notation</vt:lpstr>
      <vt:lpstr>The Growth of Functions</vt:lpstr>
      <vt:lpstr>Big-O Notation</vt:lpstr>
      <vt:lpstr>Big-O Notation Practice Problem 1</vt:lpstr>
      <vt:lpstr>Big-O Notation Practice Problem 2</vt:lpstr>
      <vt:lpstr>Asymptotic Notation</vt:lpstr>
      <vt:lpstr>Big-Omega Notation</vt:lpstr>
      <vt:lpstr>Asymptotic Notation</vt:lpstr>
      <vt:lpstr>Big-Theta Notation</vt:lpstr>
      <vt:lpstr>Big-Theta Notation Practice Problem </vt:lpstr>
      <vt:lpstr>Asymptotic Notation</vt:lpstr>
      <vt:lpstr>Hierarchies of Functions</vt:lpstr>
      <vt:lpstr>Hierarchies of Functions</vt:lpstr>
      <vt:lpstr>Hierarchies of Functions Practice Problem </vt:lpstr>
      <vt:lpstr>Asymptotic Notation</vt:lpstr>
      <vt:lpstr>Properties of Asymptotic Notation</vt:lpstr>
      <vt:lpstr>Properties of Asymptotic Notation Practice Problem</vt:lpstr>
      <vt:lpstr>Properties of Asymptotic Notation Practice Problem</vt:lpstr>
      <vt:lpstr>Properties of Asymptotic Notation 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</dc:title>
  <dc:creator>Sandra Batista</dc:creator>
  <cp:lastModifiedBy>SandraBatista</cp:lastModifiedBy>
  <cp:revision>316</cp:revision>
  <dcterms:modified xsi:type="dcterms:W3CDTF">2021-01-25T21:25:32Z</dcterms:modified>
</cp:coreProperties>
</file>