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7" r:id="rId2"/>
    <p:sldId id="258" r:id="rId3"/>
    <p:sldId id="275" r:id="rId4"/>
    <p:sldId id="276" r:id="rId5"/>
    <p:sldId id="277" r:id="rId6"/>
    <p:sldId id="278" r:id="rId7"/>
    <p:sldId id="279" r:id="rId8"/>
    <p:sldId id="280" r:id="rId9"/>
    <p:sldId id="284" r:id="rId10"/>
    <p:sldId id="282" r:id="rId11"/>
    <p:sldId id="260" r:id="rId12"/>
    <p:sldId id="262" r:id="rId13"/>
    <p:sldId id="261" r:id="rId14"/>
    <p:sldId id="274" r:id="rId15"/>
    <p:sldId id="263" r:id="rId16"/>
    <p:sldId id="287" r:id="rId17"/>
    <p:sldId id="285" r:id="rId18"/>
    <p:sldId id="289" r:id="rId19"/>
    <p:sldId id="288" r:id="rId20"/>
    <p:sldId id="281" r:id="rId21"/>
    <p:sldId id="292" r:id="rId22"/>
    <p:sldId id="290" r:id="rId23"/>
    <p:sldId id="291" r:id="rId24"/>
    <p:sldId id="293" r:id="rId25"/>
    <p:sldId id="294" r:id="rId26"/>
    <p:sldId id="265" r:id="rId27"/>
    <p:sldId id="273" r:id="rId28"/>
    <p:sldId id="266" r:id="rId29"/>
    <p:sldId id="267" r:id="rId30"/>
    <p:sldId id="268" r:id="rId31"/>
    <p:sldId id="269" r:id="rId32"/>
    <p:sldId id="270" r:id="rId33"/>
    <p:sldId id="271" r:id="rId34"/>
    <p:sldId id="27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9384"/>
    <a:srgbClr val="691E78"/>
    <a:srgbClr val="177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0" autoAdjust="0"/>
    <p:restoredTop sz="94638" autoAdjust="0"/>
  </p:normalViewPr>
  <p:slideViewPr>
    <p:cSldViewPr>
      <p:cViewPr varScale="1">
        <p:scale>
          <a:sx n="69" d="100"/>
          <a:sy n="69" d="100"/>
        </p:scale>
        <p:origin x="142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637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 by one hand</c:v>
                </c:pt>
              </c:strCache>
            </c:strRef>
          </c:tx>
          <c:dPt>
            <c:idx val="0"/>
            <c:bubble3D val="0"/>
            <c:spPr>
              <a:solidFill>
                <a:srgbClr val="F09384"/>
              </a:solidFill>
            </c:spPr>
            <c:extLst>
              <c:ext xmlns:c16="http://schemas.microsoft.com/office/drawing/2014/chart" uri="{C3380CC4-5D6E-409C-BE32-E72D297353CC}">
                <c16:uniqueId val="{00000000-6AAB-423E-83D7-BB85EFC6FC69}"/>
              </c:ext>
            </c:extLst>
          </c:dPt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AAB-423E-83D7-BB85EFC6FC69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AAB-423E-83D7-BB85EFC6FC6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2800"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موافق بشدة</c:v>
                </c:pt>
                <c:pt idx="1">
                  <c:v>موافق</c:v>
                </c:pt>
                <c:pt idx="2">
                  <c:v>محايد</c:v>
                </c:pt>
                <c:pt idx="3">
                  <c:v>غير موافق بشدة</c:v>
                </c:pt>
                <c:pt idx="4">
                  <c:v>غير موافق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</c:v>
                </c:pt>
                <c:pt idx="1">
                  <c:v>9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AAB-423E-83D7-BB85EFC6FC6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7699934383202107"/>
          <c:y val="0.16541015395463643"/>
          <c:w val="0.21466732283464571"/>
          <c:h val="0.60947819955341453"/>
        </c:manualLayout>
      </c:layout>
      <c:overlay val="0"/>
      <c:txPr>
        <a:bodyPr/>
        <a:lstStyle/>
        <a:p>
          <a:pPr>
            <a:defRPr lang="en-US" sz="2400"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0-B63D-433B-BF07-B08CCB4DAF70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63D-433B-BF07-B08CCB4DAF70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63D-433B-BF07-B08CCB4DAF70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63D-433B-BF07-B08CCB4DAF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2800"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موافق بشدة</c:v>
                </c:pt>
                <c:pt idx="1">
                  <c:v>موافق</c:v>
                </c:pt>
                <c:pt idx="2">
                  <c:v>محايد</c:v>
                </c:pt>
                <c:pt idx="3">
                  <c:v>غير موافق بشدة</c:v>
                </c:pt>
                <c:pt idx="4">
                  <c:v>غير موافق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15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63D-433B-BF07-B08CCB4DAF7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8682025857879001"/>
          <c:y val="0.20254260398315319"/>
          <c:w val="0.20392048216195224"/>
          <c:h val="0.62384765973403933"/>
        </c:manualLayout>
      </c:layout>
      <c:overlay val="0"/>
      <c:txPr>
        <a:bodyPr/>
        <a:lstStyle/>
        <a:p>
          <a:pPr>
            <a:defRPr lang="en-US" sz="2000" b="1">
              <a:latin typeface="Times New Roman" pitchFamily="18" charset="0"/>
              <a:cs typeface="Times New Roman" pitchFamily="18" charset="0"/>
            </a:defRPr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0-310F-4200-A8F7-18FD83E1B19B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10F-4200-A8F7-18FD83E1B19B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10F-4200-A8F7-18FD83E1B1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2800"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موافق بشدة</c:v>
                </c:pt>
                <c:pt idx="1">
                  <c:v>موافق</c:v>
                </c:pt>
                <c:pt idx="2">
                  <c:v>محايد</c:v>
                </c:pt>
                <c:pt idx="3">
                  <c:v>غير موافق بشدة</c:v>
                </c:pt>
                <c:pt idx="4">
                  <c:v>غير موافق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29</c:v>
                </c:pt>
                <c:pt idx="1">
                  <c:v>9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10F-4200-A8F7-18FD83E1B19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2619219756621334"/>
          <c:y val="0.18639998705984406"/>
          <c:w val="0.2630334049152947"/>
          <c:h val="0.65613312140030711"/>
        </c:manualLayout>
      </c:layout>
      <c:overlay val="0"/>
      <c:txPr>
        <a:bodyPr/>
        <a:lstStyle/>
        <a:p>
          <a:pPr>
            <a:defRPr lang="en-US" sz="2000" b="1">
              <a:latin typeface="Times New Roman" pitchFamily="18" charset="0"/>
              <a:cs typeface="Times New Roman" pitchFamily="18" charset="0"/>
            </a:defRPr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0-43C0-4DB3-9A99-5EC761133265}"/>
              </c:ext>
            </c:extLst>
          </c:dPt>
          <c:dPt>
            <c:idx val="3"/>
            <c:bubble3D val="0"/>
            <c:spPr>
              <a:solidFill>
                <a:schemeClr val="accent6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43C0-4DB3-9A99-5EC761133265}"/>
              </c:ext>
            </c:extLst>
          </c:dPt>
          <c:dLbls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3C0-4DB3-9A99-5EC76113326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2800"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موافق بشدة</c:v>
                </c:pt>
                <c:pt idx="1">
                  <c:v>موافق</c:v>
                </c:pt>
                <c:pt idx="2">
                  <c:v>محايد</c:v>
                </c:pt>
                <c:pt idx="3">
                  <c:v>غير موافق بشدة</c:v>
                </c:pt>
                <c:pt idx="4">
                  <c:v>غير موافق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28</c:v>
                </c:pt>
                <c:pt idx="1">
                  <c:v>8</c:v>
                </c:pt>
                <c:pt idx="2">
                  <c:v>1</c:v>
                </c:pt>
                <c:pt idx="3">
                  <c:v>3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3C0-4DB3-9A99-5EC76113326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771180859337028"/>
          <c:y val="0.14878696288385054"/>
          <c:w val="0.21362265480703801"/>
          <c:h val="0.67638628826430369"/>
        </c:manualLayout>
      </c:layout>
      <c:overlay val="0"/>
      <c:txPr>
        <a:bodyPr/>
        <a:lstStyle/>
        <a:p>
          <a:pPr>
            <a:defRPr lang="en-US" sz="2000" b="1">
              <a:latin typeface="Times New Roman" pitchFamily="18" charset="0"/>
              <a:cs typeface="Times New Roman" pitchFamily="18" charset="0"/>
            </a:defRPr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09384"/>
              </a:solidFill>
            </c:spPr>
            <c:extLst>
              <c:ext xmlns:c16="http://schemas.microsoft.com/office/drawing/2014/chart" uri="{C3380CC4-5D6E-409C-BE32-E72D297353CC}">
                <c16:uniqueId val="{00000000-4B37-4684-847A-186CAD9AF663}"/>
              </c:ext>
            </c:extLst>
          </c:dPt>
          <c:dPt>
            <c:idx val="3"/>
            <c:bubble3D val="0"/>
            <c:spPr>
              <a:solidFill>
                <a:schemeClr val="accent6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4B37-4684-847A-186CAD9AF663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37-4684-847A-186CAD9AF6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2800"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موافق بشدة</c:v>
                </c:pt>
                <c:pt idx="1">
                  <c:v>موافق</c:v>
                </c:pt>
                <c:pt idx="2">
                  <c:v>محايد</c:v>
                </c:pt>
                <c:pt idx="3">
                  <c:v>غير موافق بشدة</c:v>
                </c:pt>
                <c:pt idx="4">
                  <c:v>غير موافق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</c:v>
                </c:pt>
                <c:pt idx="1">
                  <c:v>9</c:v>
                </c:pt>
                <c:pt idx="2">
                  <c:v>0</c:v>
                </c:pt>
                <c:pt idx="3">
                  <c:v>1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B37-4684-847A-186CAD9AF66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8637734519296087"/>
          <c:y val="0.13340184629600571"/>
          <c:w val="0.20744981530086534"/>
          <c:h val="0.5780137634963205"/>
        </c:manualLayout>
      </c:layout>
      <c:overlay val="0"/>
      <c:txPr>
        <a:bodyPr/>
        <a:lstStyle/>
        <a:p>
          <a:pPr>
            <a:defRPr lang="en-US" sz="2000" b="1">
              <a:latin typeface="Times New Roman" pitchFamily="18" charset="0"/>
              <a:cs typeface="Times New Roman" pitchFamily="18" charset="0"/>
            </a:defRPr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09384"/>
              </a:solidFill>
            </c:spPr>
            <c:extLst>
              <c:ext xmlns:c16="http://schemas.microsoft.com/office/drawing/2014/chart" uri="{C3380CC4-5D6E-409C-BE32-E72D297353CC}">
                <c16:uniqueId val="{00000000-DFBD-4A9E-A34F-B936BCB06B4A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FBD-4A9E-A34F-B936BCB06B4A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FBD-4A9E-A34F-B936BCB06B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2800" b="1" i="0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موافق بشدة</c:v>
                </c:pt>
                <c:pt idx="1">
                  <c:v>موافق</c:v>
                </c:pt>
                <c:pt idx="2">
                  <c:v>محايد</c:v>
                </c:pt>
                <c:pt idx="3">
                  <c:v>غير موافق بشدة</c:v>
                </c:pt>
                <c:pt idx="4">
                  <c:v>غير موافق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28</c:v>
                </c:pt>
                <c:pt idx="1">
                  <c:v>7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FBD-4A9E-A34F-B936BCB06B4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6785882667444483"/>
          <c:y val="0.21822639213183861"/>
          <c:w val="0.22288191406629726"/>
          <c:h val="0.67638628826430369"/>
        </c:manualLayout>
      </c:layout>
      <c:overlay val="0"/>
      <c:txPr>
        <a:bodyPr/>
        <a:lstStyle/>
        <a:p>
          <a:pPr>
            <a:defRPr lang="en-US" sz="2000" b="1"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5028-CE10-4BCD-A342-6F70FC4B3BB3}" type="datetimeFigureOut">
              <a:rPr lang="en-US" smtClean="0"/>
              <a:pPr/>
              <a:t>1/15/2018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15D7-C2CD-44FC-BCE1-3F474D5EB7B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5028-CE10-4BCD-A342-6F70FC4B3BB3}" type="datetimeFigureOut">
              <a:rPr lang="en-US" smtClean="0"/>
              <a:pPr/>
              <a:t>1/15/2018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15D7-C2CD-44FC-BCE1-3F474D5EB7B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5028-CE10-4BCD-A342-6F70FC4B3BB3}" type="datetimeFigureOut">
              <a:rPr lang="en-US" smtClean="0"/>
              <a:pPr/>
              <a:t>1/15/2018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15D7-C2CD-44FC-BCE1-3F474D5EB7B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5028-CE10-4BCD-A342-6F70FC4B3BB3}" type="datetimeFigureOut">
              <a:rPr lang="en-US" smtClean="0"/>
              <a:pPr/>
              <a:t>1/15/2018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15D7-C2CD-44FC-BCE1-3F474D5EB7B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5028-CE10-4BCD-A342-6F70FC4B3BB3}" type="datetimeFigureOut">
              <a:rPr lang="en-US" smtClean="0"/>
              <a:pPr/>
              <a:t>1/15/2018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15D7-C2CD-44FC-BCE1-3F474D5EB7B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5028-CE10-4BCD-A342-6F70FC4B3BB3}" type="datetimeFigureOut">
              <a:rPr lang="en-US" smtClean="0"/>
              <a:pPr/>
              <a:t>1/15/2018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15D7-C2CD-44FC-BCE1-3F474D5EB7B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5028-CE10-4BCD-A342-6F70FC4B3BB3}" type="datetimeFigureOut">
              <a:rPr lang="en-US" smtClean="0"/>
              <a:pPr/>
              <a:t>1/15/2018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15D7-C2CD-44FC-BCE1-3F474D5EB7B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5028-CE10-4BCD-A342-6F70FC4B3BB3}" type="datetimeFigureOut">
              <a:rPr lang="en-US" smtClean="0"/>
              <a:pPr/>
              <a:t>1/15/2018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15D7-C2CD-44FC-BCE1-3F474D5EB7B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5028-CE10-4BCD-A342-6F70FC4B3BB3}" type="datetimeFigureOut">
              <a:rPr lang="en-US" smtClean="0"/>
              <a:pPr/>
              <a:t>1/15/2018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15D7-C2CD-44FC-BCE1-3F474D5EB7B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5028-CE10-4BCD-A342-6F70FC4B3BB3}" type="datetimeFigureOut">
              <a:rPr lang="en-US" smtClean="0"/>
              <a:pPr/>
              <a:t>1/15/2018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15D7-C2CD-44FC-BCE1-3F474D5EB7B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5028-CE10-4BCD-A342-6F70FC4B3BB3}" type="datetimeFigureOut">
              <a:rPr lang="en-US" smtClean="0"/>
              <a:pPr/>
              <a:t>1/15/2018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2A415D7-C2CD-44FC-BCE1-3F474D5EB7B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755028-CE10-4BCD-A342-6F70FC4B3BB3}" type="datetimeFigureOut">
              <a:rPr lang="en-US" smtClean="0"/>
              <a:pPr/>
              <a:t>1/15/2018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2A415D7-C2CD-44FC-BCE1-3F474D5EB7B1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.ppt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4495800"/>
          </a:xfrm>
        </p:spPr>
        <p:txBody>
          <a:bodyPr>
            <a:noAutofit/>
          </a:bodyPr>
          <a:lstStyle/>
          <a:p>
            <a:pPr algn="ctr"/>
            <a:r>
              <a:rPr lang="en-US" sz="6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Introduction to graduate project </a:t>
            </a:r>
            <a:br>
              <a:rPr lang="en-US" sz="6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</a:br>
            <a:r>
              <a:rPr lang="en-US" sz="6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Nutrition health mobile app</a:t>
            </a:r>
            <a:br>
              <a:rPr lang="en-US" sz="6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</a:br>
            <a:r>
              <a:rPr lang="en-US" sz="6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HEALTH-ABS</a:t>
            </a:r>
            <a:endParaRPr lang="en-GB" sz="6000" i="1" dirty="0">
              <a:solidFill>
                <a:schemeClr val="tx1">
                  <a:lumMod val="95000"/>
                  <a:lumOff val="5000"/>
                </a:schemeClr>
              </a:solidFill>
              <a:latin typeface="Baskerville Old Face" pitchFamily="18" charset="0"/>
            </a:endParaRPr>
          </a:p>
        </p:txBody>
      </p:sp>
      <p:pic>
        <p:nvPicPr>
          <p:cNvPr id="5" name="Picture 2" descr="C:\Users\Aya\Desktop\26754805_10215226612235511_91027406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5562600"/>
            <a:ext cx="3200400" cy="114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rmAutofit/>
          </a:bodyPr>
          <a:lstStyle/>
          <a:p>
            <a:r>
              <a:rPr lang="en-US" sz="4800" i="1" dirty="0" smtClean="0">
                <a:latin typeface="Baskerville Old Face" pitchFamily="18" charset="0"/>
              </a:rPr>
              <a:t>Features</a:t>
            </a:r>
            <a:endParaRPr lang="en-GB" sz="4800" i="1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3200" i="1" dirty="0" smtClean="0">
                <a:latin typeface="Baskerville Old Face" pitchFamily="18" charset="0"/>
              </a:rPr>
              <a:t>online and offline.</a:t>
            </a:r>
          </a:p>
          <a:p>
            <a:r>
              <a:rPr lang="en-US" sz="3200" i="1" dirty="0" smtClean="0">
                <a:latin typeface="Baskerville Old Face" pitchFamily="18" charset="0"/>
              </a:rPr>
              <a:t>It help the user lose, gain  or maintain weight.</a:t>
            </a:r>
          </a:p>
          <a:p>
            <a:pPr lvl="0"/>
            <a:r>
              <a:rPr lang="en-US" sz="3200" i="1" dirty="0" smtClean="0">
                <a:latin typeface="Baskerville Old Face" pitchFamily="18" charset="0"/>
              </a:rPr>
              <a:t>It can make weekly calorie analysis.</a:t>
            </a:r>
          </a:p>
          <a:p>
            <a:pPr lvl="0"/>
            <a:r>
              <a:rPr lang="en-US" sz="3200" i="1" dirty="0" smtClean="0">
                <a:latin typeface="Baskerville Old Face" pitchFamily="18" charset="0"/>
              </a:rPr>
              <a:t>contains timer .</a:t>
            </a:r>
          </a:p>
          <a:p>
            <a:pPr lvl="0"/>
            <a:r>
              <a:rPr lang="en-US" sz="3200" i="1" dirty="0" smtClean="0">
                <a:latin typeface="Baskerville Old Face" pitchFamily="18" charset="0"/>
              </a:rPr>
              <a:t>contain a calorie counting, calculating IBW, find BMI.</a:t>
            </a:r>
          </a:p>
          <a:p>
            <a:pPr lvl="0"/>
            <a:r>
              <a:rPr lang="en-US" sz="3200" i="1" dirty="0" smtClean="0">
                <a:latin typeface="Baskerville Old Face" pitchFamily="18" charset="0"/>
              </a:rPr>
              <a:t>The application has reminders.</a:t>
            </a:r>
          </a:p>
          <a:p>
            <a:pPr lvl="0"/>
            <a:r>
              <a:rPr lang="en-US" sz="3200" i="1" dirty="0" smtClean="0">
                <a:latin typeface="Baskerville Old Face" pitchFamily="18" charset="0"/>
              </a:rPr>
              <a:t>provide social site. </a:t>
            </a:r>
          </a:p>
          <a:p>
            <a:pPr lvl="0"/>
            <a:r>
              <a:rPr lang="en-US" sz="3200" i="1" dirty="0" smtClean="0">
                <a:latin typeface="Baskerville Old Face" pitchFamily="18" charset="0"/>
              </a:rPr>
              <a:t>contains a photo album.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sz="4000" i="1" dirty="0" smtClean="0">
                <a:latin typeface="Baskerville Old Face" pitchFamily="18" charset="0"/>
              </a:rPr>
              <a:t>Required Data</a:t>
            </a:r>
            <a:endParaRPr lang="en-GB" sz="4000" i="1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i="1" dirty="0" smtClean="0">
              <a:latin typeface="Baskerville Old Face" pitchFamily="18" charset="0"/>
            </a:endParaRPr>
          </a:p>
          <a:p>
            <a:r>
              <a:rPr lang="en-US" sz="2400" i="1" dirty="0" smtClean="0">
                <a:latin typeface="Baskerville Old Face" pitchFamily="18" charset="0"/>
              </a:rPr>
              <a:t>Age </a:t>
            </a:r>
          </a:p>
          <a:p>
            <a:r>
              <a:rPr lang="en-US" sz="2400" i="1" dirty="0" smtClean="0">
                <a:latin typeface="Baskerville Old Face" pitchFamily="18" charset="0"/>
              </a:rPr>
              <a:t>Height </a:t>
            </a:r>
          </a:p>
          <a:p>
            <a:r>
              <a:rPr lang="en-US" sz="2400" i="1" dirty="0" smtClean="0">
                <a:latin typeface="Baskerville Old Face" pitchFamily="18" charset="0"/>
              </a:rPr>
              <a:t>Current Weight</a:t>
            </a:r>
          </a:p>
          <a:p>
            <a:r>
              <a:rPr lang="en-US" sz="2400" i="1" dirty="0" smtClean="0">
                <a:latin typeface="Baskerville Old Face" pitchFamily="18" charset="0"/>
              </a:rPr>
              <a:t>Target weight</a:t>
            </a:r>
          </a:p>
          <a:p>
            <a:r>
              <a:rPr lang="en-US" sz="2400" i="1" dirty="0" smtClean="0">
                <a:latin typeface="Baskerville Old Face" pitchFamily="18" charset="0"/>
              </a:rPr>
              <a:t>Gender</a:t>
            </a:r>
          </a:p>
          <a:p>
            <a:r>
              <a:rPr lang="en-US" sz="2400" i="1" dirty="0" smtClean="0">
                <a:latin typeface="Baskerville Old Face" pitchFamily="18" charset="0"/>
              </a:rPr>
              <a:t>Physical Activity level</a:t>
            </a:r>
          </a:p>
          <a:p>
            <a:pPr>
              <a:buNone/>
            </a:pPr>
            <a:endParaRPr lang="en-US" sz="2400" i="1" dirty="0" smtClean="0">
              <a:latin typeface="Baskerville Old Face" pitchFamily="18" charset="0"/>
            </a:endParaRPr>
          </a:p>
          <a:p>
            <a:pPr>
              <a:buNone/>
            </a:pPr>
            <a:endParaRPr lang="en-GB" dirty="0"/>
          </a:p>
        </p:txBody>
      </p:sp>
      <p:pic>
        <p:nvPicPr>
          <p:cNvPr id="2052" name="Picture 4" descr="C:\Users\Aya\Desktop\imag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0" y="838200"/>
            <a:ext cx="3905250" cy="228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>
            <a:normAutofit/>
          </a:bodyPr>
          <a:lstStyle/>
          <a:p>
            <a:r>
              <a:rPr lang="en-GB" sz="4400" i="1" dirty="0" smtClean="0">
                <a:latin typeface="Baskerville Old Face" pitchFamily="18" charset="0"/>
              </a:rPr>
              <a:t>Work principle</a:t>
            </a:r>
            <a:endParaRPr lang="en-GB" sz="4400" i="1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1" dirty="0" smtClean="0"/>
              <a:t>Equation  for total energy rate</a:t>
            </a:r>
          </a:p>
          <a:p>
            <a:pPr>
              <a:buNone/>
            </a:pPr>
            <a:r>
              <a:rPr lang="en-US" sz="2400" i="1" dirty="0" smtClean="0"/>
              <a:t>            TER=RMR*PAL factor</a:t>
            </a:r>
          </a:p>
          <a:p>
            <a:r>
              <a:rPr lang="en-US" sz="2400" b="1" i="1" dirty="0" smtClean="0"/>
              <a:t>Equation for Resting Metabolic Rate</a:t>
            </a:r>
          </a:p>
          <a:p>
            <a:pPr>
              <a:buNone/>
            </a:pPr>
            <a:r>
              <a:rPr lang="en-US" sz="2400" i="1" dirty="0" smtClean="0"/>
              <a:t>           RMR for women=(10*weight)+(6.25*height)  </a:t>
            </a:r>
          </a:p>
          <a:p>
            <a:pPr>
              <a:buNone/>
            </a:pPr>
            <a:r>
              <a:rPr lang="en-US" sz="2400" i="1" dirty="0" smtClean="0"/>
              <a:t>                                                      -(5*Age)-161.</a:t>
            </a:r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          RMR for men=(10*weight)+(6.25*height)  </a:t>
            </a:r>
          </a:p>
          <a:p>
            <a:pPr>
              <a:buNone/>
            </a:pPr>
            <a:r>
              <a:rPr lang="en-US" sz="2400" i="1" dirty="0" smtClean="0"/>
              <a:t>                                                      -(5*Age)+5.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098" name="Picture 2" descr="C:\Users\Aya\Desktop\imag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914400"/>
            <a:ext cx="2514600" cy="1800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229600" cy="4389120"/>
          </a:xfrm>
        </p:spPr>
        <p:txBody>
          <a:bodyPr/>
          <a:lstStyle/>
          <a:p>
            <a:r>
              <a:rPr lang="en-US" dirty="0" smtClean="0"/>
              <a:t>After  finding TER Algorithm will decide user Body Mass Index By using this equation: </a:t>
            </a:r>
          </a:p>
          <a:p>
            <a:pPr>
              <a:buNone/>
            </a:pPr>
            <a:r>
              <a:rPr lang="en-US" dirty="0" smtClean="0"/>
              <a:t>            BMI=weight/Height*Height .</a:t>
            </a:r>
          </a:p>
          <a:p>
            <a:r>
              <a:rPr lang="en-US" dirty="0" smtClean="0"/>
              <a:t>Results</a:t>
            </a:r>
          </a:p>
          <a:p>
            <a:pPr>
              <a:buNone/>
            </a:pPr>
            <a:r>
              <a:rPr lang="en-US" dirty="0" smtClean="0"/>
              <a:t> BMI&lt;18.5          </a:t>
            </a:r>
            <a:r>
              <a:rPr lang="en-US" dirty="0" smtClean="0">
                <a:sym typeface="Wingdings" pitchFamily="2" charset="2"/>
              </a:rPr>
              <a:t> under weight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BMI 18.5-24.9    Normal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BMI 25-29.9      over weight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BMI &gt;30             Obese class</a:t>
            </a:r>
            <a:endParaRPr lang="en-US" dirty="0" smtClean="0"/>
          </a:p>
          <a:p>
            <a:pPr>
              <a:buNone/>
            </a:pPr>
            <a:endParaRPr lang="en-GB" dirty="0"/>
          </a:p>
        </p:txBody>
      </p:sp>
      <p:pic>
        <p:nvPicPr>
          <p:cNvPr id="5122" name="Picture 2" descr="C:\Users\Aya\Desktop\26793818_10208437574576745_124537407_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40475" y="1676400"/>
            <a:ext cx="2803525" cy="236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sz="4800" i="1" dirty="0" smtClean="0">
                <a:latin typeface="Baskerville Old Face" pitchFamily="18" charset="0"/>
              </a:rPr>
              <a:t>System Analysis </a:t>
            </a:r>
            <a:endParaRPr lang="en-GB" sz="4800" i="1" dirty="0">
              <a:latin typeface="Baskerville Old Face" pitchFamily="18" charset="0"/>
            </a:endParaRPr>
          </a:p>
        </p:txBody>
      </p:sp>
      <p:pic>
        <p:nvPicPr>
          <p:cNvPr id="1026" name="Picture 2" descr="C:\Users\Aya\Desktop\26647868_10215183409555471_2043727312_n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44000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1143000"/>
          <a:ext cx="9144000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Presentation" r:id="rId3" imgW="6094535" imgH="3427323" progId="PowerPoint.Show.12">
                  <p:embed/>
                </p:oleObj>
              </mc:Choice>
              <mc:Fallback>
                <p:oleObj name="Presentation" r:id="rId3" imgW="6094535" imgH="3427323" progId="PowerPoint.Show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43000"/>
                        <a:ext cx="9144000" cy="571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52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i="1" dirty="0" smtClean="0">
                <a:latin typeface="Baskerville Old Face" pitchFamily="18" charset="0"/>
              </a:rPr>
              <a:t>Other related Apps</a:t>
            </a:r>
            <a:endParaRPr lang="en-GB" sz="4800" i="1" dirty="0">
              <a:latin typeface="Baskerville Old Face" pitchFamily="18" charset="0"/>
            </a:endParaRPr>
          </a:p>
        </p:txBody>
      </p:sp>
      <p:pic>
        <p:nvPicPr>
          <p:cNvPr id="1026" name="Picture 2" descr="C:\Users\Aya\Desktop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124200"/>
            <a:ext cx="3810000" cy="2562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8382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i="1" dirty="0" smtClean="0">
                <a:latin typeface="Baskerville Old Face" pitchFamily="18" charset="0"/>
              </a:rPr>
              <a:t>lose It</a:t>
            </a:r>
            <a:endParaRPr lang="en-GB" sz="5300" i="1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868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 smtClean="0">
                <a:latin typeface="Baskerville Old Face" pitchFamily="18" charset="0"/>
              </a:rPr>
              <a:t>After filling the data entry it </a:t>
            </a:r>
          </a:p>
          <a:p>
            <a:pPr marL="0" indent="0">
              <a:buNone/>
            </a:pPr>
            <a:r>
              <a:rPr lang="en-US" sz="3200" i="1" dirty="0" smtClean="0">
                <a:latin typeface="Baskerville Old Face" pitchFamily="18" charset="0"/>
              </a:rPr>
              <a:t>calculate daily calories, every day </a:t>
            </a:r>
          </a:p>
          <a:p>
            <a:pPr marL="0" indent="0">
              <a:buNone/>
            </a:pPr>
            <a:r>
              <a:rPr lang="en-US" sz="3200" i="1" dirty="0">
                <a:latin typeface="Baskerville Old Face" pitchFamily="18" charset="0"/>
              </a:rPr>
              <a:t>t</a:t>
            </a:r>
            <a:r>
              <a:rPr lang="en-US" sz="3200" i="1" dirty="0" smtClean="0">
                <a:latin typeface="Baskerville Old Face" pitchFamily="18" charset="0"/>
              </a:rPr>
              <a:t>he user must search for meals </a:t>
            </a:r>
          </a:p>
          <a:p>
            <a:pPr marL="0" indent="0">
              <a:buNone/>
            </a:pPr>
            <a:r>
              <a:rPr lang="en-US" sz="3200" i="1" dirty="0" smtClean="0">
                <a:latin typeface="Baskerville Old Face" pitchFamily="18" charset="0"/>
              </a:rPr>
              <a:t>and drinks per the day  and the </a:t>
            </a:r>
          </a:p>
          <a:p>
            <a:pPr marL="0" indent="0">
              <a:buNone/>
            </a:pPr>
            <a:r>
              <a:rPr lang="en-US" sz="3200" i="1" dirty="0" smtClean="0">
                <a:latin typeface="Baskerville Old Face" pitchFamily="18" charset="0"/>
              </a:rPr>
              <a:t>exercise to be controlling  his/her</a:t>
            </a:r>
          </a:p>
          <a:p>
            <a:pPr marL="0" indent="0">
              <a:buNone/>
            </a:pPr>
            <a:r>
              <a:rPr lang="en-US" sz="3200" i="1" dirty="0" smtClean="0">
                <a:latin typeface="Baskerville Old Face" pitchFamily="18" charset="0"/>
              </a:rPr>
              <a:t>weight, this App work just in one </a:t>
            </a:r>
          </a:p>
          <a:p>
            <a:pPr marL="0" indent="0">
              <a:buNone/>
            </a:pPr>
            <a:r>
              <a:rPr lang="en-US" sz="3200" i="1" dirty="0" smtClean="0">
                <a:latin typeface="Baskerville Old Face" pitchFamily="18" charset="0"/>
              </a:rPr>
              <a:t>domain to lose weight.                                           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494" y="1524000"/>
            <a:ext cx="2907506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US" dirty="0" smtClean="0"/>
              <a:t> </a:t>
            </a:r>
            <a:r>
              <a:rPr lang="en-US" sz="5300" i="1" dirty="0" smtClean="0">
                <a:latin typeface="Baskerville Old Face" panose="02020602080505020303" pitchFamily="18" charset="0"/>
              </a:rPr>
              <a:t>MyNetDiary App</a:t>
            </a:r>
            <a:endParaRPr lang="en-GB" sz="5300" i="1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>
                <a:latin typeface="Baskerville Old Face" panose="02020602080505020303" pitchFamily="18" charset="0"/>
              </a:rPr>
              <a:t>This </a:t>
            </a:r>
            <a:r>
              <a:rPr lang="en-US" sz="3200" dirty="0" smtClean="0">
                <a:latin typeface="Baskerville Old Face" panose="02020602080505020303" pitchFamily="18" charset="0"/>
              </a:rPr>
              <a:t>App works in the same way after </a:t>
            </a:r>
          </a:p>
          <a:p>
            <a:pPr>
              <a:buNone/>
            </a:pPr>
            <a:r>
              <a:rPr lang="en-US" sz="3200" dirty="0" smtClean="0">
                <a:latin typeface="Baskerville Old Face" panose="02020602080505020303" pitchFamily="18" charset="0"/>
              </a:rPr>
              <a:t>Adding the data entry it calculates the</a:t>
            </a:r>
          </a:p>
          <a:p>
            <a:pPr>
              <a:buNone/>
            </a:pPr>
            <a:r>
              <a:rPr lang="en-US" sz="3200" dirty="0" smtClean="0">
                <a:latin typeface="Baskerville Old Face" panose="02020602080505020303" pitchFamily="18" charset="0"/>
              </a:rPr>
              <a:t>Daily calorie, every day the user must </a:t>
            </a:r>
          </a:p>
          <a:p>
            <a:pPr>
              <a:buNone/>
            </a:pPr>
            <a:r>
              <a:rPr lang="en-US" sz="3200" dirty="0" smtClean="0">
                <a:latin typeface="Baskerville Old Face" panose="02020602080505020303" pitchFamily="18" charset="0"/>
              </a:rPr>
              <a:t>Search his/her meals and drinks </a:t>
            </a:r>
            <a:endParaRPr lang="en-US" sz="3200" dirty="0" smtClean="0">
              <a:latin typeface="Baskerville Old Face" panose="02020602080505020303" pitchFamily="18" charset="0"/>
            </a:endParaRPr>
          </a:p>
          <a:p>
            <a:pPr>
              <a:buNone/>
            </a:pPr>
            <a:r>
              <a:rPr lang="en-US" sz="3200" dirty="0" smtClean="0">
                <a:latin typeface="Baskerville Old Face" panose="02020602080505020303" pitchFamily="18" charset="0"/>
              </a:rPr>
              <a:t>exactly to </a:t>
            </a:r>
            <a:r>
              <a:rPr lang="en-US" sz="3200" dirty="0">
                <a:latin typeface="Baskerville Old Face" panose="02020602080505020303" pitchFamily="18" charset="0"/>
              </a:rPr>
              <a:t>let him/her </a:t>
            </a:r>
            <a:r>
              <a:rPr lang="en-US" sz="3200" dirty="0" smtClean="0">
                <a:latin typeface="Baskerville Old Face" panose="02020602080505020303" pitchFamily="18" charset="0"/>
              </a:rPr>
              <a:t>Achieve</a:t>
            </a:r>
            <a:r>
              <a:rPr lang="ar-SA" sz="3200" dirty="0" smtClean="0">
                <a:latin typeface="Baskerville Old Face" panose="02020602080505020303" pitchFamily="18" charset="0"/>
              </a:rPr>
              <a:t> </a:t>
            </a:r>
            <a:r>
              <a:rPr lang="en-US" sz="3200" dirty="0" smtClean="0">
                <a:latin typeface="Baskerville Old Face" panose="02020602080505020303" pitchFamily="18" charset="0"/>
              </a:rPr>
              <a:t>the </a:t>
            </a:r>
            <a:endParaRPr lang="en-US" sz="3200" dirty="0" smtClean="0">
              <a:latin typeface="Baskerville Old Face" panose="02020602080505020303" pitchFamily="18" charset="0"/>
            </a:endParaRPr>
          </a:p>
          <a:p>
            <a:pPr>
              <a:buNone/>
            </a:pPr>
            <a:r>
              <a:rPr lang="en-US" sz="3200" dirty="0" smtClean="0">
                <a:latin typeface="Baskerville Old Face" panose="02020602080505020303" pitchFamily="18" charset="0"/>
              </a:rPr>
              <a:t>goal</a:t>
            </a:r>
            <a:r>
              <a:rPr lang="en-US" sz="3200" dirty="0" smtClean="0">
                <a:latin typeface="Baskerville Old Face" panose="02020602080505020303" pitchFamily="18" charset="0"/>
              </a:rPr>
              <a:t>, this App </a:t>
            </a:r>
            <a:r>
              <a:rPr lang="en-US" sz="3200" dirty="0" smtClean="0">
                <a:latin typeface="Baskerville Old Face" panose="02020602080505020303" pitchFamily="18" charset="0"/>
              </a:rPr>
              <a:t>don’t </a:t>
            </a:r>
            <a:r>
              <a:rPr lang="en-US" sz="3200" dirty="0" smtClean="0">
                <a:latin typeface="Baskerville Old Face" panose="02020602080505020303" pitchFamily="18" charset="0"/>
              </a:rPr>
              <a:t>contain the </a:t>
            </a:r>
            <a:endParaRPr lang="en-US" sz="3200" dirty="0" smtClean="0">
              <a:latin typeface="Baskerville Old Face" panose="02020602080505020303" pitchFamily="18" charset="0"/>
            </a:endParaRPr>
          </a:p>
          <a:p>
            <a:pPr>
              <a:buNone/>
            </a:pPr>
            <a:r>
              <a:rPr lang="en-US" sz="3200" dirty="0" smtClean="0">
                <a:latin typeface="Baskerville Old Face" panose="02020602080505020303" pitchFamily="18" charset="0"/>
              </a:rPr>
              <a:t>exercise</a:t>
            </a:r>
            <a:r>
              <a:rPr lang="en-US" sz="3200" dirty="0" smtClean="0">
                <a:latin typeface="Baskerville Old Face" panose="02020602080505020303" pitchFamily="18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956262"/>
            <a:ext cx="23622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i="1" dirty="0" smtClean="0">
                <a:latin typeface="Baskerville Old Face" panose="02020602080505020303" pitchFamily="18" charset="0"/>
              </a:rPr>
              <a:t>FatSecret App</a:t>
            </a:r>
            <a:endParaRPr lang="en-GB" sz="4800" i="1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Baskerville Old Face" panose="02020602080505020303" pitchFamily="18" charset="0"/>
              </a:rPr>
              <a:t>This App too after filling the data entry</a:t>
            </a:r>
          </a:p>
          <a:p>
            <a:pPr marL="0" indent="0">
              <a:buNone/>
            </a:pPr>
            <a:r>
              <a:rPr lang="en-US" sz="2800" dirty="0">
                <a:latin typeface="Baskerville Old Face" panose="02020602080505020303" pitchFamily="18" charset="0"/>
              </a:rPr>
              <a:t>a</a:t>
            </a:r>
            <a:r>
              <a:rPr lang="en-US" sz="2800" dirty="0" smtClean="0">
                <a:latin typeface="Baskerville Old Face" panose="02020602080505020303" pitchFamily="18" charset="0"/>
              </a:rPr>
              <a:t>nd calculating the daily calorie, every </a:t>
            </a:r>
          </a:p>
          <a:p>
            <a:pPr marL="0" indent="0">
              <a:buNone/>
            </a:pPr>
            <a:r>
              <a:rPr lang="en-US" sz="2800" dirty="0">
                <a:latin typeface="Baskerville Old Face" panose="02020602080505020303" pitchFamily="18" charset="0"/>
              </a:rPr>
              <a:t>d</a:t>
            </a:r>
            <a:r>
              <a:rPr lang="en-US" sz="2800" dirty="0" smtClean="0">
                <a:latin typeface="Baskerville Old Face" panose="02020602080505020303" pitchFamily="18" charset="0"/>
              </a:rPr>
              <a:t>ay he/she must search to meals, drink</a:t>
            </a:r>
          </a:p>
          <a:p>
            <a:pPr marL="0" indent="0">
              <a:buNone/>
            </a:pPr>
            <a:r>
              <a:rPr lang="en-US" sz="2800" dirty="0">
                <a:latin typeface="Baskerville Old Face" panose="02020602080505020303" pitchFamily="18" charset="0"/>
              </a:rPr>
              <a:t>a</a:t>
            </a:r>
            <a:r>
              <a:rPr lang="en-US" sz="2800" dirty="0" smtClean="0">
                <a:latin typeface="Baskerville Old Face" panose="02020602080505020303" pitchFamily="18" charset="0"/>
              </a:rPr>
              <a:t>nd exercise exactly to achieve the goal,</a:t>
            </a:r>
          </a:p>
          <a:p>
            <a:pPr marL="0" indent="0">
              <a:buNone/>
            </a:pPr>
            <a:r>
              <a:rPr lang="en-US" sz="2800" dirty="0" smtClean="0">
                <a:latin typeface="Baskerville Old Face" panose="02020602080505020303" pitchFamily="18" charset="0"/>
              </a:rPr>
              <a:t>This App does not depend in calculation</a:t>
            </a:r>
          </a:p>
          <a:p>
            <a:pPr marL="0" indent="0">
              <a:buNone/>
            </a:pPr>
            <a:r>
              <a:rPr lang="en-US" sz="2800" dirty="0">
                <a:latin typeface="Baskerville Old Face" panose="02020602080505020303" pitchFamily="18" charset="0"/>
              </a:rPr>
              <a:t>o</a:t>
            </a:r>
            <a:r>
              <a:rPr lang="en-US" sz="2800" dirty="0" smtClean="0">
                <a:latin typeface="Baskerville Old Face" panose="02020602080505020303" pitchFamily="18" charset="0"/>
              </a:rPr>
              <a:t>n BMI and it does not limit the </a:t>
            </a:r>
          </a:p>
          <a:p>
            <a:pPr marL="0" indent="0">
              <a:buNone/>
            </a:pPr>
            <a:r>
              <a:rPr lang="en-US" sz="2800" dirty="0" smtClean="0">
                <a:latin typeface="Baskerville Old Face" panose="02020602080505020303" pitchFamily="18" charset="0"/>
              </a:rPr>
              <a:t>Category if he/she is  over weight,</a:t>
            </a:r>
          </a:p>
          <a:p>
            <a:pPr marL="0" indent="0">
              <a:buNone/>
            </a:pPr>
            <a:r>
              <a:rPr lang="en-US" sz="2800" dirty="0" smtClean="0">
                <a:latin typeface="Baskerville Old Face" panose="02020602080505020303" pitchFamily="18" charset="0"/>
              </a:rPr>
              <a:t>under weight or normal.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676400"/>
            <a:ext cx="2671763" cy="36266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sz="4400" i="1" dirty="0" smtClean="0">
                <a:latin typeface="Baskerville Old Face" pitchFamily="18" charset="0"/>
              </a:rPr>
              <a:t>Outline </a:t>
            </a:r>
            <a:endParaRPr lang="en-GB" sz="4400" i="1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392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3200" dirty="0"/>
              <a:t> </a:t>
            </a:r>
            <a:r>
              <a:rPr lang="en-US" sz="3200" dirty="0" smtClean="0"/>
              <a:t>why nutrition app!!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Purpose of HEALTH-ABS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Why Android!!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Feature of HEALTH –ABS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System Analysis 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UI prototype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Results of UI prototype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  <p:pic>
        <p:nvPicPr>
          <p:cNvPr id="3076" name="Picture 4" descr="C:\Users\Aya\Desktop\h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2286000"/>
            <a:ext cx="1981200" cy="2305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 marL="393192" lvl="1" indent="0">
              <a:buNone/>
            </a:pPr>
            <a:r>
              <a:rPr lang="en-US" sz="5200" i="1" dirty="0" smtClean="0">
                <a:solidFill>
                  <a:schemeClr val="bg1">
                    <a:lumMod val="50000"/>
                  </a:schemeClr>
                </a:solidFill>
                <a:latin typeface="Baskerville Old Face" panose="02020602080505020303" pitchFamily="18" charset="0"/>
              </a:rPr>
              <a:t>How our App will be different:</a:t>
            </a:r>
          </a:p>
          <a:p>
            <a:pPr marL="393192" lvl="1" indent="0">
              <a:buNone/>
            </a:pPr>
            <a:endParaRPr lang="en-US" dirty="0"/>
          </a:p>
          <a:p>
            <a:pPr lvl="1"/>
            <a:r>
              <a:rPr lang="en-US" sz="2600" dirty="0" smtClean="0">
                <a:latin typeface="Baskerville Old Face" panose="02020602080505020303" pitchFamily="18" charset="0"/>
              </a:rPr>
              <a:t>The user </a:t>
            </a:r>
            <a:r>
              <a:rPr lang="en-US" sz="2600" dirty="0">
                <a:latin typeface="Baskerville Old Face" panose="02020602080505020303" pitchFamily="18" charset="0"/>
              </a:rPr>
              <a:t>interface </a:t>
            </a:r>
            <a:r>
              <a:rPr lang="en-US" sz="2600" dirty="0" smtClean="0">
                <a:latin typeface="Baskerville Old Face" panose="02020602080505020303" pitchFamily="18" charset="0"/>
              </a:rPr>
              <a:t>will be friendly </a:t>
            </a:r>
            <a:r>
              <a:rPr lang="en-US" sz="2600" dirty="0">
                <a:latin typeface="Baskerville Old Face" panose="02020602080505020303" pitchFamily="18" charset="0"/>
              </a:rPr>
              <a:t>as possible ,simple to use in any time and any condition. </a:t>
            </a:r>
          </a:p>
          <a:p>
            <a:pPr lvl="1"/>
            <a:r>
              <a:rPr lang="en-US" sz="2600" dirty="0" smtClean="0">
                <a:latin typeface="Baskerville Old Face" panose="02020602080505020303" pitchFamily="18" charset="0"/>
              </a:rPr>
              <a:t>Contain the ability </a:t>
            </a:r>
            <a:r>
              <a:rPr lang="en-US" sz="2600" dirty="0">
                <a:latin typeface="Baskerville Old Face" panose="02020602080505020303" pitchFamily="18" charset="0"/>
              </a:rPr>
              <a:t>to </a:t>
            </a:r>
            <a:r>
              <a:rPr lang="en-US" sz="2600" dirty="0" smtClean="0">
                <a:latin typeface="Baskerville Old Face" panose="02020602080505020303" pitchFamily="18" charset="0"/>
              </a:rPr>
              <a:t>manage lose </a:t>
            </a:r>
            <a:r>
              <a:rPr lang="en-US" sz="2600" dirty="0">
                <a:latin typeface="Baskerville Old Face" panose="02020602080505020303" pitchFamily="18" charset="0"/>
              </a:rPr>
              <a:t>weight, gain or maintain by depending on your goal and your idol </a:t>
            </a:r>
            <a:r>
              <a:rPr lang="en-US" sz="2600" dirty="0" smtClean="0">
                <a:latin typeface="Baskerville Old Face" panose="02020602080505020303" pitchFamily="18" charset="0"/>
              </a:rPr>
              <a:t>wait. </a:t>
            </a:r>
            <a:endParaRPr lang="en-US" sz="2600" dirty="0">
              <a:latin typeface="Baskerville Old Face" panose="02020602080505020303" pitchFamily="18" charset="0"/>
            </a:endParaRPr>
          </a:p>
          <a:p>
            <a:pPr lvl="1"/>
            <a:r>
              <a:rPr lang="en-US" sz="2600" dirty="0">
                <a:latin typeface="Baskerville Old Face" panose="02020602080505020303" pitchFamily="18" charset="0"/>
              </a:rPr>
              <a:t>H</a:t>
            </a:r>
            <a:r>
              <a:rPr lang="en-US" sz="2600" dirty="0" smtClean="0">
                <a:latin typeface="Baskerville Old Face" panose="02020602080505020303" pitchFamily="18" charset="0"/>
              </a:rPr>
              <a:t>elp </a:t>
            </a:r>
            <a:r>
              <a:rPr lang="en-US" sz="2600" dirty="0">
                <a:latin typeface="Baskerville Old Face" panose="02020602080505020303" pitchFamily="18" charset="0"/>
              </a:rPr>
              <a:t>user to add the meals and snacks the user eat per a day and help them to follow their weight and control their foods.</a:t>
            </a:r>
          </a:p>
          <a:p>
            <a:pPr lvl="1"/>
            <a:r>
              <a:rPr lang="en-US" sz="2600" dirty="0">
                <a:latin typeface="Baskerville Old Face" panose="02020602080505020303" pitchFamily="18" charset="0"/>
              </a:rPr>
              <a:t>N</a:t>
            </a:r>
            <a:r>
              <a:rPr lang="en-US" sz="2600" dirty="0" smtClean="0">
                <a:latin typeface="Baskerville Old Face" panose="02020602080505020303" pitchFamily="18" charset="0"/>
              </a:rPr>
              <a:t>otify </a:t>
            </a:r>
            <a:r>
              <a:rPr lang="en-US" sz="2600" dirty="0">
                <a:latin typeface="Baskerville Old Face" panose="02020602080505020303" pitchFamily="18" charset="0"/>
              </a:rPr>
              <a:t>the user many times per a day if he/she don’t fill the meals, </a:t>
            </a:r>
            <a:r>
              <a:rPr lang="en-US" sz="2600" dirty="0" smtClean="0">
                <a:latin typeface="Baskerville Old Face" panose="02020602080505020303" pitchFamily="18" charset="0"/>
              </a:rPr>
              <a:t>do </a:t>
            </a:r>
            <a:r>
              <a:rPr lang="en-US" sz="2600" dirty="0">
                <a:latin typeface="Baskerville Old Face" panose="02020602080505020303" pitchFamily="18" charset="0"/>
              </a:rPr>
              <a:t>exercises 5 times weekly</a:t>
            </a:r>
            <a:r>
              <a:rPr lang="en-US" sz="2600" dirty="0" smtClean="0">
                <a:latin typeface="Baskerville Old Face" panose="02020602080505020303" pitchFamily="18" charset="0"/>
              </a:rPr>
              <a:t>, and drink </a:t>
            </a:r>
            <a:r>
              <a:rPr lang="en-US" sz="2600" dirty="0">
                <a:latin typeface="Baskerville Old Face" panose="02020602080505020303" pitchFamily="18" charset="0"/>
              </a:rPr>
              <a:t>water.</a:t>
            </a:r>
          </a:p>
          <a:p>
            <a:pPr lvl="1"/>
            <a:r>
              <a:rPr lang="en-US" sz="2600" dirty="0">
                <a:latin typeface="Baskerville Old Face" panose="02020602080505020303" pitchFamily="18" charset="0"/>
              </a:rPr>
              <a:t>P</a:t>
            </a:r>
            <a:r>
              <a:rPr lang="en-US" sz="2600" dirty="0" smtClean="0">
                <a:latin typeface="Baskerville Old Face" panose="02020602080505020303" pitchFamily="18" charset="0"/>
              </a:rPr>
              <a:t>rovide </a:t>
            </a:r>
            <a:r>
              <a:rPr lang="en-US" sz="2600" dirty="0">
                <a:latin typeface="Baskerville Old Face" panose="02020602080505020303" pitchFamily="18" charset="0"/>
              </a:rPr>
              <a:t>activity tracking service, Diet and nutrition service and Workout or exercise tracking service together.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57400"/>
            <a:ext cx="8229600" cy="1371600"/>
          </a:xfrm>
        </p:spPr>
        <p:txBody>
          <a:bodyPr/>
          <a:lstStyle/>
          <a:p>
            <a:pPr algn="ctr"/>
            <a:r>
              <a:rPr lang="en-US" sz="5400" i="1" dirty="0" smtClean="0">
                <a:latin typeface="Baskerville Old Face" pitchFamily="18" charset="0"/>
              </a:rPr>
              <a:t>Prototype Design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5867400"/>
          </a:xfrm>
        </p:spPr>
        <p:txBody>
          <a:bodyPr/>
          <a:lstStyle/>
          <a:p>
            <a:r>
              <a:rPr lang="en-US" sz="3200" i="1" dirty="0" smtClean="0">
                <a:latin typeface="Baskerville Old Face" pitchFamily="18" charset="0"/>
              </a:rPr>
              <a:t>We learning about </a:t>
            </a:r>
            <a:r>
              <a:rPr lang="en-US" sz="3200" b="1" i="1" dirty="0" err="1" smtClean="0">
                <a:latin typeface="Baskerville Old Face" pitchFamily="18" charset="0"/>
              </a:rPr>
              <a:t>axure</a:t>
            </a:r>
            <a:r>
              <a:rPr lang="en-US" sz="3200" b="1" i="1" dirty="0" smtClean="0">
                <a:latin typeface="Baskerville Old Face" pitchFamily="18" charset="0"/>
              </a:rPr>
              <a:t> </a:t>
            </a:r>
            <a:r>
              <a:rPr lang="en-US" sz="3200" b="1" i="1" dirty="0" err="1" smtClean="0">
                <a:latin typeface="Baskerville Old Face" pitchFamily="18" charset="0"/>
              </a:rPr>
              <a:t>rp</a:t>
            </a:r>
            <a:r>
              <a:rPr lang="en-US" sz="3200" b="1" i="1" dirty="0" smtClean="0">
                <a:latin typeface="Baskerville Old Face" pitchFamily="18" charset="0"/>
              </a:rPr>
              <a:t> </a:t>
            </a:r>
            <a:r>
              <a:rPr lang="en-US" sz="3200" i="1" dirty="0" smtClean="0">
                <a:latin typeface="Baskerville Old Face" pitchFamily="18" charset="0"/>
              </a:rPr>
              <a:t>program and use it to develop our prototype.</a:t>
            </a:r>
          </a:p>
          <a:p>
            <a:pPr>
              <a:buNone/>
            </a:pPr>
            <a:endParaRPr lang="en-US" sz="3200" i="1" dirty="0" smtClean="0">
              <a:latin typeface="Baskerville Old Face" pitchFamily="18" charset="0"/>
            </a:endParaRPr>
          </a:p>
          <a:p>
            <a:endParaRPr lang="en-US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47800"/>
            <a:ext cx="3276600" cy="525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38200"/>
            <a:ext cx="3200400" cy="579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838200"/>
            <a:ext cx="3344092" cy="5776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0"/>
            <a:ext cx="3021369" cy="5526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269432" cy="5526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838200"/>
            <a:ext cx="3733800" cy="586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r>
              <a:rPr lang="en-US" sz="4400" i="1" dirty="0" smtClean="0">
                <a:latin typeface="Baskerville Old Face" pitchFamily="18" charset="0"/>
              </a:rPr>
              <a:t>Survey Question</a:t>
            </a:r>
            <a:endParaRPr lang="en-GB" sz="4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The survey questions to measure usability and friendly of our prototype</a:t>
            </a:r>
          </a:p>
          <a:p>
            <a:pPr marL="514350" indent="-514350">
              <a:buAutoNum type="arabicParenBoth"/>
            </a:pP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Could be used  by one hand</a:t>
            </a:r>
          </a:p>
          <a:p>
            <a:pPr marL="514350" indent="-514350">
              <a:buAutoNum type="arabicParenBoth"/>
            </a:pP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easy  and simple to use</a:t>
            </a:r>
          </a:p>
          <a:p>
            <a:pPr marL="514350" indent="-514350">
              <a:buAutoNum type="arabicParenBoth"/>
            </a:pP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easy to understand the content of main interface</a:t>
            </a:r>
          </a:p>
          <a:p>
            <a:pPr marL="514350" indent="-514350">
              <a:buAutoNum type="arabicParenBoth"/>
            </a:pP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consistent of view in form</a:t>
            </a:r>
          </a:p>
          <a:p>
            <a:pPr marL="514350" indent="-514350">
              <a:buAutoNum type="arabicParenBoth"/>
            </a:pP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consistent of colours in form</a:t>
            </a:r>
          </a:p>
          <a:p>
            <a:pPr marL="514350" indent="-514350">
              <a:buAutoNum type="arabicParenBoth"/>
            </a:pP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distribution of content increase the speed of reach ability.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1524000"/>
          </a:xfrm>
        </p:spPr>
        <p:txBody>
          <a:bodyPr>
            <a:normAutofit/>
          </a:bodyPr>
          <a:lstStyle/>
          <a:p>
            <a:pPr algn="ctr"/>
            <a:r>
              <a:rPr lang="en-US" sz="4400" i="1" dirty="0" smtClean="0">
                <a:latin typeface="Baskerville Old Face" pitchFamily="18" charset="0"/>
              </a:rPr>
              <a:t>Results of UI prototype </a:t>
            </a:r>
            <a:endParaRPr lang="en-GB" sz="4400" dirty="0"/>
          </a:p>
        </p:txBody>
      </p:sp>
      <p:pic>
        <p:nvPicPr>
          <p:cNvPr id="9219" name="Picture 3" descr="C:\Users\Aya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429000"/>
            <a:ext cx="3286125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4400" i="1" dirty="0" smtClean="0">
                <a:latin typeface="Times New Roman" pitchFamily="18" charset="0"/>
                <a:cs typeface="Times New Roman" pitchFamily="18" charset="0"/>
              </a:rPr>
              <a:t>Use by one hand</a:t>
            </a:r>
            <a:endParaRPr lang="en-GB" sz="4400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</p:nvPr>
        </p:nvGraphicFramePr>
        <p:xfrm>
          <a:off x="0" y="1828800"/>
          <a:ext cx="91440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sz="4400" i="1" dirty="0" smtClean="0">
                <a:latin typeface="Times New Roman" pitchFamily="18" charset="0"/>
                <a:cs typeface="Times New Roman" pitchFamily="18" charset="0"/>
              </a:rPr>
              <a:t>Understandable </a:t>
            </a:r>
            <a:endParaRPr lang="en-GB" sz="4400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</p:nvPr>
        </p:nvGraphicFramePr>
        <p:xfrm>
          <a:off x="0" y="1905000"/>
          <a:ext cx="91440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sz="4800" i="1" dirty="0" smtClean="0">
                <a:latin typeface="Baskerville Old Face" pitchFamily="18" charset="0"/>
              </a:rPr>
              <a:t>Why nutrition app ?!</a:t>
            </a:r>
            <a:endParaRPr lang="en-GB" sz="4800" i="1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458200" cy="1828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200" i="1" dirty="0" smtClean="0">
                <a:latin typeface="Baskerville Old Face" pitchFamily="18" charset="0"/>
              </a:rPr>
              <a:t>Recently, the weight management is a very hard problem to control it.</a:t>
            </a:r>
          </a:p>
          <a:p>
            <a:endParaRPr lang="en-US" sz="3200" i="1" dirty="0" smtClean="0">
              <a:latin typeface="Baskerville Old Face" pitchFamily="18" charset="0"/>
            </a:endParaRPr>
          </a:p>
          <a:p>
            <a:pPr>
              <a:buNone/>
            </a:pPr>
            <a:r>
              <a:rPr lang="en-US" sz="3200" i="1" dirty="0" smtClean="0">
                <a:latin typeface="Baskerville Old Face" pitchFamily="18" charset="0"/>
              </a:rPr>
              <a:t>                Lose           Maintain          Gain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81400"/>
            <a:ext cx="73152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4400" i="1" dirty="0" smtClean="0">
                <a:latin typeface="Times New Roman" pitchFamily="18" charset="0"/>
                <a:cs typeface="Times New Roman" pitchFamily="18" charset="0"/>
              </a:rPr>
              <a:t>Simple and easy to use</a:t>
            </a:r>
            <a:endParaRPr lang="en-GB" sz="4400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0" y="1935163"/>
          <a:ext cx="9144000" cy="4922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sz="4400" i="1" dirty="0" smtClean="0">
                <a:latin typeface="Times New Roman" pitchFamily="18" charset="0"/>
                <a:cs typeface="Times New Roman" pitchFamily="18" charset="0"/>
              </a:rPr>
              <a:t>Form consistent </a:t>
            </a:r>
            <a:endParaRPr lang="en-GB" sz="4400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0" y="1935163"/>
          <a:ext cx="9144000" cy="4922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sz="4400" i="1" dirty="0" smtClean="0">
                <a:latin typeface="Times New Roman" pitchFamily="18" charset="0"/>
                <a:cs typeface="Times New Roman" pitchFamily="18" charset="0"/>
              </a:rPr>
              <a:t>Color consistent</a:t>
            </a:r>
            <a:endParaRPr lang="en-GB" sz="4400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0" y="1905000"/>
          <a:ext cx="91440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048512"/>
          </a:xfrm>
        </p:spPr>
        <p:txBody>
          <a:bodyPr>
            <a:normAutofit/>
          </a:bodyPr>
          <a:lstStyle/>
          <a:p>
            <a:r>
              <a:rPr lang="en-US" sz="4800" i="1" dirty="0" smtClean="0">
                <a:latin typeface="Baskerville Old Face" pitchFamily="18" charset="0"/>
              </a:rPr>
              <a:t>Time to reach content.</a:t>
            </a:r>
            <a:endParaRPr lang="en-GB" sz="4800" i="1" dirty="0">
              <a:latin typeface="Baskerville Old Face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0" y="1935163"/>
          <a:ext cx="9144000" cy="4922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sz="4800" i="1" dirty="0" smtClean="0">
                <a:latin typeface="Baskerville Old Face" panose="02020602080505020303" pitchFamily="18" charset="0"/>
                <a:cs typeface="Times New Roman" pitchFamily="18" charset="0"/>
              </a:rPr>
              <a:t>Future work</a:t>
            </a:r>
            <a:endParaRPr lang="en-GB" sz="4800" i="1" dirty="0">
              <a:latin typeface="Baskerville Old Face" panose="02020602080505020303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Baskerville Old Face" panose="02020602080505020303" pitchFamily="18" charset="0"/>
              </a:rPr>
              <a:t>For the next semester, we are making improvements on the portal; first of all, we will build the database for the users of the portal, which will handle the sign-up and login functions. And the mentioned above features will be applied. So the user will be able to add meals with the Occasion calorie counter and to achieve him/his goal (maintaining weight, raising weight, or losing weight.</a:t>
            </a:r>
          </a:p>
          <a:p>
            <a:endParaRPr lang="en-GB" sz="32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Autofit/>
          </a:bodyPr>
          <a:lstStyle/>
          <a:p>
            <a:r>
              <a:rPr lang="en-US" sz="4800" i="1" dirty="0" smtClean="0">
                <a:latin typeface="Baskerville Old Face" pitchFamily="18" charset="0"/>
              </a:rPr>
              <a:t>Overweight  </a:t>
            </a:r>
            <a:endParaRPr lang="en-GB" sz="4800" i="1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895600"/>
          </a:xfrm>
        </p:spPr>
        <p:txBody>
          <a:bodyPr/>
          <a:lstStyle/>
          <a:p>
            <a:r>
              <a:rPr lang="en-US" sz="3200" dirty="0" smtClean="0">
                <a:latin typeface="Baskerville Old Face" pitchFamily="18" charset="0"/>
              </a:rPr>
              <a:t>Because it may have a negative effect in health side.</a:t>
            </a:r>
          </a:p>
          <a:p>
            <a:r>
              <a:rPr lang="en-US" sz="3200" dirty="0" smtClean="0">
                <a:latin typeface="Baskerville Old Face" pitchFamily="18" charset="0"/>
              </a:rPr>
              <a:t>Obesity is most commonly caused by a combination excessive food intake , lake of </a:t>
            </a:r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Baskerville Old Face" pitchFamily="18" charset="0"/>
              </a:rPr>
              <a:t>physical activity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581400"/>
            <a:ext cx="39624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5300" i="1" dirty="0" smtClean="0">
                <a:latin typeface="Baskerville Old Face" pitchFamily="18" charset="0"/>
              </a:rPr>
              <a:t>What the problem ?!!</a:t>
            </a:r>
            <a:endParaRPr lang="en-GB" sz="5300" i="1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Baskerville Old Face" pitchFamily="18" charset="0"/>
              </a:rPr>
              <a:t>it’s very hard to calculate their daily meals calories manually .</a:t>
            </a:r>
            <a:endParaRPr lang="en-GB" sz="3200" dirty="0">
              <a:latin typeface="Baskerville Old Face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048000"/>
            <a:ext cx="4876800" cy="312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sz="3200" i="1" dirty="0" smtClean="0">
                <a:latin typeface="Baskerville Old Face" pitchFamily="18" charset="0"/>
              </a:rPr>
              <a:t>So, because there is many categories are interested in nutrition field, and because they follow special diet program. (nutrition health centers) .</a:t>
            </a:r>
          </a:p>
          <a:p>
            <a:r>
              <a:rPr lang="en-US" sz="3200" i="1" dirty="0" smtClean="0">
                <a:latin typeface="Baskerville Old Face" pitchFamily="18" charset="0"/>
              </a:rPr>
              <a:t>but almost of them will not pay attention for this programs for a long time .</a:t>
            </a:r>
            <a:br>
              <a:rPr lang="en-US" sz="3200" i="1" dirty="0" smtClean="0">
                <a:latin typeface="Baskerville Old Face" pitchFamily="18" charset="0"/>
              </a:rPr>
            </a:br>
            <a:endParaRPr lang="en-US" sz="3200" i="1" dirty="0" smtClean="0">
              <a:latin typeface="Baskerville Old Face" pitchFamily="18" charset="0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rmAutofit/>
          </a:bodyPr>
          <a:lstStyle/>
          <a:p>
            <a:r>
              <a:rPr lang="en-US" sz="4800" i="1" dirty="0" smtClean="0">
                <a:latin typeface="Baskerville Old Face" pitchFamily="18" charset="0"/>
              </a:rPr>
              <a:t>The aim of the app </a:t>
            </a:r>
            <a:endParaRPr lang="en-GB" sz="4800" i="1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r>
              <a:rPr lang="en-US" sz="3200" i="1" dirty="0" smtClean="0">
                <a:latin typeface="Baskerville Old Face" pitchFamily="18" charset="0"/>
              </a:rPr>
              <a:t>So this app will help the users to monitor their weight , by calculating the calorie counter tracker, depends on the user’s foods and exercises. With effective algorithms from specialist nutritionist.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r>
              <a:rPr lang="en-US" sz="4800" i="1" dirty="0" smtClean="0">
                <a:latin typeface="Baskerville Old Face" pitchFamily="18" charset="0"/>
              </a:rPr>
              <a:t>Mobile Application</a:t>
            </a:r>
            <a:endParaRPr lang="en-GB" sz="4800" i="1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sz="3200" i="1" dirty="0" smtClean="0">
                <a:latin typeface="Baskerville Old Face" pitchFamily="18" charset="0"/>
                <a:cs typeface="Times New Roman" panose="02020603050405020304" pitchFamily="18" charset="0"/>
              </a:rPr>
              <a:t>With the advancement of technology and the </a:t>
            </a:r>
            <a:r>
              <a:rPr lang="en-US" sz="3200" dirty="0" smtClean="0">
                <a:latin typeface="Baskerville Old Face" pitchFamily="18" charset="0"/>
                <a:cs typeface="Times New Roman" panose="02020603050405020304" pitchFamily="18" charset="0"/>
              </a:rPr>
              <a:t>proliferation</a:t>
            </a:r>
            <a:r>
              <a:rPr lang="en-US" sz="3200" i="1" dirty="0" smtClean="0">
                <a:latin typeface="Baskerville Old Face" pitchFamily="18" charset="0"/>
                <a:cs typeface="Times New Roman" panose="02020603050405020304" pitchFamily="18" charset="0"/>
              </a:rPr>
              <a:t> of mobile phones, we have received great demand for applications and the most important health to maintain their </a:t>
            </a:r>
            <a:r>
              <a:rPr lang="en-US" sz="3200" i="1" dirty="0" smtClean="0">
                <a:latin typeface="Baskerville Old Face" pitchFamily="18" charset="0"/>
              </a:rPr>
              <a:t> health and Followed daily</a:t>
            </a:r>
            <a:r>
              <a:rPr lang="en-US" sz="3200" i="1" dirty="0" smtClean="0">
                <a:latin typeface="Baskerville Old Face" pitchFamily="18" charset="0"/>
              </a:rPr>
              <a:t>.</a:t>
            </a:r>
          </a:p>
          <a:p>
            <a:r>
              <a:rPr lang="en-US" sz="3200" i="1" dirty="0" smtClean="0">
                <a:latin typeface="Baskerville Old Face" pitchFamily="18" charset="0"/>
                <a:cs typeface="Times New Roman" panose="02020603050405020304" pitchFamily="18" charset="0"/>
              </a:rPr>
              <a:t>The number of mobile users</a:t>
            </a:r>
          </a:p>
          <a:p>
            <a:pPr marL="0" indent="0">
              <a:buNone/>
            </a:pPr>
            <a:r>
              <a:rPr lang="en-US" sz="3200" dirty="0" smtClean="0">
                <a:latin typeface="Baskerville Old Face" panose="02020602080505020303" pitchFamily="18" charset="0"/>
              </a:rPr>
              <a:t>   worldwide </a:t>
            </a:r>
            <a:r>
              <a:rPr lang="en-US" sz="3200" dirty="0">
                <a:latin typeface="Baskerville Old Face" panose="02020602080505020303" pitchFamily="18" charset="0"/>
              </a:rPr>
              <a:t>from 2013 to </a:t>
            </a:r>
            <a:r>
              <a:rPr lang="en-US" sz="3200" dirty="0" smtClean="0">
                <a:latin typeface="Baskerville Old Face" panose="02020602080505020303" pitchFamily="18" charset="0"/>
              </a:rPr>
              <a:t>2019</a:t>
            </a:r>
          </a:p>
          <a:p>
            <a:pPr marL="0" indent="0">
              <a:buNone/>
            </a:pPr>
            <a:r>
              <a:rPr lang="en-US" sz="3200" dirty="0" smtClean="0">
                <a:latin typeface="Baskerville Old Face" panose="02020602080505020303" pitchFamily="18" charset="0"/>
              </a:rPr>
              <a:t>   (</a:t>
            </a:r>
            <a:r>
              <a:rPr lang="en-US" sz="3200" dirty="0">
                <a:latin typeface="Baskerville Old Face" panose="02020602080505020303" pitchFamily="18" charset="0"/>
              </a:rPr>
              <a:t>in billions</a:t>
            </a:r>
            <a:r>
              <a:rPr lang="en-US" sz="3200" dirty="0" smtClean="0">
                <a:latin typeface="Baskerville Old Face" panose="02020602080505020303" pitchFamily="18" charset="0"/>
              </a:rPr>
              <a:t>) is4.01-5.07.</a:t>
            </a:r>
            <a:endParaRPr lang="en-US" sz="32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sz="3200" i="1" dirty="0" smtClean="0">
              <a:latin typeface="Baskerville Old Face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013" y="3831772"/>
            <a:ext cx="3239587" cy="24928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08888"/>
          </a:xfrm>
        </p:spPr>
        <p:txBody>
          <a:bodyPr>
            <a:normAutofit/>
          </a:bodyPr>
          <a:lstStyle/>
          <a:p>
            <a:r>
              <a:rPr lang="en-US" sz="4800" i="1" dirty="0" smtClean="0">
                <a:latin typeface="Baskerville Old Face" pitchFamily="18" charset="0"/>
              </a:rPr>
              <a:t>Why using app and android!!</a:t>
            </a:r>
            <a:endParaRPr lang="en-GB" sz="4800" i="1" dirty="0">
              <a:latin typeface="Baskerville Old Face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i="1" dirty="0" smtClean="0">
              <a:latin typeface="Baskerville Old Face" pitchFamily="18" charset="0"/>
            </a:endParaRPr>
          </a:p>
          <a:p>
            <a:pPr marL="0" indent="0">
              <a:buNone/>
            </a:pPr>
            <a:r>
              <a:rPr lang="en-US" sz="2800" i="1" dirty="0" smtClean="0">
                <a:latin typeface="Baskerville Old Face" pitchFamily="18" charset="0"/>
              </a:rPr>
              <a:t>Android</a:t>
            </a:r>
            <a:r>
              <a:rPr lang="en-US" sz="2800" i="1" dirty="0" smtClean="0">
                <a:latin typeface="Baskerville Old Face" pitchFamily="18" charset="0"/>
              </a:rPr>
              <a:t>: it is the most popular mobile platform, its power hundreds of millions of mobile devices more than 190 countries around the world.</a:t>
            </a:r>
          </a:p>
          <a:p>
            <a:pPr marL="0" indent="0">
              <a:buNone/>
            </a:pPr>
            <a:endParaRPr lang="en-US" sz="2800" i="1" dirty="0" smtClean="0">
              <a:latin typeface="Baskerville Old Face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2980</TotalTime>
  <Words>841</Words>
  <Application>Microsoft Office PowerPoint</Application>
  <PresentationFormat>On-screen Show (4:3)</PresentationFormat>
  <Paragraphs>119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Baskerville Old Face</vt:lpstr>
      <vt:lpstr>Calibri</vt:lpstr>
      <vt:lpstr>Constantia</vt:lpstr>
      <vt:lpstr>Majalla UI</vt:lpstr>
      <vt:lpstr>Times New Roman</vt:lpstr>
      <vt:lpstr>Wingdings</vt:lpstr>
      <vt:lpstr>Wingdings 2</vt:lpstr>
      <vt:lpstr>Flow</vt:lpstr>
      <vt:lpstr>Presentation</vt:lpstr>
      <vt:lpstr>Introduction to graduate project  Nutrition health mobile app HEALTH-ABS</vt:lpstr>
      <vt:lpstr>Outline </vt:lpstr>
      <vt:lpstr>Why nutrition app ?!</vt:lpstr>
      <vt:lpstr>Overweight  </vt:lpstr>
      <vt:lpstr>   What the problem ?!!</vt:lpstr>
      <vt:lpstr>PowerPoint Presentation</vt:lpstr>
      <vt:lpstr>The aim of the app </vt:lpstr>
      <vt:lpstr>Mobile Application</vt:lpstr>
      <vt:lpstr>Why using app and android!!</vt:lpstr>
      <vt:lpstr>Features</vt:lpstr>
      <vt:lpstr>Required Data</vt:lpstr>
      <vt:lpstr>Work principle</vt:lpstr>
      <vt:lpstr>PowerPoint Presentation</vt:lpstr>
      <vt:lpstr>System Analysis </vt:lpstr>
      <vt:lpstr>PowerPoint Presentation</vt:lpstr>
      <vt:lpstr>Other related Apps</vt:lpstr>
      <vt:lpstr>                                  lose It</vt:lpstr>
      <vt:lpstr>    MyNetDiary App</vt:lpstr>
      <vt:lpstr>FatSecret App</vt:lpstr>
      <vt:lpstr>PowerPoint Presentation</vt:lpstr>
      <vt:lpstr>Prototype Design</vt:lpstr>
      <vt:lpstr>PowerPoint Presentation</vt:lpstr>
      <vt:lpstr>PowerPoint Presentation</vt:lpstr>
      <vt:lpstr>PowerPoint Presentation</vt:lpstr>
      <vt:lpstr>PowerPoint Presentation</vt:lpstr>
      <vt:lpstr>Survey Question</vt:lpstr>
      <vt:lpstr>Results of UI prototype </vt:lpstr>
      <vt:lpstr>Use by one hand</vt:lpstr>
      <vt:lpstr>Understandable </vt:lpstr>
      <vt:lpstr>Simple and easy to use</vt:lpstr>
      <vt:lpstr>Form consistent </vt:lpstr>
      <vt:lpstr>Color consistent</vt:lpstr>
      <vt:lpstr>Time to reach content.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Owner's</cp:lastModifiedBy>
  <cp:revision>173</cp:revision>
  <dcterms:created xsi:type="dcterms:W3CDTF">2018-01-11T12:44:23Z</dcterms:created>
  <dcterms:modified xsi:type="dcterms:W3CDTF">2018-01-15T20:06:14Z</dcterms:modified>
</cp:coreProperties>
</file>