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21945600"/>
  <p:notesSz cx="9239250" cy="11982450"/>
  <p:custDataLst>
    <p:tags r:id="rId5"/>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7392">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9EC6"/>
    <a:srgbClr val="9696D0"/>
    <a:srgbClr val="B5B5EF"/>
    <a:srgbClr val="5F215B"/>
    <a:srgbClr val="660033"/>
    <a:srgbClr val="003F75"/>
    <a:srgbClr val="EAEAEA"/>
    <a:srgbClr val="3399FF"/>
    <a:srgbClr val="A9A9BB"/>
    <a:srgbClr val="ABA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varScale="1">
        <p:scale>
          <a:sx n="22" d="100"/>
          <a:sy n="22" d="100"/>
        </p:scale>
        <p:origin x="684" y="18"/>
      </p:cViewPr>
      <p:guideLst>
        <p:guide orient="horz" pos="7392"/>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A32C1D4B-C558-4D56-B334-B6525C1553B9}" type="slidenum">
              <a:rPr lang="zh-CN" altLang="en-US"/>
              <a:t>‹#›</a:t>
            </a:fld>
            <a:endParaRPr lang="en-US" altLang="zh-CN"/>
          </a:p>
        </p:txBody>
      </p:sp>
    </p:spTree>
    <p:extLst>
      <p:ext uri="{BB962C8B-B14F-4D97-AF65-F5344CB8AC3E}">
        <p14:creationId xmlns:p14="http://schemas.microsoft.com/office/powerpoint/2010/main" val="3802224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68263" y="889000"/>
            <a:ext cx="908843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E8D62693-AC37-442B-9F9B-1540E10E03FD}" type="slidenum">
              <a:rPr lang="zh-CN" altLang="en-US"/>
              <a:t>‹#›</a:t>
            </a:fld>
            <a:endParaRPr lang="en-US" altLang="zh-CN"/>
          </a:p>
        </p:txBody>
      </p:sp>
    </p:spTree>
    <p:extLst>
      <p:ext uri="{BB962C8B-B14F-4D97-AF65-F5344CB8AC3E}">
        <p14:creationId xmlns:p14="http://schemas.microsoft.com/office/powerpoint/2010/main" val="6527972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6A5AA999-60F8-4B46-BE4E-7E3448AAC38B}"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6817784"/>
            <a:ext cx="37306957" cy="4703233"/>
          </a:xfrm>
          <a:prstGeom prst="rect">
            <a:avLst/>
          </a:prstGeo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584245" y="12435417"/>
            <a:ext cx="30722711" cy="5609167"/>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4723074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4279" y="5120217"/>
            <a:ext cx="39502643" cy="14483293"/>
          </a:xfrm>
          <a:prstGeom prst="rect">
            <a:avLst/>
          </a:prstGeo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61754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878417"/>
            <a:ext cx="9874956" cy="18725093"/>
          </a:xfrm>
          <a:prstGeom prst="rect">
            <a:avLst/>
          </a:prstGeo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4278" y="878417"/>
            <a:ext cx="29492222" cy="18725093"/>
          </a:xfrm>
          <a:prstGeom prst="rect">
            <a:avLst/>
          </a:prstGeo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2728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a:xfrm>
            <a:off x="2194279" y="5120217"/>
            <a:ext cx="39502643" cy="14483293"/>
          </a:xfrm>
          <a:prstGeom prst="rect">
            <a:avLst/>
          </a:prstGeom>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89248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293"/>
            <a:ext cx="37306957" cy="4358217"/>
          </a:xfrm>
          <a:prstGeom prst="rect">
            <a:avLst/>
          </a:prstGeo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9301692"/>
            <a:ext cx="37306957" cy="48006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533728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94279" y="5120217"/>
            <a:ext cx="19683588" cy="14483293"/>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5" y="5120217"/>
            <a:ext cx="19683589" cy="14483293"/>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072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4912784"/>
            <a:ext cx="19392900" cy="2046817"/>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278" y="6959601"/>
            <a:ext cx="19392900" cy="12643909"/>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7" y="4912784"/>
            <a:ext cx="19401368" cy="2046817"/>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5557" y="6959601"/>
            <a:ext cx="19401368" cy="12643909"/>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11328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smtId="4294967295"/>
            </a:defPPr>
          </a:lstStyle>
          <a:p>
            <a:r>
              <a:rPr lang="en-US" smtClean="0"/>
              <a:t>Click to edit Master title style</a:t>
            </a:r>
            <a:endParaRPr lang="en-US"/>
          </a:p>
        </p:txBody>
      </p:sp>
    </p:spTree>
    <p:extLst>
      <p:ext uri="{BB962C8B-B14F-4D97-AF65-F5344CB8AC3E}">
        <p14:creationId xmlns:p14="http://schemas.microsoft.com/office/powerpoint/2010/main" val="33520523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10266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874184"/>
            <a:ext cx="14439900" cy="3717925"/>
          </a:xfrm>
          <a:prstGeom prst="rect">
            <a:avLst/>
          </a:prstGeo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523" y="874184"/>
            <a:ext cx="24536400" cy="18729325"/>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4592109"/>
            <a:ext cx="14439900" cy="150114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1275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15361710"/>
            <a:ext cx="26334157" cy="1813983"/>
          </a:xfrm>
          <a:prstGeom prst="rect">
            <a:avLst/>
          </a:prstGeo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3545" y="1961093"/>
            <a:ext cx="26334157" cy="13166725"/>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3545" y="17175693"/>
            <a:ext cx="26334157" cy="2574925"/>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53723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11506200" y="10972800"/>
            <a:ext cx="14274800" cy="4368800"/>
          </a:xfrm>
          <a:prstGeom prst="rect">
            <a:avLst/>
          </a:prstGeom>
        </p:spPr>
      </p:pic>
      <p:pic>
        <p:nvPicPr>
          <p:cNvPr id="3" name="New picture"/>
          <p:cNvPicPr/>
          <p:nvPr/>
        </p:nvPicPr>
        <p:blipFill dpi="0">
          <a:blip r:embed="rId13"/>
          <a:stretch>
            <a:fillRect/>
          </a:stretch>
        </p:blipFill>
        <p:spPr>
          <a:xfrm rot="5400000">
            <a:off x="41122600" y="10972800"/>
            <a:ext cx="14274800" cy="4368800"/>
          </a:xfrm>
          <a:prstGeom prst="rect">
            <a:avLst/>
          </a:prstGeom>
        </p:spPr>
      </p:pic>
      <p:pic>
        <p:nvPicPr>
          <p:cNvPr id="4" name="New picture"/>
          <p:cNvPicPr/>
          <p:nvPr/>
        </p:nvPicPr>
        <p:blipFill dpi="0">
          <a:blip r:embed="rId14"/>
          <a:stretch>
            <a:fillRect/>
          </a:stretch>
        </p:blipFill>
        <p:spPr>
          <a:xfrm>
            <a:off x="6661150" y="22453600"/>
            <a:ext cx="30568900" cy="1549400"/>
          </a:xfrm>
          <a:prstGeom prst="rect">
            <a:avLst/>
          </a:prstGeom>
        </p:spPr>
      </p:pic>
      <p:sp>
        <p:nvSpPr>
          <p:cNvPr id="5" name="New shape"/>
          <p:cNvSpPr/>
          <p:nvPr/>
        </p:nvSpPr>
        <p:spPr>
          <a:xfrm>
            <a:off x="6661150" y="230251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smtId="4294967295">
                <a:solidFill>
                  <a:srgbClr val="808080"/>
                </a:solidFill>
              </a:rPr>
              <a:t>Template ID: multicolorgradients  Size: 48x24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3" name="Group 2"/>
          <p:cNvGrpSpPr/>
          <p:nvPr/>
        </p:nvGrpSpPr>
        <p:grpSpPr>
          <a:xfrm>
            <a:off x="1054474" y="193964"/>
            <a:ext cx="41794578" cy="3463636"/>
            <a:chOff x="1054474" y="193964"/>
            <a:chExt cx="41794578" cy="3463636"/>
          </a:xfrm>
          <a:noFill/>
        </p:grpSpPr>
        <p:sp>
          <p:nvSpPr>
            <p:cNvPr id="61" name="Text Box 241"/>
            <p:cNvSpPr txBox="1">
              <a:spLocks noChangeArrowheads="1"/>
            </p:cNvSpPr>
            <p:nvPr/>
          </p:nvSpPr>
          <p:spPr bwMode="auto">
            <a:xfrm>
              <a:off x="1054474" y="193965"/>
              <a:ext cx="41782253" cy="3463635"/>
            </a:xfrm>
            <a:prstGeom prst="rect">
              <a:avLst/>
            </a:prstGeom>
            <a:grp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62" name="Text Box 241"/>
            <p:cNvSpPr txBox="1">
              <a:spLocks noChangeArrowheads="1"/>
            </p:cNvSpPr>
            <p:nvPr/>
          </p:nvSpPr>
          <p:spPr bwMode="auto">
            <a:xfrm>
              <a:off x="1066800" y="193964"/>
              <a:ext cx="41782253" cy="3463635"/>
            </a:xfrm>
            <a:prstGeom prst="rect">
              <a:avLst/>
            </a:prstGeom>
            <a:grp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grpSp>
      <p:sp>
        <p:nvSpPr>
          <p:cNvPr id="1045" name="Text Box 262"/>
          <p:cNvSpPr txBox="1">
            <a:spLocks noChangeArrowheads="1"/>
          </p:cNvSpPr>
          <p:nvPr/>
        </p:nvSpPr>
        <p:spPr bwMode="auto">
          <a:xfrm>
            <a:off x="1157514" y="457200"/>
            <a:ext cx="42124086" cy="279400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r>
              <a:rPr lang="en-US" altLang="zh-CN" sz="7200" b="1" dirty="0" smtClean="0">
                <a:solidFill>
                  <a:srgbClr val="7030A0"/>
                </a:solidFill>
                <a:latin typeface="+mj-lt"/>
                <a:ea typeface="SimSun" pitchFamily="2" charset="-122"/>
                <a:cs typeface="Lucida Sans" pitchFamily="34" charset="0"/>
              </a:rPr>
              <a:t>Nutrition Health Mobile Application(HEALTH-ABS)</a:t>
            </a:r>
            <a:endParaRPr lang="en-US" altLang="zh-CN" sz="7200" b="1" dirty="0">
              <a:solidFill>
                <a:srgbClr val="7030A0"/>
              </a:solidFill>
              <a:latin typeface="+mj-lt"/>
              <a:ea typeface="SimSun" pitchFamily="2" charset="-122"/>
              <a:cs typeface="Lucida Sans" pitchFamily="34" charset="0"/>
            </a:endParaRPr>
          </a:p>
          <a:p>
            <a:pPr>
              <a:spcBef>
                <a:spcPct val="20000"/>
              </a:spcBef>
            </a:pPr>
            <a:r>
              <a:rPr lang="en-US" altLang="zh-CN" sz="5600" b="1" dirty="0" smtClean="0">
                <a:solidFill>
                  <a:srgbClr val="7030A0"/>
                </a:solidFill>
                <a:latin typeface="+mj-lt"/>
                <a:ea typeface="SimSun" pitchFamily="2" charset="-122"/>
                <a:cs typeface="Lucida Sans" pitchFamily="34" charset="0"/>
              </a:rPr>
              <a:t>Bara’ Abu Sharbak , Aya Owda , Sandra Fawadleh </a:t>
            </a:r>
            <a:endParaRPr lang="en-US" altLang="zh-CN" sz="5600" b="1" dirty="0">
              <a:solidFill>
                <a:srgbClr val="7030A0"/>
              </a:solidFill>
              <a:latin typeface="+mj-lt"/>
              <a:ea typeface="SimSun" pitchFamily="2" charset="-122"/>
              <a:cs typeface="Lucida Sans" pitchFamily="34" charset="0"/>
            </a:endParaRPr>
          </a:p>
          <a:p>
            <a:r>
              <a:rPr lang="en-US" altLang="zh-CN" sz="5400" b="1" dirty="0" smtClean="0">
                <a:solidFill>
                  <a:srgbClr val="7030A0"/>
                </a:solidFill>
                <a:latin typeface="+mj-lt"/>
                <a:ea typeface="SimSun" pitchFamily="2" charset="-122"/>
                <a:cs typeface="Lucida Sans" pitchFamily="34" charset="0"/>
              </a:rPr>
              <a:t>Supervisor name : Dr. Samer Al-</a:t>
            </a:r>
            <a:r>
              <a:rPr lang="en-US" altLang="zh-CN" sz="5400" b="1" dirty="0" err="1" smtClean="0">
                <a:solidFill>
                  <a:srgbClr val="7030A0"/>
                </a:solidFill>
                <a:latin typeface="+mj-lt"/>
                <a:ea typeface="SimSun" pitchFamily="2" charset="-122"/>
                <a:cs typeface="Lucida Sans" pitchFamily="34" charset="0"/>
              </a:rPr>
              <a:t>zain</a:t>
            </a:r>
            <a:endParaRPr lang="en-US" altLang="zh-CN" sz="5400" b="1" dirty="0">
              <a:solidFill>
                <a:srgbClr val="7030A0"/>
              </a:solidFill>
              <a:latin typeface="+mj-lt"/>
              <a:ea typeface="SimSun" pitchFamily="2" charset="-122"/>
              <a:cs typeface="Lucida Sans" pitchFamily="34" charset="0"/>
            </a:endParaRPr>
          </a:p>
        </p:txBody>
      </p:sp>
      <p:grpSp>
        <p:nvGrpSpPr>
          <p:cNvPr id="29" name="Group 28"/>
          <p:cNvGrpSpPr/>
          <p:nvPr/>
        </p:nvGrpSpPr>
        <p:grpSpPr>
          <a:xfrm>
            <a:off x="1066799" y="3886200"/>
            <a:ext cx="11007725" cy="946293"/>
            <a:chOff x="1066799" y="5958162"/>
            <a:chExt cx="11007725" cy="946293"/>
          </a:xfrm>
          <a:effectLst>
            <a:glow rad="63500">
              <a:srgbClr val="9E9EC6">
                <a:alpha val="40000"/>
              </a:srgbClr>
            </a:glow>
          </a:effectLst>
        </p:grpSpPr>
        <p:sp>
          <p:nvSpPr>
            <p:cNvPr id="30"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31" name="Text Box 248"/>
            <p:cNvSpPr txBox="1">
              <a:spLocks noChangeArrowheads="1"/>
            </p:cNvSpPr>
            <p:nvPr/>
          </p:nvSpPr>
          <p:spPr bwMode="auto">
            <a:xfrm>
              <a:off x="1157514" y="6046588"/>
              <a:ext cx="10805886" cy="769441"/>
            </a:xfrm>
            <a:prstGeom prst="rect">
              <a:avLst/>
            </a:prstGeom>
            <a:gradFill>
              <a:gsLst>
                <a:gs pos="56000">
                  <a:srgbClr val="9696D0"/>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mj-lt"/>
                  <a:ea typeface="SimSun" pitchFamily="2" charset="-122"/>
                  <a:cs typeface="Lucida Sans" pitchFamily="34" charset="0"/>
                </a:rPr>
                <a:t>ABSTRACT</a:t>
              </a:r>
              <a:endParaRPr lang="en-US" altLang="zh-CN" sz="3200" b="1" dirty="0">
                <a:solidFill>
                  <a:schemeClr val="bg1"/>
                </a:solidFill>
                <a:latin typeface="+mj-lt"/>
                <a:ea typeface="SimSun" pitchFamily="2" charset="-122"/>
                <a:cs typeface="Lucida Sans" pitchFamily="34" charset="0"/>
              </a:endParaRPr>
            </a:p>
          </p:txBody>
        </p:sp>
      </p:grpSp>
      <p:grpSp>
        <p:nvGrpSpPr>
          <p:cNvPr id="32" name="Group 31"/>
          <p:cNvGrpSpPr/>
          <p:nvPr/>
        </p:nvGrpSpPr>
        <p:grpSpPr>
          <a:xfrm>
            <a:off x="1066799" y="8229600"/>
            <a:ext cx="11007725" cy="946293"/>
            <a:chOff x="1066799" y="5958162"/>
            <a:chExt cx="11007725" cy="946293"/>
          </a:xfrm>
        </p:grpSpPr>
        <p:sp>
          <p:nvSpPr>
            <p:cNvPr id="33"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34" name="Text Box 248"/>
            <p:cNvSpPr txBox="1">
              <a:spLocks noChangeArrowheads="1"/>
            </p:cNvSpPr>
            <p:nvPr/>
          </p:nvSpPr>
          <p:spPr bwMode="auto">
            <a:xfrm>
              <a:off x="1157514" y="6046588"/>
              <a:ext cx="10805886" cy="769441"/>
            </a:xfrm>
            <a:prstGeom prst="rect">
              <a:avLst/>
            </a:prstGeom>
            <a:gradFill>
              <a:gsLst>
                <a:gs pos="56000">
                  <a:srgbClr val="9696D0"/>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mj-lt"/>
                  <a:ea typeface="SimSun" pitchFamily="2" charset="-122"/>
                  <a:cs typeface="Lucida Sans" pitchFamily="34" charset="0"/>
                </a:rPr>
                <a:t>INTRODUCTION</a:t>
              </a:r>
              <a:endParaRPr lang="en-US" altLang="zh-CN" sz="3200" b="1" dirty="0">
                <a:solidFill>
                  <a:schemeClr val="bg1"/>
                </a:solidFill>
                <a:latin typeface="+mj-lt"/>
                <a:ea typeface="SimSun" pitchFamily="2" charset="-122"/>
                <a:cs typeface="Lucida Sans" pitchFamily="34" charset="0"/>
              </a:endParaRPr>
            </a:p>
          </p:txBody>
        </p:sp>
      </p:grpSp>
      <p:sp>
        <p:nvSpPr>
          <p:cNvPr id="35" name="Text Box 242"/>
          <p:cNvSpPr txBox="1">
            <a:spLocks noChangeArrowheads="1"/>
          </p:cNvSpPr>
          <p:nvPr/>
        </p:nvSpPr>
        <p:spPr bwMode="auto">
          <a:xfrm>
            <a:off x="1066800" y="4952587"/>
            <a:ext cx="11007725" cy="3157788"/>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sz="3200" b="1" dirty="0">
                <a:effectLst/>
              </a:rPr>
              <a:t>Because it’s hard for any person to calculate their daily calories. Our project idea will help the user to calculate the calories for each meals or snacks. Although it will help them to promote healthy life by maintaining perfect weight</a:t>
            </a:r>
            <a:r>
              <a:rPr lang="en-US" sz="3200" b="1" dirty="0"/>
              <a:t>.</a:t>
            </a:r>
          </a:p>
          <a:p>
            <a:pPr algn="just">
              <a:lnSpc>
                <a:spcPct val="120000"/>
              </a:lnSpc>
              <a:buFontTx/>
              <a:buChar char="•"/>
            </a:pPr>
            <a:endParaRPr lang="en-US" altLang="ja-JP" sz="2800" dirty="0">
              <a:solidFill>
                <a:schemeClr val="tx1">
                  <a:lumMod val="75000"/>
                  <a:lumOff val="25000"/>
                </a:schemeClr>
              </a:solidFill>
              <a:ea typeface="ＭＳ Ｐゴシック" charset="-128"/>
            </a:endParaRPr>
          </a:p>
        </p:txBody>
      </p:sp>
      <p:sp>
        <p:nvSpPr>
          <p:cNvPr id="36" name="Text Box 247"/>
          <p:cNvSpPr txBox="1">
            <a:spLocks noChangeArrowheads="1"/>
          </p:cNvSpPr>
          <p:nvPr/>
        </p:nvSpPr>
        <p:spPr bwMode="auto">
          <a:xfrm>
            <a:off x="1066800" y="9328964"/>
            <a:ext cx="11049000" cy="7663636"/>
          </a:xfrm>
          <a:prstGeom prst="rect">
            <a:avLst/>
          </a:prstGeom>
          <a:solidFill>
            <a:schemeClr val="bg1"/>
          </a:solidFill>
          <a:ln w="57150" cmpd="thinThick">
            <a:noFill/>
            <a:miter lim="800000"/>
          </a:ln>
          <a:extLst/>
        </p:spPr>
        <p:txBody>
          <a:bodyPr lIns="182880" tIns="91440" rIns="182880" bIns="18288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indent="-457200">
              <a:buFont typeface="Arial" pitchFamily="34" charset="0"/>
              <a:buChar char="•"/>
            </a:pPr>
            <a:r>
              <a:rPr lang="en-US" sz="3200" b="1" dirty="0">
                <a:effectLst/>
              </a:rPr>
              <a:t>Recently, the smartphones are the most spread tecnologies,and it’s usable in many categories apps .One of them is the health care apps,which is required by all category ages to help them regulate their health behavior.</a:t>
            </a:r>
          </a:p>
          <a:p>
            <a:pPr marL="457200" indent="-457200">
              <a:buFont typeface="Arial" pitchFamily="34" charset="0"/>
              <a:buChar char="•"/>
            </a:pPr>
            <a:r>
              <a:rPr lang="en-US" sz="3200" b="1" dirty="0">
                <a:effectLst/>
              </a:rPr>
              <a:t>So, our project will be an effective way for the user to get the main goal of using the nutrition app, by calculating his/her daily calories, and follow what they do exercises </a:t>
            </a:r>
            <a:r>
              <a:rPr lang="en-US" sz="3200" b="1" dirty="0" smtClean="0">
                <a:effectLst/>
              </a:rPr>
              <a:t>.</a:t>
            </a:r>
          </a:p>
          <a:p>
            <a:pPr marL="457200" indent="-457200">
              <a:buFont typeface="Arial" pitchFamily="34" charset="0"/>
              <a:buChar char="•"/>
            </a:pPr>
            <a:endParaRPr lang="en-US" sz="3200" b="1" dirty="0">
              <a:effectLst/>
            </a:endParaRPr>
          </a:p>
          <a:p>
            <a:pPr marL="457200" indent="-457200">
              <a:buFont typeface="Arial" pitchFamily="34" charset="0"/>
              <a:buChar char="•"/>
            </a:pPr>
            <a:endParaRPr lang="en-US" sz="3200" b="1" dirty="0" smtClean="0">
              <a:effectLst/>
            </a:endParaRPr>
          </a:p>
          <a:p>
            <a:pPr marL="457200" indent="-457200">
              <a:buFont typeface="Arial" pitchFamily="34" charset="0"/>
              <a:buChar char="•"/>
            </a:pPr>
            <a:endParaRPr lang="en-US" sz="3200" b="1" dirty="0">
              <a:effectLst/>
            </a:endParaRPr>
          </a:p>
          <a:p>
            <a:pPr marL="457200" indent="-457200">
              <a:buFont typeface="Arial" pitchFamily="34" charset="0"/>
              <a:buChar char="•"/>
            </a:pPr>
            <a:endParaRPr lang="en-US" sz="3200" b="1" dirty="0" smtClean="0">
              <a:effectLst/>
            </a:endParaRPr>
          </a:p>
          <a:p>
            <a:endParaRPr lang="en-US" sz="3200" b="1" dirty="0" smtClean="0">
              <a:effectLst/>
            </a:endParaRPr>
          </a:p>
          <a:p>
            <a:endParaRPr lang="en-US" sz="3200" b="1" dirty="0" smtClean="0">
              <a:effectLst/>
            </a:endParaRPr>
          </a:p>
          <a:p>
            <a:endParaRPr lang="en-US" sz="3200" b="1" dirty="0">
              <a:effectLst/>
            </a:endParaRPr>
          </a:p>
          <a:p>
            <a:endParaRPr lang="en-US" sz="3200" b="1" dirty="0">
              <a:effectLst/>
            </a:endParaRPr>
          </a:p>
        </p:txBody>
      </p:sp>
      <p:sp>
        <p:nvSpPr>
          <p:cNvPr id="37" name="Text Box 244"/>
          <p:cNvSpPr txBox="1">
            <a:spLocks noChangeArrowheads="1"/>
          </p:cNvSpPr>
          <p:nvPr/>
        </p:nvSpPr>
        <p:spPr bwMode="auto">
          <a:xfrm>
            <a:off x="13270230" y="4953000"/>
            <a:ext cx="17350739" cy="4585871"/>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lnSpc>
                <a:spcPct val="125000"/>
              </a:lnSpc>
              <a:buFont typeface="Arial" pitchFamily="34" charset="0"/>
              <a:buChar char="•"/>
            </a:pPr>
            <a:r>
              <a:rPr lang="en-US" sz="3200" b="1" dirty="0" smtClean="0">
                <a:effectLst/>
                <a:ea typeface="ＭＳ Ｐゴシック" charset="-128"/>
              </a:rPr>
              <a:t>Our application will use the user’s data to calculate the main algorithms which help the user to get the calories counter.</a:t>
            </a:r>
          </a:p>
          <a:p>
            <a:pPr marL="457200" indent="-457200">
              <a:lnSpc>
                <a:spcPct val="125000"/>
              </a:lnSpc>
              <a:buFont typeface="Arial" pitchFamily="34" charset="0"/>
              <a:buChar char="•"/>
            </a:pPr>
            <a:r>
              <a:rPr lang="en-US" sz="3200" b="1" dirty="0" smtClean="0">
                <a:effectLst/>
                <a:ea typeface="ＭＳ Ｐゴシック" charset="-128"/>
              </a:rPr>
              <a:t>By entering the gender, PA, age , height and weight ,the following algorithms will calculate the total calories.</a:t>
            </a:r>
          </a:p>
          <a:p>
            <a:pPr>
              <a:lnSpc>
                <a:spcPct val="125000"/>
              </a:lnSpc>
            </a:pPr>
            <a:r>
              <a:rPr lang="en-US" sz="3200" b="1" dirty="0">
                <a:effectLst/>
                <a:ea typeface="ＭＳ Ｐゴシック" charset="-128"/>
              </a:rPr>
              <a:t> </a:t>
            </a:r>
            <a:r>
              <a:rPr lang="en-US" sz="3200" b="1" dirty="0" smtClean="0">
                <a:effectLst/>
                <a:ea typeface="ＭＳ Ｐゴシック" charset="-128"/>
              </a:rPr>
              <a:t>      RMR for women= (10*W)+(6.25*H)-(5*A)-161</a:t>
            </a:r>
          </a:p>
          <a:p>
            <a:pPr>
              <a:lnSpc>
                <a:spcPct val="125000"/>
              </a:lnSpc>
            </a:pPr>
            <a:r>
              <a:rPr lang="en-US" sz="3200" b="1" dirty="0">
                <a:effectLst/>
                <a:ea typeface="ＭＳ Ｐゴシック" charset="-128"/>
              </a:rPr>
              <a:t> </a:t>
            </a:r>
            <a:r>
              <a:rPr lang="en-US" sz="3200" b="1" dirty="0" smtClean="0">
                <a:effectLst/>
                <a:ea typeface="ＭＳ Ｐゴシック" charset="-128"/>
              </a:rPr>
              <a:t>      RMR for men =(10*W)+(6.25*H)-(5*A)+5</a:t>
            </a:r>
          </a:p>
          <a:p>
            <a:pPr>
              <a:lnSpc>
                <a:spcPct val="125000"/>
              </a:lnSpc>
            </a:pPr>
            <a:r>
              <a:rPr lang="en-US" sz="3200" b="1" dirty="0">
                <a:effectLst/>
                <a:ea typeface="ＭＳ Ｐゴシック" charset="-128"/>
              </a:rPr>
              <a:t> </a:t>
            </a:r>
            <a:r>
              <a:rPr lang="en-US" sz="3200" b="1" dirty="0" smtClean="0">
                <a:effectLst/>
                <a:ea typeface="ＭＳ Ｐゴシック" charset="-128"/>
              </a:rPr>
              <a:t>      (total calories) TER = RMR*PAL Factor</a:t>
            </a:r>
            <a:r>
              <a:rPr lang="en-US" sz="3200" b="1" dirty="0">
                <a:effectLst/>
                <a:ea typeface="ＭＳ Ｐゴシック" charset="-128"/>
              </a:rPr>
              <a:t>.</a:t>
            </a:r>
            <a:endParaRPr lang="en-US" sz="3200" b="1" dirty="0" smtClean="0">
              <a:effectLst/>
              <a:ea typeface="ＭＳ Ｐゴシック" charset="-128"/>
            </a:endParaRPr>
          </a:p>
        </p:txBody>
      </p:sp>
      <p:grpSp>
        <p:nvGrpSpPr>
          <p:cNvPr id="41" name="Group 40"/>
          <p:cNvGrpSpPr/>
          <p:nvPr/>
        </p:nvGrpSpPr>
        <p:grpSpPr>
          <a:xfrm>
            <a:off x="13261408" y="3886200"/>
            <a:ext cx="17368386" cy="946293"/>
            <a:chOff x="1066799" y="5958162"/>
            <a:chExt cx="11007725" cy="946293"/>
          </a:xfrm>
        </p:grpSpPr>
        <p:sp>
          <p:nvSpPr>
            <p:cNvPr id="42"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43" name="Text Box 248"/>
            <p:cNvSpPr txBox="1">
              <a:spLocks noChangeArrowheads="1"/>
            </p:cNvSpPr>
            <p:nvPr/>
          </p:nvSpPr>
          <p:spPr bwMode="auto">
            <a:xfrm>
              <a:off x="1157514" y="6046588"/>
              <a:ext cx="10805886" cy="769441"/>
            </a:xfrm>
            <a:prstGeom prst="rect">
              <a:avLst/>
            </a:prstGeom>
            <a:gradFill>
              <a:gsLst>
                <a:gs pos="56000">
                  <a:srgbClr val="9696D0"/>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Lucida Sans" pitchFamily="34" charset="0"/>
                  <a:ea typeface="SimSun" pitchFamily="2" charset="-122"/>
                  <a:cs typeface="Lucida Sans" pitchFamily="34" charset="0"/>
                </a:rPr>
                <a:t>METHODOLOGY</a:t>
              </a:r>
              <a:endParaRPr lang="en-US" altLang="zh-CN" sz="4400" b="1" dirty="0">
                <a:solidFill>
                  <a:schemeClr val="bg1"/>
                </a:solidFill>
                <a:latin typeface="Lucida Sans" pitchFamily="34" charset="0"/>
                <a:ea typeface="SimSun" pitchFamily="2" charset="-122"/>
                <a:cs typeface="Lucida Sans" pitchFamily="34" charset="0"/>
              </a:endParaRPr>
            </a:p>
          </p:txBody>
        </p:sp>
      </p:grpSp>
      <p:sp>
        <p:nvSpPr>
          <p:cNvPr id="47" name="Text Box 246"/>
          <p:cNvSpPr txBox="1">
            <a:spLocks noChangeArrowheads="1"/>
          </p:cNvSpPr>
          <p:nvPr/>
        </p:nvSpPr>
        <p:spPr bwMode="auto">
          <a:xfrm>
            <a:off x="31841325" y="18256746"/>
            <a:ext cx="10890999" cy="3231654"/>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marL="0" indent="0">
              <a:lnSpc>
                <a:spcPct val="120000"/>
              </a:lnSpc>
            </a:pPr>
            <a:r>
              <a:rPr lang="en-US" sz="3200" b="1" dirty="0">
                <a:effectLst/>
              </a:rPr>
              <a:t>The study include the main aim of project which is develop a nutrition mobile app help user maintain a good diet and exercise routines ,the main features in this app, the technology that will be use in development and specification about related topic ideas and system requirements.</a:t>
            </a:r>
            <a:endParaRPr lang="en-US" altLang="zh-CN" sz="3200" b="1" dirty="0">
              <a:ea typeface="SimSun" pitchFamily="2" charset="-122"/>
            </a:endParaRPr>
          </a:p>
        </p:txBody>
      </p:sp>
      <p:sp>
        <p:nvSpPr>
          <p:cNvPr id="49" name="Text Box 263"/>
          <p:cNvSpPr txBox="1">
            <a:spLocks noChangeArrowheads="1"/>
          </p:cNvSpPr>
          <p:nvPr/>
        </p:nvSpPr>
        <p:spPr bwMode="auto">
          <a:xfrm>
            <a:off x="31841325" y="4953000"/>
            <a:ext cx="10906873" cy="1508105"/>
          </a:xfrm>
          <a:prstGeom prst="rect">
            <a:avLst/>
          </a:prstGeom>
          <a:solidFill>
            <a:schemeClr val="bg1"/>
          </a:solidFill>
          <a:ln w="57150" cmpd="thinThick">
            <a:noFill/>
            <a:miter lim="800000"/>
          </a:ln>
          <a:extLst/>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lvl="1" indent="0">
              <a:lnSpc>
                <a:spcPct val="125000"/>
              </a:lnSpc>
            </a:pPr>
            <a:r>
              <a:rPr lang="en-US" altLang="zh-CN" sz="3200" b="1" dirty="0" smtClean="0">
                <a:effectLst/>
                <a:ea typeface="SimSun" pitchFamily="2" charset="-122"/>
              </a:rPr>
              <a:t>We create a questioner about our prototype to be sure that our prototype is user friendly and usable.   </a:t>
            </a:r>
          </a:p>
        </p:txBody>
      </p:sp>
      <p:grpSp>
        <p:nvGrpSpPr>
          <p:cNvPr id="51" name="Group 50"/>
          <p:cNvGrpSpPr/>
          <p:nvPr/>
        </p:nvGrpSpPr>
        <p:grpSpPr>
          <a:xfrm>
            <a:off x="31841328" y="3886200"/>
            <a:ext cx="11007725" cy="946293"/>
            <a:chOff x="1066799" y="5958162"/>
            <a:chExt cx="11007725" cy="946293"/>
          </a:xfrm>
        </p:grpSpPr>
        <p:sp>
          <p:nvSpPr>
            <p:cNvPr id="52"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53" name="Text Box 248"/>
            <p:cNvSpPr txBox="1">
              <a:spLocks noChangeArrowheads="1"/>
            </p:cNvSpPr>
            <p:nvPr/>
          </p:nvSpPr>
          <p:spPr bwMode="auto">
            <a:xfrm>
              <a:off x="1157514" y="6046588"/>
              <a:ext cx="10805886" cy="769441"/>
            </a:xfrm>
            <a:prstGeom prst="rect">
              <a:avLst/>
            </a:prstGeom>
            <a:gradFill>
              <a:gsLst>
                <a:gs pos="56000">
                  <a:srgbClr val="9696D0"/>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smtClean="0">
                  <a:solidFill>
                    <a:schemeClr val="bg1"/>
                  </a:solidFill>
                  <a:latin typeface="Lucida Sans" pitchFamily="34" charset="0"/>
                  <a:ea typeface="SimSun" pitchFamily="2" charset="-122"/>
                  <a:cs typeface="Lucida Sans" pitchFamily="34" charset="0"/>
                </a:rPr>
                <a:t>RESULTS</a:t>
              </a:r>
              <a:endParaRPr lang="en-US" altLang="zh-CN" sz="3200" b="1">
                <a:solidFill>
                  <a:schemeClr val="bg1"/>
                </a:solidFill>
                <a:latin typeface="Lucida Sans" pitchFamily="34" charset="0"/>
                <a:ea typeface="SimSun" pitchFamily="2" charset="-122"/>
                <a:cs typeface="Lucida Sans" pitchFamily="34" charset="0"/>
              </a:endParaRPr>
            </a:p>
          </p:txBody>
        </p:sp>
      </p:grpSp>
      <p:grpSp>
        <p:nvGrpSpPr>
          <p:cNvPr id="54" name="Group 53"/>
          <p:cNvGrpSpPr/>
          <p:nvPr/>
        </p:nvGrpSpPr>
        <p:grpSpPr>
          <a:xfrm>
            <a:off x="31841328" y="17189307"/>
            <a:ext cx="11007725" cy="946293"/>
            <a:chOff x="1066799" y="5958162"/>
            <a:chExt cx="11007725" cy="946293"/>
          </a:xfrm>
        </p:grpSpPr>
        <p:sp>
          <p:nvSpPr>
            <p:cNvPr id="55"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56" name="Text Box 248"/>
            <p:cNvSpPr txBox="1">
              <a:spLocks noChangeArrowheads="1"/>
            </p:cNvSpPr>
            <p:nvPr/>
          </p:nvSpPr>
          <p:spPr bwMode="auto">
            <a:xfrm>
              <a:off x="1157514" y="6046588"/>
              <a:ext cx="10805886" cy="769441"/>
            </a:xfrm>
            <a:prstGeom prst="rect">
              <a:avLst/>
            </a:prstGeom>
            <a:gradFill>
              <a:gsLst>
                <a:gs pos="56000">
                  <a:srgbClr val="9696D0"/>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Lucida Sans" pitchFamily="34" charset="0"/>
                  <a:ea typeface="SimSun" pitchFamily="2" charset="-122"/>
                  <a:cs typeface="Lucida Sans" pitchFamily="34" charset="0"/>
                </a:rPr>
                <a:t>CONCLUSIONS</a:t>
              </a:r>
              <a:endParaRPr lang="en-US" altLang="zh-CN" sz="3200" b="1" dirty="0">
                <a:solidFill>
                  <a:schemeClr val="bg1"/>
                </a:solidFill>
                <a:latin typeface="Lucida Sans" pitchFamily="34" charset="0"/>
                <a:ea typeface="SimSun" pitchFamily="2" charset="-122"/>
                <a:cs typeface="Lucida Sans"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444" y="12933311"/>
            <a:ext cx="7193756" cy="4059289"/>
          </a:xfrm>
          <a:prstGeom prst="rect">
            <a:avLst/>
          </a:prstGeom>
        </p:spPr>
      </p:pic>
      <p:grpSp>
        <p:nvGrpSpPr>
          <p:cNvPr id="63" name="Group 62"/>
          <p:cNvGrpSpPr/>
          <p:nvPr/>
        </p:nvGrpSpPr>
        <p:grpSpPr>
          <a:xfrm>
            <a:off x="1066800" y="17221200"/>
            <a:ext cx="11007725" cy="946293"/>
            <a:chOff x="1066799" y="5958162"/>
            <a:chExt cx="11007725" cy="946293"/>
          </a:xfrm>
        </p:grpSpPr>
        <p:sp>
          <p:nvSpPr>
            <p:cNvPr id="64"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65" name="Text Box 248"/>
            <p:cNvSpPr txBox="1">
              <a:spLocks noChangeArrowheads="1"/>
            </p:cNvSpPr>
            <p:nvPr/>
          </p:nvSpPr>
          <p:spPr bwMode="auto">
            <a:xfrm>
              <a:off x="1157514" y="6046588"/>
              <a:ext cx="10805886" cy="769441"/>
            </a:xfrm>
            <a:prstGeom prst="rect">
              <a:avLst/>
            </a:prstGeom>
            <a:gradFill>
              <a:gsLst>
                <a:gs pos="56000">
                  <a:srgbClr val="9696D0"/>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mj-lt"/>
                  <a:ea typeface="SimSun" pitchFamily="2" charset="-122"/>
                  <a:cs typeface="Lucida Sans" pitchFamily="34" charset="0"/>
                </a:rPr>
                <a:t>OBJECTIVES</a:t>
              </a:r>
              <a:endParaRPr lang="en-US" altLang="zh-CN" sz="3200" b="1" dirty="0">
                <a:solidFill>
                  <a:schemeClr val="bg1"/>
                </a:solidFill>
                <a:latin typeface="+mj-lt"/>
                <a:ea typeface="SimSun" pitchFamily="2" charset="-122"/>
                <a:cs typeface="Lucida Sans" pitchFamily="34" charset="0"/>
              </a:endParaRPr>
            </a:p>
          </p:txBody>
        </p:sp>
      </p:grpSp>
      <p:sp>
        <p:nvSpPr>
          <p:cNvPr id="5" name="Rectangle 4"/>
          <p:cNvSpPr/>
          <p:nvPr/>
        </p:nvSpPr>
        <p:spPr bwMode="auto">
          <a:xfrm>
            <a:off x="1066800" y="18364200"/>
            <a:ext cx="11139714" cy="313074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3200" b="1" i="0" u="none" strike="noStrike" cap="none" normalizeH="0" baseline="0" dirty="0" smtClean="0">
                <a:ln>
                  <a:noFill/>
                </a:ln>
                <a:solidFill>
                  <a:schemeClr val="tx1"/>
                </a:solidFill>
                <a:effectLst/>
                <a:latin typeface="+mj-lt"/>
              </a:rPr>
              <a:t>We will build</a:t>
            </a:r>
            <a:r>
              <a:rPr kumimoji="0" lang="en-US" sz="3200" b="1" i="0" u="none" strike="noStrike" cap="none" normalizeH="0" dirty="0" smtClean="0">
                <a:ln>
                  <a:noFill/>
                </a:ln>
                <a:solidFill>
                  <a:schemeClr val="tx1"/>
                </a:solidFill>
                <a:effectLst/>
                <a:latin typeface="+mj-lt"/>
              </a:rPr>
              <a:t> nutrition health app that will monitor the users ‘ weight .</a:t>
            </a:r>
          </a:p>
          <a:p>
            <a:pPr marL="342900" marR="0" indent="-342900" algn="l" defTabSz="914400" rtl="0" eaLnBrk="0" fontAlgn="base" latinLnBrk="0" hangingPunct="0">
              <a:lnSpc>
                <a:spcPct val="100000"/>
              </a:lnSpc>
              <a:spcBef>
                <a:spcPct val="0"/>
              </a:spcBef>
              <a:spcAft>
                <a:spcPct val="0"/>
              </a:spcAft>
              <a:buClrTx/>
              <a:buSzTx/>
              <a:buFont typeface="Arial" pitchFamily="34" charset="0"/>
              <a:buChar char="•"/>
              <a:tabLst/>
            </a:pPr>
            <a:r>
              <a:rPr lang="en-US" sz="3200" b="1" baseline="0" dirty="0" smtClean="0">
                <a:effectLst/>
                <a:latin typeface="+mj-lt"/>
              </a:rPr>
              <a:t>Our app will</a:t>
            </a:r>
            <a:r>
              <a:rPr lang="ar-SA" sz="3200" b="1" dirty="0" smtClean="0">
                <a:effectLst/>
                <a:latin typeface="+mj-lt"/>
              </a:rPr>
              <a:t> </a:t>
            </a:r>
            <a:r>
              <a:rPr lang="en-US" sz="3200" b="1" dirty="0" smtClean="0">
                <a:effectLst/>
                <a:latin typeface="+mj-lt"/>
              </a:rPr>
              <a:t>instructs the user to get the daily calories counter.</a:t>
            </a:r>
            <a:endParaRPr lang="en-US" sz="3200" b="1" dirty="0">
              <a:effectLst/>
              <a:latin typeface="+mj-lt"/>
            </a:endParaRPr>
          </a:p>
          <a:p>
            <a:pPr marL="342900" marR="0" indent="-342900" algn="l" defTabSz="914400" rtl="0" eaLnBrk="0" fontAlgn="base" latinLnBrk="0" hangingPunct="0">
              <a:lnSpc>
                <a:spcPct val="100000"/>
              </a:lnSpc>
              <a:spcBef>
                <a:spcPct val="0"/>
              </a:spcBef>
              <a:spcAft>
                <a:spcPct val="0"/>
              </a:spcAft>
              <a:buClrTx/>
              <a:buSzTx/>
              <a:buFont typeface="Arial" pitchFamily="34" charset="0"/>
              <a:buChar char="•"/>
              <a:tabLst/>
            </a:pPr>
            <a:r>
              <a:rPr lang="en-US" sz="3200" b="1" dirty="0" smtClean="0">
                <a:effectLst/>
                <a:latin typeface="+mj-lt"/>
              </a:rPr>
              <a:t>Our app will be easy to use and has friendly UI.</a:t>
            </a:r>
          </a:p>
          <a:p>
            <a:pPr marL="342900" marR="0" indent="-342900" algn="l" defTabSz="914400" rtl="0" eaLnBrk="0" fontAlgn="base" latinLnBrk="0" hangingPunct="0">
              <a:lnSpc>
                <a:spcPct val="100000"/>
              </a:lnSpc>
              <a:spcBef>
                <a:spcPct val="0"/>
              </a:spcBef>
              <a:spcAft>
                <a:spcPct val="0"/>
              </a:spcAft>
              <a:buClrTx/>
              <a:buSzTx/>
              <a:buFont typeface="Arial" pitchFamily="34" charset="0"/>
              <a:buChar char="•"/>
              <a:tabLst/>
            </a:pPr>
            <a:r>
              <a:rPr lang="en-US" sz="3200" b="1" dirty="0" smtClean="0">
                <a:effectLst/>
                <a:latin typeface="+mj-lt"/>
              </a:rPr>
              <a:t>We will develop a client and server side.</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4630" y="9597790"/>
            <a:ext cx="7075170" cy="1189715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55200" y="9597790"/>
            <a:ext cx="7162800" cy="1189715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41325" y="6477000"/>
            <a:ext cx="10890999" cy="5410200"/>
          </a:xfrm>
          <a:prstGeom prst="rect">
            <a:avLst/>
          </a:prstGeom>
          <a:blipFill>
            <a:blip r:embed="rId7"/>
            <a:tile tx="0" ty="0" sx="100000" sy="100000" flip="none" algn="tl"/>
          </a:blipFill>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41325" y="11887200"/>
            <a:ext cx="10890999" cy="51054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499800" y="533400"/>
            <a:ext cx="6232524" cy="2514600"/>
          </a:xfrm>
          <a:prstGeom prst="rect">
            <a:avLst/>
          </a:prstGeom>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2279</TotalTime>
  <Words>342</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SimSun</vt:lpstr>
      <vt:lpstr>SimSun</vt:lpstr>
      <vt:lpstr>Arial</vt:lpstr>
      <vt:lpstr>Lucida Sans</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Owner's</cp:lastModifiedBy>
  <cp:revision>115</cp:revision>
  <cp:lastPrinted>2000-08-03T00:31:24Z</cp:lastPrinted>
  <dcterms:modified xsi:type="dcterms:W3CDTF">2018-01-11T21:30:45Z</dcterms:modified>
  <cp:category>research posters template</cp:category>
</cp:coreProperties>
</file>