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300" r:id="rId30"/>
    <p:sldId id="309" r:id="rId31"/>
    <p:sldId id="310" r:id="rId32"/>
    <p:sldId id="313" r:id="rId33"/>
    <p:sldId id="312" r:id="rId34"/>
    <p:sldId id="311" r:id="rId35"/>
    <p:sldId id="314" r:id="rId36"/>
    <p:sldId id="315" r:id="rId37"/>
    <p:sldId id="308" r:id="rId38"/>
    <p:sldId id="316" r:id="rId39"/>
    <p:sldId id="317" r:id="rId40"/>
    <p:sldId id="319" r:id="rId41"/>
    <p:sldId id="320" r:id="rId42"/>
    <p:sldId id="321" r:id="rId43"/>
    <p:sldId id="322" r:id="rId44"/>
    <p:sldId id="323" r:id="rId45"/>
    <p:sldId id="324" r:id="rId46"/>
    <p:sldId id="325" r:id="rId47"/>
    <p:sldId id="285" r:id="rId48"/>
    <p:sldId id="286" r:id="rId49"/>
    <p:sldId id="287" r:id="rId50"/>
    <p:sldId id="288" r:id="rId51"/>
    <p:sldId id="289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5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1103A-405E-4CF0-9A35-8EC80293161A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2AEC1-56BA-4013-B6F7-FE6D8FE9A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58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0557335D-2EBC-4BF1-875A-203F2476DF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F951385-E73B-42A9-B8E9-CC5F68844E5A}" type="slidenum">
              <a:rPr kumimoji="0" lang="en-AU" altLang="en-US"/>
              <a:pPr eaLnBrk="1" hangingPunct="1">
                <a:spcBef>
                  <a:spcPct val="0"/>
                </a:spcBef>
              </a:pPr>
              <a:t>3</a:t>
            </a:fld>
            <a:endParaRPr kumimoji="0" lang="en-AU" altLang="en-US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E8459FE3-2A8E-46F9-BBF7-D1E9144CC70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89EC713C-E246-4E20-B997-09E43FFF45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910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931E2ECD-F5EE-43D0-896D-DFA5B4D592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871094C-FE5C-480B-B186-79CFEA3882D9}" type="slidenum">
              <a:rPr kumimoji="0" lang="en-AU" altLang="en-US"/>
              <a:pPr eaLnBrk="1" hangingPunct="1">
                <a:spcBef>
                  <a:spcPct val="0"/>
                </a:spcBef>
              </a:pPr>
              <a:t>12</a:t>
            </a:fld>
            <a:endParaRPr kumimoji="0" lang="en-AU" altLang="en-US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2B9796C6-1912-4BEE-B2BA-CE614E5F6E0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234BC277-4852-4EDF-AED5-D5E8F9A384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1944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F87FB567-9CAA-43A3-8938-A92447B467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2C4748A-F45C-434C-931B-F2336AAB1194}" type="slidenum">
              <a:rPr kumimoji="0" lang="en-AU" altLang="en-US"/>
              <a:pPr eaLnBrk="1" hangingPunct="1">
                <a:spcBef>
                  <a:spcPct val="0"/>
                </a:spcBef>
              </a:pPr>
              <a:t>13</a:t>
            </a:fld>
            <a:endParaRPr kumimoji="0" lang="en-AU" altLang="en-US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166640E0-AAD5-466D-A3E5-354AFF64CD9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782E6844-2F81-4EB4-92BF-BB2B9F562C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338048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CDDF7A49-90EE-451F-B145-7CE57445C1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8245A99-2C92-49B0-9282-22C03BB5E273}" type="slidenum">
              <a:rPr kumimoji="0" lang="en-AU" altLang="en-US"/>
              <a:pPr eaLnBrk="1" hangingPunct="1">
                <a:spcBef>
                  <a:spcPct val="0"/>
                </a:spcBef>
              </a:pPr>
              <a:t>14</a:t>
            </a:fld>
            <a:endParaRPr kumimoji="0" lang="en-AU" altLang="en-US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DCB1A962-2E3A-421E-9C73-F2F237873BB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45D7A7C3-2A2A-4078-AC40-953BF74F4F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107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20535432-0C01-42CF-AC4E-1AA36D6FD0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CDC1903-791C-42EC-AE34-19548BBB86E0}" type="slidenum">
              <a:rPr kumimoji="0" lang="en-AU" altLang="en-US"/>
              <a:pPr eaLnBrk="1" hangingPunct="1">
                <a:spcBef>
                  <a:spcPct val="0"/>
                </a:spcBef>
              </a:pPr>
              <a:t>15</a:t>
            </a:fld>
            <a:endParaRPr kumimoji="0" lang="en-AU" altLang="en-US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808BA05E-BA76-4E14-A06C-B25976C43E5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91281B98-BD6B-4DEC-8C79-164A83DB0D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8049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1D202CE7-4721-42D8-8161-AC79252986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E3DAC5E-FBF9-401C-B8FD-3282821C7E12}" type="slidenum">
              <a:rPr kumimoji="0" lang="en-AU" altLang="en-US"/>
              <a:pPr eaLnBrk="1" hangingPunct="1">
                <a:spcBef>
                  <a:spcPct val="0"/>
                </a:spcBef>
              </a:pPr>
              <a:t>16</a:t>
            </a:fld>
            <a:endParaRPr kumimoji="0" lang="en-AU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98F8A85D-0CC0-44CA-B9E7-63780CC4880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D7742B0C-9B8E-4983-83CB-5D50F3BE69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0582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899DFBB1-7484-483C-98EA-DD26A79899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8274DCD-D7B5-4658-AA46-80FDB9CFE413}" type="slidenum">
              <a:rPr kumimoji="0" lang="en-AU" altLang="en-US"/>
              <a:pPr eaLnBrk="1" hangingPunct="1">
                <a:spcBef>
                  <a:spcPct val="0"/>
                </a:spcBef>
              </a:pPr>
              <a:t>17</a:t>
            </a:fld>
            <a:endParaRPr kumimoji="0" lang="en-AU" altLang="en-US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B1A41CD0-5845-4C10-9E2E-54BBB6A5A6A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86FF01AE-9D76-439C-B846-30ECB3151E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1319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F924D3D4-75A8-4697-BFE2-72A35F232D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7B57E9F-45CE-457E-BF4C-147D448AB33E}" type="slidenum">
              <a:rPr kumimoji="0" lang="en-AU" altLang="en-US"/>
              <a:pPr eaLnBrk="1" hangingPunct="1">
                <a:spcBef>
                  <a:spcPct val="0"/>
                </a:spcBef>
              </a:pPr>
              <a:t>18</a:t>
            </a:fld>
            <a:endParaRPr kumimoji="0" lang="en-AU" altLang="en-US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5C75F4E0-1F67-495D-A54D-7CB70995FD9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B06A3EC5-2897-4D73-B9D5-DAB6CA1E18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1555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70743CB7-136A-4FEF-9D55-90BD0A2CCF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E6E6262-D443-4493-A045-16D6537BBF06}" type="slidenum">
              <a:rPr kumimoji="0" lang="en-AU" altLang="en-US"/>
              <a:pPr eaLnBrk="1" hangingPunct="1">
                <a:spcBef>
                  <a:spcPct val="0"/>
                </a:spcBef>
              </a:pPr>
              <a:t>19</a:t>
            </a:fld>
            <a:endParaRPr kumimoji="0" lang="en-AU" altLang="en-US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170F6D84-31E0-44B1-9FF6-FEB3178431D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60CF33FB-09E3-461B-BA1D-E167270EA8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428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5345E030-8426-4E46-892A-6894D31577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148B999-E56B-46B2-979C-CD3EC0930082}" type="slidenum">
              <a:rPr kumimoji="0" lang="en-AU" altLang="en-US"/>
              <a:pPr eaLnBrk="1" hangingPunct="1">
                <a:spcBef>
                  <a:spcPct val="0"/>
                </a:spcBef>
              </a:pPr>
              <a:t>20</a:t>
            </a:fld>
            <a:endParaRPr kumimoji="0" lang="en-AU" altLang="en-US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2B1B24F9-441C-4BFB-850D-65C5EC095A0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5321FCDB-7664-429F-9A3A-1D35EF4855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9191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7455D1F4-E45A-4C08-A14A-0612ACB60B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023C7DD-EE2D-4201-9A36-8C067E9A8A45}" type="slidenum">
              <a:rPr kumimoji="0" lang="en-AU" altLang="en-US"/>
              <a:pPr eaLnBrk="1" hangingPunct="1">
                <a:spcBef>
                  <a:spcPct val="0"/>
                </a:spcBef>
              </a:pPr>
              <a:t>21</a:t>
            </a:fld>
            <a:endParaRPr kumimoji="0" lang="en-AU" altLang="en-US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8E59E489-3D39-4650-851E-D89D5F638C8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66A884EF-40FE-4354-BDD1-3851834D97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478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0C21411C-E55C-4A98-9726-FB70AC7BD6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E0AA44B-3F5B-456D-8049-E38C6EF59827}" type="slidenum">
              <a:rPr kumimoji="0" lang="en-AU" altLang="en-US"/>
              <a:pPr eaLnBrk="1" hangingPunct="1">
                <a:spcBef>
                  <a:spcPct val="0"/>
                </a:spcBef>
              </a:pPr>
              <a:t>4</a:t>
            </a:fld>
            <a:endParaRPr kumimoji="0" lang="en-AU" altLang="en-US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A0E0CC9B-4FEE-4945-B609-4BBF0911AD2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5ED87FD8-0F44-4F38-9005-6620085559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278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0F3593F7-DA36-4F45-98E3-7BF3B35AD4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0843D84-3048-4C4E-A2C8-A1AB1D40062D}" type="slidenum">
              <a:rPr kumimoji="0" lang="en-AU" altLang="en-US"/>
              <a:pPr eaLnBrk="1" hangingPunct="1">
                <a:spcBef>
                  <a:spcPct val="0"/>
                </a:spcBef>
              </a:pPr>
              <a:t>22</a:t>
            </a:fld>
            <a:endParaRPr kumimoji="0" lang="en-AU" altLang="en-US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4B2698CB-F19F-4874-BEEB-0002C51E12B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FE7E8C2B-C0AC-4457-8D38-4C77FE36B6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7057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3870F2CC-A2C2-44AD-9C23-45BC86B06E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0759C2D-0FB8-4EEE-8607-EDAB8F1D8BE5}" type="slidenum">
              <a:rPr kumimoji="0" lang="en-AU" altLang="en-US"/>
              <a:pPr eaLnBrk="1" hangingPunct="1">
                <a:spcBef>
                  <a:spcPct val="0"/>
                </a:spcBef>
              </a:pPr>
              <a:t>23</a:t>
            </a:fld>
            <a:endParaRPr kumimoji="0" lang="en-AU" altLang="en-US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490BDEA3-3116-4046-BB54-3A69E6C3F2B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1117CAC2-0780-4953-8A86-52A55A41D6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9622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3C753849-2AD1-4DA2-BEAC-7B223AB7D4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89F7F0B-2C1F-4FCB-9FC7-E9B0A0070264}" type="slidenum">
              <a:rPr kumimoji="0" lang="en-AU" altLang="en-US"/>
              <a:pPr eaLnBrk="1" hangingPunct="1">
                <a:spcBef>
                  <a:spcPct val="0"/>
                </a:spcBef>
              </a:pPr>
              <a:t>24</a:t>
            </a:fld>
            <a:endParaRPr kumimoji="0" lang="en-AU" altLang="en-US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F11D4DD6-35F0-4AD4-9963-ADE3A9049AF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8425" y="744538"/>
            <a:ext cx="6599238" cy="3713162"/>
          </a:xfrm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04969640-C9B6-405D-93FD-F624123EA0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5" y="4705350"/>
            <a:ext cx="4984750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1047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CF7EE20E-BC28-4E56-BF09-5F0D6BA6FA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758C664-286A-4D96-B282-4A3C0F4FB4A1}" type="slidenum">
              <a:rPr kumimoji="0" lang="en-AU" altLang="en-US"/>
              <a:pPr eaLnBrk="1" hangingPunct="1">
                <a:spcBef>
                  <a:spcPct val="0"/>
                </a:spcBef>
              </a:pPr>
              <a:t>25</a:t>
            </a:fld>
            <a:endParaRPr kumimoji="0" lang="en-AU" altLang="en-US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6614C4B5-4E1B-450E-9753-FF343EC8EFD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E72433F0-6F2A-4A7C-85C4-DC3F7A635E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0380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804A0886-80DD-4D24-B3D9-9099CAAE4F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DB4D843-D288-4926-8A38-B664F1E01710}" type="slidenum">
              <a:rPr kumimoji="0" lang="en-AU" altLang="en-US"/>
              <a:pPr eaLnBrk="1" hangingPunct="1">
                <a:spcBef>
                  <a:spcPct val="0"/>
                </a:spcBef>
              </a:pPr>
              <a:t>26</a:t>
            </a:fld>
            <a:endParaRPr kumimoji="0" lang="en-AU" altLang="en-US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A89DFAAB-4CF2-4C20-8F9F-63D1CC93285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52FDDA34-2D11-4B17-904D-C32563E7BD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5601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B96BB12A-C61E-4067-89A0-06518E85F0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E204E0B-7D7C-432E-BD02-C11057FC7BE4}" type="slidenum">
              <a:rPr kumimoji="0" lang="en-AU" altLang="en-US"/>
              <a:pPr eaLnBrk="1" hangingPunct="1">
                <a:spcBef>
                  <a:spcPct val="0"/>
                </a:spcBef>
              </a:pPr>
              <a:t>27</a:t>
            </a:fld>
            <a:endParaRPr kumimoji="0" lang="en-AU" altLang="en-US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81FD96EF-DC7B-497C-973D-00246E6C830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8B3946C3-46BA-4CE0-843B-3439D142D4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0470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83BD273B-5BF1-4DF3-AF88-CE59C58AD3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9A00E6A-CADA-4E9A-9D63-14BCD879461F}" type="slidenum">
              <a:rPr kumimoji="0" lang="en-AU" altLang="en-US"/>
              <a:pPr eaLnBrk="1" hangingPunct="1">
                <a:spcBef>
                  <a:spcPct val="0"/>
                </a:spcBef>
              </a:pPr>
              <a:t>28</a:t>
            </a:fld>
            <a:endParaRPr kumimoji="0" lang="en-AU" altLang="en-US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E1ADB34C-4DA8-44DB-84BA-53318FC5BA2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1A0D9FFD-65B2-4FCE-A470-05850C31A1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5917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>
            <a:extLst>
              <a:ext uri="{FF2B5EF4-FFF2-40B4-BE49-F238E27FC236}">
                <a16:creationId xmlns:a16="http://schemas.microsoft.com/office/drawing/2014/main" id="{C791B9FC-C080-4FA8-B32B-1AECE66F33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E7FADAB-85C2-42A8-8ACB-C90449959ED4}" type="slidenum">
              <a:rPr kumimoji="0" lang="en-AU" altLang="en-US"/>
              <a:pPr eaLnBrk="1" hangingPunct="1">
                <a:spcBef>
                  <a:spcPct val="0"/>
                </a:spcBef>
              </a:pPr>
              <a:t>40</a:t>
            </a:fld>
            <a:endParaRPr kumimoji="0" lang="en-AU" altLang="en-US"/>
          </a:p>
        </p:txBody>
      </p:sp>
      <p:sp>
        <p:nvSpPr>
          <p:cNvPr id="131075" name="Rectangle 2">
            <a:extLst>
              <a:ext uri="{FF2B5EF4-FFF2-40B4-BE49-F238E27FC236}">
                <a16:creationId xmlns:a16="http://schemas.microsoft.com/office/drawing/2014/main" id="{35BF06C3-191F-441F-8FFF-2CBE8B4A860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>
            <a:extLst>
              <a:ext uri="{FF2B5EF4-FFF2-40B4-BE49-F238E27FC236}">
                <a16:creationId xmlns:a16="http://schemas.microsoft.com/office/drawing/2014/main" id="{2CD73F44-01F6-4BC7-B9FD-DBF4331F28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98232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>
            <a:extLst>
              <a:ext uri="{FF2B5EF4-FFF2-40B4-BE49-F238E27FC236}">
                <a16:creationId xmlns:a16="http://schemas.microsoft.com/office/drawing/2014/main" id="{142A9BAE-8E40-46C6-AD33-23E9159512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5F47C0F-0867-4399-8D28-1E3A069A3833}" type="slidenum">
              <a:rPr kumimoji="0" lang="en-AU" altLang="en-US"/>
              <a:pPr eaLnBrk="1" hangingPunct="1">
                <a:spcBef>
                  <a:spcPct val="0"/>
                </a:spcBef>
              </a:pPr>
              <a:t>41</a:t>
            </a:fld>
            <a:endParaRPr kumimoji="0" lang="en-AU" altLang="en-US"/>
          </a:p>
        </p:txBody>
      </p:sp>
      <p:sp>
        <p:nvSpPr>
          <p:cNvPr id="132099" name="Rectangle 2">
            <a:extLst>
              <a:ext uri="{FF2B5EF4-FFF2-40B4-BE49-F238E27FC236}">
                <a16:creationId xmlns:a16="http://schemas.microsoft.com/office/drawing/2014/main" id="{F5D1D8C2-CE3F-4EDE-8304-31DD489A3E5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>
            <a:extLst>
              <a:ext uri="{FF2B5EF4-FFF2-40B4-BE49-F238E27FC236}">
                <a16:creationId xmlns:a16="http://schemas.microsoft.com/office/drawing/2014/main" id="{4E944954-5839-4375-A332-FF7D8B418D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8002797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>
            <a:extLst>
              <a:ext uri="{FF2B5EF4-FFF2-40B4-BE49-F238E27FC236}">
                <a16:creationId xmlns:a16="http://schemas.microsoft.com/office/drawing/2014/main" id="{DD89B60D-DAF6-4C0A-81B7-9D641A0CB1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E0E8825-126C-4A48-8577-CECE76DE6984}" type="slidenum">
              <a:rPr kumimoji="0" lang="en-AU" altLang="en-US"/>
              <a:pPr eaLnBrk="1" hangingPunct="1">
                <a:spcBef>
                  <a:spcPct val="0"/>
                </a:spcBef>
              </a:pPr>
              <a:t>42</a:t>
            </a:fld>
            <a:endParaRPr kumimoji="0" lang="en-AU" altLang="en-US"/>
          </a:p>
        </p:txBody>
      </p:sp>
      <p:sp>
        <p:nvSpPr>
          <p:cNvPr id="133123" name="Rectangle 2">
            <a:extLst>
              <a:ext uri="{FF2B5EF4-FFF2-40B4-BE49-F238E27FC236}">
                <a16:creationId xmlns:a16="http://schemas.microsoft.com/office/drawing/2014/main" id="{0D42C1A2-D892-4853-9456-50DAF079CC7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>
            <a:extLst>
              <a:ext uri="{FF2B5EF4-FFF2-40B4-BE49-F238E27FC236}">
                <a16:creationId xmlns:a16="http://schemas.microsoft.com/office/drawing/2014/main" id="{B454FF5F-E674-479A-8455-59C8E4A303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23835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374BA5F6-F4C3-4A18-962A-732E55E1DD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F59F1B2-EE54-4961-9410-6391FD146F40}" type="slidenum">
              <a:rPr kumimoji="0" lang="en-AU" altLang="en-US"/>
              <a:pPr eaLnBrk="1" hangingPunct="1">
                <a:spcBef>
                  <a:spcPct val="0"/>
                </a:spcBef>
              </a:pPr>
              <a:t>5</a:t>
            </a:fld>
            <a:endParaRPr kumimoji="0" lang="en-AU" altLang="en-US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8B967254-9F14-45BB-AFC4-BC5BE105A8B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FCC468A3-B042-47A6-8335-AD1BC1A4F1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0831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>
            <a:extLst>
              <a:ext uri="{FF2B5EF4-FFF2-40B4-BE49-F238E27FC236}">
                <a16:creationId xmlns:a16="http://schemas.microsoft.com/office/drawing/2014/main" id="{B56AB991-4395-4F33-9716-89A462F588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3F5E809-26B1-4936-B909-9A046B84A48C}" type="slidenum">
              <a:rPr kumimoji="0" lang="en-AU" altLang="en-US"/>
              <a:pPr eaLnBrk="1" hangingPunct="1">
                <a:spcBef>
                  <a:spcPct val="0"/>
                </a:spcBef>
              </a:pPr>
              <a:t>43</a:t>
            </a:fld>
            <a:endParaRPr kumimoji="0" lang="en-AU" altLang="en-US"/>
          </a:p>
        </p:txBody>
      </p:sp>
      <p:sp>
        <p:nvSpPr>
          <p:cNvPr id="134147" name="Rectangle 2">
            <a:extLst>
              <a:ext uri="{FF2B5EF4-FFF2-40B4-BE49-F238E27FC236}">
                <a16:creationId xmlns:a16="http://schemas.microsoft.com/office/drawing/2014/main" id="{12DE3BF4-D7C2-47FE-9356-F55A6708BD8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>
            <a:extLst>
              <a:ext uri="{FF2B5EF4-FFF2-40B4-BE49-F238E27FC236}">
                <a16:creationId xmlns:a16="http://schemas.microsoft.com/office/drawing/2014/main" id="{E565FCCB-7203-46C8-B163-7E6C647384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313419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>
            <a:extLst>
              <a:ext uri="{FF2B5EF4-FFF2-40B4-BE49-F238E27FC236}">
                <a16:creationId xmlns:a16="http://schemas.microsoft.com/office/drawing/2014/main" id="{3B00D583-3B85-4D01-A535-07A6833B4E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A7AD817-C067-4003-84BE-9C48BCA5CFE0}" type="slidenum">
              <a:rPr kumimoji="0" lang="en-AU" altLang="en-US"/>
              <a:pPr eaLnBrk="1" hangingPunct="1">
                <a:spcBef>
                  <a:spcPct val="0"/>
                </a:spcBef>
              </a:pPr>
              <a:t>44</a:t>
            </a:fld>
            <a:endParaRPr kumimoji="0" lang="en-AU" altLang="en-US"/>
          </a:p>
        </p:txBody>
      </p:sp>
      <p:sp>
        <p:nvSpPr>
          <p:cNvPr id="135171" name="Rectangle 2">
            <a:extLst>
              <a:ext uri="{FF2B5EF4-FFF2-40B4-BE49-F238E27FC236}">
                <a16:creationId xmlns:a16="http://schemas.microsoft.com/office/drawing/2014/main" id="{CD1B59D1-7F25-4122-A660-A860A0C5F03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>
            <a:extLst>
              <a:ext uri="{FF2B5EF4-FFF2-40B4-BE49-F238E27FC236}">
                <a16:creationId xmlns:a16="http://schemas.microsoft.com/office/drawing/2014/main" id="{079D0DA6-515F-4611-A394-EDAEF3AF6F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880724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>
            <a:extLst>
              <a:ext uri="{FF2B5EF4-FFF2-40B4-BE49-F238E27FC236}">
                <a16:creationId xmlns:a16="http://schemas.microsoft.com/office/drawing/2014/main" id="{CC64F29B-22B4-4389-AD93-904B11B4F2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5307F92-B380-4A35-B13F-9069444E9041}" type="slidenum">
              <a:rPr kumimoji="0" lang="en-AU" altLang="en-US"/>
              <a:pPr eaLnBrk="1" hangingPunct="1">
                <a:spcBef>
                  <a:spcPct val="0"/>
                </a:spcBef>
              </a:pPr>
              <a:t>45</a:t>
            </a:fld>
            <a:endParaRPr kumimoji="0" lang="en-AU" altLang="en-US"/>
          </a:p>
        </p:txBody>
      </p:sp>
      <p:sp>
        <p:nvSpPr>
          <p:cNvPr id="136195" name="Rectangle 2">
            <a:extLst>
              <a:ext uri="{FF2B5EF4-FFF2-40B4-BE49-F238E27FC236}">
                <a16:creationId xmlns:a16="http://schemas.microsoft.com/office/drawing/2014/main" id="{A3EFEB7E-C80A-46BF-B63D-4356C8A9661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>
            <a:extLst>
              <a:ext uri="{FF2B5EF4-FFF2-40B4-BE49-F238E27FC236}">
                <a16:creationId xmlns:a16="http://schemas.microsoft.com/office/drawing/2014/main" id="{D0D4FB8B-6117-467E-9F17-FB2EBCC8FB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224353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>
            <a:extLst>
              <a:ext uri="{FF2B5EF4-FFF2-40B4-BE49-F238E27FC236}">
                <a16:creationId xmlns:a16="http://schemas.microsoft.com/office/drawing/2014/main" id="{58CE429F-4AC7-4103-BB13-986881F56B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2218838-A96B-4DC1-B791-81453F1CB7CD}" type="slidenum">
              <a:rPr kumimoji="0" lang="en-AU" altLang="en-US"/>
              <a:pPr eaLnBrk="1" hangingPunct="1">
                <a:spcBef>
                  <a:spcPct val="0"/>
                </a:spcBef>
              </a:pPr>
              <a:t>46</a:t>
            </a:fld>
            <a:endParaRPr kumimoji="0" lang="en-AU" altLang="en-US"/>
          </a:p>
        </p:txBody>
      </p:sp>
      <p:sp>
        <p:nvSpPr>
          <p:cNvPr id="137219" name="Rectangle 2">
            <a:extLst>
              <a:ext uri="{FF2B5EF4-FFF2-40B4-BE49-F238E27FC236}">
                <a16:creationId xmlns:a16="http://schemas.microsoft.com/office/drawing/2014/main" id="{29EDB617-4C0B-4AA9-B46E-53747908DC9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>
            <a:extLst>
              <a:ext uri="{FF2B5EF4-FFF2-40B4-BE49-F238E27FC236}">
                <a16:creationId xmlns:a16="http://schemas.microsoft.com/office/drawing/2014/main" id="{3D6DAA35-7C58-445C-9985-37CE2F0B75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2540660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83044692-D548-48F0-83BB-39201D1CC7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DE6A0DB-ABD9-463E-B1BA-88EA1BD6B391}" type="slidenum">
              <a:rPr kumimoji="0" lang="en-AU" altLang="en-US"/>
              <a:pPr eaLnBrk="1" hangingPunct="1">
                <a:spcBef>
                  <a:spcPct val="0"/>
                </a:spcBef>
              </a:pPr>
              <a:t>47</a:t>
            </a:fld>
            <a:endParaRPr kumimoji="0" lang="en-AU" altLang="en-US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DC12F83D-8A74-4569-BE3A-0EA031E4F8C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F6849E67-2A25-4D37-AD2A-CF44139D99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3992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CDB14B9E-15EF-4D4F-825B-EC2B2E4E1C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5FE1E0B-C5F5-4D61-9CE7-F78E7C497655}" type="slidenum">
              <a:rPr kumimoji="0" lang="en-AU" altLang="en-US"/>
              <a:pPr eaLnBrk="1" hangingPunct="1">
                <a:spcBef>
                  <a:spcPct val="0"/>
                </a:spcBef>
              </a:pPr>
              <a:t>48</a:t>
            </a:fld>
            <a:endParaRPr kumimoji="0" lang="en-AU" altLang="en-US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D7F35668-860B-4E05-A91B-F65E44E38FB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7FE22547-10AB-45BB-B0DF-971F50B191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0436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62D2396A-84CD-4835-B26F-8BB759E2C7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D85AEAA-2A31-459C-BF41-55107764DE04}" type="slidenum">
              <a:rPr kumimoji="0" lang="en-AU" altLang="en-US"/>
              <a:pPr eaLnBrk="1" hangingPunct="1">
                <a:spcBef>
                  <a:spcPct val="0"/>
                </a:spcBef>
              </a:pPr>
              <a:t>49</a:t>
            </a:fld>
            <a:endParaRPr kumimoji="0" lang="en-AU" altLang="en-US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5AA0C065-7866-4ECF-B696-415F9C6EDC1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9087DCA5-1CCA-4851-8C98-01BED53B4D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8978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BAE3CEA2-DC6B-4A59-99F7-FB815201B3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7E1FA63-952E-47A3-A3E9-BAD2046B813B}" type="slidenum">
              <a:rPr kumimoji="0" lang="en-AU" altLang="en-US"/>
              <a:pPr eaLnBrk="1" hangingPunct="1">
                <a:spcBef>
                  <a:spcPct val="0"/>
                </a:spcBef>
              </a:pPr>
              <a:t>50</a:t>
            </a:fld>
            <a:endParaRPr kumimoji="0" lang="en-AU" altLang="en-US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D96C0809-7B51-4F5D-A9CB-786FF9A63FE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FCE04CB9-5CEF-4B03-A46A-A37E5CDCA0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5" y="4705350"/>
            <a:ext cx="4984750" cy="4457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7" tIns="48368" rIns="96737" bIns="48368"/>
          <a:lstStyle/>
          <a:p>
            <a:endParaRPr lang="en-AU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4256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0747A9D4-3ADC-4C3A-ABE7-65666F81FC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6C019DF-630B-472C-A247-82BF584B22FD}" type="slidenum">
              <a:rPr kumimoji="0" lang="en-AU" altLang="en-US"/>
              <a:pPr eaLnBrk="1" hangingPunct="1">
                <a:spcBef>
                  <a:spcPct val="0"/>
                </a:spcBef>
              </a:pPr>
              <a:t>51</a:t>
            </a:fld>
            <a:endParaRPr kumimoji="0" lang="en-AU" altLang="en-US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3F9D9558-3635-42B4-A8EF-A505FCC4789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6DF3AABD-B5DF-4E5C-8E5B-447DA38129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596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4F44E6B7-B3E7-46CB-822E-30FA18427D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D7DF512-DE7E-4235-9AFE-F0F40147648D}" type="slidenum">
              <a:rPr kumimoji="0" lang="en-AU" altLang="en-US"/>
              <a:pPr eaLnBrk="1" hangingPunct="1">
                <a:spcBef>
                  <a:spcPct val="0"/>
                </a:spcBef>
              </a:pPr>
              <a:t>6</a:t>
            </a:fld>
            <a:endParaRPr kumimoji="0" lang="en-AU" altLang="en-US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8371B295-BC2A-450C-AFB8-D11343BAF25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E443ABC3-B52A-458C-8A49-BA8A116690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618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46F55368-25BF-4C9B-9E3E-B260847D58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A974050-5C6C-413B-A1FA-1EEEC0957C00}" type="slidenum">
              <a:rPr kumimoji="0" lang="en-AU" altLang="en-US"/>
              <a:pPr eaLnBrk="1" hangingPunct="1">
                <a:spcBef>
                  <a:spcPct val="0"/>
                </a:spcBef>
              </a:pPr>
              <a:t>7</a:t>
            </a:fld>
            <a:endParaRPr kumimoji="0" lang="en-AU" alt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BF8718A1-0BA8-494C-8E1F-CC74841BA79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907BE7CF-3176-4673-AFA2-20E0AE5E32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423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3BD8E8B2-A461-472E-A925-6A2600EEFF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B5A14B1-A29D-4541-B336-AA9C66EAF84D}" type="slidenum">
              <a:rPr kumimoji="0" lang="en-AU" altLang="en-US"/>
              <a:pPr eaLnBrk="1" hangingPunct="1">
                <a:spcBef>
                  <a:spcPct val="0"/>
                </a:spcBef>
              </a:pPr>
              <a:t>8</a:t>
            </a:fld>
            <a:endParaRPr kumimoji="0" lang="en-AU" altLang="en-US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0E019369-6252-4743-A9AF-1E72915B07F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567ECF15-A629-460B-884F-38B82EC7D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954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20F30BE9-B60B-471A-82F1-7511F8EEEE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E3C1D2-36CC-46E5-84FB-075C05E2F740}" type="slidenum">
              <a:rPr kumimoji="0" lang="en-AU" altLang="en-US"/>
              <a:pPr eaLnBrk="1" hangingPunct="1">
                <a:spcBef>
                  <a:spcPct val="0"/>
                </a:spcBef>
              </a:pPr>
              <a:t>9</a:t>
            </a:fld>
            <a:endParaRPr kumimoji="0" lang="en-AU" altLang="en-US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C135B9D4-ED51-4D7F-B872-B18D7694B38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8AB63183-6B7F-4A95-977D-E4255717B0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844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C7FD33CE-FAFD-4ED2-B169-F98EBD5156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EEFD03D-C015-4156-86DE-7465B95D8696}" type="slidenum">
              <a:rPr kumimoji="0" lang="en-AU" altLang="en-US"/>
              <a:pPr eaLnBrk="1" hangingPunct="1">
                <a:spcBef>
                  <a:spcPct val="0"/>
                </a:spcBef>
              </a:pPr>
              <a:t>10</a:t>
            </a:fld>
            <a:endParaRPr kumimoji="0" lang="en-AU" altLang="en-US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4EC44C07-B05E-4E19-900A-509E32B1AEB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3D07600F-713C-407F-8D7D-0BEA078EF5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287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EA95F09F-7050-4561-9CE9-7CC1DA1914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37C0657-906F-4B31-B5F7-3EA8D58052E6}" type="slidenum">
              <a:rPr kumimoji="0" lang="en-AU" altLang="en-US"/>
              <a:pPr eaLnBrk="1" hangingPunct="1">
                <a:spcBef>
                  <a:spcPct val="0"/>
                </a:spcBef>
              </a:pPr>
              <a:t>11</a:t>
            </a:fld>
            <a:endParaRPr kumimoji="0" lang="en-AU" altLang="en-US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425265B0-88F2-4D79-8ACB-A864A977F22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5F9E1110-ADE1-4872-A25B-D75D34540D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342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CFF5E-4F76-4484-9790-4156ED900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D53ED-6C62-4588-872A-525C5A133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1B97D-8E62-49EB-85B2-AD731030E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6A706-7423-45CF-92CC-2328F731597C}" type="datetime1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BBC94-1088-4362-ABE6-D947BAEF9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FF6A5-D2C7-408D-AA1F-E41A22F09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33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4B0FA-B5E1-4796-95FC-C20702D56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48755-CBB7-439B-8CCF-54F4DB2D6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9F9EC-F8B9-4BFB-B98C-EABD7168F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DFC4E-910D-4CF4-AD57-43ADEE602662}" type="datetime1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F90F9-A24C-4848-90B4-96769C1D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64967-FEB3-45BA-8A1D-55E4A8DAC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05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75A59B-0457-4412-A53C-E0FB73B2D6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75E850-3D91-41D0-95A0-506241B42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26D0E-B022-4C04-9336-2BB518A87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8EAE-84B6-4BA2-A076-EE0251BBA8F0}" type="datetime1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0B98D-D861-4599-9F81-4A50657C6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73FE6-E2A5-4938-BCDC-E5EAEF104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9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617538"/>
            <a:ext cx="10390716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706588B9-3DBC-4656-89EE-80D4727124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320E0-D1AD-496B-AA5F-DDBFFE8EB55B}" type="datetime1">
              <a:rPr lang="en-US" smtClean="0"/>
              <a:t>3/18/2018</a:t>
            </a:fld>
            <a:endParaRPr lang="en-AU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382B1BC-2FD5-44B2-AEEC-C5B46D976E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7BBC6412-9AB5-46D7-92E8-2FF691D2E5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0A382A-1DB9-4AC2-81A8-D468B97C4AE1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065882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617538"/>
            <a:ext cx="10390716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3E2DE871-BF93-4D6F-9B1D-B5E82CE455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CD37E5-9993-4CE4-A944-A3034E5E8C87}" type="datetime1">
              <a:rPr lang="en-US" smtClean="0"/>
              <a:t>3/18/2018</a:t>
            </a:fld>
            <a:endParaRPr lang="en-AU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9FFFBF6F-D660-4EB7-A082-6967C86D94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FEB64109-692A-43CF-97C2-9DDA8414A6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EE9A2C-FC4C-43C7-9847-63B58E0814E0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479980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E3A0D-0EF5-4B1B-8212-E8A87C805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EC66-0600-4640-A4C7-AC09CABDB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25D55-5F93-44BA-8C4E-63918CB10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39BA-DDB2-4CA0-B8F1-ECDC7C64054F}" type="datetime1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1D940-57C8-47A7-8E39-8C6576F2B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0DF7A-CCBE-4B54-986B-489A8C7D9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2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723F7-801F-4694-8FB6-2A45ED7D4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FB7AA-5E43-4C90-8D77-C8B923C15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B68AB-4EB9-4C61-9242-8195F64BD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05C64-244A-45EB-AA5D-20216158CEB6}" type="datetime1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6AA14-BA3A-4BE4-B0CF-483C80057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C3A30-05A2-4ECB-9437-1A1AD6D6D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02C96-310C-4B1A-8C8C-5FCA6B149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35955-C449-4F41-BF98-00FD745CB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86760-6268-4CDF-8FB2-A09039321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BEB51-DBD4-42B4-8AF5-4039CEEE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DF6D-8682-4862-9478-6E3DC9EF1E8A}" type="datetime1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902F4-FB9D-4F3E-A5D5-A9300CE3E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37E16-0323-46EC-ACC1-897A01067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46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D1092-EB5D-45C7-BE0B-2F1CCB1E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209E1-4AF4-4E1B-A95E-77D6B3251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74E44-06EF-46F4-8EC3-FAD5A65B6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70A817-334A-4B80-8709-D17D048EE1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C4768F-5407-412C-AA8A-324360DAF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2C5805-0C2A-462F-8197-BA7496BE3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68896-5328-40A6-B381-3BBB63C4120D}" type="datetime1">
              <a:rPr lang="en-US" smtClean="0"/>
              <a:t>3/18/2018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43EFAB-1916-436C-A424-003F7C388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B545D6-28FF-446C-8C70-22FB52CAA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2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4376C-A3CF-4853-A70E-F2291D61B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B198E3-283D-4A89-B98A-E2229D6E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9F89-AF4B-4632-AFA0-8C8D64C19E90}" type="datetime1">
              <a:rPr lang="en-US" smtClean="0"/>
              <a:t>3/18/2018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5A5A62-50C3-464D-A0E1-8B839900F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2211E-DBBD-43B3-8C35-6028BBB53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34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5328A8-2466-433B-A032-D965E9475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9675-A0AD-4111-9064-78FE895A5A8F}" type="datetime1">
              <a:rPr lang="en-US" smtClean="0"/>
              <a:t>3/18/2018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041D4A-BDBA-4D34-A3ED-04684CC1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FF272-8EE0-4EBF-A36B-1B4A0903A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11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773D4-0C00-46B5-B460-15E1D1FB2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6F89A-00C3-4674-849C-2A4A92E79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64061-8FFD-42FC-BEF9-704F5E36D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3F6EB-3DF9-4BB7-8640-CD42056F7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6EF1-7330-4EB8-BE50-E1F640A26FC4}" type="datetime1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39034-22A7-49AE-BDD7-544644CC7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88A2F-D921-4299-8E14-E337BEC4A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90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D14C0-D37A-4610-AE40-B9E6765F9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30DD2F-CE48-4364-82E5-E0B1B37C8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D1C53-0EEA-49EF-83DC-31C285B3F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325BD-D8CB-40D1-A78E-72A01C4DB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53FA8-43D6-427A-B4DB-A9E8A52888C6}" type="datetime1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5A879-1E81-4B81-8154-4DA100447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32207D-B60F-47FD-88B1-8A86DB114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37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7D55BB-DFAE-4E27-9BF8-1E0380291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5A4AF-09B5-42E9-84E9-46311E1BE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68B50-08B4-4EC7-8B95-659D2B7FC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A6F1B-0774-4093-86BF-7BBEC6D2AB89}" type="datetime1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2B861-E7C0-42AC-9EAD-124F9072C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A5CA0-FEDF-4799-A419-68A1DC351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43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9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0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5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6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0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8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9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0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1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0A243-A3A9-4C25-9F0B-CC272B7A1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994" y="469220"/>
            <a:ext cx="9144000" cy="2387600"/>
          </a:xfrm>
        </p:spPr>
        <p:txBody>
          <a:bodyPr>
            <a:normAutofit/>
          </a:bodyPr>
          <a:lstStyle/>
          <a:p>
            <a:r>
              <a:rPr lang="en-AU" sz="4800" dirty="0"/>
              <a:t>COMP9024: Data Structures and Algorithms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982B03-F7B6-4FFF-A23B-EF54380DE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26971"/>
            <a:ext cx="9144000" cy="2520538"/>
          </a:xfrm>
        </p:spPr>
        <p:txBody>
          <a:bodyPr>
            <a:normAutofit/>
          </a:bodyPr>
          <a:lstStyle/>
          <a:p>
            <a:r>
              <a:rPr lang="en-US" sz="4000" dirty="0"/>
              <a:t>Analysis of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2A162-743F-483A-A53A-9F9940570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26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>
            <a:extLst>
              <a:ext uri="{FF2B5EF4-FFF2-40B4-BE49-F238E27FC236}">
                <a16:creationId xmlns:a16="http://schemas.microsoft.com/office/drawing/2014/main" id="{678C5F11-C41B-497A-B411-9B9229FC53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2436" y="425949"/>
            <a:ext cx="10390716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The Random Access Machine (RAM) Model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10BDF048-7709-4021-B6F4-0575959DB6C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99976" y="1930899"/>
            <a:ext cx="4800600" cy="33528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A </a:t>
            </a:r>
            <a:r>
              <a:rPr lang="en-US" altLang="en-US" sz="2400" b="1" dirty="0">
                <a:solidFill>
                  <a:schemeClr val="accent2"/>
                </a:solidFill>
              </a:rPr>
              <a:t>CPU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An potentially unbounded bank of </a:t>
            </a:r>
            <a:r>
              <a:rPr lang="en-US" altLang="en-US" sz="2400" b="1" dirty="0">
                <a:solidFill>
                  <a:schemeClr val="accent2"/>
                </a:solidFill>
              </a:rPr>
              <a:t>memory</a:t>
            </a:r>
            <a:r>
              <a:rPr lang="en-US" altLang="en-US" sz="2400" dirty="0"/>
              <a:t> cells, each of which can hold an arbitrary number or character</a:t>
            </a:r>
          </a:p>
        </p:txBody>
      </p:sp>
      <p:grpSp>
        <p:nvGrpSpPr>
          <p:cNvPr id="12293" name="Group 4">
            <a:extLst>
              <a:ext uri="{FF2B5EF4-FFF2-40B4-BE49-F238E27FC236}">
                <a16:creationId xmlns:a16="http://schemas.microsoft.com/office/drawing/2014/main" id="{32793424-E1C5-41B1-A97A-F95C822D135F}"/>
              </a:ext>
            </a:extLst>
          </p:cNvPr>
          <p:cNvGrpSpPr>
            <a:grpSpLocks/>
          </p:cNvGrpSpPr>
          <p:nvPr/>
        </p:nvGrpSpPr>
        <p:grpSpPr bwMode="auto">
          <a:xfrm>
            <a:off x="6667500" y="2197599"/>
            <a:ext cx="3886200" cy="2914650"/>
            <a:chOff x="3024" y="960"/>
            <a:chExt cx="2448" cy="1836"/>
          </a:xfrm>
        </p:grpSpPr>
        <p:grpSp>
          <p:nvGrpSpPr>
            <p:cNvPr id="12295" name="Group 5">
              <a:extLst>
                <a:ext uri="{FF2B5EF4-FFF2-40B4-BE49-F238E27FC236}">
                  <a16:creationId xmlns:a16="http://schemas.microsoft.com/office/drawing/2014/main" id="{0981C1FB-210A-4432-A55A-339B82EA4E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960"/>
              <a:ext cx="898" cy="516"/>
              <a:chOff x="3166" y="1602"/>
              <a:chExt cx="898" cy="516"/>
            </a:xfrm>
          </p:grpSpPr>
          <p:grpSp>
            <p:nvGrpSpPr>
              <p:cNvPr id="12305" name="Group 6">
                <a:extLst>
                  <a:ext uri="{FF2B5EF4-FFF2-40B4-BE49-F238E27FC236}">
                    <a16:creationId xmlns:a16="http://schemas.microsoft.com/office/drawing/2014/main" id="{EA919CEB-6B87-4456-9D60-CF3FBE4634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6" y="1969"/>
                <a:ext cx="898" cy="149"/>
                <a:chOff x="3166" y="1969"/>
                <a:chExt cx="898" cy="149"/>
              </a:xfrm>
            </p:grpSpPr>
            <p:grpSp>
              <p:nvGrpSpPr>
                <p:cNvPr id="12382" name="Group 7">
                  <a:extLst>
                    <a:ext uri="{FF2B5EF4-FFF2-40B4-BE49-F238E27FC236}">
                      <a16:creationId xmlns:a16="http://schemas.microsoft.com/office/drawing/2014/main" id="{1234E77F-F995-46BA-88C5-82088004CF5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166" y="1969"/>
                  <a:ext cx="367" cy="89"/>
                  <a:chOff x="3166" y="1969"/>
                  <a:chExt cx="367" cy="89"/>
                </a:xfrm>
              </p:grpSpPr>
              <p:sp>
                <p:nvSpPr>
                  <p:cNvPr id="12384" name="Freeform 8">
                    <a:extLst>
                      <a:ext uri="{FF2B5EF4-FFF2-40B4-BE49-F238E27FC236}">
                        <a16:creationId xmlns:a16="http://schemas.microsoft.com/office/drawing/2014/main" id="{1BA6E9AE-1D5F-43C1-AED6-46B5EEF30AB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92" y="1969"/>
                    <a:ext cx="252" cy="70"/>
                  </a:xfrm>
                  <a:custGeom>
                    <a:avLst/>
                    <a:gdLst>
                      <a:gd name="T0" fmla="*/ 0 w 252"/>
                      <a:gd name="T1" fmla="*/ 38 h 70"/>
                      <a:gd name="T2" fmla="*/ 109 w 252"/>
                      <a:gd name="T3" fmla="*/ 32 h 70"/>
                      <a:gd name="T4" fmla="*/ 252 w 252"/>
                      <a:gd name="T5" fmla="*/ 0 h 70"/>
                      <a:gd name="T6" fmla="*/ 252 w 252"/>
                      <a:gd name="T7" fmla="*/ 47 h 70"/>
                      <a:gd name="T8" fmla="*/ 103 w 252"/>
                      <a:gd name="T9" fmla="*/ 67 h 70"/>
                      <a:gd name="T10" fmla="*/ 0 w 252"/>
                      <a:gd name="T11" fmla="*/ 70 h 70"/>
                      <a:gd name="T12" fmla="*/ 0 w 252"/>
                      <a:gd name="T13" fmla="*/ 38 h 7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52"/>
                      <a:gd name="T22" fmla="*/ 0 h 70"/>
                      <a:gd name="T23" fmla="*/ 252 w 252"/>
                      <a:gd name="T24" fmla="*/ 70 h 70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52" h="70">
                        <a:moveTo>
                          <a:pt x="0" y="38"/>
                        </a:moveTo>
                        <a:lnTo>
                          <a:pt x="109" y="32"/>
                        </a:lnTo>
                        <a:lnTo>
                          <a:pt x="252" y="0"/>
                        </a:lnTo>
                        <a:lnTo>
                          <a:pt x="252" y="47"/>
                        </a:lnTo>
                        <a:lnTo>
                          <a:pt x="103" y="67"/>
                        </a:lnTo>
                        <a:lnTo>
                          <a:pt x="0" y="70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12385" name="Group 9">
                    <a:extLst>
                      <a:ext uri="{FF2B5EF4-FFF2-40B4-BE49-F238E27FC236}">
                        <a16:creationId xmlns:a16="http://schemas.microsoft.com/office/drawing/2014/main" id="{14104580-6932-4DF4-BD48-5A40E538479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166" y="1974"/>
                    <a:ext cx="367" cy="84"/>
                    <a:chOff x="3166" y="1974"/>
                    <a:chExt cx="367" cy="84"/>
                  </a:xfrm>
                </p:grpSpPr>
                <p:sp>
                  <p:nvSpPr>
                    <p:cNvPr id="12386" name="Rectangle 10">
                      <a:extLst>
                        <a:ext uri="{FF2B5EF4-FFF2-40B4-BE49-F238E27FC236}">
                          <a16:creationId xmlns:a16="http://schemas.microsoft.com/office/drawing/2014/main" id="{A5E657A1-9B87-4E0E-AC33-005DC08F805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97" y="2022"/>
                      <a:ext cx="18" cy="32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AU" altLang="en-US" sz="2400"/>
                    </a:p>
                  </p:txBody>
                </p:sp>
                <p:grpSp>
                  <p:nvGrpSpPr>
                    <p:cNvPr id="12387" name="Group 11">
                      <a:extLst>
                        <a:ext uri="{FF2B5EF4-FFF2-40B4-BE49-F238E27FC236}">
                          <a16:creationId xmlns:a16="http://schemas.microsoft.com/office/drawing/2014/main" id="{030C0FCA-0C9C-495C-BD83-FD89944C8A5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166" y="1974"/>
                      <a:ext cx="367" cy="84"/>
                      <a:chOff x="3166" y="1974"/>
                      <a:chExt cx="367" cy="84"/>
                    </a:xfrm>
                  </p:grpSpPr>
                  <p:sp>
                    <p:nvSpPr>
                      <p:cNvPr id="12388" name="Freeform 12">
                        <a:extLst>
                          <a:ext uri="{FF2B5EF4-FFF2-40B4-BE49-F238E27FC236}">
                            <a16:creationId xmlns:a16="http://schemas.microsoft.com/office/drawing/2014/main" id="{0CAC3866-2313-4C2C-973D-CB7452AF3787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66" y="1974"/>
                        <a:ext cx="367" cy="84"/>
                      </a:xfrm>
                      <a:custGeom>
                        <a:avLst/>
                        <a:gdLst>
                          <a:gd name="T0" fmla="*/ 367 w 367"/>
                          <a:gd name="T1" fmla="*/ 0 h 84"/>
                          <a:gd name="T2" fmla="*/ 137 w 367"/>
                          <a:gd name="T3" fmla="*/ 48 h 84"/>
                          <a:gd name="T4" fmla="*/ 0 w 367"/>
                          <a:gd name="T5" fmla="*/ 56 h 84"/>
                          <a:gd name="T6" fmla="*/ 0 w 367"/>
                          <a:gd name="T7" fmla="*/ 84 h 84"/>
                          <a:gd name="T8" fmla="*/ 141 w 367"/>
                          <a:gd name="T9" fmla="*/ 77 h 84"/>
                          <a:gd name="T10" fmla="*/ 367 w 367"/>
                          <a:gd name="T11" fmla="*/ 54 h 84"/>
                          <a:gd name="T12" fmla="*/ 367 w 367"/>
                          <a:gd name="T13" fmla="*/ 0 h 84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367"/>
                          <a:gd name="T22" fmla="*/ 0 h 84"/>
                          <a:gd name="T23" fmla="*/ 367 w 367"/>
                          <a:gd name="T24" fmla="*/ 84 h 84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367" h="84">
                            <a:moveTo>
                              <a:pt x="367" y="0"/>
                            </a:moveTo>
                            <a:lnTo>
                              <a:pt x="137" y="48"/>
                            </a:lnTo>
                            <a:lnTo>
                              <a:pt x="0" y="56"/>
                            </a:lnTo>
                            <a:lnTo>
                              <a:pt x="0" y="84"/>
                            </a:lnTo>
                            <a:lnTo>
                              <a:pt x="141" y="77"/>
                            </a:lnTo>
                            <a:lnTo>
                              <a:pt x="367" y="54"/>
                            </a:lnTo>
                            <a:lnTo>
                              <a:pt x="367" y="0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 w="1270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2389" name="Freeform 13">
                        <a:extLst>
                          <a:ext uri="{FF2B5EF4-FFF2-40B4-BE49-F238E27FC236}">
                            <a16:creationId xmlns:a16="http://schemas.microsoft.com/office/drawing/2014/main" id="{7EA81296-EBF1-4320-936D-C0A5FF9B2192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83" y="1990"/>
                        <a:ext cx="338" cy="52"/>
                      </a:xfrm>
                      <a:custGeom>
                        <a:avLst/>
                        <a:gdLst>
                          <a:gd name="T0" fmla="*/ 0 w 338"/>
                          <a:gd name="T1" fmla="*/ 52 h 52"/>
                          <a:gd name="T2" fmla="*/ 126 w 338"/>
                          <a:gd name="T3" fmla="*/ 44 h 52"/>
                          <a:gd name="T4" fmla="*/ 338 w 338"/>
                          <a:gd name="T5" fmla="*/ 0 h 52"/>
                          <a:gd name="T6" fmla="*/ 0 60000 65536"/>
                          <a:gd name="T7" fmla="*/ 0 60000 65536"/>
                          <a:gd name="T8" fmla="*/ 0 60000 65536"/>
                          <a:gd name="T9" fmla="*/ 0 w 338"/>
                          <a:gd name="T10" fmla="*/ 0 h 52"/>
                          <a:gd name="T11" fmla="*/ 338 w 338"/>
                          <a:gd name="T12" fmla="*/ 52 h 52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338" h="52">
                            <a:moveTo>
                              <a:pt x="0" y="52"/>
                            </a:moveTo>
                            <a:lnTo>
                              <a:pt x="126" y="44"/>
                            </a:lnTo>
                            <a:lnTo>
                              <a:pt x="338" y="0"/>
                            </a:lnTo>
                          </a:path>
                        </a:pathLst>
                      </a:custGeom>
                      <a:noFill/>
                      <a:ln w="1270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  <p:sp>
              <p:nvSpPr>
                <p:cNvPr id="12383" name="Freeform 14">
                  <a:extLst>
                    <a:ext uri="{FF2B5EF4-FFF2-40B4-BE49-F238E27FC236}">
                      <a16:creationId xmlns:a16="http://schemas.microsoft.com/office/drawing/2014/main" id="{8A2DD0D9-29F6-4C8C-A7F2-74585CFDC4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04" y="2023"/>
                  <a:ext cx="560" cy="95"/>
                </a:xfrm>
                <a:custGeom>
                  <a:avLst/>
                  <a:gdLst>
                    <a:gd name="T0" fmla="*/ 0 w 560"/>
                    <a:gd name="T1" fmla="*/ 36 h 95"/>
                    <a:gd name="T2" fmla="*/ 6 w 560"/>
                    <a:gd name="T3" fmla="*/ 59 h 95"/>
                    <a:gd name="T4" fmla="*/ 15 w 560"/>
                    <a:gd name="T5" fmla="*/ 72 h 95"/>
                    <a:gd name="T6" fmla="*/ 30 w 560"/>
                    <a:gd name="T7" fmla="*/ 84 h 95"/>
                    <a:gd name="T8" fmla="*/ 46 w 560"/>
                    <a:gd name="T9" fmla="*/ 90 h 95"/>
                    <a:gd name="T10" fmla="*/ 66 w 560"/>
                    <a:gd name="T11" fmla="*/ 92 h 95"/>
                    <a:gd name="T12" fmla="*/ 82 w 560"/>
                    <a:gd name="T13" fmla="*/ 86 h 95"/>
                    <a:gd name="T14" fmla="*/ 105 w 560"/>
                    <a:gd name="T15" fmla="*/ 78 h 95"/>
                    <a:gd name="T16" fmla="*/ 133 w 560"/>
                    <a:gd name="T17" fmla="*/ 71 h 95"/>
                    <a:gd name="T18" fmla="*/ 165 w 560"/>
                    <a:gd name="T19" fmla="*/ 68 h 95"/>
                    <a:gd name="T20" fmla="*/ 205 w 560"/>
                    <a:gd name="T21" fmla="*/ 72 h 95"/>
                    <a:gd name="T22" fmla="*/ 240 w 560"/>
                    <a:gd name="T23" fmla="*/ 80 h 95"/>
                    <a:gd name="T24" fmla="*/ 276 w 560"/>
                    <a:gd name="T25" fmla="*/ 90 h 95"/>
                    <a:gd name="T26" fmla="*/ 310 w 560"/>
                    <a:gd name="T27" fmla="*/ 95 h 95"/>
                    <a:gd name="T28" fmla="*/ 334 w 560"/>
                    <a:gd name="T29" fmla="*/ 92 h 95"/>
                    <a:gd name="T30" fmla="*/ 373 w 560"/>
                    <a:gd name="T31" fmla="*/ 86 h 95"/>
                    <a:gd name="T32" fmla="*/ 416 w 560"/>
                    <a:gd name="T33" fmla="*/ 80 h 95"/>
                    <a:gd name="T34" fmla="*/ 458 w 560"/>
                    <a:gd name="T35" fmla="*/ 72 h 95"/>
                    <a:gd name="T36" fmla="*/ 503 w 560"/>
                    <a:gd name="T37" fmla="*/ 63 h 95"/>
                    <a:gd name="T38" fmla="*/ 530 w 560"/>
                    <a:gd name="T39" fmla="*/ 56 h 95"/>
                    <a:gd name="T40" fmla="*/ 543 w 560"/>
                    <a:gd name="T41" fmla="*/ 51 h 95"/>
                    <a:gd name="T42" fmla="*/ 554 w 560"/>
                    <a:gd name="T43" fmla="*/ 44 h 95"/>
                    <a:gd name="T44" fmla="*/ 560 w 560"/>
                    <a:gd name="T45" fmla="*/ 33 h 95"/>
                    <a:gd name="T46" fmla="*/ 555 w 560"/>
                    <a:gd name="T47" fmla="*/ 17 h 95"/>
                    <a:gd name="T48" fmla="*/ 546 w 560"/>
                    <a:gd name="T49" fmla="*/ 8 h 95"/>
                    <a:gd name="T50" fmla="*/ 530 w 560"/>
                    <a:gd name="T51" fmla="*/ 0 h 95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560"/>
                    <a:gd name="T79" fmla="*/ 0 h 95"/>
                    <a:gd name="T80" fmla="*/ 560 w 560"/>
                    <a:gd name="T81" fmla="*/ 95 h 95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560" h="95">
                      <a:moveTo>
                        <a:pt x="0" y="36"/>
                      </a:moveTo>
                      <a:lnTo>
                        <a:pt x="6" y="59"/>
                      </a:lnTo>
                      <a:lnTo>
                        <a:pt x="15" y="72"/>
                      </a:lnTo>
                      <a:lnTo>
                        <a:pt x="30" y="84"/>
                      </a:lnTo>
                      <a:lnTo>
                        <a:pt x="46" y="90"/>
                      </a:lnTo>
                      <a:lnTo>
                        <a:pt x="66" y="92"/>
                      </a:lnTo>
                      <a:lnTo>
                        <a:pt x="82" y="86"/>
                      </a:lnTo>
                      <a:lnTo>
                        <a:pt x="105" y="78"/>
                      </a:lnTo>
                      <a:lnTo>
                        <a:pt x="133" y="71"/>
                      </a:lnTo>
                      <a:lnTo>
                        <a:pt x="165" y="68"/>
                      </a:lnTo>
                      <a:lnTo>
                        <a:pt x="205" y="72"/>
                      </a:lnTo>
                      <a:lnTo>
                        <a:pt x="240" y="80"/>
                      </a:lnTo>
                      <a:lnTo>
                        <a:pt x="276" y="90"/>
                      </a:lnTo>
                      <a:lnTo>
                        <a:pt x="310" y="95"/>
                      </a:lnTo>
                      <a:lnTo>
                        <a:pt x="334" y="92"/>
                      </a:lnTo>
                      <a:lnTo>
                        <a:pt x="373" y="86"/>
                      </a:lnTo>
                      <a:lnTo>
                        <a:pt x="416" y="80"/>
                      </a:lnTo>
                      <a:lnTo>
                        <a:pt x="458" y="72"/>
                      </a:lnTo>
                      <a:lnTo>
                        <a:pt x="503" y="63"/>
                      </a:lnTo>
                      <a:lnTo>
                        <a:pt x="530" y="56"/>
                      </a:lnTo>
                      <a:lnTo>
                        <a:pt x="543" y="51"/>
                      </a:lnTo>
                      <a:lnTo>
                        <a:pt x="554" y="44"/>
                      </a:lnTo>
                      <a:lnTo>
                        <a:pt x="560" y="33"/>
                      </a:lnTo>
                      <a:lnTo>
                        <a:pt x="555" y="17"/>
                      </a:lnTo>
                      <a:lnTo>
                        <a:pt x="546" y="8"/>
                      </a:lnTo>
                      <a:lnTo>
                        <a:pt x="53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306" name="Group 15">
                <a:extLst>
                  <a:ext uri="{FF2B5EF4-FFF2-40B4-BE49-F238E27FC236}">
                    <a16:creationId xmlns:a16="http://schemas.microsoft.com/office/drawing/2014/main" id="{2FBAC953-E78D-4939-9B16-09A0342841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42" y="1602"/>
                <a:ext cx="484" cy="465"/>
                <a:chOff x="3542" y="1602"/>
                <a:chExt cx="484" cy="465"/>
              </a:xfrm>
            </p:grpSpPr>
            <p:grpSp>
              <p:nvGrpSpPr>
                <p:cNvPr id="12307" name="Group 16">
                  <a:extLst>
                    <a:ext uri="{FF2B5EF4-FFF2-40B4-BE49-F238E27FC236}">
                      <a16:creationId xmlns:a16="http://schemas.microsoft.com/office/drawing/2014/main" id="{D6235D5F-2635-4D5D-BAEF-3A533A5EE88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558" y="1855"/>
                  <a:ext cx="468" cy="212"/>
                  <a:chOff x="3558" y="1855"/>
                  <a:chExt cx="468" cy="212"/>
                </a:xfrm>
              </p:grpSpPr>
              <p:grpSp>
                <p:nvGrpSpPr>
                  <p:cNvPr id="12336" name="Group 17">
                    <a:extLst>
                      <a:ext uri="{FF2B5EF4-FFF2-40B4-BE49-F238E27FC236}">
                        <a16:creationId xmlns:a16="http://schemas.microsoft.com/office/drawing/2014/main" id="{4FA8F4B6-26AC-45F5-8B1C-C5556BDE28D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558" y="1873"/>
                    <a:ext cx="468" cy="194"/>
                    <a:chOff x="3558" y="1873"/>
                    <a:chExt cx="468" cy="194"/>
                  </a:xfrm>
                </p:grpSpPr>
                <p:sp>
                  <p:nvSpPr>
                    <p:cNvPr id="12338" name="Rectangle 18">
                      <a:extLst>
                        <a:ext uri="{FF2B5EF4-FFF2-40B4-BE49-F238E27FC236}">
                          <a16:creationId xmlns:a16="http://schemas.microsoft.com/office/drawing/2014/main" id="{6D4F3C57-9261-4290-A92E-4505BDBE2FA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58" y="1873"/>
                      <a:ext cx="468" cy="182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AU" altLang="en-US" sz="2400"/>
                    </a:p>
                  </p:txBody>
                </p:sp>
                <p:grpSp>
                  <p:nvGrpSpPr>
                    <p:cNvPr id="12339" name="Group 19">
                      <a:extLst>
                        <a:ext uri="{FF2B5EF4-FFF2-40B4-BE49-F238E27FC236}">
                          <a16:creationId xmlns:a16="http://schemas.microsoft.com/office/drawing/2014/main" id="{FBF47493-B3ED-4DCA-9AFA-D39E76C042F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580" y="1890"/>
                      <a:ext cx="434" cy="177"/>
                      <a:chOff x="3580" y="1890"/>
                      <a:chExt cx="434" cy="177"/>
                    </a:xfrm>
                  </p:grpSpPr>
                  <p:grpSp>
                    <p:nvGrpSpPr>
                      <p:cNvPr id="12340" name="Group 20">
                        <a:extLst>
                          <a:ext uri="{FF2B5EF4-FFF2-40B4-BE49-F238E27FC236}">
                            <a16:creationId xmlns:a16="http://schemas.microsoft.com/office/drawing/2014/main" id="{A3EE8A1C-B470-45DF-82CB-D7060B2CE243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580" y="1890"/>
                        <a:ext cx="434" cy="100"/>
                        <a:chOff x="3580" y="1890"/>
                        <a:chExt cx="434" cy="100"/>
                      </a:xfrm>
                    </p:grpSpPr>
                    <p:grpSp>
                      <p:nvGrpSpPr>
                        <p:cNvPr id="12374" name="Group 21">
                          <a:extLst>
                            <a:ext uri="{FF2B5EF4-FFF2-40B4-BE49-F238E27FC236}">
                              <a16:creationId xmlns:a16="http://schemas.microsoft.com/office/drawing/2014/main" id="{4002FC5F-2713-4130-8D08-738CCE6E0510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580" y="1890"/>
                          <a:ext cx="433" cy="37"/>
                          <a:chOff x="3580" y="1890"/>
                          <a:chExt cx="433" cy="37"/>
                        </a:xfrm>
                      </p:grpSpPr>
                      <p:sp>
                        <p:nvSpPr>
                          <p:cNvPr id="12379" name="Line 22">
                            <a:extLst>
                              <a:ext uri="{FF2B5EF4-FFF2-40B4-BE49-F238E27FC236}">
                                <a16:creationId xmlns:a16="http://schemas.microsoft.com/office/drawing/2014/main" id="{0B62EE2F-5E8E-4DF4-81EB-8E018F972696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1" y="1890"/>
                            <a:ext cx="432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2380" name="Line 23">
                            <a:extLst>
                              <a:ext uri="{FF2B5EF4-FFF2-40B4-BE49-F238E27FC236}">
                                <a16:creationId xmlns:a16="http://schemas.microsoft.com/office/drawing/2014/main" id="{AD434389-2320-4FAC-9FB0-10CA360FF9D1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0" y="1908"/>
                            <a:ext cx="433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2381" name="Line 24">
                            <a:extLst>
                              <a:ext uri="{FF2B5EF4-FFF2-40B4-BE49-F238E27FC236}">
                                <a16:creationId xmlns:a16="http://schemas.microsoft.com/office/drawing/2014/main" id="{BD32B8C3-3D1F-483F-8A52-66FE3242EA2C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1" y="1926"/>
                            <a:ext cx="432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2375" name="Group 25">
                          <a:extLst>
                            <a:ext uri="{FF2B5EF4-FFF2-40B4-BE49-F238E27FC236}">
                              <a16:creationId xmlns:a16="http://schemas.microsoft.com/office/drawing/2014/main" id="{869820E4-4782-49EB-83C6-6AC998ABAF74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581" y="1953"/>
                          <a:ext cx="433" cy="37"/>
                          <a:chOff x="3581" y="1953"/>
                          <a:chExt cx="433" cy="37"/>
                        </a:xfrm>
                      </p:grpSpPr>
                      <p:sp>
                        <p:nvSpPr>
                          <p:cNvPr id="12376" name="Line 26">
                            <a:extLst>
                              <a:ext uri="{FF2B5EF4-FFF2-40B4-BE49-F238E27FC236}">
                                <a16:creationId xmlns:a16="http://schemas.microsoft.com/office/drawing/2014/main" id="{ED497C3E-7F7A-4151-902E-C66BDEE31BD3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2" y="1953"/>
                            <a:ext cx="432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2377" name="Line 27">
                            <a:extLst>
                              <a:ext uri="{FF2B5EF4-FFF2-40B4-BE49-F238E27FC236}">
                                <a16:creationId xmlns:a16="http://schemas.microsoft.com/office/drawing/2014/main" id="{0EC3DA67-93D0-41F2-BB12-EFCDD30DF2EC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1" y="1971"/>
                            <a:ext cx="433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2378" name="Line 28">
                            <a:extLst>
                              <a:ext uri="{FF2B5EF4-FFF2-40B4-BE49-F238E27FC236}">
                                <a16:creationId xmlns:a16="http://schemas.microsoft.com/office/drawing/2014/main" id="{1E0E76B0-88F0-43F8-9854-575D8C39625F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2" y="1989"/>
                            <a:ext cx="432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12341" name="Group 29">
                        <a:extLst>
                          <a:ext uri="{FF2B5EF4-FFF2-40B4-BE49-F238E27FC236}">
                            <a16:creationId xmlns:a16="http://schemas.microsoft.com/office/drawing/2014/main" id="{96A08585-C1FC-4F44-8500-9A548AF34481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581" y="2017"/>
                        <a:ext cx="412" cy="50"/>
                        <a:chOff x="3581" y="2017"/>
                        <a:chExt cx="412" cy="50"/>
                      </a:xfrm>
                    </p:grpSpPr>
                    <p:grpSp>
                      <p:nvGrpSpPr>
                        <p:cNvPr id="12342" name="Group 30">
                          <a:extLst>
                            <a:ext uri="{FF2B5EF4-FFF2-40B4-BE49-F238E27FC236}">
                              <a16:creationId xmlns:a16="http://schemas.microsoft.com/office/drawing/2014/main" id="{5006FF23-62D9-4FE7-8A1A-67666B153009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581" y="2017"/>
                          <a:ext cx="153" cy="49"/>
                          <a:chOff x="3581" y="2017"/>
                          <a:chExt cx="153" cy="49"/>
                        </a:xfrm>
                      </p:grpSpPr>
                      <p:grpSp>
                        <p:nvGrpSpPr>
                          <p:cNvPr id="12362" name="Group 31">
                            <a:extLst>
                              <a:ext uri="{FF2B5EF4-FFF2-40B4-BE49-F238E27FC236}">
                                <a16:creationId xmlns:a16="http://schemas.microsoft.com/office/drawing/2014/main" id="{BE029F03-8B07-49A1-B2D7-275740F2698F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581" y="2018"/>
                            <a:ext cx="65" cy="48"/>
                            <a:chOff x="3581" y="2018"/>
                            <a:chExt cx="65" cy="48"/>
                          </a:xfrm>
                        </p:grpSpPr>
                        <p:grpSp>
                          <p:nvGrpSpPr>
                            <p:cNvPr id="12369" name="Group 32">
                              <a:extLst>
                                <a:ext uri="{FF2B5EF4-FFF2-40B4-BE49-F238E27FC236}">
                                  <a16:creationId xmlns:a16="http://schemas.microsoft.com/office/drawing/2014/main" id="{7B888185-7550-4912-8D5A-7EFB65606DEA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581" y="2018"/>
                              <a:ext cx="21" cy="48"/>
                              <a:chOff x="3581" y="2018"/>
                              <a:chExt cx="21" cy="48"/>
                            </a:xfrm>
                          </p:grpSpPr>
                          <p:sp>
                            <p:nvSpPr>
                              <p:cNvPr id="12372" name="Line 33">
                                <a:extLst>
                                  <a:ext uri="{FF2B5EF4-FFF2-40B4-BE49-F238E27FC236}">
                                    <a16:creationId xmlns:a16="http://schemas.microsoft.com/office/drawing/2014/main" id="{F9EE0169-257C-473D-B08F-AF4B8AF6DCD9}"/>
                                  </a:ext>
                                </a:extLst>
                              </p:cNvPr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581" y="2018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373" name="Line 34">
                                <a:extLst>
                                  <a:ext uri="{FF2B5EF4-FFF2-40B4-BE49-F238E27FC236}">
                                    <a16:creationId xmlns:a16="http://schemas.microsoft.com/office/drawing/2014/main" id="{C1ED34AF-1C2B-4068-8EB3-18BF4B66868E}"/>
                                  </a:ext>
                                </a:extLst>
                              </p:cNvPr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601" y="2019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12370" name="Line 35">
                              <a:extLst>
                                <a:ext uri="{FF2B5EF4-FFF2-40B4-BE49-F238E27FC236}">
                                  <a16:creationId xmlns:a16="http://schemas.microsoft.com/office/drawing/2014/main" id="{A4DABB61-4A3B-4980-B2F7-75E1C6BFE0D0}"/>
                                </a:ext>
                              </a:extLst>
                            </p:cNvPr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625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2371" name="Line 36">
                              <a:extLst>
                                <a:ext uri="{FF2B5EF4-FFF2-40B4-BE49-F238E27FC236}">
                                  <a16:creationId xmlns:a16="http://schemas.microsoft.com/office/drawing/2014/main" id="{3A1389B0-DDCC-4702-8099-8E3BEE5E16B2}"/>
                                </a:ext>
                              </a:extLst>
                            </p:cNvPr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645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  <p:grpSp>
                        <p:nvGrpSpPr>
                          <p:cNvPr id="12363" name="Group 37">
                            <a:extLst>
                              <a:ext uri="{FF2B5EF4-FFF2-40B4-BE49-F238E27FC236}">
                                <a16:creationId xmlns:a16="http://schemas.microsoft.com/office/drawing/2014/main" id="{AC5C0A39-39A7-41D4-8935-5664C7C016EF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669" y="2017"/>
                            <a:ext cx="65" cy="48"/>
                            <a:chOff x="3669" y="2017"/>
                            <a:chExt cx="65" cy="48"/>
                          </a:xfrm>
                        </p:grpSpPr>
                        <p:grpSp>
                          <p:nvGrpSpPr>
                            <p:cNvPr id="12364" name="Group 38">
                              <a:extLst>
                                <a:ext uri="{FF2B5EF4-FFF2-40B4-BE49-F238E27FC236}">
                                  <a16:creationId xmlns:a16="http://schemas.microsoft.com/office/drawing/2014/main" id="{9AA93307-ECCD-4781-9632-B3F3C68DA433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669" y="2017"/>
                              <a:ext cx="21" cy="48"/>
                              <a:chOff x="3669" y="2017"/>
                              <a:chExt cx="21" cy="48"/>
                            </a:xfrm>
                          </p:grpSpPr>
                          <p:sp>
                            <p:nvSpPr>
                              <p:cNvPr id="12367" name="Line 39">
                                <a:extLst>
                                  <a:ext uri="{FF2B5EF4-FFF2-40B4-BE49-F238E27FC236}">
                                    <a16:creationId xmlns:a16="http://schemas.microsoft.com/office/drawing/2014/main" id="{BE8C0C85-6726-4136-98AF-D8EA047BAA52}"/>
                                  </a:ext>
                                </a:extLst>
                              </p:cNvPr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669" y="2017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368" name="Line 40">
                                <a:extLst>
                                  <a:ext uri="{FF2B5EF4-FFF2-40B4-BE49-F238E27FC236}">
                                    <a16:creationId xmlns:a16="http://schemas.microsoft.com/office/drawing/2014/main" id="{A69768B5-5197-4405-930F-B35A586162DA}"/>
                                  </a:ext>
                                </a:extLst>
                              </p:cNvPr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689" y="2018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12365" name="Line 41">
                              <a:extLst>
                                <a:ext uri="{FF2B5EF4-FFF2-40B4-BE49-F238E27FC236}">
                                  <a16:creationId xmlns:a16="http://schemas.microsoft.com/office/drawing/2014/main" id="{C0E667F5-DC7E-4F24-8F42-ABCAF6DBB735}"/>
                                </a:ext>
                              </a:extLst>
                            </p:cNvPr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713" y="2017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2366" name="Line 42">
                              <a:extLst>
                                <a:ext uri="{FF2B5EF4-FFF2-40B4-BE49-F238E27FC236}">
                                  <a16:creationId xmlns:a16="http://schemas.microsoft.com/office/drawing/2014/main" id="{B507D39A-EBA2-49E6-8BD0-19D15B69968F}"/>
                                </a:ext>
                              </a:extLst>
                            </p:cNvPr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733" y="2017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</p:grpSp>
                    <p:grpSp>
                      <p:nvGrpSpPr>
                        <p:cNvPr id="12343" name="Group 43">
                          <a:extLst>
                            <a:ext uri="{FF2B5EF4-FFF2-40B4-BE49-F238E27FC236}">
                              <a16:creationId xmlns:a16="http://schemas.microsoft.com/office/drawing/2014/main" id="{65AC9BD6-414F-474F-BF80-ABD7FD30C18F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755" y="2018"/>
                          <a:ext cx="153" cy="49"/>
                          <a:chOff x="3755" y="2018"/>
                          <a:chExt cx="153" cy="49"/>
                        </a:xfrm>
                      </p:grpSpPr>
                      <p:grpSp>
                        <p:nvGrpSpPr>
                          <p:cNvPr id="12350" name="Group 44">
                            <a:extLst>
                              <a:ext uri="{FF2B5EF4-FFF2-40B4-BE49-F238E27FC236}">
                                <a16:creationId xmlns:a16="http://schemas.microsoft.com/office/drawing/2014/main" id="{AE7A1B9F-C45C-4E1A-9453-F4ECC0DBF619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755" y="2019"/>
                            <a:ext cx="65" cy="48"/>
                            <a:chOff x="3755" y="2019"/>
                            <a:chExt cx="65" cy="48"/>
                          </a:xfrm>
                        </p:grpSpPr>
                        <p:grpSp>
                          <p:nvGrpSpPr>
                            <p:cNvPr id="12357" name="Group 45">
                              <a:extLst>
                                <a:ext uri="{FF2B5EF4-FFF2-40B4-BE49-F238E27FC236}">
                                  <a16:creationId xmlns:a16="http://schemas.microsoft.com/office/drawing/2014/main" id="{F8C5672E-F15F-47E4-866E-8DFB3DCEE41C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755" y="2019"/>
                              <a:ext cx="21" cy="48"/>
                              <a:chOff x="3755" y="2019"/>
                              <a:chExt cx="21" cy="48"/>
                            </a:xfrm>
                          </p:grpSpPr>
                          <p:sp>
                            <p:nvSpPr>
                              <p:cNvPr id="12360" name="Line 46">
                                <a:extLst>
                                  <a:ext uri="{FF2B5EF4-FFF2-40B4-BE49-F238E27FC236}">
                                    <a16:creationId xmlns:a16="http://schemas.microsoft.com/office/drawing/2014/main" id="{9D764892-F2FB-4AC3-A228-C45FB9F43D36}"/>
                                  </a:ext>
                                </a:extLst>
                              </p:cNvPr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755" y="2019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361" name="Line 47">
                                <a:extLst>
                                  <a:ext uri="{FF2B5EF4-FFF2-40B4-BE49-F238E27FC236}">
                                    <a16:creationId xmlns:a16="http://schemas.microsoft.com/office/drawing/2014/main" id="{938E0164-8C7F-4217-8316-6BC382C58826}"/>
                                  </a:ext>
                                </a:extLst>
                              </p:cNvPr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775" y="2020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12358" name="Line 48">
                              <a:extLst>
                                <a:ext uri="{FF2B5EF4-FFF2-40B4-BE49-F238E27FC236}">
                                  <a16:creationId xmlns:a16="http://schemas.microsoft.com/office/drawing/2014/main" id="{F8A918DD-145E-43F5-92AF-09237CE71D68}"/>
                                </a:ext>
                              </a:extLst>
                            </p:cNvPr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799" y="2019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2359" name="Line 49">
                              <a:extLst>
                                <a:ext uri="{FF2B5EF4-FFF2-40B4-BE49-F238E27FC236}">
                                  <a16:creationId xmlns:a16="http://schemas.microsoft.com/office/drawing/2014/main" id="{077281B8-2950-4F9A-BB81-CC29B2213248}"/>
                                </a:ext>
                              </a:extLst>
                            </p:cNvPr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819" y="2019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  <p:grpSp>
                        <p:nvGrpSpPr>
                          <p:cNvPr id="12351" name="Group 50">
                            <a:extLst>
                              <a:ext uri="{FF2B5EF4-FFF2-40B4-BE49-F238E27FC236}">
                                <a16:creationId xmlns:a16="http://schemas.microsoft.com/office/drawing/2014/main" id="{37B25762-EAB9-4F11-9C99-FBA29C55A29B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843" y="2018"/>
                            <a:ext cx="65" cy="48"/>
                            <a:chOff x="3843" y="2018"/>
                            <a:chExt cx="65" cy="48"/>
                          </a:xfrm>
                        </p:grpSpPr>
                        <p:grpSp>
                          <p:nvGrpSpPr>
                            <p:cNvPr id="12352" name="Group 51">
                              <a:extLst>
                                <a:ext uri="{FF2B5EF4-FFF2-40B4-BE49-F238E27FC236}">
                                  <a16:creationId xmlns:a16="http://schemas.microsoft.com/office/drawing/2014/main" id="{1B4A17A1-0B98-4D12-906F-8779F1463956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843" y="2018"/>
                              <a:ext cx="21" cy="48"/>
                              <a:chOff x="3843" y="2018"/>
                              <a:chExt cx="21" cy="48"/>
                            </a:xfrm>
                          </p:grpSpPr>
                          <p:sp>
                            <p:nvSpPr>
                              <p:cNvPr id="12355" name="Line 52">
                                <a:extLst>
                                  <a:ext uri="{FF2B5EF4-FFF2-40B4-BE49-F238E27FC236}">
                                    <a16:creationId xmlns:a16="http://schemas.microsoft.com/office/drawing/2014/main" id="{F251C7C9-B38B-492D-89D0-B5B9B88B4FE6}"/>
                                  </a:ext>
                                </a:extLst>
                              </p:cNvPr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843" y="2018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356" name="Line 53">
                                <a:extLst>
                                  <a:ext uri="{FF2B5EF4-FFF2-40B4-BE49-F238E27FC236}">
                                    <a16:creationId xmlns:a16="http://schemas.microsoft.com/office/drawing/2014/main" id="{D066803B-1928-4A92-9C75-080E0DCA33DF}"/>
                                  </a:ext>
                                </a:extLst>
                              </p:cNvPr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863" y="2019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12353" name="Line 54">
                              <a:extLst>
                                <a:ext uri="{FF2B5EF4-FFF2-40B4-BE49-F238E27FC236}">
                                  <a16:creationId xmlns:a16="http://schemas.microsoft.com/office/drawing/2014/main" id="{B0BE2647-158F-4B77-A7F3-6F2027048B4F}"/>
                                </a:ext>
                              </a:extLst>
                            </p:cNvPr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887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2354" name="Line 55">
                              <a:extLst>
                                <a:ext uri="{FF2B5EF4-FFF2-40B4-BE49-F238E27FC236}">
                                  <a16:creationId xmlns:a16="http://schemas.microsoft.com/office/drawing/2014/main" id="{713BEF0A-8B34-47B2-BE4C-EFBE480081B8}"/>
                                </a:ext>
                              </a:extLst>
                            </p:cNvPr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907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</p:grpSp>
                    <p:grpSp>
                      <p:nvGrpSpPr>
                        <p:cNvPr id="12344" name="Group 56">
                          <a:extLst>
                            <a:ext uri="{FF2B5EF4-FFF2-40B4-BE49-F238E27FC236}">
                              <a16:creationId xmlns:a16="http://schemas.microsoft.com/office/drawing/2014/main" id="{A1DD7165-DA14-4172-A310-8216E166C120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928" y="2018"/>
                          <a:ext cx="65" cy="48"/>
                          <a:chOff x="3928" y="2018"/>
                          <a:chExt cx="65" cy="48"/>
                        </a:xfrm>
                      </p:grpSpPr>
                      <p:grpSp>
                        <p:nvGrpSpPr>
                          <p:cNvPr id="12345" name="Group 57">
                            <a:extLst>
                              <a:ext uri="{FF2B5EF4-FFF2-40B4-BE49-F238E27FC236}">
                                <a16:creationId xmlns:a16="http://schemas.microsoft.com/office/drawing/2014/main" id="{C4AFA8F5-CC6C-495C-A645-B9FB1DD6D793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928" y="2018"/>
                            <a:ext cx="21" cy="48"/>
                            <a:chOff x="3928" y="2018"/>
                            <a:chExt cx="21" cy="48"/>
                          </a:xfrm>
                        </p:grpSpPr>
                        <p:sp>
                          <p:nvSpPr>
                            <p:cNvPr id="12348" name="Line 58">
                              <a:extLst>
                                <a:ext uri="{FF2B5EF4-FFF2-40B4-BE49-F238E27FC236}">
                                  <a16:creationId xmlns:a16="http://schemas.microsoft.com/office/drawing/2014/main" id="{8662AFBC-0B0A-479C-9E1E-151C5E0AC649}"/>
                                </a:ext>
                              </a:extLst>
                            </p:cNvPr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928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2349" name="Line 59">
                              <a:extLst>
                                <a:ext uri="{FF2B5EF4-FFF2-40B4-BE49-F238E27FC236}">
                                  <a16:creationId xmlns:a16="http://schemas.microsoft.com/office/drawing/2014/main" id="{02CF8679-CFEE-41AE-9F73-ECDBE085B254}"/>
                                </a:ext>
                              </a:extLst>
                            </p:cNvPr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948" y="2019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  <p:sp>
                        <p:nvSpPr>
                          <p:cNvPr id="12346" name="Line 60">
                            <a:extLst>
                              <a:ext uri="{FF2B5EF4-FFF2-40B4-BE49-F238E27FC236}">
                                <a16:creationId xmlns:a16="http://schemas.microsoft.com/office/drawing/2014/main" id="{40EF32BB-CF42-4A2E-9515-6BDF0C855B41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972" y="2018"/>
                            <a:ext cx="1" cy="4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2347" name="Line 61">
                            <a:extLst>
                              <a:ext uri="{FF2B5EF4-FFF2-40B4-BE49-F238E27FC236}">
                                <a16:creationId xmlns:a16="http://schemas.microsoft.com/office/drawing/2014/main" id="{F039D5C6-8EAF-4C35-A67E-0DD161D526EB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992" y="2018"/>
                            <a:ext cx="1" cy="4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</p:grpSp>
                </p:grpSp>
              </p:grpSp>
              <p:sp>
                <p:nvSpPr>
                  <p:cNvPr id="12337" name="Freeform 62">
                    <a:extLst>
                      <a:ext uri="{FF2B5EF4-FFF2-40B4-BE49-F238E27FC236}">
                        <a16:creationId xmlns:a16="http://schemas.microsoft.com/office/drawing/2014/main" id="{790130FB-07F5-42C1-B293-402DFE994DC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74" y="1855"/>
                    <a:ext cx="373" cy="12"/>
                  </a:xfrm>
                  <a:custGeom>
                    <a:avLst/>
                    <a:gdLst>
                      <a:gd name="T0" fmla="*/ 373 w 373"/>
                      <a:gd name="T1" fmla="*/ 12 h 12"/>
                      <a:gd name="T2" fmla="*/ 0 w 373"/>
                      <a:gd name="T3" fmla="*/ 12 h 12"/>
                      <a:gd name="T4" fmla="*/ 0 w 373"/>
                      <a:gd name="T5" fmla="*/ 0 h 12"/>
                      <a:gd name="T6" fmla="*/ 372 w 373"/>
                      <a:gd name="T7" fmla="*/ 0 h 12"/>
                      <a:gd name="T8" fmla="*/ 373 w 373"/>
                      <a:gd name="T9" fmla="*/ 12 h 1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12"/>
                      <a:gd name="T17" fmla="*/ 373 w 373"/>
                      <a:gd name="T18" fmla="*/ 12 h 1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12">
                        <a:moveTo>
                          <a:pt x="373" y="12"/>
                        </a:moveTo>
                        <a:lnTo>
                          <a:pt x="0" y="12"/>
                        </a:lnTo>
                        <a:lnTo>
                          <a:pt x="0" y="0"/>
                        </a:lnTo>
                        <a:lnTo>
                          <a:pt x="372" y="0"/>
                        </a:lnTo>
                        <a:lnTo>
                          <a:pt x="373" y="12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308" name="Group 63">
                  <a:extLst>
                    <a:ext uri="{FF2B5EF4-FFF2-40B4-BE49-F238E27FC236}">
                      <a16:creationId xmlns:a16="http://schemas.microsoft.com/office/drawing/2014/main" id="{1A94B7BF-83C9-4575-A6DF-02679E0F703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542" y="1602"/>
                  <a:ext cx="428" cy="260"/>
                  <a:chOff x="3542" y="1602"/>
                  <a:chExt cx="428" cy="260"/>
                </a:xfrm>
              </p:grpSpPr>
              <p:grpSp>
                <p:nvGrpSpPr>
                  <p:cNvPr id="12309" name="Group 64">
                    <a:extLst>
                      <a:ext uri="{FF2B5EF4-FFF2-40B4-BE49-F238E27FC236}">
                        <a16:creationId xmlns:a16="http://schemas.microsoft.com/office/drawing/2014/main" id="{0AAB9290-4495-4A90-B04E-67883191799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679" y="1627"/>
                    <a:ext cx="291" cy="226"/>
                    <a:chOff x="3679" y="1627"/>
                    <a:chExt cx="291" cy="226"/>
                  </a:xfrm>
                </p:grpSpPr>
                <p:sp>
                  <p:nvSpPr>
                    <p:cNvPr id="12313" name="Freeform 65">
                      <a:extLst>
                        <a:ext uri="{FF2B5EF4-FFF2-40B4-BE49-F238E27FC236}">
                          <a16:creationId xmlns:a16="http://schemas.microsoft.com/office/drawing/2014/main" id="{FAE9A5CF-5C17-4921-8EA2-4C770319517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679" y="1627"/>
                      <a:ext cx="291" cy="226"/>
                    </a:xfrm>
                    <a:custGeom>
                      <a:avLst/>
                      <a:gdLst>
                        <a:gd name="T0" fmla="*/ 0 w 291"/>
                        <a:gd name="T1" fmla="*/ 226 h 226"/>
                        <a:gd name="T2" fmla="*/ 279 w 291"/>
                        <a:gd name="T3" fmla="*/ 226 h 226"/>
                        <a:gd name="T4" fmla="*/ 287 w 291"/>
                        <a:gd name="T5" fmla="*/ 220 h 226"/>
                        <a:gd name="T6" fmla="*/ 291 w 291"/>
                        <a:gd name="T7" fmla="*/ 206 h 226"/>
                        <a:gd name="T8" fmla="*/ 291 w 291"/>
                        <a:gd name="T9" fmla="*/ 21 h 226"/>
                        <a:gd name="T10" fmla="*/ 289 w 291"/>
                        <a:gd name="T11" fmla="*/ 6 h 226"/>
                        <a:gd name="T12" fmla="*/ 281 w 291"/>
                        <a:gd name="T13" fmla="*/ 0 h 226"/>
                        <a:gd name="T14" fmla="*/ 0 w 291"/>
                        <a:gd name="T15" fmla="*/ 0 h 226"/>
                        <a:gd name="T16" fmla="*/ 0 w 291"/>
                        <a:gd name="T17" fmla="*/ 226 h 22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291"/>
                        <a:gd name="T28" fmla="*/ 0 h 226"/>
                        <a:gd name="T29" fmla="*/ 291 w 291"/>
                        <a:gd name="T30" fmla="*/ 226 h 226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291" h="226">
                          <a:moveTo>
                            <a:pt x="0" y="226"/>
                          </a:moveTo>
                          <a:lnTo>
                            <a:pt x="279" y="226"/>
                          </a:lnTo>
                          <a:lnTo>
                            <a:pt x="287" y="220"/>
                          </a:lnTo>
                          <a:lnTo>
                            <a:pt x="291" y="206"/>
                          </a:lnTo>
                          <a:lnTo>
                            <a:pt x="291" y="21"/>
                          </a:lnTo>
                          <a:lnTo>
                            <a:pt x="289" y="6"/>
                          </a:lnTo>
                          <a:lnTo>
                            <a:pt x="281" y="0"/>
                          </a:lnTo>
                          <a:lnTo>
                            <a:pt x="0" y="0"/>
                          </a:lnTo>
                          <a:lnTo>
                            <a:pt x="0" y="22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1270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2314" name="Group 66">
                      <a:extLst>
                        <a:ext uri="{FF2B5EF4-FFF2-40B4-BE49-F238E27FC236}">
                          <a16:creationId xmlns:a16="http://schemas.microsoft.com/office/drawing/2014/main" id="{EDFC8C49-06C3-4BE2-B730-ED19976AFE4E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94" y="1646"/>
                      <a:ext cx="268" cy="165"/>
                      <a:chOff x="3694" y="1646"/>
                      <a:chExt cx="268" cy="165"/>
                    </a:xfrm>
                  </p:grpSpPr>
                  <p:grpSp>
                    <p:nvGrpSpPr>
                      <p:cNvPr id="12315" name="Group 67">
                        <a:extLst>
                          <a:ext uri="{FF2B5EF4-FFF2-40B4-BE49-F238E27FC236}">
                            <a16:creationId xmlns:a16="http://schemas.microsoft.com/office/drawing/2014/main" id="{ED38314F-4839-436D-BF01-5B166D9656D1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94" y="1646"/>
                        <a:ext cx="267" cy="44"/>
                        <a:chOff x="3694" y="1646"/>
                        <a:chExt cx="267" cy="44"/>
                      </a:xfrm>
                    </p:grpSpPr>
                    <p:grpSp>
                      <p:nvGrpSpPr>
                        <p:cNvPr id="12330" name="Group 68">
                          <a:extLst>
                            <a:ext uri="{FF2B5EF4-FFF2-40B4-BE49-F238E27FC236}">
                              <a16:creationId xmlns:a16="http://schemas.microsoft.com/office/drawing/2014/main" id="{D1922FEC-F481-4E7A-B5BE-795EA90D5517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4" y="1646"/>
                          <a:ext cx="267" cy="15"/>
                          <a:chOff x="3694" y="1646"/>
                          <a:chExt cx="267" cy="15"/>
                        </a:xfrm>
                      </p:grpSpPr>
                      <p:sp>
                        <p:nvSpPr>
                          <p:cNvPr id="12334" name="Line 69">
                            <a:extLst>
                              <a:ext uri="{FF2B5EF4-FFF2-40B4-BE49-F238E27FC236}">
                                <a16:creationId xmlns:a16="http://schemas.microsoft.com/office/drawing/2014/main" id="{509C493E-9015-4BD5-B192-F1271D63558B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4" y="1646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2335" name="Line 70">
                            <a:extLst>
                              <a:ext uri="{FF2B5EF4-FFF2-40B4-BE49-F238E27FC236}">
                                <a16:creationId xmlns:a16="http://schemas.microsoft.com/office/drawing/2014/main" id="{741177A4-83B5-4E8C-B7A2-E9F31F3CDFF2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4" y="1659"/>
                            <a:ext cx="267" cy="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2331" name="Group 71">
                          <a:extLst>
                            <a:ext uri="{FF2B5EF4-FFF2-40B4-BE49-F238E27FC236}">
                              <a16:creationId xmlns:a16="http://schemas.microsoft.com/office/drawing/2014/main" id="{5CBA28B6-7236-4739-AAA1-F4AE1FDC4F4A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4" y="1676"/>
                          <a:ext cx="267" cy="14"/>
                          <a:chOff x="3694" y="1676"/>
                          <a:chExt cx="267" cy="14"/>
                        </a:xfrm>
                      </p:grpSpPr>
                      <p:sp>
                        <p:nvSpPr>
                          <p:cNvPr id="12332" name="Line 72">
                            <a:extLst>
                              <a:ext uri="{FF2B5EF4-FFF2-40B4-BE49-F238E27FC236}">
                                <a16:creationId xmlns:a16="http://schemas.microsoft.com/office/drawing/2014/main" id="{7DCCE4DA-04EA-44EF-8D32-B9FBF3329735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4" y="1676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2333" name="Line 73">
                            <a:extLst>
                              <a:ext uri="{FF2B5EF4-FFF2-40B4-BE49-F238E27FC236}">
                                <a16:creationId xmlns:a16="http://schemas.microsoft.com/office/drawing/2014/main" id="{6692A7CA-040B-4747-8143-3DD145075E55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4" y="1689"/>
                            <a:ext cx="267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12316" name="Group 74">
                        <a:extLst>
                          <a:ext uri="{FF2B5EF4-FFF2-40B4-BE49-F238E27FC236}">
                            <a16:creationId xmlns:a16="http://schemas.microsoft.com/office/drawing/2014/main" id="{7B222E85-C3F4-475B-9080-2767C1382D90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95" y="1706"/>
                        <a:ext cx="267" cy="45"/>
                        <a:chOff x="3695" y="1706"/>
                        <a:chExt cx="267" cy="45"/>
                      </a:xfrm>
                    </p:grpSpPr>
                    <p:grpSp>
                      <p:nvGrpSpPr>
                        <p:cNvPr id="12324" name="Group 75">
                          <a:extLst>
                            <a:ext uri="{FF2B5EF4-FFF2-40B4-BE49-F238E27FC236}">
                              <a16:creationId xmlns:a16="http://schemas.microsoft.com/office/drawing/2014/main" id="{FA18886F-3FE6-4693-A7BE-EAB5D078A70F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5" y="1706"/>
                          <a:ext cx="267" cy="14"/>
                          <a:chOff x="3695" y="1706"/>
                          <a:chExt cx="267" cy="14"/>
                        </a:xfrm>
                      </p:grpSpPr>
                      <p:sp>
                        <p:nvSpPr>
                          <p:cNvPr id="12328" name="Line 76">
                            <a:extLst>
                              <a:ext uri="{FF2B5EF4-FFF2-40B4-BE49-F238E27FC236}">
                                <a16:creationId xmlns:a16="http://schemas.microsoft.com/office/drawing/2014/main" id="{C3D16873-832A-431A-A757-80BB6344CBD6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5" y="1706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2329" name="Line 77">
                            <a:extLst>
                              <a:ext uri="{FF2B5EF4-FFF2-40B4-BE49-F238E27FC236}">
                                <a16:creationId xmlns:a16="http://schemas.microsoft.com/office/drawing/2014/main" id="{99DC2A1D-C68E-46D2-B7C0-AC4EC515426C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5" y="1719"/>
                            <a:ext cx="267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2325" name="Group 78">
                          <a:extLst>
                            <a:ext uri="{FF2B5EF4-FFF2-40B4-BE49-F238E27FC236}">
                              <a16:creationId xmlns:a16="http://schemas.microsoft.com/office/drawing/2014/main" id="{CD5F829B-7343-419D-A440-D004DCF3B615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5" y="1736"/>
                          <a:ext cx="267" cy="15"/>
                          <a:chOff x="3695" y="1736"/>
                          <a:chExt cx="267" cy="15"/>
                        </a:xfrm>
                      </p:grpSpPr>
                      <p:sp>
                        <p:nvSpPr>
                          <p:cNvPr id="12326" name="Line 79">
                            <a:extLst>
                              <a:ext uri="{FF2B5EF4-FFF2-40B4-BE49-F238E27FC236}">
                                <a16:creationId xmlns:a16="http://schemas.microsoft.com/office/drawing/2014/main" id="{685B0B08-910C-4B81-9638-0AAED9E93774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5" y="1736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2327" name="Line 80">
                            <a:extLst>
                              <a:ext uri="{FF2B5EF4-FFF2-40B4-BE49-F238E27FC236}">
                                <a16:creationId xmlns:a16="http://schemas.microsoft.com/office/drawing/2014/main" id="{849636F9-2D01-43C4-A2C8-57EDE0546EEB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5" y="1749"/>
                            <a:ext cx="267" cy="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12317" name="Group 81">
                        <a:extLst>
                          <a:ext uri="{FF2B5EF4-FFF2-40B4-BE49-F238E27FC236}">
                            <a16:creationId xmlns:a16="http://schemas.microsoft.com/office/drawing/2014/main" id="{224FD114-4095-449C-8AB9-A8D336F08590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94" y="1766"/>
                        <a:ext cx="267" cy="45"/>
                        <a:chOff x="3694" y="1766"/>
                        <a:chExt cx="267" cy="45"/>
                      </a:xfrm>
                    </p:grpSpPr>
                    <p:grpSp>
                      <p:nvGrpSpPr>
                        <p:cNvPr id="12318" name="Group 82">
                          <a:extLst>
                            <a:ext uri="{FF2B5EF4-FFF2-40B4-BE49-F238E27FC236}">
                              <a16:creationId xmlns:a16="http://schemas.microsoft.com/office/drawing/2014/main" id="{C3F7F0F9-A95E-4072-A083-3FC17EB67546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4" y="1766"/>
                          <a:ext cx="267" cy="15"/>
                          <a:chOff x="3694" y="1766"/>
                          <a:chExt cx="267" cy="15"/>
                        </a:xfrm>
                      </p:grpSpPr>
                      <p:sp>
                        <p:nvSpPr>
                          <p:cNvPr id="12322" name="Line 83">
                            <a:extLst>
                              <a:ext uri="{FF2B5EF4-FFF2-40B4-BE49-F238E27FC236}">
                                <a16:creationId xmlns:a16="http://schemas.microsoft.com/office/drawing/2014/main" id="{CFD05E2E-FBFA-4195-89AC-1F74C6FF11F8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4" y="1766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2323" name="Line 84">
                            <a:extLst>
                              <a:ext uri="{FF2B5EF4-FFF2-40B4-BE49-F238E27FC236}">
                                <a16:creationId xmlns:a16="http://schemas.microsoft.com/office/drawing/2014/main" id="{D16DF962-0B2E-4560-9F51-448E40FF8245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4" y="1779"/>
                            <a:ext cx="267" cy="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2319" name="Group 85">
                          <a:extLst>
                            <a:ext uri="{FF2B5EF4-FFF2-40B4-BE49-F238E27FC236}">
                              <a16:creationId xmlns:a16="http://schemas.microsoft.com/office/drawing/2014/main" id="{548A3D8B-E09B-499D-97C0-F84430CC2708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4" y="1797"/>
                          <a:ext cx="267" cy="14"/>
                          <a:chOff x="3694" y="1797"/>
                          <a:chExt cx="267" cy="14"/>
                        </a:xfrm>
                      </p:grpSpPr>
                      <p:sp>
                        <p:nvSpPr>
                          <p:cNvPr id="12320" name="Line 86">
                            <a:extLst>
                              <a:ext uri="{FF2B5EF4-FFF2-40B4-BE49-F238E27FC236}">
                                <a16:creationId xmlns:a16="http://schemas.microsoft.com/office/drawing/2014/main" id="{F98D47F6-3AD8-4D84-8659-E4537CD685B2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4" y="1797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2321" name="Line 87">
                            <a:extLst>
                              <a:ext uri="{FF2B5EF4-FFF2-40B4-BE49-F238E27FC236}">
                                <a16:creationId xmlns:a16="http://schemas.microsoft.com/office/drawing/2014/main" id="{AF3C4BC6-B4E0-456F-BD54-9D4590F7CD40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4" y="1810"/>
                            <a:ext cx="267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</p:grpSp>
                </p:grpSp>
              </p:grpSp>
              <p:grpSp>
                <p:nvGrpSpPr>
                  <p:cNvPr id="12310" name="Group 88">
                    <a:extLst>
                      <a:ext uri="{FF2B5EF4-FFF2-40B4-BE49-F238E27FC236}">
                        <a16:creationId xmlns:a16="http://schemas.microsoft.com/office/drawing/2014/main" id="{67C48D45-92F8-4802-AE3D-3D150976C3C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542" y="1602"/>
                    <a:ext cx="135" cy="260"/>
                    <a:chOff x="3542" y="1602"/>
                    <a:chExt cx="135" cy="260"/>
                  </a:xfrm>
                </p:grpSpPr>
                <p:sp>
                  <p:nvSpPr>
                    <p:cNvPr id="12311" name="Freeform 89">
                      <a:extLst>
                        <a:ext uri="{FF2B5EF4-FFF2-40B4-BE49-F238E27FC236}">
                          <a16:creationId xmlns:a16="http://schemas.microsoft.com/office/drawing/2014/main" id="{F8A602F8-C251-4D4A-BE23-6C764CA25AE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542" y="1602"/>
                      <a:ext cx="135" cy="250"/>
                    </a:xfrm>
                    <a:custGeom>
                      <a:avLst/>
                      <a:gdLst>
                        <a:gd name="T0" fmla="*/ 135 w 135"/>
                        <a:gd name="T1" fmla="*/ 0 h 250"/>
                        <a:gd name="T2" fmla="*/ 135 w 135"/>
                        <a:gd name="T3" fmla="*/ 250 h 250"/>
                        <a:gd name="T4" fmla="*/ 9 w 135"/>
                        <a:gd name="T5" fmla="*/ 250 h 250"/>
                        <a:gd name="T6" fmla="*/ 4 w 135"/>
                        <a:gd name="T7" fmla="*/ 248 h 250"/>
                        <a:gd name="T8" fmla="*/ 1 w 135"/>
                        <a:gd name="T9" fmla="*/ 241 h 250"/>
                        <a:gd name="T10" fmla="*/ 0 w 135"/>
                        <a:gd name="T11" fmla="*/ 234 h 250"/>
                        <a:gd name="T12" fmla="*/ 0 w 135"/>
                        <a:gd name="T13" fmla="*/ 14 h 250"/>
                        <a:gd name="T14" fmla="*/ 2 w 135"/>
                        <a:gd name="T15" fmla="*/ 7 h 250"/>
                        <a:gd name="T16" fmla="*/ 6 w 135"/>
                        <a:gd name="T17" fmla="*/ 1 h 250"/>
                        <a:gd name="T18" fmla="*/ 12 w 135"/>
                        <a:gd name="T19" fmla="*/ 0 h 250"/>
                        <a:gd name="T20" fmla="*/ 135 w 135"/>
                        <a:gd name="T21" fmla="*/ 0 h 250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135"/>
                        <a:gd name="T34" fmla="*/ 0 h 250"/>
                        <a:gd name="T35" fmla="*/ 135 w 135"/>
                        <a:gd name="T36" fmla="*/ 250 h 250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135" h="250">
                          <a:moveTo>
                            <a:pt x="135" y="0"/>
                          </a:moveTo>
                          <a:lnTo>
                            <a:pt x="135" y="250"/>
                          </a:lnTo>
                          <a:lnTo>
                            <a:pt x="9" y="250"/>
                          </a:lnTo>
                          <a:lnTo>
                            <a:pt x="4" y="248"/>
                          </a:lnTo>
                          <a:lnTo>
                            <a:pt x="1" y="241"/>
                          </a:lnTo>
                          <a:lnTo>
                            <a:pt x="0" y="234"/>
                          </a:lnTo>
                          <a:lnTo>
                            <a:pt x="0" y="14"/>
                          </a:lnTo>
                          <a:lnTo>
                            <a:pt x="2" y="7"/>
                          </a:lnTo>
                          <a:lnTo>
                            <a:pt x="6" y="1"/>
                          </a:lnTo>
                          <a:lnTo>
                            <a:pt x="12" y="0"/>
                          </a:lnTo>
                          <a:lnTo>
                            <a:pt x="135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1270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12" name="Line 90">
                      <a:extLst>
                        <a:ext uri="{FF2B5EF4-FFF2-40B4-BE49-F238E27FC236}">
                          <a16:creationId xmlns:a16="http://schemas.microsoft.com/office/drawing/2014/main" id="{34451EDB-B0EA-47D7-89AC-94ECCF6E505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57" y="1604"/>
                      <a:ext cx="1" cy="258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12296" name="AutoShape 91">
              <a:extLst>
                <a:ext uri="{FF2B5EF4-FFF2-40B4-BE49-F238E27FC236}">
                  <a16:creationId xmlns:a16="http://schemas.microsoft.com/office/drawing/2014/main" id="{A4B6CA05-418C-40D2-BCD0-DD1D794AD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836"/>
              <a:ext cx="960" cy="768"/>
            </a:xfrm>
            <a:prstGeom prst="flowChartMultidocumen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12297" name="AutoShape 92">
              <a:extLst>
                <a:ext uri="{FF2B5EF4-FFF2-40B4-BE49-F238E27FC236}">
                  <a16:creationId xmlns:a16="http://schemas.microsoft.com/office/drawing/2014/main" id="{5511B77C-F5EE-47CD-B87E-5E11B81E6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028"/>
              <a:ext cx="960" cy="768"/>
            </a:xfrm>
            <a:prstGeom prst="flowChartMultidocumen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12298" name="Text Box 93">
              <a:extLst>
                <a:ext uri="{FF2B5EF4-FFF2-40B4-BE49-F238E27FC236}">
                  <a16:creationId xmlns:a16="http://schemas.microsoft.com/office/drawing/2014/main" id="{702A7835-F03D-4362-8F5D-998F048F62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8" y="202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2299" name="Text Box 94">
              <a:extLst>
                <a:ext uri="{FF2B5EF4-FFF2-40B4-BE49-F238E27FC236}">
                  <a16:creationId xmlns:a16="http://schemas.microsoft.com/office/drawing/2014/main" id="{08C58FCF-7202-4A68-BDEC-6BAF56E6A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4" y="188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2300" name="Text Box 95">
              <a:extLst>
                <a:ext uri="{FF2B5EF4-FFF2-40B4-BE49-F238E27FC236}">
                  <a16:creationId xmlns:a16="http://schemas.microsoft.com/office/drawing/2014/main" id="{0D78FAEE-2088-4460-B1D7-2BADC9BACD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0" y="174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2301" name="Oval 96">
              <a:extLst>
                <a:ext uri="{FF2B5EF4-FFF2-40B4-BE49-F238E27FC236}">
                  <a16:creationId xmlns:a16="http://schemas.microsoft.com/office/drawing/2014/main" id="{79B532A5-2B43-408B-8E89-E2D0CE3EF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740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12302" name="Oval 97">
              <a:extLst>
                <a:ext uri="{FF2B5EF4-FFF2-40B4-BE49-F238E27FC236}">
                  <a16:creationId xmlns:a16="http://schemas.microsoft.com/office/drawing/2014/main" id="{F597A665-32E2-44FD-953E-1268636E4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644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12303" name="Oval 98">
              <a:extLst>
                <a:ext uri="{FF2B5EF4-FFF2-40B4-BE49-F238E27FC236}">
                  <a16:creationId xmlns:a16="http://schemas.microsoft.com/office/drawing/2014/main" id="{AC375776-77DE-4C1B-A851-261F1A74D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548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12304" name="AutoShape 99">
              <a:extLst>
                <a:ext uri="{FF2B5EF4-FFF2-40B4-BE49-F238E27FC236}">
                  <a16:creationId xmlns:a16="http://schemas.microsoft.com/office/drawing/2014/main" id="{C74ECA52-7204-4419-BFA6-6548C05A7C0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032" y="1056"/>
              <a:ext cx="672" cy="4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4400 h 21600"/>
                <a:gd name="T20" fmla="*/ 18514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lnTo>
                    <a:pt x="15429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294" name="Rectangle 100">
            <a:extLst>
              <a:ext uri="{FF2B5EF4-FFF2-40B4-BE49-F238E27FC236}">
                <a16:creationId xmlns:a16="http://schemas.microsoft.com/office/drawing/2014/main" id="{B035A670-5010-4550-B45C-05EC26E5A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251" y="4540749"/>
            <a:ext cx="62009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 dirty="0"/>
              <a:t>Memory cells are numbered and accessing any cell in memory takes unit time.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23B944-D60D-4A06-850B-BFE005562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9A2C-FC4C-43C7-9847-63B58E0814E0}" type="slidenum">
              <a:rPr lang="en-AU" altLang="en-US" smtClean="0"/>
              <a:pPr/>
              <a:t>10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261164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>
            <a:extLst>
              <a:ext uri="{FF2B5EF4-FFF2-40B4-BE49-F238E27FC236}">
                <a16:creationId xmlns:a16="http://schemas.microsoft.com/office/drawing/2014/main" id="{631EE726-773A-4D65-88FA-29F190390E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9789" y="381002"/>
            <a:ext cx="7793038" cy="914400"/>
          </a:xfrm>
        </p:spPr>
        <p:txBody>
          <a:bodyPr/>
          <a:lstStyle/>
          <a:p>
            <a:pPr eaLnBrk="1" hangingPunct="1"/>
            <a:r>
              <a:rPr lang="en-US" altLang="en-US" sz="4000"/>
              <a:t>Seven Important Functions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694644F3-DB5B-4FAB-8973-E85003DCEFB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029789" y="1662112"/>
            <a:ext cx="3581400" cy="4876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Seven functions that often appear in algorithm analysis: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Constant </a:t>
            </a:r>
            <a:r>
              <a:rPr lang="en-US" altLang="en-US" sz="2000">
                <a:sym typeface="Symbol" panose="05050102010706020507" pitchFamily="18" charset="2"/>
              </a:rPr>
              <a:t> 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Logarithmic </a:t>
            </a:r>
            <a:r>
              <a:rPr lang="en-US" altLang="en-US" sz="2000">
                <a:sym typeface="Symbol" panose="05050102010706020507" pitchFamily="18" charset="2"/>
              </a:rPr>
              <a:t> log 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en-US" sz="2000"/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Linear </a:t>
            </a:r>
            <a:r>
              <a:rPr lang="en-US" altLang="en-US" sz="2000">
                <a:sym typeface="Symbol" panose="05050102010706020507" pitchFamily="18" charset="2"/>
              </a:rPr>
              <a:t> 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N-Log-N </a:t>
            </a:r>
            <a:r>
              <a:rPr lang="en-US" altLang="en-US" sz="2000">
                <a:sym typeface="Symbol" panose="05050102010706020507" pitchFamily="18" charset="2"/>
              </a:rPr>
              <a:t> 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en-US" sz="2000">
                <a:sym typeface="Symbol" panose="05050102010706020507" pitchFamily="18" charset="2"/>
              </a:rPr>
              <a:t>log 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Quadratic </a:t>
            </a:r>
            <a:r>
              <a:rPr lang="en-US" altLang="en-US" sz="2000">
                <a:sym typeface="Symbol" panose="05050102010706020507" pitchFamily="18" charset="2"/>
              </a:rPr>
              <a:t> 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aseline="3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Cubic </a:t>
            </a:r>
            <a:r>
              <a:rPr lang="en-US" altLang="en-US" sz="2000">
                <a:sym typeface="Symbol" panose="05050102010706020507" pitchFamily="18" charset="2"/>
              </a:rPr>
              <a:t> 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aseline="3000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Exponential </a:t>
            </a:r>
            <a:r>
              <a:rPr lang="en-US" altLang="en-US" sz="2000">
                <a:sym typeface="Symbol" panose="05050102010706020507" pitchFamily="18" charset="2"/>
              </a:rPr>
              <a:t> </a:t>
            </a:r>
            <a:r>
              <a:rPr lang="en-US" altLang="en-US" sz="2000" b="1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000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000" b="1" baseline="30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In a log-log chart, the slope of the line corresponds to the growth rate of the function</a:t>
            </a:r>
          </a:p>
        </p:txBody>
      </p:sp>
      <p:graphicFrame>
        <p:nvGraphicFramePr>
          <p:cNvPr id="13317" name="Object 4">
            <a:extLst>
              <a:ext uri="{FF2B5EF4-FFF2-40B4-BE49-F238E27FC236}">
                <a16:creationId xmlns:a16="http://schemas.microsoft.com/office/drawing/2014/main" id="{0ABB4CF7-A68D-4423-8402-4568C59D8A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4238967"/>
              </p:ext>
            </p:extLst>
          </p:nvPr>
        </p:nvGraphicFramePr>
        <p:xfrm>
          <a:off x="4759234" y="1644649"/>
          <a:ext cx="5138738" cy="491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Chart" r:id="rId4" imgW="8287173" imgH="7391883" progId="Excel.Chart.8">
                  <p:embed followColorScheme="full"/>
                </p:oleObj>
              </mc:Choice>
              <mc:Fallback>
                <p:oleObj name="Chart" r:id="rId4" imgW="8287173" imgH="7391883" progId="Excel.Chart.8">
                  <p:embed followColorScheme="full"/>
                  <p:pic>
                    <p:nvPicPr>
                      <p:cNvPr id="13317" name="Object 4">
                        <a:extLst>
                          <a:ext uri="{FF2B5EF4-FFF2-40B4-BE49-F238E27FC236}">
                            <a16:creationId xmlns:a16="http://schemas.microsoft.com/office/drawing/2014/main" id="{0ABB4CF7-A68D-4423-8402-4568C59D8A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9234" y="1644649"/>
                        <a:ext cx="5138738" cy="491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7BA69E-0DBD-45C5-9D27-F93CF6721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382A-1DB9-4AC2-81A8-D468B97C4AE1}" type="slidenum">
              <a:rPr lang="en-AU" altLang="en-US" smtClean="0"/>
              <a:pPr/>
              <a:t>11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223613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>
            <a:extLst>
              <a:ext uri="{FF2B5EF4-FFF2-40B4-BE49-F238E27FC236}">
                <a16:creationId xmlns:a16="http://schemas.microsoft.com/office/drawing/2014/main" id="{6886381E-EFC1-4DEA-950F-2E13E87ACA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9631" y="370992"/>
            <a:ext cx="7793037" cy="906462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Primitive Operations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C98E3D73-5D3C-4988-B49F-C8DA0736521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44880" y="2012950"/>
            <a:ext cx="4876800" cy="4343400"/>
          </a:xfrm>
        </p:spPr>
        <p:txBody>
          <a:bodyPr/>
          <a:lstStyle/>
          <a:p>
            <a:pPr eaLnBrk="1" hangingPunct="1"/>
            <a:r>
              <a:rPr lang="en-US" altLang="en-US" sz="2400"/>
              <a:t>Basic computations performed by an algorithm</a:t>
            </a:r>
          </a:p>
          <a:p>
            <a:pPr eaLnBrk="1" hangingPunct="1"/>
            <a:r>
              <a:rPr lang="en-US" altLang="en-US" sz="2400"/>
              <a:t>Identifiable in pseudocode</a:t>
            </a:r>
          </a:p>
          <a:p>
            <a:pPr eaLnBrk="1" hangingPunct="1"/>
            <a:r>
              <a:rPr lang="en-US" altLang="en-US" sz="2400"/>
              <a:t>Largely independent from the programming language</a:t>
            </a:r>
          </a:p>
          <a:p>
            <a:pPr eaLnBrk="1" hangingPunct="1"/>
            <a:r>
              <a:rPr lang="en-US" altLang="en-US" sz="2400"/>
              <a:t>Exact definition not important (we will see why later)</a:t>
            </a:r>
          </a:p>
          <a:p>
            <a:pPr eaLnBrk="1" hangingPunct="1"/>
            <a:r>
              <a:rPr lang="en-US" altLang="en-US" sz="2400"/>
              <a:t>Assumed to take a constant amount of time in the RAM model</a:t>
            </a:r>
          </a:p>
        </p:txBody>
      </p:sp>
      <p:sp>
        <p:nvSpPr>
          <p:cNvPr id="14341" name="Rectangle 4">
            <a:extLst>
              <a:ext uri="{FF2B5EF4-FFF2-40B4-BE49-F238E27FC236}">
                <a16:creationId xmlns:a16="http://schemas.microsoft.com/office/drawing/2014/main" id="{A3079EA7-2FCF-434E-BE14-B827850FDD70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821680" y="2165350"/>
            <a:ext cx="3124200" cy="4114800"/>
          </a:xfrm>
        </p:spPr>
        <p:txBody>
          <a:bodyPr/>
          <a:lstStyle/>
          <a:p>
            <a:pPr eaLnBrk="1" hangingPunct="1"/>
            <a:r>
              <a:rPr lang="en-US" altLang="en-US" sz="2400"/>
              <a:t>Examples:</a:t>
            </a:r>
          </a:p>
          <a:p>
            <a:pPr lvl="1" eaLnBrk="1" hangingPunct="1"/>
            <a:r>
              <a:rPr lang="en-US" altLang="en-US" sz="2000"/>
              <a:t>Evaluating an expression</a:t>
            </a:r>
          </a:p>
          <a:p>
            <a:pPr lvl="1" eaLnBrk="1" hangingPunct="1"/>
            <a:r>
              <a:rPr lang="en-US" altLang="en-US" sz="2000"/>
              <a:t>Assigning a value to a variable</a:t>
            </a:r>
          </a:p>
          <a:p>
            <a:pPr lvl="1" eaLnBrk="1" hangingPunct="1"/>
            <a:r>
              <a:rPr lang="en-US" altLang="en-US" sz="2000"/>
              <a:t>Indexing into an array</a:t>
            </a:r>
          </a:p>
          <a:p>
            <a:pPr lvl="1" eaLnBrk="1" hangingPunct="1"/>
            <a:r>
              <a:rPr lang="en-US" altLang="en-US" sz="2000"/>
              <a:t>Calling a method</a:t>
            </a:r>
          </a:p>
          <a:p>
            <a:pPr lvl="1" eaLnBrk="1" hangingPunct="1"/>
            <a:r>
              <a:rPr lang="en-US" altLang="en-US" sz="2000"/>
              <a:t>Returning from a method</a:t>
            </a:r>
          </a:p>
        </p:txBody>
      </p:sp>
      <p:graphicFrame>
        <p:nvGraphicFramePr>
          <p:cNvPr id="14342" name="Object 5">
            <a:extLst>
              <a:ext uri="{FF2B5EF4-FFF2-40B4-BE49-F238E27FC236}">
                <a16:creationId xmlns:a16="http://schemas.microsoft.com/office/drawing/2014/main" id="{7A20039C-D89B-4D9E-9507-73ADD24330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3779477"/>
              </p:ext>
            </p:extLst>
          </p:nvPr>
        </p:nvGraphicFramePr>
        <p:xfrm>
          <a:off x="6583680" y="184150"/>
          <a:ext cx="2058988" cy="173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name="Clip" r:id="rId4" imgW="4117818" imgH="3468986" progId="MS_ClipArt_Gallery.2">
                  <p:embed/>
                </p:oleObj>
              </mc:Choice>
              <mc:Fallback>
                <p:oleObj name="Clip" r:id="rId4" imgW="4117818" imgH="3468986" progId="MS_ClipArt_Gallery.2">
                  <p:embed/>
                  <p:pic>
                    <p:nvPicPr>
                      <p:cNvPr id="14342" name="Object 5">
                        <a:extLst>
                          <a:ext uri="{FF2B5EF4-FFF2-40B4-BE49-F238E27FC236}">
                            <a16:creationId xmlns:a16="http://schemas.microsoft.com/office/drawing/2014/main" id="{7A20039C-D89B-4D9E-9507-73ADD24330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3680" y="184150"/>
                        <a:ext cx="2058988" cy="173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6E6AD8-8863-4005-A037-C33069A97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33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>
            <a:extLst>
              <a:ext uri="{FF2B5EF4-FFF2-40B4-BE49-F238E27FC236}">
                <a16:creationId xmlns:a16="http://schemas.microsoft.com/office/drawing/2014/main" id="{FFC88DED-3205-47FE-9FCD-3FB19F576E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7537" y="225788"/>
            <a:ext cx="7239000" cy="9906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Counting Primitive Operations</a:t>
            </a:r>
            <a:r>
              <a:rPr lang="en-US" altLang="en-US" dirty="0"/>
              <a:t> 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A094434-C75C-432F-BC66-2F032A74475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994263"/>
            <a:ext cx="8153400" cy="990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By inspecting the pseudocode, we can determine the maximum number of primitive operations executed by an algorithm, as a function of the input size</a:t>
            </a:r>
          </a:p>
        </p:txBody>
      </p:sp>
      <p:sp>
        <p:nvSpPr>
          <p:cNvPr id="15365" name="Rectangle 4">
            <a:extLst>
              <a:ext uri="{FF2B5EF4-FFF2-40B4-BE49-F238E27FC236}">
                <a16:creationId xmlns:a16="http://schemas.microsoft.com/office/drawing/2014/main" id="{5DD480BA-D0C9-4C4A-97E4-E094818273A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1676400" y="3213463"/>
            <a:ext cx="7010400" cy="31242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b="1" i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arrayMax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20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 {</a:t>
            </a:r>
            <a:endParaRPr lang="en-US" altLang="en-US" sz="2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		 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                      </a:t>
            </a:r>
            <a:r>
              <a:rPr lang="en-US" altLang="en-US" sz="2000" dirty="0"/>
              <a:t># operations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000" i="1" dirty="0" err="1">
                <a:latin typeface="Times New Roman" panose="02020603050405020304" pitchFamily="18" charset="0"/>
              </a:rPr>
              <a:t>currentMax</a:t>
            </a:r>
            <a:r>
              <a:rPr lang="en-US" altLang="en-US" sz="2000" dirty="0">
                <a:latin typeface="Times New Roman" panose="02020603050405020304" pitchFamily="18" charset="0"/>
              </a:rPr>
              <a:t> =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[0]         	                                     1</a:t>
            </a:r>
            <a:endParaRPr lang="en-US" altLang="en-US" sz="20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	</a:t>
            </a:r>
            <a:r>
              <a:rPr lang="en-US" altLang="en-US" sz="2000" b="1" dirty="0">
                <a:latin typeface="Times New Roman" panose="02020603050405020304" pitchFamily="18" charset="0"/>
              </a:rPr>
              <a:t>for  </a:t>
            </a:r>
            <a:r>
              <a:rPr lang="en-US" altLang="en-US" sz="2000" dirty="0">
                <a:latin typeface="Times New Roman" panose="02020603050405020304" pitchFamily="18" charset="0"/>
              </a:rPr>
              <a:t>(</a:t>
            </a:r>
            <a:r>
              <a:rPr lang="en-US" altLang="en-US" sz="2000" i="1" dirty="0" err="1">
                <a:latin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i="1" dirty="0">
                <a:latin typeface="Times New Roman" panose="02020603050405020304" pitchFamily="18" charset="0"/>
              </a:rPr>
              <a:t>=</a:t>
            </a:r>
            <a:r>
              <a:rPr lang="en-US" altLang="en-US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1; </a:t>
            </a:r>
            <a:r>
              <a:rPr lang="en-US" altLang="en-US" sz="20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&lt;n-1; </a:t>
            </a:r>
            <a:r>
              <a:rPr lang="en-US" altLang="en-US" sz="20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++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			       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en-US" sz="20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	    </a:t>
            </a:r>
            <a:r>
              <a:rPr lang="en-US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if  </a:t>
            </a:r>
            <a:r>
              <a:rPr lang="en-US" altLang="en-US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en-US" sz="20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]  </a:t>
            </a:r>
            <a:r>
              <a:rPr lang="en-US" altLang="en-US" sz="20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currentMax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		                      </a:t>
            </a:r>
            <a:r>
              <a:rPr lang="en-US" altLang="en-US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1</a:t>
            </a:r>
            <a:endParaRPr lang="en-US" altLang="en-US" sz="2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	       </a:t>
            </a:r>
            <a:r>
              <a:rPr lang="en-US" altLang="en-US" sz="20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currentMax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en-US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en-US" sz="20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]                                        </a:t>
            </a:r>
            <a:r>
              <a:rPr lang="en-US" altLang="en-US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	// increment counter </a:t>
            </a:r>
            <a:r>
              <a:rPr lang="en-US" altLang="en-US" sz="20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   		                      </a:t>
            </a:r>
            <a:r>
              <a:rPr lang="en-US" altLang="en-US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	return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currentMax</a:t>
            </a:r>
            <a:r>
              <a:rPr lang="en-US" altLang="en-US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		                      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  }				            </a:t>
            </a:r>
            <a:r>
              <a:rPr lang="en-US" altLang="en-US" sz="2000" dirty="0">
                <a:sym typeface="Symbol" panose="05050102010706020507" pitchFamily="18" charset="2"/>
              </a:rPr>
              <a:t>Total  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en-US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E7E045-19E2-425B-BD32-245ACAA33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82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>
            <a:extLst>
              <a:ext uri="{FF2B5EF4-FFF2-40B4-BE49-F238E27FC236}">
                <a16:creationId xmlns:a16="http://schemas.microsoft.com/office/drawing/2014/main" id="{9C5E931A-1A19-4044-B737-C11FE0110D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7612" y="454025"/>
            <a:ext cx="7793037" cy="906462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Estimating Running Time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B7FF1860-5636-4E3E-AC84-EA238ECF1E1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027612" y="2041524"/>
            <a:ext cx="8305800" cy="41910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Algorithm </a:t>
            </a:r>
            <a:r>
              <a:rPr lang="en-US" altLang="en-US" sz="2400" b="1" i="1" dirty="0" err="1">
                <a:latin typeface="Times New Roman" panose="02020603050405020304" pitchFamily="18" charset="0"/>
              </a:rPr>
              <a:t>arrayMax</a:t>
            </a:r>
            <a:r>
              <a:rPr lang="en-US" altLang="en-US" sz="2400" dirty="0"/>
              <a:t> executes 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en-US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1 </a:t>
            </a:r>
            <a:r>
              <a:rPr lang="en-US" altLang="en-US" sz="2400" dirty="0"/>
              <a:t>primitive operations in the worst case.  Define:</a:t>
            </a:r>
          </a:p>
          <a:p>
            <a:pPr lvl="1" eaLnBrk="1" hangingPunct="1">
              <a:buSzTx/>
              <a:buFont typeface="Times New Roman" panose="02020603050405020304" pitchFamily="18" charset="0"/>
              <a:buNone/>
            </a:pPr>
            <a:r>
              <a:rPr lang="en-US" altLang="en-US" b="1" i="1" dirty="0">
                <a:latin typeface="Times New Roman" panose="02020603050405020304" pitchFamily="18" charset="0"/>
              </a:rPr>
              <a:t>a</a:t>
            </a:r>
            <a:r>
              <a:rPr lang="en-US" altLang="en-US" dirty="0"/>
              <a:t>	= Time taken by the fastest primitive operation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b="1" i="1" dirty="0">
                <a:latin typeface="Times New Roman" panose="02020603050405020304" pitchFamily="18" charset="0"/>
              </a:rPr>
              <a:t>b</a:t>
            </a:r>
            <a:r>
              <a:rPr lang="en-US" altLang="en-US" dirty="0"/>
              <a:t> 	= Time taken by the slowest primitive operation</a:t>
            </a:r>
          </a:p>
          <a:p>
            <a:pPr eaLnBrk="1" hangingPunct="1"/>
            <a:r>
              <a:rPr lang="en-US" altLang="en-US" sz="2400" dirty="0"/>
              <a:t>Let </a:t>
            </a:r>
            <a:r>
              <a:rPr lang="en-US" altLang="en-US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400" dirty="0"/>
              <a:t> be worst-case time of </a:t>
            </a:r>
            <a:r>
              <a:rPr lang="en-US" altLang="en-US" sz="2400" b="1" i="1" dirty="0" err="1">
                <a:latin typeface="Times New Roman" panose="02020603050405020304" pitchFamily="18" charset="0"/>
              </a:rPr>
              <a:t>arrayMax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.</a:t>
            </a:r>
            <a:r>
              <a:rPr lang="en-US" altLang="en-US" sz="2400" b="1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/>
              <a:t>Then</a:t>
            </a:r>
            <a:br>
              <a:rPr lang="en-US" altLang="en-US" sz="2400" dirty="0"/>
            </a:br>
            <a:r>
              <a:rPr lang="en-US" altLang="en-US" sz="2400" dirty="0"/>
              <a:t>		</a:t>
            </a:r>
            <a:r>
              <a:rPr lang="en-US" altLang="en-US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(4</a:t>
            </a:r>
            <a:r>
              <a:rPr lang="en-US" altLang="en-US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1) </a:t>
            </a:r>
            <a:r>
              <a:rPr lang="en-US" altLang="en-US" sz="2400" dirty="0">
                <a:latin typeface="Symbol" panose="05050102010706020507" pitchFamily="18" charset="2"/>
                <a:sym typeface="Symbol" panose="05050102010706020507" pitchFamily="18" charset="2"/>
              </a:rPr>
              <a:t>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400" dirty="0"/>
              <a:t> </a:t>
            </a:r>
            <a:r>
              <a:rPr lang="en-US" altLang="en-US" sz="2400" dirty="0">
                <a:latin typeface="Symbol" panose="05050102010706020507" pitchFamily="18" charset="2"/>
                <a:sym typeface="Symbol" panose="05050102010706020507" pitchFamily="18" charset="2"/>
              </a:rPr>
              <a:t></a:t>
            </a:r>
            <a:r>
              <a:rPr lang="en-US" altLang="en-US" sz="2400" dirty="0"/>
              <a:t> </a:t>
            </a:r>
            <a:r>
              <a:rPr lang="en-US" altLang="en-US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(4</a:t>
            </a:r>
            <a:r>
              <a:rPr lang="en-US" altLang="en-US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1)</a:t>
            </a:r>
          </a:p>
          <a:p>
            <a:pPr eaLnBrk="1" hangingPunct="1"/>
            <a:r>
              <a:rPr lang="en-US" altLang="en-US" sz="2400" dirty="0"/>
              <a:t>Hence, the running time </a:t>
            </a:r>
            <a:r>
              <a:rPr lang="en-US" altLang="en-US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400" dirty="0"/>
              <a:t> is bounded by two linear functions</a:t>
            </a:r>
            <a:endParaRPr lang="en-US" altLang="en-US" sz="2400" dirty="0">
              <a:sym typeface="Symbol" panose="05050102010706020507" pitchFamily="18" charset="2"/>
            </a:endParaRPr>
          </a:p>
        </p:txBody>
      </p:sp>
      <p:graphicFrame>
        <p:nvGraphicFramePr>
          <p:cNvPr id="16389" name="Object 4">
            <a:extLst>
              <a:ext uri="{FF2B5EF4-FFF2-40B4-BE49-F238E27FC236}">
                <a16:creationId xmlns:a16="http://schemas.microsoft.com/office/drawing/2014/main" id="{66BB4E16-46FD-4075-8DA5-64B96EA58A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062209"/>
              </p:ext>
            </p:extLst>
          </p:nvPr>
        </p:nvGraphicFramePr>
        <p:xfrm>
          <a:off x="7504613" y="136525"/>
          <a:ext cx="1724025" cy="154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name="Clip" r:id="rId4" imgW="2943225" imgH="2628900" progId="MS_ClipArt_Gallery.2">
                  <p:embed/>
                </p:oleObj>
              </mc:Choice>
              <mc:Fallback>
                <p:oleObj name="Clip" r:id="rId4" imgW="2943225" imgH="2628900" progId="MS_ClipArt_Gallery.2">
                  <p:embed/>
                  <p:pic>
                    <p:nvPicPr>
                      <p:cNvPr id="16389" name="Object 4">
                        <a:extLst>
                          <a:ext uri="{FF2B5EF4-FFF2-40B4-BE49-F238E27FC236}">
                            <a16:creationId xmlns:a16="http://schemas.microsoft.com/office/drawing/2014/main" id="{66BB4E16-46FD-4075-8DA5-64B96EA58A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4613" y="136525"/>
                        <a:ext cx="1724025" cy="154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7E4F5A-66DC-4B37-A453-AE297CE41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63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8C904355-5506-417C-9269-32720F932A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7571" y="470966"/>
            <a:ext cx="7793037" cy="906462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Growth Rate of Running Time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8DC37C4E-1DBB-4C5C-B4F8-E6CDC729C3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7571" y="2181497"/>
            <a:ext cx="7620000" cy="4038600"/>
          </a:xfrm>
        </p:spPr>
        <p:txBody>
          <a:bodyPr/>
          <a:lstStyle/>
          <a:p>
            <a:pPr eaLnBrk="1" hangingPunct="1"/>
            <a:r>
              <a:rPr lang="en-US" altLang="en-US" sz="2400"/>
              <a:t>Changing the hardware/ software environment </a:t>
            </a:r>
          </a:p>
          <a:p>
            <a:pPr lvl="1" eaLnBrk="1" hangingPunct="1"/>
            <a:r>
              <a:rPr lang="en-US" altLang="en-US"/>
              <a:t>Affects 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/>
              <a:t> by a constant factor, but</a:t>
            </a:r>
          </a:p>
          <a:p>
            <a:pPr lvl="1" eaLnBrk="1" hangingPunct="1"/>
            <a:r>
              <a:rPr lang="en-US" altLang="en-US"/>
              <a:t>Does not alter the growth rate of 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en-US"/>
          </a:p>
          <a:p>
            <a:pPr eaLnBrk="1" hangingPunct="1"/>
            <a:r>
              <a:rPr lang="en-US" altLang="en-US" sz="2400"/>
              <a:t>The linear growth rate of the running time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400"/>
              <a:t> is an intrinsic property of algorithm </a:t>
            </a:r>
            <a:r>
              <a:rPr lang="en-US" altLang="en-US" sz="2400" b="1" i="1">
                <a:latin typeface="Times New Roman" panose="02020603050405020304" pitchFamily="18" charset="0"/>
              </a:rPr>
              <a:t>arrayMax</a:t>
            </a:r>
            <a:endParaRPr lang="en-US" altLang="en-US" sz="2400"/>
          </a:p>
        </p:txBody>
      </p:sp>
      <p:graphicFrame>
        <p:nvGraphicFramePr>
          <p:cNvPr id="17413" name="Object 4">
            <a:extLst>
              <a:ext uri="{FF2B5EF4-FFF2-40B4-BE49-F238E27FC236}">
                <a16:creationId xmlns:a16="http://schemas.microsoft.com/office/drawing/2014/main" id="{469EB722-C58E-4F30-A34D-D10B9B9D59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6252236"/>
              </p:ext>
            </p:extLst>
          </p:nvPr>
        </p:nvGraphicFramePr>
        <p:xfrm>
          <a:off x="6498771" y="4696097"/>
          <a:ext cx="2057400" cy="17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Clip" r:id="rId4" imgW="3660618" imgH="3423719" progId="MS_ClipArt_Gallery.2">
                  <p:embed/>
                </p:oleObj>
              </mc:Choice>
              <mc:Fallback>
                <p:oleObj name="Clip" r:id="rId4" imgW="3660618" imgH="3423719" progId="MS_ClipArt_Gallery.2">
                  <p:embed/>
                  <p:pic>
                    <p:nvPicPr>
                      <p:cNvPr id="17413" name="Object 4">
                        <a:extLst>
                          <a:ext uri="{FF2B5EF4-FFF2-40B4-BE49-F238E27FC236}">
                            <a16:creationId xmlns:a16="http://schemas.microsoft.com/office/drawing/2014/main" id="{469EB722-C58E-4F30-A34D-D10B9B9D59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8771" y="4696097"/>
                        <a:ext cx="2057400" cy="179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23CD74-8F2C-496F-9BC0-9E7770B7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79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>
            <a:extLst>
              <a:ext uri="{FF2B5EF4-FFF2-40B4-BE49-F238E27FC236}">
                <a16:creationId xmlns:a16="http://schemas.microsoft.com/office/drawing/2014/main" id="{F29DB78C-393A-4C49-AFE9-4AE96557A4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2520" y="506343"/>
            <a:ext cx="7793037" cy="906462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Constant Factors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500E9901-4375-437A-BED6-B3A4F6EDAB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2520" y="2184400"/>
            <a:ext cx="3276600" cy="4114800"/>
          </a:xfrm>
        </p:spPr>
        <p:txBody>
          <a:bodyPr/>
          <a:lstStyle/>
          <a:p>
            <a:pPr eaLnBrk="1" hangingPunct="1"/>
            <a:r>
              <a:rPr lang="en-US" altLang="en-US" sz="2400"/>
              <a:t>The growth rate is not affected by</a:t>
            </a:r>
          </a:p>
          <a:p>
            <a:pPr lvl="1" eaLnBrk="1" hangingPunct="1"/>
            <a:r>
              <a:rPr lang="en-US" altLang="en-US" sz="2000"/>
              <a:t>constant factors or </a:t>
            </a:r>
          </a:p>
          <a:p>
            <a:pPr lvl="1" eaLnBrk="1" hangingPunct="1"/>
            <a:r>
              <a:rPr lang="en-US" altLang="en-US" sz="2000"/>
              <a:t>lower-order terms</a:t>
            </a:r>
          </a:p>
          <a:p>
            <a:pPr eaLnBrk="1" hangingPunct="1"/>
            <a:r>
              <a:rPr lang="en-US" altLang="en-US" sz="2400"/>
              <a:t>Examples</a:t>
            </a:r>
          </a:p>
          <a:p>
            <a:pPr lvl="1" eaLnBrk="1" hangingPunct="1"/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lang="en-US" altLang="en-US" sz="2000" baseline="3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b="1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2000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lang="en-US" altLang="en-US" sz="2000" baseline="300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/>
              <a:t>is a linear function</a:t>
            </a:r>
          </a:p>
          <a:p>
            <a:pPr lvl="1" eaLnBrk="1" hangingPunct="1"/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lang="en-US" altLang="en-US" sz="2000" baseline="300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aseline="3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b="1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10</a:t>
            </a:r>
            <a:r>
              <a:rPr lang="en-US" altLang="en-US" sz="2000" baseline="30000"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/>
              <a:t>is a quadratic function</a:t>
            </a:r>
          </a:p>
          <a:p>
            <a:pPr eaLnBrk="1" hangingPunct="1"/>
            <a:endParaRPr lang="en-US" altLang="en-US" sz="2400"/>
          </a:p>
        </p:txBody>
      </p:sp>
      <p:graphicFrame>
        <p:nvGraphicFramePr>
          <p:cNvPr id="18437" name="Object 4">
            <a:extLst>
              <a:ext uri="{FF2B5EF4-FFF2-40B4-BE49-F238E27FC236}">
                <a16:creationId xmlns:a16="http://schemas.microsoft.com/office/drawing/2014/main" id="{D3558FCC-555B-4092-BB16-CD3450143A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9090070"/>
              </p:ext>
            </p:extLst>
          </p:nvPr>
        </p:nvGraphicFramePr>
        <p:xfrm>
          <a:off x="4084321" y="1879600"/>
          <a:ext cx="5305425" cy="447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name="Chart" r:id="rId4" imgW="7915656" imgH="6677516" progId="Excel.Chart.8">
                  <p:embed followColorScheme="full"/>
                </p:oleObj>
              </mc:Choice>
              <mc:Fallback>
                <p:oleObj name="Chart" r:id="rId4" imgW="7915656" imgH="6677516" progId="Excel.Chart.8">
                  <p:embed followColorScheme="full"/>
                  <p:pic>
                    <p:nvPicPr>
                      <p:cNvPr id="18437" name="Object 4">
                        <a:extLst>
                          <a:ext uri="{FF2B5EF4-FFF2-40B4-BE49-F238E27FC236}">
                            <a16:creationId xmlns:a16="http://schemas.microsoft.com/office/drawing/2014/main" id="{D3558FCC-555B-4092-BB16-CD3450143A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4321" y="1879600"/>
                        <a:ext cx="5305425" cy="447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6A5B96-9AB2-4F4A-9E91-FD0D83F8E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25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1914D091-DCD6-4CFA-8E7A-936325EFB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376646"/>
            <a:ext cx="7793038" cy="928693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Big-Oh Notation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0F9A969F-454E-403E-A4DA-FCCC1E505C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2061754"/>
            <a:ext cx="35052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Given functions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en-US" sz="2400"/>
              <a:t>and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400">
                <a:sym typeface="Symbol" panose="05050102010706020507" pitchFamily="18" charset="2"/>
              </a:rPr>
              <a:t>, </a:t>
            </a:r>
            <a:r>
              <a:rPr lang="en-US" altLang="en-US" sz="2400"/>
              <a:t>we say that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en-US" sz="2400"/>
              <a:t>is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))</a:t>
            </a:r>
            <a:r>
              <a:rPr lang="en-US" altLang="en-US" sz="2400">
                <a:sym typeface="Symbol" panose="05050102010706020507" pitchFamily="18" charset="2"/>
              </a:rPr>
              <a:t> </a:t>
            </a:r>
            <a:r>
              <a:rPr lang="en-US" altLang="en-US" sz="2400"/>
              <a:t>if there are positive constants</a:t>
            </a:r>
            <a:br>
              <a:rPr lang="en-US" altLang="en-US" sz="2400"/>
            </a:b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en-US" sz="2400"/>
              <a:t> and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en-US" sz="2400"/>
              <a:t> such that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	f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400"/>
              <a:t> </a:t>
            </a:r>
            <a:r>
              <a:rPr lang="en-US" altLang="en-US" sz="2400">
                <a:latin typeface="Symbol" panose="05050102010706020507" pitchFamily="18" charset="2"/>
                <a:sym typeface="Symbol" panose="05050102010706020507" pitchFamily="18" charset="2"/>
              </a:rPr>
              <a:t></a:t>
            </a:r>
            <a:r>
              <a:rPr lang="en-US" altLang="en-US" sz="2400"/>
              <a:t>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cg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)  </a:t>
            </a:r>
            <a:r>
              <a:rPr lang="en-US" altLang="en-US" sz="2400"/>
              <a:t>for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en-US" sz="2400">
                <a:latin typeface="Symbol" panose="05050102010706020507" pitchFamily="18" charset="2"/>
                <a:sym typeface="Symbol" panose="05050102010706020507" pitchFamily="18" charset="2"/>
              </a:rPr>
              <a:t></a:t>
            </a:r>
            <a:r>
              <a:rPr lang="en-US" altLang="en-US" sz="2400"/>
              <a:t>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Example: 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lang="en-US" altLang="en-US" sz="2400">
                <a:sym typeface="Symbol" panose="05050102010706020507" pitchFamily="18" charset="2"/>
              </a:rPr>
              <a:t> is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2000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>
                <a:latin typeface="Symbol" panose="05050102010706020507" pitchFamily="18" charset="2"/>
                <a:sym typeface="Symbol" panose="05050102010706020507" pitchFamily="18" charset="2"/>
              </a:rPr>
              <a:t></a:t>
            </a:r>
            <a:r>
              <a:rPr lang="en-US" altLang="en-US" sz="2000"/>
              <a:t> 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cn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2) 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en-US" sz="2000">
                <a:latin typeface="Symbol" panose="05050102010706020507" pitchFamily="18" charset="2"/>
                <a:sym typeface="Symbol" panose="05050102010706020507" pitchFamily="18" charset="2"/>
              </a:rPr>
              <a:t> 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en-US" sz="2000">
                <a:latin typeface="Symbol" panose="05050102010706020507" pitchFamily="18" charset="2"/>
                <a:sym typeface="Symbol" panose="05050102010706020507" pitchFamily="18" charset="2"/>
              </a:rPr>
              <a:t> 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lang="en-US" altLang="en-US" sz="2000">
                <a:latin typeface="Symbol" panose="05050102010706020507" pitchFamily="18" charset="2"/>
                <a:sym typeface="Symbol" panose="05050102010706020507" pitchFamily="18" charset="2"/>
              </a:rPr>
              <a:t>/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2)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Pick 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c </a:t>
            </a:r>
            <a:r>
              <a:rPr lang="en-US" altLang="en-US" sz="2000">
                <a:latin typeface="Symbol" panose="05050102010706020507" pitchFamily="18" charset="2"/>
                <a:sym typeface="Symbol" panose="05050102010706020507" pitchFamily="18" charset="2"/>
              </a:rPr>
              <a:t>= 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3 </a:t>
            </a:r>
            <a:r>
              <a:rPr lang="en-US" altLang="en-US" sz="2000"/>
              <a:t>and 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0 </a:t>
            </a:r>
            <a:r>
              <a:rPr lang="en-US" altLang="en-US" sz="2000">
                <a:latin typeface="Symbol" panose="05050102010706020507" pitchFamily="18" charset="2"/>
                <a:sym typeface="Symbol" panose="05050102010706020507" pitchFamily="18" charset="2"/>
              </a:rPr>
              <a:t>= 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  <a:endParaRPr lang="en-US" altLang="en-US" sz="2000"/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</p:txBody>
      </p:sp>
      <p:graphicFrame>
        <p:nvGraphicFramePr>
          <p:cNvPr id="19461" name="Object 4">
            <a:extLst>
              <a:ext uri="{FF2B5EF4-FFF2-40B4-BE49-F238E27FC236}">
                <a16:creationId xmlns:a16="http://schemas.microsoft.com/office/drawing/2014/main" id="{3BF20E0D-25E7-4DF0-A843-EE2D63BCB8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761438"/>
              </p:ext>
            </p:extLst>
          </p:nvPr>
        </p:nvGraphicFramePr>
        <p:xfrm>
          <a:off x="4267201" y="1985554"/>
          <a:ext cx="5324475" cy="428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name="Chart" r:id="rId4" imgW="9182608" imgH="7391883" progId="Excel.Chart.8">
                  <p:embed followColorScheme="full"/>
                </p:oleObj>
              </mc:Choice>
              <mc:Fallback>
                <p:oleObj name="Chart" r:id="rId4" imgW="9182608" imgH="7391883" progId="Excel.Chart.8">
                  <p:embed followColorScheme="full"/>
                  <p:pic>
                    <p:nvPicPr>
                      <p:cNvPr id="19461" name="Object 4">
                        <a:extLst>
                          <a:ext uri="{FF2B5EF4-FFF2-40B4-BE49-F238E27FC236}">
                            <a16:creationId xmlns:a16="http://schemas.microsoft.com/office/drawing/2014/main" id="{3BF20E0D-25E7-4DF0-A843-EE2D63BCB8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1" y="1985554"/>
                        <a:ext cx="5324475" cy="428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7F6957-211E-45CB-A8D7-C577E3038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44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>
            <a:extLst>
              <a:ext uri="{FF2B5EF4-FFF2-40B4-BE49-F238E27FC236}">
                <a16:creationId xmlns:a16="http://schemas.microsoft.com/office/drawing/2014/main" id="{C4B31AA2-A799-4617-8AA9-E2FDA56644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9234" y="494146"/>
            <a:ext cx="7793037" cy="830262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Big-Oh Example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D05864BA-6218-45D8-89CB-147FAC0B9D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9234" y="2196737"/>
            <a:ext cx="3276600" cy="3657600"/>
          </a:xfrm>
        </p:spPr>
        <p:txBody>
          <a:bodyPr/>
          <a:lstStyle/>
          <a:p>
            <a:pPr eaLnBrk="1" hangingPunct="1"/>
            <a:r>
              <a:rPr lang="en-US" altLang="en-US" sz="2400"/>
              <a:t>Example: the function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baseline="3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sym typeface="Symbol" panose="05050102010706020507" pitchFamily="18" charset="2"/>
              </a:rPr>
              <a:t>is not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lvl="1" eaLnBrk="1" hangingPunct="1"/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aseline="3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>
                <a:latin typeface="Symbol" panose="05050102010706020507" pitchFamily="18" charset="2"/>
                <a:sym typeface="Symbol" panose="05050102010706020507" pitchFamily="18" charset="2"/>
              </a:rPr>
              <a:t></a:t>
            </a:r>
            <a:r>
              <a:rPr lang="en-US" altLang="en-US" sz="2000"/>
              <a:t> 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cn</a:t>
            </a:r>
          </a:p>
          <a:p>
            <a:pPr lvl="1" eaLnBrk="1" hangingPunct="1"/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en-US" sz="2000">
                <a:latin typeface="Symbol" panose="05050102010706020507" pitchFamily="18" charset="2"/>
                <a:sym typeface="Symbol" panose="05050102010706020507" pitchFamily="18" charset="2"/>
              </a:rPr>
              <a:t></a:t>
            </a:r>
            <a:r>
              <a:rPr lang="en-US" altLang="en-US" sz="2000"/>
              <a:t> 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endParaRPr lang="en-US" altLang="en-US" sz="20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en-US" sz="2000"/>
              <a:t>The above inequality cannot be satisfied since 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en-US" sz="2000"/>
              <a:t> must be a constant </a:t>
            </a:r>
          </a:p>
          <a:p>
            <a:pPr eaLnBrk="1" hangingPunct="1"/>
            <a:endParaRPr lang="en-US" altLang="en-US"/>
          </a:p>
        </p:txBody>
      </p:sp>
      <p:graphicFrame>
        <p:nvGraphicFramePr>
          <p:cNvPr id="20485" name="Object 4">
            <a:extLst>
              <a:ext uri="{FF2B5EF4-FFF2-40B4-BE49-F238E27FC236}">
                <a16:creationId xmlns:a16="http://schemas.microsoft.com/office/drawing/2014/main" id="{B54EB7B0-FCDD-4A55-9ED9-B93F5A0D54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6850557"/>
              </p:ext>
            </p:extLst>
          </p:nvPr>
        </p:nvGraphicFramePr>
        <p:xfrm>
          <a:off x="4025810" y="1891938"/>
          <a:ext cx="5153025" cy="461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9" name="Chart" r:id="rId4" imgW="8449056" imgH="7572830" progId="Excel.Chart.8">
                  <p:embed followColorScheme="full"/>
                </p:oleObj>
              </mc:Choice>
              <mc:Fallback>
                <p:oleObj name="Chart" r:id="rId4" imgW="8449056" imgH="7572830" progId="Excel.Chart.8">
                  <p:embed followColorScheme="full"/>
                  <p:pic>
                    <p:nvPicPr>
                      <p:cNvPr id="20485" name="Object 4">
                        <a:extLst>
                          <a:ext uri="{FF2B5EF4-FFF2-40B4-BE49-F238E27FC236}">
                            <a16:creationId xmlns:a16="http://schemas.microsoft.com/office/drawing/2014/main" id="{B54EB7B0-FCDD-4A55-9ED9-B93F5A0D54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810" y="1891938"/>
                        <a:ext cx="5153025" cy="461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A6DB29-5993-4D57-B463-501CDFEF6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88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>
            <a:extLst>
              <a:ext uri="{FF2B5EF4-FFF2-40B4-BE49-F238E27FC236}">
                <a16:creationId xmlns:a16="http://schemas.microsoft.com/office/drawing/2014/main" id="{0DAD2E28-F0FA-4898-AF8D-84550FAFB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914" y="511629"/>
            <a:ext cx="609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dirty="0">
                <a:latin typeface="Calibri Light" panose="020F0302020204030204" pitchFamily="34" charset="0"/>
              </a:rPr>
              <a:t>More Big-Oh Examples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F895AFF5-1591-4319-8974-5B69C0BE1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645" y="1807029"/>
            <a:ext cx="78184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Clr>
                <a:schemeClr val="accent2"/>
              </a:buClr>
              <a:buSzPct val="75000"/>
              <a:buFont typeface="Wingdings" panose="05000000000000000000" pitchFamily="2" charset="2"/>
              <a:buBlip>
                <a:blip r:embed="rId4"/>
              </a:buBlip>
            </a:pPr>
            <a:r>
              <a:rPr lang="en-US" altLang="en-US" sz="2400"/>
              <a:t>7n-2</a:t>
            </a:r>
          </a:p>
          <a:p>
            <a:pPr eaLnBrk="1" hangingPunct="1"/>
            <a:endParaRPr lang="en-US" altLang="en-US" sz="2400"/>
          </a:p>
        </p:txBody>
      </p:sp>
      <p:sp>
        <p:nvSpPr>
          <p:cNvPr id="394244" name="Rectangle 4">
            <a:extLst>
              <a:ext uri="{FF2B5EF4-FFF2-40B4-BE49-F238E27FC236}">
                <a16:creationId xmlns:a16="http://schemas.microsoft.com/office/drawing/2014/main" id="{E5D26B05-D259-4CD0-99CA-44A8279F3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245" y="2264229"/>
            <a:ext cx="7818438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28650" indent="-228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eaLnBrk="1" hangingPunct="1"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/>
              <a:t>7n-2 is O(n)</a:t>
            </a:r>
          </a:p>
          <a:p>
            <a:pPr lvl="1" eaLnBrk="1" hangingPunct="1"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/>
              <a:t>need c &gt; 0 and n</a:t>
            </a:r>
            <a:r>
              <a:rPr lang="en-US" altLang="en-US" sz="1800" baseline="-25000"/>
              <a:t>0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 1 such that</a:t>
            </a:r>
            <a:r>
              <a:rPr lang="en-US" altLang="en-US" sz="1800"/>
              <a:t> 7n-2 </a:t>
            </a:r>
            <a:r>
              <a:rPr lang="en-US" altLang="en-US" sz="1800">
                <a:sym typeface="Symbol" panose="05050102010706020507" pitchFamily="18" charset="2"/>
              </a:rPr>
              <a:t> c</a:t>
            </a:r>
            <a:r>
              <a:rPr lang="en-US" altLang="en-US" sz="1800">
                <a:cs typeface="Arial" panose="020B0604020202020204" pitchFamily="34" charset="0"/>
                <a:sym typeface="Symbol" panose="05050102010706020507" pitchFamily="18" charset="2"/>
              </a:rPr>
              <a:t>•n for n </a:t>
            </a:r>
            <a:r>
              <a:rPr lang="en-US" altLang="en-US" sz="1800">
                <a:sym typeface="Symbol" panose="05050102010706020507" pitchFamily="18" charset="2"/>
              </a:rPr>
              <a:t> n</a:t>
            </a:r>
            <a:r>
              <a:rPr lang="en-US" altLang="en-US" sz="1800" baseline="-25000">
                <a:sym typeface="Symbol" panose="05050102010706020507" pitchFamily="18" charset="2"/>
              </a:rPr>
              <a:t>0</a:t>
            </a:r>
            <a:endParaRPr lang="en-US" altLang="en-US" sz="1800">
              <a:sym typeface="Symbol" panose="05050102010706020507" pitchFamily="18" charset="2"/>
            </a:endParaRPr>
          </a:p>
          <a:p>
            <a:pPr lvl="1" eaLnBrk="1" hangingPunct="1"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>
                <a:sym typeface="Symbol" panose="05050102010706020507" pitchFamily="18" charset="2"/>
              </a:rPr>
              <a:t>this is true for c = 7 and </a:t>
            </a:r>
            <a:r>
              <a:rPr lang="en-US" altLang="en-US" sz="1800"/>
              <a:t>n</a:t>
            </a:r>
            <a:r>
              <a:rPr lang="en-US" altLang="en-US" sz="1800" baseline="-25000"/>
              <a:t>0</a:t>
            </a:r>
            <a:r>
              <a:rPr lang="en-US" altLang="en-US" sz="1800">
                <a:sym typeface="Symbol" panose="05050102010706020507" pitchFamily="18" charset="2"/>
              </a:rPr>
              <a:t> = 1</a:t>
            </a:r>
            <a:endParaRPr lang="en-US" altLang="en-US" sz="1800" baseline="-25000"/>
          </a:p>
          <a:p>
            <a:pPr eaLnBrk="1" hangingPunct="1">
              <a:buClr>
                <a:schemeClr val="accent2"/>
              </a:buClr>
              <a:buSzPct val="75000"/>
            </a:pPr>
            <a:endParaRPr lang="en-US" altLang="en-US" sz="1800"/>
          </a:p>
        </p:txBody>
      </p:sp>
      <p:sp>
        <p:nvSpPr>
          <p:cNvPr id="21510" name="Rectangle 5">
            <a:extLst>
              <a:ext uri="{FF2B5EF4-FFF2-40B4-BE49-F238E27FC236}">
                <a16:creationId xmlns:a16="http://schemas.microsoft.com/office/drawing/2014/main" id="{04610038-6533-445C-A853-287A65A1F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645" y="3331029"/>
            <a:ext cx="78184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Clr>
                <a:schemeClr val="accent2"/>
              </a:buClr>
              <a:buSzPct val="75000"/>
            </a:pPr>
            <a:r>
              <a:rPr lang="en-US" altLang="en-US" sz="2400"/>
              <a:t>3n</a:t>
            </a:r>
            <a:r>
              <a:rPr lang="en-US" altLang="en-US" sz="2400" baseline="30000"/>
              <a:t>3</a:t>
            </a:r>
            <a:r>
              <a:rPr lang="en-US" altLang="en-US" sz="2400"/>
              <a:t> + 20n</a:t>
            </a:r>
            <a:r>
              <a:rPr lang="en-US" altLang="en-US" sz="2400" baseline="30000"/>
              <a:t>2</a:t>
            </a:r>
            <a:r>
              <a:rPr lang="en-US" altLang="en-US" sz="2400"/>
              <a:t> + 5</a:t>
            </a:r>
          </a:p>
          <a:p>
            <a:pPr eaLnBrk="1" hangingPunct="1">
              <a:buClr>
                <a:schemeClr val="accent2"/>
              </a:buClr>
              <a:buSzPct val="75000"/>
            </a:pPr>
            <a:endParaRPr lang="en-US" altLang="en-US" sz="2800">
              <a:latin typeface="Times New Roman" panose="02020603050405020304" pitchFamily="18" charset="0"/>
            </a:endParaRPr>
          </a:p>
        </p:txBody>
      </p:sp>
      <p:sp>
        <p:nvSpPr>
          <p:cNvPr id="394246" name="Rectangle 6">
            <a:extLst>
              <a:ext uri="{FF2B5EF4-FFF2-40B4-BE49-F238E27FC236}">
                <a16:creationId xmlns:a16="http://schemas.microsoft.com/office/drawing/2014/main" id="{16BC7574-A2C0-4A7B-84D2-7789A4182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245" y="3864429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28650" indent="-228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eaLnBrk="1" hangingPunct="1"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/>
              <a:t>3n</a:t>
            </a:r>
            <a:r>
              <a:rPr lang="en-US" altLang="en-US" sz="1800" baseline="30000"/>
              <a:t>3</a:t>
            </a:r>
            <a:r>
              <a:rPr lang="en-US" altLang="en-US" sz="1800"/>
              <a:t> + 20n</a:t>
            </a:r>
            <a:r>
              <a:rPr lang="en-US" altLang="en-US" sz="1800" baseline="30000"/>
              <a:t>2</a:t>
            </a:r>
            <a:r>
              <a:rPr lang="en-US" altLang="en-US" sz="1800"/>
              <a:t> + 5 is O(n</a:t>
            </a:r>
            <a:r>
              <a:rPr lang="en-US" altLang="en-US" sz="1800" baseline="30000"/>
              <a:t>3</a:t>
            </a:r>
            <a:r>
              <a:rPr lang="en-US" altLang="en-US" sz="1800"/>
              <a:t>)</a:t>
            </a:r>
          </a:p>
          <a:p>
            <a:pPr lvl="1" eaLnBrk="1" hangingPunct="1"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/>
              <a:t>need c &gt; 0 and n</a:t>
            </a:r>
            <a:r>
              <a:rPr lang="en-US" altLang="en-US" sz="1800" baseline="-25000"/>
              <a:t>0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 1 such that</a:t>
            </a:r>
            <a:r>
              <a:rPr lang="en-US" altLang="en-US" sz="1800"/>
              <a:t> 3n</a:t>
            </a:r>
            <a:r>
              <a:rPr lang="en-US" altLang="en-US" sz="1800" baseline="30000"/>
              <a:t>3</a:t>
            </a:r>
            <a:r>
              <a:rPr lang="en-US" altLang="en-US" sz="1800"/>
              <a:t> + 20n</a:t>
            </a:r>
            <a:r>
              <a:rPr lang="en-US" altLang="en-US" sz="1800" baseline="30000"/>
              <a:t>2</a:t>
            </a:r>
            <a:r>
              <a:rPr lang="en-US" altLang="en-US" sz="1800"/>
              <a:t> + 5 </a:t>
            </a:r>
            <a:r>
              <a:rPr lang="en-US" altLang="en-US" sz="1800">
                <a:sym typeface="Symbol" panose="05050102010706020507" pitchFamily="18" charset="2"/>
              </a:rPr>
              <a:t> c</a:t>
            </a:r>
            <a:r>
              <a:rPr lang="en-US" altLang="en-US" sz="1800">
                <a:cs typeface="Arial" panose="020B0604020202020204" pitchFamily="34" charset="0"/>
                <a:sym typeface="Symbol" panose="05050102010706020507" pitchFamily="18" charset="2"/>
              </a:rPr>
              <a:t>•n</a:t>
            </a:r>
            <a:r>
              <a:rPr lang="en-US" altLang="en-US" sz="1800" baseline="30000">
                <a:cs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n-US" altLang="en-US" sz="1800">
                <a:cs typeface="Arial" panose="020B0604020202020204" pitchFamily="34" charset="0"/>
                <a:sym typeface="Symbol" panose="05050102010706020507" pitchFamily="18" charset="2"/>
              </a:rPr>
              <a:t> for n </a:t>
            </a:r>
            <a:r>
              <a:rPr lang="en-US" altLang="en-US" sz="1800">
                <a:sym typeface="Symbol" panose="05050102010706020507" pitchFamily="18" charset="2"/>
              </a:rPr>
              <a:t> n</a:t>
            </a:r>
            <a:r>
              <a:rPr lang="en-US" altLang="en-US" sz="1800" baseline="-25000">
                <a:sym typeface="Symbol" panose="05050102010706020507" pitchFamily="18" charset="2"/>
              </a:rPr>
              <a:t>0</a:t>
            </a:r>
            <a:endParaRPr lang="en-US" altLang="en-US" sz="1800">
              <a:sym typeface="Symbol" panose="05050102010706020507" pitchFamily="18" charset="2"/>
            </a:endParaRPr>
          </a:p>
          <a:p>
            <a:pPr lvl="1" eaLnBrk="1" hangingPunct="1"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>
                <a:sym typeface="Symbol" panose="05050102010706020507" pitchFamily="18" charset="2"/>
              </a:rPr>
              <a:t>this is true for c = 4 and </a:t>
            </a:r>
            <a:r>
              <a:rPr lang="en-US" altLang="en-US" sz="1800"/>
              <a:t>n</a:t>
            </a:r>
            <a:r>
              <a:rPr lang="en-US" altLang="en-US" sz="1800" baseline="-25000"/>
              <a:t>0</a:t>
            </a:r>
            <a:r>
              <a:rPr lang="en-US" altLang="en-US" sz="1800">
                <a:sym typeface="Symbol" panose="05050102010706020507" pitchFamily="18" charset="2"/>
              </a:rPr>
              <a:t> = 21</a:t>
            </a:r>
            <a:endParaRPr lang="en-US" altLang="en-US" sz="1800"/>
          </a:p>
        </p:txBody>
      </p:sp>
      <p:sp>
        <p:nvSpPr>
          <p:cNvPr id="21512" name="Rectangle 7">
            <a:extLst>
              <a:ext uri="{FF2B5EF4-FFF2-40B4-BE49-F238E27FC236}">
                <a16:creationId xmlns:a16="http://schemas.microsoft.com/office/drawing/2014/main" id="{C4FCCF2D-3644-40FC-88C3-3C14E8671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645" y="4931229"/>
            <a:ext cx="78184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Clr>
                <a:schemeClr val="accent2"/>
              </a:buClr>
              <a:buSzPct val="75000"/>
            </a:pPr>
            <a:r>
              <a:rPr lang="en-US" altLang="en-US" sz="2400"/>
              <a:t>3 log n + 5</a:t>
            </a:r>
          </a:p>
        </p:txBody>
      </p:sp>
      <p:sp>
        <p:nvSpPr>
          <p:cNvPr id="394248" name="Rectangle 8">
            <a:extLst>
              <a:ext uri="{FF2B5EF4-FFF2-40B4-BE49-F238E27FC236}">
                <a16:creationId xmlns:a16="http://schemas.microsoft.com/office/drawing/2014/main" id="{A93A9A6F-9C86-4DCE-8355-7EE7312BC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914" y="5511120"/>
            <a:ext cx="8610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28650" indent="-228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eaLnBrk="1" hangingPunct="1"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 dirty="0"/>
              <a:t>3 log n + 5 is O(log n)</a:t>
            </a:r>
          </a:p>
          <a:p>
            <a:pPr lvl="1" eaLnBrk="1" hangingPunct="1"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 dirty="0"/>
              <a:t>need c &gt; 0 and n</a:t>
            </a:r>
            <a:r>
              <a:rPr lang="en-US" altLang="en-US" sz="1800" baseline="-25000" dirty="0"/>
              <a:t>0</a:t>
            </a:r>
            <a:r>
              <a:rPr lang="en-US" altLang="en-US" sz="1800" dirty="0"/>
              <a:t> </a:t>
            </a:r>
            <a:r>
              <a:rPr lang="en-US" altLang="en-US" sz="1800" dirty="0">
                <a:sym typeface="Symbol" panose="05050102010706020507" pitchFamily="18" charset="2"/>
              </a:rPr>
              <a:t> 1 such that</a:t>
            </a:r>
            <a:r>
              <a:rPr lang="en-US" altLang="en-US" sz="1800" dirty="0"/>
              <a:t> 3 log n + 5 </a:t>
            </a:r>
            <a:r>
              <a:rPr lang="en-US" altLang="en-US" sz="1800" dirty="0">
                <a:sym typeface="Symbol" panose="05050102010706020507" pitchFamily="18" charset="2"/>
              </a:rPr>
              <a:t> </a:t>
            </a:r>
            <a:r>
              <a:rPr lang="en-US" altLang="en-US" sz="1800" dirty="0" err="1">
                <a:sym typeface="Symbol" panose="05050102010706020507" pitchFamily="18" charset="2"/>
              </a:rPr>
              <a:t>c</a:t>
            </a:r>
            <a:r>
              <a:rPr lang="en-US" altLang="en-US" sz="1800" dirty="0" err="1">
                <a:cs typeface="Arial" panose="020B0604020202020204" pitchFamily="34" charset="0"/>
                <a:sym typeface="Symbol" panose="05050102010706020507" pitchFamily="18" charset="2"/>
              </a:rPr>
              <a:t>•log</a:t>
            </a:r>
            <a:r>
              <a:rPr lang="en-US" altLang="en-US" sz="1800" dirty="0">
                <a:cs typeface="Arial" panose="020B0604020202020204" pitchFamily="34" charset="0"/>
                <a:sym typeface="Symbol" panose="05050102010706020507" pitchFamily="18" charset="2"/>
              </a:rPr>
              <a:t> n for n </a:t>
            </a:r>
            <a:r>
              <a:rPr lang="en-US" altLang="en-US" sz="1800" dirty="0">
                <a:sym typeface="Symbol" panose="05050102010706020507" pitchFamily="18" charset="2"/>
              </a:rPr>
              <a:t> n</a:t>
            </a:r>
            <a:r>
              <a:rPr lang="en-US" altLang="en-US" sz="1800" baseline="-25000" dirty="0">
                <a:sym typeface="Symbol" panose="05050102010706020507" pitchFamily="18" charset="2"/>
              </a:rPr>
              <a:t>0</a:t>
            </a:r>
            <a:endParaRPr lang="en-US" altLang="en-US" sz="1800" dirty="0">
              <a:sym typeface="Symbol" panose="05050102010706020507" pitchFamily="18" charset="2"/>
            </a:endParaRPr>
          </a:p>
          <a:p>
            <a:pPr lvl="1" eaLnBrk="1" hangingPunct="1"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this is true for c = 8 and </a:t>
            </a:r>
            <a:r>
              <a:rPr lang="en-US" altLang="en-US" sz="1800" dirty="0"/>
              <a:t>n</a:t>
            </a:r>
            <a:r>
              <a:rPr lang="en-US" altLang="en-US" sz="1800" baseline="-25000" dirty="0"/>
              <a:t>0</a:t>
            </a:r>
            <a:r>
              <a:rPr lang="en-US" altLang="en-US" sz="1800" dirty="0">
                <a:sym typeface="Symbol" panose="05050102010706020507" pitchFamily="18" charset="2"/>
              </a:rPr>
              <a:t> = 2</a:t>
            </a:r>
            <a:endParaRPr lang="en-US" altLang="en-US" sz="1800" dirty="0"/>
          </a:p>
        </p:txBody>
      </p:sp>
      <p:graphicFrame>
        <p:nvGraphicFramePr>
          <p:cNvPr id="21514" name="Object 9">
            <a:extLst>
              <a:ext uri="{FF2B5EF4-FFF2-40B4-BE49-F238E27FC236}">
                <a16:creationId xmlns:a16="http://schemas.microsoft.com/office/drawing/2014/main" id="{C8FD4AF3-1909-4EEC-ACEF-4567AA5DAC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29600" y="228600"/>
          <a:ext cx="2057400" cy="150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3" name="Clip" r:id="rId5" imgW="1804111" imgH="1189634" progId="MS_ClipArt_Gallery.5">
                  <p:embed/>
                </p:oleObj>
              </mc:Choice>
              <mc:Fallback>
                <p:oleObj name="Clip" r:id="rId5" imgW="1804111" imgH="1189634" progId="MS_ClipArt_Gallery.5">
                  <p:embed/>
                  <p:pic>
                    <p:nvPicPr>
                      <p:cNvPr id="21514" name="Object 9">
                        <a:extLst>
                          <a:ext uri="{FF2B5EF4-FFF2-40B4-BE49-F238E27FC236}">
                            <a16:creationId xmlns:a16="http://schemas.microsoft.com/office/drawing/2014/main" id="{C8FD4AF3-1909-4EEC-ACEF-4567AA5DAC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228600"/>
                        <a:ext cx="2057400" cy="150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69380A-BBCD-4D87-BA52-06D75DC3F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4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4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4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4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4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4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4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4" grpId="0" autoUpdateAnimBg="0"/>
      <p:bldP spid="394246" grpId="0" autoUpdateAnimBg="0"/>
      <p:bldP spid="39424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75200-D263-4169-A30E-6DE49AC40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DD3AA-2381-48F8-A11C-29167D7B9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    </a:t>
            </a: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0572465-5281-42B8-8F00-0A17DC3143CC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825625"/>
            <a:ext cx="7958138" cy="388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en-US" altLang="en-US" sz="2400" dirty="0">
              <a:latin typeface="Arial Unicode MS" pitchFamily="34" charset="-122"/>
            </a:endParaRPr>
          </a:p>
          <a:p>
            <a:r>
              <a:rPr lang="en-US" altLang="en-US" sz="2400" dirty="0">
                <a:latin typeface="Arial Unicode MS" pitchFamily="34" charset="-122"/>
              </a:rPr>
              <a:t>Big-oh notation </a:t>
            </a:r>
          </a:p>
          <a:p>
            <a:r>
              <a:rPr lang="en-US" altLang="en-US" sz="2400" dirty="0">
                <a:latin typeface="Arial Unicode MS" pitchFamily="34" charset="-122"/>
              </a:rPr>
              <a:t>Big-theta notation</a:t>
            </a:r>
          </a:p>
          <a:p>
            <a:r>
              <a:rPr lang="en-US" altLang="en-US" sz="2400" dirty="0">
                <a:latin typeface="Arial Unicode MS" pitchFamily="34" charset="-122"/>
              </a:rPr>
              <a:t>Big-omega notation</a:t>
            </a:r>
          </a:p>
          <a:p>
            <a:r>
              <a:rPr lang="en-US" altLang="en-US" sz="2400" dirty="0">
                <a:latin typeface="Arial Unicode MS" pitchFamily="34" charset="-122"/>
              </a:rPr>
              <a:t>Asymptotic algorithm analysis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>
              <a:latin typeface="Arial Unicode MS" pitchFamily="34" charset="-122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EC4F0-40EC-4A20-AB61-7F9327175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87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>
            <a:extLst>
              <a:ext uri="{FF2B5EF4-FFF2-40B4-BE49-F238E27FC236}">
                <a16:creationId xmlns:a16="http://schemas.microsoft.com/office/drawing/2014/main" id="{B1D51614-770F-4767-86CC-5995F4963A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9490" y="399824"/>
            <a:ext cx="7793037" cy="830262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Big-Oh and Growth Rate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C31A93FC-7F14-45B6-BAE6-E21654E046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5509" y="1839686"/>
            <a:ext cx="8001000" cy="2590800"/>
          </a:xfrm>
        </p:spPr>
        <p:txBody>
          <a:bodyPr/>
          <a:lstStyle/>
          <a:p>
            <a:pPr eaLnBrk="1" hangingPunct="1"/>
            <a:r>
              <a:rPr lang="en-US" altLang="en-US" sz="2400"/>
              <a:t>The big-Oh notation gives an upper bound on the growth rate of a function</a:t>
            </a:r>
          </a:p>
          <a:p>
            <a:pPr eaLnBrk="1" hangingPunct="1"/>
            <a:r>
              <a:rPr lang="en-US" altLang="en-US" sz="2400"/>
              <a:t>The statement “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en-US" sz="2400"/>
              <a:t>is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))</a:t>
            </a:r>
            <a:r>
              <a:rPr lang="en-US" altLang="en-US" sz="2400"/>
              <a:t>” means that the growth rate of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en-US" sz="2400"/>
              <a:t>is no more than the growth rate of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eaLnBrk="1" hangingPunct="1"/>
            <a:r>
              <a:rPr lang="en-US" altLang="en-US" sz="2400"/>
              <a:t>We can use the big-Oh notation to rank functions according to their growth rate</a:t>
            </a:r>
          </a:p>
        </p:txBody>
      </p:sp>
      <p:graphicFrame>
        <p:nvGraphicFramePr>
          <p:cNvPr id="395268" name="Group 4">
            <a:extLst>
              <a:ext uri="{FF2B5EF4-FFF2-40B4-BE49-F238E27FC236}">
                <a16:creationId xmlns:a16="http://schemas.microsoft.com/office/drawing/2014/main" id="{91777A53-7D3D-43EE-875D-9AF288719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413596"/>
              </p:ext>
            </p:extLst>
          </p:nvPr>
        </p:nvGraphicFramePr>
        <p:xfrm>
          <a:off x="1456509" y="4354287"/>
          <a:ext cx="7239000" cy="1895475"/>
        </p:xfrm>
        <a:graphic>
          <a:graphicData uri="http://schemas.openxmlformats.org/drawingml/2006/table">
            <a:tbl>
              <a:tblPr/>
              <a:tblGrid>
                <a:gridCol w="257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8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2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f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)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is 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O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g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g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)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is 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O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f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g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)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grows more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sym typeface="Wingdings" pitchFamily="2" charset="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sym typeface="Wingdings" pitchFamily="2" charset="2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f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)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grows more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sym typeface="Wingdings" pitchFamily="2" charset="2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sym typeface="Wingdings" pitchFamily="2" charset="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Same growth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sym typeface="Wingdings" pitchFamily="2" charset="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sym typeface="Wingdings" pitchFamily="2" charset="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916117-2AD3-4736-A4F8-14A7A972B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21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>
            <a:extLst>
              <a:ext uri="{FF2B5EF4-FFF2-40B4-BE49-F238E27FC236}">
                <a16:creationId xmlns:a16="http://schemas.microsoft.com/office/drawing/2014/main" id="{4865709A-B99A-40B6-B1BD-54AEFCDE68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93521" y="401659"/>
            <a:ext cx="5051425" cy="9144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Big-Oh Rules (1/3)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A197DAF5-2425-4429-9E2B-78955B54B0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43297" y="2174966"/>
            <a:ext cx="7924800" cy="3657600"/>
          </a:xfrm>
        </p:spPr>
        <p:txBody>
          <a:bodyPr/>
          <a:lstStyle/>
          <a:p>
            <a:pPr>
              <a:tabLst>
                <a:tab pos="1028700" algn="l"/>
              </a:tabLst>
            </a:pPr>
            <a:r>
              <a:rPr lang="en-US" altLang="en-US" sz="2400"/>
              <a:t>If is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400"/>
              <a:t> a polynomial of degree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en-US" sz="2400"/>
              <a:t>, then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400"/>
              <a:t> is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b="1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400"/>
              <a:t>, i.e.,</a:t>
            </a:r>
          </a:p>
          <a:p>
            <a:pPr marL="1028700" lvl="1">
              <a:buFont typeface="Wingdings" panose="05000000000000000000" pitchFamily="2" charset="2"/>
              <a:buAutoNum type="arabicPeriod"/>
              <a:tabLst>
                <a:tab pos="1028700" algn="l"/>
              </a:tabLst>
            </a:pPr>
            <a:r>
              <a:rPr lang="en-US" altLang="en-US" sz="2000"/>
              <a:t>Drop lower-order terms</a:t>
            </a:r>
          </a:p>
          <a:p>
            <a:pPr marL="1028700" lvl="1">
              <a:buFont typeface="Wingdings" panose="05000000000000000000" pitchFamily="2" charset="2"/>
              <a:buAutoNum type="arabicPeriod"/>
              <a:tabLst>
                <a:tab pos="1028700" algn="l"/>
              </a:tabLst>
            </a:pPr>
            <a:r>
              <a:rPr lang="en-US" altLang="en-US" sz="2000"/>
              <a:t>Drop constant factors</a:t>
            </a:r>
          </a:p>
          <a:p>
            <a:pPr>
              <a:tabLst>
                <a:tab pos="1028700" algn="l"/>
              </a:tabLst>
            </a:pPr>
            <a:r>
              <a:rPr lang="en-US" altLang="en-US" sz="2400"/>
              <a:t>Use the smallest possible class of functions</a:t>
            </a:r>
          </a:p>
          <a:p>
            <a:pPr marL="1028700" lvl="1">
              <a:tabLst>
                <a:tab pos="1028700" algn="l"/>
              </a:tabLst>
            </a:pPr>
            <a:r>
              <a:rPr lang="en-US" altLang="en-US" sz="2000"/>
              <a:t>Say “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>
                <a:sym typeface="Symbol" panose="05050102010706020507" pitchFamily="18" charset="2"/>
              </a:rPr>
              <a:t> is 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000">
                <a:sym typeface="Symbol" panose="05050102010706020507" pitchFamily="18" charset="2"/>
              </a:rPr>
              <a:t>”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/>
              <a:t>instead of “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>
                <a:sym typeface="Symbol" panose="05050102010706020507" pitchFamily="18" charset="2"/>
              </a:rPr>
              <a:t> is 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aseline="3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000">
                <a:sym typeface="Symbol" panose="05050102010706020507" pitchFamily="18" charset="2"/>
              </a:rPr>
              <a:t>”</a:t>
            </a:r>
          </a:p>
          <a:p>
            <a:pPr>
              <a:tabLst>
                <a:tab pos="1028700" algn="l"/>
              </a:tabLst>
            </a:pPr>
            <a:r>
              <a:rPr lang="en-US" altLang="en-US" sz="2400">
                <a:sym typeface="Symbol" panose="05050102010706020507" pitchFamily="18" charset="2"/>
              </a:rPr>
              <a:t>Use the simplest expression of the class</a:t>
            </a:r>
          </a:p>
          <a:p>
            <a:pPr marL="1028700" lvl="1">
              <a:tabLst>
                <a:tab pos="1028700" algn="l"/>
              </a:tabLst>
            </a:pPr>
            <a:r>
              <a:rPr lang="en-US" altLang="en-US" sz="2000"/>
              <a:t>Say “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2000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en-US" altLang="en-US" sz="2000">
                <a:sym typeface="Symbol" panose="05050102010706020507" pitchFamily="18" charset="2"/>
              </a:rPr>
              <a:t> is 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000">
                <a:sym typeface="Symbol" panose="05050102010706020507" pitchFamily="18" charset="2"/>
              </a:rPr>
              <a:t>”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/>
              <a:t>instead of “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2000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en-US" altLang="en-US" sz="2000">
                <a:sym typeface="Symbol" panose="05050102010706020507" pitchFamily="18" charset="2"/>
              </a:rPr>
              <a:t> is 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(3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000">
                <a:sym typeface="Symbol" panose="05050102010706020507" pitchFamily="18" charset="2"/>
              </a:rPr>
              <a:t>”</a:t>
            </a:r>
          </a:p>
        </p:txBody>
      </p:sp>
      <p:graphicFrame>
        <p:nvGraphicFramePr>
          <p:cNvPr id="23557" name="Object 4">
            <a:extLst>
              <a:ext uri="{FF2B5EF4-FFF2-40B4-BE49-F238E27FC236}">
                <a16:creationId xmlns:a16="http://schemas.microsoft.com/office/drawing/2014/main" id="{063474C5-0351-41FF-AC92-0E65D84F74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48688" y="152400"/>
          <a:ext cx="1662112" cy="187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7" name="Clip" r:id="rId4" imgW="1593799" imgH="1798625" progId="MS_ClipArt_Gallery.2">
                  <p:embed/>
                </p:oleObj>
              </mc:Choice>
              <mc:Fallback>
                <p:oleObj name="Clip" r:id="rId4" imgW="1593799" imgH="1798625" progId="MS_ClipArt_Gallery.2">
                  <p:embed/>
                  <p:pic>
                    <p:nvPicPr>
                      <p:cNvPr id="23557" name="Object 4">
                        <a:extLst>
                          <a:ext uri="{FF2B5EF4-FFF2-40B4-BE49-F238E27FC236}">
                            <a16:creationId xmlns:a16="http://schemas.microsoft.com/office/drawing/2014/main" id="{063474C5-0351-41FF-AC92-0E65D84F74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8688" y="152400"/>
                        <a:ext cx="1662112" cy="187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67421B-DFF7-4F15-B9BB-765EB1090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45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>
            <a:extLst>
              <a:ext uri="{FF2B5EF4-FFF2-40B4-BE49-F238E27FC236}">
                <a16:creationId xmlns:a16="http://schemas.microsoft.com/office/drawing/2014/main" id="{E18226C7-27D0-4D64-A949-69C8E3F7EC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5643" y="349042"/>
            <a:ext cx="5051425" cy="9144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Big-Oh Rules (2/3)</a:t>
            </a:r>
          </a:p>
        </p:txBody>
      </p:sp>
      <p:graphicFrame>
        <p:nvGraphicFramePr>
          <p:cNvPr id="24580" name="Object 4">
            <a:extLst>
              <a:ext uri="{FF2B5EF4-FFF2-40B4-BE49-F238E27FC236}">
                <a16:creationId xmlns:a16="http://schemas.microsoft.com/office/drawing/2014/main" id="{4F6B1F8F-218C-4306-999D-A947C2D9DB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48688" y="152400"/>
          <a:ext cx="1662112" cy="187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1" name="Clip" r:id="rId4" imgW="1593799" imgH="1798625" progId="MS_ClipArt_Gallery.2">
                  <p:embed/>
                </p:oleObj>
              </mc:Choice>
              <mc:Fallback>
                <p:oleObj name="Clip" r:id="rId4" imgW="1593799" imgH="1798625" progId="MS_ClipArt_Gallery.2">
                  <p:embed/>
                  <p:pic>
                    <p:nvPicPr>
                      <p:cNvPr id="24580" name="Object 4">
                        <a:extLst>
                          <a:ext uri="{FF2B5EF4-FFF2-40B4-BE49-F238E27FC236}">
                            <a16:creationId xmlns:a16="http://schemas.microsoft.com/office/drawing/2014/main" id="{4F6B1F8F-218C-4306-999D-A947C2D9DB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8688" y="152400"/>
                        <a:ext cx="1662112" cy="187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>
            <a:extLst>
              <a:ext uri="{FF2B5EF4-FFF2-40B4-BE49-F238E27FC236}">
                <a16:creationId xmlns:a16="http://schemas.microsoft.com/office/drawing/2014/main" id="{0F247D13-A880-4ACD-A35A-CE4C4DEEB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9561" y="1765300"/>
            <a:ext cx="7488238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tabLst>
                <a:tab pos="1028700" algn="l"/>
              </a:tabLst>
              <a:defRPr/>
            </a:pPr>
            <a:r>
              <a:rPr lang="en-US" altLang="en-US" sz="2000" kern="0" dirty="0">
                <a:sym typeface="Symbol" pitchFamily="18" charset="2"/>
              </a:rPr>
              <a:t>5n</a:t>
            </a:r>
            <a:r>
              <a:rPr lang="en-US" altLang="en-US" sz="2000" kern="0" baseline="30000" dirty="0">
                <a:sym typeface="Symbol" pitchFamily="18" charset="2"/>
              </a:rPr>
              <a:t>5</a:t>
            </a:r>
            <a:r>
              <a:rPr lang="en-US" altLang="en-US" sz="2000" kern="0" dirty="0">
                <a:sym typeface="Symbol" pitchFamily="18" charset="2"/>
              </a:rPr>
              <a:t>+20n</a:t>
            </a:r>
            <a:r>
              <a:rPr lang="en-US" altLang="en-US" sz="2000" kern="0" baseline="30000" dirty="0">
                <a:sym typeface="Symbol" pitchFamily="18" charset="2"/>
              </a:rPr>
              <a:t>4</a:t>
            </a:r>
            <a:r>
              <a:rPr lang="en-US" altLang="en-US" sz="2000" kern="0" dirty="0">
                <a:sym typeface="Symbol" pitchFamily="18" charset="2"/>
              </a:rPr>
              <a:t>-3n</a:t>
            </a:r>
            <a:r>
              <a:rPr lang="en-US" altLang="en-US" sz="2000" kern="0" baseline="30000" dirty="0">
                <a:sym typeface="Symbol" pitchFamily="18" charset="2"/>
              </a:rPr>
              <a:t>3</a:t>
            </a:r>
            <a:r>
              <a:rPr lang="en-US" altLang="en-US" sz="2000" kern="0" dirty="0">
                <a:sym typeface="Symbol" pitchFamily="18" charset="2"/>
              </a:rPr>
              <a:t>log</a:t>
            </a:r>
            <a:r>
              <a:rPr lang="en-US" altLang="en-US" sz="2000" kern="0" baseline="30000" dirty="0">
                <a:sym typeface="Symbol" pitchFamily="18" charset="2"/>
              </a:rPr>
              <a:t>2</a:t>
            </a:r>
            <a:r>
              <a:rPr lang="en-US" altLang="en-US" sz="2000" kern="0" dirty="0">
                <a:sym typeface="Symbol" pitchFamily="18" charset="2"/>
              </a:rPr>
              <a:t>n+10</a:t>
            </a:r>
            <a:r>
              <a:rPr lang="en-US" altLang="en-US" sz="2000" kern="0" baseline="30000" dirty="0">
                <a:sym typeface="Symbol" pitchFamily="18" charset="2"/>
              </a:rPr>
              <a:t>7</a:t>
            </a:r>
            <a:r>
              <a:rPr lang="en-US" altLang="en-US" sz="2000" kern="0" dirty="0">
                <a:sym typeface="Symbol" pitchFamily="18" charset="2"/>
              </a:rPr>
              <a:t>n  is O(n</a:t>
            </a:r>
            <a:r>
              <a:rPr lang="en-US" altLang="en-US" sz="2000" kern="0" baseline="30000" dirty="0">
                <a:sym typeface="Symbol" pitchFamily="18" charset="2"/>
              </a:rPr>
              <a:t>5</a:t>
            </a:r>
            <a:r>
              <a:rPr lang="en-US" altLang="en-US" sz="2000" kern="0" dirty="0">
                <a:sym typeface="Symbol" pitchFamily="18" charset="2"/>
              </a:rPr>
              <a:t>) </a:t>
            </a:r>
          </a:p>
          <a:p>
            <a:pPr marL="0" indent="0" eaLnBrk="1" hangingPunct="1">
              <a:buNone/>
              <a:tabLst>
                <a:tab pos="1028700" algn="l"/>
              </a:tabLst>
              <a:defRPr/>
            </a:pPr>
            <a:r>
              <a:rPr lang="en-US" altLang="en-US" sz="2000" kern="0" dirty="0">
                <a:sym typeface="Symbol" pitchFamily="18" charset="2"/>
              </a:rPr>
              <a:t>     </a:t>
            </a:r>
            <a:r>
              <a:rPr lang="en-US" altLang="en-US" sz="1800" kern="0" dirty="0">
                <a:sym typeface="Symbol" pitchFamily="18" charset="2"/>
              </a:rPr>
              <a:t>Step 1: </a:t>
            </a:r>
            <a:r>
              <a:rPr lang="en-US" altLang="en-US" sz="1800" dirty="0"/>
              <a:t>Drop lower-order terms:  </a:t>
            </a:r>
            <a:r>
              <a:rPr lang="en-US" altLang="en-US" sz="1800" kern="0" dirty="0">
                <a:sym typeface="Symbol" pitchFamily="18" charset="2"/>
              </a:rPr>
              <a:t>5n</a:t>
            </a:r>
            <a:r>
              <a:rPr lang="en-US" altLang="en-US" sz="1800" kern="0" baseline="30000" dirty="0">
                <a:sym typeface="Symbol" pitchFamily="18" charset="2"/>
              </a:rPr>
              <a:t>5</a:t>
            </a:r>
          </a:p>
          <a:p>
            <a:pPr marL="0" indent="0" eaLnBrk="1" hangingPunct="1">
              <a:buNone/>
              <a:tabLst>
                <a:tab pos="1028700" algn="l"/>
              </a:tabLst>
              <a:defRPr/>
            </a:pPr>
            <a:r>
              <a:rPr lang="en-US" altLang="en-US" sz="1800" kern="0" baseline="30000" dirty="0">
                <a:sym typeface="Symbol" pitchFamily="18" charset="2"/>
              </a:rPr>
              <a:t> </a:t>
            </a:r>
            <a:r>
              <a:rPr lang="en-US" altLang="en-US" sz="1800" kern="0" dirty="0">
                <a:sym typeface="Symbol" pitchFamily="18" charset="2"/>
              </a:rPr>
              <a:t>     Step 2: </a:t>
            </a:r>
            <a:r>
              <a:rPr lang="en-US" altLang="en-US" sz="1800" dirty="0"/>
              <a:t>Drop constant factors: </a:t>
            </a:r>
            <a:r>
              <a:rPr lang="en-US" altLang="en-US" sz="1800" kern="0" dirty="0">
                <a:sym typeface="Symbol" pitchFamily="18" charset="2"/>
              </a:rPr>
              <a:t>n</a:t>
            </a:r>
            <a:r>
              <a:rPr lang="en-US" altLang="en-US" sz="1800" kern="0" baseline="30000" dirty="0">
                <a:sym typeface="Symbol" pitchFamily="18" charset="2"/>
              </a:rPr>
              <a:t>5</a:t>
            </a:r>
          </a:p>
          <a:p>
            <a:pPr marL="0" indent="0" eaLnBrk="1" hangingPunct="1">
              <a:buNone/>
              <a:tabLst>
                <a:tab pos="1028700" algn="l"/>
              </a:tabLst>
              <a:defRPr/>
            </a:pPr>
            <a:r>
              <a:rPr lang="en-US" altLang="en-US" sz="1800" kern="0" baseline="30000" dirty="0">
                <a:sym typeface="Symbol" pitchFamily="18" charset="2"/>
              </a:rPr>
              <a:t> </a:t>
            </a:r>
            <a:r>
              <a:rPr lang="en-US" altLang="en-US" sz="1800" kern="0" dirty="0">
                <a:sym typeface="Symbol" pitchFamily="18" charset="2"/>
              </a:rPr>
              <a:t>     Therefore, 5n</a:t>
            </a:r>
            <a:r>
              <a:rPr lang="en-US" altLang="en-US" sz="1800" kern="0" baseline="30000" dirty="0">
                <a:sym typeface="Symbol" pitchFamily="18" charset="2"/>
              </a:rPr>
              <a:t>5</a:t>
            </a:r>
            <a:r>
              <a:rPr lang="en-US" altLang="en-US" sz="1800" kern="0" dirty="0">
                <a:sym typeface="Symbol" pitchFamily="18" charset="2"/>
              </a:rPr>
              <a:t>+20n</a:t>
            </a:r>
            <a:r>
              <a:rPr lang="en-US" altLang="en-US" sz="1800" kern="0" baseline="30000" dirty="0">
                <a:sym typeface="Symbol" pitchFamily="18" charset="2"/>
              </a:rPr>
              <a:t>4</a:t>
            </a:r>
            <a:r>
              <a:rPr lang="en-US" altLang="en-US" sz="1800" kern="0" dirty="0">
                <a:sym typeface="Symbol" pitchFamily="18" charset="2"/>
              </a:rPr>
              <a:t>-3n</a:t>
            </a:r>
            <a:r>
              <a:rPr lang="en-US" altLang="en-US" sz="1800" kern="0" baseline="30000" dirty="0">
                <a:sym typeface="Symbol" pitchFamily="18" charset="2"/>
              </a:rPr>
              <a:t>3</a:t>
            </a:r>
            <a:r>
              <a:rPr lang="en-US" altLang="en-US" sz="1800" kern="0" dirty="0">
                <a:sym typeface="Symbol" pitchFamily="18" charset="2"/>
              </a:rPr>
              <a:t>log</a:t>
            </a:r>
            <a:r>
              <a:rPr lang="en-US" altLang="en-US" sz="1800" kern="0" baseline="30000" dirty="0">
                <a:sym typeface="Symbol" pitchFamily="18" charset="2"/>
              </a:rPr>
              <a:t>2</a:t>
            </a:r>
            <a:r>
              <a:rPr lang="en-US" altLang="en-US" sz="1800" kern="0" dirty="0">
                <a:sym typeface="Symbol" pitchFamily="18" charset="2"/>
              </a:rPr>
              <a:t>n+10</a:t>
            </a:r>
            <a:r>
              <a:rPr lang="en-US" altLang="en-US" sz="1800" kern="0" baseline="30000" dirty="0">
                <a:sym typeface="Symbol" pitchFamily="18" charset="2"/>
              </a:rPr>
              <a:t>7</a:t>
            </a:r>
            <a:r>
              <a:rPr lang="en-US" altLang="en-US" sz="1800" kern="0" dirty="0">
                <a:sym typeface="Symbol" pitchFamily="18" charset="2"/>
              </a:rPr>
              <a:t>n is O(n</a:t>
            </a:r>
            <a:r>
              <a:rPr lang="en-US" altLang="en-US" sz="1800" kern="0" baseline="30000" dirty="0">
                <a:sym typeface="Symbol" pitchFamily="18" charset="2"/>
              </a:rPr>
              <a:t>5</a:t>
            </a:r>
            <a:r>
              <a:rPr lang="en-US" altLang="en-US" sz="1800" kern="0" dirty="0">
                <a:sym typeface="Symbol" pitchFamily="18" charset="2"/>
              </a:rPr>
              <a:t>).</a:t>
            </a:r>
          </a:p>
          <a:p>
            <a:pPr marL="457200" lvl="1" indent="0" eaLnBrk="1" hangingPunct="1">
              <a:buNone/>
              <a:tabLst>
                <a:tab pos="1028700" algn="l"/>
              </a:tabLst>
              <a:defRPr/>
            </a:pPr>
            <a:endParaRPr lang="en-US" altLang="en-US" sz="1800" dirty="0"/>
          </a:p>
          <a:p>
            <a:pPr eaLnBrk="1" hangingPunct="1">
              <a:tabLst>
                <a:tab pos="1028700" algn="l"/>
              </a:tabLst>
              <a:defRPr/>
            </a:pPr>
            <a:r>
              <a:rPr lang="en-US" altLang="en-US" sz="2000" kern="0" dirty="0">
                <a:sym typeface="Symbol" pitchFamily="18" charset="2"/>
              </a:rPr>
              <a:t>10n</a:t>
            </a:r>
            <a:r>
              <a:rPr lang="en-US" altLang="en-US" sz="2000" kern="0" baseline="30000" dirty="0">
                <a:sym typeface="Symbol" pitchFamily="18" charset="2"/>
              </a:rPr>
              <a:t>5</a:t>
            </a:r>
            <a:r>
              <a:rPr lang="en-US" altLang="en-US" sz="2000" kern="0" dirty="0">
                <a:sym typeface="Symbol" pitchFamily="18" charset="2"/>
              </a:rPr>
              <a:t>+200n</a:t>
            </a:r>
            <a:r>
              <a:rPr lang="en-US" altLang="en-US" sz="2000" kern="0" baseline="30000" dirty="0">
                <a:sym typeface="Symbol" pitchFamily="18" charset="2"/>
              </a:rPr>
              <a:t>4</a:t>
            </a:r>
            <a:r>
              <a:rPr lang="en-US" altLang="en-US" sz="2000" kern="0" dirty="0">
                <a:sym typeface="Symbol" pitchFamily="18" charset="2"/>
              </a:rPr>
              <a:t>logn-3n</a:t>
            </a:r>
            <a:r>
              <a:rPr lang="en-US" altLang="en-US" sz="2000" kern="0" baseline="30000" dirty="0">
                <a:sym typeface="Symbol" pitchFamily="18" charset="2"/>
              </a:rPr>
              <a:t>3</a:t>
            </a:r>
            <a:r>
              <a:rPr lang="en-US" altLang="en-US" sz="2000" kern="0" dirty="0">
                <a:sym typeface="Symbol" pitchFamily="18" charset="2"/>
              </a:rPr>
              <a:t>log</a:t>
            </a:r>
            <a:r>
              <a:rPr lang="en-US" altLang="en-US" sz="2000" kern="0" baseline="30000" dirty="0">
                <a:sym typeface="Symbol" pitchFamily="18" charset="2"/>
              </a:rPr>
              <a:t>2</a:t>
            </a:r>
            <a:r>
              <a:rPr lang="en-US" altLang="en-US" sz="2000" kern="0" dirty="0">
                <a:sym typeface="Symbol" pitchFamily="18" charset="2"/>
              </a:rPr>
              <a:t>n+5000n</a:t>
            </a:r>
          </a:p>
          <a:p>
            <a:pPr marL="457200" lvl="1" indent="0" eaLnBrk="1" hangingPunct="1">
              <a:buNone/>
              <a:tabLst>
                <a:tab pos="1028700" algn="l"/>
              </a:tabLst>
              <a:defRPr/>
            </a:pPr>
            <a:r>
              <a:rPr lang="en-US" altLang="en-US" sz="1800" kern="0" dirty="0">
                <a:sym typeface="Symbol" pitchFamily="18" charset="2"/>
              </a:rPr>
              <a:t>Step 1: </a:t>
            </a:r>
            <a:r>
              <a:rPr lang="en-US" altLang="en-US" sz="1800" dirty="0"/>
              <a:t>Drop lower-order terms:  </a:t>
            </a:r>
            <a:r>
              <a:rPr lang="en-US" altLang="en-US" sz="1800" kern="0" dirty="0">
                <a:sym typeface="Symbol" pitchFamily="18" charset="2"/>
              </a:rPr>
              <a:t>10n</a:t>
            </a:r>
            <a:r>
              <a:rPr lang="en-US" altLang="en-US" sz="1800" kern="0" baseline="30000" dirty="0">
                <a:sym typeface="Symbol" pitchFamily="18" charset="2"/>
              </a:rPr>
              <a:t>5</a:t>
            </a:r>
          </a:p>
          <a:p>
            <a:pPr marL="457200" lvl="1" indent="0" eaLnBrk="1" hangingPunct="1">
              <a:buNone/>
              <a:tabLst>
                <a:tab pos="1028700" algn="l"/>
              </a:tabLst>
              <a:defRPr/>
            </a:pPr>
            <a:r>
              <a:rPr lang="en-US" altLang="en-US" sz="1800" kern="0" dirty="0">
                <a:sym typeface="Symbol" pitchFamily="18" charset="2"/>
              </a:rPr>
              <a:t>Step 2: </a:t>
            </a:r>
            <a:r>
              <a:rPr lang="en-US" altLang="en-US" sz="1800" dirty="0"/>
              <a:t>Drop constant factors: </a:t>
            </a:r>
            <a:r>
              <a:rPr lang="en-US" altLang="en-US" sz="1800" kern="0" dirty="0">
                <a:sym typeface="Symbol" pitchFamily="18" charset="2"/>
              </a:rPr>
              <a:t>n</a:t>
            </a:r>
            <a:r>
              <a:rPr lang="en-US" altLang="en-US" sz="1800" kern="0" baseline="30000" dirty="0">
                <a:sym typeface="Symbol" pitchFamily="18" charset="2"/>
              </a:rPr>
              <a:t>5</a:t>
            </a:r>
          </a:p>
          <a:p>
            <a:pPr marL="457200" lvl="1" indent="0" eaLnBrk="1" hangingPunct="1">
              <a:buNone/>
              <a:tabLst>
                <a:tab pos="1028700" algn="l"/>
              </a:tabLst>
              <a:defRPr/>
            </a:pPr>
            <a:r>
              <a:rPr lang="en-US" altLang="en-US" sz="2000" kern="0" dirty="0">
                <a:sym typeface="Symbol" pitchFamily="18" charset="2"/>
              </a:rPr>
              <a:t>Therefore, 10n</a:t>
            </a:r>
            <a:r>
              <a:rPr lang="en-US" altLang="en-US" sz="2000" kern="0" baseline="30000" dirty="0">
                <a:sym typeface="Symbol" pitchFamily="18" charset="2"/>
              </a:rPr>
              <a:t>5</a:t>
            </a:r>
            <a:r>
              <a:rPr lang="en-US" altLang="en-US" sz="2000" kern="0" dirty="0">
                <a:sym typeface="Symbol" pitchFamily="18" charset="2"/>
              </a:rPr>
              <a:t>+200n</a:t>
            </a:r>
            <a:r>
              <a:rPr lang="en-US" altLang="en-US" sz="2000" kern="0" baseline="30000" dirty="0">
                <a:sym typeface="Symbol" pitchFamily="18" charset="2"/>
              </a:rPr>
              <a:t>4</a:t>
            </a:r>
            <a:r>
              <a:rPr lang="en-US" altLang="en-US" sz="2000" kern="0" dirty="0">
                <a:sym typeface="Symbol" pitchFamily="18" charset="2"/>
              </a:rPr>
              <a:t>logn-3n</a:t>
            </a:r>
            <a:r>
              <a:rPr lang="en-US" altLang="en-US" sz="2000" kern="0" baseline="30000" dirty="0">
                <a:sym typeface="Symbol" pitchFamily="18" charset="2"/>
              </a:rPr>
              <a:t>3</a:t>
            </a:r>
            <a:r>
              <a:rPr lang="en-US" altLang="en-US" sz="2000" kern="0" dirty="0">
                <a:sym typeface="Symbol" pitchFamily="18" charset="2"/>
              </a:rPr>
              <a:t>log</a:t>
            </a:r>
            <a:r>
              <a:rPr lang="en-US" altLang="en-US" sz="2000" kern="0" baseline="30000" dirty="0">
                <a:sym typeface="Symbol" pitchFamily="18" charset="2"/>
              </a:rPr>
              <a:t>2</a:t>
            </a:r>
            <a:r>
              <a:rPr lang="en-US" altLang="en-US" sz="2000" kern="0" dirty="0">
                <a:sym typeface="Symbol" pitchFamily="18" charset="2"/>
              </a:rPr>
              <a:t>n+5000n is O(n</a:t>
            </a:r>
            <a:r>
              <a:rPr lang="en-US" altLang="en-US" sz="2000" kern="0" baseline="30000" dirty="0">
                <a:sym typeface="Symbol" pitchFamily="18" charset="2"/>
              </a:rPr>
              <a:t>5</a:t>
            </a:r>
            <a:r>
              <a:rPr lang="en-US" altLang="en-US" sz="2000" kern="0" dirty="0">
                <a:sym typeface="Symbol" pitchFamily="18" charset="2"/>
              </a:rPr>
              <a:t>). </a:t>
            </a:r>
          </a:p>
          <a:p>
            <a:pPr marL="457200" lvl="1" indent="0" eaLnBrk="1" hangingPunct="1">
              <a:buNone/>
              <a:tabLst>
                <a:tab pos="1028700" algn="l"/>
              </a:tabLst>
              <a:defRPr/>
            </a:pPr>
            <a:endParaRPr lang="en-US" altLang="en-US" sz="2000" kern="0" dirty="0">
              <a:sym typeface="Symbol" pitchFamily="18" charset="2"/>
            </a:endParaRPr>
          </a:p>
          <a:p>
            <a:pPr eaLnBrk="1" hangingPunct="1">
              <a:tabLst>
                <a:tab pos="1028700" algn="l"/>
              </a:tabLst>
              <a:defRPr/>
            </a:pPr>
            <a:r>
              <a:rPr lang="en-US" altLang="en-US" sz="2000" kern="0" dirty="0">
                <a:sym typeface="Symbol" pitchFamily="18" charset="2"/>
              </a:rPr>
              <a:t>10*2</a:t>
            </a:r>
            <a:r>
              <a:rPr lang="en-US" altLang="en-US" sz="2000" kern="0" baseline="30000" dirty="0">
                <a:sym typeface="Symbol" pitchFamily="18" charset="2"/>
              </a:rPr>
              <a:t>n</a:t>
            </a:r>
            <a:r>
              <a:rPr lang="en-US" altLang="en-US" sz="2000" kern="0" dirty="0">
                <a:sym typeface="Symbol" pitchFamily="18" charset="2"/>
              </a:rPr>
              <a:t>+200n</a:t>
            </a:r>
            <a:r>
              <a:rPr lang="en-US" altLang="en-US" sz="2000" kern="0" baseline="30000" dirty="0">
                <a:sym typeface="Symbol" pitchFamily="18" charset="2"/>
              </a:rPr>
              <a:t>400</a:t>
            </a:r>
            <a:r>
              <a:rPr lang="en-US" altLang="en-US" sz="2000" kern="0" dirty="0">
                <a:sym typeface="Symbol" pitchFamily="18" charset="2"/>
              </a:rPr>
              <a:t>-3n</a:t>
            </a:r>
            <a:r>
              <a:rPr lang="en-US" altLang="en-US" sz="2000" kern="0" baseline="30000" dirty="0">
                <a:sym typeface="Symbol" pitchFamily="18" charset="2"/>
              </a:rPr>
              <a:t>3</a:t>
            </a:r>
            <a:r>
              <a:rPr lang="en-US" altLang="en-US" sz="2000" kern="0" dirty="0">
                <a:sym typeface="Symbol" pitchFamily="18" charset="2"/>
              </a:rPr>
              <a:t>log</a:t>
            </a:r>
            <a:r>
              <a:rPr lang="en-US" altLang="en-US" sz="2000" kern="0" baseline="30000" dirty="0">
                <a:sym typeface="Symbol" pitchFamily="18" charset="2"/>
              </a:rPr>
              <a:t>2</a:t>
            </a:r>
            <a:r>
              <a:rPr lang="en-US" altLang="en-US" sz="2000" kern="0" dirty="0">
                <a:sym typeface="Symbol" pitchFamily="18" charset="2"/>
              </a:rPr>
              <a:t>n+500n</a:t>
            </a:r>
          </a:p>
          <a:p>
            <a:pPr marL="457200" lvl="1" indent="0" eaLnBrk="1" hangingPunct="1">
              <a:buNone/>
              <a:tabLst>
                <a:tab pos="1028700" algn="l"/>
              </a:tabLst>
              <a:defRPr/>
            </a:pPr>
            <a:r>
              <a:rPr lang="en-US" altLang="en-US" sz="1800" kern="0" dirty="0">
                <a:sym typeface="Symbol" pitchFamily="18" charset="2"/>
              </a:rPr>
              <a:t>Step 1: </a:t>
            </a:r>
            <a:r>
              <a:rPr lang="en-US" altLang="en-US" sz="1800" dirty="0"/>
              <a:t>Drop lower-order terms: </a:t>
            </a:r>
            <a:r>
              <a:rPr lang="en-US" altLang="en-US" sz="1800" kern="0" dirty="0">
                <a:sym typeface="Symbol" pitchFamily="18" charset="2"/>
              </a:rPr>
              <a:t>10*2</a:t>
            </a:r>
            <a:r>
              <a:rPr lang="en-US" altLang="en-US" sz="1800" kern="0" baseline="30000" dirty="0">
                <a:sym typeface="Symbol" pitchFamily="18" charset="2"/>
              </a:rPr>
              <a:t>n</a:t>
            </a:r>
          </a:p>
          <a:p>
            <a:pPr marL="457200" lvl="1" indent="0" eaLnBrk="1" hangingPunct="1">
              <a:buNone/>
              <a:tabLst>
                <a:tab pos="1028700" algn="l"/>
              </a:tabLst>
              <a:defRPr/>
            </a:pPr>
            <a:r>
              <a:rPr lang="en-US" altLang="en-US" sz="1800" kern="0" dirty="0">
                <a:sym typeface="Symbol" pitchFamily="18" charset="2"/>
              </a:rPr>
              <a:t>Step 2: </a:t>
            </a:r>
            <a:r>
              <a:rPr lang="en-US" altLang="en-US" sz="1800" dirty="0"/>
              <a:t>Drop constant factors: </a:t>
            </a:r>
            <a:r>
              <a:rPr lang="en-US" altLang="en-US" sz="1800" kern="0" dirty="0">
                <a:sym typeface="Symbol" pitchFamily="18" charset="2"/>
              </a:rPr>
              <a:t>2</a:t>
            </a:r>
            <a:r>
              <a:rPr lang="en-US" altLang="en-US" sz="1800" kern="0" baseline="30000" dirty="0">
                <a:sym typeface="Symbol" pitchFamily="18" charset="2"/>
              </a:rPr>
              <a:t>n</a:t>
            </a:r>
          </a:p>
          <a:p>
            <a:pPr marL="457200" lvl="1" indent="0" eaLnBrk="1" hangingPunct="1">
              <a:buNone/>
              <a:tabLst>
                <a:tab pos="1028700" algn="l"/>
              </a:tabLst>
              <a:defRPr/>
            </a:pPr>
            <a:r>
              <a:rPr lang="en-US" altLang="en-US" sz="2000" kern="0" dirty="0">
                <a:sym typeface="Symbol" pitchFamily="18" charset="2"/>
              </a:rPr>
              <a:t>10*2</a:t>
            </a:r>
            <a:r>
              <a:rPr lang="en-US" altLang="en-US" sz="2000" kern="0" baseline="30000" dirty="0">
                <a:sym typeface="Symbol" pitchFamily="18" charset="2"/>
              </a:rPr>
              <a:t>n</a:t>
            </a:r>
            <a:r>
              <a:rPr lang="en-US" altLang="en-US" sz="2000" kern="0" dirty="0">
                <a:sym typeface="Symbol" pitchFamily="18" charset="2"/>
              </a:rPr>
              <a:t>+200n</a:t>
            </a:r>
            <a:r>
              <a:rPr lang="en-US" altLang="en-US" sz="2000" kern="0" baseline="30000" dirty="0">
                <a:sym typeface="Symbol" pitchFamily="18" charset="2"/>
              </a:rPr>
              <a:t>400</a:t>
            </a:r>
            <a:r>
              <a:rPr lang="en-US" altLang="en-US" sz="2000" kern="0" dirty="0">
                <a:sym typeface="Symbol" pitchFamily="18" charset="2"/>
              </a:rPr>
              <a:t>-3n</a:t>
            </a:r>
            <a:r>
              <a:rPr lang="en-US" altLang="en-US" sz="2000" kern="0" baseline="30000" dirty="0">
                <a:sym typeface="Symbol" pitchFamily="18" charset="2"/>
              </a:rPr>
              <a:t>3</a:t>
            </a:r>
            <a:r>
              <a:rPr lang="en-US" altLang="en-US" sz="2000" kern="0" dirty="0">
                <a:sym typeface="Symbol" pitchFamily="18" charset="2"/>
              </a:rPr>
              <a:t>log</a:t>
            </a:r>
            <a:r>
              <a:rPr lang="en-US" altLang="en-US" sz="2000" kern="0" baseline="30000" dirty="0">
                <a:sym typeface="Symbol" pitchFamily="18" charset="2"/>
              </a:rPr>
              <a:t>2</a:t>
            </a:r>
            <a:r>
              <a:rPr lang="en-US" altLang="en-US" sz="2000" kern="0" dirty="0">
                <a:sym typeface="Symbol" pitchFamily="18" charset="2"/>
              </a:rPr>
              <a:t>n+500n is O(2</a:t>
            </a:r>
            <a:r>
              <a:rPr lang="en-US" altLang="en-US" sz="2000" kern="0" baseline="30000" dirty="0">
                <a:sym typeface="Symbol" pitchFamily="18" charset="2"/>
              </a:rPr>
              <a:t>n</a:t>
            </a:r>
            <a:r>
              <a:rPr lang="en-US" altLang="en-US" sz="2000" kern="0" dirty="0">
                <a:sym typeface="Symbol" pitchFamily="18" charset="2"/>
              </a:rPr>
              <a:t>).</a:t>
            </a:r>
          </a:p>
          <a:p>
            <a:pPr marL="457200" lvl="1" indent="0" eaLnBrk="1" hangingPunct="1">
              <a:buNone/>
              <a:tabLst>
                <a:tab pos="1028700" algn="l"/>
              </a:tabLst>
              <a:defRPr/>
            </a:pPr>
            <a:endParaRPr lang="en-US" altLang="en-US" sz="1800" kern="0" dirty="0">
              <a:sym typeface="Symbol" pitchFamily="18" charset="2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D7AA8F-D9CF-4CEE-8D67-F6CA631CC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27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id="{20CE8BA8-7B6E-4F03-9CC8-A3A986C489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4575" y="423055"/>
            <a:ext cx="5051425" cy="9144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Big-Oh Rules (3/3)</a:t>
            </a:r>
          </a:p>
        </p:txBody>
      </p:sp>
      <p:graphicFrame>
        <p:nvGraphicFramePr>
          <p:cNvPr id="25604" name="Object 4">
            <a:extLst>
              <a:ext uri="{FF2B5EF4-FFF2-40B4-BE49-F238E27FC236}">
                <a16:creationId xmlns:a16="http://schemas.microsoft.com/office/drawing/2014/main" id="{FE54874B-B882-4DBE-A3A8-16CE712F21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48688" y="152400"/>
          <a:ext cx="1662112" cy="187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6" name="Clip" r:id="rId4" imgW="1593799" imgH="1798625" progId="MS_ClipArt_Gallery.2">
                  <p:embed/>
                </p:oleObj>
              </mc:Choice>
              <mc:Fallback>
                <p:oleObj name="Clip" r:id="rId4" imgW="1593799" imgH="1798625" progId="MS_ClipArt_Gallery.2">
                  <p:embed/>
                  <p:pic>
                    <p:nvPicPr>
                      <p:cNvPr id="25604" name="Object 4">
                        <a:extLst>
                          <a:ext uri="{FF2B5EF4-FFF2-40B4-BE49-F238E27FC236}">
                            <a16:creationId xmlns:a16="http://schemas.microsoft.com/office/drawing/2014/main" id="{FE54874B-B882-4DBE-A3A8-16CE712F21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8688" y="152400"/>
                        <a:ext cx="1662112" cy="187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>
            <a:extLst>
              <a:ext uri="{FF2B5EF4-FFF2-40B4-BE49-F238E27FC236}">
                <a16:creationId xmlns:a16="http://schemas.microsoft.com/office/drawing/2014/main" id="{EAB6E8F0-E575-4FC7-8752-52D903328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1768" y="2017305"/>
            <a:ext cx="7488832" cy="396044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tabLst>
                <a:tab pos="1028700" algn="l"/>
              </a:tabLst>
              <a:defRPr/>
            </a:pPr>
            <a:r>
              <a:rPr lang="en-US" altLang="en-US" sz="2000" kern="0" dirty="0">
                <a:sym typeface="Symbol" pitchFamily="18" charset="2"/>
              </a:rPr>
              <a:t> 1+2</a:t>
            </a:r>
            <a:r>
              <a:rPr lang="en-US" altLang="en-US" sz="2000" kern="0" baseline="30000" dirty="0">
                <a:sym typeface="Symbol" pitchFamily="18" charset="2"/>
              </a:rPr>
              <a:t>3</a:t>
            </a:r>
            <a:r>
              <a:rPr lang="en-US" altLang="en-US" sz="2000" kern="0" dirty="0">
                <a:sym typeface="Symbol" pitchFamily="18" charset="2"/>
              </a:rPr>
              <a:t>+ 3</a:t>
            </a:r>
            <a:r>
              <a:rPr lang="en-US" altLang="en-US" sz="2000" kern="0" baseline="30000" dirty="0">
                <a:sym typeface="Symbol" pitchFamily="18" charset="2"/>
              </a:rPr>
              <a:t>3</a:t>
            </a:r>
            <a:r>
              <a:rPr lang="en-US" altLang="en-US" sz="2000" kern="0" dirty="0">
                <a:sym typeface="Symbol" pitchFamily="18" charset="2"/>
              </a:rPr>
              <a:t> +… + n</a:t>
            </a:r>
            <a:r>
              <a:rPr lang="en-US" altLang="en-US" sz="2000" kern="0" baseline="30000" dirty="0">
                <a:sym typeface="Symbol" pitchFamily="18" charset="2"/>
              </a:rPr>
              <a:t>3</a:t>
            </a:r>
            <a:endParaRPr lang="en-US" altLang="en-US" sz="2000" kern="0" dirty="0">
              <a:sym typeface="Symbol" pitchFamily="18" charset="2"/>
            </a:endParaRPr>
          </a:p>
          <a:p>
            <a:pPr marL="0" indent="0" eaLnBrk="1" hangingPunct="1">
              <a:buNone/>
              <a:tabLst>
                <a:tab pos="1028700" algn="l"/>
              </a:tabLst>
              <a:defRPr/>
            </a:pPr>
            <a:r>
              <a:rPr lang="en-US" altLang="en-US" sz="2000" kern="0" dirty="0">
                <a:sym typeface="Symbol" pitchFamily="18" charset="2"/>
              </a:rPr>
              <a:t>      Step 1: </a:t>
            </a:r>
            <a:r>
              <a:rPr lang="en-US" altLang="en-US" sz="2000" dirty="0"/>
              <a:t>Drop lower-order terms:  </a:t>
            </a:r>
            <a:r>
              <a:rPr lang="en-US" altLang="en-US" sz="2000" kern="0" dirty="0">
                <a:sym typeface="Symbol" pitchFamily="18" charset="2"/>
              </a:rPr>
              <a:t>n</a:t>
            </a:r>
            <a:r>
              <a:rPr lang="en-US" altLang="en-US" sz="2000" kern="0" baseline="30000" dirty="0">
                <a:sym typeface="Symbol" pitchFamily="18" charset="2"/>
              </a:rPr>
              <a:t>3</a:t>
            </a:r>
          </a:p>
          <a:p>
            <a:pPr marL="0" indent="0" eaLnBrk="1" hangingPunct="1">
              <a:buNone/>
              <a:tabLst>
                <a:tab pos="1028700" algn="l"/>
              </a:tabLst>
              <a:defRPr/>
            </a:pPr>
            <a:r>
              <a:rPr lang="en-US" altLang="en-US" sz="2000" kern="0" baseline="30000" dirty="0">
                <a:sym typeface="Symbol" pitchFamily="18" charset="2"/>
              </a:rPr>
              <a:t> </a:t>
            </a:r>
            <a:r>
              <a:rPr lang="en-US" altLang="en-US" sz="2000" kern="0" dirty="0">
                <a:sym typeface="Symbol" pitchFamily="18" charset="2"/>
              </a:rPr>
              <a:t>     Step 2: </a:t>
            </a:r>
            <a:r>
              <a:rPr lang="en-US" altLang="en-US" sz="2000" dirty="0"/>
              <a:t>Drop constant factors: </a:t>
            </a:r>
            <a:r>
              <a:rPr lang="en-US" altLang="en-US" sz="2000" kern="0" dirty="0">
                <a:sym typeface="Symbol" pitchFamily="18" charset="2"/>
              </a:rPr>
              <a:t>n</a:t>
            </a:r>
            <a:r>
              <a:rPr lang="en-US" altLang="en-US" sz="2000" kern="0" baseline="30000" dirty="0">
                <a:sym typeface="Symbol" pitchFamily="18" charset="2"/>
              </a:rPr>
              <a:t>3</a:t>
            </a:r>
          </a:p>
          <a:p>
            <a:pPr marL="0" indent="0" eaLnBrk="1" hangingPunct="1">
              <a:buNone/>
              <a:tabLst>
                <a:tab pos="1028700" algn="l"/>
              </a:tabLst>
              <a:defRPr/>
            </a:pPr>
            <a:r>
              <a:rPr lang="en-US" altLang="en-US" sz="2000" kern="0" baseline="30000" dirty="0">
                <a:sym typeface="Symbol" pitchFamily="18" charset="2"/>
              </a:rPr>
              <a:t> </a:t>
            </a:r>
            <a:r>
              <a:rPr lang="en-US" altLang="en-US" sz="2000" kern="0" dirty="0">
                <a:sym typeface="Symbol" pitchFamily="18" charset="2"/>
              </a:rPr>
              <a:t>     </a:t>
            </a:r>
            <a:r>
              <a:rPr lang="en-US" altLang="en-US" sz="2000" strike="sngStrike" kern="0" dirty="0">
                <a:sym typeface="Symbol" pitchFamily="18" charset="2"/>
              </a:rPr>
              <a:t>Therefore, 1+2</a:t>
            </a:r>
            <a:r>
              <a:rPr lang="en-US" altLang="en-US" sz="2000" strike="sngStrike" kern="0" baseline="30000" dirty="0">
                <a:sym typeface="Symbol" pitchFamily="18" charset="2"/>
              </a:rPr>
              <a:t>3</a:t>
            </a:r>
            <a:r>
              <a:rPr lang="en-US" altLang="en-US" sz="2000" strike="sngStrike" kern="0" dirty="0">
                <a:sym typeface="Symbol" pitchFamily="18" charset="2"/>
              </a:rPr>
              <a:t>+ 3</a:t>
            </a:r>
            <a:r>
              <a:rPr lang="en-US" altLang="en-US" sz="2000" strike="sngStrike" kern="0" baseline="30000" dirty="0">
                <a:sym typeface="Symbol" pitchFamily="18" charset="2"/>
              </a:rPr>
              <a:t>3</a:t>
            </a:r>
            <a:r>
              <a:rPr lang="en-US" altLang="en-US" sz="2000" strike="sngStrike" kern="0" dirty="0">
                <a:sym typeface="Symbol" pitchFamily="18" charset="2"/>
              </a:rPr>
              <a:t> +… + n</a:t>
            </a:r>
            <a:r>
              <a:rPr lang="en-US" altLang="en-US" sz="2000" strike="sngStrike" kern="0" baseline="30000" dirty="0">
                <a:sym typeface="Symbol" pitchFamily="18" charset="2"/>
              </a:rPr>
              <a:t>3</a:t>
            </a:r>
            <a:r>
              <a:rPr lang="en-US" altLang="en-US" sz="2000" strike="sngStrike" kern="0" dirty="0">
                <a:sym typeface="Symbol" pitchFamily="18" charset="2"/>
              </a:rPr>
              <a:t> is O(n</a:t>
            </a:r>
            <a:r>
              <a:rPr lang="en-US" altLang="en-US" sz="2000" strike="sngStrike" kern="0" baseline="30000" dirty="0">
                <a:sym typeface="Symbol" pitchFamily="18" charset="2"/>
              </a:rPr>
              <a:t>3</a:t>
            </a:r>
            <a:r>
              <a:rPr lang="en-US" altLang="en-US" sz="2000" strike="sngStrike" kern="0" dirty="0">
                <a:sym typeface="Symbol" pitchFamily="18" charset="2"/>
              </a:rPr>
              <a:t>) </a:t>
            </a:r>
            <a:r>
              <a:rPr lang="en-US" altLang="en-US" sz="2000" kern="0" dirty="0">
                <a:solidFill>
                  <a:srgbClr val="FF0000"/>
                </a:solidFill>
                <a:sym typeface="Wingdings 2"/>
              </a:rPr>
              <a:t></a:t>
            </a:r>
          </a:p>
          <a:p>
            <a:pPr marL="0" indent="0" eaLnBrk="1" hangingPunct="1">
              <a:buNone/>
              <a:tabLst>
                <a:tab pos="1028700" algn="l"/>
              </a:tabLst>
              <a:defRPr/>
            </a:pPr>
            <a:endParaRPr lang="en-US" altLang="en-US" sz="2000" kern="0" dirty="0">
              <a:solidFill>
                <a:srgbClr val="FF0000"/>
              </a:solidFill>
              <a:sym typeface="Symbol" pitchFamily="18" charset="2"/>
            </a:endParaRPr>
          </a:p>
          <a:p>
            <a:pPr eaLnBrk="1" hangingPunct="1">
              <a:buSzPct val="130000"/>
              <a:buFont typeface="Wingdings" pitchFamily="2" charset="2"/>
              <a:buChar char="§"/>
              <a:tabLst>
                <a:tab pos="1028700" algn="l"/>
              </a:tabLst>
              <a:defRPr/>
            </a:pPr>
            <a:r>
              <a:rPr lang="en-US" altLang="en-US" sz="2000" kern="0" dirty="0">
                <a:sym typeface="Symbol" pitchFamily="18" charset="2"/>
              </a:rPr>
              <a:t>The drop-constant-factor rule is only applicable to an arithmetic expression with a constant number of terms. </a:t>
            </a:r>
          </a:p>
          <a:p>
            <a:pPr marL="0" indent="0" eaLnBrk="1" hangingPunct="1">
              <a:buSzPct val="130000"/>
              <a:buNone/>
              <a:tabLst>
                <a:tab pos="1028700" algn="l"/>
              </a:tabLst>
              <a:defRPr/>
            </a:pPr>
            <a:endParaRPr lang="en-US" altLang="en-US" sz="2000" kern="0" dirty="0">
              <a:sym typeface="Symbol" pitchFamily="18" charset="2"/>
            </a:endParaRPr>
          </a:p>
          <a:p>
            <a:pPr eaLnBrk="1" hangingPunct="1">
              <a:buSzPct val="130000"/>
              <a:buFont typeface="Wingdings" pitchFamily="2" charset="2"/>
              <a:buChar char="§"/>
              <a:tabLst>
                <a:tab pos="1028700" algn="l"/>
              </a:tabLst>
              <a:defRPr/>
            </a:pPr>
            <a:r>
              <a:rPr lang="en-US" altLang="en-US" sz="2000" kern="0" dirty="0">
                <a:sym typeface="Symbol" pitchFamily="18" charset="2"/>
              </a:rPr>
              <a:t>1+2</a:t>
            </a:r>
            <a:r>
              <a:rPr lang="en-US" altLang="en-US" sz="2000" kern="0" baseline="30000" dirty="0">
                <a:sym typeface="Symbol" pitchFamily="18" charset="2"/>
              </a:rPr>
              <a:t>3</a:t>
            </a:r>
            <a:r>
              <a:rPr lang="en-US" altLang="en-US" sz="2000" kern="0" dirty="0">
                <a:sym typeface="Symbol" pitchFamily="18" charset="2"/>
              </a:rPr>
              <a:t>+ 3</a:t>
            </a:r>
            <a:r>
              <a:rPr lang="en-US" altLang="en-US" sz="2000" kern="0" baseline="30000" dirty="0">
                <a:sym typeface="Symbol" pitchFamily="18" charset="2"/>
              </a:rPr>
              <a:t>3</a:t>
            </a:r>
            <a:r>
              <a:rPr lang="en-US" altLang="en-US" sz="2000" kern="0" dirty="0">
                <a:sym typeface="Symbol" pitchFamily="18" charset="2"/>
              </a:rPr>
              <a:t> +… + n</a:t>
            </a:r>
            <a:r>
              <a:rPr lang="en-US" altLang="en-US" sz="2000" kern="0" baseline="30000" dirty="0">
                <a:sym typeface="Symbol" pitchFamily="18" charset="2"/>
              </a:rPr>
              <a:t>3 </a:t>
            </a:r>
            <a:r>
              <a:rPr lang="en-US" altLang="en-US" sz="2000" kern="0" dirty="0">
                <a:sym typeface="Symbol" pitchFamily="18" charset="2"/>
              </a:rPr>
              <a:t>&lt; n*n</a:t>
            </a:r>
            <a:r>
              <a:rPr lang="en-US" altLang="en-US" sz="2000" kern="0" baseline="30000" dirty="0">
                <a:sym typeface="Symbol" pitchFamily="18" charset="2"/>
              </a:rPr>
              <a:t>3</a:t>
            </a:r>
            <a:r>
              <a:rPr lang="en-US" altLang="en-US" sz="2000" kern="0" dirty="0">
                <a:sym typeface="Symbol" pitchFamily="18" charset="2"/>
              </a:rPr>
              <a:t>=O(n</a:t>
            </a:r>
            <a:r>
              <a:rPr lang="en-US" altLang="en-US" sz="2000" kern="0" baseline="30000" dirty="0">
                <a:sym typeface="Symbol" pitchFamily="18" charset="2"/>
              </a:rPr>
              <a:t>4</a:t>
            </a:r>
            <a:r>
              <a:rPr lang="en-US" altLang="en-US" sz="2000" kern="0" dirty="0">
                <a:sym typeface="Symbol" pitchFamily="18" charset="2"/>
              </a:rPr>
              <a:t>)</a:t>
            </a:r>
          </a:p>
          <a:p>
            <a:pPr marL="457200" lvl="1" indent="0" eaLnBrk="1" hangingPunct="1">
              <a:buNone/>
              <a:tabLst>
                <a:tab pos="1028700" algn="l"/>
              </a:tabLst>
              <a:defRPr/>
            </a:pPr>
            <a:endParaRPr lang="en-US" altLang="en-US" sz="1800" dirty="0"/>
          </a:p>
          <a:p>
            <a:pPr marL="457200" lvl="1" indent="0" eaLnBrk="1" hangingPunct="1">
              <a:buNone/>
              <a:tabLst>
                <a:tab pos="1028700" algn="l"/>
              </a:tabLst>
              <a:defRPr/>
            </a:pPr>
            <a:endParaRPr lang="en-US" altLang="en-US" sz="1800" kern="0" dirty="0">
              <a:sym typeface="Symbol" pitchFamily="18" charset="2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DEF7A4-C11A-4F0D-BE7E-91B81A40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085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B79DF8C2-26BF-4E8A-806E-8D3624CA05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0946" y="335280"/>
            <a:ext cx="7793037" cy="830262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Asymptotic Algorithm Analysis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54D35246-3134-4A43-8A76-EC87096B89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41120" y="1950720"/>
            <a:ext cx="7848600" cy="4572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The asymptotic analysis of an algorithm determines the running time in big-Oh notation.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To perform the asymptotic analysis</a:t>
            </a:r>
          </a:p>
          <a:p>
            <a:pPr marL="1028700" lvl="1"/>
            <a:r>
              <a:rPr lang="en-US" altLang="en-US" sz="2000" dirty="0"/>
              <a:t>We find the worst-case number of primitive operations executed as a function of the input size</a:t>
            </a:r>
          </a:p>
          <a:p>
            <a:pPr marL="1028700" lvl="1"/>
            <a:r>
              <a:rPr lang="en-US" altLang="en-US" sz="2000" dirty="0"/>
              <a:t>We express this function with big-Oh notation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Example:</a:t>
            </a:r>
          </a:p>
          <a:p>
            <a:pPr marL="1028700" lvl="1"/>
            <a:r>
              <a:rPr lang="en-US" altLang="en-US" sz="2000" dirty="0"/>
              <a:t>We determine that algorithm </a:t>
            </a:r>
            <a:r>
              <a:rPr lang="en-US" altLang="en-US" sz="2000" b="1" i="1" dirty="0" err="1">
                <a:latin typeface="Times New Roman" panose="02020603050405020304" pitchFamily="18" charset="0"/>
              </a:rPr>
              <a:t>arrayMax</a:t>
            </a:r>
            <a:r>
              <a:rPr lang="en-US" altLang="en-US" sz="2000" dirty="0"/>
              <a:t> executes at most 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en-US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1 </a:t>
            </a:r>
            <a:r>
              <a:rPr lang="en-US" altLang="en-US" sz="2000" dirty="0"/>
              <a:t>primitive operations</a:t>
            </a:r>
          </a:p>
          <a:p>
            <a:pPr marL="1028700" lvl="1"/>
            <a:r>
              <a:rPr lang="en-US" altLang="en-US" sz="2000" dirty="0"/>
              <a:t>We say that algorithm </a:t>
            </a:r>
            <a:r>
              <a:rPr lang="en-US" altLang="en-US" sz="2000" b="1" i="1" dirty="0" err="1">
                <a:latin typeface="Times New Roman" panose="02020603050405020304" pitchFamily="18" charset="0"/>
              </a:rPr>
              <a:t>arrayMax</a:t>
            </a:r>
            <a:r>
              <a:rPr lang="en-US" altLang="en-US" sz="2000" dirty="0"/>
              <a:t> “runs in </a:t>
            </a:r>
            <a:r>
              <a:rPr lang="en-US" altLang="en-US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en-US" sz="2000" dirty="0"/>
              <a:t>time”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Since constant factors and lower-order terms are eventually dropped anyhow, we can disregard them when counting primitive operations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C238D1-C0C7-42C0-88B1-B98E95378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29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>
            <a:extLst>
              <a:ext uri="{FF2B5EF4-FFF2-40B4-BE49-F238E27FC236}">
                <a16:creationId xmlns:a16="http://schemas.microsoft.com/office/drawing/2014/main" id="{63FDC467-5D19-4AB8-9704-DE8AAB4A70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2595" y="319088"/>
            <a:ext cx="7793037" cy="906462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Computing Prefix Averages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08E9F858-BAF3-4CAF-B89C-6800112F25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62595" y="1890712"/>
            <a:ext cx="4343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We further illustrate asymptotic analysis with two algorithms for prefix averages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The </a:t>
            </a:r>
            <a:r>
              <a:rPr lang="en-US" altLang="en-US" sz="2400" b="1" i="1" dirty="0" err="1">
                <a:latin typeface="Times New Roman" panose="02020603050405020304" pitchFamily="18" charset="0"/>
              </a:rPr>
              <a:t>i</a:t>
            </a:r>
            <a:r>
              <a:rPr lang="en-US" altLang="en-US" sz="2400" dirty="0" err="1"/>
              <a:t>-th</a:t>
            </a:r>
            <a:r>
              <a:rPr lang="en-US" altLang="en-US" sz="2400" dirty="0"/>
              <a:t> prefix average of an array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X</a:t>
            </a:r>
            <a:r>
              <a:rPr lang="en-US" altLang="en-US" sz="2400" dirty="0"/>
              <a:t> is average of the first 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1) </a:t>
            </a:r>
            <a:r>
              <a:rPr lang="en-US" altLang="en-US" sz="2400" dirty="0"/>
              <a:t>elements of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X</a:t>
            </a:r>
            <a:r>
              <a:rPr lang="en-US" altLang="en-US" sz="2400" b="1" dirty="0">
                <a:latin typeface="Times New Roman" panose="02020603050405020304" pitchFamily="18" charset="0"/>
              </a:rPr>
              <a:t>:</a:t>
            </a:r>
            <a:endParaRPr lang="en-US" altLang="en-US" sz="2400" dirty="0"/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en-US" sz="20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en-US" altLang="en-US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latin typeface="Symbol" panose="05050102010706020507" pitchFamily="18" charset="2"/>
                <a:sym typeface="Symbol" panose="05050102010706020507" pitchFamily="18" charset="2"/>
              </a:rPr>
              <a:t>= (</a:t>
            </a:r>
            <a:r>
              <a:rPr lang="en-US" altLang="en-US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[0] </a:t>
            </a:r>
            <a:r>
              <a:rPr lang="en-US" altLang="en-US" sz="2400" dirty="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[1] </a:t>
            </a:r>
            <a:r>
              <a:rPr lang="en-US" altLang="en-US" sz="2400" dirty="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</a:rPr>
              <a:t>… </a:t>
            </a:r>
            <a:r>
              <a:rPr lang="en-US" altLang="en-US" sz="2400" dirty="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en-US" sz="20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])/(</a:t>
            </a:r>
            <a:r>
              <a:rPr lang="en-US" altLang="en-US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+1)</a:t>
            </a:r>
          </a:p>
          <a:p>
            <a:pPr eaLnBrk="1" hangingPunct="1">
              <a:lnSpc>
                <a:spcPct val="90000"/>
              </a:lnSpc>
            </a:pPr>
            <a:endParaRPr lang="en-US" altLang="en-US" sz="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Computing the array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A</a:t>
            </a:r>
            <a:r>
              <a:rPr lang="en-US" altLang="en-US" sz="2400" dirty="0"/>
              <a:t> of prefix averages of another array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X</a:t>
            </a:r>
            <a:r>
              <a:rPr lang="en-US" altLang="en-US" sz="2400" dirty="0"/>
              <a:t> has applications to financial analysis</a:t>
            </a:r>
          </a:p>
        </p:txBody>
      </p:sp>
      <p:graphicFrame>
        <p:nvGraphicFramePr>
          <p:cNvPr id="27653" name="Object 4">
            <a:extLst>
              <a:ext uri="{FF2B5EF4-FFF2-40B4-BE49-F238E27FC236}">
                <a16:creationId xmlns:a16="http://schemas.microsoft.com/office/drawing/2014/main" id="{FA903774-20DC-46DE-9CDE-51AC9106A9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1569900"/>
              </p:ext>
            </p:extLst>
          </p:nvPr>
        </p:nvGraphicFramePr>
        <p:xfrm>
          <a:off x="6562725" y="1890712"/>
          <a:ext cx="3419475" cy="431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8" name="Worksheet" r:id="rId4" imgW="3343656" imgH="4057904" progId="Excel.Sheet.8">
                  <p:embed/>
                </p:oleObj>
              </mc:Choice>
              <mc:Fallback>
                <p:oleObj name="Worksheet" r:id="rId4" imgW="3343656" imgH="4057904" progId="Excel.Sheet.8">
                  <p:embed/>
                  <p:pic>
                    <p:nvPicPr>
                      <p:cNvPr id="27653" name="Object 4">
                        <a:extLst>
                          <a:ext uri="{FF2B5EF4-FFF2-40B4-BE49-F238E27FC236}">
                            <a16:creationId xmlns:a16="http://schemas.microsoft.com/office/drawing/2014/main" id="{FA903774-20DC-46DE-9CDE-51AC9106A9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2725" y="1890712"/>
                        <a:ext cx="3419475" cy="431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0B0BDC-21E8-45D9-8CEF-E846C6434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40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>
            <a:extLst>
              <a:ext uri="{FF2B5EF4-FFF2-40B4-BE49-F238E27FC236}">
                <a16:creationId xmlns:a16="http://schemas.microsoft.com/office/drawing/2014/main" id="{EFE1D600-F5C9-4493-BCDF-0F760A583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217" y="155713"/>
            <a:ext cx="7315200" cy="874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Prefix Averages (Quadratic)</a:t>
            </a:r>
          </a:p>
        </p:txBody>
      </p:sp>
      <p:sp>
        <p:nvSpPr>
          <p:cNvPr id="2867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702D1FE-C8B1-4838-B3B3-36E7BD38B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521" y="1736035"/>
            <a:ext cx="7848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The following algorithm computes prefix averages in quadratic time by applying the definition</a:t>
            </a:r>
          </a:p>
        </p:txBody>
      </p:sp>
      <p:sp>
        <p:nvSpPr>
          <p:cNvPr id="28677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07F8560-C8BA-4C23-BC43-2EE45014E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452" y="2743200"/>
            <a:ext cx="7315200" cy="3733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en-US" sz="1800" dirty="0">
                <a:latin typeface="Times New Roman" panose="02020603050405020304" pitchFamily="18" charset="0"/>
              </a:rPr>
              <a:t> </a:t>
            </a:r>
            <a:r>
              <a:rPr lang="en-US" altLang="en-US" sz="1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prefixAverages1</a:t>
            </a:r>
            <a:r>
              <a:rPr lang="en-US" altLang="en-US" sz="1800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X, n</a:t>
            </a:r>
            <a:r>
              <a:rPr lang="en-US" altLang="en-US" sz="1800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1800" b="1" dirty="0">
                <a:latin typeface="Times New Roman" panose="02020603050405020304" pitchFamily="18" charset="0"/>
              </a:rPr>
              <a:t>Input</a:t>
            </a:r>
            <a:r>
              <a:rPr lang="en-US" altLang="en-US" sz="1800" dirty="0">
                <a:latin typeface="Times New Roman" panose="02020603050405020304" pitchFamily="18" charset="0"/>
              </a:rPr>
              <a:t> array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X</a:t>
            </a:r>
            <a:r>
              <a:rPr lang="en-US" altLang="en-US" sz="1800" dirty="0">
                <a:latin typeface="Times New Roman" panose="02020603050405020304" pitchFamily="18" charset="0"/>
              </a:rPr>
              <a:t> of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1800" dirty="0">
                <a:latin typeface="Times New Roman" panose="02020603050405020304" pitchFamily="18" charset="0"/>
              </a:rPr>
              <a:t> integers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Times New Roman" panose="02020603050405020304" pitchFamily="18" charset="0"/>
              </a:rPr>
              <a:t>	Output</a:t>
            </a:r>
            <a:r>
              <a:rPr lang="en-US" altLang="en-US" sz="1800" dirty="0">
                <a:latin typeface="Times New Roman" panose="02020603050405020304" pitchFamily="18" charset="0"/>
              </a:rPr>
              <a:t> array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A</a:t>
            </a:r>
            <a:r>
              <a:rPr lang="en-US" altLang="en-US" sz="1800" dirty="0">
                <a:latin typeface="Times New Roman" panose="02020603050405020304" pitchFamily="18" charset="0"/>
              </a:rPr>
              <a:t> of prefix averages of 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	</a:t>
            </a:r>
            <a:r>
              <a:rPr lang="en-US" altLang="en-US" sz="1800" dirty="0">
                <a:sym typeface="Symbol" panose="05050102010706020507" pitchFamily="18" charset="2"/>
              </a:rPr>
              <a:t>#operations</a:t>
            </a:r>
            <a:endParaRPr lang="en-US" altLang="en-US" sz="18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1800" dirty="0">
                <a:latin typeface="Times New Roman" panose="02020603050405020304" pitchFamily="18" charset="0"/>
              </a:rPr>
              <a:t>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A</a:t>
            </a:r>
            <a:r>
              <a:rPr lang="en-US" altLang="en-US" sz="1800" dirty="0">
                <a:latin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en-US" sz="1800" dirty="0">
                <a:latin typeface="Times New Roman" panose="02020603050405020304" pitchFamily="18" charset="0"/>
              </a:rPr>
              <a:t>new array of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1800" dirty="0">
                <a:latin typeface="Times New Roman" panose="02020603050405020304" pitchFamily="18" charset="0"/>
              </a:rPr>
              <a:t> integers;		     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en-US" sz="1800" b="1" i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	</a:t>
            </a:r>
            <a:r>
              <a:rPr lang="en-US" altLang="en-US" sz="1800" b="1" dirty="0">
                <a:latin typeface="Times New Roman" panose="02020603050405020304" pitchFamily="18" charset="0"/>
              </a:rPr>
              <a:t>for</a:t>
            </a:r>
            <a:r>
              <a:rPr lang="en-US" altLang="en-US" sz="1800" dirty="0">
                <a:latin typeface="Times New Roman" panose="02020603050405020304" pitchFamily="18" charset="0"/>
              </a:rPr>
              <a:t> ( </a:t>
            </a:r>
            <a:r>
              <a:rPr lang="en-US" altLang="en-US" sz="1800" b="1" i="1" dirty="0" err="1">
                <a:latin typeface="Times New Roman" panose="02020603050405020304" pitchFamily="18" charset="0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= 0;</a:t>
            </a:r>
            <a:r>
              <a:rPr lang="en-US" altLang="en-US" sz="1800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1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&lt;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; </a:t>
            </a:r>
            <a:r>
              <a:rPr lang="en-US" altLang="en-US" sz="18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++)</a:t>
            </a:r>
            <a:r>
              <a:rPr lang="en-US" altLang="en-US" sz="1800" b="1" dirty="0">
                <a:latin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en-US" sz="1800" dirty="0">
                <a:latin typeface="Times New Roman" panose="02020603050405020304" pitchFamily="18" charset="0"/>
              </a:rPr>
              <a:t>	     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+1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r>
              <a:rPr lang="en-US" altLang="en-US" sz="1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{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[0]; 			</a:t>
            </a:r>
            <a:r>
              <a:rPr lang="en-US" altLang="en-US" sz="1800" dirty="0">
                <a:latin typeface="Times New Roman" panose="02020603050405020304" pitchFamily="18" charset="0"/>
              </a:rPr>
              <a:t>	     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en-US" sz="18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		</a:t>
            </a:r>
            <a:r>
              <a:rPr lang="en-US" altLang="en-US" sz="1800" b="1" dirty="0">
                <a:latin typeface="Times New Roman" panose="02020603050405020304" pitchFamily="18" charset="0"/>
              </a:rPr>
              <a:t>for</a:t>
            </a:r>
            <a:r>
              <a:rPr lang="en-US" altLang="en-US" sz="1800" dirty="0">
                <a:latin typeface="Times New Roman" panose="02020603050405020304" pitchFamily="18" charset="0"/>
              </a:rPr>
              <a:t> (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j </a:t>
            </a:r>
            <a:r>
              <a:rPr lang="en-US" altLang="en-US" sz="1800" dirty="0">
                <a:latin typeface="Times New Roman" panose="02020603050405020304" pitchFamily="18" charset="0"/>
              </a:rPr>
              <a:t>=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1; </a:t>
            </a:r>
            <a:r>
              <a:rPr lang="en-US" altLang="en-US" sz="1800" i="1" dirty="0">
                <a:latin typeface="Times New Roman" panose="02020603050405020304" pitchFamily="18" charset="0"/>
                <a:sym typeface="Symbol" panose="05050102010706020507" pitchFamily="18" charset="2"/>
              </a:rPr>
              <a:t>j 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en-US" sz="18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1800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; </a:t>
            </a:r>
            <a:r>
              <a:rPr lang="en-US" altLang="en-US" sz="1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++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1800" b="1" dirty="0">
                <a:latin typeface="Times New Roman" panose="02020603050405020304" pitchFamily="18" charset="0"/>
                <a:sym typeface="Symbol" panose="05050102010706020507" pitchFamily="18" charset="2"/>
              </a:rPr>
              <a:t>		     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en-US" sz="1800" dirty="0">
                <a:latin typeface="Symbol" panose="05050102010706020507" pitchFamily="18" charset="2"/>
                <a:sym typeface="Symbol" panose="05050102010706020507" pitchFamily="18" charset="2"/>
              </a:rPr>
              <a:t>+ 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en-US" sz="1800" dirty="0">
                <a:latin typeface="Symbol" panose="05050102010706020507" pitchFamily="18" charset="2"/>
                <a:sym typeface="Symbol" panose="05050102010706020507" pitchFamily="18" charset="2"/>
              </a:rPr>
              <a:t>+ 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en-US" sz="1800" dirty="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1)</a:t>
            </a:r>
            <a:endParaRPr lang="en-US" altLang="en-US" sz="1800" b="1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		    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];		                     1 </a:t>
            </a:r>
            <a:r>
              <a:rPr lang="en-US" altLang="en-US" sz="1800" dirty="0">
                <a:latin typeface="Symbol" panose="05050102010706020507" pitchFamily="18" charset="2"/>
                <a:sym typeface="Symbol" panose="05050102010706020507" pitchFamily="18" charset="2"/>
              </a:rPr>
              <a:t>+ 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en-US" sz="1800" dirty="0">
                <a:latin typeface="Symbol" panose="05050102010706020507" pitchFamily="18" charset="2"/>
                <a:sym typeface="Symbol" panose="05050102010706020507" pitchFamily="18" charset="2"/>
              </a:rPr>
              <a:t>+ 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en-US" sz="1800" dirty="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1)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en-US" sz="1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] = 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latin typeface="Symbol" panose="05050102010706020507" pitchFamily="18" charset="2"/>
                <a:sym typeface="Symbol" panose="05050102010706020507" pitchFamily="18" charset="2"/>
              </a:rPr>
              <a:t>/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</a:rPr>
              <a:t>(</a:t>
            </a:r>
            <a:r>
              <a:rPr lang="en-US" altLang="en-US" sz="1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1</a:t>
            </a:r>
            <a:r>
              <a:rPr lang="en-US" altLang="en-US" sz="1800" dirty="0">
                <a:latin typeface="Times New Roman" panose="02020603050405020304" pitchFamily="18" charset="0"/>
              </a:rPr>
              <a:t>);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		</a:t>
            </a:r>
            <a:r>
              <a:rPr lang="en-US" altLang="en-US" sz="1800" dirty="0">
                <a:latin typeface="Times New Roman" panose="02020603050405020304" pitchFamily="18" charset="0"/>
              </a:rPr>
              <a:t>	     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</a:t>
            </a:r>
            <a:r>
              <a:rPr lang="en-US" altLang="en-US" sz="1800" b="1" dirty="0"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Times New Roman" panose="02020603050405020304" pitchFamily="18" charset="0"/>
                <a:sym typeface="Symbol" panose="05050102010706020507" pitchFamily="18" charset="2"/>
              </a:rPr>
              <a:t>	return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A;                                                               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sym typeface="Symbol" panose="05050102010706020507" pitchFamily="18" charset="2"/>
              </a:rPr>
              <a:t>} 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			</a:t>
            </a:r>
            <a:r>
              <a:rPr lang="en-US" altLang="en-US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endParaRPr lang="en-US" altLang="en-US" sz="2000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FA2955-08AC-418F-B2D4-7D03FD9C3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71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>
            <a:extLst>
              <a:ext uri="{FF2B5EF4-FFF2-40B4-BE49-F238E27FC236}">
                <a16:creationId xmlns:a16="http://schemas.microsoft.com/office/drawing/2014/main" id="{CC76D87D-FA9B-4CC3-A227-6B4B5CC5BC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1779" y="464664"/>
            <a:ext cx="7793037" cy="830262"/>
          </a:xfrm>
        </p:spPr>
        <p:txBody>
          <a:bodyPr/>
          <a:lstStyle/>
          <a:p>
            <a:pPr eaLnBrk="1" hangingPunct="1"/>
            <a:r>
              <a:rPr lang="en-US" altLang="en-US" dirty="0"/>
              <a:t>Arithmetic Progression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4D865C81-9DBC-4150-A729-7733960918D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66652" y="2090057"/>
            <a:ext cx="8900433" cy="3962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400" dirty="0"/>
              <a:t>The total number of primitive operations of </a:t>
            </a:r>
            <a:r>
              <a:rPr lang="en-US" altLang="en-US" sz="2400" b="1" dirty="0">
                <a:latin typeface="Times New Roman" pitchFamily="18" charset="0"/>
              </a:rPr>
              <a:t>prefixAverages1 </a:t>
            </a:r>
            <a:r>
              <a:rPr lang="en-US" altLang="en-US" sz="2400" dirty="0"/>
              <a:t>is</a:t>
            </a:r>
          </a:p>
          <a:p>
            <a:pPr marL="0" indent="0">
              <a:buNone/>
              <a:defRPr/>
            </a:pPr>
            <a:r>
              <a:rPr lang="en-US" altLang="en-US" sz="2400" dirty="0"/>
              <a:t>   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n+n+1+n+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 + 2 + …+ (n  1)+1 + 2 + …+ (n 1)+n+1</a:t>
            </a:r>
          </a:p>
          <a:p>
            <a:pPr marL="0" indent="0">
              <a:buNone/>
              <a:defRPr/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=n</a:t>
            </a:r>
            <a:r>
              <a:rPr lang="en-US" alt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+3n+2=O(n</a:t>
            </a:r>
            <a:r>
              <a:rPr lang="en-US" alt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).</a:t>
            </a:r>
            <a:br>
              <a:rPr lang="en-US" altLang="en-US" sz="2400" b="1" dirty="0"/>
            </a:br>
            <a:endParaRPr lang="en-US" altLang="en-US" sz="2400" b="1" dirty="0"/>
          </a:p>
          <a:p>
            <a:pPr eaLnBrk="1" hangingPunct="1">
              <a:defRPr/>
            </a:pPr>
            <a:r>
              <a:rPr lang="en-US" altLang="en-US" sz="2400" dirty="0"/>
              <a:t>Thus, algorithm </a:t>
            </a:r>
            <a:r>
              <a:rPr lang="en-US" altLang="en-US" sz="2400" b="1" i="1" dirty="0">
                <a:latin typeface="Times New Roman" pitchFamily="18" charset="0"/>
              </a:rPr>
              <a:t>prefixAverages1 </a:t>
            </a:r>
            <a:r>
              <a:rPr lang="en-US" altLang="en-US" sz="2400" dirty="0"/>
              <a:t>runs in </a:t>
            </a:r>
            <a:r>
              <a:rPr lang="en-US" altLang="en-US" sz="2400" b="1" i="1" dirty="0">
                <a:latin typeface="Times New Roman" pitchFamily="18" charset="0"/>
                <a:sym typeface="Symbol" pitchFamily="18" charset="2"/>
              </a:rPr>
              <a:t>O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en-US" sz="2400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en-US" sz="2400" baseline="30000" dirty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) </a:t>
            </a:r>
            <a:r>
              <a:rPr lang="en-US" altLang="en-US" sz="2400" dirty="0"/>
              <a:t>time, or we say the </a:t>
            </a:r>
            <a:r>
              <a:rPr lang="en-US" altLang="en-US" sz="2400" i="1" dirty="0"/>
              <a:t>time complexity </a:t>
            </a:r>
            <a:r>
              <a:rPr lang="en-US" altLang="en-US" sz="2400" dirty="0"/>
              <a:t>of </a:t>
            </a:r>
            <a:r>
              <a:rPr lang="en-US" altLang="en-US" sz="2400" b="1" i="1" dirty="0">
                <a:latin typeface="Times New Roman" pitchFamily="18" charset="0"/>
              </a:rPr>
              <a:t>prefixAverages1 </a:t>
            </a:r>
            <a:r>
              <a:rPr lang="en-US" altLang="en-US" sz="2400" dirty="0"/>
              <a:t> is </a:t>
            </a:r>
            <a:r>
              <a:rPr lang="en-US" altLang="en-US" sz="2400" b="1" i="1" dirty="0">
                <a:latin typeface="Times New Roman" pitchFamily="18" charset="0"/>
                <a:sym typeface="Symbol" pitchFamily="18" charset="2"/>
              </a:rPr>
              <a:t>O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en-US" sz="2400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en-US" sz="2400" baseline="30000" dirty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). </a:t>
            </a:r>
            <a:endParaRPr lang="en-US" alt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489528-8F51-4102-A930-E0BE1E079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444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>
            <a:extLst>
              <a:ext uri="{FF2B5EF4-FFF2-40B4-BE49-F238E27FC236}">
                <a16:creationId xmlns:a16="http://schemas.microsoft.com/office/drawing/2014/main" id="{CF302555-9074-4537-B944-00F511A12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560" y="117565"/>
            <a:ext cx="7772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dirty="0">
                <a:latin typeface="Calibri Light" panose="020F0302020204030204" pitchFamily="34" charset="0"/>
              </a:rPr>
              <a:t>Prefix Averages (Linear)</a:t>
            </a:r>
          </a:p>
        </p:txBody>
      </p:sp>
      <p:sp>
        <p:nvSpPr>
          <p:cNvPr id="3072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448C559-C4E4-47C4-B544-E7F7B4C48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560" y="1711235"/>
            <a:ext cx="7848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following algorithm computes prefix averages in linear time by keeping a running sum</a:t>
            </a:r>
            <a:endParaRPr lang="en-US" altLang="en-US" sz="2400" b="1" i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0725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E78E726-1E68-4EB7-B24A-A126BE110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2560" y="2549435"/>
            <a:ext cx="6781800" cy="320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en-US" sz="1800" dirty="0">
                <a:latin typeface="Times New Roman" panose="02020603050405020304" pitchFamily="18" charset="0"/>
              </a:rPr>
              <a:t> </a:t>
            </a:r>
            <a:r>
              <a:rPr lang="en-US" altLang="en-US" sz="1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prefixAverages2</a:t>
            </a:r>
            <a:r>
              <a:rPr lang="en-US" altLang="en-US" sz="1800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X, n</a:t>
            </a:r>
            <a:r>
              <a:rPr lang="en-US" altLang="en-US" sz="1800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en-US" sz="1800" dirty="0">
                <a:latin typeface="Times New Roman" panose="02020603050405020304" pitchFamily="18" charset="0"/>
              </a:rPr>
              <a:t>{  </a:t>
            </a:r>
            <a:r>
              <a:rPr lang="en-US" altLang="en-US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Input</a:t>
            </a:r>
            <a:r>
              <a:rPr lang="en-US" altLang="en-US" sz="1800" dirty="0">
                <a:latin typeface="Times New Roman" panose="02020603050405020304" pitchFamily="18" charset="0"/>
              </a:rPr>
              <a:t> array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X</a:t>
            </a:r>
            <a:r>
              <a:rPr lang="en-US" altLang="en-US" sz="1800" dirty="0">
                <a:latin typeface="Times New Roman" panose="02020603050405020304" pitchFamily="18" charset="0"/>
              </a:rPr>
              <a:t> of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1800" dirty="0">
                <a:latin typeface="Times New Roman" panose="02020603050405020304" pitchFamily="18" charset="0"/>
              </a:rPr>
              <a:t> integers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Times New Roman" panose="02020603050405020304" pitchFamily="18" charset="0"/>
              </a:rPr>
              <a:t>	Output</a:t>
            </a:r>
            <a:r>
              <a:rPr lang="en-US" altLang="en-US" sz="1800" dirty="0">
                <a:latin typeface="Times New Roman" panose="02020603050405020304" pitchFamily="18" charset="0"/>
              </a:rPr>
              <a:t> array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A</a:t>
            </a:r>
            <a:r>
              <a:rPr lang="en-US" altLang="en-US" sz="1800" dirty="0">
                <a:latin typeface="Times New Roman" panose="02020603050405020304" pitchFamily="18" charset="0"/>
              </a:rPr>
              <a:t> of prefix averages of 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	     </a:t>
            </a:r>
            <a:r>
              <a:rPr lang="en-US" altLang="en-US" sz="1800" dirty="0">
                <a:sym typeface="Symbol" panose="05050102010706020507" pitchFamily="18" charset="2"/>
              </a:rPr>
              <a:t>#operations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A</a:t>
            </a:r>
            <a:r>
              <a:rPr lang="en-US" altLang="en-US" sz="1800" dirty="0">
                <a:latin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en-US" sz="1800" dirty="0">
                <a:latin typeface="Times New Roman" panose="02020603050405020304" pitchFamily="18" charset="0"/>
              </a:rPr>
              <a:t>new array of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1800" dirty="0">
                <a:latin typeface="Times New Roman" panose="02020603050405020304" pitchFamily="18" charset="0"/>
              </a:rPr>
              <a:t> integers			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en-US" sz="1800" b="1" i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= 0				                                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	</a:t>
            </a:r>
            <a:r>
              <a:rPr lang="en-US" altLang="en-US" sz="1800" b="1" dirty="0">
                <a:latin typeface="Times New Roman" panose="02020603050405020304" pitchFamily="18" charset="0"/>
              </a:rPr>
              <a:t>for</a:t>
            </a:r>
            <a:r>
              <a:rPr lang="en-US" altLang="en-US" sz="1800" dirty="0">
                <a:latin typeface="Times New Roman" panose="02020603050405020304" pitchFamily="18" charset="0"/>
              </a:rPr>
              <a:t> ( </a:t>
            </a:r>
            <a:r>
              <a:rPr lang="en-US" altLang="en-US" sz="1800" b="1" i="1" dirty="0" err="1">
                <a:latin typeface="Times New Roman" panose="02020603050405020304" pitchFamily="18" charset="0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= 0; </a:t>
            </a:r>
            <a:r>
              <a:rPr lang="en-US" altLang="en-US" sz="1800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1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&lt;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n; </a:t>
            </a:r>
            <a:r>
              <a:rPr lang="en-US" altLang="en-US" sz="1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++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)</a:t>
            </a:r>
            <a:r>
              <a:rPr lang="en-US" altLang="en-US" sz="1800" b="1" dirty="0">
                <a:latin typeface="Times New Roman" panose="02020603050405020304" pitchFamily="18" charset="0"/>
                <a:sym typeface="Symbol" panose="05050102010706020507" pitchFamily="18" charset="2"/>
              </a:rPr>
              <a:t>				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	   {  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en-US" sz="1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]	     			                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en-US" sz="18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	       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en-US" sz="1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] = 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latin typeface="Symbol" panose="05050102010706020507" pitchFamily="18" charset="2"/>
                <a:sym typeface="Symbol" panose="05050102010706020507" pitchFamily="18" charset="2"/>
              </a:rPr>
              <a:t>/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</a:rPr>
              <a:t>(</a:t>
            </a:r>
            <a:r>
              <a:rPr lang="en-US" altLang="en-US" sz="1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1</a:t>
            </a:r>
            <a:r>
              <a:rPr lang="en-US" altLang="en-US" sz="1800" dirty="0">
                <a:latin typeface="Times New Roman" panose="02020603050405020304" pitchFamily="18" charset="0"/>
              </a:rPr>
              <a:t>)                                            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en-US" sz="18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}			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Times New Roman" panose="02020603050405020304" pitchFamily="18" charset="0"/>
                <a:sym typeface="Symbol" panose="05050102010706020507" pitchFamily="18" charset="2"/>
              </a:rPr>
              <a:t>	return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	</a:t>
            </a:r>
            <a:r>
              <a:rPr lang="en-US" altLang="en-US" sz="18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      		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  }</a:t>
            </a:r>
          </a:p>
        </p:txBody>
      </p:sp>
      <p:sp>
        <p:nvSpPr>
          <p:cNvPr id="30726" name="Rectangle 5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56FE897-8F01-4F9B-AE0F-2B771B747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760" y="5826035"/>
            <a:ext cx="7848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400"/>
              <a:t>Algorithm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prefixAverages2 </a:t>
            </a:r>
            <a:r>
              <a:rPr lang="en-US" altLang="en-US" sz="2400"/>
              <a:t>runs in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en-US" sz="2400"/>
              <a:t>time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56512C-0C44-4FE9-B318-40FC3614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13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1E1F4-DE63-4F43-BB8C-18DC7B09D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937" y="8645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Binary Search (1/4)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0B6B7-9BA0-47B2-93F2-297456340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4994"/>
            <a:ext cx="10515600" cy="523385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4400" dirty="0"/>
              <a:t>The following recursive algorithm searches for a value in a sorted array:</a:t>
            </a:r>
          </a:p>
          <a:p>
            <a:pPr marL="0" indent="0">
              <a:buNone/>
            </a:pPr>
            <a:endParaRPr lang="en-US" sz="3800" dirty="0"/>
          </a:p>
          <a:p>
            <a:pPr marL="0" indent="0">
              <a:buNone/>
            </a:pPr>
            <a:r>
              <a:rPr lang="en-US" sz="4500" dirty="0" err="1"/>
              <a:t>BinarySearch</a:t>
            </a:r>
            <a:r>
              <a:rPr lang="en-US" sz="4500" dirty="0"/>
              <a:t>(v, a, lo, hi)</a:t>
            </a:r>
          </a:p>
          <a:p>
            <a:pPr marL="0" indent="0">
              <a:buNone/>
            </a:pPr>
            <a:r>
              <a:rPr lang="en-US" sz="4500" dirty="0"/>
              <a:t>  </a:t>
            </a:r>
            <a:r>
              <a:rPr lang="en-US" sz="4500" b="1" dirty="0"/>
              <a:t>Input</a:t>
            </a:r>
            <a:r>
              <a:rPr lang="en-US" sz="4500" dirty="0"/>
              <a:t>  value v</a:t>
            </a:r>
          </a:p>
          <a:p>
            <a:pPr marL="0" indent="0">
              <a:buNone/>
            </a:pPr>
            <a:r>
              <a:rPr lang="en-US" sz="4500" dirty="0"/>
              <a:t>              array a[</a:t>
            </a:r>
            <a:r>
              <a:rPr lang="en-US" sz="4500" dirty="0" err="1"/>
              <a:t>lo..hi</a:t>
            </a:r>
            <a:r>
              <a:rPr lang="en-US" sz="4500" dirty="0"/>
              <a:t>] of values</a:t>
            </a:r>
          </a:p>
          <a:p>
            <a:pPr marL="0" indent="0">
              <a:buNone/>
            </a:pPr>
            <a:r>
              <a:rPr lang="en-US" sz="4500" dirty="0"/>
              <a:t>  </a:t>
            </a:r>
            <a:r>
              <a:rPr lang="en-US" sz="4500" b="1" dirty="0"/>
              <a:t>Output</a:t>
            </a:r>
            <a:r>
              <a:rPr lang="en-US" sz="4500" dirty="0"/>
              <a:t> true if v in a[</a:t>
            </a:r>
            <a:r>
              <a:rPr lang="en-US" sz="4500" dirty="0" err="1"/>
              <a:t>lo..hi</a:t>
            </a:r>
            <a:r>
              <a:rPr lang="en-US" sz="4500" dirty="0"/>
              <a:t>]</a:t>
            </a:r>
          </a:p>
          <a:p>
            <a:pPr marL="0" indent="0">
              <a:buNone/>
            </a:pPr>
            <a:r>
              <a:rPr lang="en-US" sz="4500" dirty="0"/>
              <a:t>              false otherwise</a:t>
            </a:r>
          </a:p>
          <a:p>
            <a:pPr marL="0" indent="0">
              <a:buNone/>
            </a:pPr>
            <a:endParaRPr lang="en-US" sz="4500" dirty="0"/>
          </a:p>
          <a:p>
            <a:pPr marL="0" indent="0">
              <a:buNone/>
            </a:pPr>
            <a:r>
              <a:rPr lang="en-US" sz="4500" dirty="0"/>
              <a:t>   mid=(</a:t>
            </a:r>
            <a:r>
              <a:rPr lang="en-US" sz="4500" dirty="0" err="1"/>
              <a:t>lo+hi</a:t>
            </a:r>
            <a:r>
              <a:rPr lang="en-US" sz="4500" dirty="0"/>
              <a:t>)/2</a:t>
            </a:r>
          </a:p>
          <a:p>
            <a:pPr marL="0" indent="0">
              <a:buNone/>
            </a:pPr>
            <a:r>
              <a:rPr lang="en-US" sz="4500" dirty="0"/>
              <a:t>   </a:t>
            </a:r>
            <a:r>
              <a:rPr lang="en-US" sz="4500" b="1" dirty="0"/>
              <a:t>if</a:t>
            </a:r>
            <a:r>
              <a:rPr lang="en-US" sz="4500" dirty="0"/>
              <a:t> lo&gt;hi  </a:t>
            </a:r>
            <a:r>
              <a:rPr lang="en-US" sz="4500" b="1" dirty="0"/>
              <a:t>return</a:t>
            </a:r>
            <a:r>
              <a:rPr lang="en-US" sz="4500" dirty="0"/>
              <a:t> false</a:t>
            </a:r>
          </a:p>
          <a:p>
            <a:pPr marL="0" indent="0">
              <a:buNone/>
            </a:pPr>
            <a:r>
              <a:rPr lang="en-US" sz="4500" b="1" dirty="0"/>
              <a:t>   if </a:t>
            </a:r>
            <a:r>
              <a:rPr lang="en-US" sz="4500" dirty="0"/>
              <a:t>a[mid]=v  </a:t>
            </a:r>
            <a:r>
              <a:rPr lang="en-US" sz="4500" b="1" dirty="0"/>
              <a:t>return</a:t>
            </a:r>
            <a:r>
              <a:rPr lang="en-US" sz="4500" dirty="0"/>
              <a:t> true</a:t>
            </a:r>
          </a:p>
          <a:p>
            <a:pPr marL="0" indent="0">
              <a:buNone/>
            </a:pPr>
            <a:r>
              <a:rPr lang="en-US" sz="4500" dirty="0"/>
              <a:t>   </a:t>
            </a:r>
            <a:r>
              <a:rPr lang="en-US" sz="4500" b="1" dirty="0"/>
              <a:t>else if </a:t>
            </a:r>
            <a:r>
              <a:rPr lang="en-US" sz="4500" dirty="0"/>
              <a:t>a[mid]&lt;v </a:t>
            </a:r>
          </a:p>
          <a:p>
            <a:pPr marL="0" indent="0">
              <a:buNone/>
            </a:pPr>
            <a:r>
              <a:rPr lang="en-US" sz="4500" dirty="0"/>
              <a:t>                </a:t>
            </a:r>
            <a:r>
              <a:rPr lang="en-US" sz="4500" b="1" dirty="0"/>
              <a:t>return</a:t>
            </a:r>
            <a:r>
              <a:rPr lang="en-US" sz="4500" dirty="0"/>
              <a:t> </a:t>
            </a:r>
            <a:r>
              <a:rPr lang="en-US" sz="4500" dirty="0" err="1"/>
              <a:t>BiarySearch</a:t>
            </a:r>
            <a:r>
              <a:rPr lang="en-US" sz="4500" dirty="0"/>
              <a:t>(v,a,mid+1,hi)</a:t>
            </a:r>
          </a:p>
          <a:p>
            <a:pPr marL="0" indent="0">
              <a:buNone/>
            </a:pPr>
            <a:r>
              <a:rPr lang="en-US" sz="4500" dirty="0"/>
              <a:t>           </a:t>
            </a:r>
            <a:r>
              <a:rPr lang="en-US" sz="4500" b="1" dirty="0"/>
              <a:t>else</a:t>
            </a:r>
          </a:p>
          <a:p>
            <a:pPr marL="0" indent="0">
              <a:buNone/>
            </a:pPr>
            <a:r>
              <a:rPr lang="en-US" sz="4500" b="1" dirty="0"/>
              <a:t>                return</a:t>
            </a:r>
            <a:r>
              <a:rPr lang="en-US" sz="4500" dirty="0"/>
              <a:t> </a:t>
            </a:r>
            <a:r>
              <a:rPr lang="en-US" sz="4500" dirty="0" err="1"/>
              <a:t>BinarySearch</a:t>
            </a:r>
            <a:r>
              <a:rPr lang="en-US" sz="4500" dirty="0"/>
              <a:t>(v,a,lo,mid-1)</a:t>
            </a:r>
          </a:p>
          <a:p>
            <a:pPr marL="0" indent="0">
              <a:buNone/>
            </a:pPr>
            <a:endParaRPr lang="en-US" sz="45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4426C-27A1-4448-85B8-4C66ACB00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54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>
            <a:extLst>
              <a:ext uri="{FF2B5EF4-FFF2-40B4-BE49-F238E27FC236}">
                <a16:creationId xmlns:a16="http://schemas.microsoft.com/office/drawing/2014/main" id="{713451AB-CFB5-46DC-A075-169EFABCAF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B8B4B02-5D47-40A3-A0F2-C2D3D6127D79}" type="slidenum">
              <a:rPr lang="en-AU" altLang="en-US" sz="1400">
                <a:solidFill>
                  <a:schemeClr val="bg2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AU" altLang="en-US" sz="1400">
              <a:solidFill>
                <a:schemeClr val="bg2"/>
              </a:solidFill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B845D4CF-6C76-47FB-9CE1-F58E6AA7C84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22811" y="91875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Analysis of Algorithms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4AB126DB-244E-4AA3-86F9-BC094F2B6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5537" y="4062005"/>
            <a:ext cx="13673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Times" panose="02020603050405020304" pitchFamily="18" charset="0"/>
              </a:rPr>
              <a:t>Algorithm</a:t>
            </a: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5125" name="Rectangle 4">
            <a:extLst>
              <a:ext uri="{FF2B5EF4-FFF2-40B4-BE49-F238E27FC236}">
                <a16:creationId xmlns:a16="http://schemas.microsoft.com/office/drawing/2014/main" id="{0AAE2C16-A280-4775-AB5C-25EAD2847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322" y="4060418"/>
            <a:ext cx="7373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Times" panose="02020603050405020304" pitchFamily="18" charset="0"/>
              </a:rPr>
              <a:t>Input</a:t>
            </a:r>
            <a:endParaRPr lang="en-US" altLang="en-US" sz="2400"/>
          </a:p>
        </p:txBody>
      </p:sp>
      <p:grpSp>
        <p:nvGrpSpPr>
          <p:cNvPr id="5126" name="Group 5">
            <a:extLst>
              <a:ext uri="{FF2B5EF4-FFF2-40B4-BE49-F238E27FC236}">
                <a16:creationId xmlns:a16="http://schemas.microsoft.com/office/drawing/2014/main" id="{874EB78D-CC1C-4C77-8691-3437D31F11B8}"/>
              </a:ext>
            </a:extLst>
          </p:cNvPr>
          <p:cNvGrpSpPr>
            <a:grpSpLocks/>
          </p:cNvGrpSpPr>
          <p:nvPr/>
        </p:nvGrpSpPr>
        <p:grpSpPr bwMode="auto">
          <a:xfrm>
            <a:off x="6150474" y="2818993"/>
            <a:ext cx="1236662" cy="976312"/>
            <a:chOff x="4193" y="2328"/>
            <a:chExt cx="779" cy="615"/>
          </a:xfrm>
        </p:grpSpPr>
        <p:sp>
          <p:nvSpPr>
            <p:cNvPr id="5192" name="Freeform 6">
              <a:extLst>
                <a:ext uri="{FF2B5EF4-FFF2-40B4-BE49-F238E27FC236}">
                  <a16:creationId xmlns:a16="http://schemas.microsoft.com/office/drawing/2014/main" id="{C688C3A6-298C-440F-A58B-E3B1F3DD0D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2" y="2823"/>
              <a:ext cx="65" cy="88"/>
            </a:xfrm>
            <a:custGeom>
              <a:avLst/>
              <a:gdLst>
                <a:gd name="T0" fmla="*/ 0 w 65"/>
                <a:gd name="T1" fmla="*/ 0 h 88"/>
                <a:gd name="T2" fmla="*/ 6 w 65"/>
                <a:gd name="T3" fmla="*/ 56 h 88"/>
                <a:gd name="T4" fmla="*/ 6 w 65"/>
                <a:gd name="T5" fmla="*/ 80 h 88"/>
                <a:gd name="T6" fmla="*/ 26 w 65"/>
                <a:gd name="T7" fmla="*/ 88 h 88"/>
                <a:gd name="T8" fmla="*/ 32 w 65"/>
                <a:gd name="T9" fmla="*/ 80 h 88"/>
                <a:gd name="T10" fmla="*/ 45 w 65"/>
                <a:gd name="T11" fmla="*/ 88 h 88"/>
                <a:gd name="T12" fmla="*/ 65 w 65"/>
                <a:gd name="T13" fmla="*/ 80 h 88"/>
                <a:gd name="T14" fmla="*/ 58 w 65"/>
                <a:gd name="T15" fmla="*/ 64 h 88"/>
                <a:gd name="T16" fmla="*/ 65 w 65"/>
                <a:gd name="T17" fmla="*/ 0 h 88"/>
                <a:gd name="T18" fmla="*/ 52 w 65"/>
                <a:gd name="T19" fmla="*/ 8 h 88"/>
                <a:gd name="T20" fmla="*/ 0 w 65"/>
                <a:gd name="T21" fmla="*/ 0 h 8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5"/>
                <a:gd name="T34" fmla="*/ 0 h 88"/>
                <a:gd name="T35" fmla="*/ 65 w 65"/>
                <a:gd name="T36" fmla="*/ 88 h 8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5" h="88">
                  <a:moveTo>
                    <a:pt x="0" y="0"/>
                  </a:moveTo>
                  <a:lnTo>
                    <a:pt x="6" y="56"/>
                  </a:lnTo>
                  <a:lnTo>
                    <a:pt x="6" y="80"/>
                  </a:lnTo>
                  <a:lnTo>
                    <a:pt x="26" y="88"/>
                  </a:lnTo>
                  <a:lnTo>
                    <a:pt x="32" y="80"/>
                  </a:lnTo>
                  <a:lnTo>
                    <a:pt x="45" y="88"/>
                  </a:lnTo>
                  <a:lnTo>
                    <a:pt x="65" y="80"/>
                  </a:lnTo>
                  <a:lnTo>
                    <a:pt x="58" y="64"/>
                  </a:lnTo>
                  <a:lnTo>
                    <a:pt x="65" y="0"/>
                  </a:lnTo>
                  <a:lnTo>
                    <a:pt x="52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3" name="Freeform 7">
              <a:extLst>
                <a:ext uri="{FF2B5EF4-FFF2-40B4-BE49-F238E27FC236}">
                  <a16:creationId xmlns:a16="http://schemas.microsoft.com/office/drawing/2014/main" id="{B4F3F044-8022-4112-9506-870FF96A3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7" y="2376"/>
              <a:ext cx="39" cy="56"/>
            </a:xfrm>
            <a:custGeom>
              <a:avLst/>
              <a:gdLst>
                <a:gd name="T0" fmla="*/ 0 w 39"/>
                <a:gd name="T1" fmla="*/ 8 h 56"/>
                <a:gd name="T2" fmla="*/ 7 w 39"/>
                <a:gd name="T3" fmla="*/ 0 h 56"/>
                <a:gd name="T4" fmla="*/ 20 w 39"/>
                <a:gd name="T5" fmla="*/ 8 h 56"/>
                <a:gd name="T6" fmla="*/ 33 w 39"/>
                <a:gd name="T7" fmla="*/ 24 h 56"/>
                <a:gd name="T8" fmla="*/ 39 w 39"/>
                <a:gd name="T9" fmla="*/ 32 h 56"/>
                <a:gd name="T10" fmla="*/ 33 w 39"/>
                <a:gd name="T11" fmla="*/ 56 h 56"/>
                <a:gd name="T12" fmla="*/ 26 w 39"/>
                <a:gd name="T13" fmla="*/ 48 h 56"/>
                <a:gd name="T14" fmla="*/ 20 w 39"/>
                <a:gd name="T15" fmla="*/ 40 h 56"/>
                <a:gd name="T16" fmla="*/ 13 w 39"/>
                <a:gd name="T17" fmla="*/ 16 h 56"/>
                <a:gd name="T18" fmla="*/ 0 w 39"/>
                <a:gd name="T19" fmla="*/ 8 h 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9"/>
                <a:gd name="T31" fmla="*/ 0 h 56"/>
                <a:gd name="T32" fmla="*/ 39 w 39"/>
                <a:gd name="T33" fmla="*/ 56 h 5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9" h="56">
                  <a:moveTo>
                    <a:pt x="0" y="8"/>
                  </a:moveTo>
                  <a:lnTo>
                    <a:pt x="7" y="0"/>
                  </a:lnTo>
                  <a:lnTo>
                    <a:pt x="20" y="8"/>
                  </a:lnTo>
                  <a:lnTo>
                    <a:pt x="33" y="24"/>
                  </a:lnTo>
                  <a:lnTo>
                    <a:pt x="39" y="32"/>
                  </a:lnTo>
                  <a:lnTo>
                    <a:pt x="33" y="56"/>
                  </a:lnTo>
                  <a:lnTo>
                    <a:pt x="26" y="48"/>
                  </a:lnTo>
                  <a:lnTo>
                    <a:pt x="20" y="40"/>
                  </a:lnTo>
                  <a:lnTo>
                    <a:pt x="13" y="1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4" name="Freeform 8">
              <a:extLst>
                <a:ext uri="{FF2B5EF4-FFF2-40B4-BE49-F238E27FC236}">
                  <a16:creationId xmlns:a16="http://schemas.microsoft.com/office/drawing/2014/main" id="{5D30B851-850E-455D-A5E9-69FB5C16D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2" y="2352"/>
              <a:ext cx="72" cy="96"/>
            </a:xfrm>
            <a:custGeom>
              <a:avLst/>
              <a:gdLst>
                <a:gd name="T0" fmla="*/ 13 w 72"/>
                <a:gd name="T1" fmla="*/ 40 h 96"/>
                <a:gd name="T2" fmla="*/ 7 w 72"/>
                <a:gd name="T3" fmla="*/ 32 h 96"/>
                <a:gd name="T4" fmla="*/ 0 w 72"/>
                <a:gd name="T5" fmla="*/ 40 h 96"/>
                <a:gd name="T6" fmla="*/ 0 w 72"/>
                <a:gd name="T7" fmla="*/ 56 h 96"/>
                <a:gd name="T8" fmla="*/ 13 w 72"/>
                <a:gd name="T9" fmla="*/ 56 h 96"/>
                <a:gd name="T10" fmla="*/ 20 w 72"/>
                <a:gd name="T11" fmla="*/ 80 h 96"/>
                <a:gd name="T12" fmla="*/ 46 w 72"/>
                <a:gd name="T13" fmla="*/ 96 h 96"/>
                <a:gd name="T14" fmla="*/ 59 w 72"/>
                <a:gd name="T15" fmla="*/ 96 h 96"/>
                <a:gd name="T16" fmla="*/ 65 w 72"/>
                <a:gd name="T17" fmla="*/ 72 h 96"/>
                <a:gd name="T18" fmla="*/ 72 w 72"/>
                <a:gd name="T19" fmla="*/ 48 h 96"/>
                <a:gd name="T20" fmla="*/ 65 w 72"/>
                <a:gd name="T21" fmla="*/ 16 h 96"/>
                <a:gd name="T22" fmla="*/ 39 w 72"/>
                <a:gd name="T23" fmla="*/ 0 h 96"/>
                <a:gd name="T24" fmla="*/ 20 w 72"/>
                <a:gd name="T25" fmla="*/ 16 h 96"/>
                <a:gd name="T26" fmla="*/ 13 w 72"/>
                <a:gd name="T27" fmla="*/ 40 h 9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2"/>
                <a:gd name="T43" fmla="*/ 0 h 96"/>
                <a:gd name="T44" fmla="*/ 72 w 72"/>
                <a:gd name="T45" fmla="*/ 96 h 9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2" h="96">
                  <a:moveTo>
                    <a:pt x="13" y="40"/>
                  </a:moveTo>
                  <a:lnTo>
                    <a:pt x="7" y="32"/>
                  </a:lnTo>
                  <a:lnTo>
                    <a:pt x="0" y="40"/>
                  </a:lnTo>
                  <a:lnTo>
                    <a:pt x="0" y="56"/>
                  </a:lnTo>
                  <a:lnTo>
                    <a:pt x="13" y="56"/>
                  </a:lnTo>
                  <a:lnTo>
                    <a:pt x="20" y="80"/>
                  </a:lnTo>
                  <a:lnTo>
                    <a:pt x="46" y="96"/>
                  </a:lnTo>
                  <a:lnTo>
                    <a:pt x="59" y="96"/>
                  </a:lnTo>
                  <a:lnTo>
                    <a:pt x="65" y="72"/>
                  </a:lnTo>
                  <a:lnTo>
                    <a:pt x="72" y="48"/>
                  </a:lnTo>
                  <a:lnTo>
                    <a:pt x="65" y="16"/>
                  </a:lnTo>
                  <a:lnTo>
                    <a:pt x="39" y="0"/>
                  </a:lnTo>
                  <a:lnTo>
                    <a:pt x="20" y="16"/>
                  </a:lnTo>
                  <a:lnTo>
                    <a:pt x="13" y="4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5" name="Freeform 9">
              <a:extLst>
                <a:ext uri="{FF2B5EF4-FFF2-40B4-BE49-F238E27FC236}">
                  <a16:creationId xmlns:a16="http://schemas.microsoft.com/office/drawing/2014/main" id="{484D5A04-E8F1-41FF-9706-5F366792D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6" y="2328"/>
              <a:ext cx="84" cy="80"/>
            </a:xfrm>
            <a:custGeom>
              <a:avLst/>
              <a:gdLst>
                <a:gd name="T0" fmla="*/ 78 w 84"/>
                <a:gd name="T1" fmla="*/ 48 h 80"/>
                <a:gd name="T2" fmla="*/ 84 w 84"/>
                <a:gd name="T3" fmla="*/ 40 h 80"/>
                <a:gd name="T4" fmla="*/ 84 w 84"/>
                <a:gd name="T5" fmla="*/ 24 h 80"/>
                <a:gd name="T6" fmla="*/ 71 w 84"/>
                <a:gd name="T7" fmla="*/ 16 h 80"/>
                <a:gd name="T8" fmla="*/ 58 w 84"/>
                <a:gd name="T9" fmla="*/ 0 h 80"/>
                <a:gd name="T10" fmla="*/ 39 w 84"/>
                <a:gd name="T11" fmla="*/ 0 h 80"/>
                <a:gd name="T12" fmla="*/ 19 w 84"/>
                <a:gd name="T13" fmla="*/ 0 h 80"/>
                <a:gd name="T14" fmla="*/ 19 w 84"/>
                <a:gd name="T15" fmla="*/ 16 h 80"/>
                <a:gd name="T16" fmla="*/ 6 w 84"/>
                <a:gd name="T17" fmla="*/ 16 h 80"/>
                <a:gd name="T18" fmla="*/ 0 w 84"/>
                <a:gd name="T19" fmla="*/ 48 h 80"/>
                <a:gd name="T20" fmla="*/ 0 w 84"/>
                <a:gd name="T21" fmla="*/ 72 h 80"/>
                <a:gd name="T22" fmla="*/ 6 w 84"/>
                <a:gd name="T23" fmla="*/ 80 h 80"/>
                <a:gd name="T24" fmla="*/ 6 w 84"/>
                <a:gd name="T25" fmla="*/ 64 h 80"/>
                <a:gd name="T26" fmla="*/ 13 w 84"/>
                <a:gd name="T27" fmla="*/ 56 h 80"/>
                <a:gd name="T28" fmla="*/ 19 w 84"/>
                <a:gd name="T29" fmla="*/ 64 h 80"/>
                <a:gd name="T30" fmla="*/ 26 w 84"/>
                <a:gd name="T31" fmla="*/ 40 h 80"/>
                <a:gd name="T32" fmla="*/ 45 w 84"/>
                <a:gd name="T33" fmla="*/ 24 h 80"/>
                <a:gd name="T34" fmla="*/ 71 w 84"/>
                <a:gd name="T35" fmla="*/ 40 h 80"/>
                <a:gd name="T36" fmla="*/ 78 w 84"/>
                <a:gd name="T37" fmla="*/ 48 h 8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4"/>
                <a:gd name="T58" fmla="*/ 0 h 80"/>
                <a:gd name="T59" fmla="*/ 84 w 84"/>
                <a:gd name="T60" fmla="*/ 80 h 8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4" h="80">
                  <a:moveTo>
                    <a:pt x="78" y="48"/>
                  </a:moveTo>
                  <a:lnTo>
                    <a:pt x="84" y="40"/>
                  </a:lnTo>
                  <a:lnTo>
                    <a:pt x="84" y="24"/>
                  </a:lnTo>
                  <a:lnTo>
                    <a:pt x="71" y="16"/>
                  </a:lnTo>
                  <a:lnTo>
                    <a:pt x="58" y="0"/>
                  </a:lnTo>
                  <a:lnTo>
                    <a:pt x="39" y="0"/>
                  </a:lnTo>
                  <a:lnTo>
                    <a:pt x="19" y="0"/>
                  </a:lnTo>
                  <a:lnTo>
                    <a:pt x="19" y="16"/>
                  </a:lnTo>
                  <a:lnTo>
                    <a:pt x="6" y="16"/>
                  </a:lnTo>
                  <a:lnTo>
                    <a:pt x="0" y="48"/>
                  </a:lnTo>
                  <a:lnTo>
                    <a:pt x="0" y="72"/>
                  </a:lnTo>
                  <a:lnTo>
                    <a:pt x="6" y="80"/>
                  </a:lnTo>
                  <a:lnTo>
                    <a:pt x="6" y="64"/>
                  </a:lnTo>
                  <a:lnTo>
                    <a:pt x="13" y="56"/>
                  </a:lnTo>
                  <a:lnTo>
                    <a:pt x="19" y="64"/>
                  </a:lnTo>
                  <a:lnTo>
                    <a:pt x="26" y="40"/>
                  </a:lnTo>
                  <a:lnTo>
                    <a:pt x="45" y="24"/>
                  </a:lnTo>
                  <a:lnTo>
                    <a:pt x="71" y="40"/>
                  </a:lnTo>
                  <a:lnTo>
                    <a:pt x="78" y="4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6" name="Freeform 10">
              <a:extLst>
                <a:ext uri="{FF2B5EF4-FFF2-40B4-BE49-F238E27FC236}">
                  <a16:creationId xmlns:a16="http://schemas.microsoft.com/office/drawing/2014/main" id="{8A38B073-7C0D-4633-8A88-20A90B0D2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3" y="2376"/>
              <a:ext cx="33" cy="56"/>
            </a:xfrm>
            <a:custGeom>
              <a:avLst/>
              <a:gdLst>
                <a:gd name="T0" fmla="*/ 33 w 33"/>
                <a:gd name="T1" fmla="*/ 16 h 56"/>
                <a:gd name="T2" fmla="*/ 33 w 33"/>
                <a:gd name="T3" fmla="*/ 0 h 56"/>
                <a:gd name="T4" fmla="*/ 20 w 33"/>
                <a:gd name="T5" fmla="*/ 8 h 56"/>
                <a:gd name="T6" fmla="*/ 0 w 33"/>
                <a:gd name="T7" fmla="*/ 24 h 56"/>
                <a:gd name="T8" fmla="*/ 0 w 33"/>
                <a:gd name="T9" fmla="*/ 40 h 56"/>
                <a:gd name="T10" fmla="*/ 0 w 33"/>
                <a:gd name="T11" fmla="*/ 56 h 56"/>
                <a:gd name="T12" fmla="*/ 13 w 33"/>
                <a:gd name="T13" fmla="*/ 56 h 56"/>
                <a:gd name="T14" fmla="*/ 13 w 33"/>
                <a:gd name="T15" fmla="*/ 40 h 56"/>
                <a:gd name="T16" fmla="*/ 26 w 33"/>
                <a:gd name="T17" fmla="*/ 16 h 56"/>
                <a:gd name="T18" fmla="*/ 33 w 33"/>
                <a:gd name="T19" fmla="*/ 16 h 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3"/>
                <a:gd name="T31" fmla="*/ 0 h 56"/>
                <a:gd name="T32" fmla="*/ 33 w 33"/>
                <a:gd name="T33" fmla="*/ 56 h 5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3" h="56">
                  <a:moveTo>
                    <a:pt x="33" y="16"/>
                  </a:moveTo>
                  <a:lnTo>
                    <a:pt x="33" y="0"/>
                  </a:lnTo>
                  <a:lnTo>
                    <a:pt x="20" y="8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0" y="56"/>
                  </a:lnTo>
                  <a:lnTo>
                    <a:pt x="13" y="56"/>
                  </a:lnTo>
                  <a:lnTo>
                    <a:pt x="13" y="40"/>
                  </a:lnTo>
                  <a:lnTo>
                    <a:pt x="26" y="16"/>
                  </a:lnTo>
                  <a:lnTo>
                    <a:pt x="33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7" name="Freeform 11">
              <a:extLst>
                <a:ext uri="{FF2B5EF4-FFF2-40B4-BE49-F238E27FC236}">
                  <a16:creationId xmlns:a16="http://schemas.microsoft.com/office/drawing/2014/main" id="{B31698E7-448A-4ED5-9DE3-44573DB57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" y="2368"/>
              <a:ext cx="13" cy="24"/>
            </a:xfrm>
            <a:custGeom>
              <a:avLst/>
              <a:gdLst>
                <a:gd name="T0" fmla="*/ 7 w 13"/>
                <a:gd name="T1" fmla="*/ 8 h 24"/>
                <a:gd name="T2" fmla="*/ 0 w 13"/>
                <a:gd name="T3" fmla="*/ 8 h 24"/>
                <a:gd name="T4" fmla="*/ 7 w 13"/>
                <a:gd name="T5" fmla="*/ 0 h 24"/>
                <a:gd name="T6" fmla="*/ 7 w 13"/>
                <a:gd name="T7" fmla="*/ 8 h 24"/>
                <a:gd name="T8" fmla="*/ 13 w 13"/>
                <a:gd name="T9" fmla="*/ 0 h 24"/>
                <a:gd name="T10" fmla="*/ 13 w 13"/>
                <a:gd name="T11" fmla="*/ 8 h 24"/>
                <a:gd name="T12" fmla="*/ 7 w 13"/>
                <a:gd name="T13" fmla="*/ 8 h 24"/>
                <a:gd name="T14" fmla="*/ 7 w 13"/>
                <a:gd name="T15" fmla="*/ 24 h 24"/>
                <a:gd name="T16" fmla="*/ 7 w 13"/>
                <a:gd name="T17" fmla="*/ 8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"/>
                <a:gd name="T28" fmla="*/ 0 h 24"/>
                <a:gd name="T29" fmla="*/ 13 w 13"/>
                <a:gd name="T30" fmla="*/ 24 h 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" h="24">
                  <a:moveTo>
                    <a:pt x="7" y="8"/>
                  </a:moveTo>
                  <a:lnTo>
                    <a:pt x="0" y="8"/>
                  </a:lnTo>
                  <a:lnTo>
                    <a:pt x="7" y="0"/>
                  </a:lnTo>
                  <a:lnTo>
                    <a:pt x="7" y="8"/>
                  </a:lnTo>
                  <a:lnTo>
                    <a:pt x="13" y="0"/>
                  </a:lnTo>
                  <a:lnTo>
                    <a:pt x="13" y="8"/>
                  </a:lnTo>
                  <a:lnTo>
                    <a:pt x="7" y="8"/>
                  </a:lnTo>
                  <a:lnTo>
                    <a:pt x="7" y="24"/>
                  </a:lnTo>
                  <a:lnTo>
                    <a:pt x="7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8" name="Freeform 12">
              <a:extLst>
                <a:ext uri="{FF2B5EF4-FFF2-40B4-BE49-F238E27FC236}">
                  <a16:creationId xmlns:a16="http://schemas.microsoft.com/office/drawing/2014/main" id="{033DF51D-DCAC-45FE-8E88-B7409349AF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9" y="2408"/>
              <a:ext cx="45" cy="64"/>
            </a:xfrm>
            <a:custGeom>
              <a:avLst/>
              <a:gdLst>
                <a:gd name="T0" fmla="*/ 6 w 45"/>
                <a:gd name="T1" fmla="*/ 0 h 64"/>
                <a:gd name="T2" fmla="*/ 0 w 45"/>
                <a:gd name="T3" fmla="*/ 48 h 64"/>
                <a:gd name="T4" fmla="*/ 13 w 45"/>
                <a:gd name="T5" fmla="*/ 56 h 64"/>
                <a:gd name="T6" fmla="*/ 32 w 45"/>
                <a:gd name="T7" fmla="*/ 64 h 64"/>
                <a:gd name="T8" fmla="*/ 45 w 45"/>
                <a:gd name="T9" fmla="*/ 56 h 64"/>
                <a:gd name="T10" fmla="*/ 45 w 45"/>
                <a:gd name="T11" fmla="*/ 40 h 64"/>
                <a:gd name="T12" fmla="*/ 39 w 45"/>
                <a:gd name="T13" fmla="*/ 40 h 64"/>
                <a:gd name="T14" fmla="*/ 13 w 45"/>
                <a:gd name="T15" fmla="*/ 24 h 64"/>
                <a:gd name="T16" fmla="*/ 6 w 45"/>
                <a:gd name="T17" fmla="*/ 0 h 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5"/>
                <a:gd name="T28" fmla="*/ 0 h 64"/>
                <a:gd name="T29" fmla="*/ 45 w 45"/>
                <a:gd name="T30" fmla="*/ 64 h 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5" h="64">
                  <a:moveTo>
                    <a:pt x="6" y="0"/>
                  </a:moveTo>
                  <a:lnTo>
                    <a:pt x="0" y="48"/>
                  </a:lnTo>
                  <a:lnTo>
                    <a:pt x="13" y="56"/>
                  </a:lnTo>
                  <a:lnTo>
                    <a:pt x="32" y="64"/>
                  </a:lnTo>
                  <a:lnTo>
                    <a:pt x="45" y="56"/>
                  </a:lnTo>
                  <a:lnTo>
                    <a:pt x="45" y="40"/>
                  </a:lnTo>
                  <a:lnTo>
                    <a:pt x="39" y="40"/>
                  </a:lnTo>
                  <a:lnTo>
                    <a:pt x="13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9" name="Freeform 13">
              <a:extLst>
                <a:ext uri="{FF2B5EF4-FFF2-40B4-BE49-F238E27FC236}">
                  <a16:creationId xmlns:a16="http://schemas.microsoft.com/office/drawing/2014/main" id="{E4C5546C-5D89-41EA-9AF8-CFC5B29C9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0" y="2448"/>
              <a:ext cx="182" cy="375"/>
            </a:xfrm>
            <a:custGeom>
              <a:avLst/>
              <a:gdLst>
                <a:gd name="T0" fmla="*/ 59 w 182"/>
                <a:gd name="T1" fmla="*/ 8 h 375"/>
                <a:gd name="T2" fmla="*/ 26 w 182"/>
                <a:gd name="T3" fmla="*/ 16 h 375"/>
                <a:gd name="T4" fmla="*/ 13 w 182"/>
                <a:gd name="T5" fmla="*/ 8 h 375"/>
                <a:gd name="T6" fmla="*/ 0 w 182"/>
                <a:gd name="T7" fmla="*/ 24 h 375"/>
                <a:gd name="T8" fmla="*/ 0 w 182"/>
                <a:gd name="T9" fmla="*/ 47 h 375"/>
                <a:gd name="T10" fmla="*/ 0 w 182"/>
                <a:gd name="T11" fmla="*/ 79 h 375"/>
                <a:gd name="T12" fmla="*/ 20 w 182"/>
                <a:gd name="T13" fmla="*/ 95 h 375"/>
                <a:gd name="T14" fmla="*/ 33 w 182"/>
                <a:gd name="T15" fmla="*/ 95 h 375"/>
                <a:gd name="T16" fmla="*/ 39 w 182"/>
                <a:gd name="T17" fmla="*/ 175 h 375"/>
                <a:gd name="T18" fmla="*/ 13 w 182"/>
                <a:gd name="T19" fmla="*/ 319 h 375"/>
                <a:gd name="T20" fmla="*/ 13 w 182"/>
                <a:gd name="T21" fmla="*/ 359 h 375"/>
                <a:gd name="T22" fmla="*/ 59 w 182"/>
                <a:gd name="T23" fmla="*/ 367 h 375"/>
                <a:gd name="T24" fmla="*/ 117 w 182"/>
                <a:gd name="T25" fmla="*/ 375 h 375"/>
                <a:gd name="T26" fmla="*/ 150 w 182"/>
                <a:gd name="T27" fmla="*/ 367 h 375"/>
                <a:gd name="T28" fmla="*/ 182 w 182"/>
                <a:gd name="T29" fmla="*/ 343 h 375"/>
                <a:gd name="T30" fmla="*/ 176 w 182"/>
                <a:gd name="T31" fmla="*/ 311 h 375"/>
                <a:gd name="T32" fmla="*/ 143 w 182"/>
                <a:gd name="T33" fmla="*/ 167 h 375"/>
                <a:gd name="T34" fmla="*/ 137 w 182"/>
                <a:gd name="T35" fmla="*/ 95 h 375"/>
                <a:gd name="T36" fmla="*/ 156 w 182"/>
                <a:gd name="T37" fmla="*/ 87 h 375"/>
                <a:gd name="T38" fmla="*/ 163 w 182"/>
                <a:gd name="T39" fmla="*/ 79 h 375"/>
                <a:gd name="T40" fmla="*/ 163 w 182"/>
                <a:gd name="T41" fmla="*/ 31 h 375"/>
                <a:gd name="T42" fmla="*/ 150 w 182"/>
                <a:gd name="T43" fmla="*/ 8 h 375"/>
                <a:gd name="T44" fmla="*/ 130 w 182"/>
                <a:gd name="T45" fmla="*/ 16 h 375"/>
                <a:gd name="T46" fmla="*/ 104 w 182"/>
                <a:gd name="T47" fmla="*/ 0 h 375"/>
                <a:gd name="T48" fmla="*/ 104 w 182"/>
                <a:gd name="T49" fmla="*/ 16 h 375"/>
                <a:gd name="T50" fmla="*/ 91 w 182"/>
                <a:gd name="T51" fmla="*/ 24 h 375"/>
                <a:gd name="T52" fmla="*/ 72 w 182"/>
                <a:gd name="T53" fmla="*/ 16 h 375"/>
                <a:gd name="T54" fmla="*/ 59 w 182"/>
                <a:gd name="T55" fmla="*/ 8 h 375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82"/>
                <a:gd name="T85" fmla="*/ 0 h 375"/>
                <a:gd name="T86" fmla="*/ 182 w 182"/>
                <a:gd name="T87" fmla="*/ 375 h 375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82" h="375">
                  <a:moveTo>
                    <a:pt x="59" y="8"/>
                  </a:moveTo>
                  <a:lnTo>
                    <a:pt x="26" y="16"/>
                  </a:lnTo>
                  <a:lnTo>
                    <a:pt x="13" y="8"/>
                  </a:lnTo>
                  <a:lnTo>
                    <a:pt x="0" y="24"/>
                  </a:lnTo>
                  <a:lnTo>
                    <a:pt x="0" y="47"/>
                  </a:lnTo>
                  <a:lnTo>
                    <a:pt x="0" y="79"/>
                  </a:lnTo>
                  <a:lnTo>
                    <a:pt x="20" y="95"/>
                  </a:lnTo>
                  <a:lnTo>
                    <a:pt x="33" y="95"/>
                  </a:lnTo>
                  <a:lnTo>
                    <a:pt x="39" y="175"/>
                  </a:lnTo>
                  <a:lnTo>
                    <a:pt x="13" y="319"/>
                  </a:lnTo>
                  <a:lnTo>
                    <a:pt x="13" y="359"/>
                  </a:lnTo>
                  <a:lnTo>
                    <a:pt x="59" y="367"/>
                  </a:lnTo>
                  <a:lnTo>
                    <a:pt x="117" y="375"/>
                  </a:lnTo>
                  <a:lnTo>
                    <a:pt x="150" y="367"/>
                  </a:lnTo>
                  <a:lnTo>
                    <a:pt x="182" y="343"/>
                  </a:lnTo>
                  <a:lnTo>
                    <a:pt x="176" y="311"/>
                  </a:lnTo>
                  <a:lnTo>
                    <a:pt x="143" y="167"/>
                  </a:lnTo>
                  <a:lnTo>
                    <a:pt x="137" y="95"/>
                  </a:lnTo>
                  <a:lnTo>
                    <a:pt x="156" y="87"/>
                  </a:lnTo>
                  <a:lnTo>
                    <a:pt x="163" y="79"/>
                  </a:lnTo>
                  <a:lnTo>
                    <a:pt x="163" y="31"/>
                  </a:lnTo>
                  <a:lnTo>
                    <a:pt x="150" y="8"/>
                  </a:lnTo>
                  <a:lnTo>
                    <a:pt x="130" y="16"/>
                  </a:lnTo>
                  <a:lnTo>
                    <a:pt x="104" y="0"/>
                  </a:lnTo>
                  <a:lnTo>
                    <a:pt x="104" y="16"/>
                  </a:lnTo>
                  <a:lnTo>
                    <a:pt x="91" y="24"/>
                  </a:lnTo>
                  <a:lnTo>
                    <a:pt x="72" y="16"/>
                  </a:lnTo>
                  <a:lnTo>
                    <a:pt x="59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0" name="Line 14">
              <a:extLst>
                <a:ext uri="{FF2B5EF4-FFF2-40B4-BE49-F238E27FC236}">
                  <a16:creationId xmlns:a16="http://schemas.microsoft.com/office/drawing/2014/main" id="{487C94AD-C2D4-4F82-BEAC-D8BC7ABC1F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27" y="2511"/>
              <a:ext cx="6" cy="32"/>
            </a:xfrm>
            <a:prstGeom prst="line">
              <a:avLst/>
            </a:prstGeom>
            <a:noFill/>
            <a:ln w="9525">
              <a:solidFill>
                <a:srgbClr val="E4BB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01" name="Freeform 15">
              <a:extLst>
                <a:ext uri="{FF2B5EF4-FFF2-40B4-BE49-F238E27FC236}">
                  <a16:creationId xmlns:a16="http://schemas.microsoft.com/office/drawing/2014/main" id="{DE737A90-258B-4C7E-AF7C-5EE1903079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7" y="2535"/>
              <a:ext cx="32" cy="32"/>
            </a:xfrm>
            <a:custGeom>
              <a:avLst/>
              <a:gdLst>
                <a:gd name="T0" fmla="*/ 0 w 32"/>
                <a:gd name="T1" fmla="*/ 0 h 32"/>
                <a:gd name="T2" fmla="*/ 6 w 32"/>
                <a:gd name="T3" fmla="*/ 24 h 32"/>
                <a:gd name="T4" fmla="*/ 13 w 32"/>
                <a:gd name="T5" fmla="*/ 32 h 32"/>
                <a:gd name="T6" fmla="*/ 32 w 32"/>
                <a:gd name="T7" fmla="*/ 24 h 32"/>
                <a:gd name="T8" fmla="*/ 26 w 32"/>
                <a:gd name="T9" fmla="*/ 8 h 32"/>
                <a:gd name="T10" fmla="*/ 13 w 32"/>
                <a:gd name="T11" fmla="*/ 8 h 32"/>
                <a:gd name="T12" fmla="*/ 0 w 32"/>
                <a:gd name="T13" fmla="*/ 0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"/>
                <a:gd name="T22" fmla="*/ 0 h 32"/>
                <a:gd name="T23" fmla="*/ 32 w 32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" h="32">
                  <a:moveTo>
                    <a:pt x="0" y="0"/>
                  </a:moveTo>
                  <a:lnTo>
                    <a:pt x="6" y="24"/>
                  </a:lnTo>
                  <a:lnTo>
                    <a:pt x="13" y="32"/>
                  </a:lnTo>
                  <a:lnTo>
                    <a:pt x="32" y="24"/>
                  </a:lnTo>
                  <a:lnTo>
                    <a:pt x="26" y="8"/>
                  </a:lnTo>
                  <a:lnTo>
                    <a:pt x="13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2" name="Freeform 16">
              <a:extLst>
                <a:ext uri="{FF2B5EF4-FFF2-40B4-BE49-F238E27FC236}">
                  <a16:creationId xmlns:a16="http://schemas.microsoft.com/office/drawing/2014/main" id="{E526693E-208C-4D8C-B065-62B276842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7" y="2527"/>
              <a:ext cx="26" cy="32"/>
            </a:xfrm>
            <a:custGeom>
              <a:avLst/>
              <a:gdLst>
                <a:gd name="T0" fmla="*/ 0 w 26"/>
                <a:gd name="T1" fmla="*/ 16 h 32"/>
                <a:gd name="T2" fmla="*/ 0 w 26"/>
                <a:gd name="T3" fmla="*/ 32 h 32"/>
                <a:gd name="T4" fmla="*/ 13 w 26"/>
                <a:gd name="T5" fmla="*/ 32 h 32"/>
                <a:gd name="T6" fmla="*/ 26 w 26"/>
                <a:gd name="T7" fmla="*/ 24 h 32"/>
                <a:gd name="T8" fmla="*/ 26 w 26"/>
                <a:gd name="T9" fmla="*/ 0 h 32"/>
                <a:gd name="T10" fmla="*/ 19 w 26"/>
                <a:gd name="T11" fmla="*/ 8 h 32"/>
                <a:gd name="T12" fmla="*/ 0 w 26"/>
                <a:gd name="T13" fmla="*/ 16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6"/>
                <a:gd name="T22" fmla="*/ 0 h 32"/>
                <a:gd name="T23" fmla="*/ 26 w 26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6" h="32">
                  <a:moveTo>
                    <a:pt x="0" y="16"/>
                  </a:moveTo>
                  <a:lnTo>
                    <a:pt x="0" y="32"/>
                  </a:lnTo>
                  <a:lnTo>
                    <a:pt x="13" y="32"/>
                  </a:lnTo>
                  <a:lnTo>
                    <a:pt x="26" y="24"/>
                  </a:lnTo>
                  <a:lnTo>
                    <a:pt x="26" y="0"/>
                  </a:lnTo>
                  <a:lnTo>
                    <a:pt x="19" y="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3" name="Freeform 17">
              <a:extLst>
                <a:ext uri="{FF2B5EF4-FFF2-40B4-BE49-F238E27FC236}">
                  <a16:creationId xmlns:a16="http://schemas.microsoft.com/office/drawing/2014/main" id="{321888FE-4794-47F5-96F8-427252974F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3" y="2559"/>
              <a:ext cx="111" cy="104"/>
            </a:xfrm>
            <a:custGeom>
              <a:avLst/>
              <a:gdLst>
                <a:gd name="T0" fmla="*/ 0 w 111"/>
                <a:gd name="T1" fmla="*/ 0 h 104"/>
                <a:gd name="T2" fmla="*/ 7 w 111"/>
                <a:gd name="T3" fmla="*/ 48 h 104"/>
                <a:gd name="T4" fmla="*/ 59 w 111"/>
                <a:gd name="T5" fmla="*/ 88 h 104"/>
                <a:gd name="T6" fmla="*/ 72 w 111"/>
                <a:gd name="T7" fmla="*/ 96 h 104"/>
                <a:gd name="T8" fmla="*/ 91 w 111"/>
                <a:gd name="T9" fmla="*/ 104 h 104"/>
                <a:gd name="T10" fmla="*/ 111 w 111"/>
                <a:gd name="T11" fmla="*/ 88 h 104"/>
                <a:gd name="T12" fmla="*/ 91 w 111"/>
                <a:gd name="T13" fmla="*/ 80 h 104"/>
                <a:gd name="T14" fmla="*/ 85 w 111"/>
                <a:gd name="T15" fmla="*/ 72 h 104"/>
                <a:gd name="T16" fmla="*/ 91 w 111"/>
                <a:gd name="T17" fmla="*/ 64 h 104"/>
                <a:gd name="T18" fmla="*/ 91 w 111"/>
                <a:gd name="T19" fmla="*/ 56 h 104"/>
                <a:gd name="T20" fmla="*/ 78 w 111"/>
                <a:gd name="T21" fmla="*/ 64 h 104"/>
                <a:gd name="T22" fmla="*/ 65 w 111"/>
                <a:gd name="T23" fmla="*/ 64 h 104"/>
                <a:gd name="T24" fmla="*/ 26 w 111"/>
                <a:gd name="T25" fmla="*/ 32 h 104"/>
                <a:gd name="T26" fmla="*/ 26 w 111"/>
                <a:gd name="T27" fmla="*/ 0 h 104"/>
                <a:gd name="T28" fmla="*/ 0 w 111"/>
                <a:gd name="T29" fmla="*/ 0 h 10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1"/>
                <a:gd name="T46" fmla="*/ 0 h 104"/>
                <a:gd name="T47" fmla="*/ 111 w 111"/>
                <a:gd name="T48" fmla="*/ 104 h 10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1" h="104">
                  <a:moveTo>
                    <a:pt x="0" y="0"/>
                  </a:moveTo>
                  <a:lnTo>
                    <a:pt x="7" y="48"/>
                  </a:lnTo>
                  <a:lnTo>
                    <a:pt x="59" y="88"/>
                  </a:lnTo>
                  <a:lnTo>
                    <a:pt x="72" y="96"/>
                  </a:lnTo>
                  <a:lnTo>
                    <a:pt x="91" y="104"/>
                  </a:lnTo>
                  <a:lnTo>
                    <a:pt x="111" y="88"/>
                  </a:lnTo>
                  <a:lnTo>
                    <a:pt x="91" y="80"/>
                  </a:lnTo>
                  <a:lnTo>
                    <a:pt x="85" y="72"/>
                  </a:lnTo>
                  <a:lnTo>
                    <a:pt x="91" y="64"/>
                  </a:lnTo>
                  <a:lnTo>
                    <a:pt x="91" y="56"/>
                  </a:lnTo>
                  <a:lnTo>
                    <a:pt x="78" y="64"/>
                  </a:lnTo>
                  <a:lnTo>
                    <a:pt x="65" y="64"/>
                  </a:lnTo>
                  <a:lnTo>
                    <a:pt x="26" y="32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4" name="Freeform 18">
              <a:extLst>
                <a:ext uri="{FF2B5EF4-FFF2-40B4-BE49-F238E27FC236}">
                  <a16:creationId xmlns:a16="http://schemas.microsoft.com/office/drawing/2014/main" id="{2BAD015D-62C6-4C58-8EB9-0CCF95733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" y="2551"/>
              <a:ext cx="65" cy="96"/>
            </a:xfrm>
            <a:custGeom>
              <a:avLst/>
              <a:gdLst>
                <a:gd name="T0" fmla="*/ 39 w 65"/>
                <a:gd name="T1" fmla="*/ 8 h 96"/>
                <a:gd name="T2" fmla="*/ 39 w 65"/>
                <a:gd name="T3" fmla="*/ 48 h 96"/>
                <a:gd name="T4" fmla="*/ 19 w 65"/>
                <a:gd name="T5" fmla="*/ 72 h 96"/>
                <a:gd name="T6" fmla="*/ 6 w 65"/>
                <a:gd name="T7" fmla="*/ 64 h 96"/>
                <a:gd name="T8" fmla="*/ 6 w 65"/>
                <a:gd name="T9" fmla="*/ 72 h 96"/>
                <a:gd name="T10" fmla="*/ 0 w 65"/>
                <a:gd name="T11" fmla="*/ 80 h 96"/>
                <a:gd name="T12" fmla="*/ 6 w 65"/>
                <a:gd name="T13" fmla="*/ 88 h 96"/>
                <a:gd name="T14" fmla="*/ 26 w 65"/>
                <a:gd name="T15" fmla="*/ 96 h 96"/>
                <a:gd name="T16" fmla="*/ 32 w 65"/>
                <a:gd name="T17" fmla="*/ 88 h 96"/>
                <a:gd name="T18" fmla="*/ 39 w 65"/>
                <a:gd name="T19" fmla="*/ 80 h 96"/>
                <a:gd name="T20" fmla="*/ 58 w 65"/>
                <a:gd name="T21" fmla="*/ 56 h 96"/>
                <a:gd name="T22" fmla="*/ 65 w 65"/>
                <a:gd name="T23" fmla="*/ 0 h 96"/>
                <a:gd name="T24" fmla="*/ 52 w 65"/>
                <a:gd name="T25" fmla="*/ 8 h 96"/>
                <a:gd name="T26" fmla="*/ 39 w 65"/>
                <a:gd name="T27" fmla="*/ 8 h 9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5"/>
                <a:gd name="T43" fmla="*/ 0 h 96"/>
                <a:gd name="T44" fmla="*/ 65 w 65"/>
                <a:gd name="T45" fmla="*/ 96 h 9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5" h="96">
                  <a:moveTo>
                    <a:pt x="39" y="8"/>
                  </a:moveTo>
                  <a:lnTo>
                    <a:pt x="39" y="48"/>
                  </a:lnTo>
                  <a:lnTo>
                    <a:pt x="19" y="72"/>
                  </a:lnTo>
                  <a:lnTo>
                    <a:pt x="6" y="64"/>
                  </a:lnTo>
                  <a:lnTo>
                    <a:pt x="6" y="72"/>
                  </a:lnTo>
                  <a:lnTo>
                    <a:pt x="0" y="80"/>
                  </a:lnTo>
                  <a:lnTo>
                    <a:pt x="6" y="88"/>
                  </a:lnTo>
                  <a:lnTo>
                    <a:pt x="26" y="96"/>
                  </a:lnTo>
                  <a:lnTo>
                    <a:pt x="32" y="88"/>
                  </a:lnTo>
                  <a:lnTo>
                    <a:pt x="39" y="80"/>
                  </a:lnTo>
                  <a:lnTo>
                    <a:pt x="58" y="56"/>
                  </a:lnTo>
                  <a:lnTo>
                    <a:pt x="65" y="0"/>
                  </a:lnTo>
                  <a:lnTo>
                    <a:pt x="52" y="8"/>
                  </a:lnTo>
                  <a:lnTo>
                    <a:pt x="39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5" name="Freeform 19">
              <a:extLst>
                <a:ext uri="{FF2B5EF4-FFF2-40B4-BE49-F238E27FC236}">
                  <a16:creationId xmlns:a16="http://schemas.microsoft.com/office/drawing/2014/main" id="{7AFB4DDE-7F8C-45AE-B83A-9FD7D0FD0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6" y="2448"/>
              <a:ext cx="78" cy="47"/>
            </a:xfrm>
            <a:custGeom>
              <a:avLst/>
              <a:gdLst>
                <a:gd name="T0" fmla="*/ 13 w 78"/>
                <a:gd name="T1" fmla="*/ 8 h 47"/>
                <a:gd name="T2" fmla="*/ 0 w 78"/>
                <a:gd name="T3" fmla="*/ 16 h 47"/>
                <a:gd name="T4" fmla="*/ 0 w 78"/>
                <a:gd name="T5" fmla="*/ 31 h 47"/>
                <a:gd name="T6" fmla="*/ 19 w 78"/>
                <a:gd name="T7" fmla="*/ 47 h 47"/>
                <a:gd name="T8" fmla="*/ 32 w 78"/>
                <a:gd name="T9" fmla="*/ 47 h 47"/>
                <a:gd name="T10" fmla="*/ 45 w 78"/>
                <a:gd name="T11" fmla="*/ 31 h 47"/>
                <a:gd name="T12" fmla="*/ 52 w 78"/>
                <a:gd name="T13" fmla="*/ 47 h 47"/>
                <a:gd name="T14" fmla="*/ 65 w 78"/>
                <a:gd name="T15" fmla="*/ 47 h 47"/>
                <a:gd name="T16" fmla="*/ 78 w 78"/>
                <a:gd name="T17" fmla="*/ 31 h 47"/>
                <a:gd name="T18" fmla="*/ 71 w 78"/>
                <a:gd name="T19" fmla="*/ 8 h 47"/>
                <a:gd name="T20" fmla="*/ 58 w 78"/>
                <a:gd name="T21" fmla="*/ 0 h 47"/>
                <a:gd name="T22" fmla="*/ 58 w 78"/>
                <a:gd name="T23" fmla="*/ 16 h 47"/>
                <a:gd name="T24" fmla="*/ 45 w 78"/>
                <a:gd name="T25" fmla="*/ 24 h 47"/>
                <a:gd name="T26" fmla="*/ 26 w 78"/>
                <a:gd name="T27" fmla="*/ 16 h 47"/>
                <a:gd name="T28" fmla="*/ 13 w 78"/>
                <a:gd name="T29" fmla="*/ 8 h 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8"/>
                <a:gd name="T46" fmla="*/ 0 h 47"/>
                <a:gd name="T47" fmla="*/ 78 w 78"/>
                <a:gd name="T48" fmla="*/ 47 h 4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8" h="47">
                  <a:moveTo>
                    <a:pt x="13" y="8"/>
                  </a:moveTo>
                  <a:lnTo>
                    <a:pt x="0" y="16"/>
                  </a:lnTo>
                  <a:lnTo>
                    <a:pt x="0" y="31"/>
                  </a:lnTo>
                  <a:lnTo>
                    <a:pt x="19" y="47"/>
                  </a:lnTo>
                  <a:lnTo>
                    <a:pt x="32" y="47"/>
                  </a:lnTo>
                  <a:lnTo>
                    <a:pt x="45" y="31"/>
                  </a:lnTo>
                  <a:lnTo>
                    <a:pt x="52" y="47"/>
                  </a:lnTo>
                  <a:lnTo>
                    <a:pt x="65" y="47"/>
                  </a:lnTo>
                  <a:lnTo>
                    <a:pt x="78" y="31"/>
                  </a:lnTo>
                  <a:lnTo>
                    <a:pt x="71" y="8"/>
                  </a:lnTo>
                  <a:lnTo>
                    <a:pt x="58" y="0"/>
                  </a:lnTo>
                  <a:lnTo>
                    <a:pt x="58" y="16"/>
                  </a:lnTo>
                  <a:lnTo>
                    <a:pt x="45" y="24"/>
                  </a:lnTo>
                  <a:lnTo>
                    <a:pt x="26" y="16"/>
                  </a:lnTo>
                  <a:lnTo>
                    <a:pt x="13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6" name="Freeform 20">
              <a:extLst>
                <a:ext uri="{FF2B5EF4-FFF2-40B4-BE49-F238E27FC236}">
                  <a16:creationId xmlns:a16="http://schemas.microsoft.com/office/drawing/2014/main" id="{6AD4F64C-E45D-4FC9-895A-B7CEE6AE6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" y="2823"/>
              <a:ext cx="6" cy="72"/>
            </a:xfrm>
            <a:custGeom>
              <a:avLst/>
              <a:gdLst>
                <a:gd name="T0" fmla="*/ 0 w 6"/>
                <a:gd name="T1" fmla="*/ 72 h 72"/>
                <a:gd name="T2" fmla="*/ 0 w 6"/>
                <a:gd name="T3" fmla="*/ 40 h 72"/>
                <a:gd name="T4" fmla="*/ 6 w 6"/>
                <a:gd name="T5" fmla="*/ 0 h 72"/>
                <a:gd name="T6" fmla="*/ 0 60000 65536"/>
                <a:gd name="T7" fmla="*/ 0 60000 65536"/>
                <a:gd name="T8" fmla="*/ 0 60000 65536"/>
                <a:gd name="T9" fmla="*/ 0 w 6"/>
                <a:gd name="T10" fmla="*/ 0 h 72"/>
                <a:gd name="T11" fmla="*/ 6 w 6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72">
                  <a:moveTo>
                    <a:pt x="0" y="72"/>
                  </a:moveTo>
                  <a:lnTo>
                    <a:pt x="0" y="40"/>
                  </a:lnTo>
                  <a:lnTo>
                    <a:pt x="6" y="0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7" name="Freeform 21">
              <a:extLst>
                <a:ext uri="{FF2B5EF4-FFF2-40B4-BE49-F238E27FC236}">
                  <a16:creationId xmlns:a16="http://schemas.microsoft.com/office/drawing/2014/main" id="{CBEA0510-28C0-4AC1-AEE3-F29890041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5" y="2895"/>
              <a:ext cx="98" cy="48"/>
            </a:xfrm>
            <a:custGeom>
              <a:avLst/>
              <a:gdLst>
                <a:gd name="T0" fmla="*/ 7 w 98"/>
                <a:gd name="T1" fmla="*/ 0 h 48"/>
                <a:gd name="T2" fmla="*/ 0 w 98"/>
                <a:gd name="T3" fmla="*/ 24 h 48"/>
                <a:gd name="T4" fmla="*/ 7 w 98"/>
                <a:gd name="T5" fmla="*/ 40 h 48"/>
                <a:gd name="T6" fmla="*/ 20 w 98"/>
                <a:gd name="T7" fmla="*/ 48 h 48"/>
                <a:gd name="T8" fmla="*/ 46 w 98"/>
                <a:gd name="T9" fmla="*/ 48 h 48"/>
                <a:gd name="T10" fmla="*/ 52 w 98"/>
                <a:gd name="T11" fmla="*/ 32 h 48"/>
                <a:gd name="T12" fmla="*/ 59 w 98"/>
                <a:gd name="T13" fmla="*/ 40 h 48"/>
                <a:gd name="T14" fmla="*/ 78 w 98"/>
                <a:gd name="T15" fmla="*/ 40 h 48"/>
                <a:gd name="T16" fmla="*/ 98 w 98"/>
                <a:gd name="T17" fmla="*/ 32 h 48"/>
                <a:gd name="T18" fmla="*/ 91 w 98"/>
                <a:gd name="T19" fmla="*/ 16 h 48"/>
                <a:gd name="T20" fmla="*/ 78 w 98"/>
                <a:gd name="T21" fmla="*/ 16 h 48"/>
                <a:gd name="T22" fmla="*/ 65 w 98"/>
                <a:gd name="T23" fmla="*/ 0 h 48"/>
                <a:gd name="T24" fmla="*/ 46 w 98"/>
                <a:gd name="T25" fmla="*/ 8 h 48"/>
                <a:gd name="T26" fmla="*/ 33 w 98"/>
                <a:gd name="T27" fmla="*/ 0 h 48"/>
                <a:gd name="T28" fmla="*/ 26 w 98"/>
                <a:gd name="T29" fmla="*/ 8 h 48"/>
                <a:gd name="T30" fmla="*/ 7 w 98"/>
                <a:gd name="T31" fmla="*/ 0 h 4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98"/>
                <a:gd name="T49" fmla="*/ 0 h 48"/>
                <a:gd name="T50" fmla="*/ 98 w 98"/>
                <a:gd name="T51" fmla="*/ 48 h 4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98" h="48">
                  <a:moveTo>
                    <a:pt x="7" y="0"/>
                  </a:moveTo>
                  <a:lnTo>
                    <a:pt x="0" y="24"/>
                  </a:lnTo>
                  <a:lnTo>
                    <a:pt x="7" y="40"/>
                  </a:lnTo>
                  <a:lnTo>
                    <a:pt x="20" y="48"/>
                  </a:lnTo>
                  <a:lnTo>
                    <a:pt x="46" y="48"/>
                  </a:lnTo>
                  <a:lnTo>
                    <a:pt x="52" y="32"/>
                  </a:lnTo>
                  <a:lnTo>
                    <a:pt x="59" y="40"/>
                  </a:lnTo>
                  <a:lnTo>
                    <a:pt x="78" y="40"/>
                  </a:lnTo>
                  <a:lnTo>
                    <a:pt x="98" y="32"/>
                  </a:lnTo>
                  <a:lnTo>
                    <a:pt x="91" y="16"/>
                  </a:lnTo>
                  <a:lnTo>
                    <a:pt x="78" y="16"/>
                  </a:lnTo>
                  <a:lnTo>
                    <a:pt x="65" y="0"/>
                  </a:lnTo>
                  <a:lnTo>
                    <a:pt x="46" y="8"/>
                  </a:lnTo>
                  <a:lnTo>
                    <a:pt x="33" y="0"/>
                  </a:lnTo>
                  <a:lnTo>
                    <a:pt x="26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8" name="Freeform 22">
              <a:extLst>
                <a:ext uri="{FF2B5EF4-FFF2-40B4-BE49-F238E27FC236}">
                  <a16:creationId xmlns:a16="http://schemas.microsoft.com/office/drawing/2014/main" id="{6FE412F7-9385-4BDD-A8FE-853ABF48C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2863"/>
              <a:ext cx="39" cy="48"/>
            </a:xfrm>
            <a:custGeom>
              <a:avLst/>
              <a:gdLst>
                <a:gd name="T0" fmla="*/ 0 w 39"/>
                <a:gd name="T1" fmla="*/ 0 h 48"/>
                <a:gd name="T2" fmla="*/ 0 w 39"/>
                <a:gd name="T3" fmla="*/ 32 h 48"/>
                <a:gd name="T4" fmla="*/ 0 w 39"/>
                <a:gd name="T5" fmla="*/ 48 h 48"/>
                <a:gd name="T6" fmla="*/ 13 w 39"/>
                <a:gd name="T7" fmla="*/ 48 h 48"/>
                <a:gd name="T8" fmla="*/ 19 w 39"/>
                <a:gd name="T9" fmla="*/ 48 h 48"/>
                <a:gd name="T10" fmla="*/ 26 w 39"/>
                <a:gd name="T11" fmla="*/ 48 h 48"/>
                <a:gd name="T12" fmla="*/ 39 w 39"/>
                <a:gd name="T13" fmla="*/ 48 h 48"/>
                <a:gd name="T14" fmla="*/ 39 w 39"/>
                <a:gd name="T15" fmla="*/ 32 h 48"/>
                <a:gd name="T16" fmla="*/ 39 w 39"/>
                <a:gd name="T17" fmla="*/ 0 h 48"/>
                <a:gd name="T18" fmla="*/ 32 w 39"/>
                <a:gd name="T19" fmla="*/ 0 h 48"/>
                <a:gd name="T20" fmla="*/ 0 w 39"/>
                <a:gd name="T21" fmla="*/ 0 h 4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9"/>
                <a:gd name="T34" fmla="*/ 0 h 48"/>
                <a:gd name="T35" fmla="*/ 39 w 39"/>
                <a:gd name="T36" fmla="*/ 48 h 4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9" h="48">
                  <a:moveTo>
                    <a:pt x="0" y="0"/>
                  </a:moveTo>
                  <a:lnTo>
                    <a:pt x="0" y="32"/>
                  </a:lnTo>
                  <a:lnTo>
                    <a:pt x="0" y="48"/>
                  </a:lnTo>
                  <a:lnTo>
                    <a:pt x="13" y="48"/>
                  </a:lnTo>
                  <a:lnTo>
                    <a:pt x="19" y="48"/>
                  </a:lnTo>
                  <a:lnTo>
                    <a:pt x="26" y="48"/>
                  </a:lnTo>
                  <a:lnTo>
                    <a:pt x="39" y="48"/>
                  </a:lnTo>
                  <a:lnTo>
                    <a:pt x="39" y="32"/>
                  </a:lnTo>
                  <a:lnTo>
                    <a:pt x="39" y="0"/>
                  </a:lnTo>
                  <a:lnTo>
                    <a:pt x="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9" name="Freeform 23">
              <a:extLst>
                <a:ext uri="{FF2B5EF4-FFF2-40B4-BE49-F238E27FC236}">
                  <a16:creationId xmlns:a16="http://schemas.microsoft.com/office/drawing/2014/main" id="{A6BE8DC9-43F9-4DC6-84E5-35E84DC9E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9" y="2567"/>
              <a:ext cx="20" cy="32"/>
            </a:xfrm>
            <a:custGeom>
              <a:avLst/>
              <a:gdLst>
                <a:gd name="T0" fmla="*/ 0 w 20"/>
                <a:gd name="T1" fmla="*/ 8 h 32"/>
                <a:gd name="T2" fmla="*/ 0 w 20"/>
                <a:gd name="T3" fmla="*/ 0 h 32"/>
                <a:gd name="T4" fmla="*/ 13 w 20"/>
                <a:gd name="T5" fmla="*/ 0 h 32"/>
                <a:gd name="T6" fmla="*/ 20 w 20"/>
                <a:gd name="T7" fmla="*/ 16 h 32"/>
                <a:gd name="T8" fmla="*/ 20 w 20"/>
                <a:gd name="T9" fmla="*/ 24 h 32"/>
                <a:gd name="T10" fmla="*/ 20 w 20"/>
                <a:gd name="T11" fmla="*/ 32 h 32"/>
                <a:gd name="T12" fmla="*/ 13 w 20"/>
                <a:gd name="T13" fmla="*/ 32 h 32"/>
                <a:gd name="T14" fmla="*/ 13 w 20"/>
                <a:gd name="T15" fmla="*/ 24 h 32"/>
                <a:gd name="T16" fmla="*/ 7 w 20"/>
                <a:gd name="T17" fmla="*/ 8 h 32"/>
                <a:gd name="T18" fmla="*/ 0 w 20"/>
                <a:gd name="T19" fmla="*/ 8 h 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0"/>
                <a:gd name="T31" fmla="*/ 0 h 32"/>
                <a:gd name="T32" fmla="*/ 20 w 20"/>
                <a:gd name="T33" fmla="*/ 32 h 3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0" h="32">
                  <a:moveTo>
                    <a:pt x="0" y="8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20" y="16"/>
                  </a:lnTo>
                  <a:lnTo>
                    <a:pt x="20" y="24"/>
                  </a:lnTo>
                  <a:lnTo>
                    <a:pt x="20" y="32"/>
                  </a:lnTo>
                  <a:lnTo>
                    <a:pt x="13" y="32"/>
                  </a:lnTo>
                  <a:lnTo>
                    <a:pt x="13" y="24"/>
                  </a:lnTo>
                  <a:lnTo>
                    <a:pt x="7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0" name="Freeform 24">
              <a:extLst>
                <a:ext uri="{FF2B5EF4-FFF2-40B4-BE49-F238E27FC236}">
                  <a16:creationId xmlns:a16="http://schemas.microsoft.com/office/drawing/2014/main" id="{A4FDC0B5-F4E3-4FFB-AF9C-0175829FE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4" y="2551"/>
              <a:ext cx="52" cy="64"/>
            </a:xfrm>
            <a:custGeom>
              <a:avLst/>
              <a:gdLst>
                <a:gd name="T0" fmla="*/ 13 w 52"/>
                <a:gd name="T1" fmla="*/ 24 h 64"/>
                <a:gd name="T2" fmla="*/ 7 w 52"/>
                <a:gd name="T3" fmla="*/ 24 h 64"/>
                <a:gd name="T4" fmla="*/ 0 w 52"/>
                <a:gd name="T5" fmla="*/ 32 h 64"/>
                <a:gd name="T6" fmla="*/ 0 w 52"/>
                <a:gd name="T7" fmla="*/ 40 h 64"/>
                <a:gd name="T8" fmla="*/ 7 w 52"/>
                <a:gd name="T9" fmla="*/ 40 h 64"/>
                <a:gd name="T10" fmla="*/ 13 w 52"/>
                <a:gd name="T11" fmla="*/ 56 h 64"/>
                <a:gd name="T12" fmla="*/ 32 w 52"/>
                <a:gd name="T13" fmla="*/ 64 h 64"/>
                <a:gd name="T14" fmla="*/ 39 w 52"/>
                <a:gd name="T15" fmla="*/ 64 h 64"/>
                <a:gd name="T16" fmla="*/ 45 w 52"/>
                <a:gd name="T17" fmla="*/ 48 h 64"/>
                <a:gd name="T18" fmla="*/ 52 w 52"/>
                <a:gd name="T19" fmla="*/ 32 h 64"/>
                <a:gd name="T20" fmla="*/ 45 w 52"/>
                <a:gd name="T21" fmla="*/ 8 h 64"/>
                <a:gd name="T22" fmla="*/ 26 w 52"/>
                <a:gd name="T23" fmla="*/ 0 h 64"/>
                <a:gd name="T24" fmla="*/ 13 w 52"/>
                <a:gd name="T25" fmla="*/ 16 h 64"/>
                <a:gd name="T26" fmla="*/ 13 w 52"/>
                <a:gd name="T27" fmla="*/ 24 h 6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2"/>
                <a:gd name="T43" fmla="*/ 0 h 64"/>
                <a:gd name="T44" fmla="*/ 52 w 52"/>
                <a:gd name="T45" fmla="*/ 64 h 6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2" h="64">
                  <a:moveTo>
                    <a:pt x="13" y="24"/>
                  </a:moveTo>
                  <a:lnTo>
                    <a:pt x="7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7" y="40"/>
                  </a:lnTo>
                  <a:lnTo>
                    <a:pt x="13" y="56"/>
                  </a:lnTo>
                  <a:lnTo>
                    <a:pt x="32" y="64"/>
                  </a:lnTo>
                  <a:lnTo>
                    <a:pt x="39" y="64"/>
                  </a:lnTo>
                  <a:lnTo>
                    <a:pt x="45" y="48"/>
                  </a:lnTo>
                  <a:lnTo>
                    <a:pt x="52" y="32"/>
                  </a:lnTo>
                  <a:lnTo>
                    <a:pt x="45" y="8"/>
                  </a:lnTo>
                  <a:lnTo>
                    <a:pt x="26" y="0"/>
                  </a:lnTo>
                  <a:lnTo>
                    <a:pt x="13" y="16"/>
                  </a:lnTo>
                  <a:lnTo>
                    <a:pt x="13" y="2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1" name="Freeform 25">
              <a:extLst>
                <a:ext uri="{FF2B5EF4-FFF2-40B4-BE49-F238E27FC236}">
                  <a16:creationId xmlns:a16="http://schemas.microsoft.com/office/drawing/2014/main" id="{FB4FA233-D2B1-4673-AB3E-21DC3C62E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8" y="2535"/>
              <a:ext cx="58" cy="56"/>
            </a:xfrm>
            <a:custGeom>
              <a:avLst/>
              <a:gdLst>
                <a:gd name="T0" fmla="*/ 51 w 58"/>
                <a:gd name="T1" fmla="*/ 32 h 56"/>
                <a:gd name="T2" fmla="*/ 58 w 58"/>
                <a:gd name="T3" fmla="*/ 32 h 56"/>
                <a:gd name="T4" fmla="*/ 58 w 58"/>
                <a:gd name="T5" fmla="*/ 16 h 56"/>
                <a:gd name="T6" fmla="*/ 51 w 58"/>
                <a:gd name="T7" fmla="*/ 8 h 56"/>
                <a:gd name="T8" fmla="*/ 38 w 58"/>
                <a:gd name="T9" fmla="*/ 0 h 56"/>
                <a:gd name="T10" fmla="*/ 26 w 58"/>
                <a:gd name="T11" fmla="*/ 0 h 56"/>
                <a:gd name="T12" fmla="*/ 19 w 58"/>
                <a:gd name="T13" fmla="*/ 0 h 56"/>
                <a:gd name="T14" fmla="*/ 13 w 58"/>
                <a:gd name="T15" fmla="*/ 8 h 56"/>
                <a:gd name="T16" fmla="*/ 6 w 58"/>
                <a:gd name="T17" fmla="*/ 16 h 56"/>
                <a:gd name="T18" fmla="*/ 0 w 58"/>
                <a:gd name="T19" fmla="*/ 32 h 56"/>
                <a:gd name="T20" fmla="*/ 0 w 58"/>
                <a:gd name="T21" fmla="*/ 48 h 56"/>
                <a:gd name="T22" fmla="*/ 6 w 58"/>
                <a:gd name="T23" fmla="*/ 56 h 56"/>
                <a:gd name="T24" fmla="*/ 6 w 58"/>
                <a:gd name="T25" fmla="*/ 48 h 56"/>
                <a:gd name="T26" fmla="*/ 13 w 58"/>
                <a:gd name="T27" fmla="*/ 40 h 56"/>
                <a:gd name="T28" fmla="*/ 19 w 58"/>
                <a:gd name="T29" fmla="*/ 40 h 56"/>
                <a:gd name="T30" fmla="*/ 19 w 58"/>
                <a:gd name="T31" fmla="*/ 32 h 56"/>
                <a:gd name="T32" fmla="*/ 32 w 58"/>
                <a:gd name="T33" fmla="*/ 16 h 56"/>
                <a:gd name="T34" fmla="*/ 51 w 58"/>
                <a:gd name="T35" fmla="*/ 24 h 56"/>
                <a:gd name="T36" fmla="*/ 51 w 58"/>
                <a:gd name="T37" fmla="*/ 32 h 5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8"/>
                <a:gd name="T58" fmla="*/ 0 h 56"/>
                <a:gd name="T59" fmla="*/ 58 w 58"/>
                <a:gd name="T60" fmla="*/ 56 h 5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8" h="56">
                  <a:moveTo>
                    <a:pt x="51" y="32"/>
                  </a:moveTo>
                  <a:lnTo>
                    <a:pt x="58" y="32"/>
                  </a:lnTo>
                  <a:lnTo>
                    <a:pt x="58" y="16"/>
                  </a:lnTo>
                  <a:lnTo>
                    <a:pt x="51" y="8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8"/>
                  </a:lnTo>
                  <a:lnTo>
                    <a:pt x="6" y="16"/>
                  </a:lnTo>
                  <a:lnTo>
                    <a:pt x="0" y="32"/>
                  </a:lnTo>
                  <a:lnTo>
                    <a:pt x="0" y="48"/>
                  </a:lnTo>
                  <a:lnTo>
                    <a:pt x="6" y="56"/>
                  </a:lnTo>
                  <a:lnTo>
                    <a:pt x="6" y="48"/>
                  </a:lnTo>
                  <a:lnTo>
                    <a:pt x="13" y="40"/>
                  </a:lnTo>
                  <a:lnTo>
                    <a:pt x="19" y="40"/>
                  </a:lnTo>
                  <a:lnTo>
                    <a:pt x="19" y="32"/>
                  </a:lnTo>
                  <a:lnTo>
                    <a:pt x="32" y="16"/>
                  </a:lnTo>
                  <a:lnTo>
                    <a:pt x="51" y="24"/>
                  </a:lnTo>
                  <a:lnTo>
                    <a:pt x="51" y="3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2" name="Freeform 26">
              <a:extLst>
                <a:ext uri="{FF2B5EF4-FFF2-40B4-BE49-F238E27FC236}">
                  <a16:creationId xmlns:a16="http://schemas.microsoft.com/office/drawing/2014/main" id="{CB83D2BE-8D6B-40EA-81AD-A2FB34182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8" y="2567"/>
              <a:ext cx="26" cy="40"/>
            </a:xfrm>
            <a:custGeom>
              <a:avLst/>
              <a:gdLst>
                <a:gd name="T0" fmla="*/ 26 w 26"/>
                <a:gd name="T1" fmla="*/ 8 h 40"/>
                <a:gd name="T2" fmla="*/ 20 w 26"/>
                <a:gd name="T3" fmla="*/ 0 h 40"/>
                <a:gd name="T4" fmla="*/ 13 w 26"/>
                <a:gd name="T5" fmla="*/ 8 h 40"/>
                <a:gd name="T6" fmla="*/ 0 w 26"/>
                <a:gd name="T7" fmla="*/ 16 h 40"/>
                <a:gd name="T8" fmla="*/ 0 w 26"/>
                <a:gd name="T9" fmla="*/ 24 h 40"/>
                <a:gd name="T10" fmla="*/ 0 w 26"/>
                <a:gd name="T11" fmla="*/ 40 h 40"/>
                <a:gd name="T12" fmla="*/ 7 w 26"/>
                <a:gd name="T13" fmla="*/ 32 h 40"/>
                <a:gd name="T14" fmla="*/ 13 w 26"/>
                <a:gd name="T15" fmla="*/ 24 h 40"/>
                <a:gd name="T16" fmla="*/ 20 w 26"/>
                <a:gd name="T17" fmla="*/ 16 h 40"/>
                <a:gd name="T18" fmla="*/ 26 w 26"/>
                <a:gd name="T19" fmla="*/ 8 h 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"/>
                <a:gd name="T31" fmla="*/ 0 h 40"/>
                <a:gd name="T32" fmla="*/ 26 w 26"/>
                <a:gd name="T33" fmla="*/ 40 h 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" h="40">
                  <a:moveTo>
                    <a:pt x="26" y="8"/>
                  </a:moveTo>
                  <a:lnTo>
                    <a:pt x="20" y="0"/>
                  </a:lnTo>
                  <a:lnTo>
                    <a:pt x="13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7" y="32"/>
                  </a:lnTo>
                  <a:lnTo>
                    <a:pt x="13" y="24"/>
                  </a:lnTo>
                  <a:lnTo>
                    <a:pt x="20" y="16"/>
                  </a:lnTo>
                  <a:lnTo>
                    <a:pt x="26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3" name="Freeform 27">
              <a:extLst>
                <a:ext uri="{FF2B5EF4-FFF2-40B4-BE49-F238E27FC236}">
                  <a16:creationId xmlns:a16="http://schemas.microsoft.com/office/drawing/2014/main" id="{1553BC14-CF6D-455B-87F3-AE3DA0F23F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8" y="2559"/>
              <a:ext cx="6" cy="16"/>
            </a:xfrm>
            <a:custGeom>
              <a:avLst/>
              <a:gdLst>
                <a:gd name="T0" fmla="*/ 0 w 6"/>
                <a:gd name="T1" fmla="*/ 8 h 16"/>
                <a:gd name="T2" fmla="*/ 0 w 6"/>
                <a:gd name="T3" fmla="*/ 8 h 16"/>
                <a:gd name="T4" fmla="*/ 0 w 6"/>
                <a:gd name="T5" fmla="*/ 0 h 16"/>
                <a:gd name="T6" fmla="*/ 0 w 6"/>
                <a:gd name="T7" fmla="*/ 8 h 16"/>
                <a:gd name="T8" fmla="*/ 6 w 6"/>
                <a:gd name="T9" fmla="*/ 8 h 16"/>
                <a:gd name="T10" fmla="*/ 6 w 6"/>
                <a:gd name="T11" fmla="*/ 8 h 16"/>
                <a:gd name="T12" fmla="*/ 6 w 6"/>
                <a:gd name="T13" fmla="*/ 8 h 16"/>
                <a:gd name="T14" fmla="*/ 6 w 6"/>
                <a:gd name="T15" fmla="*/ 16 h 16"/>
                <a:gd name="T16" fmla="*/ 0 w 6"/>
                <a:gd name="T17" fmla="*/ 8 h 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"/>
                <a:gd name="T28" fmla="*/ 0 h 16"/>
                <a:gd name="T29" fmla="*/ 6 w 6"/>
                <a:gd name="T30" fmla="*/ 16 h 1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" h="16">
                  <a:moveTo>
                    <a:pt x="0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6" y="8"/>
                  </a:lnTo>
                  <a:lnTo>
                    <a:pt x="6" y="1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4" name="Freeform 28">
              <a:extLst>
                <a:ext uri="{FF2B5EF4-FFF2-40B4-BE49-F238E27FC236}">
                  <a16:creationId xmlns:a16="http://schemas.microsoft.com/office/drawing/2014/main" id="{FDFEF4A6-DA8B-4254-B238-C64E6BD6E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1" y="2591"/>
              <a:ext cx="25" cy="40"/>
            </a:xfrm>
            <a:custGeom>
              <a:avLst/>
              <a:gdLst>
                <a:gd name="T0" fmla="*/ 0 w 25"/>
                <a:gd name="T1" fmla="*/ 0 h 40"/>
                <a:gd name="T2" fmla="*/ 0 w 25"/>
                <a:gd name="T3" fmla="*/ 32 h 40"/>
                <a:gd name="T4" fmla="*/ 6 w 25"/>
                <a:gd name="T5" fmla="*/ 40 h 40"/>
                <a:gd name="T6" fmla="*/ 19 w 25"/>
                <a:gd name="T7" fmla="*/ 40 h 40"/>
                <a:gd name="T8" fmla="*/ 25 w 25"/>
                <a:gd name="T9" fmla="*/ 32 h 40"/>
                <a:gd name="T10" fmla="*/ 25 w 25"/>
                <a:gd name="T11" fmla="*/ 24 h 40"/>
                <a:gd name="T12" fmla="*/ 25 w 25"/>
                <a:gd name="T13" fmla="*/ 24 h 40"/>
                <a:gd name="T14" fmla="*/ 6 w 25"/>
                <a:gd name="T15" fmla="*/ 16 h 40"/>
                <a:gd name="T16" fmla="*/ 0 w 25"/>
                <a:gd name="T17" fmla="*/ 0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5"/>
                <a:gd name="T28" fmla="*/ 0 h 40"/>
                <a:gd name="T29" fmla="*/ 25 w 25"/>
                <a:gd name="T30" fmla="*/ 40 h 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5" h="40">
                  <a:moveTo>
                    <a:pt x="0" y="0"/>
                  </a:moveTo>
                  <a:lnTo>
                    <a:pt x="0" y="32"/>
                  </a:lnTo>
                  <a:lnTo>
                    <a:pt x="6" y="40"/>
                  </a:lnTo>
                  <a:lnTo>
                    <a:pt x="19" y="40"/>
                  </a:lnTo>
                  <a:lnTo>
                    <a:pt x="25" y="32"/>
                  </a:lnTo>
                  <a:lnTo>
                    <a:pt x="25" y="24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5" name="Freeform 29">
              <a:extLst>
                <a:ext uri="{FF2B5EF4-FFF2-40B4-BE49-F238E27FC236}">
                  <a16:creationId xmlns:a16="http://schemas.microsoft.com/office/drawing/2014/main" id="{0B182B46-CE8E-4CB1-9EC4-8C4FC1DF3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2" y="2615"/>
              <a:ext cx="116" cy="248"/>
            </a:xfrm>
            <a:custGeom>
              <a:avLst/>
              <a:gdLst>
                <a:gd name="T0" fmla="*/ 39 w 116"/>
                <a:gd name="T1" fmla="*/ 8 h 248"/>
                <a:gd name="T2" fmla="*/ 19 w 116"/>
                <a:gd name="T3" fmla="*/ 16 h 248"/>
                <a:gd name="T4" fmla="*/ 6 w 116"/>
                <a:gd name="T5" fmla="*/ 8 h 248"/>
                <a:gd name="T6" fmla="*/ 0 w 116"/>
                <a:gd name="T7" fmla="*/ 16 h 248"/>
                <a:gd name="T8" fmla="*/ 0 w 116"/>
                <a:gd name="T9" fmla="*/ 32 h 248"/>
                <a:gd name="T10" fmla="*/ 0 w 116"/>
                <a:gd name="T11" fmla="*/ 56 h 248"/>
                <a:gd name="T12" fmla="*/ 13 w 116"/>
                <a:gd name="T13" fmla="*/ 64 h 248"/>
                <a:gd name="T14" fmla="*/ 19 w 116"/>
                <a:gd name="T15" fmla="*/ 64 h 248"/>
                <a:gd name="T16" fmla="*/ 26 w 116"/>
                <a:gd name="T17" fmla="*/ 112 h 248"/>
                <a:gd name="T18" fmla="*/ 13 w 116"/>
                <a:gd name="T19" fmla="*/ 208 h 248"/>
                <a:gd name="T20" fmla="*/ 6 w 116"/>
                <a:gd name="T21" fmla="*/ 240 h 248"/>
                <a:gd name="T22" fmla="*/ 39 w 116"/>
                <a:gd name="T23" fmla="*/ 248 h 248"/>
                <a:gd name="T24" fmla="*/ 77 w 116"/>
                <a:gd name="T25" fmla="*/ 248 h 248"/>
                <a:gd name="T26" fmla="*/ 97 w 116"/>
                <a:gd name="T27" fmla="*/ 240 h 248"/>
                <a:gd name="T28" fmla="*/ 116 w 116"/>
                <a:gd name="T29" fmla="*/ 224 h 248"/>
                <a:gd name="T30" fmla="*/ 116 w 116"/>
                <a:gd name="T31" fmla="*/ 208 h 248"/>
                <a:gd name="T32" fmla="*/ 90 w 116"/>
                <a:gd name="T33" fmla="*/ 112 h 248"/>
                <a:gd name="T34" fmla="*/ 90 w 116"/>
                <a:gd name="T35" fmla="*/ 64 h 248"/>
                <a:gd name="T36" fmla="*/ 97 w 116"/>
                <a:gd name="T37" fmla="*/ 56 h 248"/>
                <a:gd name="T38" fmla="*/ 103 w 116"/>
                <a:gd name="T39" fmla="*/ 48 h 248"/>
                <a:gd name="T40" fmla="*/ 103 w 116"/>
                <a:gd name="T41" fmla="*/ 24 h 248"/>
                <a:gd name="T42" fmla="*/ 97 w 116"/>
                <a:gd name="T43" fmla="*/ 8 h 248"/>
                <a:gd name="T44" fmla="*/ 84 w 116"/>
                <a:gd name="T45" fmla="*/ 8 h 248"/>
                <a:gd name="T46" fmla="*/ 64 w 116"/>
                <a:gd name="T47" fmla="*/ 0 h 248"/>
                <a:gd name="T48" fmla="*/ 64 w 116"/>
                <a:gd name="T49" fmla="*/ 8 h 248"/>
                <a:gd name="T50" fmla="*/ 58 w 116"/>
                <a:gd name="T51" fmla="*/ 16 h 248"/>
                <a:gd name="T52" fmla="*/ 45 w 116"/>
                <a:gd name="T53" fmla="*/ 16 h 248"/>
                <a:gd name="T54" fmla="*/ 39 w 116"/>
                <a:gd name="T55" fmla="*/ 8 h 24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6"/>
                <a:gd name="T85" fmla="*/ 0 h 248"/>
                <a:gd name="T86" fmla="*/ 116 w 116"/>
                <a:gd name="T87" fmla="*/ 248 h 24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6" h="248">
                  <a:moveTo>
                    <a:pt x="39" y="8"/>
                  </a:moveTo>
                  <a:lnTo>
                    <a:pt x="19" y="16"/>
                  </a:lnTo>
                  <a:lnTo>
                    <a:pt x="6" y="8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13" y="64"/>
                  </a:lnTo>
                  <a:lnTo>
                    <a:pt x="19" y="64"/>
                  </a:lnTo>
                  <a:lnTo>
                    <a:pt x="26" y="112"/>
                  </a:lnTo>
                  <a:lnTo>
                    <a:pt x="13" y="208"/>
                  </a:lnTo>
                  <a:lnTo>
                    <a:pt x="6" y="240"/>
                  </a:lnTo>
                  <a:lnTo>
                    <a:pt x="39" y="248"/>
                  </a:lnTo>
                  <a:lnTo>
                    <a:pt x="77" y="248"/>
                  </a:lnTo>
                  <a:lnTo>
                    <a:pt x="97" y="240"/>
                  </a:lnTo>
                  <a:lnTo>
                    <a:pt x="116" y="224"/>
                  </a:lnTo>
                  <a:lnTo>
                    <a:pt x="116" y="208"/>
                  </a:lnTo>
                  <a:lnTo>
                    <a:pt x="90" y="112"/>
                  </a:lnTo>
                  <a:lnTo>
                    <a:pt x="90" y="64"/>
                  </a:lnTo>
                  <a:lnTo>
                    <a:pt x="97" y="56"/>
                  </a:lnTo>
                  <a:lnTo>
                    <a:pt x="103" y="48"/>
                  </a:lnTo>
                  <a:lnTo>
                    <a:pt x="103" y="24"/>
                  </a:lnTo>
                  <a:lnTo>
                    <a:pt x="97" y="8"/>
                  </a:lnTo>
                  <a:lnTo>
                    <a:pt x="84" y="8"/>
                  </a:lnTo>
                  <a:lnTo>
                    <a:pt x="64" y="0"/>
                  </a:lnTo>
                  <a:lnTo>
                    <a:pt x="64" y="8"/>
                  </a:lnTo>
                  <a:lnTo>
                    <a:pt x="58" y="16"/>
                  </a:lnTo>
                  <a:lnTo>
                    <a:pt x="45" y="16"/>
                  </a:lnTo>
                  <a:lnTo>
                    <a:pt x="39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6" name="Line 30">
              <a:extLst>
                <a:ext uri="{FF2B5EF4-FFF2-40B4-BE49-F238E27FC236}">
                  <a16:creationId xmlns:a16="http://schemas.microsoft.com/office/drawing/2014/main" id="{9CB2E5F1-D96E-4285-8F34-08F8E40CD8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72" y="2655"/>
              <a:ext cx="1" cy="24"/>
            </a:xfrm>
            <a:prstGeom prst="line">
              <a:avLst/>
            </a:prstGeom>
            <a:noFill/>
            <a:ln w="9525">
              <a:solidFill>
                <a:srgbClr val="E4BB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17" name="Freeform 31">
              <a:extLst>
                <a:ext uri="{FF2B5EF4-FFF2-40B4-BE49-F238E27FC236}">
                  <a16:creationId xmlns:a16="http://schemas.microsoft.com/office/drawing/2014/main" id="{2AEE58FA-A3CA-4AA7-B3F8-6518AA0DC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8" y="2671"/>
              <a:ext cx="20" cy="24"/>
            </a:xfrm>
            <a:custGeom>
              <a:avLst/>
              <a:gdLst>
                <a:gd name="T0" fmla="*/ 0 w 20"/>
                <a:gd name="T1" fmla="*/ 0 h 24"/>
                <a:gd name="T2" fmla="*/ 0 w 20"/>
                <a:gd name="T3" fmla="*/ 24 h 24"/>
                <a:gd name="T4" fmla="*/ 7 w 20"/>
                <a:gd name="T5" fmla="*/ 24 h 24"/>
                <a:gd name="T6" fmla="*/ 20 w 20"/>
                <a:gd name="T7" fmla="*/ 24 h 24"/>
                <a:gd name="T8" fmla="*/ 13 w 20"/>
                <a:gd name="T9" fmla="*/ 8 h 24"/>
                <a:gd name="T10" fmla="*/ 7 w 20"/>
                <a:gd name="T11" fmla="*/ 8 h 24"/>
                <a:gd name="T12" fmla="*/ 0 w 20"/>
                <a:gd name="T13" fmla="*/ 0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"/>
                <a:gd name="T22" fmla="*/ 0 h 24"/>
                <a:gd name="T23" fmla="*/ 20 w 20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" h="24">
                  <a:moveTo>
                    <a:pt x="0" y="0"/>
                  </a:moveTo>
                  <a:lnTo>
                    <a:pt x="0" y="24"/>
                  </a:lnTo>
                  <a:lnTo>
                    <a:pt x="7" y="24"/>
                  </a:lnTo>
                  <a:lnTo>
                    <a:pt x="20" y="24"/>
                  </a:lnTo>
                  <a:lnTo>
                    <a:pt x="13" y="8"/>
                  </a:lnTo>
                  <a:lnTo>
                    <a:pt x="7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8" name="Freeform 32">
              <a:extLst>
                <a:ext uri="{FF2B5EF4-FFF2-40B4-BE49-F238E27FC236}">
                  <a16:creationId xmlns:a16="http://schemas.microsoft.com/office/drawing/2014/main" id="{4ED607B9-5BAF-42C5-99B4-70C3AB3D5D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" y="2671"/>
              <a:ext cx="13" cy="16"/>
            </a:xfrm>
            <a:custGeom>
              <a:avLst/>
              <a:gdLst>
                <a:gd name="T0" fmla="*/ 0 w 13"/>
                <a:gd name="T1" fmla="*/ 8 h 16"/>
                <a:gd name="T2" fmla="*/ 0 w 13"/>
                <a:gd name="T3" fmla="*/ 16 h 16"/>
                <a:gd name="T4" fmla="*/ 7 w 13"/>
                <a:gd name="T5" fmla="*/ 16 h 16"/>
                <a:gd name="T6" fmla="*/ 13 w 13"/>
                <a:gd name="T7" fmla="*/ 16 h 16"/>
                <a:gd name="T8" fmla="*/ 13 w 13"/>
                <a:gd name="T9" fmla="*/ 0 h 16"/>
                <a:gd name="T10" fmla="*/ 7 w 13"/>
                <a:gd name="T11" fmla="*/ 0 h 16"/>
                <a:gd name="T12" fmla="*/ 0 w 13"/>
                <a:gd name="T13" fmla="*/ 8 h 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6"/>
                <a:gd name="T23" fmla="*/ 13 w 13"/>
                <a:gd name="T24" fmla="*/ 16 h 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6">
                  <a:moveTo>
                    <a:pt x="0" y="8"/>
                  </a:moveTo>
                  <a:lnTo>
                    <a:pt x="0" y="16"/>
                  </a:lnTo>
                  <a:lnTo>
                    <a:pt x="7" y="16"/>
                  </a:lnTo>
                  <a:lnTo>
                    <a:pt x="13" y="16"/>
                  </a:lnTo>
                  <a:lnTo>
                    <a:pt x="13" y="0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9" name="Freeform 33">
              <a:extLst>
                <a:ext uri="{FF2B5EF4-FFF2-40B4-BE49-F238E27FC236}">
                  <a16:creationId xmlns:a16="http://schemas.microsoft.com/office/drawing/2014/main" id="{B81DB80F-14C8-4601-8894-65535D4FA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8" y="2695"/>
              <a:ext cx="71" cy="64"/>
            </a:xfrm>
            <a:custGeom>
              <a:avLst/>
              <a:gdLst>
                <a:gd name="T0" fmla="*/ 0 w 71"/>
                <a:gd name="T1" fmla="*/ 0 h 64"/>
                <a:gd name="T2" fmla="*/ 7 w 71"/>
                <a:gd name="T3" fmla="*/ 24 h 64"/>
                <a:gd name="T4" fmla="*/ 39 w 71"/>
                <a:gd name="T5" fmla="*/ 48 h 64"/>
                <a:gd name="T6" fmla="*/ 46 w 71"/>
                <a:gd name="T7" fmla="*/ 56 h 64"/>
                <a:gd name="T8" fmla="*/ 58 w 71"/>
                <a:gd name="T9" fmla="*/ 64 h 64"/>
                <a:gd name="T10" fmla="*/ 71 w 71"/>
                <a:gd name="T11" fmla="*/ 48 h 64"/>
                <a:gd name="T12" fmla="*/ 65 w 71"/>
                <a:gd name="T13" fmla="*/ 48 h 64"/>
                <a:gd name="T14" fmla="*/ 58 w 71"/>
                <a:gd name="T15" fmla="*/ 40 h 64"/>
                <a:gd name="T16" fmla="*/ 65 w 71"/>
                <a:gd name="T17" fmla="*/ 40 h 64"/>
                <a:gd name="T18" fmla="*/ 65 w 71"/>
                <a:gd name="T19" fmla="*/ 32 h 64"/>
                <a:gd name="T20" fmla="*/ 52 w 71"/>
                <a:gd name="T21" fmla="*/ 32 h 64"/>
                <a:gd name="T22" fmla="*/ 46 w 71"/>
                <a:gd name="T23" fmla="*/ 40 h 64"/>
                <a:gd name="T24" fmla="*/ 20 w 71"/>
                <a:gd name="T25" fmla="*/ 16 h 64"/>
                <a:gd name="T26" fmla="*/ 20 w 71"/>
                <a:gd name="T27" fmla="*/ 0 h 64"/>
                <a:gd name="T28" fmla="*/ 0 w 71"/>
                <a:gd name="T29" fmla="*/ 0 h 6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1"/>
                <a:gd name="T46" fmla="*/ 0 h 64"/>
                <a:gd name="T47" fmla="*/ 71 w 71"/>
                <a:gd name="T48" fmla="*/ 64 h 6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1" h="64">
                  <a:moveTo>
                    <a:pt x="0" y="0"/>
                  </a:moveTo>
                  <a:lnTo>
                    <a:pt x="7" y="24"/>
                  </a:lnTo>
                  <a:lnTo>
                    <a:pt x="39" y="48"/>
                  </a:lnTo>
                  <a:lnTo>
                    <a:pt x="46" y="56"/>
                  </a:lnTo>
                  <a:lnTo>
                    <a:pt x="58" y="64"/>
                  </a:lnTo>
                  <a:lnTo>
                    <a:pt x="71" y="48"/>
                  </a:lnTo>
                  <a:lnTo>
                    <a:pt x="65" y="48"/>
                  </a:lnTo>
                  <a:lnTo>
                    <a:pt x="58" y="40"/>
                  </a:lnTo>
                  <a:lnTo>
                    <a:pt x="65" y="40"/>
                  </a:lnTo>
                  <a:lnTo>
                    <a:pt x="65" y="32"/>
                  </a:lnTo>
                  <a:lnTo>
                    <a:pt x="52" y="32"/>
                  </a:lnTo>
                  <a:lnTo>
                    <a:pt x="46" y="40"/>
                  </a:lnTo>
                  <a:lnTo>
                    <a:pt x="20" y="16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0" name="Freeform 34">
              <a:extLst>
                <a:ext uri="{FF2B5EF4-FFF2-40B4-BE49-F238E27FC236}">
                  <a16:creationId xmlns:a16="http://schemas.microsoft.com/office/drawing/2014/main" id="{42283B0C-7AD4-4716-BD6A-431E510CB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6" y="2687"/>
              <a:ext cx="39" cy="56"/>
            </a:xfrm>
            <a:custGeom>
              <a:avLst/>
              <a:gdLst>
                <a:gd name="T0" fmla="*/ 26 w 39"/>
                <a:gd name="T1" fmla="*/ 0 h 56"/>
                <a:gd name="T2" fmla="*/ 26 w 39"/>
                <a:gd name="T3" fmla="*/ 32 h 56"/>
                <a:gd name="T4" fmla="*/ 13 w 39"/>
                <a:gd name="T5" fmla="*/ 40 h 56"/>
                <a:gd name="T6" fmla="*/ 7 w 39"/>
                <a:gd name="T7" fmla="*/ 40 h 56"/>
                <a:gd name="T8" fmla="*/ 7 w 39"/>
                <a:gd name="T9" fmla="*/ 48 h 56"/>
                <a:gd name="T10" fmla="*/ 0 w 39"/>
                <a:gd name="T11" fmla="*/ 48 h 56"/>
                <a:gd name="T12" fmla="*/ 7 w 39"/>
                <a:gd name="T13" fmla="*/ 56 h 56"/>
                <a:gd name="T14" fmla="*/ 13 w 39"/>
                <a:gd name="T15" fmla="*/ 56 h 56"/>
                <a:gd name="T16" fmla="*/ 20 w 39"/>
                <a:gd name="T17" fmla="*/ 56 h 56"/>
                <a:gd name="T18" fmla="*/ 26 w 39"/>
                <a:gd name="T19" fmla="*/ 48 h 56"/>
                <a:gd name="T20" fmla="*/ 39 w 39"/>
                <a:gd name="T21" fmla="*/ 32 h 56"/>
                <a:gd name="T22" fmla="*/ 39 w 39"/>
                <a:gd name="T23" fmla="*/ 0 h 56"/>
                <a:gd name="T24" fmla="*/ 33 w 39"/>
                <a:gd name="T25" fmla="*/ 0 h 56"/>
                <a:gd name="T26" fmla="*/ 26 w 39"/>
                <a:gd name="T27" fmla="*/ 0 h 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9"/>
                <a:gd name="T43" fmla="*/ 0 h 56"/>
                <a:gd name="T44" fmla="*/ 39 w 39"/>
                <a:gd name="T45" fmla="*/ 56 h 5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9" h="56">
                  <a:moveTo>
                    <a:pt x="26" y="0"/>
                  </a:moveTo>
                  <a:lnTo>
                    <a:pt x="26" y="32"/>
                  </a:lnTo>
                  <a:lnTo>
                    <a:pt x="13" y="40"/>
                  </a:lnTo>
                  <a:lnTo>
                    <a:pt x="7" y="40"/>
                  </a:lnTo>
                  <a:lnTo>
                    <a:pt x="7" y="48"/>
                  </a:lnTo>
                  <a:lnTo>
                    <a:pt x="0" y="48"/>
                  </a:lnTo>
                  <a:lnTo>
                    <a:pt x="7" y="56"/>
                  </a:lnTo>
                  <a:lnTo>
                    <a:pt x="13" y="56"/>
                  </a:lnTo>
                  <a:lnTo>
                    <a:pt x="20" y="56"/>
                  </a:lnTo>
                  <a:lnTo>
                    <a:pt x="26" y="48"/>
                  </a:lnTo>
                  <a:lnTo>
                    <a:pt x="39" y="32"/>
                  </a:lnTo>
                  <a:lnTo>
                    <a:pt x="39" y="0"/>
                  </a:lnTo>
                  <a:lnTo>
                    <a:pt x="33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1" name="Freeform 35">
              <a:extLst>
                <a:ext uri="{FF2B5EF4-FFF2-40B4-BE49-F238E27FC236}">
                  <a16:creationId xmlns:a16="http://schemas.microsoft.com/office/drawing/2014/main" id="{56E6708E-497D-49B8-BDB3-0727249FC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8" y="2615"/>
              <a:ext cx="51" cy="32"/>
            </a:xfrm>
            <a:custGeom>
              <a:avLst/>
              <a:gdLst>
                <a:gd name="T0" fmla="*/ 13 w 51"/>
                <a:gd name="T1" fmla="*/ 8 h 32"/>
                <a:gd name="T2" fmla="*/ 0 w 51"/>
                <a:gd name="T3" fmla="*/ 8 h 32"/>
                <a:gd name="T4" fmla="*/ 0 w 51"/>
                <a:gd name="T5" fmla="*/ 24 h 32"/>
                <a:gd name="T6" fmla="*/ 19 w 51"/>
                <a:gd name="T7" fmla="*/ 32 h 32"/>
                <a:gd name="T8" fmla="*/ 26 w 51"/>
                <a:gd name="T9" fmla="*/ 32 h 32"/>
                <a:gd name="T10" fmla="*/ 32 w 51"/>
                <a:gd name="T11" fmla="*/ 24 h 32"/>
                <a:gd name="T12" fmla="*/ 38 w 51"/>
                <a:gd name="T13" fmla="*/ 32 h 32"/>
                <a:gd name="T14" fmla="*/ 45 w 51"/>
                <a:gd name="T15" fmla="*/ 32 h 32"/>
                <a:gd name="T16" fmla="*/ 51 w 51"/>
                <a:gd name="T17" fmla="*/ 16 h 32"/>
                <a:gd name="T18" fmla="*/ 51 w 51"/>
                <a:gd name="T19" fmla="*/ 8 h 32"/>
                <a:gd name="T20" fmla="*/ 38 w 51"/>
                <a:gd name="T21" fmla="*/ 0 h 32"/>
                <a:gd name="T22" fmla="*/ 38 w 51"/>
                <a:gd name="T23" fmla="*/ 8 h 32"/>
                <a:gd name="T24" fmla="*/ 32 w 51"/>
                <a:gd name="T25" fmla="*/ 16 h 32"/>
                <a:gd name="T26" fmla="*/ 19 w 51"/>
                <a:gd name="T27" fmla="*/ 16 h 32"/>
                <a:gd name="T28" fmla="*/ 13 w 51"/>
                <a:gd name="T29" fmla="*/ 8 h 3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1"/>
                <a:gd name="T46" fmla="*/ 0 h 32"/>
                <a:gd name="T47" fmla="*/ 51 w 51"/>
                <a:gd name="T48" fmla="*/ 32 h 3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1" h="32">
                  <a:moveTo>
                    <a:pt x="13" y="8"/>
                  </a:moveTo>
                  <a:lnTo>
                    <a:pt x="0" y="8"/>
                  </a:lnTo>
                  <a:lnTo>
                    <a:pt x="0" y="24"/>
                  </a:lnTo>
                  <a:lnTo>
                    <a:pt x="19" y="32"/>
                  </a:lnTo>
                  <a:lnTo>
                    <a:pt x="26" y="32"/>
                  </a:lnTo>
                  <a:lnTo>
                    <a:pt x="32" y="24"/>
                  </a:lnTo>
                  <a:lnTo>
                    <a:pt x="38" y="32"/>
                  </a:lnTo>
                  <a:lnTo>
                    <a:pt x="45" y="32"/>
                  </a:lnTo>
                  <a:lnTo>
                    <a:pt x="51" y="16"/>
                  </a:lnTo>
                  <a:lnTo>
                    <a:pt x="51" y="8"/>
                  </a:lnTo>
                  <a:lnTo>
                    <a:pt x="38" y="0"/>
                  </a:lnTo>
                  <a:lnTo>
                    <a:pt x="38" y="8"/>
                  </a:lnTo>
                  <a:lnTo>
                    <a:pt x="32" y="16"/>
                  </a:lnTo>
                  <a:lnTo>
                    <a:pt x="19" y="16"/>
                  </a:lnTo>
                  <a:lnTo>
                    <a:pt x="13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2" name="Freeform 36">
              <a:extLst>
                <a:ext uri="{FF2B5EF4-FFF2-40B4-BE49-F238E27FC236}">
                  <a16:creationId xmlns:a16="http://schemas.microsoft.com/office/drawing/2014/main" id="{C9DF0930-E0C4-4859-9DD5-20B5EE8B5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6" y="2863"/>
              <a:ext cx="1" cy="48"/>
            </a:xfrm>
            <a:custGeom>
              <a:avLst/>
              <a:gdLst>
                <a:gd name="T0" fmla="*/ 0 w 1"/>
                <a:gd name="T1" fmla="*/ 48 h 48"/>
                <a:gd name="T2" fmla="*/ 0 w 1"/>
                <a:gd name="T3" fmla="*/ 32 h 48"/>
                <a:gd name="T4" fmla="*/ 0 w 1"/>
                <a:gd name="T5" fmla="*/ 0 h 48"/>
                <a:gd name="T6" fmla="*/ 0 60000 65536"/>
                <a:gd name="T7" fmla="*/ 0 60000 65536"/>
                <a:gd name="T8" fmla="*/ 0 60000 65536"/>
                <a:gd name="T9" fmla="*/ 0 w 1"/>
                <a:gd name="T10" fmla="*/ 0 h 48"/>
                <a:gd name="T11" fmla="*/ 1 w 1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8">
                  <a:moveTo>
                    <a:pt x="0" y="48"/>
                  </a:moveTo>
                  <a:lnTo>
                    <a:pt x="0" y="32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3" name="Freeform 37">
              <a:extLst>
                <a:ext uri="{FF2B5EF4-FFF2-40B4-BE49-F238E27FC236}">
                  <a16:creationId xmlns:a16="http://schemas.microsoft.com/office/drawing/2014/main" id="{A614DC0C-3D09-4212-BE96-4F9066430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2911"/>
              <a:ext cx="58" cy="32"/>
            </a:xfrm>
            <a:custGeom>
              <a:avLst/>
              <a:gdLst>
                <a:gd name="T0" fmla="*/ 0 w 58"/>
                <a:gd name="T1" fmla="*/ 0 h 32"/>
                <a:gd name="T2" fmla="*/ 0 w 58"/>
                <a:gd name="T3" fmla="*/ 16 h 32"/>
                <a:gd name="T4" fmla="*/ 0 w 58"/>
                <a:gd name="T5" fmla="*/ 24 h 32"/>
                <a:gd name="T6" fmla="*/ 7 w 58"/>
                <a:gd name="T7" fmla="*/ 32 h 32"/>
                <a:gd name="T8" fmla="*/ 26 w 58"/>
                <a:gd name="T9" fmla="*/ 32 h 32"/>
                <a:gd name="T10" fmla="*/ 32 w 58"/>
                <a:gd name="T11" fmla="*/ 24 h 32"/>
                <a:gd name="T12" fmla="*/ 32 w 58"/>
                <a:gd name="T13" fmla="*/ 24 h 32"/>
                <a:gd name="T14" fmla="*/ 45 w 58"/>
                <a:gd name="T15" fmla="*/ 24 h 32"/>
                <a:gd name="T16" fmla="*/ 58 w 58"/>
                <a:gd name="T17" fmla="*/ 16 h 32"/>
                <a:gd name="T18" fmla="*/ 58 w 58"/>
                <a:gd name="T19" fmla="*/ 8 h 32"/>
                <a:gd name="T20" fmla="*/ 45 w 58"/>
                <a:gd name="T21" fmla="*/ 8 h 32"/>
                <a:gd name="T22" fmla="*/ 39 w 58"/>
                <a:gd name="T23" fmla="*/ 0 h 32"/>
                <a:gd name="T24" fmla="*/ 26 w 58"/>
                <a:gd name="T25" fmla="*/ 0 h 32"/>
                <a:gd name="T26" fmla="*/ 19 w 58"/>
                <a:gd name="T27" fmla="*/ 0 h 32"/>
                <a:gd name="T28" fmla="*/ 13 w 58"/>
                <a:gd name="T29" fmla="*/ 0 h 32"/>
                <a:gd name="T30" fmla="*/ 0 w 58"/>
                <a:gd name="T31" fmla="*/ 0 h 3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8"/>
                <a:gd name="T49" fmla="*/ 0 h 32"/>
                <a:gd name="T50" fmla="*/ 58 w 58"/>
                <a:gd name="T51" fmla="*/ 32 h 3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8" h="32">
                  <a:moveTo>
                    <a:pt x="0" y="0"/>
                  </a:moveTo>
                  <a:lnTo>
                    <a:pt x="0" y="16"/>
                  </a:lnTo>
                  <a:lnTo>
                    <a:pt x="0" y="24"/>
                  </a:lnTo>
                  <a:lnTo>
                    <a:pt x="7" y="32"/>
                  </a:lnTo>
                  <a:lnTo>
                    <a:pt x="26" y="32"/>
                  </a:lnTo>
                  <a:lnTo>
                    <a:pt x="32" y="24"/>
                  </a:lnTo>
                  <a:lnTo>
                    <a:pt x="45" y="24"/>
                  </a:lnTo>
                  <a:lnTo>
                    <a:pt x="58" y="16"/>
                  </a:lnTo>
                  <a:lnTo>
                    <a:pt x="58" y="8"/>
                  </a:lnTo>
                  <a:lnTo>
                    <a:pt x="45" y="8"/>
                  </a:lnTo>
                  <a:lnTo>
                    <a:pt x="39" y="0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4" name="Freeform 38">
              <a:extLst>
                <a:ext uri="{FF2B5EF4-FFF2-40B4-BE49-F238E27FC236}">
                  <a16:creationId xmlns:a16="http://schemas.microsoft.com/office/drawing/2014/main" id="{10A5A27D-EEF8-47EE-ABC9-CCD8FC025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8" y="2839"/>
              <a:ext cx="52" cy="72"/>
            </a:xfrm>
            <a:custGeom>
              <a:avLst/>
              <a:gdLst>
                <a:gd name="T0" fmla="*/ 0 w 52"/>
                <a:gd name="T1" fmla="*/ 0 h 72"/>
                <a:gd name="T2" fmla="*/ 7 w 52"/>
                <a:gd name="T3" fmla="*/ 48 h 72"/>
                <a:gd name="T4" fmla="*/ 7 w 52"/>
                <a:gd name="T5" fmla="*/ 64 h 72"/>
                <a:gd name="T6" fmla="*/ 20 w 52"/>
                <a:gd name="T7" fmla="*/ 72 h 72"/>
                <a:gd name="T8" fmla="*/ 26 w 52"/>
                <a:gd name="T9" fmla="*/ 64 h 72"/>
                <a:gd name="T10" fmla="*/ 39 w 52"/>
                <a:gd name="T11" fmla="*/ 72 h 72"/>
                <a:gd name="T12" fmla="*/ 52 w 52"/>
                <a:gd name="T13" fmla="*/ 64 h 72"/>
                <a:gd name="T14" fmla="*/ 52 w 52"/>
                <a:gd name="T15" fmla="*/ 48 h 72"/>
                <a:gd name="T16" fmla="*/ 52 w 52"/>
                <a:gd name="T17" fmla="*/ 0 h 72"/>
                <a:gd name="T18" fmla="*/ 46 w 52"/>
                <a:gd name="T19" fmla="*/ 8 h 72"/>
                <a:gd name="T20" fmla="*/ 0 w 52"/>
                <a:gd name="T21" fmla="*/ 0 h 7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2"/>
                <a:gd name="T34" fmla="*/ 0 h 72"/>
                <a:gd name="T35" fmla="*/ 52 w 52"/>
                <a:gd name="T36" fmla="*/ 72 h 7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2" h="72">
                  <a:moveTo>
                    <a:pt x="0" y="0"/>
                  </a:moveTo>
                  <a:lnTo>
                    <a:pt x="7" y="48"/>
                  </a:lnTo>
                  <a:lnTo>
                    <a:pt x="7" y="64"/>
                  </a:lnTo>
                  <a:lnTo>
                    <a:pt x="20" y="72"/>
                  </a:lnTo>
                  <a:lnTo>
                    <a:pt x="26" y="64"/>
                  </a:lnTo>
                  <a:lnTo>
                    <a:pt x="39" y="72"/>
                  </a:lnTo>
                  <a:lnTo>
                    <a:pt x="52" y="64"/>
                  </a:lnTo>
                  <a:lnTo>
                    <a:pt x="52" y="48"/>
                  </a:lnTo>
                  <a:lnTo>
                    <a:pt x="52" y="0"/>
                  </a:lnTo>
                  <a:lnTo>
                    <a:pt x="46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5" name="Freeform 39">
              <a:extLst>
                <a:ext uri="{FF2B5EF4-FFF2-40B4-BE49-F238E27FC236}">
                  <a16:creationId xmlns:a16="http://schemas.microsoft.com/office/drawing/2014/main" id="{32E15EC3-D699-496E-BBE1-3988A68BC6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7" y="2487"/>
              <a:ext cx="33" cy="40"/>
            </a:xfrm>
            <a:custGeom>
              <a:avLst/>
              <a:gdLst>
                <a:gd name="T0" fmla="*/ 0 w 33"/>
                <a:gd name="T1" fmla="*/ 8 h 40"/>
                <a:gd name="T2" fmla="*/ 7 w 33"/>
                <a:gd name="T3" fmla="*/ 0 h 40"/>
                <a:gd name="T4" fmla="*/ 20 w 33"/>
                <a:gd name="T5" fmla="*/ 0 h 40"/>
                <a:gd name="T6" fmla="*/ 33 w 33"/>
                <a:gd name="T7" fmla="*/ 16 h 40"/>
                <a:gd name="T8" fmla="*/ 33 w 33"/>
                <a:gd name="T9" fmla="*/ 24 h 40"/>
                <a:gd name="T10" fmla="*/ 33 w 33"/>
                <a:gd name="T11" fmla="*/ 40 h 40"/>
                <a:gd name="T12" fmla="*/ 20 w 33"/>
                <a:gd name="T13" fmla="*/ 40 h 40"/>
                <a:gd name="T14" fmla="*/ 20 w 33"/>
                <a:gd name="T15" fmla="*/ 32 h 40"/>
                <a:gd name="T16" fmla="*/ 13 w 33"/>
                <a:gd name="T17" fmla="*/ 8 h 40"/>
                <a:gd name="T18" fmla="*/ 0 w 33"/>
                <a:gd name="T19" fmla="*/ 8 h 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3"/>
                <a:gd name="T31" fmla="*/ 0 h 40"/>
                <a:gd name="T32" fmla="*/ 33 w 33"/>
                <a:gd name="T33" fmla="*/ 40 h 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3" h="40">
                  <a:moveTo>
                    <a:pt x="0" y="8"/>
                  </a:moveTo>
                  <a:lnTo>
                    <a:pt x="7" y="0"/>
                  </a:lnTo>
                  <a:lnTo>
                    <a:pt x="20" y="0"/>
                  </a:lnTo>
                  <a:lnTo>
                    <a:pt x="33" y="16"/>
                  </a:lnTo>
                  <a:lnTo>
                    <a:pt x="33" y="24"/>
                  </a:lnTo>
                  <a:lnTo>
                    <a:pt x="33" y="40"/>
                  </a:lnTo>
                  <a:lnTo>
                    <a:pt x="20" y="40"/>
                  </a:lnTo>
                  <a:lnTo>
                    <a:pt x="20" y="32"/>
                  </a:lnTo>
                  <a:lnTo>
                    <a:pt x="13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6" name="Freeform 40">
              <a:extLst>
                <a:ext uri="{FF2B5EF4-FFF2-40B4-BE49-F238E27FC236}">
                  <a16:creationId xmlns:a16="http://schemas.microsoft.com/office/drawing/2014/main" id="{E282BD6B-83F9-47AC-B37E-36A2EE182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2" y="2464"/>
              <a:ext cx="52" cy="79"/>
            </a:xfrm>
            <a:custGeom>
              <a:avLst/>
              <a:gdLst>
                <a:gd name="T0" fmla="*/ 6 w 52"/>
                <a:gd name="T1" fmla="*/ 31 h 79"/>
                <a:gd name="T2" fmla="*/ 0 w 52"/>
                <a:gd name="T3" fmla="*/ 31 h 79"/>
                <a:gd name="T4" fmla="*/ 0 w 52"/>
                <a:gd name="T5" fmla="*/ 31 h 79"/>
                <a:gd name="T6" fmla="*/ 0 w 52"/>
                <a:gd name="T7" fmla="*/ 47 h 79"/>
                <a:gd name="T8" fmla="*/ 6 w 52"/>
                <a:gd name="T9" fmla="*/ 47 h 79"/>
                <a:gd name="T10" fmla="*/ 13 w 52"/>
                <a:gd name="T11" fmla="*/ 71 h 79"/>
                <a:gd name="T12" fmla="*/ 32 w 52"/>
                <a:gd name="T13" fmla="*/ 79 h 79"/>
                <a:gd name="T14" fmla="*/ 45 w 52"/>
                <a:gd name="T15" fmla="*/ 79 h 79"/>
                <a:gd name="T16" fmla="*/ 52 w 52"/>
                <a:gd name="T17" fmla="*/ 63 h 79"/>
                <a:gd name="T18" fmla="*/ 52 w 52"/>
                <a:gd name="T19" fmla="*/ 39 h 79"/>
                <a:gd name="T20" fmla="*/ 52 w 52"/>
                <a:gd name="T21" fmla="*/ 15 h 79"/>
                <a:gd name="T22" fmla="*/ 26 w 52"/>
                <a:gd name="T23" fmla="*/ 0 h 79"/>
                <a:gd name="T24" fmla="*/ 6 w 52"/>
                <a:gd name="T25" fmla="*/ 15 h 79"/>
                <a:gd name="T26" fmla="*/ 6 w 52"/>
                <a:gd name="T27" fmla="*/ 31 h 7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2"/>
                <a:gd name="T43" fmla="*/ 0 h 79"/>
                <a:gd name="T44" fmla="*/ 52 w 52"/>
                <a:gd name="T45" fmla="*/ 79 h 7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2" h="79">
                  <a:moveTo>
                    <a:pt x="6" y="31"/>
                  </a:moveTo>
                  <a:lnTo>
                    <a:pt x="0" y="31"/>
                  </a:lnTo>
                  <a:lnTo>
                    <a:pt x="0" y="47"/>
                  </a:lnTo>
                  <a:lnTo>
                    <a:pt x="6" y="47"/>
                  </a:lnTo>
                  <a:lnTo>
                    <a:pt x="13" y="71"/>
                  </a:lnTo>
                  <a:lnTo>
                    <a:pt x="32" y="79"/>
                  </a:lnTo>
                  <a:lnTo>
                    <a:pt x="45" y="79"/>
                  </a:lnTo>
                  <a:lnTo>
                    <a:pt x="52" y="63"/>
                  </a:lnTo>
                  <a:lnTo>
                    <a:pt x="52" y="39"/>
                  </a:lnTo>
                  <a:lnTo>
                    <a:pt x="52" y="15"/>
                  </a:lnTo>
                  <a:lnTo>
                    <a:pt x="26" y="0"/>
                  </a:lnTo>
                  <a:lnTo>
                    <a:pt x="6" y="15"/>
                  </a:lnTo>
                  <a:lnTo>
                    <a:pt x="6" y="3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7" name="Freeform 41">
              <a:extLst>
                <a:ext uri="{FF2B5EF4-FFF2-40B4-BE49-F238E27FC236}">
                  <a16:creationId xmlns:a16="http://schemas.microsoft.com/office/drawing/2014/main" id="{B6D8D66D-F1D3-4613-BF9F-D58542BFF8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9" y="2448"/>
              <a:ext cx="71" cy="63"/>
            </a:xfrm>
            <a:custGeom>
              <a:avLst/>
              <a:gdLst>
                <a:gd name="T0" fmla="*/ 65 w 71"/>
                <a:gd name="T1" fmla="*/ 39 h 63"/>
                <a:gd name="T2" fmla="*/ 71 w 71"/>
                <a:gd name="T3" fmla="*/ 31 h 63"/>
                <a:gd name="T4" fmla="*/ 71 w 71"/>
                <a:gd name="T5" fmla="*/ 16 h 63"/>
                <a:gd name="T6" fmla="*/ 58 w 71"/>
                <a:gd name="T7" fmla="*/ 8 h 63"/>
                <a:gd name="T8" fmla="*/ 52 w 71"/>
                <a:gd name="T9" fmla="*/ 0 h 63"/>
                <a:gd name="T10" fmla="*/ 32 w 71"/>
                <a:gd name="T11" fmla="*/ 0 h 63"/>
                <a:gd name="T12" fmla="*/ 19 w 71"/>
                <a:gd name="T13" fmla="*/ 0 h 63"/>
                <a:gd name="T14" fmla="*/ 19 w 71"/>
                <a:gd name="T15" fmla="*/ 8 h 63"/>
                <a:gd name="T16" fmla="*/ 6 w 71"/>
                <a:gd name="T17" fmla="*/ 16 h 63"/>
                <a:gd name="T18" fmla="*/ 0 w 71"/>
                <a:gd name="T19" fmla="*/ 31 h 63"/>
                <a:gd name="T20" fmla="*/ 0 w 71"/>
                <a:gd name="T21" fmla="*/ 55 h 63"/>
                <a:gd name="T22" fmla="*/ 13 w 71"/>
                <a:gd name="T23" fmla="*/ 63 h 63"/>
                <a:gd name="T24" fmla="*/ 13 w 71"/>
                <a:gd name="T25" fmla="*/ 47 h 63"/>
                <a:gd name="T26" fmla="*/ 13 w 71"/>
                <a:gd name="T27" fmla="*/ 47 h 63"/>
                <a:gd name="T28" fmla="*/ 19 w 71"/>
                <a:gd name="T29" fmla="*/ 47 h 63"/>
                <a:gd name="T30" fmla="*/ 19 w 71"/>
                <a:gd name="T31" fmla="*/ 31 h 63"/>
                <a:gd name="T32" fmla="*/ 39 w 71"/>
                <a:gd name="T33" fmla="*/ 16 h 63"/>
                <a:gd name="T34" fmla="*/ 65 w 71"/>
                <a:gd name="T35" fmla="*/ 31 h 63"/>
                <a:gd name="T36" fmla="*/ 65 w 71"/>
                <a:gd name="T37" fmla="*/ 39 h 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1"/>
                <a:gd name="T58" fmla="*/ 0 h 63"/>
                <a:gd name="T59" fmla="*/ 71 w 71"/>
                <a:gd name="T60" fmla="*/ 63 h 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1" h="63">
                  <a:moveTo>
                    <a:pt x="65" y="39"/>
                  </a:moveTo>
                  <a:lnTo>
                    <a:pt x="71" y="31"/>
                  </a:lnTo>
                  <a:lnTo>
                    <a:pt x="71" y="16"/>
                  </a:lnTo>
                  <a:lnTo>
                    <a:pt x="58" y="8"/>
                  </a:lnTo>
                  <a:lnTo>
                    <a:pt x="52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9" y="8"/>
                  </a:lnTo>
                  <a:lnTo>
                    <a:pt x="6" y="16"/>
                  </a:lnTo>
                  <a:lnTo>
                    <a:pt x="0" y="31"/>
                  </a:lnTo>
                  <a:lnTo>
                    <a:pt x="0" y="55"/>
                  </a:lnTo>
                  <a:lnTo>
                    <a:pt x="13" y="63"/>
                  </a:lnTo>
                  <a:lnTo>
                    <a:pt x="13" y="47"/>
                  </a:lnTo>
                  <a:lnTo>
                    <a:pt x="19" y="47"/>
                  </a:lnTo>
                  <a:lnTo>
                    <a:pt x="19" y="31"/>
                  </a:lnTo>
                  <a:lnTo>
                    <a:pt x="39" y="16"/>
                  </a:lnTo>
                  <a:lnTo>
                    <a:pt x="65" y="31"/>
                  </a:lnTo>
                  <a:lnTo>
                    <a:pt x="65" y="3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8" name="Freeform 42">
              <a:extLst>
                <a:ext uri="{FF2B5EF4-FFF2-40B4-BE49-F238E27FC236}">
                  <a16:creationId xmlns:a16="http://schemas.microsoft.com/office/drawing/2014/main" id="{BB6FB4E2-17B0-4260-BEAF-8B82E7C74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3" y="2487"/>
              <a:ext cx="32" cy="40"/>
            </a:xfrm>
            <a:custGeom>
              <a:avLst/>
              <a:gdLst>
                <a:gd name="T0" fmla="*/ 32 w 32"/>
                <a:gd name="T1" fmla="*/ 8 h 40"/>
                <a:gd name="T2" fmla="*/ 26 w 32"/>
                <a:gd name="T3" fmla="*/ 0 h 40"/>
                <a:gd name="T4" fmla="*/ 19 w 32"/>
                <a:gd name="T5" fmla="*/ 8 h 40"/>
                <a:gd name="T6" fmla="*/ 6 w 32"/>
                <a:gd name="T7" fmla="*/ 16 h 40"/>
                <a:gd name="T8" fmla="*/ 0 w 32"/>
                <a:gd name="T9" fmla="*/ 32 h 40"/>
                <a:gd name="T10" fmla="*/ 6 w 32"/>
                <a:gd name="T11" fmla="*/ 40 h 40"/>
                <a:gd name="T12" fmla="*/ 13 w 32"/>
                <a:gd name="T13" fmla="*/ 40 h 40"/>
                <a:gd name="T14" fmla="*/ 13 w 32"/>
                <a:gd name="T15" fmla="*/ 32 h 40"/>
                <a:gd name="T16" fmla="*/ 19 w 32"/>
                <a:gd name="T17" fmla="*/ 16 h 40"/>
                <a:gd name="T18" fmla="*/ 32 w 32"/>
                <a:gd name="T19" fmla="*/ 8 h 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2"/>
                <a:gd name="T31" fmla="*/ 0 h 40"/>
                <a:gd name="T32" fmla="*/ 32 w 32"/>
                <a:gd name="T33" fmla="*/ 40 h 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2" h="40">
                  <a:moveTo>
                    <a:pt x="32" y="8"/>
                  </a:moveTo>
                  <a:lnTo>
                    <a:pt x="26" y="0"/>
                  </a:lnTo>
                  <a:lnTo>
                    <a:pt x="19" y="8"/>
                  </a:lnTo>
                  <a:lnTo>
                    <a:pt x="6" y="16"/>
                  </a:lnTo>
                  <a:lnTo>
                    <a:pt x="0" y="32"/>
                  </a:lnTo>
                  <a:lnTo>
                    <a:pt x="6" y="40"/>
                  </a:lnTo>
                  <a:lnTo>
                    <a:pt x="13" y="40"/>
                  </a:lnTo>
                  <a:lnTo>
                    <a:pt x="13" y="32"/>
                  </a:lnTo>
                  <a:lnTo>
                    <a:pt x="19" y="16"/>
                  </a:lnTo>
                  <a:lnTo>
                    <a:pt x="32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9" name="Freeform 43">
              <a:extLst>
                <a:ext uri="{FF2B5EF4-FFF2-40B4-BE49-F238E27FC236}">
                  <a16:creationId xmlns:a16="http://schemas.microsoft.com/office/drawing/2014/main" id="{B9C6EE63-0852-4DA1-B5C7-841B2EF35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9" y="2479"/>
              <a:ext cx="13" cy="16"/>
            </a:xfrm>
            <a:custGeom>
              <a:avLst/>
              <a:gdLst>
                <a:gd name="T0" fmla="*/ 0 w 13"/>
                <a:gd name="T1" fmla="*/ 8 h 16"/>
                <a:gd name="T2" fmla="*/ 0 w 13"/>
                <a:gd name="T3" fmla="*/ 8 h 16"/>
                <a:gd name="T4" fmla="*/ 0 w 13"/>
                <a:gd name="T5" fmla="*/ 0 h 16"/>
                <a:gd name="T6" fmla="*/ 6 w 13"/>
                <a:gd name="T7" fmla="*/ 8 h 16"/>
                <a:gd name="T8" fmla="*/ 6 w 13"/>
                <a:gd name="T9" fmla="*/ 0 h 16"/>
                <a:gd name="T10" fmla="*/ 13 w 13"/>
                <a:gd name="T11" fmla="*/ 8 h 16"/>
                <a:gd name="T12" fmla="*/ 6 w 13"/>
                <a:gd name="T13" fmla="*/ 8 h 16"/>
                <a:gd name="T14" fmla="*/ 6 w 13"/>
                <a:gd name="T15" fmla="*/ 16 h 16"/>
                <a:gd name="T16" fmla="*/ 0 w 13"/>
                <a:gd name="T17" fmla="*/ 8 h 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"/>
                <a:gd name="T28" fmla="*/ 0 h 16"/>
                <a:gd name="T29" fmla="*/ 13 w 13"/>
                <a:gd name="T30" fmla="*/ 16 h 1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" h="16">
                  <a:moveTo>
                    <a:pt x="0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6" y="8"/>
                  </a:lnTo>
                  <a:lnTo>
                    <a:pt x="6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1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0" name="Freeform 44">
              <a:extLst>
                <a:ext uri="{FF2B5EF4-FFF2-40B4-BE49-F238E27FC236}">
                  <a16:creationId xmlns:a16="http://schemas.microsoft.com/office/drawing/2014/main" id="{980E167A-616B-4B4E-94EB-CD594CFE44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2" y="2511"/>
              <a:ext cx="39" cy="48"/>
            </a:xfrm>
            <a:custGeom>
              <a:avLst/>
              <a:gdLst>
                <a:gd name="T0" fmla="*/ 6 w 39"/>
                <a:gd name="T1" fmla="*/ 0 h 48"/>
                <a:gd name="T2" fmla="*/ 0 w 39"/>
                <a:gd name="T3" fmla="*/ 40 h 48"/>
                <a:gd name="T4" fmla="*/ 13 w 39"/>
                <a:gd name="T5" fmla="*/ 48 h 48"/>
                <a:gd name="T6" fmla="*/ 26 w 39"/>
                <a:gd name="T7" fmla="*/ 48 h 48"/>
                <a:gd name="T8" fmla="*/ 39 w 39"/>
                <a:gd name="T9" fmla="*/ 40 h 48"/>
                <a:gd name="T10" fmla="*/ 39 w 39"/>
                <a:gd name="T11" fmla="*/ 32 h 48"/>
                <a:gd name="T12" fmla="*/ 32 w 39"/>
                <a:gd name="T13" fmla="*/ 32 h 48"/>
                <a:gd name="T14" fmla="*/ 13 w 39"/>
                <a:gd name="T15" fmla="*/ 24 h 48"/>
                <a:gd name="T16" fmla="*/ 6 w 39"/>
                <a:gd name="T17" fmla="*/ 0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9"/>
                <a:gd name="T28" fmla="*/ 0 h 48"/>
                <a:gd name="T29" fmla="*/ 39 w 39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9" h="48">
                  <a:moveTo>
                    <a:pt x="6" y="0"/>
                  </a:moveTo>
                  <a:lnTo>
                    <a:pt x="0" y="40"/>
                  </a:lnTo>
                  <a:lnTo>
                    <a:pt x="13" y="48"/>
                  </a:lnTo>
                  <a:lnTo>
                    <a:pt x="26" y="48"/>
                  </a:lnTo>
                  <a:lnTo>
                    <a:pt x="39" y="40"/>
                  </a:lnTo>
                  <a:lnTo>
                    <a:pt x="39" y="32"/>
                  </a:lnTo>
                  <a:lnTo>
                    <a:pt x="32" y="32"/>
                  </a:lnTo>
                  <a:lnTo>
                    <a:pt x="13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1" name="Freeform 45">
              <a:extLst>
                <a:ext uri="{FF2B5EF4-FFF2-40B4-BE49-F238E27FC236}">
                  <a16:creationId xmlns:a16="http://schemas.microsoft.com/office/drawing/2014/main" id="{C0C8F3C6-FFFF-4FD1-895B-2582680A53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6" y="2543"/>
              <a:ext cx="149" cy="304"/>
            </a:xfrm>
            <a:custGeom>
              <a:avLst/>
              <a:gdLst>
                <a:gd name="T0" fmla="*/ 46 w 149"/>
                <a:gd name="T1" fmla="*/ 8 h 304"/>
                <a:gd name="T2" fmla="*/ 20 w 149"/>
                <a:gd name="T3" fmla="*/ 16 h 304"/>
                <a:gd name="T4" fmla="*/ 13 w 149"/>
                <a:gd name="T5" fmla="*/ 8 h 304"/>
                <a:gd name="T6" fmla="*/ 0 w 149"/>
                <a:gd name="T7" fmla="*/ 16 h 304"/>
                <a:gd name="T8" fmla="*/ 0 w 149"/>
                <a:gd name="T9" fmla="*/ 40 h 304"/>
                <a:gd name="T10" fmla="*/ 0 w 149"/>
                <a:gd name="T11" fmla="*/ 64 h 304"/>
                <a:gd name="T12" fmla="*/ 13 w 149"/>
                <a:gd name="T13" fmla="*/ 80 h 304"/>
                <a:gd name="T14" fmla="*/ 26 w 149"/>
                <a:gd name="T15" fmla="*/ 80 h 304"/>
                <a:gd name="T16" fmla="*/ 33 w 149"/>
                <a:gd name="T17" fmla="*/ 144 h 304"/>
                <a:gd name="T18" fmla="*/ 13 w 149"/>
                <a:gd name="T19" fmla="*/ 256 h 304"/>
                <a:gd name="T20" fmla="*/ 13 w 149"/>
                <a:gd name="T21" fmla="*/ 288 h 304"/>
                <a:gd name="T22" fmla="*/ 46 w 149"/>
                <a:gd name="T23" fmla="*/ 296 h 304"/>
                <a:gd name="T24" fmla="*/ 98 w 149"/>
                <a:gd name="T25" fmla="*/ 304 h 304"/>
                <a:gd name="T26" fmla="*/ 124 w 149"/>
                <a:gd name="T27" fmla="*/ 296 h 304"/>
                <a:gd name="T28" fmla="*/ 149 w 149"/>
                <a:gd name="T29" fmla="*/ 280 h 304"/>
                <a:gd name="T30" fmla="*/ 143 w 149"/>
                <a:gd name="T31" fmla="*/ 248 h 304"/>
                <a:gd name="T32" fmla="*/ 111 w 149"/>
                <a:gd name="T33" fmla="*/ 136 h 304"/>
                <a:gd name="T34" fmla="*/ 111 w 149"/>
                <a:gd name="T35" fmla="*/ 72 h 304"/>
                <a:gd name="T36" fmla="*/ 124 w 149"/>
                <a:gd name="T37" fmla="*/ 72 h 304"/>
                <a:gd name="T38" fmla="*/ 130 w 149"/>
                <a:gd name="T39" fmla="*/ 64 h 304"/>
                <a:gd name="T40" fmla="*/ 130 w 149"/>
                <a:gd name="T41" fmla="*/ 24 h 304"/>
                <a:gd name="T42" fmla="*/ 117 w 149"/>
                <a:gd name="T43" fmla="*/ 8 h 304"/>
                <a:gd name="T44" fmla="*/ 104 w 149"/>
                <a:gd name="T45" fmla="*/ 16 h 304"/>
                <a:gd name="T46" fmla="*/ 85 w 149"/>
                <a:gd name="T47" fmla="*/ 0 h 304"/>
                <a:gd name="T48" fmla="*/ 85 w 149"/>
                <a:gd name="T49" fmla="*/ 8 h 304"/>
                <a:gd name="T50" fmla="*/ 72 w 149"/>
                <a:gd name="T51" fmla="*/ 16 h 304"/>
                <a:gd name="T52" fmla="*/ 59 w 149"/>
                <a:gd name="T53" fmla="*/ 16 h 304"/>
                <a:gd name="T54" fmla="*/ 46 w 149"/>
                <a:gd name="T55" fmla="*/ 8 h 30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49"/>
                <a:gd name="T85" fmla="*/ 0 h 304"/>
                <a:gd name="T86" fmla="*/ 149 w 149"/>
                <a:gd name="T87" fmla="*/ 304 h 30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49" h="304">
                  <a:moveTo>
                    <a:pt x="46" y="8"/>
                  </a:moveTo>
                  <a:lnTo>
                    <a:pt x="20" y="16"/>
                  </a:lnTo>
                  <a:lnTo>
                    <a:pt x="13" y="8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0" y="64"/>
                  </a:lnTo>
                  <a:lnTo>
                    <a:pt x="13" y="80"/>
                  </a:lnTo>
                  <a:lnTo>
                    <a:pt x="26" y="80"/>
                  </a:lnTo>
                  <a:lnTo>
                    <a:pt x="33" y="144"/>
                  </a:lnTo>
                  <a:lnTo>
                    <a:pt x="13" y="256"/>
                  </a:lnTo>
                  <a:lnTo>
                    <a:pt x="13" y="288"/>
                  </a:lnTo>
                  <a:lnTo>
                    <a:pt x="46" y="296"/>
                  </a:lnTo>
                  <a:lnTo>
                    <a:pt x="98" y="304"/>
                  </a:lnTo>
                  <a:lnTo>
                    <a:pt x="124" y="296"/>
                  </a:lnTo>
                  <a:lnTo>
                    <a:pt x="149" y="280"/>
                  </a:lnTo>
                  <a:lnTo>
                    <a:pt x="143" y="248"/>
                  </a:lnTo>
                  <a:lnTo>
                    <a:pt x="111" y="136"/>
                  </a:lnTo>
                  <a:lnTo>
                    <a:pt x="111" y="72"/>
                  </a:lnTo>
                  <a:lnTo>
                    <a:pt x="124" y="72"/>
                  </a:lnTo>
                  <a:lnTo>
                    <a:pt x="130" y="64"/>
                  </a:lnTo>
                  <a:lnTo>
                    <a:pt x="130" y="24"/>
                  </a:lnTo>
                  <a:lnTo>
                    <a:pt x="117" y="8"/>
                  </a:lnTo>
                  <a:lnTo>
                    <a:pt x="104" y="16"/>
                  </a:lnTo>
                  <a:lnTo>
                    <a:pt x="85" y="0"/>
                  </a:lnTo>
                  <a:lnTo>
                    <a:pt x="85" y="8"/>
                  </a:lnTo>
                  <a:lnTo>
                    <a:pt x="72" y="16"/>
                  </a:lnTo>
                  <a:lnTo>
                    <a:pt x="59" y="16"/>
                  </a:lnTo>
                  <a:lnTo>
                    <a:pt x="46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2" name="Line 46">
              <a:extLst>
                <a:ext uri="{FF2B5EF4-FFF2-40B4-BE49-F238E27FC236}">
                  <a16:creationId xmlns:a16="http://schemas.microsoft.com/office/drawing/2014/main" id="{EF660123-CFC7-40BB-A6E4-0DCFD28F18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87" y="2599"/>
              <a:ext cx="1" cy="16"/>
            </a:xfrm>
            <a:prstGeom prst="line">
              <a:avLst/>
            </a:prstGeom>
            <a:noFill/>
            <a:ln w="9525">
              <a:solidFill>
                <a:srgbClr val="E4BB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3" name="Freeform 47">
              <a:extLst>
                <a:ext uri="{FF2B5EF4-FFF2-40B4-BE49-F238E27FC236}">
                  <a16:creationId xmlns:a16="http://schemas.microsoft.com/office/drawing/2014/main" id="{7C1C7011-E397-41FF-8E6F-E084FF8EA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3" y="2615"/>
              <a:ext cx="19" cy="24"/>
            </a:xfrm>
            <a:custGeom>
              <a:avLst/>
              <a:gdLst>
                <a:gd name="T0" fmla="*/ 0 w 19"/>
                <a:gd name="T1" fmla="*/ 0 h 24"/>
                <a:gd name="T2" fmla="*/ 0 w 19"/>
                <a:gd name="T3" fmla="*/ 24 h 24"/>
                <a:gd name="T4" fmla="*/ 13 w 19"/>
                <a:gd name="T5" fmla="*/ 24 h 24"/>
                <a:gd name="T6" fmla="*/ 19 w 19"/>
                <a:gd name="T7" fmla="*/ 24 h 24"/>
                <a:gd name="T8" fmla="*/ 19 w 19"/>
                <a:gd name="T9" fmla="*/ 8 h 24"/>
                <a:gd name="T10" fmla="*/ 6 w 19"/>
                <a:gd name="T11" fmla="*/ 8 h 24"/>
                <a:gd name="T12" fmla="*/ 0 w 19"/>
                <a:gd name="T13" fmla="*/ 0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"/>
                <a:gd name="T22" fmla="*/ 0 h 24"/>
                <a:gd name="T23" fmla="*/ 19 w 19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" h="24">
                  <a:moveTo>
                    <a:pt x="0" y="0"/>
                  </a:moveTo>
                  <a:lnTo>
                    <a:pt x="0" y="24"/>
                  </a:lnTo>
                  <a:lnTo>
                    <a:pt x="13" y="24"/>
                  </a:lnTo>
                  <a:lnTo>
                    <a:pt x="19" y="24"/>
                  </a:lnTo>
                  <a:lnTo>
                    <a:pt x="19" y="8"/>
                  </a:lnTo>
                  <a:lnTo>
                    <a:pt x="6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4" name="Freeform 48">
              <a:extLst>
                <a:ext uri="{FF2B5EF4-FFF2-40B4-BE49-F238E27FC236}">
                  <a16:creationId xmlns:a16="http://schemas.microsoft.com/office/drawing/2014/main" id="{9AC61460-03CF-4B56-8058-46E88EB666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7" y="2607"/>
              <a:ext cx="19" cy="24"/>
            </a:xfrm>
            <a:custGeom>
              <a:avLst/>
              <a:gdLst>
                <a:gd name="T0" fmla="*/ 0 w 19"/>
                <a:gd name="T1" fmla="*/ 8 h 24"/>
                <a:gd name="T2" fmla="*/ 0 w 19"/>
                <a:gd name="T3" fmla="*/ 24 h 24"/>
                <a:gd name="T4" fmla="*/ 13 w 19"/>
                <a:gd name="T5" fmla="*/ 24 h 24"/>
                <a:gd name="T6" fmla="*/ 19 w 19"/>
                <a:gd name="T7" fmla="*/ 24 h 24"/>
                <a:gd name="T8" fmla="*/ 19 w 19"/>
                <a:gd name="T9" fmla="*/ 0 h 24"/>
                <a:gd name="T10" fmla="*/ 13 w 19"/>
                <a:gd name="T11" fmla="*/ 8 h 24"/>
                <a:gd name="T12" fmla="*/ 0 w 19"/>
                <a:gd name="T13" fmla="*/ 8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"/>
                <a:gd name="T22" fmla="*/ 0 h 24"/>
                <a:gd name="T23" fmla="*/ 19 w 19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" h="24">
                  <a:moveTo>
                    <a:pt x="0" y="8"/>
                  </a:moveTo>
                  <a:lnTo>
                    <a:pt x="0" y="24"/>
                  </a:lnTo>
                  <a:lnTo>
                    <a:pt x="13" y="24"/>
                  </a:lnTo>
                  <a:lnTo>
                    <a:pt x="19" y="24"/>
                  </a:lnTo>
                  <a:lnTo>
                    <a:pt x="19" y="0"/>
                  </a:lnTo>
                  <a:lnTo>
                    <a:pt x="13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5" name="Freeform 49">
              <a:extLst>
                <a:ext uri="{FF2B5EF4-FFF2-40B4-BE49-F238E27FC236}">
                  <a16:creationId xmlns:a16="http://schemas.microsoft.com/office/drawing/2014/main" id="{2F47E1C0-055E-4C3F-9BB9-4D307ED1D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3" y="2639"/>
              <a:ext cx="91" cy="72"/>
            </a:xfrm>
            <a:custGeom>
              <a:avLst/>
              <a:gdLst>
                <a:gd name="T0" fmla="*/ 0 w 91"/>
                <a:gd name="T1" fmla="*/ 0 h 72"/>
                <a:gd name="T2" fmla="*/ 6 w 91"/>
                <a:gd name="T3" fmla="*/ 32 h 72"/>
                <a:gd name="T4" fmla="*/ 45 w 91"/>
                <a:gd name="T5" fmla="*/ 64 h 72"/>
                <a:gd name="T6" fmla="*/ 58 w 91"/>
                <a:gd name="T7" fmla="*/ 72 h 72"/>
                <a:gd name="T8" fmla="*/ 78 w 91"/>
                <a:gd name="T9" fmla="*/ 72 h 72"/>
                <a:gd name="T10" fmla="*/ 91 w 91"/>
                <a:gd name="T11" fmla="*/ 64 h 72"/>
                <a:gd name="T12" fmla="*/ 78 w 91"/>
                <a:gd name="T13" fmla="*/ 56 h 72"/>
                <a:gd name="T14" fmla="*/ 71 w 91"/>
                <a:gd name="T15" fmla="*/ 56 h 72"/>
                <a:gd name="T16" fmla="*/ 78 w 91"/>
                <a:gd name="T17" fmla="*/ 48 h 72"/>
                <a:gd name="T18" fmla="*/ 78 w 91"/>
                <a:gd name="T19" fmla="*/ 40 h 72"/>
                <a:gd name="T20" fmla="*/ 65 w 91"/>
                <a:gd name="T21" fmla="*/ 40 h 72"/>
                <a:gd name="T22" fmla="*/ 58 w 91"/>
                <a:gd name="T23" fmla="*/ 48 h 72"/>
                <a:gd name="T24" fmla="*/ 26 w 91"/>
                <a:gd name="T25" fmla="*/ 24 h 72"/>
                <a:gd name="T26" fmla="*/ 19 w 91"/>
                <a:gd name="T27" fmla="*/ 0 h 72"/>
                <a:gd name="T28" fmla="*/ 0 w 91"/>
                <a:gd name="T29" fmla="*/ 0 h 7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1"/>
                <a:gd name="T46" fmla="*/ 0 h 72"/>
                <a:gd name="T47" fmla="*/ 91 w 91"/>
                <a:gd name="T48" fmla="*/ 72 h 7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1" h="72">
                  <a:moveTo>
                    <a:pt x="0" y="0"/>
                  </a:moveTo>
                  <a:lnTo>
                    <a:pt x="6" y="32"/>
                  </a:lnTo>
                  <a:lnTo>
                    <a:pt x="45" y="64"/>
                  </a:lnTo>
                  <a:lnTo>
                    <a:pt x="58" y="72"/>
                  </a:lnTo>
                  <a:lnTo>
                    <a:pt x="78" y="72"/>
                  </a:lnTo>
                  <a:lnTo>
                    <a:pt x="91" y="64"/>
                  </a:lnTo>
                  <a:lnTo>
                    <a:pt x="78" y="56"/>
                  </a:lnTo>
                  <a:lnTo>
                    <a:pt x="71" y="56"/>
                  </a:lnTo>
                  <a:lnTo>
                    <a:pt x="78" y="48"/>
                  </a:lnTo>
                  <a:lnTo>
                    <a:pt x="78" y="40"/>
                  </a:lnTo>
                  <a:lnTo>
                    <a:pt x="65" y="40"/>
                  </a:lnTo>
                  <a:lnTo>
                    <a:pt x="58" y="48"/>
                  </a:lnTo>
                  <a:lnTo>
                    <a:pt x="26" y="24"/>
                  </a:lnTo>
                  <a:lnTo>
                    <a:pt x="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6" name="Freeform 50">
              <a:extLst>
                <a:ext uri="{FF2B5EF4-FFF2-40B4-BE49-F238E27FC236}">
                  <a16:creationId xmlns:a16="http://schemas.microsoft.com/office/drawing/2014/main" id="{256C4486-5450-4241-9D59-76C6BF0C2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4" y="2631"/>
              <a:ext cx="52" cy="72"/>
            </a:xfrm>
            <a:custGeom>
              <a:avLst/>
              <a:gdLst>
                <a:gd name="T0" fmla="*/ 33 w 52"/>
                <a:gd name="T1" fmla="*/ 0 h 72"/>
                <a:gd name="T2" fmla="*/ 33 w 52"/>
                <a:gd name="T3" fmla="*/ 32 h 72"/>
                <a:gd name="T4" fmla="*/ 20 w 52"/>
                <a:gd name="T5" fmla="*/ 48 h 72"/>
                <a:gd name="T6" fmla="*/ 7 w 52"/>
                <a:gd name="T7" fmla="*/ 48 h 72"/>
                <a:gd name="T8" fmla="*/ 7 w 52"/>
                <a:gd name="T9" fmla="*/ 56 h 72"/>
                <a:gd name="T10" fmla="*/ 0 w 52"/>
                <a:gd name="T11" fmla="*/ 64 h 72"/>
                <a:gd name="T12" fmla="*/ 7 w 52"/>
                <a:gd name="T13" fmla="*/ 64 h 72"/>
                <a:gd name="T14" fmla="*/ 20 w 52"/>
                <a:gd name="T15" fmla="*/ 72 h 72"/>
                <a:gd name="T16" fmla="*/ 26 w 52"/>
                <a:gd name="T17" fmla="*/ 64 h 72"/>
                <a:gd name="T18" fmla="*/ 33 w 52"/>
                <a:gd name="T19" fmla="*/ 56 h 72"/>
                <a:gd name="T20" fmla="*/ 46 w 52"/>
                <a:gd name="T21" fmla="*/ 40 h 72"/>
                <a:gd name="T22" fmla="*/ 52 w 52"/>
                <a:gd name="T23" fmla="*/ 0 h 72"/>
                <a:gd name="T24" fmla="*/ 46 w 52"/>
                <a:gd name="T25" fmla="*/ 0 h 72"/>
                <a:gd name="T26" fmla="*/ 33 w 52"/>
                <a:gd name="T27" fmla="*/ 0 h 7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2"/>
                <a:gd name="T43" fmla="*/ 0 h 72"/>
                <a:gd name="T44" fmla="*/ 52 w 52"/>
                <a:gd name="T45" fmla="*/ 72 h 7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2" h="72">
                  <a:moveTo>
                    <a:pt x="33" y="0"/>
                  </a:moveTo>
                  <a:lnTo>
                    <a:pt x="33" y="32"/>
                  </a:lnTo>
                  <a:lnTo>
                    <a:pt x="20" y="48"/>
                  </a:lnTo>
                  <a:lnTo>
                    <a:pt x="7" y="48"/>
                  </a:lnTo>
                  <a:lnTo>
                    <a:pt x="7" y="56"/>
                  </a:lnTo>
                  <a:lnTo>
                    <a:pt x="0" y="64"/>
                  </a:lnTo>
                  <a:lnTo>
                    <a:pt x="7" y="64"/>
                  </a:lnTo>
                  <a:lnTo>
                    <a:pt x="20" y="72"/>
                  </a:lnTo>
                  <a:lnTo>
                    <a:pt x="26" y="64"/>
                  </a:lnTo>
                  <a:lnTo>
                    <a:pt x="33" y="56"/>
                  </a:lnTo>
                  <a:lnTo>
                    <a:pt x="46" y="40"/>
                  </a:lnTo>
                  <a:lnTo>
                    <a:pt x="52" y="0"/>
                  </a:lnTo>
                  <a:lnTo>
                    <a:pt x="46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7" name="Freeform 51">
              <a:extLst>
                <a:ext uri="{FF2B5EF4-FFF2-40B4-BE49-F238E27FC236}">
                  <a16:creationId xmlns:a16="http://schemas.microsoft.com/office/drawing/2014/main" id="{7ADCF38B-DD5E-4BF8-BD26-2C350E145E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9" y="2543"/>
              <a:ext cx="65" cy="40"/>
            </a:xfrm>
            <a:custGeom>
              <a:avLst/>
              <a:gdLst>
                <a:gd name="T0" fmla="*/ 13 w 65"/>
                <a:gd name="T1" fmla="*/ 8 h 40"/>
                <a:gd name="T2" fmla="*/ 0 w 65"/>
                <a:gd name="T3" fmla="*/ 8 h 40"/>
                <a:gd name="T4" fmla="*/ 0 w 65"/>
                <a:gd name="T5" fmla="*/ 24 h 40"/>
                <a:gd name="T6" fmla="*/ 19 w 65"/>
                <a:gd name="T7" fmla="*/ 40 h 40"/>
                <a:gd name="T8" fmla="*/ 32 w 65"/>
                <a:gd name="T9" fmla="*/ 40 h 40"/>
                <a:gd name="T10" fmla="*/ 39 w 65"/>
                <a:gd name="T11" fmla="*/ 24 h 40"/>
                <a:gd name="T12" fmla="*/ 45 w 65"/>
                <a:gd name="T13" fmla="*/ 40 h 40"/>
                <a:gd name="T14" fmla="*/ 58 w 65"/>
                <a:gd name="T15" fmla="*/ 40 h 40"/>
                <a:gd name="T16" fmla="*/ 65 w 65"/>
                <a:gd name="T17" fmla="*/ 24 h 40"/>
                <a:gd name="T18" fmla="*/ 65 w 65"/>
                <a:gd name="T19" fmla="*/ 8 h 40"/>
                <a:gd name="T20" fmla="*/ 52 w 65"/>
                <a:gd name="T21" fmla="*/ 0 h 40"/>
                <a:gd name="T22" fmla="*/ 52 w 65"/>
                <a:gd name="T23" fmla="*/ 8 h 40"/>
                <a:gd name="T24" fmla="*/ 39 w 65"/>
                <a:gd name="T25" fmla="*/ 16 h 40"/>
                <a:gd name="T26" fmla="*/ 26 w 65"/>
                <a:gd name="T27" fmla="*/ 16 h 40"/>
                <a:gd name="T28" fmla="*/ 13 w 65"/>
                <a:gd name="T29" fmla="*/ 8 h 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5"/>
                <a:gd name="T46" fmla="*/ 0 h 40"/>
                <a:gd name="T47" fmla="*/ 65 w 65"/>
                <a:gd name="T48" fmla="*/ 40 h 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5" h="40">
                  <a:moveTo>
                    <a:pt x="13" y="8"/>
                  </a:moveTo>
                  <a:lnTo>
                    <a:pt x="0" y="8"/>
                  </a:lnTo>
                  <a:lnTo>
                    <a:pt x="0" y="24"/>
                  </a:lnTo>
                  <a:lnTo>
                    <a:pt x="19" y="40"/>
                  </a:lnTo>
                  <a:lnTo>
                    <a:pt x="32" y="40"/>
                  </a:lnTo>
                  <a:lnTo>
                    <a:pt x="39" y="24"/>
                  </a:lnTo>
                  <a:lnTo>
                    <a:pt x="45" y="40"/>
                  </a:lnTo>
                  <a:lnTo>
                    <a:pt x="58" y="40"/>
                  </a:lnTo>
                  <a:lnTo>
                    <a:pt x="65" y="24"/>
                  </a:lnTo>
                  <a:lnTo>
                    <a:pt x="65" y="8"/>
                  </a:lnTo>
                  <a:lnTo>
                    <a:pt x="52" y="0"/>
                  </a:lnTo>
                  <a:lnTo>
                    <a:pt x="52" y="8"/>
                  </a:lnTo>
                  <a:lnTo>
                    <a:pt x="39" y="16"/>
                  </a:lnTo>
                  <a:lnTo>
                    <a:pt x="26" y="16"/>
                  </a:lnTo>
                  <a:lnTo>
                    <a:pt x="13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8" name="Freeform 52">
              <a:extLst>
                <a:ext uri="{FF2B5EF4-FFF2-40B4-BE49-F238E27FC236}">
                  <a16:creationId xmlns:a16="http://schemas.microsoft.com/office/drawing/2014/main" id="{62C22B2B-50FF-47B0-A888-19C23F9841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4" y="2847"/>
              <a:ext cx="7" cy="56"/>
            </a:xfrm>
            <a:custGeom>
              <a:avLst/>
              <a:gdLst>
                <a:gd name="T0" fmla="*/ 0 w 7"/>
                <a:gd name="T1" fmla="*/ 56 h 56"/>
                <a:gd name="T2" fmla="*/ 0 w 7"/>
                <a:gd name="T3" fmla="*/ 32 h 56"/>
                <a:gd name="T4" fmla="*/ 7 w 7"/>
                <a:gd name="T5" fmla="*/ 0 h 56"/>
                <a:gd name="T6" fmla="*/ 0 60000 65536"/>
                <a:gd name="T7" fmla="*/ 0 60000 65536"/>
                <a:gd name="T8" fmla="*/ 0 60000 65536"/>
                <a:gd name="T9" fmla="*/ 0 w 7"/>
                <a:gd name="T10" fmla="*/ 0 h 56"/>
                <a:gd name="T11" fmla="*/ 7 w 7"/>
                <a:gd name="T12" fmla="*/ 56 h 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" h="56">
                  <a:moveTo>
                    <a:pt x="0" y="56"/>
                  </a:moveTo>
                  <a:lnTo>
                    <a:pt x="0" y="32"/>
                  </a:lnTo>
                  <a:lnTo>
                    <a:pt x="7" y="0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9" name="Freeform 53">
              <a:extLst>
                <a:ext uri="{FF2B5EF4-FFF2-40B4-BE49-F238E27FC236}">
                  <a16:creationId xmlns:a16="http://schemas.microsoft.com/office/drawing/2014/main" id="{E45F6773-0B04-4BBE-96E4-0E8F8A6458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8" y="2903"/>
              <a:ext cx="78" cy="40"/>
            </a:xfrm>
            <a:custGeom>
              <a:avLst/>
              <a:gdLst>
                <a:gd name="T0" fmla="*/ 7 w 78"/>
                <a:gd name="T1" fmla="*/ 0 h 40"/>
                <a:gd name="T2" fmla="*/ 0 w 78"/>
                <a:gd name="T3" fmla="*/ 16 h 40"/>
                <a:gd name="T4" fmla="*/ 7 w 78"/>
                <a:gd name="T5" fmla="*/ 32 h 40"/>
                <a:gd name="T6" fmla="*/ 13 w 78"/>
                <a:gd name="T7" fmla="*/ 40 h 40"/>
                <a:gd name="T8" fmla="*/ 39 w 78"/>
                <a:gd name="T9" fmla="*/ 40 h 40"/>
                <a:gd name="T10" fmla="*/ 39 w 78"/>
                <a:gd name="T11" fmla="*/ 32 h 40"/>
                <a:gd name="T12" fmla="*/ 46 w 78"/>
                <a:gd name="T13" fmla="*/ 32 h 40"/>
                <a:gd name="T14" fmla="*/ 65 w 78"/>
                <a:gd name="T15" fmla="*/ 32 h 40"/>
                <a:gd name="T16" fmla="*/ 78 w 78"/>
                <a:gd name="T17" fmla="*/ 24 h 40"/>
                <a:gd name="T18" fmla="*/ 72 w 78"/>
                <a:gd name="T19" fmla="*/ 16 h 40"/>
                <a:gd name="T20" fmla="*/ 65 w 78"/>
                <a:gd name="T21" fmla="*/ 8 h 40"/>
                <a:gd name="T22" fmla="*/ 52 w 78"/>
                <a:gd name="T23" fmla="*/ 0 h 40"/>
                <a:gd name="T24" fmla="*/ 39 w 78"/>
                <a:gd name="T25" fmla="*/ 8 h 40"/>
                <a:gd name="T26" fmla="*/ 26 w 78"/>
                <a:gd name="T27" fmla="*/ 0 h 40"/>
                <a:gd name="T28" fmla="*/ 20 w 78"/>
                <a:gd name="T29" fmla="*/ 8 h 40"/>
                <a:gd name="T30" fmla="*/ 7 w 78"/>
                <a:gd name="T31" fmla="*/ 0 h 4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78"/>
                <a:gd name="T49" fmla="*/ 0 h 40"/>
                <a:gd name="T50" fmla="*/ 78 w 78"/>
                <a:gd name="T51" fmla="*/ 40 h 4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78" h="40">
                  <a:moveTo>
                    <a:pt x="7" y="0"/>
                  </a:moveTo>
                  <a:lnTo>
                    <a:pt x="0" y="16"/>
                  </a:lnTo>
                  <a:lnTo>
                    <a:pt x="7" y="32"/>
                  </a:lnTo>
                  <a:lnTo>
                    <a:pt x="13" y="40"/>
                  </a:lnTo>
                  <a:lnTo>
                    <a:pt x="39" y="40"/>
                  </a:lnTo>
                  <a:lnTo>
                    <a:pt x="39" y="32"/>
                  </a:lnTo>
                  <a:lnTo>
                    <a:pt x="46" y="32"/>
                  </a:lnTo>
                  <a:lnTo>
                    <a:pt x="65" y="32"/>
                  </a:lnTo>
                  <a:lnTo>
                    <a:pt x="78" y="24"/>
                  </a:lnTo>
                  <a:lnTo>
                    <a:pt x="72" y="16"/>
                  </a:lnTo>
                  <a:lnTo>
                    <a:pt x="65" y="8"/>
                  </a:lnTo>
                  <a:lnTo>
                    <a:pt x="52" y="0"/>
                  </a:lnTo>
                  <a:lnTo>
                    <a:pt x="39" y="8"/>
                  </a:lnTo>
                  <a:lnTo>
                    <a:pt x="26" y="0"/>
                  </a:lnTo>
                  <a:lnTo>
                    <a:pt x="2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0" name="Freeform 54">
              <a:extLst>
                <a:ext uri="{FF2B5EF4-FFF2-40B4-BE49-F238E27FC236}">
                  <a16:creationId xmlns:a16="http://schemas.microsoft.com/office/drawing/2014/main" id="{6170F6B6-7609-4F38-9121-45709707B1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2" y="2879"/>
              <a:ext cx="39" cy="40"/>
            </a:xfrm>
            <a:custGeom>
              <a:avLst/>
              <a:gdLst>
                <a:gd name="T0" fmla="*/ 0 w 39"/>
                <a:gd name="T1" fmla="*/ 0 h 40"/>
                <a:gd name="T2" fmla="*/ 0 w 39"/>
                <a:gd name="T3" fmla="*/ 24 h 40"/>
                <a:gd name="T4" fmla="*/ 0 w 39"/>
                <a:gd name="T5" fmla="*/ 40 h 40"/>
                <a:gd name="T6" fmla="*/ 13 w 39"/>
                <a:gd name="T7" fmla="*/ 40 h 40"/>
                <a:gd name="T8" fmla="*/ 20 w 39"/>
                <a:gd name="T9" fmla="*/ 40 h 40"/>
                <a:gd name="T10" fmla="*/ 26 w 39"/>
                <a:gd name="T11" fmla="*/ 40 h 40"/>
                <a:gd name="T12" fmla="*/ 39 w 39"/>
                <a:gd name="T13" fmla="*/ 40 h 40"/>
                <a:gd name="T14" fmla="*/ 33 w 39"/>
                <a:gd name="T15" fmla="*/ 24 h 40"/>
                <a:gd name="T16" fmla="*/ 39 w 39"/>
                <a:gd name="T17" fmla="*/ 0 h 40"/>
                <a:gd name="T18" fmla="*/ 33 w 39"/>
                <a:gd name="T19" fmla="*/ 0 h 40"/>
                <a:gd name="T20" fmla="*/ 0 w 39"/>
                <a:gd name="T21" fmla="*/ 0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9"/>
                <a:gd name="T34" fmla="*/ 0 h 40"/>
                <a:gd name="T35" fmla="*/ 39 w 39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9" h="40">
                  <a:moveTo>
                    <a:pt x="0" y="0"/>
                  </a:moveTo>
                  <a:lnTo>
                    <a:pt x="0" y="24"/>
                  </a:lnTo>
                  <a:lnTo>
                    <a:pt x="0" y="40"/>
                  </a:lnTo>
                  <a:lnTo>
                    <a:pt x="13" y="40"/>
                  </a:lnTo>
                  <a:lnTo>
                    <a:pt x="20" y="40"/>
                  </a:lnTo>
                  <a:lnTo>
                    <a:pt x="26" y="40"/>
                  </a:lnTo>
                  <a:lnTo>
                    <a:pt x="39" y="40"/>
                  </a:lnTo>
                  <a:lnTo>
                    <a:pt x="33" y="24"/>
                  </a:lnTo>
                  <a:lnTo>
                    <a:pt x="39" y="0"/>
                  </a:lnTo>
                  <a:lnTo>
                    <a:pt x="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1" name="Freeform 55">
              <a:extLst>
                <a:ext uri="{FF2B5EF4-FFF2-40B4-BE49-F238E27FC236}">
                  <a16:creationId xmlns:a16="http://schemas.microsoft.com/office/drawing/2014/main" id="{92F1A7FE-95CD-4357-B858-A563EE2A1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5" y="2647"/>
              <a:ext cx="19" cy="24"/>
            </a:xfrm>
            <a:custGeom>
              <a:avLst/>
              <a:gdLst>
                <a:gd name="T0" fmla="*/ 0 w 19"/>
                <a:gd name="T1" fmla="*/ 0 h 24"/>
                <a:gd name="T2" fmla="*/ 0 w 19"/>
                <a:gd name="T3" fmla="*/ 0 h 24"/>
                <a:gd name="T4" fmla="*/ 6 w 19"/>
                <a:gd name="T5" fmla="*/ 0 h 24"/>
                <a:gd name="T6" fmla="*/ 19 w 19"/>
                <a:gd name="T7" fmla="*/ 8 h 24"/>
                <a:gd name="T8" fmla="*/ 19 w 19"/>
                <a:gd name="T9" fmla="*/ 16 h 24"/>
                <a:gd name="T10" fmla="*/ 19 w 19"/>
                <a:gd name="T11" fmla="*/ 24 h 24"/>
                <a:gd name="T12" fmla="*/ 13 w 19"/>
                <a:gd name="T13" fmla="*/ 24 h 24"/>
                <a:gd name="T14" fmla="*/ 6 w 19"/>
                <a:gd name="T15" fmla="*/ 16 h 24"/>
                <a:gd name="T16" fmla="*/ 6 w 19"/>
                <a:gd name="T17" fmla="*/ 8 h 24"/>
                <a:gd name="T18" fmla="*/ 0 w 19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"/>
                <a:gd name="T31" fmla="*/ 0 h 24"/>
                <a:gd name="T32" fmla="*/ 19 w 19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" h="24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19" y="8"/>
                  </a:lnTo>
                  <a:lnTo>
                    <a:pt x="19" y="16"/>
                  </a:lnTo>
                  <a:lnTo>
                    <a:pt x="19" y="24"/>
                  </a:lnTo>
                  <a:lnTo>
                    <a:pt x="13" y="24"/>
                  </a:lnTo>
                  <a:lnTo>
                    <a:pt x="6" y="16"/>
                  </a:lnTo>
                  <a:lnTo>
                    <a:pt x="6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2" name="Freeform 56">
              <a:extLst>
                <a:ext uri="{FF2B5EF4-FFF2-40B4-BE49-F238E27FC236}">
                  <a16:creationId xmlns:a16="http://schemas.microsoft.com/office/drawing/2014/main" id="{606452B2-173F-40E9-8BC5-D1014427A0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6" y="2631"/>
              <a:ext cx="39" cy="56"/>
            </a:xfrm>
            <a:custGeom>
              <a:avLst/>
              <a:gdLst>
                <a:gd name="T0" fmla="*/ 6 w 39"/>
                <a:gd name="T1" fmla="*/ 24 h 56"/>
                <a:gd name="T2" fmla="*/ 0 w 39"/>
                <a:gd name="T3" fmla="*/ 16 h 56"/>
                <a:gd name="T4" fmla="*/ 0 w 39"/>
                <a:gd name="T5" fmla="*/ 24 h 56"/>
                <a:gd name="T6" fmla="*/ 0 w 39"/>
                <a:gd name="T7" fmla="*/ 32 h 56"/>
                <a:gd name="T8" fmla="*/ 6 w 39"/>
                <a:gd name="T9" fmla="*/ 32 h 56"/>
                <a:gd name="T10" fmla="*/ 13 w 39"/>
                <a:gd name="T11" fmla="*/ 40 h 56"/>
                <a:gd name="T12" fmla="*/ 26 w 39"/>
                <a:gd name="T13" fmla="*/ 56 h 56"/>
                <a:gd name="T14" fmla="*/ 32 w 39"/>
                <a:gd name="T15" fmla="*/ 48 h 56"/>
                <a:gd name="T16" fmla="*/ 39 w 39"/>
                <a:gd name="T17" fmla="*/ 40 h 56"/>
                <a:gd name="T18" fmla="*/ 39 w 39"/>
                <a:gd name="T19" fmla="*/ 24 h 56"/>
                <a:gd name="T20" fmla="*/ 39 w 39"/>
                <a:gd name="T21" fmla="*/ 8 h 56"/>
                <a:gd name="T22" fmla="*/ 19 w 39"/>
                <a:gd name="T23" fmla="*/ 0 h 56"/>
                <a:gd name="T24" fmla="*/ 6 w 39"/>
                <a:gd name="T25" fmla="*/ 8 h 56"/>
                <a:gd name="T26" fmla="*/ 6 w 39"/>
                <a:gd name="T27" fmla="*/ 24 h 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9"/>
                <a:gd name="T43" fmla="*/ 0 h 56"/>
                <a:gd name="T44" fmla="*/ 39 w 39"/>
                <a:gd name="T45" fmla="*/ 56 h 5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9" h="56">
                  <a:moveTo>
                    <a:pt x="6" y="24"/>
                  </a:moveTo>
                  <a:lnTo>
                    <a:pt x="0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6" y="32"/>
                  </a:lnTo>
                  <a:lnTo>
                    <a:pt x="13" y="40"/>
                  </a:lnTo>
                  <a:lnTo>
                    <a:pt x="26" y="56"/>
                  </a:lnTo>
                  <a:lnTo>
                    <a:pt x="32" y="48"/>
                  </a:lnTo>
                  <a:lnTo>
                    <a:pt x="39" y="40"/>
                  </a:lnTo>
                  <a:lnTo>
                    <a:pt x="39" y="24"/>
                  </a:lnTo>
                  <a:lnTo>
                    <a:pt x="39" y="8"/>
                  </a:lnTo>
                  <a:lnTo>
                    <a:pt x="19" y="0"/>
                  </a:lnTo>
                  <a:lnTo>
                    <a:pt x="6" y="8"/>
                  </a:lnTo>
                  <a:lnTo>
                    <a:pt x="6" y="2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3" name="Freeform 57">
              <a:extLst>
                <a:ext uri="{FF2B5EF4-FFF2-40B4-BE49-F238E27FC236}">
                  <a16:creationId xmlns:a16="http://schemas.microsoft.com/office/drawing/2014/main" id="{911C38DC-17C1-4DCC-B00E-6F0E600092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9" y="2615"/>
              <a:ext cx="52" cy="48"/>
            </a:xfrm>
            <a:custGeom>
              <a:avLst/>
              <a:gdLst>
                <a:gd name="T0" fmla="*/ 46 w 52"/>
                <a:gd name="T1" fmla="*/ 32 h 48"/>
                <a:gd name="T2" fmla="*/ 52 w 52"/>
                <a:gd name="T3" fmla="*/ 24 h 48"/>
                <a:gd name="T4" fmla="*/ 52 w 52"/>
                <a:gd name="T5" fmla="*/ 16 h 48"/>
                <a:gd name="T6" fmla="*/ 46 w 52"/>
                <a:gd name="T7" fmla="*/ 8 h 48"/>
                <a:gd name="T8" fmla="*/ 33 w 52"/>
                <a:gd name="T9" fmla="*/ 8 h 48"/>
                <a:gd name="T10" fmla="*/ 20 w 52"/>
                <a:gd name="T11" fmla="*/ 0 h 48"/>
                <a:gd name="T12" fmla="*/ 13 w 52"/>
                <a:gd name="T13" fmla="*/ 8 h 48"/>
                <a:gd name="T14" fmla="*/ 13 w 52"/>
                <a:gd name="T15" fmla="*/ 8 h 48"/>
                <a:gd name="T16" fmla="*/ 7 w 52"/>
                <a:gd name="T17" fmla="*/ 16 h 48"/>
                <a:gd name="T18" fmla="*/ 0 w 52"/>
                <a:gd name="T19" fmla="*/ 24 h 48"/>
                <a:gd name="T20" fmla="*/ 0 w 52"/>
                <a:gd name="T21" fmla="*/ 40 h 48"/>
                <a:gd name="T22" fmla="*/ 7 w 52"/>
                <a:gd name="T23" fmla="*/ 48 h 48"/>
                <a:gd name="T24" fmla="*/ 7 w 52"/>
                <a:gd name="T25" fmla="*/ 40 h 48"/>
                <a:gd name="T26" fmla="*/ 7 w 52"/>
                <a:gd name="T27" fmla="*/ 32 h 48"/>
                <a:gd name="T28" fmla="*/ 13 w 52"/>
                <a:gd name="T29" fmla="*/ 40 h 48"/>
                <a:gd name="T30" fmla="*/ 13 w 52"/>
                <a:gd name="T31" fmla="*/ 24 h 48"/>
                <a:gd name="T32" fmla="*/ 26 w 52"/>
                <a:gd name="T33" fmla="*/ 16 h 48"/>
                <a:gd name="T34" fmla="*/ 46 w 52"/>
                <a:gd name="T35" fmla="*/ 24 h 48"/>
                <a:gd name="T36" fmla="*/ 46 w 52"/>
                <a:gd name="T37" fmla="*/ 32 h 4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2"/>
                <a:gd name="T58" fmla="*/ 0 h 48"/>
                <a:gd name="T59" fmla="*/ 52 w 52"/>
                <a:gd name="T60" fmla="*/ 48 h 4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2" h="48">
                  <a:moveTo>
                    <a:pt x="46" y="32"/>
                  </a:moveTo>
                  <a:lnTo>
                    <a:pt x="52" y="24"/>
                  </a:lnTo>
                  <a:lnTo>
                    <a:pt x="52" y="16"/>
                  </a:lnTo>
                  <a:lnTo>
                    <a:pt x="46" y="8"/>
                  </a:lnTo>
                  <a:lnTo>
                    <a:pt x="33" y="8"/>
                  </a:lnTo>
                  <a:lnTo>
                    <a:pt x="20" y="0"/>
                  </a:lnTo>
                  <a:lnTo>
                    <a:pt x="13" y="8"/>
                  </a:lnTo>
                  <a:lnTo>
                    <a:pt x="7" y="16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7" y="48"/>
                  </a:lnTo>
                  <a:lnTo>
                    <a:pt x="7" y="40"/>
                  </a:lnTo>
                  <a:lnTo>
                    <a:pt x="7" y="32"/>
                  </a:lnTo>
                  <a:lnTo>
                    <a:pt x="13" y="40"/>
                  </a:lnTo>
                  <a:lnTo>
                    <a:pt x="13" y="24"/>
                  </a:lnTo>
                  <a:lnTo>
                    <a:pt x="26" y="16"/>
                  </a:lnTo>
                  <a:lnTo>
                    <a:pt x="46" y="24"/>
                  </a:lnTo>
                  <a:lnTo>
                    <a:pt x="46" y="3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4" name="Freeform 58">
              <a:extLst>
                <a:ext uri="{FF2B5EF4-FFF2-40B4-BE49-F238E27FC236}">
                  <a16:creationId xmlns:a16="http://schemas.microsoft.com/office/drawing/2014/main" id="{54FAFBE0-352B-4135-ADC1-C119808BA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0" y="2647"/>
              <a:ext cx="19" cy="24"/>
            </a:xfrm>
            <a:custGeom>
              <a:avLst/>
              <a:gdLst>
                <a:gd name="T0" fmla="*/ 19 w 19"/>
                <a:gd name="T1" fmla="*/ 8 h 24"/>
                <a:gd name="T2" fmla="*/ 19 w 19"/>
                <a:gd name="T3" fmla="*/ 0 h 24"/>
                <a:gd name="T4" fmla="*/ 13 w 19"/>
                <a:gd name="T5" fmla="*/ 0 h 24"/>
                <a:gd name="T6" fmla="*/ 0 w 19"/>
                <a:gd name="T7" fmla="*/ 8 h 24"/>
                <a:gd name="T8" fmla="*/ 0 w 19"/>
                <a:gd name="T9" fmla="*/ 16 h 24"/>
                <a:gd name="T10" fmla="*/ 0 w 19"/>
                <a:gd name="T11" fmla="*/ 24 h 24"/>
                <a:gd name="T12" fmla="*/ 6 w 19"/>
                <a:gd name="T13" fmla="*/ 24 h 24"/>
                <a:gd name="T14" fmla="*/ 6 w 19"/>
                <a:gd name="T15" fmla="*/ 16 h 24"/>
                <a:gd name="T16" fmla="*/ 13 w 19"/>
                <a:gd name="T17" fmla="*/ 8 h 24"/>
                <a:gd name="T18" fmla="*/ 19 w 19"/>
                <a:gd name="T19" fmla="*/ 8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"/>
                <a:gd name="T31" fmla="*/ 0 h 24"/>
                <a:gd name="T32" fmla="*/ 19 w 19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" h="24">
                  <a:moveTo>
                    <a:pt x="19" y="8"/>
                  </a:moveTo>
                  <a:lnTo>
                    <a:pt x="19" y="0"/>
                  </a:lnTo>
                  <a:lnTo>
                    <a:pt x="13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6" y="24"/>
                  </a:lnTo>
                  <a:lnTo>
                    <a:pt x="6" y="16"/>
                  </a:lnTo>
                  <a:lnTo>
                    <a:pt x="13" y="8"/>
                  </a:lnTo>
                  <a:lnTo>
                    <a:pt x="19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5" name="Freeform 59">
              <a:extLst>
                <a:ext uri="{FF2B5EF4-FFF2-40B4-BE49-F238E27FC236}">
                  <a16:creationId xmlns:a16="http://schemas.microsoft.com/office/drawing/2014/main" id="{DBC87E45-3473-48CB-82AC-4341026CB9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3" y="2639"/>
              <a:ext cx="13" cy="16"/>
            </a:xfrm>
            <a:custGeom>
              <a:avLst/>
              <a:gdLst>
                <a:gd name="T0" fmla="*/ 6 w 13"/>
                <a:gd name="T1" fmla="*/ 8 h 16"/>
                <a:gd name="T2" fmla="*/ 0 w 13"/>
                <a:gd name="T3" fmla="*/ 8 h 16"/>
                <a:gd name="T4" fmla="*/ 6 w 13"/>
                <a:gd name="T5" fmla="*/ 0 h 16"/>
                <a:gd name="T6" fmla="*/ 6 w 13"/>
                <a:gd name="T7" fmla="*/ 8 h 16"/>
                <a:gd name="T8" fmla="*/ 6 w 13"/>
                <a:gd name="T9" fmla="*/ 0 h 16"/>
                <a:gd name="T10" fmla="*/ 13 w 13"/>
                <a:gd name="T11" fmla="*/ 8 h 16"/>
                <a:gd name="T12" fmla="*/ 6 w 13"/>
                <a:gd name="T13" fmla="*/ 8 h 16"/>
                <a:gd name="T14" fmla="*/ 6 w 13"/>
                <a:gd name="T15" fmla="*/ 16 h 16"/>
                <a:gd name="T16" fmla="*/ 6 w 13"/>
                <a:gd name="T17" fmla="*/ 8 h 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"/>
                <a:gd name="T28" fmla="*/ 0 h 16"/>
                <a:gd name="T29" fmla="*/ 13 w 13"/>
                <a:gd name="T30" fmla="*/ 16 h 1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" h="16">
                  <a:moveTo>
                    <a:pt x="6" y="8"/>
                  </a:moveTo>
                  <a:lnTo>
                    <a:pt x="0" y="8"/>
                  </a:lnTo>
                  <a:lnTo>
                    <a:pt x="6" y="0"/>
                  </a:lnTo>
                  <a:lnTo>
                    <a:pt x="6" y="8"/>
                  </a:lnTo>
                  <a:lnTo>
                    <a:pt x="6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16"/>
                  </a:lnTo>
                  <a:lnTo>
                    <a:pt x="6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6" name="Freeform 60">
              <a:extLst>
                <a:ext uri="{FF2B5EF4-FFF2-40B4-BE49-F238E27FC236}">
                  <a16:creationId xmlns:a16="http://schemas.microsoft.com/office/drawing/2014/main" id="{DFCD69A8-9E79-42B3-9376-A817619F25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6" y="2663"/>
              <a:ext cx="26" cy="32"/>
            </a:xfrm>
            <a:custGeom>
              <a:avLst/>
              <a:gdLst>
                <a:gd name="T0" fmla="*/ 6 w 26"/>
                <a:gd name="T1" fmla="*/ 0 h 32"/>
                <a:gd name="T2" fmla="*/ 0 w 26"/>
                <a:gd name="T3" fmla="*/ 24 h 32"/>
                <a:gd name="T4" fmla="*/ 6 w 26"/>
                <a:gd name="T5" fmla="*/ 32 h 32"/>
                <a:gd name="T6" fmla="*/ 19 w 26"/>
                <a:gd name="T7" fmla="*/ 32 h 32"/>
                <a:gd name="T8" fmla="*/ 26 w 26"/>
                <a:gd name="T9" fmla="*/ 24 h 32"/>
                <a:gd name="T10" fmla="*/ 26 w 26"/>
                <a:gd name="T11" fmla="*/ 24 h 32"/>
                <a:gd name="T12" fmla="*/ 26 w 26"/>
                <a:gd name="T13" fmla="*/ 24 h 32"/>
                <a:gd name="T14" fmla="*/ 13 w 26"/>
                <a:gd name="T15" fmla="*/ 8 h 32"/>
                <a:gd name="T16" fmla="*/ 6 w 26"/>
                <a:gd name="T17" fmla="*/ 0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6"/>
                <a:gd name="T28" fmla="*/ 0 h 32"/>
                <a:gd name="T29" fmla="*/ 26 w 26"/>
                <a:gd name="T30" fmla="*/ 32 h 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6" h="32">
                  <a:moveTo>
                    <a:pt x="6" y="0"/>
                  </a:moveTo>
                  <a:lnTo>
                    <a:pt x="0" y="24"/>
                  </a:lnTo>
                  <a:lnTo>
                    <a:pt x="6" y="32"/>
                  </a:lnTo>
                  <a:lnTo>
                    <a:pt x="19" y="32"/>
                  </a:lnTo>
                  <a:lnTo>
                    <a:pt x="26" y="24"/>
                  </a:lnTo>
                  <a:lnTo>
                    <a:pt x="13" y="8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7" name="Freeform 61">
              <a:extLst>
                <a:ext uri="{FF2B5EF4-FFF2-40B4-BE49-F238E27FC236}">
                  <a16:creationId xmlns:a16="http://schemas.microsoft.com/office/drawing/2014/main" id="{0E283D98-4E8A-4291-AD2D-0438A8114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3" y="2687"/>
              <a:ext cx="111" cy="192"/>
            </a:xfrm>
            <a:custGeom>
              <a:avLst/>
              <a:gdLst>
                <a:gd name="T0" fmla="*/ 33 w 111"/>
                <a:gd name="T1" fmla="*/ 0 h 192"/>
                <a:gd name="T2" fmla="*/ 13 w 111"/>
                <a:gd name="T3" fmla="*/ 8 h 192"/>
                <a:gd name="T4" fmla="*/ 7 w 111"/>
                <a:gd name="T5" fmla="*/ 0 h 192"/>
                <a:gd name="T6" fmla="*/ 0 w 111"/>
                <a:gd name="T7" fmla="*/ 8 h 192"/>
                <a:gd name="T8" fmla="*/ 0 w 111"/>
                <a:gd name="T9" fmla="*/ 24 h 192"/>
                <a:gd name="T10" fmla="*/ 0 w 111"/>
                <a:gd name="T11" fmla="*/ 40 h 192"/>
                <a:gd name="T12" fmla="*/ 7 w 111"/>
                <a:gd name="T13" fmla="*/ 48 h 192"/>
                <a:gd name="T14" fmla="*/ 20 w 111"/>
                <a:gd name="T15" fmla="*/ 48 h 192"/>
                <a:gd name="T16" fmla="*/ 26 w 111"/>
                <a:gd name="T17" fmla="*/ 88 h 192"/>
                <a:gd name="T18" fmla="*/ 7 w 111"/>
                <a:gd name="T19" fmla="*/ 160 h 192"/>
                <a:gd name="T20" fmla="*/ 7 w 111"/>
                <a:gd name="T21" fmla="*/ 184 h 192"/>
                <a:gd name="T22" fmla="*/ 33 w 111"/>
                <a:gd name="T23" fmla="*/ 192 h 192"/>
                <a:gd name="T24" fmla="*/ 72 w 111"/>
                <a:gd name="T25" fmla="*/ 192 h 192"/>
                <a:gd name="T26" fmla="*/ 91 w 111"/>
                <a:gd name="T27" fmla="*/ 184 h 192"/>
                <a:gd name="T28" fmla="*/ 111 w 111"/>
                <a:gd name="T29" fmla="*/ 176 h 192"/>
                <a:gd name="T30" fmla="*/ 104 w 111"/>
                <a:gd name="T31" fmla="*/ 160 h 192"/>
                <a:gd name="T32" fmla="*/ 85 w 111"/>
                <a:gd name="T33" fmla="*/ 80 h 192"/>
                <a:gd name="T34" fmla="*/ 85 w 111"/>
                <a:gd name="T35" fmla="*/ 40 h 192"/>
                <a:gd name="T36" fmla="*/ 91 w 111"/>
                <a:gd name="T37" fmla="*/ 40 h 192"/>
                <a:gd name="T38" fmla="*/ 98 w 111"/>
                <a:gd name="T39" fmla="*/ 40 h 192"/>
                <a:gd name="T40" fmla="*/ 98 w 111"/>
                <a:gd name="T41" fmla="*/ 16 h 192"/>
                <a:gd name="T42" fmla="*/ 85 w 111"/>
                <a:gd name="T43" fmla="*/ 0 h 192"/>
                <a:gd name="T44" fmla="*/ 78 w 111"/>
                <a:gd name="T45" fmla="*/ 0 h 192"/>
                <a:gd name="T46" fmla="*/ 59 w 111"/>
                <a:gd name="T47" fmla="*/ 0 h 192"/>
                <a:gd name="T48" fmla="*/ 59 w 111"/>
                <a:gd name="T49" fmla="*/ 0 h 192"/>
                <a:gd name="T50" fmla="*/ 52 w 111"/>
                <a:gd name="T51" fmla="*/ 8 h 192"/>
                <a:gd name="T52" fmla="*/ 39 w 111"/>
                <a:gd name="T53" fmla="*/ 8 h 192"/>
                <a:gd name="T54" fmla="*/ 33 w 111"/>
                <a:gd name="T55" fmla="*/ 0 h 19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1"/>
                <a:gd name="T85" fmla="*/ 0 h 192"/>
                <a:gd name="T86" fmla="*/ 111 w 111"/>
                <a:gd name="T87" fmla="*/ 192 h 19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1" h="192">
                  <a:moveTo>
                    <a:pt x="33" y="0"/>
                  </a:moveTo>
                  <a:lnTo>
                    <a:pt x="13" y="8"/>
                  </a:lnTo>
                  <a:lnTo>
                    <a:pt x="7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7" y="48"/>
                  </a:lnTo>
                  <a:lnTo>
                    <a:pt x="20" y="48"/>
                  </a:lnTo>
                  <a:lnTo>
                    <a:pt x="26" y="88"/>
                  </a:lnTo>
                  <a:lnTo>
                    <a:pt x="7" y="160"/>
                  </a:lnTo>
                  <a:lnTo>
                    <a:pt x="7" y="184"/>
                  </a:lnTo>
                  <a:lnTo>
                    <a:pt x="33" y="192"/>
                  </a:lnTo>
                  <a:lnTo>
                    <a:pt x="72" y="192"/>
                  </a:lnTo>
                  <a:lnTo>
                    <a:pt x="91" y="184"/>
                  </a:lnTo>
                  <a:lnTo>
                    <a:pt x="111" y="176"/>
                  </a:lnTo>
                  <a:lnTo>
                    <a:pt x="104" y="160"/>
                  </a:lnTo>
                  <a:lnTo>
                    <a:pt x="85" y="80"/>
                  </a:lnTo>
                  <a:lnTo>
                    <a:pt x="85" y="40"/>
                  </a:lnTo>
                  <a:lnTo>
                    <a:pt x="91" y="40"/>
                  </a:lnTo>
                  <a:lnTo>
                    <a:pt x="98" y="40"/>
                  </a:lnTo>
                  <a:lnTo>
                    <a:pt x="98" y="16"/>
                  </a:lnTo>
                  <a:lnTo>
                    <a:pt x="85" y="0"/>
                  </a:lnTo>
                  <a:lnTo>
                    <a:pt x="78" y="0"/>
                  </a:lnTo>
                  <a:lnTo>
                    <a:pt x="59" y="0"/>
                  </a:lnTo>
                  <a:lnTo>
                    <a:pt x="52" y="8"/>
                  </a:lnTo>
                  <a:lnTo>
                    <a:pt x="39" y="8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8" name="Line 62">
              <a:extLst>
                <a:ext uri="{FF2B5EF4-FFF2-40B4-BE49-F238E27FC236}">
                  <a16:creationId xmlns:a16="http://schemas.microsoft.com/office/drawing/2014/main" id="{A51D4FEB-270E-460F-A5A1-0EEB05455C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8" y="2719"/>
              <a:ext cx="1" cy="8"/>
            </a:xfrm>
            <a:prstGeom prst="line">
              <a:avLst/>
            </a:prstGeom>
            <a:noFill/>
            <a:ln w="9525">
              <a:solidFill>
                <a:srgbClr val="E4BB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9" name="Freeform 63">
              <a:extLst>
                <a:ext uri="{FF2B5EF4-FFF2-40B4-BE49-F238E27FC236}">
                  <a16:creationId xmlns:a16="http://schemas.microsoft.com/office/drawing/2014/main" id="{BD6314F9-E62C-4AA9-B72C-5B94FDADD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3" y="2727"/>
              <a:ext cx="20" cy="16"/>
            </a:xfrm>
            <a:custGeom>
              <a:avLst/>
              <a:gdLst>
                <a:gd name="T0" fmla="*/ 0 w 20"/>
                <a:gd name="T1" fmla="*/ 0 h 16"/>
                <a:gd name="T2" fmla="*/ 7 w 20"/>
                <a:gd name="T3" fmla="*/ 16 h 16"/>
                <a:gd name="T4" fmla="*/ 13 w 20"/>
                <a:gd name="T5" fmla="*/ 16 h 16"/>
                <a:gd name="T6" fmla="*/ 20 w 20"/>
                <a:gd name="T7" fmla="*/ 16 h 16"/>
                <a:gd name="T8" fmla="*/ 20 w 20"/>
                <a:gd name="T9" fmla="*/ 8 h 16"/>
                <a:gd name="T10" fmla="*/ 7 w 20"/>
                <a:gd name="T11" fmla="*/ 8 h 16"/>
                <a:gd name="T12" fmla="*/ 0 w 20"/>
                <a:gd name="T13" fmla="*/ 0 h 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"/>
                <a:gd name="T22" fmla="*/ 0 h 16"/>
                <a:gd name="T23" fmla="*/ 20 w 20"/>
                <a:gd name="T24" fmla="*/ 16 h 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" h="16">
                  <a:moveTo>
                    <a:pt x="0" y="0"/>
                  </a:moveTo>
                  <a:lnTo>
                    <a:pt x="7" y="16"/>
                  </a:lnTo>
                  <a:lnTo>
                    <a:pt x="13" y="16"/>
                  </a:lnTo>
                  <a:lnTo>
                    <a:pt x="20" y="16"/>
                  </a:lnTo>
                  <a:lnTo>
                    <a:pt x="20" y="8"/>
                  </a:lnTo>
                  <a:lnTo>
                    <a:pt x="7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0" name="Freeform 64">
              <a:extLst>
                <a:ext uri="{FF2B5EF4-FFF2-40B4-BE49-F238E27FC236}">
                  <a16:creationId xmlns:a16="http://schemas.microsoft.com/office/drawing/2014/main" id="{18F332DD-7EE8-405C-8458-9CB348676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1" y="2727"/>
              <a:ext cx="20" cy="16"/>
            </a:xfrm>
            <a:custGeom>
              <a:avLst/>
              <a:gdLst>
                <a:gd name="T0" fmla="*/ 7 w 20"/>
                <a:gd name="T1" fmla="*/ 0 h 16"/>
                <a:gd name="T2" fmla="*/ 0 w 20"/>
                <a:gd name="T3" fmla="*/ 16 h 16"/>
                <a:gd name="T4" fmla="*/ 13 w 20"/>
                <a:gd name="T5" fmla="*/ 16 h 16"/>
                <a:gd name="T6" fmla="*/ 20 w 20"/>
                <a:gd name="T7" fmla="*/ 8 h 16"/>
                <a:gd name="T8" fmla="*/ 20 w 20"/>
                <a:gd name="T9" fmla="*/ 0 h 16"/>
                <a:gd name="T10" fmla="*/ 13 w 20"/>
                <a:gd name="T11" fmla="*/ 0 h 16"/>
                <a:gd name="T12" fmla="*/ 7 w 20"/>
                <a:gd name="T13" fmla="*/ 0 h 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"/>
                <a:gd name="T22" fmla="*/ 0 h 16"/>
                <a:gd name="T23" fmla="*/ 20 w 20"/>
                <a:gd name="T24" fmla="*/ 16 h 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" h="16">
                  <a:moveTo>
                    <a:pt x="7" y="0"/>
                  </a:moveTo>
                  <a:lnTo>
                    <a:pt x="0" y="16"/>
                  </a:lnTo>
                  <a:lnTo>
                    <a:pt x="13" y="16"/>
                  </a:lnTo>
                  <a:lnTo>
                    <a:pt x="20" y="8"/>
                  </a:lnTo>
                  <a:lnTo>
                    <a:pt x="20" y="0"/>
                  </a:lnTo>
                  <a:lnTo>
                    <a:pt x="13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1" name="Freeform 65">
              <a:extLst>
                <a:ext uri="{FF2B5EF4-FFF2-40B4-BE49-F238E27FC236}">
                  <a16:creationId xmlns:a16="http://schemas.microsoft.com/office/drawing/2014/main" id="{EE41986F-C22B-4060-808D-221980008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0" y="2743"/>
              <a:ext cx="65" cy="48"/>
            </a:xfrm>
            <a:custGeom>
              <a:avLst/>
              <a:gdLst>
                <a:gd name="T0" fmla="*/ 0 w 65"/>
                <a:gd name="T1" fmla="*/ 0 h 48"/>
                <a:gd name="T2" fmla="*/ 6 w 65"/>
                <a:gd name="T3" fmla="*/ 24 h 48"/>
                <a:gd name="T4" fmla="*/ 32 w 65"/>
                <a:gd name="T5" fmla="*/ 40 h 48"/>
                <a:gd name="T6" fmla="*/ 45 w 65"/>
                <a:gd name="T7" fmla="*/ 48 h 48"/>
                <a:gd name="T8" fmla="*/ 52 w 65"/>
                <a:gd name="T9" fmla="*/ 48 h 48"/>
                <a:gd name="T10" fmla="*/ 65 w 65"/>
                <a:gd name="T11" fmla="*/ 40 h 48"/>
                <a:gd name="T12" fmla="*/ 58 w 65"/>
                <a:gd name="T13" fmla="*/ 40 h 48"/>
                <a:gd name="T14" fmla="*/ 52 w 65"/>
                <a:gd name="T15" fmla="*/ 32 h 48"/>
                <a:gd name="T16" fmla="*/ 52 w 65"/>
                <a:gd name="T17" fmla="*/ 32 h 48"/>
                <a:gd name="T18" fmla="*/ 58 w 65"/>
                <a:gd name="T19" fmla="*/ 32 h 48"/>
                <a:gd name="T20" fmla="*/ 45 w 65"/>
                <a:gd name="T21" fmla="*/ 32 h 48"/>
                <a:gd name="T22" fmla="*/ 39 w 65"/>
                <a:gd name="T23" fmla="*/ 32 h 48"/>
                <a:gd name="T24" fmla="*/ 19 w 65"/>
                <a:gd name="T25" fmla="*/ 16 h 48"/>
                <a:gd name="T26" fmla="*/ 13 w 65"/>
                <a:gd name="T27" fmla="*/ 0 h 48"/>
                <a:gd name="T28" fmla="*/ 0 w 65"/>
                <a:gd name="T29" fmla="*/ 0 h 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5"/>
                <a:gd name="T46" fmla="*/ 0 h 48"/>
                <a:gd name="T47" fmla="*/ 65 w 65"/>
                <a:gd name="T48" fmla="*/ 48 h 4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5" h="48">
                  <a:moveTo>
                    <a:pt x="0" y="0"/>
                  </a:moveTo>
                  <a:lnTo>
                    <a:pt x="6" y="24"/>
                  </a:lnTo>
                  <a:lnTo>
                    <a:pt x="32" y="40"/>
                  </a:lnTo>
                  <a:lnTo>
                    <a:pt x="45" y="48"/>
                  </a:lnTo>
                  <a:lnTo>
                    <a:pt x="52" y="48"/>
                  </a:lnTo>
                  <a:lnTo>
                    <a:pt x="65" y="40"/>
                  </a:lnTo>
                  <a:lnTo>
                    <a:pt x="58" y="40"/>
                  </a:lnTo>
                  <a:lnTo>
                    <a:pt x="52" y="32"/>
                  </a:lnTo>
                  <a:lnTo>
                    <a:pt x="58" y="32"/>
                  </a:lnTo>
                  <a:lnTo>
                    <a:pt x="45" y="32"/>
                  </a:lnTo>
                  <a:lnTo>
                    <a:pt x="39" y="32"/>
                  </a:lnTo>
                  <a:lnTo>
                    <a:pt x="19" y="16"/>
                  </a:lnTo>
                  <a:lnTo>
                    <a:pt x="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2" name="Freeform 66">
              <a:extLst>
                <a:ext uri="{FF2B5EF4-FFF2-40B4-BE49-F238E27FC236}">
                  <a16:creationId xmlns:a16="http://schemas.microsoft.com/office/drawing/2014/main" id="{4AFD5AB4-F65D-49AD-8D72-2A0BEDF96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2" y="2735"/>
              <a:ext cx="39" cy="48"/>
            </a:xfrm>
            <a:custGeom>
              <a:avLst/>
              <a:gdLst>
                <a:gd name="T0" fmla="*/ 19 w 39"/>
                <a:gd name="T1" fmla="*/ 8 h 48"/>
                <a:gd name="T2" fmla="*/ 19 w 39"/>
                <a:gd name="T3" fmla="*/ 24 h 48"/>
                <a:gd name="T4" fmla="*/ 13 w 39"/>
                <a:gd name="T5" fmla="*/ 40 h 48"/>
                <a:gd name="T6" fmla="*/ 6 w 39"/>
                <a:gd name="T7" fmla="*/ 40 h 48"/>
                <a:gd name="T8" fmla="*/ 0 w 39"/>
                <a:gd name="T9" fmla="*/ 40 h 48"/>
                <a:gd name="T10" fmla="*/ 0 w 39"/>
                <a:gd name="T11" fmla="*/ 40 h 48"/>
                <a:gd name="T12" fmla="*/ 6 w 39"/>
                <a:gd name="T13" fmla="*/ 48 h 48"/>
                <a:gd name="T14" fmla="*/ 13 w 39"/>
                <a:gd name="T15" fmla="*/ 48 h 48"/>
                <a:gd name="T16" fmla="*/ 19 w 39"/>
                <a:gd name="T17" fmla="*/ 48 h 48"/>
                <a:gd name="T18" fmla="*/ 19 w 39"/>
                <a:gd name="T19" fmla="*/ 40 h 48"/>
                <a:gd name="T20" fmla="*/ 32 w 39"/>
                <a:gd name="T21" fmla="*/ 32 h 48"/>
                <a:gd name="T22" fmla="*/ 39 w 39"/>
                <a:gd name="T23" fmla="*/ 0 h 48"/>
                <a:gd name="T24" fmla="*/ 32 w 39"/>
                <a:gd name="T25" fmla="*/ 8 h 48"/>
                <a:gd name="T26" fmla="*/ 19 w 39"/>
                <a:gd name="T27" fmla="*/ 8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9"/>
                <a:gd name="T43" fmla="*/ 0 h 48"/>
                <a:gd name="T44" fmla="*/ 39 w 39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9" h="48">
                  <a:moveTo>
                    <a:pt x="19" y="8"/>
                  </a:moveTo>
                  <a:lnTo>
                    <a:pt x="19" y="24"/>
                  </a:lnTo>
                  <a:lnTo>
                    <a:pt x="13" y="40"/>
                  </a:lnTo>
                  <a:lnTo>
                    <a:pt x="6" y="40"/>
                  </a:lnTo>
                  <a:lnTo>
                    <a:pt x="0" y="40"/>
                  </a:lnTo>
                  <a:lnTo>
                    <a:pt x="6" y="48"/>
                  </a:lnTo>
                  <a:lnTo>
                    <a:pt x="13" y="48"/>
                  </a:lnTo>
                  <a:lnTo>
                    <a:pt x="19" y="48"/>
                  </a:lnTo>
                  <a:lnTo>
                    <a:pt x="19" y="40"/>
                  </a:lnTo>
                  <a:lnTo>
                    <a:pt x="32" y="32"/>
                  </a:lnTo>
                  <a:lnTo>
                    <a:pt x="39" y="0"/>
                  </a:lnTo>
                  <a:lnTo>
                    <a:pt x="32" y="8"/>
                  </a:lnTo>
                  <a:lnTo>
                    <a:pt x="19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3" name="Freeform 67">
              <a:extLst>
                <a:ext uri="{FF2B5EF4-FFF2-40B4-BE49-F238E27FC236}">
                  <a16:creationId xmlns:a16="http://schemas.microsoft.com/office/drawing/2014/main" id="{C96379EF-6FBF-4ECA-ABD5-6B2DA65B9B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9" y="2687"/>
              <a:ext cx="46" cy="24"/>
            </a:xfrm>
            <a:custGeom>
              <a:avLst/>
              <a:gdLst>
                <a:gd name="T0" fmla="*/ 7 w 46"/>
                <a:gd name="T1" fmla="*/ 0 h 24"/>
                <a:gd name="T2" fmla="*/ 0 w 46"/>
                <a:gd name="T3" fmla="*/ 0 h 24"/>
                <a:gd name="T4" fmla="*/ 0 w 46"/>
                <a:gd name="T5" fmla="*/ 8 h 24"/>
                <a:gd name="T6" fmla="*/ 13 w 46"/>
                <a:gd name="T7" fmla="*/ 24 h 24"/>
                <a:gd name="T8" fmla="*/ 20 w 46"/>
                <a:gd name="T9" fmla="*/ 24 h 24"/>
                <a:gd name="T10" fmla="*/ 26 w 46"/>
                <a:gd name="T11" fmla="*/ 16 h 24"/>
                <a:gd name="T12" fmla="*/ 33 w 46"/>
                <a:gd name="T13" fmla="*/ 24 h 24"/>
                <a:gd name="T14" fmla="*/ 39 w 46"/>
                <a:gd name="T15" fmla="*/ 16 h 24"/>
                <a:gd name="T16" fmla="*/ 46 w 46"/>
                <a:gd name="T17" fmla="*/ 8 h 24"/>
                <a:gd name="T18" fmla="*/ 46 w 46"/>
                <a:gd name="T19" fmla="*/ 0 h 24"/>
                <a:gd name="T20" fmla="*/ 33 w 46"/>
                <a:gd name="T21" fmla="*/ 0 h 24"/>
                <a:gd name="T22" fmla="*/ 33 w 46"/>
                <a:gd name="T23" fmla="*/ 0 h 24"/>
                <a:gd name="T24" fmla="*/ 26 w 46"/>
                <a:gd name="T25" fmla="*/ 8 h 24"/>
                <a:gd name="T26" fmla="*/ 13 w 46"/>
                <a:gd name="T27" fmla="*/ 8 h 24"/>
                <a:gd name="T28" fmla="*/ 7 w 46"/>
                <a:gd name="T29" fmla="*/ 0 h 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6"/>
                <a:gd name="T46" fmla="*/ 0 h 24"/>
                <a:gd name="T47" fmla="*/ 46 w 46"/>
                <a:gd name="T48" fmla="*/ 24 h 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6" h="24">
                  <a:moveTo>
                    <a:pt x="7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13" y="24"/>
                  </a:lnTo>
                  <a:lnTo>
                    <a:pt x="20" y="24"/>
                  </a:lnTo>
                  <a:lnTo>
                    <a:pt x="26" y="16"/>
                  </a:lnTo>
                  <a:lnTo>
                    <a:pt x="33" y="24"/>
                  </a:lnTo>
                  <a:lnTo>
                    <a:pt x="39" y="16"/>
                  </a:lnTo>
                  <a:lnTo>
                    <a:pt x="46" y="8"/>
                  </a:lnTo>
                  <a:lnTo>
                    <a:pt x="46" y="0"/>
                  </a:lnTo>
                  <a:lnTo>
                    <a:pt x="33" y="0"/>
                  </a:lnTo>
                  <a:lnTo>
                    <a:pt x="26" y="8"/>
                  </a:lnTo>
                  <a:lnTo>
                    <a:pt x="13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4" name="Freeform 68">
              <a:extLst>
                <a:ext uri="{FF2B5EF4-FFF2-40B4-BE49-F238E27FC236}">
                  <a16:creationId xmlns:a16="http://schemas.microsoft.com/office/drawing/2014/main" id="{32CFC51F-C37F-4890-8F37-878F767F3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2" y="2879"/>
              <a:ext cx="1" cy="40"/>
            </a:xfrm>
            <a:custGeom>
              <a:avLst/>
              <a:gdLst>
                <a:gd name="T0" fmla="*/ 0 w 1"/>
                <a:gd name="T1" fmla="*/ 40 h 40"/>
                <a:gd name="T2" fmla="*/ 0 w 1"/>
                <a:gd name="T3" fmla="*/ 24 h 40"/>
                <a:gd name="T4" fmla="*/ 0 w 1"/>
                <a:gd name="T5" fmla="*/ 0 h 40"/>
                <a:gd name="T6" fmla="*/ 0 60000 65536"/>
                <a:gd name="T7" fmla="*/ 0 60000 65536"/>
                <a:gd name="T8" fmla="*/ 0 60000 65536"/>
                <a:gd name="T9" fmla="*/ 0 w 1"/>
                <a:gd name="T10" fmla="*/ 0 h 40"/>
                <a:gd name="T11" fmla="*/ 1 w 1"/>
                <a:gd name="T12" fmla="*/ 40 h 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0">
                  <a:moveTo>
                    <a:pt x="0" y="40"/>
                  </a:moveTo>
                  <a:lnTo>
                    <a:pt x="0" y="24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5" name="Freeform 69">
              <a:extLst>
                <a:ext uri="{FF2B5EF4-FFF2-40B4-BE49-F238E27FC236}">
                  <a16:creationId xmlns:a16="http://schemas.microsoft.com/office/drawing/2014/main" id="{E362E0C1-FD8E-4D0E-B94B-EF57079FB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2" y="2919"/>
              <a:ext cx="52" cy="24"/>
            </a:xfrm>
            <a:custGeom>
              <a:avLst/>
              <a:gdLst>
                <a:gd name="T0" fmla="*/ 0 w 52"/>
                <a:gd name="T1" fmla="*/ 0 h 24"/>
                <a:gd name="T2" fmla="*/ 0 w 52"/>
                <a:gd name="T3" fmla="*/ 8 h 24"/>
                <a:gd name="T4" fmla="*/ 0 w 52"/>
                <a:gd name="T5" fmla="*/ 16 h 24"/>
                <a:gd name="T6" fmla="*/ 7 w 52"/>
                <a:gd name="T7" fmla="*/ 24 h 24"/>
                <a:gd name="T8" fmla="*/ 26 w 52"/>
                <a:gd name="T9" fmla="*/ 24 h 24"/>
                <a:gd name="T10" fmla="*/ 26 w 52"/>
                <a:gd name="T11" fmla="*/ 16 h 24"/>
                <a:gd name="T12" fmla="*/ 33 w 52"/>
                <a:gd name="T13" fmla="*/ 16 h 24"/>
                <a:gd name="T14" fmla="*/ 46 w 52"/>
                <a:gd name="T15" fmla="*/ 16 h 24"/>
                <a:gd name="T16" fmla="*/ 52 w 52"/>
                <a:gd name="T17" fmla="*/ 16 h 24"/>
                <a:gd name="T18" fmla="*/ 52 w 52"/>
                <a:gd name="T19" fmla="*/ 8 h 24"/>
                <a:gd name="T20" fmla="*/ 46 w 52"/>
                <a:gd name="T21" fmla="*/ 8 h 24"/>
                <a:gd name="T22" fmla="*/ 39 w 52"/>
                <a:gd name="T23" fmla="*/ 0 h 24"/>
                <a:gd name="T24" fmla="*/ 26 w 52"/>
                <a:gd name="T25" fmla="*/ 0 h 24"/>
                <a:gd name="T26" fmla="*/ 20 w 52"/>
                <a:gd name="T27" fmla="*/ 0 h 24"/>
                <a:gd name="T28" fmla="*/ 13 w 52"/>
                <a:gd name="T29" fmla="*/ 0 h 24"/>
                <a:gd name="T30" fmla="*/ 0 w 52"/>
                <a:gd name="T31" fmla="*/ 0 h 2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2"/>
                <a:gd name="T49" fmla="*/ 0 h 24"/>
                <a:gd name="T50" fmla="*/ 52 w 52"/>
                <a:gd name="T51" fmla="*/ 24 h 2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2" h="24">
                  <a:moveTo>
                    <a:pt x="0" y="0"/>
                  </a:moveTo>
                  <a:lnTo>
                    <a:pt x="0" y="8"/>
                  </a:lnTo>
                  <a:lnTo>
                    <a:pt x="0" y="16"/>
                  </a:lnTo>
                  <a:lnTo>
                    <a:pt x="7" y="24"/>
                  </a:lnTo>
                  <a:lnTo>
                    <a:pt x="26" y="24"/>
                  </a:lnTo>
                  <a:lnTo>
                    <a:pt x="26" y="16"/>
                  </a:lnTo>
                  <a:lnTo>
                    <a:pt x="33" y="16"/>
                  </a:lnTo>
                  <a:lnTo>
                    <a:pt x="46" y="16"/>
                  </a:lnTo>
                  <a:lnTo>
                    <a:pt x="52" y="16"/>
                  </a:lnTo>
                  <a:lnTo>
                    <a:pt x="52" y="8"/>
                  </a:lnTo>
                  <a:lnTo>
                    <a:pt x="46" y="8"/>
                  </a:lnTo>
                  <a:lnTo>
                    <a:pt x="39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7" name="Rectangle 70">
            <a:extLst>
              <a:ext uri="{FF2B5EF4-FFF2-40B4-BE49-F238E27FC236}">
                <a16:creationId xmlns:a16="http://schemas.microsoft.com/office/drawing/2014/main" id="{B8C415E3-106E-43DC-A77E-B63905468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526" y="4062005"/>
            <a:ext cx="9585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E4BB0C"/>
                </a:solidFill>
                <a:latin typeface="Times" panose="02020603050405020304" pitchFamily="18" charset="0"/>
              </a:rPr>
              <a:t>Output</a:t>
            </a:r>
            <a:endParaRPr lang="en-US" altLang="en-US" sz="2400">
              <a:solidFill>
                <a:srgbClr val="E4BB0C"/>
              </a:solidFill>
            </a:endParaRPr>
          </a:p>
        </p:txBody>
      </p:sp>
      <p:grpSp>
        <p:nvGrpSpPr>
          <p:cNvPr id="5128" name="Group 71">
            <a:extLst>
              <a:ext uri="{FF2B5EF4-FFF2-40B4-BE49-F238E27FC236}">
                <a16:creationId xmlns:a16="http://schemas.microsoft.com/office/drawing/2014/main" id="{F7D0A919-0468-4BC4-B325-536FB908F2CC}"/>
              </a:ext>
            </a:extLst>
          </p:cNvPr>
          <p:cNvGrpSpPr>
            <a:grpSpLocks/>
          </p:cNvGrpSpPr>
          <p:nvPr/>
        </p:nvGrpSpPr>
        <p:grpSpPr bwMode="auto">
          <a:xfrm>
            <a:off x="2627812" y="2818993"/>
            <a:ext cx="1154113" cy="976312"/>
            <a:chOff x="1974" y="2320"/>
            <a:chExt cx="727" cy="615"/>
          </a:xfrm>
        </p:grpSpPr>
        <p:sp>
          <p:nvSpPr>
            <p:cNvPr id="5138" name="Freeform 72">
              <a:extLst>
                <a:ext uri="{FF2B5EF4-FFF2-40B4-BE49-F238E27FC236}">
                  <a16:creationId xmlns:a16="http://schemas.microsoft.com/office/drawing/2014/main" id="{759FDF08-838C-4BE5-90AD-493ADFBD0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3" y="2871"/>
              <a:ext cx="104" cy="48"/>
            </a:xfrm>
            <a:custGeom>
              <a:avLst/>
              <a:gdLst>
                <a:gd name="T0" fmla="*/ 0 w 104"/>
                <a:gd name="T1" fmla="*/ 8 h 48"/>
                <a:gd name="T2" fmla="*/ 0 w 104"/>
                <a:gd name="T3" fmla="*/ 32 h 48"/>
                <a:gd name="T4" fmla="*/ 0 w 104"/>
                <a:gd name="T5" fmla="*/ 40 h 48"/>
                <a:gd name="T6" fmla="*/ 13 w 104"/>
                <a:gd name="T7" fmla="*/ 48 h 48"/>
                <a:gd name="T8" fmla="*/ 33 w 104"/>
                <a:gd name="T9" fmla="*/ 48 h 48"/>
                <a:gd name="T10" fmla="*/ 52 w 104"/>
                <a:gd name="T11" fmla="*/ 48 h 48"/>
                <a:gd name="T12" fmla="*/ 52 w 104"/>
                <a:gd name="T13" fmla="*/ 40 h 48"/>
                <a:gd name="T14" fmla="*/ 72 w 104"/>
                <a:gd name="T15" fmla="*/ 40 h 48"/>
                <a:gd name="T16" fmla="*/ 85 w 104"/>
                <a:gd name="T17" fmla="*/ 40 h 48"/>
                <a:gd name="T18" fmla="*/ 104 w 104"/>
                <a:gd name="T19" fmla="*/ 40 h 48"/>
                <a:gd name="T20" fmla="*/ 104 w 104"/>
                <a:gd name="T21" fmla="*/ 32 h 48"/>
                <a:gd name="T22" fmla="*/ 104 w 104"/>
                <a:gd name="T23" fmla="*/ 16 h 48"/>
                <a:gd name="T24" fmla="*/ 91 w 104"/>
                <a:gd name="T25" fmla="*/ 16 h 48"/>
                <a:gd name="T26" fmla="*/ 78 w 104"/>
                <a:gd name="T27" fmla="*/ 8 h 48"/>
                <a:gd name="T28" fmla="*/ 72 w 104"/>
                <a:gd name="T29" fmla="*/ 0 h 48"/>
                <a:gd name="T30" fmla="*/ 59 w 104"/>
                <a:gd name="T31" fmla="*/ 8 h 48"/>
                <a:gd name="T32" fmla="*/ 39 w 104"/>
                <a:gd name="T33" fmla="*/ 0 h 48"/>
                <a:gd name="T34" fmla="*/ 33 w 104"/>
                <a:gd name="T35" fmla="*/ 8 h 48"/>
                <a:gd name="T36" fmla="*/ 13 w 104"/>
                <a:gd name="T37" fmla="*/ 8 h 48"/>
                <a:gd name="T38" fmla="*/ 0 w 104"/>
                <a:gd name="T39" fmla="*/ 8 h 4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04"/>
                <a:gd name="T61" fmla="*/ 0 h 48"/>
                <a:gd name="T62" fmla="*/ 104 w 104"/>
                <a:gd name="T63" fmla="*/ 48 h 4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04" h="48">
                  <a:moveTo>
                    <a:pt x="0" y="8"/>
                  </a:moveTo>
                  <a:lnTo>
                    <a:pt x="0" y="32"/>
                  </a:lnTo>
                  <a:lnTo>
                    <a:pt x="0" y="40"/>
                  </a:lnTo>
                  <a:lnTo>
                    <a:pt x="13" y="48"/>
                  </a:lnTo>
                  <a:lnTo>
                    <a:pt x="33" y="48"/>
                  </a:lnTo>
                  <a:lnTo>
                    <a:pt x="52" y="48"/>
                  </a:lnTo>
                  <a:lnTo>
                    <a:pt x="52" y="40"/>
                  </a:lnTo>
                  <a:lnTo>
                    <a:pt x="72" y="40"/>
                  </a:lnTo>
                  <a:lnTo>
                    <a:pt x="85" y="40"/>
                  </a:lnTo>
                  <a:lnTo>
                    <a:pt x="104" y="40"/>
                  </a:lnTo>
                  <a:lnTo>
                    <a:pt x="104" y="32"/>
                  </a:lnTo>
                  <a:lnTo>
                    <a:pt x="104" y="16"/>
                  </a:lnTo>
                  <a:lnTo>
                    <a:pt x="91" y="16"/>
                  </a:lnTo>
                  <a:lnTo>
                    <a:pt x="78" y="8"/>
                  </a:lnTo>
                  <a:lnTo>
                    <a:pt x="72" y="0"/>
                  </a:lnTo>
                  <a:lnTo>
                    <a:pt x="59" y="8"/>
                  </a:lnTo>
                  <a:lnTo>
                    <a:pt x="39" y="0"/>
                  </a:lnTo>
                  <a:lnTo>
                    <a:pt x="33" y="8"/>
                  </a:lnTo>
                  <a:lnTo>
                    <a:pt x="13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9" name="Oval 73">
              <a:extLst>
                <a:ext uri="{FF2B5EF4-FFF2-40B4-BE49-F238E27FC236}">
                  <a16:creationId xmlns:a16="http://schemas.microsoft.com/office/drawing/2014/main" id="{B9BC54B7-F78E-4D12-8F8E-DDEBB56FE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890"/>
              <a:ext cx="7" cy="2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5140" name="Oval 74">
              <a:extLst>
                <a:ext uri="{FF2B5EF4-FFF2-40B4-BE49-F238E27FC236}">
                  <a16:creationId xmlns:a16="http://schemas.microsoft.com/office/drawing/2014/main" id="{A97E6176-1512-4163-8F3B-E90DF0BE7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2" y="2882"/>
              <a:ext cx="0" cy="1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5141" name="Freeform 75">
              <a:extLst>
                <a:ext uri="{FF2B5EF4-FFF2-40B4-BE49-F238E27FC236}">
                  <a16:creationId xmlns:a16="http://schemas.microsoft.com/office/drawing/2014/main" id="{D5C28AAF-BEC1-41FD-8C35-01742C3DB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2" y="2879"/>
              <a:ext cx="20" cy="32"/>
            </a:xfrm>
            <a:custGeom>
              <a:avLst/>
              <a:gdLst>
                <a:gd name="T0" fmla="*/ 13 w 20"/>
                <a:gd name="T1" fmla="*/ 32 h 32"/>
                <a:gd name="T2" fmla="*/ 20 w 20"/>
                <a:gd name="T3" fmla="*/ 16 h 32"/>
                <a:gd name="T4" fmla="*/ 13 w 20"/>
                <a:gd name="T5" fmla="*/ 8 h 32"/>
                <a:gd name="T6" fmla="*/ 0 w 20"/>
                <a:gd name="T7" fmla="*/ 8 h 32"/>
                <a:gd name="T8" fmla="*/ 0 w 20"/>
                <a:gd name="T9" fmla="*/ 0 h 32"/>
                <a:gd name="T10" fmla="*/ 13 w 20"/>
                <a:gd name="T11" fmla="*/ 32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"/>
                <a:gd name="T19" fmla="*/ 0 h 32"/>
                <a:gd name="T20" fmla="*/ 20 w 20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" h="32">
                  <a:moveTo>
                    <a:pt x="13" y="32"/>
                  </a:moveTo>
                  <a:lnTo>
                    <a:pt x="20" y="16"/>
                  </a:lnTo>
                  <a:lnTo>
                    <a:pt x="1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13" y="32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2" name="Freeform 76">
              <a:extLst>
                <a:ext uri="{FF2B5EF4-FFF2-40B4-BE49-F238E27FC236}">
                  <a16:creationId xmlns:a16="http://schemas.microsoft.com/office/drawing/2014/main" id="{2A3C7AFE-9CB4-4505-9DB6-3A2FA47A1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2" y="2879"/>
              <a:ext cx="20" cy="32"/>
            </a:xfrm>
            <a:custGeom>
              <a:avLst/>
              <a:gdLst>
                <a:gd name="T0" fmla="*/ 13 w 20"/>
                <a:gd name="T1" fmla="*/ 32 h 32"/>
                <a:gd name="T2" fmla="*/ 20 w 20"/>
                <a:gd name="T3" fmla="*/ 16 h 32"/>
                <a:gd name="T4" fmla="*/ 13 w 20"/>
                <a:gd name="T5" fmla="*/ 8 h 32"/>
                <a:gd name="T6" fmla="*/ 0 w 20"/>
                <a:gd name="T7" fmla="*/ 8 h 32"/>
                <a:gd name="T8" fmla="*/ 0 w 20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32"/>
                <a:gd name="T17" fmla="*/ 20 w 20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32">
                  <a:moveTo>
                    <a:pt x="13" y="32"/>
                  </a:moveTo>
                  <a:lnTo>
                    <a:pt x="20" y="16"/>
                  </a:lnTo>
                  <a:lnTo>
                    <a:pt x="13" y="8"/>
                  </a:lnTo>
                  <a:lnTo>
                    <a:pt x="0" y="8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3" name="Freeform 77">
              <a:extLst>
                <a:ext uri="{FF2B5EF4-FFF2-40B4-BE49-F238E27FC236}">
                  <a16:creationId xmlns:a16="http://schemas.microsoft.com/office/drawing/2014/main" id="{37D8FE50-9E20-406A-81D0-00C613C52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0" y="2671"/>
              <a:ext cx="91" cy="208"/>
            </a:xfrm>
            <a:custGeom>
              <a:avLst/>
              <a:gdLst>
                <a:gd name="T0" fmla="*/ 7 w 91"/>
                <a:gd name="T1" fmla="*/ 0 h 208"/>
                <a:gd name="T2" fmla="*/ 0 w 91"/>
                <a:gd name="T3" fmla="*/ 32 h 208"/>
                <a:gd name="T4" fmla="*/ 7 w 91"/>
                <a:gd name="T5" fmla="*/ 64 h 208"/>
                <a:gd name="T6" fmla="*/ 7 w 91"/>
                <a:gd name="T7" fmla="*/ 152 h 208"/>
                <a:gd name="T8" fmla="*/ 7 w 91"/>
                <a:gd name="T9" fmla="*/ 200 h 208"/>
                <a:gd name="T10" fmla="*/ 20 w 91"/>
                <a:gd name="T11" fmla="*/ 208 h 208"/>
                <a:gd name="T12" fmla="*/ 26 w 91"/>
                <a:gd name="T13" fmla="*/ 208 h 208"/>
                <a:gd name="T14" fmla="*/ 46 w 91"/>
                <a:gd name="T15" fmla="*/ 208 h 208"/>
                <a:gd name="T16" fmla="*/ 52 w 91"/>
                <a:gd name="T17" fmla="*/ 200 h 208"/>
                <a:gd name="T18" fmla="*/ 78 w 91"/>
                <a:gd name="T19" fmla="*/ 208 h 208"/>
                <a:gd name="T20" fmla="*/ 85 w 91"/>
                <a:gd name="T21" fmla="*/ 208 h 208"/>
                <a:gd name="T22" fmla="*/ 91 w 91"/>
                <a:gd name="T23" fmla="*/ 200 h 208"/>
                <a:gd name="T24" fmla="*/ 91 w 91"/>
                <a:gd name="T25" fmla="*/ 144 h 208"/>
                <a:gd name="T26" fmla="*/ 91 w 91"/>
                <a:gd name="T27" fmla="*/ 112 h 208"/>
                <a:gd name="T28" fmla="*/ 85 w 91"/>
                <a:gd name="T29" fmla="*/ 0 h 208"/>
                <a:gd name="T30" fmla="*/ 78 w 91"/>
                <a:gd name="T31" fmla="*/ 8 h 208"/>
                <a:gd name="T32" fmla="*/ 52 w 91"/>
                <a:gd name="T33" fmla="*/ 16 h 208"/>
                <a:gd name="T34" fmla="*/ 26 w 91"/>
                <a:gd name="T35" fmla="*/ 16 h 208"/>
                <a:gd name="T36" fmla="*/ 7 w 91"/>
                <a:gd name="T37" fmla="*/ 0 h 20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1"/>
                <a:gd name="T58" fmla="*/ 0 h 208"/>
                <a:gd name="T59" fmla="*/ 91 w 91"/>
                <a:gd name="T60" fmla="*/ 208 h 20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1" h="208">
                  <a:moveTo>
                    <a:pt x="7" y="0"/>
                  </a:moveTo>
                  <a:lnTo>
                    <a:pt x="0" y="32"/>
                  </a:lnTo>
                  <a:lnTo>
                    <a:pt x="7" y="64"/>
                  </a:lnTo>
                  <a:lnTo>
                    <a:pt x="7" y="152"/>
                  </a:lnTo>
                  <a:lnTo>
                    <a:pt x="7" y="200"/>
                  </a:lnTo>
                  <a:lnTo>
                    <a:pt x="20" y="208"/>
                  </a:lnTo>
                  <a:lnTo>
                    <a:pt x="26" y="208"/>
                  </a:lnTo>
                  <a:lnTo>
                    <a:pt x="46" y="208"/>
                  </a:lnTo>
                  <a:lnTo>
                    <a:pt x="52" y="200"/>
                  </a:lnTo>
                  <a:lnTo>
                    <a:pt x="78" y="208"/>
                  </a:lnTo>
                  <a:lnTo>
                    <a:pt x="85" y="208"/>
                  </a:lnTo>
                  <a:lnTo>
                    <a:pt x="91" y="200"/>
                  </a:lnTo>
                  <a:lnTo>
                    <a:pt x="91" y="144"/>
                  </a:lnTo>
                  <a:lnTo>
                    <a:pt x="91" y="112"/>
                  </a:lnTo>
                  <a:lnTo>
                    <a:pt x="85" y="0"/>
                  </a:lnTo>
                  <a:lnTo>
                    <a:pt x="78" y="8"/>
                  </a:lnTo>
                  <a:lnTo>
                    <a:pt x="52" y="16"/>
                  </a:lnTo>
                  <a:lnTo>
                    <a:pt x="26" y="1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4" name="Freeform 78">
              <a:extLst>
                <a:ext uri="{FF2B5EF4-FFF2-40B4-BE49-F238E27FC236}">
                  <a16:creationId xmlns:a16="http://schemas.microsoft.com/office/drawing/2014/main" id="{29DDE57E-272A-4502-A990-153C5E728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2" y="2743"/>
              <a:ext cx="7" cy="128"/>
            </a:xfrm>
            <a:custGeom>
              <a:avLst/>
              <a:gdLst>
                <a:gd name="T0" fmla="*/ 0 w 7"/>
                <a:gd name="T1" fmla="*/ 128 h 128"/>
                <a:gd name="T2" fmla="*/ 7 w 7"/>
                <a:gd name="T3" fmla="*/ 48 h 128"/>
                <a:gd name="T4" fmla="*/ 7 w 7"/>
                <a:gd name="T5" fmla="*/ 0 h 128"/>
                <a:gd name="T6" fmla="*/ 0 60000 65536"/>
                <a:gd name="T7" fmla="*/ 0 60000 65536"/>
                <a:gd name="T8" fmla="*/ 0 60000 65536"/>
                <a:gd name="T9" fmla="*/ 0 w 7"/>
                <a:gd name="T10" fmla="*/ 0 h 128"/>
                <a:gd name="T11" fmla="*/ 7 w 7"/>
                <a:gd name="T12" fmla="*/ 128 h 1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" h="128">
                  <a:moveTo>
                    <a:pt x="0" y="128"/>
                  </a:moveTo>
                  <a:lnTo>
                    <a:pt x="7" y="48"/>
                  </a:lnTo>
                  <a:lnTo>
                    <a:pt x="7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5" name="Freeform 79">
              <a:extLst>
                <a:ext uri="{FF2B5EF4-FFF2-40B4-BE49-F238E27FC236}">
                  <a16:creationId xmlns:a16="http://schemas.microsoft.com/office/drawing/2014/main" id="{D404FC54-4CC7-4ED9-9DFC-822EE171C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3" y="2456"/>
              <a:ext cx="52" cy="71"/>
            </a:xfrm>
            <a:custGeom>
              <a:avLst/>
              <a:gdLst>
                <a:gd name="T0" fmla="*/ 7 w 52"/>
                <a:gd name="T1" fmla="*/ 23 h 71"/>
                <a:gd name="T2" fmla="*/ 0 w 52"/>
                <a:gd name="T3" fmla="*/ 23 h 71"/>
                <a:gd name="T4" fmla="*/ 0 w 52"/>
                <a:gd name="T5" fmla="*/ 31 h 71"/>
                <a:gd name="T6" fmla="*/ 0 w 52"/>
                <a:gd name="T7" fmla="*/ 39 h 71"/>
                <a:gd name="T8" fmla="*/ 7 w 52"/>
                <a:gd name="T9" fmla="*/ 39 h 71"/>
                <a:gd name="T10" fmla="*/ 13 w 52"/>
                <a:gd name="T11" fmla="*/ 55 h 71"/>
                <a:gd name="T12" fmla="*/ 26 w 52"/>
                <a:gd name="T13" fmla="*/ 71 h 71"/>
                <a:gd name="T14" fmla="*/ 46 w 52"/>
                <a:gd name="T15" fmla="*/ 71 h 71"/>
                <a:gd name="T16" fmla="*/ 52 w 52"/>
                <a:gd name="T17" fmla="*/ 55 h 71"/>
                <a:gd name="T18" fmla="*/ 52 w 52"/>
                <a:gd name="T19" fmla="*/ 47 h 71"/>
                <a:gd name="T20" fmla="*/ 52 w 52"/>
                <a:gd name="T21" fmla="*/ 16 h 71"/>
                <a:gd name="T22" fmla="*/ 46 w 52"/>
                <a:gd name="T23" fmla="*/ 0 h 71"/>
                <a:gd name="T24" fmla="*/ 20 w 52"/>
                <a:gd name="T25" fmla="*/ 16 h 71"/>
                <a:gd name="T26" fmla="*/ 7 w 52"/>
                <a:gd name="T27" fmla="*/ 8 h 71"/>
                <a:gd name="T28" fmla="*/ 7 w 52"/>
                <a:gd name="T29" fmla="*/ 23 h 7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2"/>
                <a:gd name="T46" fmla="*/ 0 h 71"/>
                <a:gd name="T47" fmla="*/ 52 w 52"/>
                <a:gd name="T48" fmla="*/ 71 h 7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2" h="71">
                  <a:moveTo>
                    <a:pt x="7" y="23"/>
                  </a:moveTo>
                  <a:lnTo>
                    <a:pt x="0" y="23"/>
                  </a:lnTo>
                  <a:lnTo>
                    <a:pt x="0" y="31"/>
                  </a:lnTo>
                  <a:lnTo>
                    <a:pt x="0" y="39"/>
                  </a:lnTo>
                  <a:lnTo>
                    <a:pt x="7" y="39"/>
                  </a:lnTo>
                  <a:lnTo>
                    <a:pt x="13" y="55"/>
                  </a:lnTo>
                  <a:lnTo>
                    <a:pt x="26" y="71"/>
                  </a:lnTo>
                  <a:lnTo>
                    <a:pt x="46" y="71"/>
                  </a:lnTo>
                  <a:lnTo>
                    <a:pt x="52" y="55"/>
                  </a:lnTo>
                  <a:lnTo>
                    <a:pt x="52" y="47"/>
                  </a:lnTo>
                  <a:lnTo>
                    <a:pt x="52" y="16"/>
                  </a:lnTo>
                  <a:lnTo>
                    <a:pt x="46" y="0"/>
                  </a:lnTo>
                  <a:lnTo>
                    <a:pt x="20" y="16"/>
                  </a:lnTo>
                  <a:lnTo>
                    <a:pt x="7" y="8"/>
                  </a:lnTo>
                  <a:lnTo>
                    <a:pt x="7" y="23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6" name="Freeform 80">
              <a:extLst>
                <a:ext uri="{FF2B5EF4-FFF2-40B4-BE49-F238E27FC236}">
                  <a16:creationId xmlns:a16="http://schemas.microsoft.com/office/drawing/2014/main" id="{413AE74B-4F15-465B-8BCD-EF470F5401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0" y="2432"/>
              <a:ext cx="72" cy="63"/>
            </a:xfrm>
            <a:custGeom>
              <a:avLst/>
              <a:gdLst>
                <a:gd name="T0" fmla="*/ 65 w 72"/>
                <a:gd name="T1" fmla="*/ 40 h 63"/>
                <a:gd name="T2" fmla="*/ 72 w 72"/>
                <a:gd name="T3" fmla="*/ 32 h 63"/>
                <a:gd name="T4" fmla="*/ 72 w 72"/>
                <a:gd name="T5" fmla="*/ 16 h 63"/>
                <a:gd name="T6" fmla="*/ 65 w 72"/>
                <a:gd name="T7" fmla="*/ 8 h 63"/>
                <a:gd name="T8" fmla="*/ 52 w 72"/>
                <a:gd name="T9" fmla="*/ 0 h 63"/>
                <a:gd name="T10" fmla="*/ 33 w 72"/>
                <a:gd name="T11" fmla="*/ 0 h 63"/>
                <a:gd name="T12" fmla="*/ 20 w 72"/>
                <a:gd name="T13" fmla="*/ 0 h 63"/>
                <a:gd name="T14" fmla="*/ 13 w 72"/>
                <a:gd name="T15" fmla="*/ 8 h 63"/>
                <a:gd name="T16" fmla="*/ 7 w 72"/>
                <a:gd name="T17" fmla="*/ 0 h 63"/>
                <a:gd name="T18" fmla="*/ 13 w 72"/>
                <a:gd name="T19" fmla="*/ 8 h 63"/>
                <a:gd name="T20" fmla="*/ 7 w 72"/>
                <a:gd name="T21" fmla="*/ 8 h 63"/>
                <a:gd name="T22" fmla="*/ 7 w 72"/>
                <a:gd name="T23" fmla="*/ 8 h 63"/>
                <a:gd name="T24" fmla="*/ 0 w 72"/>
                <a:gd name="T25" fmla="*/ 16 h 63"/>
                <a:gd name="T26" fmla="*/ 0 w 72"/>
                <a:gd name="T27" fmla="*/ 40 h 63"/>
                <a:gd name="T28" fmla="*/ 13 w 72"/>
                <a:gd name="T29" fmla="*/ 63 h 63"/>
                <a:gd name="T30" fmla="*/ 13 w 72"/>
                <a:gd name="T31" fmla="*/ 55 h 63"/>
                <a:gd name="T32" fmla="*/ 13 w 72"/>
                <a:gd name="T33" fmla="*/ 47 h 63"/>
                <a:gd name="T34" fmla="*/ 20 w 72"/>
                <a:gd name="T35" fmla="*/ 47 h 63"/>
                <a:gd name="T36" fmla="*/ 20 w 72"/>
                <a:gd name="T37" fmla="*/ 32 h 63"/>
                <a:gd name="T38" fmla="*/ 33 w 72"/>
                <a:gd name="T39" fmla="*/ 40 h 63"/>
                <a:gd name="T40" fmla="*/ 59 w 72"/>
                <a:gd name="T41" fmla="*/ 24 h 63"/>
                <a:gd name="T42" fmla="*/ 65 w 72"/>
                <a:gd name="T43" fmla="*/ 40 h 6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2"/>
                <a:gd name="T67" fmla="*/ 0 h 63"/>
                <a:gd name="T68" fmla="*/ 72 w 72"/>
                <a:gd name="T69" fmla="*/ 63 h 63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2" h="63">
                  <a:moveTo>
                    <a:pt x="65" y="40"/>
                  </a:moveTo>
                  <a:lnTo>
                    <a:pt x="72" y="32"/>
                  </a:lnTo>
                  <a:lnTo>
                    <a:pt x="72" y="16"/>
                  </a:lnTo>
                  <a:lnTo>
                    <a:pt x="65" y="8"/>
                  </a:lnTo>
                  <a:lnTo>
                    <a:pt x="52" y="0"/>
                  </a:lnTo>
                  <a:lnTo>
                    <a:pt x="33" y="0"/>
                  </a:lnTo>
                  <a:lnTo>
                    <a:pt x="20" y="0"/>
                  </a:lnTo>
                  <a:lnTo>
                    <a:pt x="13" y="8"/>
                  </a:lnTo>
                  <a:lnTo>
                    <a:pt x="7" y="0"/>
                  </a:lnTo>
                  <a:lnTo>
                    <a:pt x="13" y="8"/>
                  </a:lnTo>
                  <a:lnTo>
                    <a:pt x="7" y="8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13" y="63"/>
                  </a:lnTo>
                  <a:lnTo>
                    <a:pt x="13" y="55"/>
                  </a:lnTo>
                  <a:lnTo>
                    <a:pt x="13" y="47"/>
                  </a:lnTo>
                  <a:lnTo>
                    <a:pt x="20" y="47"/>
                  </a:lnTo>
                  <a:lnTo>
                    <a:pt x="20" y="32"/>
                  </a:lnTo>
                  <a:lnTo>
                    <a:pt x="33" y="40"/>
                  </a:lnTo>
                  <a:lnTo>
                    <a:pt x="59" y="24"/>
                  </a:lnTo>
                  <a:lnTo>
                    <a:pt x="65" y="4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7" name="Freeform 81">
              <a:extLst>
                <a:ext uri="{FF2B5EF4-FFF2-40B4-BE49-F238E27FC236}">
                  <a16:creationId xmlns:a16="http://schemas.microsoft.com/office/drawing/2014/main" id="{2084BA04-0CAF-4912-AB8D-DB99303942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0" y="2495"/>
              <a:ext cx="39" cy="48"/>
            </a:xfrm>
            <a:custGeom>
              <a:avLst/>
              <a:gdLst>
                <a:gd name="T0" fmla="*/ 0 w 39"/>
                <a:gd name="T1" fmla="*/ 0 h 48"/>
                <a:gd name="T2" fmla="*/ 0 w 39"/>
                <a:gd name="T3" fmla="*/ 32 h 48"/>
                <a:gd name="T4" fmla="*/ 13 w 39"/>
                <a:gd name="T5" fmla="*/ 40 h 48"/>
                <a:gd name="T6" fmla="*/ 26 w 39"/>
                <a:gd name="T7" fmla="*/ 48 h 48"/>
                <a:gd name="T8" fmla="*/ 32 w 39"/>
                <a:gd name="T9" fmla="*/ 40 h 48"/>
                <a:gd name="T10" fmla="*/ 39 w 39"/>
                <a:gd name="T11" fmla="*/ 32 h 48"/>
                <a:gd name="T12" fmla="*/ 32 w 39"/>
                <a:gd name="T13" fmla="*/ 32 h 48"/>
                <a:gd name="T14" fmla="*/ 19 w 39"/>
                <a:gd name="T15" fmla="*/ 32 h 48"/>
                <a:gd name="T16" fmla="*/ 6 w 39"/>
                <a:gd name="T17" fmla="*/ 16 h 48"/>
                <a:gd name="T18" fmla="*/ 0 w 39"/>
                <a:gd name="T19" fmla="*/ 0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9"/>
                <a:gd name="T31" fmla="*/ 0 h 48"/>
                <a:gd name="T32" fmla="*/ 39 w 39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9" h="48">
                  <a:moveTo>
                    <a:pt x="0" y="0"/>
                  </a:moveTo>
                  <a:lnTo>
                    <a:pt x="0" y="32"/>
                  </a:lnTo>
                  <a:lnTo>
                    <a:pt x="13" y="40"/>
                  </a:lnTo>
                  <a:lnTo>
                    <a:pt x="26" y="48"/>
                  </a:lnTo>
                  <a:lnTo>
                    <a:pt x="32" y="40"/>
                  </a:lnTo>
                  <a:lnTo>
                    <a:pt x="39" y="32"/>
                  </a:lnTo>
                  <a:lnTo>
                    <a:pt x="32" y="32"/>
                  </a:lnTo>
                  <a:lnTo>
                    <a:pt x="19" y="32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8" name="Freeform 82">
              <a:extLst>
                <a:ext uri="{FF2B5EF4-FFF2-40B4-BE49-F238E27FC236}">
                  <a16:creationId xmlns:a16="http://schemas.microsoft.com/office/drawing/2014/main" id="{A1C67761-8BA1-4741-977A-3B44CD430C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4" y="2527"/>
              <a:ext cx="130" cy="160"/>
            </a:xfrm>
            <a:custGeom>
              <a:avLst/>
              <a:gdLst>
                <a:gd name="T0" fmla="*/ 46 w 130"/>
                <a:gd name="T1" fmla="*/ 0 h 160"/>
                <a:gd name="T2" fmla="*/ 26 w 130"/>
                <a:gd name="T3" fmla="*/ 8 h 160"/>
                <a:gd name="T4" fmla="*/ 13 w 130"/>
                <a:gd name="T5" fmla="*/ 24 h 160"/>
                <a:gd name="T6" fmla="*/ 0 w 130"/>
                <a:gd name="T7" fmla="*/ 56 h 160"/>
                <a:gd name="T8" fmla="*/ 0 w 130"/>
                <a:gd name="T9" fmla="*/ 96 h 160"/>
                <a:gd name="T10" fmla="*/ 13 w 130"/>
                <a:gd name="T11" fmla="*/ 104 h 160"/>
                <a:gd name="T12" fmla="*/ 26 w 130"/>
                <a:gd name="T13" fmla="*/ 96 h 160"/>
                <a:gd name="T14" fmla="*/ 26 w 130"/>
                <a:gd name="T15" fmla="*/ 80 h 160"/>
                <a:gd name="T16" fmla="*/ 26 w 130"/>
                <a:gd name="T17" fmla="*/ 144 h 160"/>
                <a:gd name="T18" fmla="*/ 52 w 130"/>
                <a:gd name="T19" fmla="*/ 160 h 160"/>
                <a:gd name="T20" fmla="*/ 78 w 130"/>
                <a:gd name="T21" fmla="*/ 160 h 160"/>
                <a:gd name="T22" fmla="*/ 104 w 130"/>
                <a:gd name="T23" fmla="*/ 160 h 160"/>
                <a:gd name="T24" fmla="*/ 117 w 130"/>
                <a:gd name="T25" fmla="*/ 144 h 160"/>
                <a:gd name="T26" fmla="*/ 111 w 130"/>
                <a:gd name="T27" fmla="*/ 80 h 160"/>
                <a:gd name="T28" fmla="*/ 124 w 130"/>
                <a:gd name="T29" fmla="*/ 88 h 160"/>
                <a:gd name="T30" fmla="*/ 130 w 130"/>
                <a:gd name="T31" fmla="*/ 80 h 160"/>
                <a:gd name="T32" fmla="*/ 124 w 130"/>
                <a:gd name="T33" fmla="*/ 40 h 160"/>
                <a:gd name="T34" fmla="*/ 111 w 130"/>
                <a:gd name="T35" fmla="*/ 16 h 160"/>
                <a:gd name="T36" fmla="*/ 98 w 130"/>
                <a:gd name="T37" fmla="*/ 0 h 160"/>
                <a:gd name="T38" fmla="*/ 78 w 130"/>
                <a:gd name="T39" fmla="*/ 0 h 160"/>
                <a:gd name="T40" fmla="*/ 78 w 130"/>
                <a:gd name="T41" fmla="*/ 8 h 160"/>
                <a:gd name="T42" fmla="*/ 72 w 130"/>
                <a:gd name="T43" fmla="*/ 16 h 160"/>
                <a:gd name="T44" fmla="*/ 59 w 130"/>
                <a:gd name="T45" fmla="*/ 8 h 160"/>
                <a:gd name="T46" fmla="*/ 46 w 130"/>
                <a:gd name="T47" fmla="*/ 0 h 16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30"/>
                <a:gd name="T73" fmla="*/ 0 h 160"/>
                <a:gd name="T74" fmla="*/ 130 w 130"/>
                <a:gd name="T75" fmla="*/ 160 h 16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30" h="160">
                  <a:moveTo>
                    <a:pt x="46" y="0"/>
                  </a:moveTo>
                  <a:lnTo>
                    <a:pt x="26" y="8"/>
                  </a:lnTo>
                  <a:lnTo>
                    <a:pt x="13" y="24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13" y="104"/>
                  </a:lnTo>
                  <a:lnTo>
                    <a:pt x="26" y="96"/>
                  </a:lnTo>
                  <a:lnTo>
                    <a:pt x="26" y="80"/>
                  </a:lnTo>
                  <a:lnTo>
                    <a:pt x="26" y="144"/>
                  </a:lnTo>
                  <a:lnTo>
                    <a:pt x="52" y="160"/>
                  </a:lnTo>
                  <a:lnTo>
                    <a:pt x="78" y="160"/>
                  </a:lnTo>
                  <a:lnTo>
                    <a:pt x="104" y="160"/>
                  </a:lnTo>
                  <a:lnTo>
                    <a:pt x="117" y="144"/>
                  </a:lnTo>
                  <a:lnTo>
                    <a:pt x="111" y="80"/>
                  </a:lnTo>
                  <a:lnTo>
                    <a:pt x="124" y="88"/>
                  </a:lnTo>
                  <a:lnTo>
                    <a:pt x="130" y="80"/>
                  </a:lnTo>
                  <a:lnTo>
                    <a:pt x="124" y="40"/>
                  </a:lnTo>
                  <a:lnTo>
                    <a:pt x="111" y="16"/>
                  </a:lnTo>
                  <a:lnTo>
                    <a:pt x="98" y="0"/>
                  </a:lnTo>
                  <a:lnTo>
                    <a:pt x="78" y="0"/>
                  </a:lnTo>
                  <a:lnTo>
                    <a:pt x="78" y="8"/>
                  </a:lnTo>
                  <a:lnTo>
                    <a:pt x="72" y="16"/>
                  </a:lnTo>
                  <a:lnTo>
                    <a:pt x="59" y="8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9" name="Line 83">
              <a:extLst>
                <a:ext uri="{FF2B5EF4-FFF2-40B4-BE49-F238E27FC236}">
                  <a16:creationId xmlns:a16="http://schemas.microsoft.com/office/drawing/2014/main" id="{7D72CC9F-F0B7-4C6A-9EAB-A21CFF8566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85" y="2591"/>
              <a:ext cx="1" cy="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0" name="Freeform 84">
              <a:extLst>
                <a:ext uri="{FF2B5EF4-FFF2-40B4-BE49-F238E27FC236}">
                  <a16:creationId xmlns:a16="http://schemas.microsoft.com/office/drawing/2014/main" id="{7BA5539B-F78C-45C4-B5FB-84D92E78A4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4" y="2623"/>
              <a:ext cx="39" cy="88"/>
            </a:xfrm>
            <a:custGeom>
              <a:avLst/>
              <a:gdLst>
                <a:gd name="T0" fmla="*/ 26 w 39"/>
                <a:gd name="T1" fmla="*/ 0 h 88"/>
                <a:gd name="T2" fmla="*/ 26 w 39"/>
                <a:gd name="T3" fmla="*/ 32 h 88"/>
                <a:gd name="T4" fmla="*/ 39 w 39"/>
                <a:gd name="T5" fmla="*/ 72 h 88"/>
                <a:gd name="T6" fmla="*/ 33 w 39"/>
                <a:gd name="T7" fmla="*/ 88 h 88"/>
                <a:gd name="T8" fmla="*/ 7 w 39"/>
                <a:gd name="T9" fmla="*/ 40 h 88"/>
                <a:gd name="T10" fmla="*/ 0 w 39"/>
                <a:gd name="T11" fmla="*/ 0 h 88"/>
                <a:gd name="T12" fmla="*/ 13 w 39"/>
                <a:gd name="T13" fmla="*/ 8 h 88"/>
                <a:gd name="T14" fmla="*/ 26 w 39"/>
                <a:gd name="T15" fmla="*/ 0 h 8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9"/>
                <a:gd name="T25" fmla="*/ 0 h 88"/>
                <a:gd name="T26" fmla="*/ 39 w 39"/>
                <a:gd name="T27" fmla="*/ 88 h 8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9" h="88">
                  <a:moveTo>
                    <a:pt x="26" y="0"/>
                  </a:moveTo>
                  <a:lnTo>
                    <a:pt x="26" y="32"/>
                  </a:lnTo>
                  <a:lnTo>
                    <a:pt x="39" y="72"/>
                  </a:lnTo>
                  <a:lnTo>
                    <a:pt x="33" y="88"/>
                  </a:lnTo>
                  <a:lnTo>
                    <a:pt x="7" y="40"/>
                  </a:lnTo>
                  <a:lnTo>
                    <a:pt x="0" y="0"/>
                  </a:lnTo>
                  <a:lnTo>
                    <a:pt x="13" y="8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1" name="Freeform 85">
              <a:extLst>
                <a:ext uri="{FF2B5EF4-FFF2-40B4-BE49-F238E27FC236}">
                  <a16:creationId xmlns:a16="http://schemas.microsoft.com/office/drawing/2014/main" id="{CD35FFA2-70D1-4778-A1B4-052D6E9DAA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5" y="2607"/>
              <a:ext cx="19" cy="88"/>
            </a:xfrm>
            <a:custGeom>
              <a:avLst/>
              <a:gdLst>
                <a:gd name="T0" fmla="*/ 19 w 19"/>
                <a:gd name="T1" fmla="*/ 0 h 88"/>
                <a:gd name="T2" fmla="*/ 19 w 19"/>
                <a:gd name="T3" fmla="*/ 40 h 88"/>
                <a:gd name="T4" fmla="*/ 6 w 19"/>
                <a:gd name="T5" fmla="*/ 88 h 88"/>
                <a:gd name="T6" fmla="*/ 0 w 19"/>
                <a:gd name="T7" fmla="*/ 72 h 88"/>
                <a:gd name="T8" fmla="*/ 6 w 19"/>
                <a:gd name="T9" fmla="*/ 64 h 88"/>
                <a:gd name="T10" fmla="*/ 0 w 19"/>
                <a:gd name="T11" fmla="*/ 0 h 88"/>
                <a:gd name="T12" fmla="*/ 13 w 19"/>
                <a:gd name="T13" fmla="*/ 8 h 88"/>
                <a:gd name="T14" fmla="*/ 19 w 19"/>
                <a:gd name="T15" fmla="*/ 0 h 8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"/>
                <a:gd name="T25" fmla="*/ 0 h 88"/>
                <a:gd name="T26" fmla="*/ 19 w 19"/>
                <a:gd name="T27" fmla="*/ 88 h 8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" h="88">
                  <a:moveTo>
                    <a:pt x="19" y="0"/>
                  </a:moveTo>
                  <a:lnTo>
                    <a:pt x="19" y="40"/>
                  </a:lnTo>
                  <a:lnTo>
                    <a:pt x="6" y="88"/>
                  </a:lnTo>
                  <a:lnTo>
                    <a:pt x="0" y="72"/>
                  </a:lnTo>
                  <a:lnTo>
                    <a:pt x="6" y="64"/>
                  </a:lnTo>
                  <a:lnTo>
                    <a:pt x="0" y="0"/>
                  </a:lnTo>
                  <a:lnTo>
                    <a:pt x="13" y="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2" name="Freeform 86">
              <a:extLst>
                <a:ext uri="{FF2B5EF4-FFF2-40B4-BE49-F238E27FC236}">
                  <a16:creationId xmlns:a16="http://schemas.microsoft.com/office/drawing/2014/main" id="{531E4825-CA95-4185-8E11-3E7AC0E1A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8" y="2871"/>
              <a:ext cx="136" cy="64"/>
            </a:xfrm>
            <a:custGeom>
              <a:avLst/>
              <a:gdLst>
                <a:gd name="T0" fmla="*/ 6 w 136"/>
                <a:gd name="T1" fmla="*/ 16 h 64"/>
                <a:gd name="T2" fmla="*/ 0 w 136"/>
                <a:gd name="T3" fmla="*/ 40 h 64"/>
                <a:gd name="T4" fmla="*/ 0 w 136"/>
                <a:gd name="T5" fmla="*/ 48 h 64"/>
                <a:gd name="T6" fmla="*/ 19 w 136"/>
                <a:gd name="T7" fmla="*/ 56 h 64"/>
                <a:gd name="T8" fmla="*/ 38 w 136"/>
                <a:gd name="T9" fmla="*/ 64 h 64"/>
                <a:gd name="T10" fmla="*/ 64 w 136"/>
                <a:gd name="T11" fmla="*/ 56 h 64"/>
                <a:gd name="T12" fmla="*/ 71 w 136"/>
                <a:gd name="T13" fmla="*/ 48 h 64"/>
                <a:gd name="T14" fmla="*/ 97 w 136"/>
                <a:gd name="T15" fmla="*/ 48 h 64"/>
                <a:gd name="T16" fmla="*/ 103 w 136"/>
                <a:gd name="T17" fmla="*/ 48 h 64"/>
                <a:gd name="T18" fmla="*/ 129 w 136"/>
                <a:gd name="T19" fmla="*/ 48 h 64"/>
                <a:gd name="T20" fmla="*/ 136 w 136"/>
                <a:gd name="T21" fmla="*/ 40 h 64"/>
                <a:gd name="T22" fmla="*/ 129 w 136"/>
                <a:gd name="T23" fmla="*/ 24 h 64"/>
                <a:gd name="T24" fmla="*/ 116 w 136"/>
                <a:gd name="T25" fmla="*/ 16 h 64"/>
                <a:gd name="T26" fmla="*/ 103 w 136"/>
                <a:gd name="T27" fmla="*/ 8 h 64"/>
                <a:gd name="T28" fmla="*/ 90 w 136"/>
                <a:gd name="T29" fmla="*/ 0 h 64"/>
                <a:gd name="T30" fmla="*/ 77 w 136"/>
                <a:gd name="T31" fmla="*/ 8 h 64"/>
                <a:gd name="T32" fmla="*/ 51 w 136"/>
                <a:gd name="T33" fmla="*/ 8 h 64"/>
                <a:gd name="T34" fmla="*/ 38 w 136"/>
                <a:gd name="T35" fmla="*/ 8 h 64"/>
                <a:gd name="T36" fmla="*/ 19 w 136"/>
                <a:gd name="T37" fmla="*/ 16 h 64"/>
                <a:gd name="T38" fmla="*/ 6 w 136"/>
                <a:gd name="T39" fmla="*/ 16 h 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36"/>
                <a:gd name="T61" fmla="*/ 0 h 64"/>
                <a:gd name="T62" fmla="*/ 136 w 136"/>
                <a:gd name="T63" fmla="*/ 64 h 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36" h="64">
                  <a:moveTo>
                    <a:pt x="6" y="16"/>
                  </a:moveTo>
                  <a:lnTo>
                    <a:pt x="0" y="40"/>
                  </a:lnTo>
                  <a:lnTo>
                    <a:pt x="0" y="48"/>
                  </a:lnTo>
                  <a:lnTo>
                    <a:pt x="19" y="56"/>
                  </a:lnTo>
                  <a:lnTo>
                    <a:pt x="38" y="64"/>
                  </a:lnTo>
                  <a:lnTo>
                    <a:pt x="64" y="56"/>
                  </a:lnTo>
                  <a:lnTo>
                    <a:pt x="71" y="48"/>
                  </a:lnTo>
                  <a:lnTo>
                    <a:pt x="97" y="48"/>
                  </a:lnTo>
                  <a:lnTo>
                    <a:pt x="103" y="48"/>
                  </a:lnTo>
                  <a:lnTo>
                    <a:pt x="129" y="48"/>
                  </a:lnTo>
                  <a:lnTo>
                    <a:pt x="136" y="40"/>
                  </a:lnTo>
                  <a:lnTo>
                    <a:pt x="129" y="24"/>
                  </a:lnTo>
                  <a:lnTo>
                    <a:pt x="116" y="16"/>
                  </a:lnTo>
                  <a:lnTo>
                    <a:pt x="103" y="8"/>
                  </a:lnTo>
                  <a:lnTo>
                    <a:pt x="90" y="0"/>
                  </a:lnTo>
                  <a:lnTo>
                    <a:pt x="77" y="8"/>
                  </a:lnTo>
                  <a:lnTo>
                    <a:pt x="51" y="8"/>
                  </a:lnTo>
                  <a:lnTo>
                    <a:pt x="38" y="8"/>
                  </a:lnTo>
                  <a:lnTo>
                    <a:pt x="19" y="16"/>
                  </a:lnTo>
                  <a:lnTo>
                    <a:pt x="6" y="16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3" name="Oval 87">
              <a:extLst>
                <a:ext uri="{FF2B5EF4-FFF2-40B4-BE49-F238E27FC236}">
                  <a16:creationId xmlns:a16="http://schemas.microsoft.com/office/drawing/2014/main" id="{86824FC2-2929-46D0-B51A-F26CC3CC0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7" y="2890"/>
              <a:ext cx="1" cy="1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5154" name="Oval 88">
              <a:extLst>
                <a:ext uri="{FF2B5EF4-FFF2-40B4-BE49-F238E27FC236}">
                  <a16:creationId xmlns:a16="http://schemas.microsoft.com/office/drawing/2014/main" id="{5FCAFBC5-3C99-4A37-9064-4A4E41609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9" y="2882"/>
              <a:ext cx="0" cy="1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5155" name="Freeform 89">
              <a:extLst>
                <a:ext uri="{FF2B5EF4-FFF2-40B4-BE49-F238E27FC236}">
                  <a16:creationId xmlns:a16="http://schemas.microsoft.com/office/drawing/2014/main" id="{0905C6C1-258D-47A7-9197-B1B81EF98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9" y="2879"/>
              <a:ext cx="20" cy="40"/>
            </a:xfrm>
            <a:custGeom>
              <a:avLst/>
              <a:gdLst>
                <a:gd name="T0" fmla="*/ 20 w 20"/>
                <a:gd name="T1" fmla="*/ 40 h 40"/>
                <a:gd name="T2" fmla="*/ 20 w 20"/>
                <a:gd name="T3" fmla="*/ 24 h 40"/>
                <a:gd name="T4" fmla="*/ 13 w 20"/>
                <a:gd name="T5" fmla="*/ 16 h 40"/>
                <a:gd name="T6" fmla="*/ 0 w 20"/>
                <a:gd name="T7" fmla="*/ 16 h 40"/>
                <a:gd name="T8" fmla="*/ 0 w 20"/>
                <a:gd name="T9" fmla="*/ 0 h 40"/>
                <a:gd name="T10" fmla="*/ 20 w 20"/>
                <a:gd name="T11" fmla="*/ 40 h 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"/>
                <a:gd name="T19" fmla="*/ 0 h 40"/>
                <a:gd name="T20" fmla="*/ 20 w 20"/>
                <a:gd name="T21" fmla="*/ 40 h 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" h="40">
                  <a:moveTo>
                    <a:pt x="20" y="40"/>
                  </a:moveTo>
                  <a:lnTo>
                    <a:pt x="20" y="24"/>
                  </a:lnTo>
                  <a:lnTo>
                    <a:pt x="13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20" y="4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6" name="Freeform 90">
              <a:extLst>
                <a:ext uri="{FF2B5EF4-FFF2-40B4-BE49-F238E27FC236}">
                  <a16:creationId xmlns:a16="http://schemas.microsoft.com/office/drawing/2014/main" id="{1187CA86-4AF8-4D1D-B1DD-F02D29FA9A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9" y="2879"/>
              <a:ext cx="20" cy="40"/>
            </a:xfrm>
            <a:custGeom>
              <a:avLst/>
              <a:gdLst>
                <a:gd name="T0" fmla="*/ 20 w 20"/>
                <a:gd name="T1" fmla="*/ 40 h 40"/>
                <a:gd name="T2" fmla="*/ 20 w 20"/>
                <a:gd name="T3" fmla="*/ 24 h 40"/>
                <a:gd name="T4" fmla="*/ 13 w 20"/>
                <a:gd name="T5" fmla="*/ 16 h 40"/>
                <a:gd name="T6" fmla="*/ 0 w 20"/>
                <a:gd name="T7" fmla="*/ 16 h 40"/>
                <a:gd name="T8" fmla="*/ 0 w 2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40"/>
                <a:gd name="T17" fmla="*/ 20 w 2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40">
                  <a:moveTo>
                    <a:pt x="20" y="40"/>
                  </a:moveTo>
                  <a:lnTo>
                    <a:pt x="20" y="24"/>
                  </a:lnTo>
                  <a:lnTo>
                    <a:pt x="13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7" name="Freeform 91">
              <a:extLst>
                <a:ext uri="{FF2B5EF4-FFF2-40B4-BE49-F238E27FC236}">
                  <a16:creationId xmlns:a16="http://schemas.microsoft.com/office/drawing/2014/main" id="{00A13CBE-C8DF-4697-A0BE-00B384F93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5" y="2623"/>
              <a:ext cx="116" cy="264"/>
            </a:xfrm>
            <a:custGeom>
              <a:avLst/>
              <a:gdLst>
                <a:gd name="T0" fmla="*/ 6 w 116"/>
                <a:gd name="T1" fmla="*/ 0 h 264"/>
                <a:gd name="T2" fmla="*/ 0 w 116"/>
                <a:gd name="T3" fmla="*/ 40 h 264"/>
                <a:gd name="T4" fmla="*/ 6 w 116"/>
                <a:gd name="T5" fmla="*/ 80 h 264"/>
                <a:gd name="T6" fmla="*/ 13 w 116"/>
                <a:gd name="T7" fmla="*/ 184 h 264"/>
                <a:gd name="T8" fmla="*/ 13 w 116"/>
                <a:gd name="T9" fmla="*/ 248 h 264"/>
                <a:gd name="T10" fmla="*/ 19 w 116"/>
                <a:gd name="T11" fmla="*/ 264 h 264"/>
                <a:gd name="T12" fmla="*/ 32 w 116"/>
                <a:gd name="T13" fmla="*/ 264 h 264"/>
                <a:gd name="T14" fmla="*/ 58 w 116"/>
                <a:gd name="T15" fmla="*/ 256 h 264"/>
                <a:gd name="T16" fmla="*/ 64 w 116"/>
                <a:gd name="T17" fmla="*/ 248 h 264"/>
                <a:gd name="T18" fmla="*/ 90 w 116"/>
                <a:gd name="T19" fmla="*/ 256 h 264"/>
                <a:gd name="T20" fmla="*/ 103 w 116"/>
                <a:gd name="T21" fmla="*/ 256 h 264"/>
                <a:gd name="T22" fmla="*/ 110 w 116"/>
                <a:gd name="T23" fmla="*/ 240 h 264"/>
                <a:gd name="T24" fmla="*/ 116 w 116"/>
                <a:gd name="T25" fmla="*/ 176 h 264"/>
                <a:gd name="T26" fmla="*/ 116 w 116"/>
                <a:gd name="T27" fmla="*/ 136 h 264"/>
                <a:gd name="T28" fmla="*/ 110 w 116"/>
                <a:gd name="T29" fmla="*/ 0 h 264"/>
                <a:gd name="T30" fmla="*/ 97 w 116"/>
                <a:gd name="T31" fmla="*/ 8 h 264"/>
                <a:gd name="T32" fmla="*/ 64 w 116"/>
                <a:gd name="T33" fmla="*/ 16 h 264"/>
                <a:gd name="T34" fmla="*/ 32 w 116"/>
                <a:gd name="T35" fmla="*/ 16 h 264"/>
                <a:gd name="T36" fmla="*/ 6 w 116"/>
                <a:gd name="T37" fmla="*/ 0 h 26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6"/>
                <a:gd name="T58" fmla="*/ 0 h 264"/>
                <a:gd name="T59" fmla="*/ 116 w 116"/>
                <a:gd name="T60" fmla="*/ 264 h 26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6" h="264">
                  <a:moveTo>
                    <a:pt x="6" y="0"/>
                  </a:moveTo>
                  <a:lnTo>
                    <a:pt x="0" y="40"/>
                  </a:lnTo>
                  <a:lnTo>
                    <a:pt x="6" y="80"/>
                  </a:lnTo>
                  <a:lnTo>
                    <a:pt x="13" y="184"/>
                  </a:lnTo>
                  <a:lnTo>
                    <a:pt x="13" y="248"/>
                  </a:lnTo>
                  <a:lnTo>
                    <a:pt x="19" y="264"/>
                  </a:lnTo>
                  <a:lnTo>
                    <a:pt x="32" y="264"/>
                  </a:lnTo>
                  <a:lnTo>
                    <a:pt x="58" y="256"/>
                  </a:lnTo>
                  <a:lnTo>
                    <a:pt x="64" y="248"/>
                  </a:lnTo>
                  <a:lnTo>
                    <a:pt x="90" y="256"/>
                  </a:lnTo>
                  <a:lnTo>
                    <a:pt x="103" y="256"/>
                  </a:lnTo>
                  <a:lnTo>
                    <a:pt x="110" y="240"/>
                  </a:lnTo>
                  <a:lnTo>
                    <a:pt x="116" y="176"/>
                  </a:lnTo>
                  <a:lnTo>
                    <a:pt x="116" y="136"/>
                  </a:lnTo>
                  <a:lnTo>
                    <a:pt x="110" y="0"/>
                  </a:lnTo>
                  <a:lnTo>
                    <a:pt x="97" y="8"/>
                  </a:lnTo>
                  <a:lnTo>
                    <a:pt x="64" y="16"/>
                  </a:lnTo>
                  <a:lnTo>
                    <a:pt x="32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8" name="Freeform 92">
              <a:extLst>
                <a:ext uri="{FF2B5EF4-FFF2-40B4-BE49-F238E27FC236}">
                  <a16:creationId xmlns:a16="http://schemas.microsoft.com/office/drawing/2014/main" id="{5733E370-38C6-403A-A094-AF20E158E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9" y="2703"/>
              <a:ext cx="7" cy="168"/>
            </a:xfrm>
            <a:custGeom>
              <a:avLst/>
              <a:gdLst>
                <a:gd name="T0" fmla="*/ 0 w 7"/>
                <a:gd name="T1" fmla="*/ 168 h 168"/>
                <a:gd name="T2" fmla="*/ 7 w 7"/>
                <a:gd name="T3" fmla="*/ 64 h 168"/>
                <a:gd name="T4" fmla="*/ 7 w 7"/>
                <a:gd name="T5" fmla="*/ 0 h 168"/>
                <a:gd name="T6" fmla="*/ 0 60000 65536"/>
                <a:gd name="T7" fmla="*/ 0 60000 65536"/>
                <a:gd name="T8" fmla="*/ 0 60000 65536"/>
                <a:gd name="T9" fmla="*/ 0 w 7"/>
                <a:gd name="T10" fmla="*/ 0 h 168"/>
                <a:gd name="T11" fmla="*/ 7 w 7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" h="168">
                  <a:moveTo>
                    <a:pt x="0" y="168"/>
                  </a:moveTo>
                  <a:lnTo>
                    <a:pt x="7" y="64"/>
                  </a:lnTo>
                  <a:lnTo>
                    <a:pt x="7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9" name="Freeform 93">
              <a:extLst>
                <a:ext uri="{FF2B5EF4-FFF2-40B4-BE49-F238E27FC236}">
                  <a16:creationId xmlns:a16="http://schemas.microsoft.com/office/drawing/2014/main" id="{90B63930-7844-4AC2-BCD6-47C68AECA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8" y="2344"/>
              <a:ext cx="71" cy="96"/>
            </a:xfrm>
            <a:custGeom>
              <a:avLst/>
              <a:gdLst>
                <a:gd name="T0" fmla="*/ 13 w 71"/>
                <a:gd name="T1" fmla="*/ 40 h 96"/>
                <a:gd name="T2" fmla="*/ 6 w 71"/>
                <a:gd name="T3" fmla="*/ 40 h 96"/>
                <a:gd name="T4" fmla="*/ 0 w 71"/>
                <a:gd name="T5" fmla="*/ 48 h 96"/>
                <a:gd name="T6" fmla="*/ 0 w 71"/>
                <a:gd name="T7" fmla="*/ 56 h 96"/>
                <a:gd name="T8" fmla="*/ 13 w 71"/>
                <a:gd name="T9" fmla="*/ 64 h 96"/>
                <a:gd name="T10" fmla="*/ 19 w 71"/>
                <a:gd name="T11" fmla="*/ 80 h 96"/>
                <a:gd name="T12" fmla="*/ 38 w 71"/>
                <a:gd name="T13" fmla="*/ 96 h 96"/>
                <a:gd name="T14" fmla="*/ 58 w 71"/>
                <a:gd name="T15" fmla="*/ 96 h 96"/>
                <a:gd name="T16" fmla="*/ 64 w 71"/>
                <a:gd name="T17" fmla="*/ 80 h 96"/>
                <a:gd name="T18" fmla="*/ 71 w 71"/>
                <a:gd name="T19" fmla="*/ 64 h 96"/>
                <a:gd name="T20" fmla="*/ 71 w 71"/>
                <a:gd name="T21" fmla="*/ 32 h 96"/>
                <a:gd name="T22" fmla="*/ 64 w 71"/>
                <a:gd name="T23" fmla="*/ 0 h 96"/>
                <a:gd name="T24" fmla="*/ 25 w 71"/>
                <a:gd name="T25" fmla="*/ 24 h 96"/>
                <a:gd name="T26" fmla="*/ 13 w 71"/>
                <a:gd name="T27" fmla="*/ 24 h 96"/>
                <a:gd name="T28" fmla="*/ 13 w 71"/>
                <a:gd name="T29" fmla="*/ 40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1"/>
                <a:gd name="T46" fmla="*/ 0 h 96"/>
                <a:gd name="T47" fmla="*/ 71 w 71"/>
                <a:gd name="T48" fmla="*/ 96 h 9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1" h="96">
                  <a:moveTo>
                    <a:pt x="13" y="40"/>
                  </a:moveTo>
                  <a:lnTo>
                    <a:pt x="6" y="40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13" y="64"/>
                  </a:lnTo>
                  <a:lnTo>
                    <a:pt x="19" y="80"/>
                  </a:lnTo>
                  <a:lnTo>
                    <a:pt x="38" y="96"/>
                  </a:lnTo>
                  <a:lnTo>
                    <a:pt x="58" y="96"/>
                  </a:lnTo>
                  <a:lnTo>
                    <a:pt x="64" y="80"/>
                  </a:lnTo>
                  <a:lnTo>
                    <a:pt x="71" y="64"/>
                  </a:lnTo>
                  <a:lnTo>
                    <a:pt x="71" y="32"/>
                  </a:lnTo>
                  <a:lnTo>
                    <a:pt x="64" y="0"/>
                  </a:lnTo>
                  <a:lnTo>
                    <a:pt x="25" y="24"/>
                  </a:lnTo>
                  <a:lnTo>
                    <a:pt x="13" y="24"/>
                  </a:lnTo>
                  <a:lnTo>
                    <a:pt x="13" y="4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0" name="Freeform 94">
              <a:extLst>
                <a:ext uri="{FF2B5EF4-FFF2-40B4-BE49-F238E27FC236}">
                  <a16:creationId xmlns:a16="http://schemas.microsoft.com/office/drawing/2014/main" id="{5E6B158A-77C7-4EAF-A79A-6FAAF68D0E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5" y="2320"/>
              <a:ext cx="90" cy="80"/>
            </a:xfrm>
            <a:custGeom>
              <a:avLst/>
              <a:gdLst>
                <a:gd name="T0" fmla="*/ 84 w 90"/>
                <a:gd name="T1" fmla="*/ 56 h 80"/>
                <a:gd name="T2" fmla="*/ 84 w 90"/>
                <a:gd name="T3" fmla="*/ 40 h 80"/>
                <a:gd name="T4" fmla="*/ 90 w 90"/>
                <a:gd name="T5" fmla="*/ 24 h 80"/>
                <a:gd name="T6" fmla="*/ 77 w 90"/>
                <a:gd name="T7" fmla="*/ 8 h 80"/>
                <a:gd name="T8" fmla="*/ 64 w 90"/>
                <a:gd name="T9" fmla="*/ 0 h 80"/>
                <a:gd name="T10" fmla="*/ 38 w 90"/>
                <a:gd name="T11" fmla="*/ 0 h 80"/>
                <a:gd name="T12" fmla="*/ 19 w 90"/>
                <a:gd name="T13" fmla="*/ 0 h 80"/>
                <a:gd name="T14" fmla="*/ 13 w 90"/>
                <a:gd name="T15" fmla="*/ 8 h 80"/>
                <a:gd name="T16" fmla="*/ 6 w 90"/>
                <a:gd name="T17" fmla="*/ 0 h 80"/>
                <a:gd name="T18" fmla="*/ 13 w 90"/>
                <a:gd name="T19" fmla="*/ 8 h 80"/>
                <a:gd name="T20" fmla="*/ 6 w 90"/>
                <a:gd name="T21" fmla="*/ 8 h 80"/>
                <a:gd name="T22" fmla="*/ 13 w 90"/>
                <a:gd name="T23" fmla="*/ 16 h 80"/>
                <a:gd name="T24" fmla="*/ 0 w 90"/>
                <a:gd name="T25" fmla="*/ 24 h 80"/>
                <a:gd name="T26" fmla="*/ 0 w 90"/>
                <a:gd name="T27" fmla="*/ 56 h 80"/>
                <a:gd name="T28" fmla="*/ 13 w 90"/>
                <a:gd name="T29" fmla="*/ 80 h 80"/>
                <a:gd name="T30" fmla="*/ 13 w 90"/>
                <a:gd name="T31" fmla="*/ 72 h 80"/>
                <a:gd name="T32" fmla="*/ 19 w 90"/>
                <a:gd name="T33" fmla="*/ 64 h 80"/>
                <a:gd name="T34" fmla="*/ 26 w 90"/>
                <a:gd name="T35" fmla="*/ 64 h 80"/>
                <a:gd name="T36" fmla="*/ 26 w 90"/>
                <a:gd name="T37" fmla="*/ 48 h 80"/>
                <a:gd name="T38" fmla="*/ 38 w 90"/>
                <a:gd name="T39" fmla="*/ 48 h 80"/>
                <a:gd name="T40" fmla="*/ 77 w 90"/>
                <a:gd name="T41" fmla="*/ 24 h 80"/>
                <a:gd name="T42" fmla="*/ 84 w 90"/>
                <a:gd name="T43" fmla="*/ 56 h 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0"/>
                <a:gd name="T67" fmla="*/ 0 h 80"/>
                <a:gd name="T68" fmla="*/ 90 w 90"/>
                <a:gd name="T69" fmla="*/ 80 h 8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0" h="80">
                  <a:moveTo>
                    <a:pt x="84" y="56"/>
                  </a:moveTo>
                  <a:lnTo>
                    <a:pt x="84" y="40"/>
                  </a:lnTo>
                  <a:lnTo>
                    <a:pt x="90" y="24"/>
                  </a:lnTo>
                  <a:lnTo>
                    <a:pt x="77" y="8"/>
                  </a:lnTo>
                  <a:lnTo>
                    <a:pt x="64" y="0"/>
                  </a:lnTo>
                  <a:lnTo>
                    <a:pt x="38" y="0"/>
                  </a:lnTo>
                  <a:lnTo>
                    <a:pt x="19" y="0"/>
                  </a:lnTo>
                  <a:lnTo>
                    <a:pt x="13" y="8"/>
                  </a:lnTo>
                  <a:lnTo>
                    <a:pt x="6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13" y="16"/>
                  </a:lnTo>
                  <a:lnTo>
                    <a:pt x="0" y="24"/>
                  </a:lnTo>
                  <a:lnTo>
                    <a:pt x="0" y="56"/>
                  </a:lnTo>
                  <a:lnTo>
                    <a:pt x="13" y="80"/>
                  </a:lnTo>
                  <a:lnTo>
                    <a:pt x="13" y="72"/>
                  </a:lnTo>
                  <a:lnTo>
                    <a:pt x="19" y="64"/>
                  </a:lnTo>
                  <a:lnTo>
                    <a:pt x="26" y="64"/>
                  </a:lnTo>
                  <a:lnTo>
                    <a:pt x="26" y="48"/>
                  </a:lnTo>
                  <a:lnTo>
                    <a:pt x="38" y="48"/>
                  </a:lnTo>
                  <a:lnTo>
                    <a:pt x="77" y="24"/>
                  </a:lnTo>
                  <a:lnTo>
                    <a:pt x="84" y="56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1" name="Freeform 95">
              <a:extLst>
                <a:ext uri="{FF2B5EF4-FFF2-40B4-BE49-F238E27FC236}">
                  <a16:creationId xmlns:a16="http://schemas.microsoft.com/office/drawing/2014/main" id="{1491E3BB-1EE8-4452-94C5-3BDB2FB50D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4" y="2408"/>
              <a:ext cx="52" cy="48"/>
            </a:xfrm>
            <a:custGeom>
              <a:avLst/>
              <a:gdLst>
                <a:gd name="T0" fmla="*/ 7 w 52"/>
                <a:gd name="T1" fmla="*/ 0 h 48"/>
                <a:gd name="T2" fmla="*/ 0 w 52"/>
                <a:gd name="T3" fmla="*/ 32 h 48"/>
                <a:gd name="T4" fmla="*/ 19 w 52"/>
                <a:gd name="T5" fmla="*/ 48 h 48"/>
                <a:gd name="T6" fmla="*/ 32 w 52"/>
                <a:gd name="T7" fmla="*/ 48 h 48"/>
                <a:gd name="T8" fmla="*/ 45 w 52"/>
                <a:gd name="T9" fmla="*/ 40 h 48"/>
                <a:gd name="T10" fmla="*/ 52 w 52"/>
                <a:gd name="T11" fmla="*/ 40 h 48"/>
                <a:gd name="T12" fmla="*/ 45 w 52"/>
                <a:gd name="T13" fmla="*/ 32 h 48"/>
                <a:gd name="T14" fmla="*/ 32 w 52"/>
                <a:gd name="T15" fmla="*/ 32 h 48"/>
                <a:gd name="T16" fmla="*/ 13 w 52"/>
                <a:gd name="T17" fmla="*/ 16 h 48"/>
                <a:gd name="T18" fmla="*/ 7 w 52"/>
                <a:gd name="T19" fmla="*/ 0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2"/>
                <a:gd name="T31" fmla="*/ 0 h 48"/>
                <a:gd name="T32" fmla="*/ 52 w 52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2" h="48">
                  <a:moveTo>
                    <a:pt x="7" y="0"/>
                  </a:moveTo>
                  <a:lnTo>
                    <a:pt x="0" y="32"/>
                  </a:lnTo>
                  <a:lnTo>
                    <a:pt x="19" y="48"/>
                  </a:lnTo>
                  <a:lnTo>
                    <a:pt x="32" y="48"/>
                  </a:lnTo>
                  <a:lnTo>
                    <a:pt x="45" y="40"/>
                  </a:lnTo>
                  <a:lnTo>
                    <a:pt x="52" y="40"/>
                  </a:lnTo>
                  <a:lnTo>
                    <a:pt x="45" y="32"/>
                  </a:lnTo>
                  <a:lnTo>
                    <a:pt x="32" y="32"/>
                  </a:lnTo>
                  <a:lnTo>
                    <a:pt x="13" y="1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2" name="Freeform 96">
              <a:extLst>
                <a:ext uri="{FF2B5EF4-FFF2-40B4-BE49-F238E27FC236}">
                  <a16:creationId xmlns:a16="http://schemas.microsoft.com/office/drawing/2014/main" id="{DD2C3FCF-79CE-418F-B9CE-65DD1F37F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2" y="2440"/>
              <a:ext cx="162" cy="199"/>
            </a:xfrm>
            <a:custGeom>
              <a:avLst/>
              <a:gdLst>
                <a:gd name="T0" fmla="*/ 52 w 162"/>
                <a:gd name="T1" fmla="*/ 0 h 199"/>
                <a:gd name="T2" fmla="*/ 33 w 162"/>
                <a:gd name="T3" fmla="*/ 16 h 199"/>
                <a:gd name="T4" fmla="*/ 13 w 162"/>
                <a:gd name="T5" fmla="*/ 32 h 199"/>
                <a:gd name="T6" fmla="*/ 0 w 162"/>
                <a:gd name="T7" fmla="*/ 71 h 199"/>
                <a:gd name="T8" fmla="*/ 0 w 162"/>
                <a:gd name="T9" fmla="*/ 119 h 199"/>
                <a:gd name="T10" fmla="*/ 13 w 162"/>
                <a:gd name="T11" fmla="*/ 127 h 199"/>
                <a:gd name="T12" fmla="*/ 33 w 162"/>
                <a:gd name="T13" fmla="*/ 119 h 199"/>
                <a:gd name="T14" fmla="*/ 33 w 162"/>
                <a:gd name="T15" fmla="*/ 103 h 199"/>
                <a:gd name="T16" fmla="*/ 33 w 162"/>
                <a:gd name="T17" fmla="*/ 183 h 199"/>
                <a:gd name="T18" fmla="*/ 65 w 162"/>
                <a:gd name="T19" fmla="*/ 199 h 199"/>
                <a:gd name="T20" fmla="*/ 97 w 162"/>
                <a:gd name="T21" fmla="*/ 199 h 199"/>
                <a:gd name="T22" fmla="*/ 130 w 162"/>
                <a:gd name="T23" fmla="*/ 199 h 199"/>
                <a:gd name="T24" fmla="*/ 143 w 162"/>
                <a:gd name="T25" fmla="*/ 183 h 199"/>
                <a:gd name="T26" fmla="*/ 136 w 162"/>
                <a:gd name="T27" fmla="*/ 103 h 199"/>
                <a:gd name="T28" fmla="*/ 156 w 162"/>
                <a:gd name="T29" fmla="*/ 103 h 199"/>
                <a:gd name="T30" fmla="*/ 162 w 162"/>
                <a:gd name="T31" fmla="*/ 95 h 199"/>
                <a:gd name="T32" fmla="*/ 156 w 162"/>
                <a:gd name="T33" fmla="*/ 55 h 199"/>
                <a:gd name="T34" fmla="*/ 143 w 162"/>
                <a:gd name="T35" fmla="*/ 16 h 199"/>
                <a:gd name="T36" fmla="*/ 117 w 162"/>
                <a:gd name="T37" fmla="*/ 8 h 199"/>
                <a:gd name="T38" fmla="*/ 97 w 162"/>
                <a:gd name="T39" fmla="*/ 0 h 199"/>
                <a:gd name="T40" fmla="*/ 97 w 162"/>
                <a:gd name="T41" fmla="*/ 8 h 199"/>
                <a:gd name="T42" fmla="*/ 84 w 162"/>
                <a:gd name="T43" fmla="*/ 16 h 199"/>
                <a:gd name="T44" fmla="*/ 71 w 162"/>
                <a:gd name="T45" fmla="*/ 16 h 199"/>
                <a:gd name="T46" fmla="*/ 52 w 162"/>
                <a:gd name="T47" fmla="*/ 0 h 19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62"/>
                <a:gd name="T73" fmla="*/ 0 h 199"/>
                <a:gd name="T74" fmla="*/ 162 w 162"/>
                <a:gd name="T75" fmla="*/ 199 h 19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62" h="199">
                  <a:moveTo>
                    <a:pt x="52" y="0"/>
                  </a:moveTo>
                  <a:lnTo>
                    <a:pt x="33" y="16"/>
                  </a:lnTo>
                  <a:lnTo>
                    <a:pt x="13" y="32"/>
                  </a:lnTo>
                  <a:lnTo>
                    <a:pt x="0" y="71"/>
                  </a:lnTo>
                  <a:lnTo>
                    <a:pt x="0" y="119"/>
                  </a:lnTo>
                  <a:lnTo>
                    <a:pt x="13" y="127"/>
                  </a:lnTo>
                  <a:lnTo>
                    <a:pt x="33" y="119"/>
                  </a:lnTo>
                  <a:lnTo>
                    <a:pt x="33" y="103"/>
                  </a:lnTo>
                  <a:lnTo>
                    <a:pt x="33" y="183"/>
                  </a:lnTo>
                  <a:lnTo>
                    <a:pt x="65" y="199"/>
                  </a:lnTo>
                  <a:lnTo>
                    <a:pt x="97" y="199"/>
                  </a:lnTo>
                  <a:lnTo>
                    <a:pt x="130" y="199"/>
                  </a:lnTo>
                  <a:lnTo>
                    <a:pt x="143" y="183"/>
                  </a:lnTo>
                  <a:lnTo>
                    <a:pt x="136" y="103"/>
                  </a:lnTo>
                  <a:lnTo>
                    <a:pt x="156" y="103"/>
                  </a:lnTo>
                  <a:lnTo>
                    <a:pt x="162" y="95"/>
                  </a:lnTo>
                  <a:lnTo>
                    <a:pt x="156" y="55"/>
                  </a:lnTo>
                  <a:lnTo>
                    <a:pt x="143" y="16"/>
                  </a:lnTo>
                  <a:lnTo>
                    <a:pt x="117" y="8"/>
                  </a:lnTo>
                  <a:lnTo>
                    <a:pt x="97" y="0"/>
                  </a:lnTo>
                  <a:lnTo>
                    <a:pt x="97" y="8"/>
                  </a:lnTo>
                  <a:lnTo>
                    <a:pt x="84" y="16"/>
                  </a:lnTo>
                  <a:lnTo>
                    <a:pt x="71" y="16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3" name="Line 97">
              <a:extLst>
                <a:ext uri="{FF2B5EF4-FFF2-40B4-BE49-F238E27FC236}">
                  <a16:creationId xmlns:a16="http://schemas.microsoft.com/office/drawing/2014/main" id="{23863B38-495B-4628-83AD-E2D76B0B9E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18" y="2519"/>
              <a:ext cx="1" cy="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4" name="Freeform 98">
              <a:extLst>
                <a:ext uri="{FF2B5EF4-FFF2-40B4-BE49-F238E27FC236}">
                  <a16:creationId xmlns:a16="http://schemas.microsoft.com/office/drawing/2014/main" id="{4DD83E08-67E4-44F6-8C9A-92DF7090A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2" y="2559"/>
              <a:ext cx="52" cy="104"/>
            </a:xfrm>
            <a:custGeom>
              <a:avLst/>
              <a:gdLst>
                <a:gd name="T0" fmla="*/ 26 w 52"/>
                <a:gd name="T1" fmla="*/ 0 h 104"/>
                <a:gd name="T2" fmla="*/ 33 w 52"/>
                <a:gd name="T3" fmla="*/ 48 h 104"/>
                <a:gd name="T4" fmla="*/ 52 w 52"/>
                <a:gd name="T5" fmla="*/ 88 h 104"/>
                <a:gd name="T6" fmla="*/ 46 w 52"/>
                <a:gd name="T7" fmla="*/ 104 h 104"/>
                <a:gd name="T8" fmla="*/ 7 w 52"/>
                <a:gd name="T9" fmla="*/ 48 h 104"/>
                <a:gd name="T10" fmla="*/ 0 w 52"/>
                <a:gd name="T11" fmla="*/ 0 h 104"/>
                <a:gd name="T12" fmla="*/ 13 w 52"/>
                <a:gd name="T13" fmla="*/ 8 h 104"/>
                <a:gd name="T14" fmla="*/ 26 w 52"/>
                <a:gd name="T15" fmla="*/ 0 h 1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2"/>
                <a:gd name="T25" fmla="*/ 0 h 104"/>
                <a:gd name="T26" fmla="*/ 52 w 52"/>
                <a:gd name="T27" fmla="*/ 104 h 10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2" h="104">
                  <a:moveTo>
                    <a:pt x="26" y="0"/>
                  </a:moveTo>
                  <a:lnTo>
                    <a:pt x="33" y="48"/>
                  </a:lnTo>
                  <a:lnTo>
                    <a:pt x="52" y="88"/>
                  </a:lnTo>
                  <a:lnTo>
                    <a:pt x="46" y="104"/>
                  </a:lnTo>
                  <a:lnTo>
                    <a:pt x="7" y="48"/>
                  </a:lnTo>
                  <a:lnTo>
                    <a:pt x="0" y="0"/>
                  </a:lnTo>
                  <a:lnTo>
                    <a:pt x="13" y="8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5" name="Freeform 99">
              <a:extLst>
                <a:ext uri="{FF2B5EF4-FFF2-40B4-BE49-F238E27FC236}">
                  <a16:creationId xmlns:a16="http://schemas.microsoft.com/office/drawing/2014/main" id="{1DBA9888-2670-448C-A233-2286F9E1F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8" y="2543"/>
              <a:ext cx="26" cy="112"/>
            </a:xfrm>
            <a:custGeom>
              <a:avLst/>
              <a:gdLst>
                <a:gd name="T0" fmla="*/ 26 w 26"/>
                <a:gd name="T1" fmla="*/ 0 h 112"/>
                <a:gd name="T2" fmla="*/ 26 w 26"/>
                <a:gd name="T3" fmla="*/ 40 h 112"/>
                <a:gd name="T4" fmla="*/ 7 w 26"/>
                <a:gd name="T5" fmla="*/ 112 h 112"/>
                <a:gd name="T6" fmla="*/ 7 w 26"/>
                <a:gd name="T7" fmla="*/ 88 h 112"/>
                <a:gd name="T8" fmla="*/ 7 w 26"/>
                <a:gd name="T9" fmla="*/ 80 h 112"/>
                <a:gd name="T10" fmla="*/ 0 w 26"/>
                <a:gd name="T11" fmla="*/ 0 h 112"/>
                <a:gd name="T12" fmla="*/ 20 w 26"/>
                <a:gd name="T13" fmla="*/ 0 h 112"/>
                <a:gd name="T14" fmla="*/ 26 w 26"/>
                <a:gd name="T15" fmla="*/ 0 h 1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"/>
                <a:gd name="T25" fmla="*/ 0 h 112"/>
                <a:gd name="T26" fmla="*/ 26 w 26"/>
                <a:gd name="T27" fmla="*/ 112 h 11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" h="112">
                  <a:moveTo>
                    <a:pt x="26" y="0"/>
                  </a:moveTo>
                  <a:lnTo>
                    <a:pt x="26" y="40"/>
                  </a:lnTo>
                  <a:lnTo>
                    <a:pt x="7" y="112"/>
                  </a:lnTo>
                  <a:lnTo>
                    <a:pt x="7" y="88"/>
                  </a:lnTo>
                  <a:lnTo>
                    <a:pt x="7" y="80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6" name="Freeform 100">
              <a:extLst>
                <a:ext uri="{FF2B5EF4-FFF2-40B4-BE49-F238E27FC236}">
                  <a16:creationId xmlns:a16="http://schemas.microsoft.com/office/drawing/2014/main" id="{0E6E1E4D-443F-427C-8CB6-E2841812E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" y="2895"/>
              <a:ext cx="77" cy="40"/>
            </a:xfrm>
            <a:custGeom>
              <a:avLst/>
              <a:gdLst>
                <a:gd name="T0" fmla="*/ 0 w 77"/>
                <a:gd name="T1" fmla="*/ 8 h 40"/>
                <a:gd name="T2" fmla="*/ 0 w 77"/>
                <a:gd name="T3" fmla="*/ 24 h 40"/>
                <a:gd name="T4" fmla="*/ 0 w 77"/>
                <a:gd name="T5" fmla="*/ 32 h 40"/>
                <a:gd name="T6" fmla="*/ 13 w 77"/>
                <a:gd name="T7" fmla="*/ 32 h 40"/>
                <a:gd name="T8" fmla="*/ 19 w 77"/>
                <a:gd name="T9" fmla="*/ 40 h 40"/>
                <a:gd name="T10" fmla="*/ 39 w 77"/>
                <a:gd name="T11" fmla="*/ 32 h 40"/>
                <a:gd name="T12" fmla="*/ 39 w 77"/>
                <a:gd name="T13" fmla="*/ 24 h 40"/>
                <a:gd name="T14" fmla="*/ 58 w 77"/>
                <a:gd name="T15" fmla="*/ 32 h 40"/>
                <a:gd name="T16" fmla="*/ 64 w 77"/>
                <a:gd name="T17" fmla="*/ 32 h 40"/>
                <a:gd name="T18" fmla="*/ 77 w 77"/>
                <a:gd name="T19" fmla="*/ 32 h 40"/>
                <a:gd name="T20" fmla="*/ 77 w 77"/>
                <a:gd name="T21" fmla="*/ 24 h 40"/>
                <a:gd name="T22" fmla="*/ 77 w 77"/>
                <a:gd name="T23" fmla="*/ 16 h 40"/>
                <a:gd name="T24" fmla="*/ 71 w 77"/>
                <a:gd name="T25" fmla="*/ 8 h 40"/>
                <a:gd name="T26" fmla="*/ 58 w 77"/>
                <a:gd name="T27" fmla="*/ 8 h 40"/>
                <a:gd name="T28" fmla="*/ 52 w 77"/>
                <a:gd name="T29" fmla="*/ 0 h 40"/>
                <a:gd name="T30" fmla="*/ 45 w 77"/>
                <a:gd name="T31" fmla="*/ 8 h 40"/>
                <a:gd name="T32" fmla="*/ 26 w 77"/>
                <a:gd name="T33" fmla="*/ 0 h 40"/>
                <a:gd name="T34" fmla="*/ 19 w 77"/>
                <a:gd name="T35" fmla="*/ 8 h 40"/>
                <a:gd name="T36" fmla="*/ 6 w 77"/>
                <a:gd name="T37" fmla="*/ 8 h 40"/>
                <a:gd name="T38" fmla="*/ 0 w 77"/>
                <a:gd name="T39" fmla="*/ 8 h 4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7"/>
                <a:gd name="T61" fmla="*/ 0 h 40"/>
                <a:gd name="T62" fmla="*/ 77 w 77"/>
                <a:gd name="T63" fmla="*/ 40 h 4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7" h="40">
                  <a:moveTo>
                    <a:pt x="0" y="8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13" y="32"/>
                  </a:lnTo>
                  <a:lnTo>
                    <a:pt x="19" y="40"/>
                  </a:lnTo>
                  <a:lnTo>
                    <a:pt x="39" y="32"/>
                  </a:lnTo>
                  <a:lnTo>
                    <a:pt x="39" y="24"/>
                  </a:lnTo>
                  <a:lnTo>
                    <a:pt x="58" y="32"/>
                  </a:lnTo>
                  <a:lnTo>
                    <a:pt x="64" y="32"/>
                  </a:lnTo>
                  <a:lnTo>
                    <a:pt x="77" y="32"/>
                  </a:lnTo>
                  <a:lnTo>
                    <a:pt x="77" y="24"/>
                  </a:lnTo>
                  <a:lnTo>
                    <a:pt x="77" y="16"/>
                  </a:lnTo>
                  <a:lnTo>
                    <a:pt x="71" y="8"/>
                  </a:lnTo>
                  <a:lnTo>
                    <a:pt x="58" y="8"/>
                  </a:lnTo>
                  <a:lnTo>
                    <a:pt x="52" y="0"/>
                  </a:lnTo>
                  <a:lnTo>
                    <a:pt x="45" y="8"/>
                  </a:lnTo>
                  <a:lnTo>
                    <a:pt x="26" y="0"/>
                  </a:lnTo>
                  <a:lnTo>
                    <a:pt x="19" y="8"/>
                  </a:lnTo>
                  <a:lnTo>
                    <a:pt x="6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7" name="Oval 101">
              <a:extLst>
                <a:ext uri="{FF2B5EF4-FFF2-40B4-BE49-F238E27FC236}">
                  <a16:creationId xmlns:a16="http://schemas.microsoft.com/office/drawing/2014/main" id="{0008703F-2F49-4D29-950F-5EB6538A7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8" y="2906"/>
              <a:ext cx="0" cy="1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5168" name="Oval 102">
              <a:extLst>
                <a:ext uri="{FF2B5EF4-FFF2-40B4-BE49-F238E27FC236}">
                  <a16:creationId xmlns:a16="http://schemas.microsoft.com/office/drawing/2014/main" id="{CA526B11-A1EA-4162-AFEE-0F48DC0DB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0" y="2906"/>
              <a:ext cx="1" cy="2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5169" name="Freeform 103">
              <a:extLst>
                <a:ext uri="{FF2B5EF4-FFF2-40B4-BE49-F238E27FC236}">
                  <a16:creationId xmlns:a16="http://schemas.microsoft.com/office/drawing/2014/main" id="{F05A312C-5F7E-47DD-8B9C-F050A769FE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1" y="2903"/>
              <a:ext cx="13" cy="24"/>
            </a:xfrm>
            <a:custGeom>
              <a:avLst/>
              <a:gdLst>
                <a:gd name="T0" fmla="*/ 13 w 13"/>
                <a:gd name="T1" fmla="*/ 24 h 24"/>
                <a:gd name="T2" fmla="*/ 13 w 13"/>
                <a:gd name="T3" fmla="*/ 16 h 24"/>
                <a:gd name="T4" fmla="*/ 13 w 13"/>
                <a:gd name="T5" fmla="*/ 8 h 24"/>
                <a:gd name="T6" fmla="*/ 6 w 13"/>
                <a:gd name="T7" fmla="*/ 8 h 24"/>
                <a:gd name="T8" fmla="*/ 0 w 13"/>
                <a:gd name="T9" fmla="*/ 0 h 24"/>
                <a:gd name="T10" fmla="*/ 13 w 13"/>
                <a:gd name="T11" fmla="*/ 24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"/>
                <a:gd name="T19" fmla="*/ 0 h 24"/>
                <a:gd name="T20" fmla="*/ 13 w 13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" h="24">
                  <a:moveTo>
                    <a:pt x="13" y="24"/>
                  </a:moveTo>
                  <a:lnTo>
                    <a:pt x="13" y="16"/>
                  </a:lnTo>
                  <a:lnTo>
                    <a:pt x="13" y="8"/>
                  </a:lnTo>
                  <a:lnTo>
                    <a:pt x="6" y="8"/>
                  </a:lnTo>
                  <a:lnTo>
                    <a:pt x="0" y="0"/>
                  </a:lnTo>
                  <a:lnTo>
                    <a:pt x="13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0" name="Freeform 104">
              <a:extLst>
                <a:ext uri="{FF2B5EF4-FFF2-40B4-BE49-F238E27FC236}">
                  <a16:creationId xmlns:a16="http://schemas.microsoft.com/office/drawing/2014/main" id="{097E09C5-E23B-47BD-9ECF-5B73FBF06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1" y="2903"/>
              <a:ext cx="13" cy="24"/>
            </a:xfrm>
            <a:custGeom>
              <a:avLst/>
              <a:gdLst>
                <a:gd name="T0" fmla="*/ 13 w 13"/>
                <a:gd name="T1" fmla="*/ 24 h 24"/>
                <a:gd name="T2" fmla="*/ 13 w 13"/>
                <a:gd name="T3" fmla="*/ 16 h 24"/>
                <a:gd name="T4" fmla="*/ 13 w 13"/>
                <a:gd name="T5" fmla="*/ 8 h 24"/>
                <a:gd name="T6" fmla="*/ 6 w 13"/>
                <a:gd name="T7" fmla="*/ 8 h 24"/>
                <a:gd name="T8" fmla="*/ 0 w 13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24"/>
                <a:gd name="T17" fmla="*/ 13 w 13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24">
                  <a:moveTo>
                    <a:pt x="13" y="24"/>
                  </a:moveTo>
                  <a:lnTo>
                    <a:pt x="13" y="16"/>
                  </a:lnTo>
                  <a:lnTo>
                    <a:pt x="13" y="8"/>
                  </a:lnTo>
                  <a:lnTo>
                    <a:pt x="6" y="8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1" name="Freeform 105">
              <a:extLst>
                <a:ext uri="{FF2B5EF4-FFF2-40B4-BE49-F238E27FC236}">
                  <a16:creationId xmlns:a16="http://schemas.microsoft.com/office/drawing/2014/main" id="{A733613F-9A84-40DB-A081-98997B34F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8" y="2751"/>
              <a:ext cx="65" cy="152"/>
            </a:xfrm>
            <a:custGeom>
              <a:avLst/>
              <a:gdLst>
                <a:gd name="T0" fmla="*/ 0 w 65"/>
                <a:gd name="T1" fmla="*/ 0 h 152"/>
                <a:gd name="T2" fmla="*/ 0 w 65"/>
                <a:gd name="T3" fmla="*/ 16 h 152"/>
                <a:gd name="T4" fmla="*/ 0 w 65"/>
                <a:gd name="T5" fmla="*/ 40 h 152"/>
                <a:gd name="T6" fmla="*/ 0 w 65"/>
                <a:gd name="T7" fmla="*/ 104 h 152"/>
                <a:gd name="T8" fmla="*/ 0 w 65"/>
                <a:gd name="T9" fmla="*/ 144 h 152"/>
                <a:gd name="T10" fmla="*/ 7 w 65"/>
                <a:gd name="T11" fmla="*/ 152 h 152"/>
                <a:gd name="T12" fmla="*/ 20 w 65"/>
                <a:gd name="T13" fmla="*/ 152 h 152"/>
                <a:gd name="T14" fmla="*/ 33 w 65"/>
                <a:gd name="T15" fmla="*/ 152 h 152"/>
                <a:gd name="T16" fmla="*/ 39 w 65"/>
                <a:gd name="T17" fmla="*/ 144 h 152"/>
                <a:gd name="T18" fmla="*/ 52 w 65"/>
                <a:gd name="T19" fmla="*/ 152 h 152"/>
                <a:gd name="T20" fmla="*/ 59 w 65"/>
                <a:gd name="T21" fmla="*/ 152 h 152"/>
                <a:gd name="T22" fmla="*/ 65 w 65"/>
                <a:gd name="T23" fmla="*/ 144 h 152"/>
                <a:gd name="T24" fmla="*/ 65 w 65"/>
                <a:gd name="T25" fmla="*/ 96 h 152"/>
                <a:gd name="T26" fmla="*/ 65 w 65"/>
                <a:gd name="T27" fmla="*/ 80 h 152"/>
                <a:gd name="T28" fmla="*/ 59 w 65"/>
                <a:gd name="T29" fmla="*/ 0 h 152"/>
                <a:gd name="T30" fmla="*/ 59 w 65"/>
                <a:gd name="T31" fmla="*/ 0 h 152"/>
                <a:gd name="T32" fmla="*/ 39 w 65"/>
                <a:gd name="T33" fmla="*/ 8 h 152"/>
                <a:gd name="T34" fmla="*/ 20 w 65"/>
                <a:gd name="T35" fmla="*/ 8 h 152"/>
                <a:gd name="T36" fmla="*/ 0 w 65"/>
                <a:gd name="T37" fmla="*/ 0 h 1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5"/>
                <a:gd name="T58" fmla="*/ 0 h 152"/>
                <a:gd name="T59" fmla="*/ 65 w 65"/>
                <a:gd name="T60" fmla="*/ 152 h 15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5" h="152">
                  <a:moveTo>
                    <a:pt x="0" y="0"/>
                  </a:moveTo>
                  <a:lnTo>
                    <a:pt x="0" y="16"/>
                  </a:lnTo>
                  <a:lnTo>
                    <a:pt x="0" y="40"/>
                  </a:lnTo>
                  <a:lnTo>
                    <a:pt x="0" y="104"/>
                  </a:lnTo>
                  <a:lnTo>
                    <a:pt x="0" y="144"/>
                  </a:lnTo>
                  <a:lnTo>
                    <a:pt x="7" y="152"/>
                  </a:lnTo>
                  <a:lnTo>
                    <a:pt x="20" y="152"/>
                  </a:lnTo>
                  <a:lnTo>
                    <a:pt x="33" y="152"/>
                  </a:lnTo>
                  <a:lnTo>
                    <a:pt x="39" y="144"/>
                  </a:lnTo>
                  <a:lnTo>
                    <a:pt x="52" y="152"/>
                  </a:lnTo>
                  <a:lnTo>
                    <a:pt x="59" y="152"/>
                  </a:lnTo>
                  <a:lnTo>
                    <a:pt x="65" y="144"/>
                  </a:lnTo>
                  <a:lnTo>
                    <a:pt x="65" y="96"/>
                  </a:lnTo>
                  <a:lnTo>
                    <a:pt x="65" y="80"/>
                  </a:lnTo>
                  <a:lnTo>
                    <a:pt x="59" y="0"/>
                  </a:lnTo>
                  <a:lnTo>
                    <a:pt x="39" y="8"/>
                  </a:lnTo>
                  <a:lnTo>
                    <a:pt x="2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2" name="Freeform 106">
              <a:extLst>
                <a:ext uri="{FF2B5EF4-FFF2-40B4-BE49-F238E27FC236}">
                  <a16:creationId xmlns:a16="http://schemas.microsoft.com/office/drawing/2014/main" id="{409B7FEF-3401-41A4-BE48-144989C56E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" y="2799"/>
              <a:ext cx="1" cy="96"/>
            </a:xfrm>
            <a:custGeom>
              <a:avLst/>
              <a:gdLst>
                <a:gd name="T0" fmla="*/ 0 w 1"/>
                <a:gd name="T1" fmla="*/ 96 h 96"/>
                <a:gd name="T2" fmla="*/ 0 w 1"/>
                <a:gd name="T3" fmla="*/ 32 h 96"/>
                <a:gd name="T4" fmla="*/ 0 w 1"/>
                <a:gd name="T5" fmla="*/ 0 h 96"/>
                <a:gd name="T6" fmla="*/ 0 60000 65536"/>
                <a:gd name="T7" fmla="*/ 0 60000 65536"/>
                <a:gd name="T8" fmla="*/ 0 60000 65536"/>
                <a:gd name="T9" fmla="*/ 0 w 1"/>
                <a:gd name="T10" fmla="*/ 0 h 96"/>
                <a:gd name="T11" fmla="*/ 1 w 1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96">
                  <a:moveTo>
                    <a:pt x="0" y="96"/>
                  </a:moveTo>
                  <a:lnTo>
                    <a:pt x="0" y="32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3" name="Freeform 107">
              <a:extLst>
                <a:ext uri="{FF2B5EF4-FFF2-40B4-BE49-F238E27FC236}">
                  <a16:creationId xmlns:a16="http://schemas.microsoft.com/office/drawing/2014/main" id="{D76E6F7D-CAB2-4008-A253-4032228F5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" y="2583"/>
              <a:ext cx="39" cy="56"/>
            </a:xfrm>
            <a:custGeom>
              <a:avLst/>
              <a:gdLst>
                <a:gd name="T0" fmla="*/ 6 w 39"/>
                <a:gd name="T1" fmla="*/ 24 h 56"/>
                <a:gd name="T2" fmla="*/ 0 w 39"/>
                <a:gd name="T3" fmla="*/ 16 h 56"/>
                <a:gd name="T4" fmla="*/ 0 w 39"/>
                <a:gd name="T5" fmla="*/ 24 h 56"/>
                <a:gd name="T6" fmla="*/ 0 w 39"/>
                <a:gd name="T7" fmla="*/ 32 h 56"/>
                <a:gd name="T8" fmla="*/ 6 w 39"/>
                <a:gd name="T9" fmla="*/ 32 h 56"/>
                <a:gd name="T10" fmla="*/ 6 w 39"/>
                <a:gd name="T11" fmla="*/ 48 h 56"/>
                <a:gd name="T12" fmla="*/ 19 w 39"/>
                <a:gd name="T13" fmla="*/ 56 h 56"/>
                <a:gd name="T14" fmla="*/ 32 w 39"/>
                <a:gd name="T15" fmla="*/ 48 h 56"/>
                <a:gd name="T16" fmla="*/ 39 w 39"/>
                <a:gd name="T17" fmla="*/ 48 h 56"/>
                <a:gd name="T18" fmla="*/ 39 w 39"/>
                <a:gd name="T19" fmla="*/ 32 h 56"/>
                <a:gd name="T20" fmla="*/ 39 w 39"/>
                <a:gd name="T21" fmla="*/ 16 h 56"/>
                <a:gd name="T22" fmla="*/ 32 w 39"/>
                <a:gd name="T23" fmla="*/ 0 h 56"/>
                <a:gd name="T24" fmla="*/ 13 w 39"/>
                <a:gd name="T25" fmla="*/ 8 h 56"/>
                <a:gd name="T26" fmla="*/ 6 w 39"/>
                <a:gd name="T27" fmla="*/ 8 h 56"/>
                <a:gd name="T28" fmla="*/ 6 w 39"/>
                <a:gd name="T29" fmla="*/ 24 h 5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9"/>
                <a:gd name="T46" fmla="*/ 0 h 56"/>
                <a:gd name="T47" fmla="*/ 39 w 39"/>
                <a:gd name="T48" fmla="*/ 56 h 5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9" h="56">
                  <a:moveTo>
                    <a:pt x="6" y="24"/>
                  </a:moveTo>
                  <a:lnTo>
                    <a:pt x="0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6" y="32"/>
                  </a:lnTo>
                  <a:lnTo>
                    <a:pt x="6" y="48"/>
                  </a:lnTo>
                  <a:lnTo>
                    <a:pt x="19" y="56"/>
                  </a:lnTo>
                  <a:lnTo>
                    <a:pt x="32" y="48"/>
                  </a:lnTo>
                  <a:lnTo>
                    <a:pt x="39" y="48"/>
                  </a:lnTo>
                  <a:lnTo>
                    <a:pt x="39" y="32"/>
                  </a:lnTo>
                  <a:lnTo>
                    <a:pt x="39" y="16"/>
                  </a:lnTo>
                  <a:lnTo>
                    <a:pt x="32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4" name="Freeform 108">
              <a:extLst>
                <a:ext uri="{FF2B5EF4-FFF2-40B4-BE49-F238E27FC236}">
                  <a16:creationId xmlns:a16="http://schemas.microsoft.com/office/drawing/2014/main" id="{68018824-11DA-42A6-B34C-B52CCC5B1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2" y="2559"/>
              <a:ext cx="58" cy="56"/>
            </a:xfrm>
            <a:custGeom>
              <a:avLst/>
              <a:gdLst>
                <a:gd name="T0" fmla="*/ 52 w 58"/>
                <a:gd name="T1" fmla="*/ 40 h 56"/>
                <a:gd name="T2" fmla="*/ 52 w 58"/>
                <a:gd name="T3" fmla="*/ 32 h 56"/>
                <a:gd name="T4" fmla="*/ 58 w 58"/>
                <a:gd name="T5" fmla="*/ 16 h 56"/>
                <a:gd name="T6" fmla="*/ 52 w 58"/>
                <a:gd name="T7" fmla="*/ 8 h 56"/>
                <a:gd name="T8" fmla="*/ 45 w 58"/>
                <a:gd name="T9" fmla="*/ 8 h 56"/>
                <a:gd name="T10" fmla="*/ 26 w 58"/>
                <a:gd name="T11" fmla="*/ 0 h 56"/>
                <a:gd name="T12" fmla="*/ 13 w 58"/>
                <a:gd name="T13" fmla="*/ 8 h 56"/>
                <a:gd name="T14" fmla="*/ 13 w 58"/>
                <a:gd name="T15" fmla="*/ 8 h 56"/>
                <a:gd name="T16" fmla="*/ 6 w 58"/>
                <a:gd name="T17" fmla="*/ 8 h 56"/>
                <a:gd name="T18" fmla="*/ 13 w 58"/>
                <a:gd name="T19" fmla="*/ 8 h 56"/>
                <a:gd name="T20" fmla="*/ 6 w 58"/>
                <a:gd name="T21" fmla="*/ 8 h 56"/>
                <a:gd name="T22" fmla="*/ 6 w 58"/>
                <a:gd name="T23" fmla="*/ 16 h 56"/>
                <a:gd name="T24" fmla="*/ 6 w 58"/>
                <a:gd name="T25" fmla="*/ 16 h 56"/>
                <a:gd name="T26" fmla="*/ 0 w 58"/>
                <a:gd name="T27" fmla="*/ 40 h 56"/>
                <a:gd name="T28" fmla="*/ 13 w 58"/>
                <a:gd name="T29" fmla="*/ 56 h 56"/>
                <a:gd name="T30" fmla="*/ 13 w 58"/>
                <a:gd name="T31" fmla="*/ 48 h 56"/>
                <a:gd name="T32" fmla="*/ 13 w 58"/>
                <a:gd name="T33" fmla="*/ 40 h 56"/>
                <a:gd name="T34" fmla="*/ 19 w 58"/>
                <a:gd name="T35" fmla="*/ 48 h 56"/>
                <a:gd name="T36" fmla="*/ 19 w 58"/>
                <a:gd name="T37" fmla="*/ 32 h 56"/>
                <a:gd name="T38" fmla="*/ 26 w 58"/>
                <a:gd name="T39" fmla="*/ 32 h 56"/>
                <a:gd name="T40" fmla="*/ 45 w 58"/>
                <a:gd name="T41" fmla="*/ 24 h 56"/>
                <a:gd name="T42" fmla="*/ 52 w 58"/>
                <a:gd name="T43" fmla="*/ 40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58"/>
                <a:gd name="T67" fmla="*/ 0 h 56"/>
                <a:gd name="T68" fmla="*/ 58 w 58"/>
                <a:gd name="T69" fmla="*/ 56 h 5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58" h="56">
                  <a:moveTo>
                    <a:pt x="52" y="40"/>
                  </a:moveTo>
                  <a:lnTo>
                    <a:pt x="52" y="32"/>
                  </a:lnTo>
                  <a:lnTo>
                    <a:pt x="58" y="16"/>
                  </a:lnTo>
                  <a:lnTo>
                    <a:pt x="52" y="8"/>
                  </a:lnTo>
                  <a:lnTo>
                    <a:pt x="45" y="8"/>
                  </a:lnTo>
                  <a:lnTo>
                    <a:pt x="26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16"/>
                  </a:lnTo>
                  <a:lnTo>
                    <a:pt x="0" y="40"/>
                  </a:lnTo>
                  <a:lnTo>
                    <a:pt x="13" y="56"/>
                  </a:lnTo>
                  <a:lnTo>
                    <a:pt x="13" y="48"/>
                  </a:lnTo>
                  <a:lnTo>
                    <a:pt x="13" y="40"/>
                  </a:lnTo>
                  <a:lnTo>
                    <a:pt x="19" y="48"/>
                  </a:lnTo>
                  <a:lnTo>
                    <a:pt x="19" y="32"/>
                  </a:lnTo>
                  <a:lnTo>
                    <a:pt x="26" y="32"/>
                  </a:lnTo>
                  <a:lnTo>
                    <a:pt x="45" y="24"/>
                  </a:lnTo>
                  <a:lnTo>
                    <a:pt x="52" y="4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5" name="Freeform 109">
              <a:extLst>
                <a:ext uri="{FF2B5EF4-FFF2-40B4-BE49-F238E27FC236}">
                  <a16:creationId xmlns:a16="http://schemas.microsoft.com/office/drawing/2014/main" id="{67029FD6-2DD8-468A-8C46-501A8969A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1" y="2615"/>
              <a:ext cx="26" cy="32"/>
            </a:xfrm>
            <a:custGeom>
              <a:avLst/>
              <a:gdLst>
                <a:gd name="T0" fmla="*/ 0 w 26"/>
                <a:gd name="T1" fmla="*/ 0 h 32"/>
                <a:gd name="T2" fmla="*/ 0 w 26"/>
                <a:gd name="T3" fmla="*/ 24 h 32"/>
                <a:gd name="T4" fmla="*/ 7 w 26"/>
                <a:gd name="T5" fmla="*/ 32 h 32"/>
                <a:gd name="T6" fmla="*/ 13 w 26"/>
                <a:gd name="T7" fmla="*/ 32 h 32"/>
                <a:gd name="T8" fmla="*/ 20 w 26"/>
                <a:gd name="T9" fmla="*/ 32 h 32"/>
                <a:gd name="T10" fmla="*/ 26 w 26"/>
                <a:gd name="T11" fmla="*/ 24 h 32"/>
                <a:gd name="T12" fmla="*/ 26 w 26"/>
                <a:gd name="T13" fmla="*/ 16 h 32"/>
                <a:gd name="T14" fmla="*/ 13 w 26"/>
                <a:gd name="T15" fmla="*/ 24 h 32"/>
                <a:gd name="T16" fmla="*/ 0 w 26"/>
                <a:gd name="T17" fmla="*/ 16 h 32"/>
                <a:gd name="T18" fmla="*/ 0 w 26"/>
                <a:gd name="T19" fmla="*/ 0 h 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"/>
                <a:gd name="T31" fmla="*/ 0 h 32"/>
                <a:gd name="T32" fmla="*/ 26 w 26"/>
                <a:gd name="T33" fmla="*/ 32 h 3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" h="32">
                  <a:moveTo>
                    <a:pt x="0" y="0"/>
                  </a:moveTo>
                  <a:lnTo>
                    <a:pt x="0" y="24"/>
                  </a:lnTo>
                  <a:lnTo>
                    <a:pt x="7" y="32"/>
                  </a:lnTo>
                  <a:lnTo>
                    <a:pt x="13" y="32"/>
                  </a:lnTo>
                  <a:lnTo>
                    <a:pt x="20" y="32"/>
                  </a:lnTo>
                  <a:lnTo>
                    <a:pt x="26" y="24"/>
                  </a:lnTo>
                  <a:lnTo>
                    <a:pt x="26" y="16"/>
                  </a:lnTo>
                  <a:lnTo>
                    <a:pt x="13" y="24"/>
                  </a:lnTo>
                  <a:lnTo>
                    <a:pt x="0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6" name="Freeform 110">
              <a:extLst>
                <a:ext uri="{FF2B5EF4-FFF2-40B4-BE49-F238E27FC236}">
                  <a16:creationId xmlns:a16="http://schemas.microsoft.com/office/drawing/2014/main" id="{0890954A-9EF9-4E0E-B479-20BF68E3C5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2" y="2631"/>
              <a:ext cx="97" cy="128"/>
            </a:xfrm>
            <a:custGeom>
              <a:avLst/>
              <a:gdLst>
                <a:gd name="T0" fmla="*/ 39 w 97"/>
                <a:gd name="T1" fmla="*/ 8 h 128"/>
                <a:gd name="T2" fmla="*/ 20 w 97"/>
                <a:gd name="T3" fmla="*/ 16 h 128"/>
                <a:gd name="T4" fmla="*/ 13 w 97"/>
                <a:gd name="T5" fmla="*/ 24 h 128"/>
                <a:gd name="T6" fmla="*/ 7 w 97"/>
                <a:gd name="T7" fmla="*/ 48 h 128"/>
                <a:gd name="T8" fmla="*/ 0 w 97"/>
                <a:gd name="T9" fmla="*/ 72 h 128"/>
                <a:gd name="T10" fmla="*/ 13 w 97"/>
                <a:gd name="T11" fmla="*/ 80 h 128"/>
                <a:gd name="T12" fmla="*/ 20 w 97"/>
                <a:gd name="T13" fmla="*/ 80 h 128"/>
                <a:gd name="T14" fmla="*/ 26 w 97"/>
                <a:gd name="T15" fmla="*/ 64 h 128"/>
                <a:gd name="T16" fmla="*/ 26 w 97"/>
                <a:gd name="T17" fmla="*/ 120 h 128"/>
                <a:gd name="T18" fmla="*/ 46 w 97"/>
                <a:gd name="T19" fmla="*/ 128 h 128"/>
                <a:gd name="T20" fmla="*/ 65 w 97"/>
                <a:gd name="T21" fmla="*/ 128 h 128"/>
                <a:gd name="T22" fmla="*/ 85 w 97"/>
                <a:gd name="T23" fmla="*/ 120 h 128"/>
                <a:gd name="T24" fmla="*/ 91 w 97"/>
                <a:gd name="T25" fmla="*/ 120 h 128"/>
                <a:gd name="T26" fmla="*/ 85 w 97"/>
                <a:gd name="T27" fmla="*/ 72 h 128"/>
                <a:gd name="T28" fmla="*/ 97 w 97"/>
                <a:gd name="T29" fmla="*/ 72 h 128"/>
                <a:gd name="T30" fmla="*/ 97 w 97"/>
                <a:gd name="T31" fmla="*/ 64 h 128"/>
                <a:gd name="T32" fmla="*/ 97 w 97"/>
                <a:gd name="T33" fmla="*/ 40 h 128"/>
                <a:gd name="T34" fmla="*/ 85 w 97"/>
                <a:gd name="T35" fmla="*/ 16 h 128"/>
                <a:gd name="T36" fmla="*/ 72 w 97"/>
                <a:gd name="T37" fmla="*/ 8 h 128"/>
                <a:gd name="T38" fmla="*/ 65 w 97"/>
                <a:gd name="T39" fmla="*/ 0 h 128"/>
                <a:gd name="T40" fmla="*/ 59 w 97"/>
                <a:gd name="T41" fmla="*/ 16 h 128"/>
                <a:gd name="T42" fmla="*/ 52 w 97"/>
                <a:gd name="T43" fmla="*/ 16 h 128"/>
                <a:gd name="T44" fmla="*/ 46 w 97"/>
                <a:gd name="T45" fmla="*/ 16 h 128"/>
                <a:gd name="T46" fmla="*/ 39 w 97"/>
                <a:gd name="T47" fmla="*/ 8 h 12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7"/>
                <a:gd name="T73" fmla="*/ 0 h 128"/>
                <a:gd name="T74" fmla="*/ 97 w 97"/>
                <a:gd name="T75" fmla="*/ 128 h 12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7" h="128">
                  <a:moveTo>
                    <a:pt x="39" y="8"/>
                  </a:moveTo>
                  <a:lnTo>
                    <a:pt x="20" y="16"/>
                  </a:lnTo>
                  <a:lnTo>
                    <a:pt x="13" y="24"/>
                  </a:lnTo>
                  <a:lnTo>
                    <a:pt x="7" y="48"/>
                  </a:lnTo>
                  <a:lnTo>
                    <a:pt x="0" y="72"/>
                  </a:lnTo>
                  <a:lnTo>
                    <a:pt x="13" y="80"/>
                  </a:lnTo>
                  <a:lnTo>
                    <a:pt x="20" y="80"/>
                  </a:lnTo>
                  <a:lnTo>
                    <a:pt x="26" y="64"/>
                  </a:lnTo>
                  <a:lnTo>
                    <a:pt x="26" y="120"/>
                  </a:lnTo>
                  <a:lnTo>
                    <a:pt x="46" y="128"/>
                  </a:lnTo>
                  <a:lnTo>
                    <a:pt x="65" y="128"/>
                  </a:lnTo>
                  <a:lnTo>
                    <a:pt x="85" y="120"/>
                  </a:lnTo>
                  <a:lnTo>
                    <a:pt x="91" y="120"/>
                  </a:lnTo>
                  <a:lnTo>
                    <a:pt x="85" y="72"/>
                  </a:lnTo>
                  <a:lnTo>
                    <a:pt x="97" y="72"/>
                  </a:lnTo>
                  <a:lnTo>
                    <a:pt x="97" y="64"/>
                  </a:lnTo>
                  <a:lnTo>
                    <a:pt x="97" y="40"/>
                  </a:lnTo>
                  <a:lnTo>
                    <a:pt x="85" y="16"/>
                  </a:lnTo>
                  <a:lnTo>
                    <a:pt x="72" y="8"/>
                  </a:lnTo>
                  <a:lnTo>
                    <a:pt x="65" y="0"/>
                  </a:lnTo>
                  <a:lnTo>
                    <a:pt x="59" y="16"/>
                  </a:lnTo>
                  <a:lnTo>
                    <a:pt x="52" y="16"/>
                  </a:lnTo>
                  <a:lnTo>
                    <a:pt x="46" y="16"/>
                  </a:lnTo>
                  <a:lnTo>
                    <a:pt x="39" y="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7" name="Line 111">
              <a:extLst>
                <a:ext uri="{FF2B5EF4-FFF2-40B4-BE49-F238E27FC236}">
                  <a16:creationId xmlns:a16="http://schemas.microsoft.com/office/drawing/2014/main" id="{5502A84D-6E96-4AE4-8724-C722489129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07" y="2679"/>
              <a:ext cx="1" cy="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8" name="Freeform 112">
              <a:extLst>
                <a:ext uri="{FF2B5EF4-FFF2-40B4-BE49-F238E27FC236}">
                  <a16:creationId xmlns:a16="http://schemas.microsoft.com/office/drawing/2014/main" id="{8C2CDAB0-C68C-4121-AEEF-0E86523AD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9" y="2711"/>
              <a:ext cx="26" cy="64"/>
            </a:xfrm>
            <a:custGeom>
              <a:avLst/>
              <a:gdLst>
                <a:gd name="T0" fmla="*/ 13 w 26"/>
                <a:gd name="T1" fmla="*/ 0 h 64"/>
                <a:gd name="T2" fmla="*/ 13 w 26"/>
                <a:gd name="T3" fmla="*/ 24 h 64"/>
                <a:gd name="T4" fmla="*/ 26 w 26"/>
                <a:gd name="T5" fmla="*/ 48 h 64"/>
                <a:gd name="T6" fmla="*/ 19 w 26"/>
                <a:gd name="T7" fmla="*/ 64 h 64"/>
                <a:gd name="T8" fmla="*/ 0 w 26"/>
                <a:gd name="T9" fmla="*/ 24 h 64"/>
                <a:gd name="T10" fmla="*/ 0 w 26"/>
                <a:gd name="T11" fmla="*/ 0 h 64"/>
                <a:gd name="T12" fmla="*/ 6 w 26"/>
                <a:gd name="T13" fmla="*/ 0 h 64"/>
                <a:gd name="T14" fmla="*/ 13 w 26"/>
                <a:gd name="T15" fmla="*/ 0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"/>
                <a:gd name="T25" fmla="*/ 0 h 64"/>
                <a:gd name="T26" fmla="*/ 26 w 26"/>
                <a:gd name="T27" fmla="*/ 64 h 6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" h="64">
                  <a:moveTo>
                    <a:pt x="13" y="0"/>
                  </a:moveTo>
                  <a:lnTo>
                    <a:pt x="13" y="24"/>
                  </a:lnTo>
                  <a:lnTo>
                    <a:pt x="26" y="48"/>
                  </a:lnTo>
                  <a:lnTo>
                    <a:pt x="19" y="6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6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9" name="Freeform 113">
              <a:extLst>
                <a:ext uri="{FF2B5EF4-FFF2-40B4-BE49-F238E27FC236}">
                  <a16:creationId xmlns:a16="http://schemas.microsoft.com/office/drawing/2014/main" id="{9198D97E-B530-4E50-AED3-A4A82F5FB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7" y="2695"/>
              <a:ext cx="12" cy="72"/>
            </a:xfrm>
            <a:custGeom>
              <a:avLst/>
              <a:gdLst>
                <a:gd name="T0" fmla="*/ 12 w 12"/>
                <a:gd name="T1" fmla="*/ 0 h 72"/>
                <a:gd name="T2" fmla="*/ 12 w 12"/>
                <a:gd name="T3" fmla="*/ 32 h 72"/>
                <a:gd name="T4" fmla="*/ 6 w 12"/>
                <a:gd name="T5" fmla="*/ 72 h 72"/>
                <a:gd name="T6" fmla="*/ 0 w 12"/>
                <a:gd name="T7" fmla="*/ 56 h 72"/>
                <a:gd name="T8" fmla="*/ 6 w 12"/>
                <a:gd name="T9" fmla="*/ 56 h 72"/>
                <a:gd name="T10" fmla="*/ 0 w 12"/>
                <a:gd name="T11" fmla="*/ 8 h 72"/>
                <a:gd name="T12" fmla="*/ 12 w 12"/>
                <a:gd name="T13" fmla="*/ 8 h 72"/>
                <a:gd name="T14" fmla="*/ 12 w 12"/>
                <a:gd name="T15" fmla="*/ 0 h 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"/>
                <a:gd name="T25" fmla="*/ 0 h 72"/>
                <a:gd name="T26" fmla="*/ 12 w 12"/>
                <a:gd name="T27" fmla="*/ 72 h 7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" h="72">
                  <a:moveTo>
                    <a:pt x="12" y="0"/>
                  </a:moveTo>
                  <a:lnTo>
                    <a:pt x="12" y="32"/>
                  </a:lnTo>
                  <a:lnTo>
                    <a:pt x="6" y="72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0" y="8"/>
                  </a:lnTo>
                  <a:lnTo>
                    <a:pt x="12" y="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0" name="Freeform 114">
              <a:extLst>
                <a:ext uri="{FF2B5EF4-FFF2-40B4-BE49-F238E27FC236}">
                  <a16:creationId xmlns:a16="http://schemas.microsoft.com/office/drawing/2014/main" id="{E81F4338-0721-45F3-8765-1CCBC162DB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0" y="2903"/>
              <a:ext cx="71" cy="32"/>
            </a:xfrm>
            <a:custGeom>
              <a:avLst/>
              <a:gdLst>
                <a:gd name="T0" fmla="*/ 6 w 71"/>
                <a:gd name="T1" fmla="*/ 8 h 32"/>
                <a:gd name="T2" fmla="*/ 0 w 71"/>
                <a:gd name="T3" fmla="*/ 16 h 32"/>
                <a:gd name="T4" fmla="*/ 0 w 71"/>
                <a:gd name="T5" fmla="*/ 24 h 32"/>
                <a:gd name="T6" fmla="*/ 13 w 71"/>
                <a:gd name="T7" fmla="*/ 24 h 32"/>
                <a:gd name="T8" fmla="*/ 19 w 71"/>
                <a:gd name="T9" fmla="*/ 32 h 32"/>
                <a:gd name="T10" fmla="*/ 32 w 71"/>
                <a:gd name="T11" fmla="*/ 24 h 32"/>
                <a:gd name="T12" fmla="*/ 39 w 71"/>
                <a:gd name="T13" fmla="*/ 24 h 32"/>
                <a:gd name="T14" fmla="*/ 45 w 71"/>
                <a:gd name="T15" fmla="*/ 24 h 32"/>
                <a:gd name="T16" fmla="*/ 52 w 71"/>
                <a:gd name="T17" fmla="*/ 24 h 32"/>
                <a:gd name="T18" fmla="*/ 65 w 71"/>
                <a:gd name="T19" fmla="*/ 24 h 32"/>
                <a:gd name="T20" fmla="*/ 71 w 71"/>
                <a:gd name="T21" fmla="*/ 16 h 32"/>
                <a:gd name="T22" fmla="*/ 65 w 71"/>
                <a:gd name="T23" fmla="*/ 8 h 32"/>
                <a:gd name="T24" fmla="*/ 58 w 71"/>
                <a:gd name="T25" fmla="*/ 8 h 32"/>
                <a:gd name="T26" fmla="*/ 52 w 71"/>
                <a:gd name="T27" fmla="*/ 0 h 32"/>
                <a:gd name="T28" fmla="*/ 45 w 71"/>
                <a:gd name="T29" fmla="*/ 0 h 32"/>
                <a:gd name="T30" fmla="*/ 39 w 71"/>
                <a:gd name="T31" fmla="*/ 0 h 32"/>
                <a:gd name="T32" fmla="*/ 26 w 71"/>
                <a:gd name="T33" fmla="*/ 0 h 32"/>
                <a:gd name="T34" fmla="*/ 19 w 71"/>
                <a:gd name="T35" fmla="*/ 0 h 32"/>
                <a:gd name="T36" fmla="*/ 13 w 71"/>
                <a:gd name="T37" fmla="*/ 8 h 32"/>
                <a:gd name="T38" fmla="*/ 6 w 71"/>
                <a:gd name="T39" fmla="*/ 8 h 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1"/>
                <a:gd name="T61" fmla="*/ 0 h 32"/>
                <a:gd name="T62" fmla="*/ 71 w 71"/>
                <a:gd name="T63" fmla="*/ 32 h 3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1" h="32">
                  <a:moveTo>
                    <a:pt x="6" y="8"/>
                  </a:moveTo>
                  <a:lnTo>
                    <a:pt x="0" y="16"/>
                  </a:lnTo>
                  <a:lnTo>
                    <a:pt x="0" y="24"/>
                  </a:lnTo>
                  <a:lnTo>
                    <a:pt x="13" y="24"/>
                  </a:lnTo>
                  <a:lnTo>
                    <a:pt x="19" y="32"/>
                  </a:lnTo>
                  <a:lnTo>
                    <a:pt x="32" y="24"/>
                  </a:lnTo>
                  <a:lnTo>
                    <a:pt x="39" y="24"/>
                  </a:lnTo>
                  <a:lnTo>
                    <a:pt x="45" y="24"/>
                  </a:lnTo>
                  <a:lnTo>
                    <a:pt x="52" y="24"/>
                  </a:lnTo>
                  <a:lnTo>
                    <a:pt x="65" y="24"/>
                  </a:lnTo>
                  <a:lnTo>
                    <a:pt x="71" y="16"/>
                  </a:lnTo>
                  <a:lnTo>
                    <a:pt x="65" y="8"/>
                  </a:lnTo>
                  <a:lnTo>
                    <a:pt x="58" y="8"/>
                  </a:lnTo>
                  <a:lnTo>
                    <a:pt x="52" y="0"/>
                  </a:lnTo>
                  <a:lnTo>
                    <a:pt x="45" y="0"/>
                  </a:lnTo>
                  <a:lnTo>
                    <a:pt x="39" y="0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8"/>
                  </a:lnTo>
                  <a:lnTo>
                    <a:pt x="6" y="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1" name="Freeform 115">
              <a:extLst>
                <a:ext uri="{FF2B5EF4-FFF2-40B4-BE49-F238E27FC236}">
                  <a16:creationId xmlns:a16="http://schemas.microsoft.com/office/drawing/2014/main" id="{FB213F12-62F8-4A86-89CA-A92AEEAD3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6" y="2903"/>
              <a:ext cx="13" cy="24"/>
            </a:xfrm>
            <a:custGeom>
              <a:avLst/>
              <a:gdLst>
                <a:gd name="T0" fmla="*/ 13 w 13"/>
                <a:gd name="T1" fmla="*/ 24 h 24"/>
                <a:gd name="T2" fmla="*/ 13 w 13"/>
                <a:gd name="T3" fmla="*/ 16 h 24"/>
                <a:gd name="T4" fmla="*/ 6 w 13"/>
                <a:gd name="T5" fmla="*/ 8 h 24"/>
                <a:gd name="T6" fmla="*/ 0 w 13"/>
                <a:gd name="T7" fmla="*/ 8 h 24"/>
                <a:gd name="T8" fmla="*/ 0 w 13"/>
                <a:gd name="T9" fmla="*/ 0 h 24"/>
                <a:gd name="T10" fmla="*/ 13 w 13"/>
                <a:gd name="T11" fmla="*/ 24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"/>
                <a:gd name="T19" fmla="*/ 0 h 24"/>
                <a:gd name="T20" fmla="*/ 13 w 13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" h="24">
                  <a:moveTo>
                    <a:pt x="13" y="24"/>
                  </a:moveTo>
                  <a:lnTo>
                    <a:pt x="13" y="16"/>
                  </a:lnTo>
                  <a:lnTo>
                    <a:pt x="6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13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2" name="Freeform 116">
              <a:extLst>
                <a:ext uri="{FF2B5EF4-FFF2-40B4-BE49-F238E27FC236}">
                  <a16:creationId xmlns:a16="http://schemas.microsoft.com/office/drawing/2014/main" id="{205F4A70-A1DD-4742-8597-FD307E4B4F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6" y="2903"/>
              <a:ext cx="13" cy="24"/>
            </a:xfrm>
            <a:custGeom>
              <a:avLst/>
              <a:gdLst>
                <a:gd name="T0" fmla="*/ 13 w 13"/>
                <a:gd name="T1" fmla="*/ 24 h 24"/>
                <a:gd name="T2" fmla="*/ 13 w 13"/>
                <a:gd name="T3" fmla="*/ 16 h 24"/>
                <a:gd name="T4" fmla="*/ 6 w 13"/>
                <a:gd name="T5" fmla="*/ 8 h 24"/>
                <a:gd name="T6" fmla="*/ 0 w 13"/>
                <a:gd name="T7" fmla="*/ 8 h 24"/>
                <a:gd name="T8" fmla="*/ 0 w 13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24"/>
                <a:gd name="T17" fmla="*/ 13 w 13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24">
                  <a:moveTo>
                    <a:pt x="13" y="24"/>
                  </a:moveTo>
                  <a:lnTo>
                    <a:pt x="13" y="16"/>
                  </a:lnTo>
                  <a:lnTo>
                    <a:pt x="6" y="8"/>
                  </a:lnTo>
                  <a:lnTo>
                    <a:pt x="0" y="8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3" name="Freeform 117">
              <a:extLst>
                <a:ext uri="{FF2B5EF4-FFF2-40B4-BE49-F238E27FC236}">
                  <a16:creationId xmlns:a16="http://schemas.microsoft.com/office/drawing/2014/main" id="{29D430D4-BFA7-4830-A3B0-CBE271E9B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3" y="2775"/>
              <a:ext cx="59" cy="136"/>
            </a:xfrm>
            <a:custGeom>
              <a:avLst/>
              <a:gdLst>
                <a:gd name="T0" fmla="*/ 0 w 59"/>
                <a:gd name="T1" fmla="*/ 0 h 136"/>
                <a:gd name="T2" fmla="*/ 0 w 59"/>
                <a:gd name="T3" fmla="*/ 24 h 136"/>
                <a:gd name="T4" fmla="*/ 7 w 59"/>
                <a:gd name="T5" fmla="*/ 40 h 136"/>
                <a:gd name="T6" fmla="*/ 7 w 59"/>
                <a:gd name="T7" fmla="*/ 96 h 136"/>
                <a:gd name="T8" fmla="*/ 7 w 59"/>
                <a:gd name="T9" fmla="*/ 128 h 136"/>
                <a:gd name="T10" fmla="*/ 13 w 59"/>
                <a:gd name="T11" fmla="*/ 136 h 136"/>
                <a:gd name="T12" fmla="*/ 20 w 59"/>
                <a:gd name="T13" fmla="*/ 136 h 136"/>
                <a:gd name="T14" fmla="*/ 26 w 59"/>
                <a:gd name="T15" fmla="*/ 128 h 136"/>
                <a:gd name="T16" fmla="*/ 33 w 59"/>
                <a:gd name="T17" fmla="*/ 128 h 136"/>
                <a:gd name="T18" fmla="*/ 46 w 59"/>
                <a:gd name="T19" fmla="*/ 136 h 136"/>
                <a:gd name="T20" fmla="*/ 52 w 59"/>
                <a:gd name="T21" fmla="*/ 128 h 136"/>
                <a:gd name="T22" fmla="*/ 59 w 59"/>
                <a:gd name="T23" fmla="*/ 120 h 136"/>
                <a:gd name="T24" fmla="*/ 59 w 59"/>
                <a:gd name="T25" fmla="*/ 88 h 136"/>
                <a:gd name="T26" fmla="*/ 59 w 59"/>
                <a:gd name="T27" fmla="*/ 72 h 136"/>
                <a:gd name="T28" fmla="*/ 52 w 59"/>
                <a:gd name="T29" fmla="*/ 0 h 136"/>
                <a:gd name="T30" fmla="*/ 52 w 59"/>
                <a:gd name="T31" fmla="*/ 8 h 136"/>
                <a:gd name="T32" fmla="*/ 33 w 59"/>
                <a:gd name="T33" fmla="*/ 8 h 136"/>
                <a:gd name="T34" fmla="*/ 20 w 59"/>
                <a:gd name="T35" fmla="*/ 8 h 136"/>
                <a:gd name="T36" fmla="*/ 0 w 59"/>
                <a:gd name="T37" fmla="*/ 0 h 1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9"/>
                <a:gd name="T58" fmla="*/ 0 h 136"/>
                <a:gd name="T59" fmla="*/ 59 w 59"/>
                <a:gd name="T60" fmla="*/ 136 h 1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9" h="136">
                  <a:moveTo>
                    <a:pt x="0" y="0"/>
                  </a:moveTo>
                  <a:lnTo>
                    <a:pt x="0" y="24"/>
                  </a:lnTo>
                  <a:lnTo>
                    <a:pt x="7" y="40"/>
                  </a:lnTo>
                  <a:lnTo>
                    <a:pt x="7" y="96"/>
                  </a:lnTo>
                  <a:lnTo>
                    <a:pt x="7" y="128"/>
                  </a:lnTo>
                  <a:lnTo>
                    <a:pt x="13" y="136"/>
                  </a:lnTo>
                  <a:lnTo>
                    <a:pt x="20" y="136"/>
                  </a:lnTo>
                  <a:lnTo>
                    <a:pt x="26" y="128"/>
                  </a:lnTo>
                  <a:lnTo>
                    <a:pt x="33" y="128"/>
                  </a:lnTo>
                  <a:lnTo>
                    <a:pt x="46" y="136"/>
                  </a:lnTo>
                  <a:lnTo>
                    <a:pt x="52" y="128"/>
                  </a:lnTo>
                  <a:lnTo>
                    <a:pt x="59" y="120"/>
                  </a:lnTo>
                  <a:lnTo>
                    <a:pt x="59" y="88"/>
                  </a:lnTo>
                  <a:lnTo>
                    <a:pt x="59" y="72"/>
                  </a:lnTo>
                  <a:lnTo>
                    <a:pt x="52" y="0"/>
                  </a:lnTo>
                  <a:lnTo>
                    <a:pt x="52" y="8"/>
                  </a:lnTo>
                  <a:lnTo>
                    <a:pt x="33" y="8"/>
                  </a:lnTo>
                  <a:lnTo>
                    <a:pt x="2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4" name="Freeform 118">
              <a:extLst>
                <a:ext uri="{FF2B5EF4-FFF2-40B4-BE49-F238E27FC236}">
                  <a16:creationId xmlns:a16="http://schemas.microsoft.com/office/drawing/2014/main" id="{1B8F8C9B-5A3A-46BB-B3B6-20E69AC01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6" y="2815"/>
              <a:ext cx="6" cy="88"/>
            </a:xfrm>
            <a:custGeom>
              <a:avLst/>
              <a:gdLst>
                <a:gd name="T0" fmla="*/ 0 w 6"/>
                <a:gd name="T1" fmla="*/ 88 h 88"/>
                <a:gd name="T2" fmla="*/ 6 w 6"/>
                <a:gd name="T3" fmla="*/ 32 h 88"/>
                <a:gd name="T4" fmla="*/ 6 w 6"/>
                <a:gd name="T5" fmla="*/ 0 h 88"/>
                <a:gd name="T6" fmla="*/ 0 60000 65536"/>
                <a:gd name="T7" fmla="*/ 0 60000 65536"/>
                <a:gd name="T8" fmla="*/ 0 60000 65536"/>
                <a:gd name="T9" fmla="*/ 0 w 6"/>
                <a:gd name="T10" fmla="*/ 0 h 88"/>
                <a:gd name="T11" fmla="*/ 6 w 6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88">
                  <a:moveTo>
                    <a:pt x="0" y="88"/>
                  </a:moveTo>
                  <a:lnTo>
                    <a:pt x="6" y="32"/>
                  </a:lnTo>
                  <a:lnTo>
                    <a:pt x="6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5" name="Freeform 119">
              <a:extLst>
                <a:ext uri="{FF2B5EF4-FFF2-40B4-BE49-F238E27FC236}">
                  <a16:creationId xmlns:a16="http://schemas.microsoft.com/office/drawing/2014/main" id="{39D64EF2-A20A-41B8-BF52-1493CB4978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0" y="2639"/>
              <a:ext cx="32" cy="48"/>
            </a:xfrm>
            <a:custGeom>
              <a:avLst/>
              <a:gdLst>
                <a:gd name="T0" fmla="*/ 6 w 32"/>
                <a:gd name="T1" fmla="*/ 16 h 48"/>
                <a:gd name="T2" fmla="*/ 6 w 32"/>
                <a:gd name="T3" fmla="*/ 16 h 48"/>
                <a:gd name="T4" fmla="*/ 0 w 32"/>
                <a:gd name="T5" fmla="*/ 24 h 48"/>
                <a:gd name="T6" fmla="*/ 0 w 32"/>
                <a:gd name="T7" fmla="*/ 24 h 48"/>
                <a:gd name="T8" fmla="*/ 6 w 32"/>
                <a:gd name="T9" fmla="*/ 32 h 48"/>
                <a:gd name="T10" fmla="*/ 6 w 32"/>
                <a:gd name="T11" fmla="*/ 40 h 48"/>
                <a:gd name="T12" fmla="*/ 19 w 32"/>
                <a:gd name="T13" fmla="*/ 48 h 48"/>
                <a:gd name="T14" fmla="*/ 32 w 32"/>
                <a:gd name="T15" fmla="*/ 48 h 48"/>
                <a:gd name="T16" fmla="*/ 32 w 32"/>
                <a:gd name="T17" fmla="*/ 40 h 48"/>
                <a:gd name="T18" fmla="*/ 32 w 32"/>
                <a:gd name="T19" fmla="*/ 32 h 48"/>
                <a:gd name="T20" fmla="*/ 32 w 32"/>
                <a:gd name="T21" fmla="*/ 16 h 48"/>
                <a:gd name="T22" fmla="*/ 32 w 32"/>
                <a:gd name="T23" fmla="*/ 0 h 48"/>
                <a:gd name="T24" fmla="*/ 13 w 32"/>
                <a:gd name="T25" fmla="*/ 8 h 48"/>
                <a:gd name="T26" fmla="*/ 6 w 32"/>
                <a:gd name="T27" fmla="*/ 8 h 48"/>
                <a:gd name="T28" fmla="*/ 6 w 32"/>
                <a:gd name="T29" fmla="*/ 16 h 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2"/>
                <a:gd name="T46" fmla="*/ 0 h 48"/>
                <a:gd name="T47" fmla="*/ 32 w 32"/>
                <a:gd name="T48" fmla="*/ 48 h 4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2" h="48">
                  <a:moveTo>
                    <a:pt x="6" y="16"/>
                  </a:moveTo>
                  <a:lnTo>
                    <a:pt x="6" y="16"/>
                  </a:lnTo>
                  <a:lnTo>
                    <a:pt x="0" y="24"/>
                  </a:lnTo>
                  <a:lnTo>
                    <a:pt x="6" y="32"/>
                  </a:lnTo>
                  <a:lnTo>
                    <a:pt x="6" y="40"/>
                  </a:lnTo>
                  <a:lnTo>
                    <a:pt x="19" y="48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32" y="16"/>
                  </a:lnTo>
                  <a:lnTo>
                    <a:pt x="32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16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6" name="Freeform 120">
              <a:extLst>
                <a:ext uri="{FF2B5EF4-FFF2-40B4-BE49-F238E27FC236}">
                  <a16:creationId xmlns:a16="http://schemas.microsoft.com/office/drawing/2014/main" id="{D28662A9-0EC8-461C-BFE7-985F3D3D83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3" y="2623"/>
              <a:ext cx="46" cy="40"/>
            </a:xfrm>
            <a:custGeom>
              <a:avLst/>
              <a:gdLst>
                <a:gd name="T0" fmla="*/ 39 w 46"/>
                <a:gd name="T1" fmla="*/ 32 h 40"/>
                <a:gd name="T2" fmla="*/ 46 w 46"/>
                <a:gd name="T3" fmla="*/ 24 h 40"/>
                <a:gd name="T4" fmla="*/ 46 w 46"/>
                <a:gd name="T5" fmla="*/ 16 h 40"/>
                <a:gd name="T6" fmla="*/ 39 w 46"/>
                <a:gd name="T7" fmla="*/ 8 h 40"/>
                <a:gd name="T8" fmla="*/ 33 w 46"/>
                <a:gd name="T9" fmla="*/ 0 h 40"/>
                <a:gd name="T10" fmla="*/ 20 w 46"/>
                <a:gd name="T11" fmla="*/ 0 h 40"/>
                <a:gd name="T12" fmla="*/ 13 w 46"/>
                <a:gd name="T13" fmla="*/ 0 h 40"/>
                <a:gd name="T14" fmla="*/ 7 w 46"/>
                <a:gd name="T15" fmla="*/ 8 h 40"/>
                <a:gd name="T16" fmla="*/ 7 w 46"/>
                <a:gd name="T17" fmla="*/ 0 h 40"/>
                <a:gd name="T18" fmla="*/ 7 w 46"/>
                <a:gd name="T19" fmla="*/ 8 h 40"/>
                <a:gd name="T20" fmla="*/ 0 w 46"/>
                <a:gd name="T21" fmla="*/ 8 h 40"/>
                <a:gd name="T22" fmla="*/ 7 w 46"/>
                <a:gd name="T23" fmla="*/ 8 h 40"/>
                <a:gd name="T24" fmla="*/ 0 w 46"/>
                <a:gd name="T25" fmla="*/ 16 h 40"/>
                <a:gd name="T26" fmla="*/ 0 w 46"/>
                <a:gd name="T27" fmla="*/ 32 h 40"/>
                <a:gd name="T28" fmla="*/ 7 w 46"/>
                <a:gd name="T29" fmla="*/ 40 h 40"/>
                <a:gd name="T30" fmla="*/ 7 w 46"/>
                <a:gd name="T31" fmla="*/ 40 h 40"/>
                <a:gd name="T32" fmla="*/ 13 w 46"/>
                <a:gd name="T33" fmla="*/ 32 h 40"/>
                <a:gd name="T34" fmla="*/ 13 w 46"/>
                <a:gd name="T35" fmla="*/ 32 h 40"/>
                <a:gd name="T36" fmla="*/ 13 w 46"/>
                <a:gd name="T37" fmla="*/ 24 h 40"/>
                <a:gd name="T38" fmla="*/ 20 w 46"/>
                <a:gd name="T39" fmla="*/ 24 h 40"/>
                <a:gd name="T40" fmla="*/ 39 w 46"/>
                <a:gd name="T41" fmla="*/ 16 h 40"/>
                <a:gd name="T42" fmla="*/ 39 w 46"/>
                <a:gd name="T43" fmla="*/ 32 h 4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6"/>
                <a:gd name="T67" fmla="*/ 0 h 40"/>
                <a:gd name="T68" fmla="*/ 46 w 46"/>
                <a:gd name="T69" fmla="*/ 40 h 4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6" h="40">
                  <a:moveTo>
                    <a:pt x="39" y="32"/>
                  </a:moveTo>
                  <a:lnTo>
                    <a:pt x="46" y="24"/>
                  </a:lnTo>
                  <a:lnTo>
                    <a:pt x="46" y="16"/>
                  </a:lnTo>
                  <a:lnTo>
                    <a:pt x="39" y="8"/>
                  </a:lnTo>
                  <a:lnTo>
                    <a:pt x="33" y="0"/>
                  </a:lnTo>
                  <a:lnTo>
                    <a:pt x="20" y="0"/>
                  </a:lnTo>
                  <a:lnTo>
                    <a:pt x="13" y="0"/>
                  </a:lnTo>
                  <a:lnTo>
                    <a:pt x="7" y="8"/>
                  </a:lnTo>
                  <a:lnTo>
                    <a:pt x="7" y="0"/>
                  </a:lnTo>
                  <a:lnTo>
                    <a:pt x="7" y="8"/>
                  </a:lnTo>
                  <a:lnTo>
                    <a:pt x="0" y="8"/>
                  </a:lnTo>
                  <a:lnTo>
                    <a:pt x="7" y="8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7" y="40"/>
                  </a:lnTo>
                  <a:lnTo>
                    <a:pt x="13" y="32"/>
                  </a:lnTo>
                  <a:lnTo>
                    <a:pt x="13" y="24"/>
                  </a:lnTo>
                  <a:lnTo>
                    <a:pt x="20" y="24"/>
                  </a:lnTo>
                  <a:lnTo>
                    <a:pt x="39" y="16"/>
                  </a:lnTo>
                  <a:lnTo>
                    <a:pt x="39" y="32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7" name="Freeform 121">
              <a:extLst>
                <a:ext uri="{FF2B5EF4-FFF2-40B4-BE49-F238E27FC236}">
                  <a16:creationId xmlns:a16="http://schemas.microsoft.com/office/drawing/2014/main" id="{FB17EBEE-8230-470F-8B78-2386FBC2A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6" y="2671"/>
              <a:ext cx="20" cy="24"/>
            </a:xfrm>
            <a:custGeom>
              <a:avLst/>
              <a:gdLst>
                <a:gd name="T0" fmla="*/ 0 w 20"/>
                <a:gd name="T1" fmla="*/ 0 h 24"/>
                <a:gd name="T2" fmla="*/ 0 w 20"/>
                <a:gd name="T3" fmla="*/ 16 h 24"/>
                <a:gd name="T4" fmla="*/ 7 w 20"/>
                <a:gd name="T5" fmla="*/ 24 h 24"/>
                <a:gd name="T6" fmla="*/ 13 w 20"/>
                <a:gd name="T7" fmla="*/ 24 h 24"/>
                <a:gd name="T8" fmla="*/ 20 w 20"/>
                <a:gd name="T9" fmla="*/ 24 h 24"/>
                <a:gd name="T10" fmla="*/ 20 w 20"/>
                <a:gd name="T11" fmla="*/ 16 h 24"/>
                <a:gd name="T12" fmla="*/ 20 w 20"/>
                <a:gd name="T13" fmla="*/ 16 h 24"/>
                <a:gd name="T14" fmla="*/ 13 w 20"/>
                <a:gd name="T15" fmla="*/ 16 h 24"/>
                <a:gd name="T16" fmla="*/ 0 w 20"/>
                <a:gd name="T17" fmla="*/ 8 h 24"/>
                <a:gd name="T18" fmla="*/ 0 w 20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0"/>
                <a:gd name="T31" fmla="*/ 0 h 24"/>
                <a:gd name="T32" fmla="*/ 20 w 20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0" h="24">
                  <a:moveTo>
                    <a:pt x="0" y="0"/>
                  </a:moveTo>
                  <a:lnTo>
                    <a:pt x="0" y="16"/>
                  </a:lnTo>
                  <a:lnTo>
                    <a:pt x="7" y="24"/>
                  </a:lnTo>
                  <a:lnTo>
                    <a:pt x="13" y="24"/>
                  </a:lnTo>
                  <a:lnTo>
                    <a:pt x="20" y="24"/>
                  </a:lnTo>
                  <a:lnTo>
                    <a:pt x="20" y="16"/>
                  </a:lnTo>
                  <a:lnTo>
                    <a:pt x="13" y="16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8" name="Freeform 122">
              <a:extLst>
                <a:ext uri="{FF2B5EF4-FFF2-40B4-BE49-F238E27FC236}">
                  <a16:creationId xmlns:a16="http://schemas.microsoft.com/office/drawing/2014/main" id="{954EB465-E229-4A84-A342-882677441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0" y="2687"/>
              <a:ext cx="78" cy="96"/>
            </a:xfrm>
            <a:custGeom>
              <a:avLst/>
              <a:gdLst>
                <a:gd name="T0" fmla="*/ 26 w 78"/>
                <a:gd name="T1" fmla="*/ 0 h 96"/>
                <a:gd name="T2" fmla="*/ 13 w 78"/>
                <a:gd name="T3" fmla="*/ 8 h 96"/>
                <a:gd name="T4" fmla="*/ 7 w 78"/>
                <a:gd name="T5" fmla="*/ 16 h 96"/>
                <a:gd name="T6" fmla="*/ 0 w 78"/>
                <a:gd name="T7" fmla="*/ 32 h 96"/>
                <a:gd name="T8" fmla="*/ 0 w 78"/>
                <a:gd name="T9" fmla="*/ 56 h 96"/>
                <a:gd name="T10" fmla="*/ 7 w 78"/>
                <a:gd name="T11" fmla="*/ 64 h 96"/>
                <a:gd name="T12" fmla="*/ 13 w 78"/>
                <a:gd name="T13" fmla="*/ 56 h 96"/>
                <a:gd name="T14" fmla="*/ 13 w 78"/>
                <a:gd name="T15" fmla="*/ 48 h 96"/>
                <a:gd name="T16" fmla="*/ 13 w 78"/>
                <a:gd name="T17" fmla="*/ 88 h 96"/>
                <a:gd name="T18" fmla="*/ 33 w 78"/>
                <a:gd name="T19" fmla="*/ 96 h 96"/>
                <a:gd name="T20" fmla="*/ 46 w 78"/>
                <a:gd name="T21" fmla="*/ 96 h 96"/>
                <a:gd name="T22" fmla="*/ 65 w 78"/>
                <a:gd name="T23" fmla="*/ 96 h 96"/>
                <a:gd name="T24" fmla="*/ 72 w 78"/>
                <a:gd name="T25" fmla="*/ 88 h 96"/>
                <a:gd name="T26" fmla="*/ 65 w 78"/>
                <a:gd name="T27" fmla="*/ 48 h 96"/>
                <a:gd name="T28" fmla="*/ 72 w 78"/>
                <a:gd name="T29" fmla="*/ 48 h 96"/>
                <a:gd name="T30" fmla="*/ 78 w 78"/>
                <a:gd name="T31" fmla="*/ 48 h 96"/>
                <a:gd name="T32" fmla="*/ 78 w 78"/>
                <a:gd name="T33" fmla="*/ 24 h 96"/>
                <a:gd name="T34" fmla="*/ 65 w 78"/>
                <a:gd name="T35" fmla="*/ 8 h 96"/>
                <a:gd name="T36" fmla="*/ 59 w 78"/>
                <a:gd name="T37" fmla="*/ 0 h 96"/>
                <a:gd name="T38" fmla="*/ 46 w 78"/>
                <a:gd name="T39" fmla="*/ 0 h 96"/>
                <a:gd name="T40" fmla="*/ 46 w 78"/>
                <a:gd name="T41" fmla="*/ 8 h 96"/>
                <a:gd name="T42" fmla="*/ 39 w 78"/>
                <a:gd name="T43" fmla="*/ 8 h 96"/>
                <a:gd name="T44" fmla="*/ 33 w 78"/>
                <a:gd name="T45" fmla="*/ 8 h 96"/>
                <a:gd name="T46" fmla="*/ 26 w 78"/>
                <a:gd name="T47" fmla="*/ 0 h 9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78"/>
                <a:gd name="T73" fmla="*/ 0 h 96"/>
                <a:gd name="T74" fmla="*/ 78 w 78"/>
                <a:gd name="T75" fmla="*/ 96 h 9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78" h="96">
                  <a:moveTo>
                    <a:pt x="26" y="0"/>
                  </a:moveTo>
                  <a:lnTo>
                    <a:pt x="13" y="8"/>
                  </a:lnTo>
                  <a:lnTo>
                    <a:pt x="7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7" y="64"/>
                  </a:lnTo>
                  <a:lnTo>
                    <a:pt x="13" y="56"/>
                  </a:lnTo>
                  <a:lnTo>
                    <a:pt x="13" y="48"/>
                  </a:lnTo>
                  <a:lnTo>
                    <a:pt x="13" y="88"/>
                  </a:lnTo>
                  <a:lnTo>
                    <a:pt x="33" y="96"/>
                  </a:lnTo>
                  <a:lnTo>
                    <a:pt x="46" y="96"/>
                  </a:lnTo>
                  <a:lnTo>
                    <a:pt x="65" y="96"/>
                  </a:lnTo>
                  <a:lnTo>
                    <a:pt x="72" y="88"/>
                  </a:lnTo>
                  <a:lnTo>
                    <a:pt x="65" y="48"/>
                  </a:lnTo>
                  <a:lnTo>
                    <a:pt x="72" y="48"/>
                  </a:lnTo>
                  <a:lnTo>
                    <a:pt x="78" y="48"/>
                  </a:lnTo>
                  <a:lnTo>
                    <a:pt x="78" y="24"/>
                  </a:lnTo>
                  <a:lnTo>
                    <a:pt x="65" y="8"/>
                  </a:lnTo>
                  <a:lnTo>
                    <a:pt x="59" y="0"/>
                  </a:lnTo>
                  <a:lnTo>
                    <a:pt x="46" y="0"/>
                  </a:lnTo>
                  <a:lnTo>
                    <a:pt x="46" y="8"/>
                  </a:lnTo>
                  <a:lnTo>
                    <a:pt x="39" y="8"/>
                  </a:lnTo>
                  <a:lnTo>
                    <a:pt x="33" y="8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9" name="Line 123">
              <a:extLst>
                <a:ext uri="{FF2B5EF4-FFF2-40B4-BE49-F238E27FC236}">
                  <a16:creationId xmlns:a16="http://schemas.microsoft.com/office/drawing/2014/main" id="{3627AF40-A6D1-4617-BA8E-E2E4EAE240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75" y="2727"/>
              <a:ext cx="1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90" name="Freeform 124">
              <a:extLst>
                <a:ext uri="{FF2B5EF4-FFF2-40B4-BE49-F238E27FC236}">
                  <a16:creationId xmlns:a16="http://schemas.microsoft.com/office/drawing/2014/main" id="{3ACE9818-E4F7-4F01-A564-B234B59B42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0" y="2743"/>
              <a:ext cx="26" cy="56"/>
            </a:xfrm>
            <a:custGeom>
              <a:avLst/>
              <a:gdLst>
                <a:gd name="T0" fmla="*/ 13 w 26"/>
                <a:gd name="T1" fmla="*/ 0 h 56"/>
                <a:gd name="T2" fmla="*/ 13 w 26"/>
                <a:gd name="T3" fmla="*/ 24 h 56"/>
                <a:gd name="T4" fmla="*/ 26 w 26"/>
                <a:gd name="T5" fmla="*/ 48 h 56"/>
                <a:gd name="T6" fmla="*/ 20 w 26"/>
                <a:gd name="T7" fmla="*/ 56 h 56"/>
                <a:gd name="T8" fmla="*/ 0 w 26"/>
                <a:gd name="T9" fmla="*/ 24 h 56"/>
                <a:gd name="T10" fmla="*/ 0 w 26"/>
                <a:gd name="T11" fmla="*/ 0 h 56"/>
                <a:gd name="T12" fmla="*/ 7 w 26"/>
                <a:gd name="T13" fmla="*/ 8 h 56"/>
                <a:gd name="T14" fmla="*/ 13 w 26"/>
                <a:gd name="T15" fmla="*/ 0 h 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"/>
                <a:gd name="T25" fmla="*/ 0 h 56"/>
                <a:gd name="T26" fmla="*/ 26 w 26"/>
                <a:gd name="T27" fmla="*/ 56 h 5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" h="56">
                  <a:moveTo>
                    <a:pt x="13" y="0"/>
                  </a:moveTo>
                  <a:lnTo>
                    <a:pt x="13" y="24"/>
                  </a:lnTo>
                  <a:lnTo>
                    <a:pt x="26" y="48"/>
                  </a:lnTo>
                  <a:lnTo>
                    <a:pt x="20" y="56"/>
                  </a:lnTo>
                  <a:lnTo>
                    <a:pt x="0" y="24"/>
                  </a:lnTo>
                  <a:lnTo>
                    <a:pt x="0" y="0"/>
                  </a:lnTo>
                  <a:lnTo>
                    <a:pt x="7" y="8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1" name="Freeform 125">
              <a:extLst>
                <a:ext uri="{FF2B5EF4-FFF2-40B4-BE49-F238E27FC236}">
                  <a16:creationId xmlns:a16="http://schemas.microsoft.com/office/drawing/2014/main" id="{230C21A0-2F45-41B1-89B8-80603AA8AB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5" y="2735"/>
              <a:ext cx="13" cy="56"/>
            </a:xfrm>
            <a:custGeom>
              <a:avLst/>
              <a:gdLst>
                <a:gd name="T0" fmla="*/ 13 w 13"/>
                <a:gd name="T1" fmla="*/ 0 h 56"/>
                <a:gd name="T2" fmla="*/ 13 w 13"/>
                <a:gd name="T3" fmla="*/ 24 h 56"/>
                <a:gd name="T4" fmla="*/ 0 w 13"/>
                <a:gd name="T5" fmla="*/ 56 h 56"/>
                <a:gd name="T6" fmla="*/ 0 w 13"/>
                <a:gd name="T7" fmla="*/ 48 h 56"/>
                <a:gd name="T8" fmla="*/ 7 w 13"/>
                <a:gd name="T9" fmla="*/ 40 h 56"/>
                <a:gd name="T10" fmla="*/ 0 w 13"/>
                <a:gd name="T11" fmla="*/ 0 h 56"/>
                <a:gd name="T12" fmla="*/ 7 w 13"/>
                <a:gd name="T13" fmla="*/ 0 h 56"/>
                <a:gd name="T14" fmla="*/ 13 w 13"/>
                <a:gd name="T15" fmla="*/ 0 h 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"/>
                <a:gd name="T25" fmla="*/ 0 h 56"/>
                <a:gd name="T26" fmla="*/ 13 w 13"/>
                <a:gd name="T27" fmla="*/ 56 h 5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" h="56">
                  <a:moveTo>
                    <a:pt x="13" y="0"/>
                  </a:moveTo>
                  <a:lnTo>
                    <a:pt x="13" y="24"/>
                  </a:lnTo>
                  <a:lnTo>
                    <a:pt x="0" y="56"/>
                  </a:lnTo>
                  <a:lnTo>
                    <a:pt x="0" y="48"/>
                  </a:lnTo>
                  <a:lnTo>
                    <a:pt x="7" y="40"/>
                  </a:lnTo>
                  <a:lnTo>
                    <a:pt x="0" y="0"/>
                  </a:lnTo>
                  <a:lnTo>
                    <a:pt x="7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9" name="Group 126">
            <a:extLst>
              <a:ext uri="{FF2B5EF4-FFF2-40B4-BE49-F238E27FC236}">
                <a16:creationId xmlns:a16="http://schemas.microsoft.com/office/drawing/2014/main" id="{CCD6B9E3-C2E6-4736-9431-92B0DDCCC073}"/>
              </a:ext>
            </a:extLst>
          </p:cNvPr>
          <p:cNvGrpSpPr>
            <a:grpSpLocks/>
          </p:cNvGrpSpPr>
          <p:nvPr/>
        </p:nvGrpSpPr>
        <p:grpSpPr bwMode="auto">
          <a:xfrm>
            <a:off x="4408987" y="2747555"/>
            <a:ext cx="1114425" cy="1119188"/>
            <a:chOff x="3110" y="2304"/>
            <a:chExt cx="702" cy="705"/>
          </a:xfrm>
        </p:grpSpPr>
        <p:sp>
          <p:nvSpPr>
            <p:cNvPr id="5133" name="Rectangle 127">
              <a:extLst>
                <a:ext uri="{FF2B5EF4-FFF2-40B4-BE49-F238E27FC236}">
                  <a16:creationId xmlns:a16="http://schemas.microsoft.com/office/drawing/2014/main" id="{08BC7E8B-6DCF-40D4-8C6C-4B97170FD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0" y="2304"/>
              <a:ext cx="702" cy="705"/>
            </a:xfrm>
            <a:prstGeom prst="rect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grpSp>
          <p:nvGrpSpPr>
            <p:cNvPr id="5134" name="Group 128">
              <a:extLst>
                <a:ext uri="{FF2B5EF4-FFF2-40B4-BE49-F238E27FC236}">
                  <a16:creationId xmlns:a16="http://schemas.microsoft.com/office/drawing/2014/main" id="{871389A0-AA3A-411B-AC49-B0C16BFCF6D7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216" y="2421"/>
              <a:ext cx="432" cy="411"/>
              <a:chOff x="1632" y="1248"/>
              <a:chExt cx="2682" cy="2286"/>
            </a:xfrm>
          </p:grpSpPr>
          <p:sp>
            <p:nvSpPr>
              <p:cNvPr id="5135" name="Gear">
                <a:extLst>
                  <a:ext uri="{FF2B5EF4-FFF2-40B4-BE49-F238E27FC236}">
                    <a16:creationId xmlns:a16="http://schemas.microsoft.com/office/drawing/2014/main" id="{9DB8EB99-5B55-4FFF-9514-7F34EF83D28F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3119" y="1248"/>
                <a:ext cx="1195" cy="10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374 w 21600"/>
                  <a:gd name="T13" fmla="*/ 3957 h 21600"/>
                  <a:gd name="T14" fmla="*/ 17840 w 21600"/>
                  <a:gd name="T15" fmla="*/ 1764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round/>
                <a:headEnd/>
                <a:tailEnd/>
              </a:ln>
              <a:scene3d>
                <a:camera prst="legacyPerspectiveFront">
                  <a:rot lat="20099983" lon="1500000" rev="0"/>
                </a:camera>
                <a:lightRig rig="legacyFlat4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C0C0"/>
                </a:extrusionClr>
                <a:contourClr>
                  <a:srgbClr val="C0C0C0"/>
                </a:contourClr>
              </a:sp3d>
            </p:spPr>
            <p:txBody>
              <a:bodyPr>
                <a:flatTx/>
              </a:bodyPr>
              <a:lstStyle/>
              <a:p>
                <a:endParaRPr lang="en-US"/>
              </a:p>
            </p:txBody>
          </p:sp>
          <p:sp>
            <p:nvSpPr>
              <p:cNvPr id="5136" name="AutoShape 130">
                <a:extLst>
                  <a:ext uri="{FF2B5EF4-FFF2-40B4-BE49-F238E27FC236}">
                    <a16:creationId xmlns:a16="http://schemas.microsoft.com/office/drawing/2014/main" id="{F51CDDB1-7685-44AA-9A27-86DE30631098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1632" y="1680"/>
                <a:ext cx="1429" cy="125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368 w 21600"/>
                  <a:gd name="T13" fmla="*/ 3965 h 21600"/>
                  <a:gd name="T14" fmla="*/ 17836 w 21600"/>
                  <a:gd name="T15" fmla="*/ 1763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round/>
                <a:headEnd/>
                <a:tailEnd/>
              </a:ln>
              <a:scene3d>
                <a:camera prst="legacyPerspectiveFront">
                  <a:rot lat="20099983" lon="1500000" rev="0"/>
                </a:camera>
                <a:lightRig rig="legacyFlat4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C0C0"/>
                </a:extrusionClr>
                <a:contourClr>
                  <a:srgbClr val="C0C0C0"/>
                </a:contourClr>
              </a:sp3d>
            </p:spPr>
            <p:txBody>
              <a:bodyPr>
                <a:flatTx/>
              </a:bodyPr>
              <a:lstStyle/>
              <a:p>
                <a:endParaRPr lang="en-US"/>
              </a:p>
            </p:txBody>
          </p:sp>
          <p:sp>
            <p:nvSpPr>
              <p:cNvPr id="5137" name="AutoShape 131">
                <a:extLst>
                  <a:ext uri="{FF2B5EF4-FFF2-40B4-BE49-F238E27FC236}">
                    <a16:creationId xmlns:a16="http://schemas.microsoft.com/office/drawing/2014/main" id="{F96715B1-A7A4-45E7-9551-F1D969ED23DD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2559" y="2142"/>
                <a:ext cx="1588" cy="13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380 w 21600"/>
                  <a:gd name="T13" fmla="*/ 3957 h 21600"/>
                  <a:gd name="T14" fmla="*/ 17846 w 21600"/>
                  <a:gd name="T15" fmla="*/ 17628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round/>
                <a:headEnd/>
                <a:tailEnd/>
              </a:ln>
              <a:scene3d>
                <a:camera prst="legacyPerspectiveFront">
                  <a:rot lat="20099983" lon="1500000" rev="0"/>
                </a:camera>
                <a:lightRig rig="legacyFlat4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C0C0"/>
                </a:extrusionClr>
                <a:contourClr>
                  <a:srgbClr val="C0C0C0"/>
                </a:contourClr>
              </a:sp3d>
            </p:spPr>
            <p:txBody>
              <a:bodyPr>
                <a:flatTx/>
              </a:bodyPr>
              <a:lstStyle/>
              <a:p>
                <a:endParaRPr lang="en-US"/>
              </a:p>
            </p:txBody>
          </p:sp>
        </p:grpSp>
      </p:grpSp>
      <p:sp>
        <p:nvSpPr>
          <p:cNvPr id="5130" name="AutoShape 132">
            <a:extLst>
              <a:ext uri="{FF2B5EF4-FFF2-40B4-BE49-F238E27FC236}">
                <a16:creationId xmlns:a16="http://schemas.microsoft.com/office/drawing/2014/main" id="{14FE4715-DD4C-4078-B491-E353F2E0E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161" y="3192055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400"/>
          </a:p>
        </p:txBody>
      </p:sp>
      <p:sp>
        <p:nvSpPr>
          <p:cNvPr id="5131" name="AutoShape 133">
            <a:extLst>
              <a:ext uri="{FF2B5EF4-FFF2-40B4-BE49-F238E27FC236}">
                <a16:creationId xmlns:a16="http://schemas.microsoft.com/office/drawing/2014/main" id="{6C8CCFC9-6750-47DE-9A9D-6B0A77BDC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649" y="3193643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rgbClr val="E4BB0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400"/>
          </a:p>
        </p:txBody>
      </p:sp>
      <p:sp>
        <p:nvSpPr>
          <p:cNvPr id="5132" name="Text Box 134">
            <a:extLst>
              <a:ext uri="{FF2B5EF4-FFF2-40B4-BE49-F238E27FC236}">
                <a16:creationId xmlns:a16="http://schemas.microsoft.com/office/drawing/2014/main" id="{D2883EEF-D2C2-41EA-A2C4-4F6C00BC1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750" y="4744631"/>
            <a:ext cx="905600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An </a:t>
            </a:r>
            <a:r>
              <a:rPr lang="en-US" altLang="en-US" sz="2400" b="1" dirty="0"/>
              <a:t>algorithm</a:t>
            </a:r>
            <a:r>
              <a:rPr lang="en-US" altLang="en-US" sz="2400" dirty="0"/>
              <a:t> is a step-by-step procedure for solving a problem in a finite amount of time.</a:t>
            </a:r>
          </a:p>
        </p:txBody>
      </p:sp>
    </p:spTree>
    <p:extLst>
      <p:ext uri="{BB962C8B-B14F-4D97-AF65-F5344CB8AC3E}">
        <p14:creationId xmlns:p14="http://schemas.microsoft.com/office/powerpoint/2010/main" val="16892291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1E1F4-DE63-4F43-BB8C-18DC7B09D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173537"/>
            <a:ext cx="10515600" cy="1325563"/>
          </a:xfrm>
        </p:spPr>
        <p:txBody>
          <a:bodyPr/>
          <a:lstStyle/>
          <a:p>
            <a:r>
              <a:rPr lang="en-US" dirty="0"/>
              <a:t>Binary Search (2/4)</a:t>
            </a:r>
          </a:p>
        </p:txBody>
      </p:sp>
      <p:pic>
        <p:nvPicPr>
          <p:cNvPr id="6" name="Content Placeholder 5" descr="[Diagram:Pic/binary-search-found-small.png]">
            <a:extLst>
              <a:ext uri="{FF2B5EF4-FFF2-40B4-BE49-F238E27FC236}">
                <a16:creationId xmlns:a16="http://schemas.microsoft.com/office/drawing/2014/main" id="{FF083E17-AC0B-402C-A52C-0E1A8DF5606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558" y="2747942"/>
            <a:ext cx="6401762" cy="296197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2796FB7-623B-4BCD-BD7C-9683B2385E23}"/>
              </a:ext>
            </a:extLst>
          </p:cNvPr>
          <p:cNvSpPr/>
          <p:nvPr/>
        </p:nvSpPr>
        <p:spPr>
          <a:xfrm>
            <a:off x="792780" y="1744984"/>
            <a:ext cx="5648660" cy="468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Successful search for a value of 8:</a:t>
            </a:r>
            <a:endParaRPr lang="en-US" sz="2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3520F77-DE20-46B8-8050-5A5AD693D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871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1E1F4-DE63-4F43-BB8C-18DC7B09D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920" y="182245"/>
            <a:ext cx="10515600" cy="1325563"/>
          </a:xfrm>
        </p:spPr>
        <p:txBody>
          <a:bodyPr/>
          <a:lstStyle/>
          <a:p>
            <a:r>
              <a:rPr lang="en-US" dirty="0"/>
              <a:t>Binary Search (3/4)</a:t>
            </a:r>
          </a:p>
        </p:txBody>
      </p:sp>
      <p:pic>
        <p:nvPicPr>
          <p:cNvPr id="4" name="Content Placeholder 3" descr="[Diagram:Pic/binary-search-failed-small.png]">
            <a:extLst>
              <a:ext uri="{FF2B5EF4-FFF2-40B4-BE49-F238E27FC236}">
                <a16:creationId xmlns:a16="http://schemas.microsoft.com/office/drawing/2014/main" id="{B310B9D8-2EF7-4E6C-B857-06C9670648E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769" y="1993685"/>
            <a:ext cx="6489391" cy="47633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D1953B9-7B51-43FA-9B2B-D32B293AE6C6}"/>
              </a:ext>
            </a:extLst>
          </p:cNvPr>
          <p:cNvSpPr/>
          <p:nvPr/>
        </p:nvSpPr>
        <p:spPr>
          <a:xfrm>
            <a:off x="756920" y="1410336"/>
            <a:ext cx="4709160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Unsuccessful search for a value of 7:</a:t>
            </a:r>
            <a:endParaRPr lang="en-US" sz="2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0A9E2-F610-4804-B4D5-7D3AC98DD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627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1E1F4-DE63-4F43-BB8C-18DC7B09D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920" y="182245"/>
            <a:ext cx="10515600" cy="1325563"/>
          </a:xfrm>
        </p:spPr>
        <p:txBody>
          <a:bodyPr/>
          <a:lstStyle/>
          <a:p>
            <a:r>
              <a:rPr lang="en-US" dirty="0"/>
              <a:t>Binary Search (4/4)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0B6B7-9BA0-47B2-93F2-297456340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Time complexity analysis: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A single call of </a:t>
            </a:r>
            <a:r>
              <a:rPr lang="en-US" dirty="0" err="1"/>
              <a:t>BinarySearch</a:t>
            </a:r>
            <a:r>
              <a:rPr lang="en-US" dirty="0"/>
              <a:t>() takes O(1) time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The number of calls of </a:t>
            </a:r>
            <a:r>
              <a:rPr lang="en-US" dirty="0" err="1"/>
              <a:t>BinarySearch</a:t>
            </a:r>
            <a:r>
              <a:rPr lang="en-US" dirty="0"/>
              <a:t>() is O(log n) in the worst case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Therefore, the time complexity of the binary search is O(log n)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A91E2-751C-4E15-8A0F-AD314959E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800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1E1F4-DE63-4F43-BB8C-18DC7B09D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920" y="182245"/>
            <a:ext cx="10515600" cy="1325563"/>
          </a:xfrm>
        </p:spPr>
        <p:txBody>
          <a:bodyPr/>
          <a:lstStyle/>
          <a:p>
            <a:r>
              <a:rPr lang="en-US" dirty="0"/>
              <a:t>Linear Time vs Logarithmic Time</a:t>
            </a:r>
          </a:p>
        </p:txBody>
      </p:sp>
      <p:pic>
        <p:nvPicPr>
          <p:cNvPr id="4" name="Content Placeholder 3" descr="[Diagram:Pic/log-complexity-small.png]">
            <a:extLst>
              <a:ext uri="{FF2B5EF4-FFF2-40B4-BE49-F238E27FC236}">
                <a16:creationId xmlns:a16="http://schemas.microsoft.com/office/drawing/2014/main" id="{7CD5B6E4-CB07-4BB8-A6BF-983C1AA0BF0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840" y="1696720"/>
            <a:ext cx="5303520" cy="34645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3FE399-25A8-4976-A0A6-4456F4F2FEBA}"/>
              </a:ext>
            </a:extLst>
          </p:cNvPr>
          <p:cNvSpPr txBox="1"/>
          <p:nvPr/>
        </p:nvSpPr>
        <p:spPr>
          <a:xfrm>
            <a:off x="985520" y="5492432"/>
            <a:ext cx="8798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logarithmic time algorithm is much faster than a linear time 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01536-D376-4968-B268-5C42A00CD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057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1E1F4-DE63-4F43-BB8C-18DC7B09D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131445"/>
            <a:ext cx="10515600" cy="1325563"/>
          </a:xfrm>
        </p:spPr>
        <p:txBody>
          <a:bodyPr/>
          <a:lstStyle/>
          <a:p>
            <a:r>
              <a:rPr lang="en-US" dirty="0"/>
              <a:t>Computing Powers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0B6B7-9BA0-47B2-93F2-297456340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power function, p(</a:t>
            </a:r>
            <a:r>
              <a:rPr lang="en-US" altLang="en-US" dirty="0" err="1"/>
              <a:t>x,n</a:t>
            </a:r>
            <a:r>
              <a:rPr lang="en-US" altLang="en-US" dirty="0"/>
              <a:t>)=</a:t>
            </a:r>
            <a:r>
              <a:rPr lang="en-US" altLang="en-US" dirty="0" err="1"/>
              <a:t>x</a:t>
            </a:r>
            <a:r>
              <a:rPr lang="en-US" altLang="en-US" baseline="30000" dirty="0" err="1"/>
              <a:t>n</a:t>
            </a:r>
            <a:r>
              <a:rPr lang="en-US" altLang="en-US" dirty="0"/>
              <a:t>, can be defined recursively:</a:t>
            </a:r>
          </a:p>
          <a:p>
            <a:endParaRPr lang="en-US" altLang="en-US" dirty="0"/>
          </a:p>
          <a:p>
            <a:pPr>
              <a:buNone/>
            </a:pPr>
            <a:endParaRPr lang="en-US" altLang="en-US" dirty="0"/>
          </a:p>
          <a:p>
            <a:pPr>
              <a:buNone/>
            </a:pPr>
            <a:endParaRPr lang="en-US" altLang="en-US" dirty="0"/>
          </a:p>
          <a:p>
            <a:r>
              <a:rPr lang="en-US" altLang="en-US" dirty="0"/>
              <a:t>This leads to an power function that runs in O(n) time (for we make n recursive calls).</a:t>
            </a:r>
          </a:p>
          <a:p>
            <a:r>
              <a:rPr lang="en-US" altLang="en-US" dirty="0"/>
              <a:t>We can do better than this, however.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CCF2EF-2635-408A-BA7D-59F83AE94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034" y="2611120"/>
            <a:ext cx="4392131" cy="98361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CCAB38-8652-4C96-9080-D582BCD5A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448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1E1F4-DE63-4F43-BB8C-18DC7B09D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131445"/>
            <a:ext cx="10515600" cy="1325563"/>
          </a:xfrm>
        </p:spPr>
        <p:txBody>
          <a:bodyPr/>
          <a:lstStyle/>
          <a:p>
            <a:r>
              <a:rPr lang="en-US" dirty="0"/>
              <a:t>Computing Powers (2/3)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CD31530-35F6-43C3-A2BB-7A27A56064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757680"/>
            <a:ext cx="10515600" cy="4632643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We can derive a more efficient linearly recursive algorithm by using repeated squaring:</a:t>
            </a:r>
          </a:p>
          <a:p>
            <a:pPr eaLnBrk="1" hangingPunct="1"/>
            <a:endParaRPr lang="en-US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For example,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4</a:t>
            </a:r>
            <a:r>
              <a:rPr lang="en-US" altLang="en-US" sz="2000" dirty="0">
                <a:solidFill>
                  <a:srgbClr val="000000"/>
                </a:solidFill>
                <a:latin typeface="Times" panose="02020603050405020304" pitchFamily="18" charset="0"/>
              </a:rPr>
              <a:t>	</a:t>
            </a:r>
            <a:r>
              <a:rPr lang="en-US" altLang="en-US" sz="2000" dirty="0">
                <a:solidFill>
                  <a:srgbClr val="000000"/>
                </a:solidFill>
                <a:latin typeface="CMR10" charset="0"/>
              </a:rPr>
              <a:t>=  </a:t>
            </a:r>
            <a:r>
              <a:rPr lang="en-US" altLang="en-US" sz="2000" dirty="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000" baseline="300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4</a:t>
            </a:r>
            <a:r>
              <a:rPr lang="en-US" altLang="en-US" sz="2000" i="1" baseline="30000" dirty="0">
                <a:solidFill>
                  <a:srgbClr val="000000"/>
                </a:solidFill>
                <a:latin typeface="CMMI10" charset="0"/>
              </a:rPr>
              <a:t>/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000" baseline="300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2 </a:t>
            </a:r>
            <a:r>
              <a:rPr lang="en-US" altLang="en-US" sz="2000" dirty="0">
                <a:solidFill>
                  <a:srgbClr val="000000"/>
                </a:solidFill>
                <a:latin typeface="CMR10" charset="0"/>
              </a:rPr>
              <a:t>= (</a:t>
            </a:r>
            <a:r>
              <a:rPr lang="en-US" altLang="en-US" sz="2000" dirty="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4</a:t>
            </a:r>
            <a:r>
              <a:rPr lang="en-US" altLang="en-US" sz="2000" i="1" baseline="30000" dirty="0">
                <a:solidFill>
                  <a:srgbClr val="000000"/>
                </a:solidFill>
                <a:latin typeface="CMMI10" charset="0"/>
              </a:rPr>
              <a:t>/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0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2 </a:t>
            </a:r>
            <a:r>
              <a:rPr lang="en-US" altLang="en-US" sz="2000" dirty="0">
                <a:solidFill>
                  <a:srgbClr val="000000"/>
                </a:solidFill>
                <a:latin typeface="CMR10" charset="0"/>
              </a:rPr>
              <a:t>= (</a:t>
            </a:r>
            <a:r>
              <a:rPr lang="en-US" altLang="en-US" sz="2000" dirty="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0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2 </a:t>
            </a:r>
            <a:r>
              <a:rPr lang="en-US" altLang="en-US" sz="2000" dirty="0">
                <a:solidFill>
                  <a:srgbClr val="000000"/>
                </a:solidFill>
                <a:latin typeface="CMR10" charset="0"/>
              </a:rPr>
              <a:t>= </a:t>
            </a:r>
            <a:r>
              <a:rPr lang="en-US" altLang="en-US" sz="2000" dirty="0">
                <a:solidFill>
                  <a:srgbClr val="000000"/>
                </a:solidFill>
                <a:latin typeface="Times" panose="02020603050405020304" pitchFamily="18" charset="0"/>
              </a:rPr>
              <a:t>4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2 </a:t>
            </a:r>
            <a:r>
              <a:rPr lang="en-US" altLang="en-US" sz="2000" dirty="0">
                <a:solidFill>
                  <a:srgbClr val="000000"/>
                </a:solidFill>
                <a:latin typeface="CMR10" charset="0"/>
              </a:rPr>
              <a:t>= </a:t>
            </a:r>
            <a:r>
              <a:rPr lang="en-US" altLang="en-US" sz="2000" dirty="0">
                <a:solidFill>
                  <a:srgbClr val="000000"/>
                </a:solidFill>
                <a:latin typeface="Times" panose="02020603050405020304" pitchFamily="18" charset="0"/>
              </a:rPr>
              <a:t>16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5</a:t>
            </a:r>
            <a:r>
              <a:rPr lang="en-US" altLang="en-US" sz="2000" dirty="0">
                <a:solidFill>
                  <a:srgbClr val="000000"/>
                </a:solidFill>
                <a:latin typeface="Times" panose="02020603050405020304" pitchFamily="18" charset="0"/>
              </a:rPr>
              <a:t>	</a:t>
            </a:r>
            <a:r>
              <a:rPr lang="en-US" altLang="en-US" sz="2000" dirty="0">
                <a:solidFill>
                  <a:srgbClr val="000000"/>
                </a:solidFill>
                <a:latin typeface="CMR10" charset="0"/>
              </a:rPr>
              <a:t>=  </a:t>
            </a:r>
            <a:r>
              <a:rPr lang="en-US" altLang="en-US" sz="2000" dirty="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1</a:t>
            </a:r>
            <a:r>
              <a:rPr lang="en-US" altLang="en-US" sz="2000" baseline="30000" dirty="0">
                <a:solidFill>
                  <a:srgbClr val="000000"/>
                </a:solidFill>
                <a:latin typeface="CMR10" charset="0"/>
              </a:rPr>
              <a:t>+(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4</a:t>
            </a:r>
            <a:r>
              <a:rPr lang="en-US" altLang="en-US" sz="2000" i="1" baseline="30000" dirty="0">
                <a:solidFill>
                  <a:srgbClr val="000000"/>
                </a:solidFill>
                <a:latin typeface="CMMI10" charset="0"/>
              </a:rPr>
              <a:t>/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000" baseline="300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2 </a:t>
            </a:r>
            <a:r>
              <a:rPr lang="en-US" altLang="en-US" sz="2000" dirty="0">
                <a:solidFill>
                  <a:srgbClr val="000000"/>
                </a:solidFill>
                <a:latin typeface="CMR10" charset="0"/>
              </a:rPr>
              <a:t>= </a:t>
            </a:r>
            <a:r>
              <a:rPr lang="en-US" altLang="en-US" sz="2000" dirty="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0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altLang="en-US" sz="2000" dirty="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4</a:t>
            </a:r>
            <a:r>
              <a:rPr lang="en-US" altLang="en-US" sz="2000" i="1" baseline="30000" dirty="0">
                <a:solidFill>
                  <a:srgbClr val="000000"/>
                </a:solidFill>
                <a:latin typeface="CMMI10" charset="0"/>
              </a:rPr>
              <a:t>/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0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2 </a:t>
            </a:r>
            <a:r>
              <a:rPr lang="en-US" altLang="en-US" sz="2000" dirty="0">
                <a:solidFill>
                  <a:srgbClr val="000000"/>
                </a:solidFill>
                <a:latin typeface="CMR10" charset="0"/>
              </a:rPr>
              <a:t>= </a:t>
            </a:r>
            <a:r>
              <a:rPr lang="en-US" altLang="en-US" sz="2000" dirty="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0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altLang="en-US" sz="2000" dirty="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0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2 </a:t>
            </a:r>
            <a:r>
              <a:rPr lang="en-US" altLang="en-US" sz="2000" dirty="0">
                <a:solidFill>
                  <a:srgbClr val="000000"/>
                </a:solidFill>
                <a:latin typeface="CMR10" charset="0"/>
              </a:rPr>
              <a:t>= </a:t>
            </a:r>
            <a:r>
              <a:rPr lang="en-US" altLang="en-US" sz="2000" dirty="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0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altLang="en-US" sz="2000" dirty="0">
                <a:solidFill>
                  <a:srgbClr val="000000"/>
                </a:solidFill>
                <a:latin typeface="Times" panose="02020603050405020304" pitchFamily="18" charset="0"/>
              </a:rPr>
              <a:t>4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000" dirty="0">
                <a:solidFill>
                  <a:srgbClr val="000000"/>
                </a:solidFill>
                <a:latin typeface="CMR10" charset="0"/>
              </a:rPr>
              <a:t>) = </a:t>
            </a:r>
            <a:r>
              <a:rPr lang="en-US" altLang="en-US" sz="2000" dirty="0">
                <a:solidFill>
                  <a:srgbClr val="000000"/>
                </a:solidFill>
                <a:latin typeface="Times" panose="02020603050405020304" pitchFamily="18" charset="0"/>
              </a:rPr>
              <a:t>32</a:t>
            </a:r>
            <a:endParaRPr lang="en-US" altLang="en-US" sz="2000" dirty="0">
              <a:solidFill>
                <a:srgbClr val="000000"/>
              </a:solidFill>
              <a:latin typeface="CMR10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6</a:t>
            </a:r>
            <a:r>
              <a:rPr lang="en-US" altLang="en-US" sz="2000" dirty="0">
                <a:solidFill>
                  <a:srgbClr val="000000"/>
                </a:solidFill>
                <a:latin typeface="Times" panose="02020603050405020304" pitchFamily="18" charset="0"/>
              </a:rPr>
              <a:t>	</a:t>
            </a:r>
            <a:r>
              <a:rPr lang="en-US" altLang="en-US" sz="2000" dirty="0">
                <a:solidFill>
                  <a:srgbClr val="000000"/>
                </a:solidFill>
                <a:latin typeface="CMR10" charset="0"/>
              </a:rPr>
              <a:t>= </a:t>
            </a:r>
            <a:r>
              <a:rPr lang="en-US" altLang="en-US" sz="2000" dirty="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000" baseline="300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6</a:t>
            </a:r>
            <a:r>
              <a:rPr lang="en-US" altLang="en-US" sz="2000" i="1" baseline="30000" dirty="0">
                <a:solidFill>
                  <a:srgbClr val="000000"/>
                </a:solidFill>
                <a:latin typeface="CMMI10" charset="0"/>
              </a:rPr>
              <a:t>/ 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2)2 </a:t>
            </a:r>
            <a:r>
              <a:rPr lang="en-US" altLang="en-US" sz="2000" dirty="0">
                <a:solidFill>
                  <a:srgbClr val="000000"/>
                </a:solidFill>
                <a:latin typeface="CMR10" charset="0"/>
              </a:rPr>
              <a:t>= (</a:t>
            </a:r>
            <a:r>
              <a:rPr lang="en-US" altLang="en-US" sz="2000" dirty="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6</a:t>
            </a:r>
            <a:r>
              <a:rPr lang="en-US" altLang="en-US" sz="2000" i="1" baseline="30000" dirty="0">
                <a:solidFill>
                  <a:srgbClr val="000000"/>
                </a:solidFill>
                <a:latin typeface="CMMI10" charset="0"/>
              </a:rPr>
              <a:t>/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0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2 </a:t>
            </a:r>
            <a:r>
              <a:rPr lang="en-US" altLang="en-US" sz="2000" dirty="0">
                <a:solidFill>
                  <a:srgbClr val="000000"/>
                </a:solidFill>
                <a:latin typeface="CMR10" charset="0"/>
              </a:rPr>
              <a:t>= (</a:t>
            </a:r>
            <a:r>
              <a:rPr lang="en-US" altLang="en-US" sz="2000" dirty="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3</a:t>
            </a:r>
            <a:r>
              <a:rPr lang="en-US" altLang="en-US" sz="20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2 </a:t>
            </a:r>
            <a:r>
              <a:rPr lang="en-US" altLang="en-US" sz="2000" dirty="0">
                <a:solidFill>
                  <a:srgbClr val="000000"/>
                </a:solidFill>
                <a:latin typeface="CMR10" charset="0"/>
              </a:rPr>
              <a:t>= </a:t>
            </a:r>
            <a:r>
              <a:rPr lang="en-US" altLang="en-US" sz="2000" dirty="0">
                <a:solidFill>
                  <a:srgbClr val="000000"/>
                </a:solidFill>
                <a:latin typeface="Times" panose="02020603050405020304" pitchFamily="18" charset="0"/>
              </a:rPr>
              <a:t>8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2 </a:t>
            </a:r>
            <a:r>
              <a:rPr lang="en-US" altLang="en-US" sz="2000" dirty="0">
                <a:solidFill>
                  <a:srgbClr val="000000"/>
                </a:solidFill>
                <a:latin typeface="CMR10" charset="0"/>
              </a:rPr>
              <a:t>= </a:t>
            </a:r>
            <a:r>
              <a:rPr lang="en-US" altLang="en-US" sz="2000" dirty="0">
                <a:solidFill>
                  <a:srgbClr val="000000"/>
                </a:solidFill>
                <a:latin typeface="Times" panose="02020603050405020304" pitchFamily="18" charset="0"/>
              </a:rPr>
              <a:t>64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7</a:t>
            </a:r>
            <a:r>
              <a:rPr lang="en-US" altLang="en-US" sz="2000" dirty="0">
                <a:solidFill>
                  <a:srgbClr val="000000"/>
                </a:solidFill>
                <a:latin typeface="Times" panose="02020603050405020304" pitchFamily="18" charset="0"/>
              </a:rPr>
              <a:t>	</a:t>
            </a:r>
            <a:r>
              <a:rPr lang="en-US" altLang="en-US" sz="2000" dirty="0">
                <a:solidFill>
                  <a:srgbClr val="000000"/>
                </a:solidFill>
                <a:latin typeface="CMR10" charset="0"/>
              </a:rPr>
              <a:t>= </a:t>
            </a:r>
            <a:r>
              <a:rPr lang="en-US" altLang="en-US" sz="2000" dirty="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1</a:t>
            </a:r>
            <a:r>
              <a:rPr lang="en-US" altLang="en-US" sz="2000" baseline="30000" dirty="0">
                <a:solidFill>
                  <a:srgbClr val="000000"/>
                </a:solidFill>
                <a:latin typeface="CMR10" charset="0"/>
              </a:rPr>
              <a:t>+(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6</a:t>
            </a:r>
            <a:r>
              <a:rPr lang="en-US" altLang="en-US" sz="2000" i="1" baseline="30000" dirty="0">
                <a:solidFill>
                  <a:srgbClr val="000000"/>
                </a:solidFill>
                <a:latin typeface="CMMI10" charset="0"/>
              </a:rPr>
              <a:t>/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000" baseline="300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2 </a:t>
            </a:r>
            <a:r>
              <a:rPr lang="en-US" altLang="en-US" sz="2000" dirty="0">
                <a:solidFill>
                  <a:srgbClr val="000000"/>
                </a:solidFill>
                <a:latin typeface="CMR10" charset="0"/>
              </a:rPr>
              <a:t>= </a:t>
            </a:r>
            <a:r>
              <a:rPr lang="en-US" altLang="en-US" sz="2000" dirty="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0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altLang="en-US" sz="2000" dirty="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6</a:t>
            </a:r>
            <a:r>
              <a:rPr lang="en-US" altLang="en-US" sz="2000" i="1" baseline="30000" dirty="0">
                <a:solidFill>
                  <a:srgbClr val="000000"/>
                </a:solidFill>
                <a:latin typeface="CMMI10" charset="0"/>
              </a:rPr>
              <a:t>/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0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2 </a:t>
            </a:r>
            <a:r>
              <a:rPr lang="en-US" altLang="en-US" sz="2000" dirty="0">
                <a:solidFill>
                  <a:srgbClr val="000000"/>
                </a:solidFill>
                <a:latin typeface="CMR10" charset="0"/>
              </a:rPr>
              <a:t>= </a:t>
            </a:r>
            <a:r>
              <a:rPr lang="en-US" altLang="en-US" sz="2000" dirty="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0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altLang="en-US" sz="2000" dirty="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3</a:t>
            </a:r>
            <a:r>
              <a:rPr lang="en-US" altLang="en-US" sz="20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2 </a:t>
            </a:r>
            <a:r>
              <a:rPr lang="en-US" altLang="en-US" sz="2000" dirty="0">
                <a:solidFill>
                  <a:srgbClr val="000000"/>
                </a:solidFill>
                <a:latin typeface="CMR10" charset="0"/>
              </a:rPr>
              <a:t>= </a:t>
            </a:r>
            <a:r>
              <a:rPr lang="en-US" altLang="en-US" sz="2000" dirty="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0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altLang="en-US" sz="2000" dirty="0">
                <a:solidFill>
                  <a:srgbClr val="000000"/>
                </a:solidFill>
                <a:latin typeface="Times" panose="02020603050405020304" pitchFamily="18" charset="0"/>
              </a:rPr>
              <a:t>8</a:t>
            </a:r>
            <a:r>
              <a:rPr lang="en-US" altLang="en-US" sz="20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000" dirty="0">
                <a:solidFill>
                  <a:srgbClr val="000000"/>
                </a:solidFill>
                <a:latin typeface="CMR10" charset="0"/>
              </a:rPr>
              <a:t>) = </a:t>
            </a:r>
            <a:r>
              <a:rPr lang="en-US" altLang="en-US" sz="2000" dirty="0">
                <a:solidFill>
                  <a:srgbClr val="000000"/>
                </a:solidFill>
                <a:latin typeface="Times" panose="02020603050405020304" pitchFamily="18" charset="0"/>
              </a:rPr>
              <a:t>128</a:t>
            </a:r>
            <a:r>
              <a:rPr lang="en-US" altLang="en-US" sz="2000" i="1" dirty="0">
                <a:solidFill>
                  <a:srgbClr val="000000"/>
                </a:solidFill>
                <a:latin typeface="CMMI10" charset="0"/>
              </a:rPr>
              <a:t>.</a:t>
            </a:r>
            <a:endParaRPr lang="en-US" altLang="en-US" sz="2000" dirty="0"/>
          </a:p>
        </p:txBody>
      </p:sp>
      <p:graphicFrame>
        <p:nvGraphicFramePr>
          <p:cNvPr id="6" name="Object 1024">
            <a:extLst>
              <a:ext uri="{FF2B5EF4-FFF2-40B4-BE49-F238E27FC236}">
                <a16:creationId xmlns:a16="http://schemas.microsoft.com/office/drawing/2014/main" id="{484FE082-64C6-4A2A-985B-AE7358F907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8150837"/>
              </p:ext>
            </p:extLst>
          </p:nvPr>
        </p:nvGraphicFramePr>
        <p:xfrm>
          <a:off x="2438400" y="2641600"/>
          <a:ext cx="457200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9" name="Equation" r:id="rId3" imgW="2819400" imgH="711200" progId="Equation.3">
                  <p:embed/>
                </p:oleObj>
              </mc:Choice>
              <mc:Fallback>
                <p:oleObj name="Equation" r:id="rId3" imgW="2819400" imgH="711200" progId="Equation.3">
                  <p:embed/>
                  <p:pic>
                    <p:nvPicPr>
                      <p:cNvPr id="47109" name="Object 1024">
                        <a:extLst>
                          <a:ext uri="{FF2B5EF4-FFF2-40B4-BE49-F238E27FC236}">
                            <a16:creationId xmlns:a16="http://schemas.microsoft.com/office/drawing/2014/main" id="{114E7E45-1588-4A2D-9B05-1DCCDFBFF5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641600"/>
                        <a:ext cx="4572000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2EF02-5ECD-44C1-9B48-6C8BB6BFF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823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1E1F4-DE63-4F43-BB8C-18DC7B09D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131445"/>
            <a:ext cx="10515600" cy="1325563"/>
          </a:xfrm>
        </p:spPr>
        <p:txBody>
          <a:bodyPr/>
          <a:lstStyle/>
          <a:p>
            <a:r>
              <a:rPr lang="en-US" dirty="0"/>
              <a:t>Computing Powers (3/3)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1D23AB-4137-45F8-97FB-A286D4FBA4F7}"/>
              </a:ext>
            </a:extLst>
          </p:cNvPr>
          <p:cNvSpPr/>
          <p:nvPr/>
        </p:nvSpPr>
        <p:spPr>
          <a:xfrm>
            <a:off x="5843452" y="1824047"/>
            <a:ext cx="532964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en-US" sz="2000" b="1" kern="0" dirty="0">
                <a:solidFill>
                  <a:srgbClr val="000000"/>
                </a:solidFill>
                <a:latin typeface="Arial Unicode MS" pitchFamily="34" charset="-122"/>
              </a:rPr>
              <a:t>Algorithm </a:t>
            </a:r>
            <a:r>
              <a:rPr lang="en-US" altLang="en-US" sz="2000" kern="0" dirty="0">
                <a:solidFill>
                  <a:srgbClr val="000000"/>
                </a:solidFill>
                <a:latin typeface="Arial Unicode MS" pitchFamily="34" charset="-122"/>
              </a:rPr>
              <a:t>Power(</a:t>
            </a:r>
            <a:r>
              <a:rPr lang="en-US" altLang="en-US" sz="2000" i="1" kern="0" dirty="0">
                <a:solidFill>
                  <a:srgbClr val="000000"/>
                </a:solidFill>
                <a:latin typeface="Arial Unicode MS" pitchFamily="34" charset="-122"/>
              </a:rPr>
              <a:t>x, n</a:t>
            </a:r>
            <a:r>
              <a:rPr lang="en-US" altLang="en-US" sz="2000" kern="0" dirty="0">
                <a:solidFill>
                  <a:srgbClr val="000000"/>
                </a:solidFill>
                <a:latin typeface="Arial Unicode MS" pitchFamily="34" charset="-122"/>
              </a:rPr>
              <a:t>)</a:t>
            </a:r>
          </a:p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en-US" sz="2000" kern="0" dirty="0">
                <a:solidFill>
                  <a:srgbClr val="000000"/>
                </a:solidFill>
                <a:latin typeface="Arial Unicode MS" pitchFamily="34" charset="-122"/>
              </a:rPr>
              <a:t>  {</a:t>
            </a:r>
          </a:p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en-US" sz="2000" b="1" i="1" kern="0" dirty="0">
                <a:solidFill>
                  <a:srgbClr val="000000"/>
                </a:solidFill>
                <a:latin typeface="Arial Unicode MS" pitchFamily="34" charset="-122"/>
              </a:rPr>
              <a:t>    </a:t>
            </a:r>
            <a:r>
              <a:rPr lang="en-US" altLang="en-US" sz="2000" b="1" kern="0" dirty="0">
                <a:solidFill>
                  <a:srgbClr val="000000"/>
                </a:solidFill>
                <a:latin typeface="Arial Unicode MS" pitchFamily="34" charset="-122"/>
              </a:rPr>
              <a:t>Input :</a:t>
            </a:r>
            <a:r>
              <a:rPr lang="en-US" altLang="en-US" sz="2000" b="1" i="1" kern="0" dirty="0">
                <a:solidFill>
                  <a:srgbClr val="000000"/>
                </a:solidFill>
                <a:latin typeface="Arial Unicode MS" pitchFamily="34" charset="-122"/>
              </a:rPr>
              <a:t> </a:t>
            </a:r>
            <a:r>
              <a:rPr lang="en-US" altLang="en-US" sz="2000" kern="0" dirty="0">
                <a:solidFill>
                  <a:srgbClr val="000000"/>
                </a:solidFill>
                <a:latin typeface="Arial Unicode MS" pitchFamily="34" charset="-122"/>
              </a:rPr>
              <a:t>A number </a:t>
            </a:r>
            <a:r>
              <a:rPr lang="en-US" altLang="en-US" sz="2000" i="1" kern="0" dirty="0">
                <a:solidFill>
                  <a:srgbClr val="000000"/>
                </a:solidFill>
                <a:latin typeface="Arial Unicode MS" pitchFamily="34" charset="-122"/>
              </a:rPr>
              <a:t>x </a:t>
            </a:r>
            <a:r>
              <a:rPr lang="en-US" altLang="en-US" sz="2000" kern="0" dirty="0">
                <a:solidFill>
                  <a:srgbClr val="000000"/>
                </a:solidFill>
                <a:latin typeface="Arial Unicode MS" pitchFamily="34" charset="-122"/>
              </a:rPr>
              <a:t>and integer </a:t>
            </a:r>
            <a:r>
              <a:rPr lang="en-US" altLang="en-US" sz="2000" i="1" kern="0" dirty="0">
                <a:solidFill>
                  <a:srgbClr val="000000"/>
                </a:solidFill>
                <a:latin typeface="Arial Unicode MS" pitchFamily="34" charset="-122"/>
              </a:rPr>
              <a:t>n = </a:t>
            </a:r>
            <a:r>
              <a:rPr lang="en-US" altLang="en-US" sz="2000" kern="0" dirty="0">
                <a:solidFill>
                  <a:srgbClr val="000000"/>
                </a:solidFill>
                <a:latin typeface="Arial Unicode MS" pitchFamily="34" charset="-122"/>
              </a:rPr>
              <a:t>0</a:t>
            </a:r>
          </a:p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en-US" sz="2000" b="1" i="1" kern="0" dirty="0">
                <a:solidFill>
                  <a:srgbClr val="000000"/>
                </a:solidFill>
                <a:latin typeface="Arial Unicode MS" pitchFamily="34" charset="-122"/>
              </a:rPr>
              <a:t>    </a:t>
            </a:r>
            <a:r>
              <a:rPr lang="en-US" altLang="en-US" sz="2000" b="1" kern="0" dirty="0">
                <a:solidFill>
                  <a:srgbClr val="000000"/>
                </a:solidFill>
                <a:latin typeface="Arial Unicode MS" pitchFamily="34" charset="-122"/>
              </a:rPr>
              <a:t>Output :</a:t>
            </a:r>
            <a:r>
              <a:rPr lang="en-US" altLang="en-US" sz="2000" b="1" i="1" kern="0" dirty="0">
                <a:solidFill>
                  <a:srgbClr val="000000"/>
                </a:solidFill>
                <a:latin typeface="Arial Unicode MS" pitchFamily="34" charset="-122"/>
              </a:rPr>
              <a:t> </a:t>
            </a:r>
            <a:r>
              <a:rPr lang="en-US" altLang="en-US" sz="2000" kern="0" dirty="0">
                <a:solidFill>
                  <a:srgbClr val="000000"/>
                </a:solidFill>
                <a:latin typeface="Arial Unicode MS" pitchFamily="34" charset="-122"/>
              </a:rPr>
              <a:t>The value </a:t>
            </a:r>
            <a:r>
              <a:rPr lang="en-US" altLang="en-US" sz="2000" i="1" kern="0" dirty="0" err="1">
                <a:solidFill>
                  <a:srgbClr val="000000"/>
                </a:solidFill>
                <a:latin typeface="Arial Unicode MS" pitchFamily="34" charset="-122"/>
              </a:rPr>
              <a:t>x</a:t>
            </a:r>
            <a:r>
              <a:rPr lang="en-US" altLang="en-US" sz="2000" i="1" kern="0" baseline="30000" dirty="0" err="1">
                <a:solidFill>
                  <a:srgbClr val="000000"/>
                </a:solidFill>
                <a:latin typeface="Arial Unicode MS" pitchFamily="34" charset="-122"/>
              </a:rPr>
              <a:t>n</a:t>
            </a:r>
            <a:endParaRPr lang="en-US" altLang="en-US" sz="2000" i="1" kern="0" baseline="30000" dirty="0">
              <a:solidFill>
                <a:srgbClr val="000000"/>
              </a:solidFill>
              <a:latin typeface="Arial Unicode MS" pitchFamily="34" charset="-122"/>
            </a:endParaRPr>
          </a:p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en-US" sz="2000" b="1" kern="0" dirty="0">
                <a:solidFill>
                  <a:srgbClr val="000000"/>
                </a:solidFill>
                <a:latin typeface="Arial Unicode MS" pitchFamily="34" charset="-122"/>
              </a:rPr>
              <a:t>     if  </a:t>
            </a:r>
            <a:r>
              <a:rPr lang="en-US" altLang="en-US" sz="2000" kern="0" dirty="0">
                <a:solidFill>
                  <a:srgbClr val="000000"/>
                </a:solidFill>
                <a:latin typeface="Arial Unicode MS" pitchFamily="34" charset="-122"/>
              </a:rPr>
              <a:t>n</a:t>
            </a:r>
            <a:r>
              <a:rPr lang="en-US" altLang="en-US" sz="2000" i="1" kern="0" dirty="0">
                <a:solidFill>
                  <a:srgbClr val="000000"/>
                </a:solidFill>
                <a:latin typeface="Arial Unicode MS" pitchFamily="34" charset="-122"/>
              </a:rPr>
              <a:t> </a:t>
            </a:r>
            <a:r>
              <a:rPr lang="en-US" altLang="en-US" sz="2000" kern="0" dirty="0">
                <a:solidFill>
                  <a:srgbClr val="000000"/>
                </a:solidFill>
                <a:latin typeface="Arial Unicode MS" pitchFamily="34" charset="-122"/>
              </a:rPr>
              <a:t>= 0 </a:t>
            </a:r>
            <a:r>
              <a:rPr lang="en-US" altLang="en-US" sz="2000" b="1" kern="0" dirty="0">
                <a:solidFill>
                  <a:srgbClr val="000000"/>
                </a:solidFill>
                <a:latin typeface="Arial Unicode MS" pitchFamily="34" charset="-122"/>
              </a:rPr>
              <a:t>return </a:t>
            </a:r>
            <a:r>
              <a:rPr lang="en-US" altLang="en-US" sz="2000" kern="0" dirty="0">
                <a:solidFill>
                  <a:srgbClr val="000000"/>
                </a:solidFill>
                <a:latin typeface="Arial Unicode MS" pitchFamily="34" charset="-122"/>
              </a:rPr>
              <a:t>1</a:t>
            </a:r>
          </a:p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en-US" sz="2000" b="1" kern="0" dirty="0">
                <a:solidFill>
                  <a:srgbClr val="000000"/>
                </a:solidFill>
                <a:latin typeface="Arial Unicode MS" pitchFamily="34" charset="-122"/>
              </a:rPr>
              <a:t>     if  </a:t>
            </a:r>
            <a:r>
              <a:rPr lang="en-US" altLang="en-US" sz="2000" kern="0" dirty="0">
                <a:solidFill>
                  <a:srgbClr val="000000"/>
                </a:solidFill>
                <a:latin typeface="Arial Unicode MS" pitchFamily="34" charset="-122"/>
              </a:rPr>
              <a:t>n is odd</a:t>
            </a:r>
          </a:p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en-US" sz="2000" kern="0" dirty="0">
                <a:solidFill>
                  <a:srgbClr val="000000"/>
                </a:solidFill>
                <a:latin typeface="Arial Unicode MS" pitchFamily="34" charset="-122"/>
              </a:rPr>
              <a:t>        { y = Power(x, (n - 1)/ 2)</a:t>
            </a:r>
          </a:p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en-US" sz="2000" b="1" kern="0" dirty="0">
                <a:solidFill>
                  <a:srgbClr val="000000"/>
                </a:solidFill>
                <a:latin typeface="Arial Unicode MS" pitchFamily="34" charset="-122"/>
              </a:rPr>
              <a:t>	     return </a:t>
            </a:r>
            <a:r>
              <a:rPr lang="en-US" altLang="en-US" sz="2000" kern="0" dirty="0">
                <a:solidFill>
                  <a:srgbClr val="000000"/>
                </a:solidFill>
                <a:latin typeface="Arial Unicode MS" pitchFamily="34" charset="-122"/>
              </a:rPr>
              <a:t>x*y*y }</a:t>
            </a:r>
          </a:p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en-US" sz="2000" b="1" kern="0" dirty="0">
                <a:solidFill>
                  <a:srgbClr val="000000"/>
                </a:solidFill>
                <a:latin typeface="Arial Unicode MS" pitchFamily="34" charset="-122"/>
              </a:rPr>
              <a:t>     else</a:t>
            </a:r>
          </a:p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en-US" sz="2000" b="1" kern="0" dirty="0">
                <a:solidFill>
                  <a:srgbClr val="000000"/>
                </a:solidFill>
                <a:latin typeface="Arial Unicode MS" pitchFamily="34" charset="-122"/>
              </a:rPr>
              <a:t>        </a:t>
            </a:r>
            <a:r>
              <a:rPr lang="en-US" altLang="en-US" sz="2000" kern="0" dirty="0">
                <a:solidFill>
                  <a:srgbClr val="000000"/>
                </a:solidFill>
                <a:latin typeface="Arial Unicode MS" pitchFamily="34" charset="-122"/>
              </a:rPr>
              <a:t>{ y = Power(x, n/ 2)</a:t>
            </a:r>
          </a:p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en-US" sz="2000" b="1" kern="0" dirty="0">
                <a:solidFill>
                  <a:srgbClr val="000000"/>
                </a:solidFill>
                <a:latin typeface="Arial Unicode MS" pitchFamily="34" charset="-122"/>
              </a:rPr>
              <a:t>	     return </a:t>
            </a:r>
            <a:r>
              <a:rPr lang="en-US" altLang="en-US" sz="2000" kern="0" dirty="0">
                <a:solidFill>
                  <a:srgbClr val="000000"/>
                </a:solidFill>
                <a:latin typeface="Arial Unicode MS" pitchFamily="34" charset="-122"/>
              </a:rPr>
              <a:t>y*y }</a:t>
            </a:r>
          </a:p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en-US" sz="2000" kern="0" dirty="0">
                <a:solidFill>
                  <a:srgbClr val="000000"/>
                </a:solidFill>
                <a:latin typeface="Arial Unicode MS" pitchFamily="34" charset="-122"/>
              </a:rPr>
              <a:t>  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760D79-1597-45C3-9C54-B90B8EBBA303}"/>
              </a:ext>
            </a:extLst>
          </p:cNvPr>
          <p:cNvSpPr txBox="1"/>
          <p:nvPr/>
        </p:nvSpPr>
        <p:spPr>
          <a:xfrm>
            <a:off x="836022" y="2209600"/>
            <a:ext cx="421494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Time complexity analysis:</a:t>
            </a:r>
          </a:p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2200" dirty="0"/>
              <a:t>Each call of Power() takes O(1) time</a:t>
            </a:r>
          </a:p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2200" dirty="0"/>
              <a:t>There are O(log n) calls</a:t>
            </a:r>
          </a:p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2200" dirty="0"/>
              <a:t>Time complexity: O(log n)</a:t>
            </a:r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8A0FE1-8203-4EF4-A19B-0070646BA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770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1E1F4-DE63-4F43-BB8C-18DC7B09D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4" y="86451"/>
            <a:ext cx="10515600" cy="1325563"/>
          </a:xfrm>
        </p:spPr>
        <p:txBody>
          <a:bodyPr/>
          <a:lstStyle/>
          <a:p>
            <a:r>
              <a:rPr lang="en-US" dirty="0"/>
              <a:t>Computing </a:t>
            </a:r>
            <a:r>
              <a:rPr lang="en-US" dirty="0" err="1"/>
              <a:t>Fibanacci</a:t>
            </a:r>
            <a:r>
              <a:rPr lang="en-US" dirty="0"/>
              <a:t> Numbers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0B6B7-9BA0-47B2-93F2-297456340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400" dirty="0"/>
              <a:t>Fibonacci numbers are defined recursively:</a:t>
            </a:r>
          </a:p>
          <a:p>
            <a:pPr lvl="2">
              <a:buNone/>
            </a:pPr>
            <a:r>
              <a:rPr lang="en-US" altLang="en-US" i="1" dirty="0">
                <a:solidFill>
                  <a:srgbClr val="000000"/>
                </a:solidFill>
                <a:latin typeface="Times" panose="02020603050405020304" pitchFamily="18" charset="0"/>
              </a:rPr>
              <a:t>F</a:t>
            </a:r>
            <a:r>
              <a:rPr lang="en-US" altLang="en-US" baseline="-25000" dirty="0">
                <a:solidFill>
                  <a:srgbClr val="000000"/>
                </a:solidFill>
                <a:latin typeface="Times" panose="02020603050405020304" pitchFamily="18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Times" panose="02020603050405020304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MR10" charset="0"/>
              </a:rPr>
              <a:t>=  </a:t>
            </a:r>
            <a:r>
              <a:rPr lang="en-US" altLang="en-US" dirty="0">
                <a:solidFill>
                  <a:srgbClr val="000000"/>
                </a:solidFill>
                <a:latin typeface="Times" panose="02020603050405020304" pitchFamily="18" charset="0"/>
              </a:rPr>
              <a:t>0</a:t>
            </a:r>
          </a:p>
          <a:p>
            <a:pPr lvl="2">
              <a:buNone/>
            </a:pPr>
            <a:r>
              <a:rPr lang="en-US" altLang="en-US" i="1" dirty="0">
                <a:solidFill>
                  <a:srgbClr val="000000"/>
                </a:solidFill>
                <a:latin typeface="Times" panose="02020603050405020304" pitchFamily="18" charset="0"/>
              </a:rPr>
              <a:t>F</a:t>
            </a:r>
            <a:r>
              <a:rPr lang="en-US" altLang="en-US" baseline="-25000" dirty="0">
                <a:solidFill>
                  <a:srgbClr val="000000"/>
                </a:solidFill>
                <a:latin typeface="Times" panose="02020603050405020304" pitchFamily="18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Times" panose="02020603050405020304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MR10" charset="0"/>
              </a:rPr>
              <a:t>=  </a:t>
            </a:r>
            <a:r>
              <a:rPr lang="en-US" altLang="en-US" dirty="0">
                <a:solidFill>
                  <a:srgbClr val="000000"/>
                </a:solidFill>
                <a:latin typeface="Times" panose="02020603050405020304" pitchFamily="18" charset="0"/>
              </a:rPr>
              <a:t>1</a:t>
            </a:r>
          </a:p>
          <a:p>
            <a:pPr lvl="2">
              <a:buNone/>
            </a:pPr>
            <a:r>
              <a:rPr lang="en-US" altLang="en-US" i="1" dirty="0">
                <a:solidFill>
                  <a:srgbClr val="000000"/>
                </a:solidFill>
                <a:latin typeface="Times" panose="02020603050405020304" pitchFamily="18" charset="0"/>
              </a:rPr>
              <a:t>F</a:t>
            </a:r>
            <a:r>
              <a:rPr lang="en-US" altLang="en-US" i="1" baseline="-25000" dirty="0">
                <a:solidFill>
                  <a:srgbClr val="000000"/>
                </a:solidFill>
                <a:latin typeface="Times" panose="02020603050405020304" pitchFamily="18" charset="0"/>
              </a:rPr>
              <a:t>i</a:t>
            </a:r>
            <a:r>
              <a:rPr lang="en-US" altLang="en-US" i="1" dirty="0">
                <a:solidFill>
                  <a:srgbClr val="000000"/>
                </a:solidFill>
                <a:latin typeface="Times" panose="02020603050405020304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MR10" charset="0"/>
              </a:rPr>
              <a:t>=  </a:t>
            </a:r>
            <a:r>
              <a:rPr lang="en-US" altLang="en-US" i="1" dirty="0">
                <a:solidFill>
                  <a:srgbClr val="000000"/>
                </a:solidFill>
                <a:latin typeface="Times" panose="02020603050405020304" pitchFamily="18" charset="0"/>
              </a:rPr>
              <a:t>F</a:t>
            </a:r>
            <a:r>
              <a:rPr lang="en-US" altLang="en-US" i="1" baseline="-25000" dirty="0">
                <a:solidFill>
                  <a:srgbClr val="000000"/>
                </a:solidFill>
                <a:latin typeface="Times" panose="02020603050405020304" pitchFamily="18" charset="0"/>
              </a:rPr>
              <a:t>i</a:t>
            </a:r>
            <a:r>
              <a:rPr lang="en-US" altLang="en-US" i="1" baseline="-25000" dirty="0">
                <a:solidFill>
                  <a:srgbClr val="000000"/>
                </a:solidFill>
                <a:latin typeface="CMSY8" charset="0"/>
              </a:rPr>
              <a:t>-</a:t>
            </a:r>
            <a:r>
              <a:rPr lang="en-US" altLang="en-US" baseline="-25000" dirty="0">
                <a:solidFill>
                  <a:srgbClr val="000000"/>
                </a:solidFill>
                <a:latin typeface="Times" panose="02020603050405020304" pitchFamily="18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Times" panose="02020603050405020304" pitchFamily="18" charset="0"/>
              </a:rPr>
              <a:t> </a:t>
            </a:r>
            <a:r>
              <a:rPr lang="en-US" altLang="en-US" baseline="30000" dirty="0">
                <a:solidFill>
                  <a:srgbClr val="000000"/>
                </a:solidFill>
                <a:latin typeface="CMR10" charset="0"/>
              </a:rPr>
              <a:t>+ </a:t>
            </a:r>
            <a:r>
              <a:rPr lang="en-US" altLang="en-US" i="1" dirty="0">
                <a:solidFill>
                  <a:srgbClr val="000000"/>
                </a:solidFill>
                <a:latin typeface="Times" panose="02020603050405020304" pitchFamily="18" charset="0"/>
              </a:rPr>
              <a:t>F</a:t>
            </a:r>
            <a:r>
              <a:rPr lang="en-US" altLang="en-US" i="1" baseline="-25000" dirty="0">
                <a:solidFill>
                  <a:srgbClr val="000000"/>
                </a:solidFill>
                <a:latin typeface="Times" panose="02020603050405020304" pitchFamily="18" charset="0"/>
              </a:rPr>
              <a:t>i</a:t>
            </a:r>
            <a:r>
              <a:rPr lang="en-US" altLang="en-US" i="1" baseline="-25000" dirty="0">
                <a:solidFill>
                  <a:srgbClr val="000000"/>
                </a:solidFill>
                <a:latin typeface="CMSY8" charset="0"/>
              </a:rPr>
              <a:t>-</a:t>
            </a:r>
            <a:r>
              <a:rPr lang="en-US" altLang="en-US" baseline="-25000" dirty="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Times" panose="02020603050405020304" pitchFamily="18" charset="0"/>
              </a:rPr>
              <a:t>     for </a:t>
            </a:r>
            <a:r>
              <a:rPr lang="en-US" altLang="en-US" i="1" dirty="0" err="1">
                <a:solidFill>
                  <a:srgbClr val="000000"/>
                </a:solidFill>
                <a:latin typeface="Times" panose="02020603050405020304" pitchFamily="18" charset="0"/>
              </a:rPr>
              <a:t>i</a:t>
            </a:r>
            <a:r>
              <a:rPr lang="en-US" altLang="en-US" i="1" dirty="0">
                <a:solidFill>
                  <a:srgbClr val="000000"/>
                </a:solidFill>
                <a:latin typeface="Times" panose="02020603050405020304" pitchFamily="18" charset="0"/>
              </a:rPr>
              <a:t> </a:t>
            </a:r>
            <a:r>
              <a:rPr lang="en-US" altLang="en-US" i="1" dirty="0">
                <a:solidFill>
                  <a:srgbClr val="000000"/>
                </a:solidFill>
                <a:latin typeface="CMMI10" charset="0"/>
              </a:rPr>
              <a:t>&gt; </a:t>
            </a:r>
            <a:r>
              <a:rPr lang="en-US" altLang="en-US" dirty="0">
                <a:solidFill>
                  <a:srgbClr val="000000"/>
                </a:solidFill>
                <a:latin typeface="Times" panose="02020603050405020304" pitchFamily="18" charset="0"/>
              </a:rPr>
              <a:t>1.</a:t>
            </a:r>
          </a:p>
          <a:p>
            <a:r>
              <a:rPr lang="en-US" altLang="en-US" sz="2400" dirty="0"/>
              <a:t>As a recursive algorithm (first attempt):</a:t>
            </a:r>
          </a:p>
          <a:p>
            <a:pPr>
              <a:lnSpc>
                <a:spcPct val="60000"/>
              </a:lnSpc>
              <a:buNone/>
            </a:pPr>
            <a:endParaRPr lang="en-US" altLang="en-US" sz="2400" dirty="0"/>
          </a:p>
          <a:p>
            <a:pPr lvl="3">
              <a:buNone/>
            </a:pPr>
            <a:r>
              <a:rPr lang="en-US" altLang="en-US" b="1" dirty="0">
                <a:solidFill>
                  <a:srgbClr val="000000"/>
                </a:solidFill>
                <a:latin typeface="Arial Unicode MS" pitchFamily="34" charset="-122"/>
              </a:rPr>
              <a:t>Algorithm </a:t>
            </a:r>
            <a:r>
              <a:rPr lang="en-US" altLang="en-US" dirty="0" err="1">
                <a:solidFill>
                  <a:srgbClr val="000000"/>
                </a:solidFill>
                <a:latin typeface="Arial Unicode MS" pitchFamily="34" charset="-122"/>
              </a:rPr>
              <a:t>BinaryFib</a:t>
            </a:r>
            <a:r>
              <a:rPr lang="en-US" altLang="en-US" dirty="0">
                <a:solidFill>
                  <a:srgbClr val="000000"/>
                </a:solidFill>
                <a:latin typeface="Arial Unicode MS" pitchFamily="34" charset="-122"/>
              </a:rPr>
              <a:t>(k)</a:t>
            </a:r>
          </a:p>
          <a:p>
            <a:pPr lvl="3">
              <a:buNone/>
            </a:pPr>
            <a:r>
              <a:rPr lang="en-US" altLang="en-US" dirty="0">
                <a:solidFill>
                  <a:srgbClr val="000000"/>
                </a:solidFill>
                <a:latin typeface="Arial Unicode MS" pitchFamily="34" charset="-122"/>
              </a:rPr>
              <a:t>   {</a:t>
            </a:r>
            <a:r>
              <a:rPr lang="en-US" altLang="en-US" b="1" i="1" dirty="0">
                <a:solidFill>
                  <a:srgbClr val="000000"/>
                </a:solidFill>
                <a:latin typeface="Arial Unicode MS" pitchFamily="34" charset="-122"/>
              </a:rPr>
              <a:t> </a:t>
            </a:r>
            <a:r>
              <a:rPr lang="en-US" altLang="en-US" b="1" dirty="0">
                <a:solidFill>
                  <a:srgbClr val="000000"/>
                </a:solidFill>
                <a:latin typeface="Arial Unicode MS" pitchFamily="34" charset="-122"/>
              </a:rPr>
              <a:t>Input :</a:t>
            </a:r>
            <a:r>
              <a:rPr lang="en-US" altLang="en-US" b="1" i="1" dirty="0">
                <a:solidFill>
                  <a:srgbClr val="000000"/>
                </a:solidFill>
                <a:latin typeface="Arial Unicode MS" pitchFamily="34" charset="-122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 Unicode MS" pitchFamily="34" charset="-122"/>
              </a:rPr>
              <a:t>Nonnegative integer k</a:t>
            </a:r>
          </a:p>
          <a:p>
            <a:pPr lvl="3">
              <a:buNone/>
            </a:pPr>
            <a:r>
              <a:rPr lang="en-US" altLang="en-US" b="1" i="1" dirty="0">
                <a:solidFill>
                  <a:srgbClr val="000000"/>
                </a:solidFill>
                <a:latin typeface="Arial Unicode MS" pitchFamily="34" charset="-122"/>
              </a:rPr>
              <a:t>     </a:t>
            </a:r>
            <a:r>
              <a:rPr lang="en-US" altLang="en-US" b="1" dirty="0">
                <a:solidFill>
                  <a:srgbClr val="000000"/>
                </a:solidFill>
                <a:latin typeface="Arial Unicode MS" pitchFamily="34" charset="-122"/>
              </a:rPr>
              <a:t>Output :</a:t>
            </a:r>
            <a:r>
              <a:rPr lang="en-US" altLang="en-US" b="1" i="1" dirty="0">
                <a:solidFill>
                  <a:srgbClr val="000000"/>
                </a:solidFill>
                <a:latin typeface="Arial Unicode MS" pitchFamily="34" charset="-122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 Unicode MS" pitchFamily="34" charset="-122"/>
              </a:rPr>
              <a:t>The kth Fibonacci number </a:t>
            </a:r>
            <a:r>
              <a:rPr lang="en-US" altLang="en-US" dirty="0" err="1">
                <a:solidFill>
                  <a:srgbClr val="000000"/>
                </a:solidFill>
                <a:latin typeface="Arial Unicode MS" pitchFamily="34" charset="-122"/>
              </a:rPr>
              <a:t>F</a:t>
            </a:r>
            <a:r>
              <a:rPr lang="en-US" altLang="en-US" baseline="-25000" dirty="0" err="1">
                <a:solidFill>
                  <a:srgbClr val="000000"/>
                </a:solidFill>
                <a:latin typeface="Arial Unicode MS" pitchFamily="34" charset="-122"/>
              </a:rPr>
              <a:t>k</a:t>
            </a:r>
            <a:endParaRPr lang="en-US" altLang="en-US" baseline="-25000" dirty="0">
              <a:solidFill>
                <a:srgbClr val="000000"/>
              </a:solidFill>
              <a:latin typeface="Arial Unicode MS" pitchFamily="34" charset="-122"/>
            </a:endParaRPr>
          </a:p>
          <a:p>
            <a:pPr lvl="3">
              <a:buNone/>
            </a:pPr>
            <a:r>
              <a:rPr lang="en-US" altLang="en-US" b="1" dirty="0">
                <a:solidFill>
                  <a:srgbClr val="000000"/>
                </a:solidFill>
                <a:latin typeface="Arial Unicode MS" pitchFamily="34" charset="-122"/>
              </a:rPr>
              <a:t>      if </a:t>
            </a:r>
            <a:r>
              <a:rPr lang="en-US" altLang="en-US" dirty="0">
                <a:solidFill>
                  <a:srgbClr val="000000"/>
                </a:solidFill>
                <a:latin typeface="Arial Unicode MS" pitchFamily="34" charset="-122"/>
              </a:rPr>
              <a:t>( k =0 or 1) </a:t>
            </a:r>
            <a:r>
              <a:rPr lang="en-US" altLang="en-US" b="1" dirty="0">
                <a:solidFill>
                  <a:srgbClr val="000000"/>
                </a:solidFill>
                <a:latin typeface="Arial Unicode MS" pitchFamily="34" charset="-122"/>
              </a:rPr>
              <a:t>return </a:t>
            </a:r>
            <a:r>
              <a:rPr lang="en-US" altLang="en-US" dirty="0">
                <a:solidFill>
                  <a:srgbClr val="000000"/>
                </a:solidFill>
                <a:latin typeface="Arial Unicode MS" pitchFamily="34" charset="-122"/>
              </a:rPr>
              <a:t>k;</a:t>
            </a:r>
          </a:p>
          <a:p>
            <a:pPr lvl="3">
              <a:buNone/>
            </a:pPr>
            <a:r>
              <a:rPr lang="en-US" altLang="en-US" b="1" dirty="0">
                <a:solidFill>
                  <a:srgbClr val="000000"/>
                </a:solidFill>
                <a:latin typeface="Arial Unicode MS" pitchFamily="34" charset="-122"/>
              </a:rPr>
              <a:t>      else</a:t>
            </a:r>
          </a:p>
          <a:p>
            <a:pPr lvl="3">
              <a:buNone/>
            </a:pPr>
            <a:r>
              <a:rPr lang="en-US" altLang="en-US" b="1" dirty="0">
                <a:solidFill>
                  <a:srgbClr val="000000"/>
                </a:solidFill>
                <a:latin typeface="Arial Unicode MS" pitchFamily="34" charset="-122"/>
              </a:rPr>
              <a:t>		  return </a:t>
            </a:r>
            <a:r>
              <a:rPr lang="en-US" altLang="en-US" dirty="0" err="1">
                <a:solidFill>
                  <a:srgbClr val="000000"/>
                </a:solidFill>
                <a:latin typeface="Arial Unicode MS" pitchFamily="34" charset="-122"/>
              </a:rPr>
              <a:t>BinaryFib</a:t>
            </a:r>
            <a:r>
              <a:rPr lang="en-US" altLang="en-US" dirty="0">
                <a:solidFill>
                  <a:srgbClr val="000000"/>
                </a:solidFill>
                <a:latin typeface="Arial Unicode MS" pitchFamily="34" charset="-122"/>
              </a:rPr>
              <a:t>(k - 1) + </a:t>
            </a:r>
            <a:r>
              <a:rPr lang="en-US" altLang="en-US" dirty="0" err="1">
                <a:solidFill>
                  <a:srgbClr val="000000"/>
                </a:solidFill>
                <a:latin typeface="Arial Unicode MS" pitchFamily="34" charset="-122"/>
              </a:rPr>
              <a:t>BinaryFib</a:t>
            </a:r>
            <a:r>
              <a:rPr lang="en-US" altLang="en-US" dirty="0">
                <a:solidFill>
                  <a:srgbClr val="000000"/>
                </a:solidFill>
                <a:latin typeface="Arial Unicode MS" pitchFamily="34" charset="-122"/>
              </a:rPr>
              <a:t>(k - 2);</a:t>
            </a:r>
          </a:p>
          <a:p>
            <a:pPr lvl="3">
              <a:buNone/>
            </a:pPr>
            <a:r>
              <a:rPr lang="en-US" altLang="en-US" dirty="0">
                <a:latin typeface="Arial Unicode MS" pitchFamily="34" charset="-122"/>
              </a:rPr>
              <a:t>   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15EA0-5143-41F4-9AD3-041390096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54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1E1F4-DE63-4F43-BB8C-18DC7B09D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4" y="86451"/>
            <a:ext cx="10515600" cy="1325563"/>
          </a:xfrm>
        </p:spPr>
        <p:txBody>
          <a:bodyPr/>
          <a:lstStyle/>
          <a:p>
            <a:r>
              <a:rPr lang="en-US" dirty="0"/>
              <a:t>Computing </a:t>
            </a:r>
            <a:r>
              <a:rPr lang="en-US" dirty="0" err="1"/>
              <a:t>Fibanacci</a:t>
            </a:r>
            <a:r>
              <a:rPr lang="en-US" dirty="0"/>
              <a:t> Numbers 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0B6B7-9BA0-47B2-93F2-297456340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4368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Let </a:t>
            </a:r>
            <a:r>
              <a:rPr lang="en-US" altLang="en-US" sz="2400" dirty="0" err="1"/>
              <a:t>n</a:t>
            </a:r>
            <a:r>
              <a:rPr lang="en-US" altLang="en-US" sz="2400" baseline="-25000" dirty="0" err="1"/>
              <a:t>k</a:t>
            </a:r>
            <a:r>
              <a:rPr lang="en-US" altLang="en-US" sz="2400" dirty="0"/>
              <a:t> denote number of recursive calls made by </a:t>
            </a:r>
            <a:r>
              <a:rPr lang="en-US" altLang="en-US" sz="2400" dirty="0" err="1"/>
              <a:t>BinaryFib</a:t>
            </a:r>
            <a:r>
              <a:rPr lang="en-US" altLang="en-US" sz="2400" dirty="0"/>
              <a:t>(k).  Then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en-US" sz="2000" i="1" dirty="0"/>
              <a:t>n</a:t>
            </a:r>
            <a:r>
              <a:rPr lang="en-US" altLang="en-US" sz="2000" baseline="-25000" dirty="0"/>
              <a:t>0</a:t>
            </a:r>
            <a:r>
              <a:rPr lang="en-US" altLang="en-US" sz="2000" dirty="0"/>
              <a:t> = 1	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en-US" sz="2000" i="1" dirty="0"/>
              <a:t>n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= 1	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en-US" sz="2000" i="1" dirty="0"/>
              <a:t>n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= </a:t>
            </a:r>
            <a:r>
              <a:rPr lang="en-US" altLang="en-US" sz="2000" i="1" dirty="0"/>
              <a:t>n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+ </a:t>
            </a:r>
            <a:r>
              <a:rPr lang="en-US" altLang="en-US" sz="2000" i="1" dirty="0"/>
              <a:t>n</a:t>
            </a:r>
            <a:r>
              <a:rPr lang="en-US" altLang="en-US" sz="2000" baseline="-25000" dirty="0"/>
              <a:t>0</a:t>
            </a:r>
            <a:r>
              <a:rPr lang="en-US" altLang="en-US" sz="2000" dirty="0"/>
              <a:t> + 1 = 1 + 1 + 1 = 3	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en-US" sz="2000" i="1" dirty="0"/>
              <a:t>n</a:t>
            </a:r>
            <a:r>
              <a:rPr lang="en-US" altLang="en-US" sz="2000" baseline="-25000" dirty="0"/>
              <a:t>3</a:t>
            </a:r>
            <a:r>
              <a:rPr lang="en-US" altLang="en-US" sz="2000" dirty="0"/>
              <a:t> = </a:t>
            </a:r>
            <a:r>
              <a:rPr lang="en-US" altLang="en-US" sz="2000" i="1" dirty="0"/>
              <a:t>n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+ </a:t>
            </a:r>
            <a:r>
              <a:rPr lang="en-US" altLang="en-US" sz="2000" i="1" dirty="0"/>
              <a:t>n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+ 1 = 3 + 1 + 1 = 5	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en-US" sz="2000" i="1" dirty="0"/>
              <a:t>n</a:t>
            </a:r>
            <a:r>
              <a:rPr lang="en-US" altLang="en-US" sz="2000" baseline="-25000" dirty="0"/>
              <a:t>4</a:t>
            </a:r>
            <a:r>
              <a:rPr lang="en-US" altLang="en-US" sz="2000" dirty="0"/>
              <a:t> = </a:t>
            </a:r>
            <a:r>
              <a:rPr lang="en-US" altLang="en-US" sz="2000" i="1" dirty="0"/>
              <a:t>n</a:t>
            </a:r>
            <a:r>
              <a:rPr lang="en-US" altLang="en-US" sz="2000" baseline="-25000" dirty="0"/>
              <a:t>3</a:t>
            </a:r>
            <a:r>
              <a:rPr lang="en-US" altLang="en-US" sz="2000" dirty="0"/>
              <a:t> + </a:t>
            </a:r>
            <a:r>
              <a:rPr lang="en-US" altLang="en-US" sz="2000" i="1" dirty="0"/>
              <a:t>n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+ 1 = 5 + 3 + 1 = 9	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en-US" sz="2000" i="1" dirty="0"/>
              <a:t>n</a:t>
            </a:r>
            <a:r>
              <a:rPr lang="en-US" altLang="en-US" sz="2000" baseline="-25000" dirty="0"/>
              <a:t>5</a:t>
            </a:r>
            <a:r>
              <a:rPr lang="en-US" altLang="en-US" sz="2000" dirty="0"/>
              <a:t> = </a:t>
            </a:r>
            <a:r>
              <a:rPr lang="en-US" altLang="en-US" sz="2000" i="1" dirty="0"/>
              <a:t>n</a:t>
            </a:r>
            <a:r>
              <a:rPr lang="en-US" altLang="en-US" sz="2000" baseline="-25000" dirty="0"/>
              <a:t>4</a:t>
            </a:r>
            <a:r>
              <a:rPr lang="en-US" altLang="en-US" sz="2000" dirty="0"/>
              <a:t> + </a:t>
            </a:r>
            <a:r>
              <a:rPr lang="en-US" altLang="en-US" sz="2000" i="1" dirty="0"/>
              <a:t>n</a:t>
            </a:r>
            <a:r>
              <a:rPr lang="en-US" altLang="en-US" sz="2000" baseline="-25000" dirty="0"/>
              <a:t>3</a:t>
            </a:r>
            <a:r>
              <a:rPr lang="en-US" altLang="en-US" sz="2000" dirty="0"/>
              <a:t> + 1 = 9 + 5 + 1 = 15	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en-US" sz="2000" i="1" dirty="0"/>
              <a:t>n</a:t>
            </a:r>
            <a:r>
              <a:rPr lang="en-US" altLang="en-US" sz="2000" baseline="-25000" dirty="0"/>
              <a:t>6</a:t>
            </a:r>
            <a:r>
              <a:rPr lang="en-US" altLang="en-US" sz="2000" dirty="0"/>
              <a:t> = </a:t>
            </a:r>
            <a:r>
              <a:rPr lang="en-US" altLang="en-US" sz="2000" i="1" dirty="0"/>
              <a:t>n</a:t>
            </a:r>
            <a:r>
              <a:rPr lang="en-US" altLang="en-US" sz="2000" baseline="-25000" dirty="0"/>
              <a:t>5</a:t>
            </a:r>
            <a:r>
              <a:rPr lang="en-US" altLang="en-US" sz="2000" dirty="0"/>
              <a:t> + </a:t>
            </a:r>
            <a:r>
              <a:rPr lang="en-US" altLang="en-US" sz="2000" i="1" dirty="0"/>
              <a:t>n</a:t>
            </a:r>
            <a:r>
              <a:rPr lang="en-US" altLang="en-US" sz="2000" baseline="-25000" dirty="0"/>
              <a:t>4</a:t>
            </a:r>
            <a:r>
              <a:rPr lang="en-US" altLang="en-US" sz="2000" dirty="0"/>
              <a:t> + 1 = 15 + 9 + 1 = 25	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en-US" sz="2000" i="1" dirty="0"/>
              <a:t>n</a:t>
            </a:r>
            <a:r>
              <a:rPr lang="en-US" altLang="en-US" sz="2000" baseline="-25000" dirty="0"/>
              <a:t>7</a:t>
            </a:r>
            <a:r>
              <a:rPr lang="en-US" altLang="en-US" sz="2000" dirty="0"/>
              <a:t> = </a:t>
            </a:r>
            <a:r>
              <a:rPr lang="en-US" altLang="en-US" sz="2000" i="1" dirty="0"/>
              <a:t>n</a:t>
            </a:r>
            <a:r>
              <a:rPr lang="en-US" altLang="en-US" sz="2000" baseline="-25000" dirty="0"/>
              <a:t>6</a:t>
            </a:r>
            <a:r>
              <a:rPr lang="en-US" altLang="en-US" sz="2000" dirty="0"/>
              <a:t> + </a:t>
            </a:r>
            <a:r>
              <a:rPr lang="en-US" altLang="en-US" sz="2000" i="1" dirty="0"/>
              <a:t>n</a:t>
            </a:r>
            <a:r>
              <a:rPr lang="en-US" altLang="en-US" sz="2000" baseline="-25000" dirty="0"/>
              <a:t>5</a:t>
            </a:r>
            <a:r>
              <a:rPr lang="en-US" altLang="en-US" sz="2000" dirty="0"/>
              <a:t> + 1 = 25 + 15 + 1 = 41	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en-US" sz="2000" i="1" dirty="0"/>
              <a:t>n</a:t>
            </a:r>
            <a:r>
              <a:rPr lang="en-US" altLang="en-US" sz="2000" baseline="-25000" dirty="0"/>
              <a:t>8</a:t>
            </a:r>
            <a:r>
              <a:rPr lang="en-US" altLang="en-US" sz="2000" dirty="0"/>
              <a:t> = </a:t>
            </a:r>
            <a:r>
              <a:rPr lang="en-US" altLang="en-US" sz="2000" i="1" dirty="0"/>
              <a:t>n</a:t>
            </a:r>
            <a:r>
              <a:rPr lang="en-US" altLang="en-US" sz="2000" baseline="-25000" dirty="0"/>
              <a:t>7</a:t>
            </a:r>
            <a:r>
              <a:rPr lang="en-US" altLang="en-US" sz="2000" dirty="0"/>
              <a:t> + </a:t>
            </a:r>
            <a:r>
              <a:rPr lang="en-US" altLang="en-US" sz="2000" i="1" dirty="0"/>
              <a:t>n</a:t>
            </a:r>
            <a:r>
              <a:rPr lang="en-US" altLang="en-US" sz="2000" baseline="-25000" dirty="0"/>
              <a:t>6</a:t>
            </a:r>
            <a:r>
              <a:rPr lang="en-US" altLang="en-US" sz="2000" dirty="0"/>
              <a:t> + 1 = 41 + 25 + 1 = 67</a:t>
            </a:r>
            <a:r>
              <a:rPr lang="en-US" altLang="en-US" sz="2000" i="1" dirty="0"/>
              <a:t>.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Note that the value at least doubles for every other value of </a:t>
            </a:r>
            <a:r>
              <a:rPr lang="en-US" altLang="en-US" sz="2400" dirty="0" err="1"/>
              <a:t>n</a:t>
            </a:r>
            <a:r>
              <a:rPr lang="en-US" altLang="en-US" sz="2400" baseline="-25000" dirty="0" err="1"/>
              <a:t>k</a:t>
            </a:r>
            <a:r>
              <a:rPr lang="en-US" altLang="en-US" sz="2400" dirty="0"/>
              <a:t>.  That is, </a:t>
            </a:r>
            <a:r>
              <a:rPr lang="en-US" altLang="en-US" sz="2400" dirty="0" err="1"/>
              <a:t>n</a:t>
            </a:r>
            <a:r>
              <a:rPr lang="en-US" altLang="en-US" sz="2400" baseline="-25000" dirty="0" err="1"/>
              <a:t>k</a:t>
            </a:r>
            <a:r>
              <a:rPr lang="en-US" altLang="en-US" sz="2400" dirty="0"/>
              <a:t> &gt; 2</a:t>
            </a:r>
            <a:r>
              <a:rPr lang="en-US" altLang="en-US" sz="2400" baseline="30000" dirty="0"/>
              <a:t>k/2</a:t>
            </a:r>
            <a:r>
              <a:rPr lang="en-US" altLang="en-US" sz="2400" dirty="0"/>
              <a:t>. It is exponential! 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Time complexity: O(2</a:t>
            </a:r>
            <a:r>
              <a:rPr lang="en-US" altLang="en-US" sz="2400" baseline="30000" dirty="0"/>
              <a:t>k</a:t>
            </a:r>
            <a:r>
              <a:rPr lang="en-US" altLang="en-US" sz="2400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9EF6BC-54D8-4971-AC00-9CE664239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225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1E1F4-DE63-4F43-BB8C-18DC7B09D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4" y="86451"/>
            <a:ext cx="10515600" cy="1325563"/>
          </a:xfrm>
        </p:spPr>
        <p:txBody>
          <a:bodyPr/>
          <a:lstStyle/>
          <a:p>
            <a:r>
              <a:rPr lang="en-US" dirty="0"/>
              <a:t>Computing </a:t>
            </a:r>
            <a:r>
              <a:rPr lang="en-US" dirty="0" err="1"/>
              <a:t>Fibanacci</a:t>
            </a:r>
            <a:r>
              <a:rPr lang="en-US" dirty="0"/>
              <a:t> Numbers 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0B6B7-9BA0-47B2-93F2-297456340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114" y="156436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en-US" sz="2400" dirty="0"/>
              <a:t>To compute F</a:t>
            </a:r>
            <a:r>
              <a:rPr lang="en-US" altLang="en-US" sz="2400" baseline="-25000" dirty="0"/>
              <a:t>k</a:t>
            </a:r>
            <a:r>
              <a:rPr lang="en-US" altLang="en-US" sz="2400" dirty="0"/>
              <a:t>’s only once, we remember the value of each </a:t>
            </a:r>
            <a:r>
              <a:rPr lang="en-US" altLang="en-US" sz="2400" dirty="0" err="1"/>
              <a:t>F</a:t>
            </a:r>
            <a:r>
              <a:rPr lang="en-US" altLang="en-US" sz="2400" baseline="-25000" dirty="0" err="1"/>
              <a:t>k</a:t>
            </a:r>
            <a:r>
              <a:rPr lang="en-US" altLang="en-US" sz="2400" dirty="0"/>
              <a:t>: </a:t>
            </a:r>
          </a:p>
          <a:p>
            <a:pPr marL="0" indent="0">
              <a:buNone/>
            </a:pPr>
            <a:r>
              <a:rPr lang="en-US" altLang="en-US" sz="2400" dirty="0"/>
              <a:t> </a:t>
            </a:r>
          </a:p>
          <a:p>
            <a:pPr lvl="2">
              <a:buNone/>
            </a:pPr>
            <a:r>
              <a:rPr lang="en-US" altLang="en-US" b="1" dirty="0">
                <a:latin typeface="Arial Unicode MS" pitchFamily="34" charset="-122"/>
              </a:rPr>
              <a:t>Algorithm </a:t>
            </a:r>
            <a:r>
              <a:rPr lang="en-US" altLang="en-US" dirty="0" err="1">
                <a:latin typeface="Arial Unicode MS" pitchFamily="34" charset="-122"/>
              </a:rPr>
              <a:t>LinearFibonacci</a:t>
            </a:r>
            <a:r>
              <a:rPr lang="en-US" altLang="en-US" dirty="0">
                <a:latin typeface="Arial Unicode MS" pitchFamily="34" charset="-122"/>
              </a:rPr>
              <a:t>(k):</a:t>
            </a:r>
          </a:p>
          <a:p>
            <a:pPr lvl="2">
              <a:buNone/>
            </a:pPr>
            <a:r>
              <a:rPr lang="en-US" altLang="en-US" b="1" i="1" dirty="0">
                <a:latin typeface="Arial Unicode MS" pitchFamily="34" charset="-122"/>
              </a:rPr>
              <a:t> </a:t>
            </a:r>
            <a:r>
              <a:rPr lang="en-US" altLang="en-US" dirty="0">
                <a:latin typeface="Arial Unicode MS" pitchFamily="34" charset="-122"/>
              </a:rPr>
              <a:t> { </a:t>
            </a:r>
            <a:r>
              <a:rPr lang="en-US" altLang="en-US" b="1" i="1" dirty="0">
                <a:latin typeface="Arial Unicode MS" pitchFamily="34" charset="-122"/>
              </a:rPr>
              <a:t> </a:t>
            </a:r>
            <a:r>
              <a:rPr lang="en-US" altLang="en-US" b="1" dirty="0">
                <a:latin typeface="Arial Unicode MS" pitchFamily="34" charset="-122"/>
              </a:rPr>
              <a:t>Input :</a:t>
            </a:r>
            <a:r>
              <a:rPr lang="en-US" altLang="en-US" b="1" i="1" dirty="0">
                <a:latin typeface="Arial Unicode MS" pitchFamily="34" charset="-122"/>
              </a:rPr>
              <a:t> </a:t>
            </a:r>
            <a:r>
              <a:rPr lang="en-US" altLang="en-US" dirty="0">
                <a:latin typeface="Arial Unicode MS" pitchFamily="34" charset="-122"/>
              </a:rPr>
              <a:t>A nonnegative integer k</a:t>
            </a:r>
          </a:p>
          <a:p>
            <a:pPr lvl="2">
              <a:buNone/>
            </a:pPr>
            <a:r>
              <a:rPr lang="en-US" altLang="en-US" b="1" i="1" dirty="0">
                <a:latin typeface="Arial Unicode MS" pitchFamily="34" charset="-122"/>
              </a:rPr>
              <a:t>     </a:t>
            </a:r>
            <a:r>
              <a:rPr lang="en-US" altLang="en-US" b="1" dirty="0">
                <a:latin typeface="Arial Unicode MS" pitchFamily="34" charset="-122"/>
              </a:rPr>
              <a:t>Output :</a:t>
            </a:r>
            <a:r>
              <a:rPr lang="en-US" altLang="en-US" b="1" i="1" dirty="0">
                <a:latin typeface="Arial Unicode MS" pitchFamily="34" charset="-122"/>
              </a:rPr>
              <a:t> </a:t>
            </a:r>
            <a:r>
              <a:rPr lang="en-US" altLang="en-US" dirty="0">
                <a:latin typeface="Arial Unicode MS" pitchFamily="34" charset="-122"/>
              </a:rPr>
              <a:t>Pair of Fibonacci numbers (</a:t>
            </a:r>
            <a:r>
              <a:rPr lang="en-US" altLang="en-US" dirty="0" err="1">
                <a:latin typeface="Arial Unicode MS" pitchFamily="34" charset="-122"/>
              </a:rPr>
              <a:t>F</a:t>
            </a:r>
            <a:r>
              <a:rPr lang="en-US" altLang="en-US" baseline="-25000" dirty="0" err="1">
                <a:latin typeface="Arial Unicode MS" pitchFamily="34" charset="-122"/>
              </a:rPr>
              <a:t>k</a:t>
            </a:r>
            <a:r>
              <a:rPr lang="en-US" altLang="en-US" dirty="0">
                <a:latin typeface="Arial Unicode MS" pitchFamily="34" charset="-122"/>
              </a:rPr>
              <a:t>, F</a:t>
            </a:r>
            <a:r>
              <a:rPr lang="en-US" altLang="en-US" baseline="-25000" dirty="0">
                <a:latin typeface="Arial Unicode MS" pitchFamily="34" charset="-122"/>
              </a:rPr>
              <a:t>k-1</a:t>
            </a:r>
            <a:r>
              <a:rPr lang="en-US" altLang="en-US" dirty="0">
                <a:latin typeface="Arial Unicode MS" pitchFamily="34" charset="-122"/>
              </a:rPr>
              <a:t>)</a:t>
            </a:r>
          </a:p>
          <a:p>
            <a:pPr lvl="2">
              <a:buNone/>
            </a:pPr>
            <a:r>
              <a:rPr lang="en-US" altLang="en-US" b="1" dirty="0">
                <a:latin typeface="Arial Unicode MS" pitchFamily="34" charset="-122"/>
              </a:rPr>
              <a:t>      if  </a:t>
            </a:r>
            <a:r>
              <a:rPr lang="en-US" altLang="en-US" dirty="0">
                <a:latin typeface="Arial Unicode MS" pitchFamily="34" charset="-122"/>
              </a:rPr>
              <a:t>( k = 1) </a:t>
            </a:r>
            <a:r>
              <a:rPr lang="en-US" altLang="en-US" b="1" dirty="0">
                <a:latin typeface="Arial Unicode MS" pitchFamily="34" charset="-122"/>
              </a:rPr>
              <a:t>return </a:t>
            </a:r>
            <a:r>
              <a:rPr lang="en-US" altLang="en-US" dirty="0">
                <a:latin typeface="Arial Unicode MS" pitchFamily="34" charset="-122"/>
              </a:rPr>
              <a:t>(k, 0);</a:t>
            </a:r>
          </a:p>
          <a:p>
            <a:pPr lvl="2">
              <a:buNone/>
            </a:pPr>
            <a:r>
              <a:rPr lang="en-US" altLang="en-US" b="1" dirty="0">
                <a:latin typeface="Arial Unicode MS" pitchFamily="34" charset="-122"/>
              </a:rPr>
              <a:t>      else</a:t>
            </a:r>
          </a:p>
          <a:p>
            <a:pPr lvl="2">
              <a:buNone/>
            </a:pPr>
            <a:r>
              <a:rPr lang="en-US" altLang="en-US" dirty="0">
                <a:latin typeface="Arial Unicode MS" pitchFamily="34" charset="-122"/>
              </a:rPr>
              <a:t>         {</a:t>
            </a:r>
          </a:p>
          <a:p>
            <a:pPr lvl="2">
              <a:buNone/>
            </a:pPr>
            <a:r>
              <a:rPr lang="en-US" altLang="en-US" dirty="0">
                <a:latin typeface="Arial Unicode MS" pitchFamily="34" charset="-122"/>
              </a:rPr>
              <a:t>	        (</a:t>
            </a:r>
            <a:r>
              <a:rPr lang="en-US" altLang="en-US" dirty="0" err="1">
                <a:latin typeface="Arial Unicode MS" pitchFamily="34" charset="-122"/>
              </a:rPr>
              <a:t>i</a:t>
            </a:r>
            <a:r>
              <a:rPr lang="en-US" altLang="en-US" dirty="0">
                <a:latin typeface="Arial Unicode MS" pitchFamily="34" charset="-122"/>
              </a:rPr>
              <a:t>,  j)  =  </a:t>
            </a:r>
            <a:r>
              <a:rPr lang="en-US" altLang="en-US" dirty="0" err="1">
                <a:latin typeface="Arial Unicode MS" pitchFamily="34" charset="-122"/>
              </a:rPr>
              <a:t>LinearFibonacci</a:t>
            </a:r>
            <a:r>
              <a:rPr lang="en-US" altLang="en-US" dirty="0">
                <a:latin typeface="Arial Unicode MS" pitchFamily="34" charset="-122"/>
              </a:rPr>
              <a:t>(k - 1);</a:t>
            </a:r>
          </a:p>
          <a:p>
            <a:pPr lvl="2">
              <a:buNone/>
            </a:pPr>
            <a:r>
              <a:rPr lang="en-US" altLang="en-US" b="1" dirty="0">
                <a:latin typeface="Arial Unicode MS" pitchFamily="34" charset="-122"/>
              </a:rPr>
              <a:t>	        return </a:t>
            </a:r>
            <a:r>
              <a:rPr lang="en-US" altLang="en-US" dirty="0">
                <a:latin typeface="Arial Unicode MS" pitchFamily="34" charset="-122"/>
              </a:rPr>
              <a:t>(</a:t>
            </a:r>
            <a:r>
              <a:rPr lang="en-US" altLang="en-US" dirty="0" err="1">
                <a:latin typeface="Arial Unicode MS" pitchFamily="34" charset="-122"/>
              </a:rPr>
              <a:t>i</a:t>
            </a:r>
            <a:r>
              <a:rPr lang="en-US" altLang="en-US" dirty="0">
                <a:latin typeface="Arial Unicode MS" pitchFamily="34" charset="-122"/>
              </a:rPr>
              <a:t> +j, </a:t>
            </a:r>
            <a:r>
              <a:rPr lang="en-US" altLang="en-US" dirty="0" err="1">
                <a:latin typeface="Arial Unicode MS" pitchFamily="34" charset="-122"/>
              </a:rPr>
              <a:t>i</a:t>
            </a:r>
            <a:r>
              <a:rPr lang="en-US" altLang="en-US" dirty="0">
                <a:latin typeface="Arial Unicode MS" pitchFamily="34" charset="-122"/>
              </a:rPr>
              <a:t>);</a:t>
            </a:r>
          </a:p>
          <a:p>
            <a:pPr lvl="2">
              <a:buNone/>
            </a:pPr>
            <a:r>
              <a:rPr lang="en-US" altLang="en-US" dirty="0">
                <a:latin typeface="Arial Unicode MS" pitchFamily="34" charset="-122"/>
              </a:rPr>
              <a:t>         }</a:t>
            </a:r>
          </a:p>
          <a:p>
            <a:pPr lvl="2">
              <a:buNone/>
            </a:pPr>
            <a:r>
              <a:rPr lang="en-US" altLang="en-US" dirty="0">
                <a:latin typeface="Arial Unicode MS" pitchFamily="34" charset="-122"/>
              </a:rPr>
              <a:t>   }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/>
              <a:t>Time complexity: O(k)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0F961-5C1D-4B58-9DE8-B009B3581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59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5F79DCAE-42BD-4D36-8228-D791F86C40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1818" y="367984"/>
            <a:ext cx="7793037" cy="906462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Running Time</a:t>
            </a:r>
            <a:r>
              <a:rPr lang="en-US" altLang="en-US" dirty="0"/>
              <a:t>  	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CE793662-C8CE-4397-88C5-EDAA6F6DACF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31818" y="1737995"/>
            <a:ext cx="44196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Most algorithms transform input objects into output objects.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The running time of an algorithm typically grows with the input size.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Average case time is often difficult to determine.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We focus on the worst case running time.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Easier to analyze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Crucial to applications such as games, finance and robotics</a:t>
            </a:r>
          </a:p>
        </p:txBody>
      </p:sp>
      <p:graphicFrame>
        <p:nvGraphicFramePr>
          <p:cNvPr id="6149" name="Object 4">
            <a:extLst>
              <a:ext uri="{FF2B5EF4-FFF2-40B4-BE49-F238E27FC236}">
                <a16:creationId xmlns:a16="http://schemas.microsoft.com/office/drawing/2014/main" id="{E2432AC8-A431-427F-9427-0F3060318D68}"/>
              </a:ext>
            </a:extLst>
          </p:cNvPr>
          <p:cNvGraphicFramePr>
            <a:graphicFrameLocks noChangeAspect="1"/>
          </p:cNvGraphicFramePr>
          <p:nvPr>
            <p:ph type="chart" sz="half" idx="2"/>
            <p:extLst>
              <p:ext uri="{D42A27DB-BD31-4B8C-83A1-F6EECF244321}">
                <p14:modId xmlns:p14="http://schemas.microsoft.com/office/powerpoint/2010/main" val="1415246246"/>
              </p:ext>
            </p:extLst>
          </p:nvPr>
        </p:nvGraphicFramePr>
        <p:xfrm>
          <a:off x="5185954" y="1874521"/>
          <a:ext cx="3943350" cy="420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Chart" r:id="rId4" imgW="3943773" imgH="4200775" progId="MSGraph.Chart.8">
                  <p:embed followColorScheme="full"/>
                </p:oleObj>
              </mc:Choice>
              <mc:Fallback>
                <p:oleObj name="Chart" r:id="rId4" imgW="3943773" imgH="4200775" progId="MSGraph.Chart.8">
                  <p:embed followColorScheme="full"/>
                  <p:pic>
                    <p:nvPicPr>
                      <p:cNvPr id="6149" name="Object 4">
                        <a:extLst>
                          <a:ext uri="{FF2B5EF4-FFF2-40B4-BE49-F238E27FC236}">
                            <a16:creationId xmlns:a16="http://schemas.microsoft.com/office/drawing/2014/main" id="{E2432AC8-A431-427F-9427-0F3060318D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5954" y="1874521"/>
                        <a:ext cx="3943350" cy="420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7484D0-8DA6-44EF-AD82-534DA1E24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382A-1DB9-4AC2-81A8-D468B97C4AE1}" type="slidenum">
              <a:rPr lang="en-AU" altLang="en-US" smtClean="0"/>
              <a:pPr/>
              <a:t>4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7758568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>
            <a:extLst>
              <a:ext uri="{FF2B5EF4-FFF2-40B4-BE49-F238E27FC236}">
                <a16:creationId xmlns:a16="http://schemas.microsoft.com/office/drawing/2014/main" id="{5E0F99A0-CDA8-4EA5-950D-0BD2356365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5725" y="197941"/>
            <a:ext cx="10920550" cy="1227137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* Space Complexity Analysis for Recursive Algorithms (1/7)</a:t>
            </a:r>
          </a:p>
        </p:txBody>
      </p:sp>
      <p:sp>
        <p:nvSpPr>
          <p:cNvPr id="62468" name="Rectangle 1">
            <a:extLst>
              <a:ext uri="{FF2B5EF4-FFF2-40B4-BE49-F238E27FC236}">
                <a16:creationId xmlns:a16="http://schemas.microsoft.com/office/drawing/2014/main" id="{A262B4AA-95E3-4AF5-840F-2FA0CF562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730" y="2274887"/>
            <a:ext cx="9796773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/>
              <a:t>In general, space complexity analysis is easier than time complexity analysis.  </a:t>
            </a:r>
          </a:p>
          <a:p>
            <a:pPr marL="342900" indent="-3429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/>
              <a:t>The hard part in analyzing the space complexity of a recursive algorithm is in the stack space complexity.</a:t>
            </a:r>
          </a:p>
          <a:p>
            <a:pPr marL="342900" indent="-3429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/>
              <a:t> We need to understand how a recursive method is executed on computers.</a:t>
            </a:r>
          </a:p>
          <a:p>
            <a:pPr marL="342900" indent="-3429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/>
              <a:t> Key concept: stack frame or activation record.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180F74-EA1A-4A66-ACC1-20293B9FA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339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>
            <a:extLst>
              <a:ext uri="{FF2B5EF4-FFF2-40B4-BE49-F238E27FC236}">
                <a16:creationId xmlns:a16="http://schemas.microsoft.com/office/drawing/2014/main" id="{A320C8E7-075C-42EF-B1BB-FC00FE7B7B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6929" y="239853"/>
            <a:ext cx="11021183" cy="1227137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* Space Complexity Analysis for Recursive Algorithms (2/7)</a:t>
            </a:r>
          </a:p>
        </p:txBody>
      </p:sp>
      <p:sp>
        <p:nvSpPr>
          <p:cNvPr id="63492" name="Rectangle 2">
            <a:extLst>
              <a:ext uri="{FF2B5EF4-FFF2-40B4-BE49-F238E27FC236}">
                <a16:creationId xmlns:a16="http://schemas.microsoft.com/office/drawing/2014/main" id="{2209002D-D66F-4AEF-B451-911B8DEB4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305" y="1719471"/>
            <a:ext cx="10137912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 dirty="0">
              <a:solidFill>
                <a:schemeClr val="tx2"/>
              </a:solidFill>
            </a:endParaRPr>
          </a:p>
          <a:p>
            <a:pPr marL="342900" indent="-3429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AU" altLang="en-US" sz="2400" dirty="0"/>
              <a:t> A stack frame for a function stores the local variables, some parameters, the return address, and some other stuff such as values of some registers.  </a:t>
            </a:r>
          </a:p>
          <a:p>
            <a:pPr marL="342900" indent="-3429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AU" altLang="en-US" sz="2400" dirty="0"/>
              <a:t> A stack frame is created in the stack space whenever a function is called.</a:t>
            </a:r>
          </a:p>
          <a:p>
            <a:pPr marL="342900" indent="-3429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AU" altLang="en-US" sz="2400" dirty="0"/>
              <a:t> A stack frame is freed when the function returns.</a:t>
            </a:r>
          </a:p>
          <a:p>
            <a:pPr marL="342900" indent="-3429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AU" altLang="en-US" sz="2400" dirty="0"/>
              <a:t> The fame size of each frame can be determined at compile time.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2028A0-E0E6-4178-9F4C-9C31404CA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902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DD91A29B-D18E-4900-9D8E-B4BA174FF9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7478" y="369061"/>
            <a:ext cx="11239844" cy="1227137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* Space Complexity Analysis for Recursive Algorithms (3/7)</a:t>
            </a:r>
          </a:p>
        </p:txBody>
      </p:sp>
      <p:sp>
        <p:nvSpPr>
          <p:cNvPr id="64516" name="Text Box 3">
            <a:extLst>
              <a:ext uri="{FF2B5EF4-FFF2-40B4-BE49-F238E27FC236}">
                <a16:creationId xmlns:a16="http://schemas.microsoft.com/office/drawing/2014/main" id="{6F46C625-3184-465C-A43A-5B257E0A6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782" y="1646237"/>
            <a:ext cx="10088287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800100" indent="-3429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  <a:buSzTx/>
              <a:buFontTx/>
              <a:buChar char="•"/>
            </a:pPr>
            <a:r>
              <a:rPr lang="en-US" altLang="en-US" sz="2400" dirty="0"/>
              <a:t> A call graph is a weighted directed graph G = (V, E, W) where </a:t>
            </a:r>
          </a:p>
          <a:p>
            <a:pPr lvl="1" eaLnBrk="1" hangingPunct="1">
              <a:spcBef>
                <a:spcPct val="5000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400" dirty="0"/>
              <a:t> </a:t>
            </a:r>
            <a:r>
              <a:rPr lang="en-US" altLang="en-US" sz="2000" dirty="0"/>
              <a:t>V={v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, v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, …, </a:t>
            </a:r>
            <a:r>
              <a:rPr lang="en-US" altLang="en-US" sz="2000" dirty="0" err="1"/>
              <a:t>v</a:t>
            </a:r>
            <a:r>
              <a:rPr lang="en-US" altLang="en-US" sz="2000" baseline="-25000" dirty="0" err="1"/>
              <a:t>n</a:t>
            </a:r>
            <a:r>
              <a:rPr lang="en-US" altLang="en-US" sz="2000" dirty="0"/>
              <a:t>} is a set of nodes each of which denotes an execution of a function;</a:t>
            </a:r>
          </a:p>
          <a:p>
            <a:pPr lvl="1" eaLnBrk="1" hangingPunct="1">
              <a:spcBef>
                <a:spcPct val="5000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400" dirty="0"/>
              <a:t>E={</a:t>
            </a:r>
            <a:r>
              <a:rPr lang="en-US" altLang="en-US" sz="2400" dirty="0" err="1"/>
              <a:t>v</a:t>
            </a:r>
            <a:r>
              <a:rPr lang="en-US" altLang="en-US" sz="2400" baseline="-25000" dirty="0" err="1"/>
              <a:t>i</a:t>
            </a:r>
            <a:r>
              <a:rPr lang="en-US" altLang="en-US" sz="2400" dirty="0" err="1">
                <a:sym typeface="Symbol" panose="05050102010706020507" pitchFamily="18" charset="2"/>
              </a:rPr>
              <a:t>v</a:t>
            </a:r>
            <a:r>
              <a:rPr lang="en-US" altLang="en-US" sz="2400" baseline="-25000" dirty="0" err="1">
                <a:sym typeface="Symbol" panose="05050102010706020507" pitchFamily="18" charset="2"/>
              </a:rPr>
              <a:t>j</a:t>
            </a:r>
            <a:r>
              <a:rPr lang="en-US" altLang="en-US" sz="2400" dirty="0">
                <a:sym typeface="Symbol" panose="05050102010706020507" pitchFamily="18" charset="2"/>
              </a:rPr>
              <a:t>: v</a:t>
            </a:r>
            <a:r>
              <a:rPr lang="en-US" altLang="en-US" sz="2400" baseline="-25000" dirty="0"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sym typeface="Symbol" panose="05050102010706020507" pitchFamily="18" charset="2"/>
              </a:rPr>
              <a:t> calls </a:t>
            </a:r>
            <a:r>
              <a:rPr lang="en-US" altLang="en-US" sz="2400" dirty="0" err="1">
                <a:sym typeface="Symbol" panose="05050102010706020507" pitchFamily="18" charset="2"/>
              </a:rPr>
              <a:t>v</a:t>
            </a:r>
            <a:r>
              <a:rPr lang="en-US" altLang="en-US" sz="2400" baseline="-25000" dirty="0" err="1">
                <a:sym typeface="Symbol" panose="05050102010706020507" pitchFamily="18" charset="2"/>
              </a:rPr>
              <a:t>j</a:t>
            </a:r>
            <a:r>
              <a:rPr lang="en-US" altLang="en-US" sz="2400" dirty="0">
                <a:sym typeface="Symbol" panose="05050102010706020507" pitchFamily="18" charset="2"/>
              </a:rPr>
              <a:t>}</a:t>
            </a:r>
            <a:r>
              <a:rPr lang="en-US" altLang="en-US" sz="2400" dirty="0"/>
              <a:t> is a set of directed edges each of which denotes the caller-</a:t>
            </a:r>
            <a:r>
              <a:rPr lang="en-US" altLang="en-US" sz="2400" dirty="0" err="1"/>
              <a:t>callee</a:t>
            </a:r>
            <a:r>
              <a:rPr lang="en-US" altLang="en-US" sz="2400" dirty="0"/>
              <a:t> relationship, and</a:t>
            </a:r>
          </a:p>
          <a:p>
            <a:pPr lvl="1" eaLnBrk="1" hangingPunct="1">
              <a:spcBef>
                <a:spcPct val="5000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400" dirty="0"/>
              <a:t>W={</a:t>
            </a:r>
            <a:r>
              <a:rPr lang="en-US" altLang="en-US" sz="2400" dirty="0" err="1"/>
              <a:t>w</a:t>
            </a:r>
            <a:r>
              <a:rPr lang="en-US" altLang="en-US" sz="2400" baseline="-25000" dirty="0" err="1"/>
              <a:t>i</a:t>
            </a:r>
            <a:r>
              <a:rPr lang="en-US" altLang="en-US" sz="2400" dirty="0"/>
              <a:t> (</a:t>
            </a:r>
            <a:r>
              <a:rPr lang="en-US" altLang="en-US" sz="2400" dirty="0" err="1"/>
              <a:t>i</a:t>
            </a:r>
            <a:r>
              <a:rPr lang="en-US" altLang="en-US" sz="2400" dirty="0"/>
              <a:t>=1, 2, …, n): </a:t>
            </a:r>
            <a:r>
              <a:rPr lang="en-US" altLang="en-US" sz="2400" dirty="0" err="1"/>
              <a:t>w</a:t>
            </a:r>
            <a:r>
              <a:rPr lang="en-US" altLang="en-US" sz="2400" baseline="-25000" dirty="0" err="1"/>
              <a:t>i</a:t>
            </a:r>
            <a:r>
              <a:rPr lang="en-US" altLang="en-US" sz="2400" dirty="0"/>
              <a:t> is the frame size of v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} is a set of stack frame sizes. 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SzTx/>
              <a:buFontTx/>
              <a:buChar char="•"/>
            </a:pPr>
            <a:r>
              <a:rPr lang="en-US" altLang="en-US" sz="2400" dirty="0"/>
              <a:t>  The maximum size of stack space needed for method calls can be derived from the call graph.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85C09D-A107-4D7F-B5B4-35ACDC30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804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92146395-6E37-41A8-9BA1-EE2C48A513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6043" y="339244"/>
            <a:ext cx="11151704" cy="1227137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* Space Complexity Analysis for Recursive Algorithms (4/7)</a:t>
            </a:r>
          </a:p>
        </p:txBody>
      </p:sp>
      <p:sp>
        <p:nvSpPr>
          <p:cNvPr id="65540" name="Text Box 3">
            <a:extLst>
              <a:ext uri="{FF2B5EF4-FFF2-40B4-BE49-F238E27FC236}">
                <a16:creationId xmlns:a16="http://schemas.microsoft.com/office/drawing/2014/main" id="{55713B08-B84C-448F-8C9A-C1D19B993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191" y="2095707"/>
            <a:ext cx="10267122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  <a:buSzTx/>
              <a:buFontTx/>
              <a:buChar char="•"/>
            </a:pPr>
            <a:r>
              <a:rPr lang="en-US" altLang="en-US" sz="2400" dirty="0"/>
              <a:t> How to compute the </a:t>
            </a:r>
            <a:r>
              <a:rPr lang="en-AU" altLang="en-US" sz="2400" dirty="0"/>
              <a:t>maximum size of stack space needed for a method call?</a:t>
            </a:r>
            <a:endParaRPr lang="en-US" altLang="en-US" sz="2400" dirty="0"/>
          </a:p>
          <a:p>
            <a:pPr lvl="1" eaLnBrk="1" hangingPunct="1">
              <a:spcBef>
                <a:spcPct val="50000"/>
              </a:spcBef>
              <a:buClr>
                <a:schemeClr val="tx2"/>
              </a:buClr>
              <a:buSzTx/>
              <a:buFontTx/>
              <a:buNone/>
            </a:pPr>
            <a:r>
              <a:rPr lang="en-AU" altLang="en-US" sz="2400" dirty="0"/>
              <a:t>Step 1:  Draw the call graph.</a:t>
            </a:r>
          </a:p>
          <a:p>
            <a:pPr lvl="1" eaLnBrk="1" hangingPunct="1">
              <a:spcBef>
                <a:spcPct val="50000"/>
              </a:spcBef>
              <a:buClr>
                <a:schemeClr val="tx2"/>
              </a:buClr>
              <a:buSzTx/>
              <a:buFontTx/>
              <a:buNone/>
            </a:pPr>
            <a:r>
              <a:rPr lang="en-AU" altLang="en-US" sz="2400" dirty="0"/>
              <a:t>Step 2:  Find the longest weighted path in the call graph.</a:t>
            </a:r>
          </a:p>
          <a:p>
            <a:pPr lvl="1" eaLnBrk="1" hangingPunct="1">
              <a:spcBef>
                <a:spcPct val="50000"/>
              </a:spcBef>
              <a:buClr>
                <a:schemeClr val="tx2"/>
              </a:buClr>
              <a:buSzTx/>
              <a:buFontTx/>
              <a:buNone/>
            </a:pPr>
            <a:r>
              <a:rPr lang="en-AU" altLang="en-US" sz="2400" dirty="0"/>
              <a:t>The total weight of the longest weighted path is the maximum stack size needed for the function calls.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B150E7-1A76-4C6E-923C-ED669AD15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402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965D0B8A-BA68-4183-9BFC-1E8850336E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6470" y="476250"/>
            <a:ext cx="11042373" cy="1227138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* Space Complexity Analysis for Recursive Algorithms (5/7)</a:t>
            </a:r>
          </a:p>
        </p:txBody>
      </p:sp>
      <p:sp>
        <p:nvSpPr>
          <p:cNvPr id="66564" name="Rectangle 1">
            <a:extLst>
              <a:ext uri="{FF2B5EF4-FFF2-40B4-BE49-F238E27FC236}">
                <a16:creationId xmlns:a16="http://schemas.microsoft.com/office/drawing/2014/main" id="{3D28563F-5D47-4904-9E58-6E4A8C0E9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067" y="1932056"/>
            <a:ext cx="1873250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 dirty="0" err="1"/>
              <a:t>int</a:t>
            </a:r>
            <a:r>
              <a:rPr lang="en-AU" altLang="en-US" sz="2000" dirty="0"/>
              <a:t> main(void)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 dirty="0"/>
              <a:t>{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 dirty="0"/>
              <a:t>   func1();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 dirty="0"/>
              <a:t>  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 dirty="0"/>
              <a:t>   func2();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 dirty="0"/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0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 dirty="0"/>
              <a:t>void func1()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 dirty="0"/>
              <a:t> {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 dirty="0"/>
              <a:t>   func3();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 dirty="0"/>
              <a:t>  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 dirty="0"/>
              <a:t>  } </a:t>
            </a:r>
          </a:p>
        </p:txBody>
      </p:sp>
      <p:sp>
        <p:nvSpPr>
          <p:cNvPr id="66565" name="Rectangle 2">
            <a:extLst>
              <a:ext uri="{FF2B5EF4-FFF2-40B4-BE49-F238E27FC236}">
                <a16:creationId xmlns:a16="http://schemas.microsoft.com/office/drawing/2014/main" id="{AADA7514-CCC1-462F-8F7C-0C7390F6A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0380" y="1965394"/>
            <a:ext cx="1727200" cy="40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/>
              <a:t>void func2()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/>
              <a:t>{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/>
              <a:t>  func4();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/>
              <a:t> 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/>
              <a:t>  func5();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/>
              <a:t>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/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0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/>
              <a:t>int func3()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/>
              <a:t>{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/>
              <a:t>   x=func3();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/>
              <a:t>  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/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4569A7-33B4-45D3-9AFD-24731F795951}"/>
              </a:ext>
            </a:extLst>
          </p:cNvPr>
          <p:cNvSpPr txBox="1"/>
          <p:nvPr/>
        </p:nvSpPr>
        <p:spPr>
          <a:xfrm>
            <a:off x="705677" y="2167763"/>
            <a:ext cx="40352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Assumptions:</a:t>
            </a:r>
          </a:p>
          <a:p>
            <a:pPr marL="342900" indent="-274320">
              <a:buFont typeface="Arial" panose="020B0604020202020204" pitchFamily="34" charset="0"/>
              <a:buChar char="•"/>
            </a:pPr>
            <a:r>
              <a:rPr lang="en-US" sz="2400" dirty="0"/>
              <a:t>func3() is called 20 times  </a:t>
            </a:r>
          </a:p>
          <a:p>
            <a:pPr marL="342900" indent="-274320">
              <a:buFont typeface="Arial" panose="020B0604020202020204" pitchFamily="34" charset="0"/>
              <a:buChar char="•"/>
            </a:pPr>
            <a:r>
              <a:rPr lang="en-US" sz="2400" dirty="0"/>
              <a:t>Frame sizes (bytes):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main(): 10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func1(): 20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func2(): 60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func3(): 80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func4(): 10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func5(): 30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FF784C-F489-449D-B47F-E2E8CEBF6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500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DD0D0762-2D43-4039-B8C0-AD3F375C39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6531" y="148259"/>
            <a:ext cx="11211339" cy="1227138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* Space Complexity Analysis for Recursive Algorithms (6/7)</a:t>
            </a:r>
          </a:p>
        </p:txBody>
      </p:sp>
      <p:pic>
        <p:nvPicPr>
          <p:cNvPr id="67588" name="Picture 5">
            <a:extLst>
              <a:ext uri="{FF2B5EF4-FFF2-40B4-BE49-F238E27FC236}">
                <a16:creationId xmlns:a16="http://schemas.microsoft.com/office/drawing/2014/main" id="{23B078CE-BEE6-406C-9BB1-0A68BEABA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900" y="1773357"/>
            <a:ext cx="5988050" cy="330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589" name="Rectangle 3">
            <a:extLst>
              <a:ext uri="{FF2B5EF4-FFF2-40B4-BE49-F238E27FC236}">
                <a16:creationId xmlns:a16="http://schemas.microsoft.com/office/drawing/2014/main" id="{95E9F0AD-2958-405E-BD7B-3C73DE0E3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539" y="5331034"/>
            <a:ext cx="1000870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 dirty="0"/>
              <a:t>The longest path is main()      func1()     func3()  …      func3() with a length (total weight) of 10+20+80*20=1630. So the maximum stack space needed for main() is 1630 bytes.</a:t>
            </a:r>
          </a:p>
        </p:txBody>
      </p:sp>
      <p:cxnSp>
        <p:nvCxnSpPr>
          <p:cNvPr id="67590" name="Straight Arrow Connector 8">
            <a:extLst>
              <a:ext uri="{FF2B5EF4-FFF2-40B4-BE49-F238E27FC236}">
                <a16:creationId xmlns:a16="http://schemas.microsoft.com/office/drawing/2014/main" id="{99605C07-2291-465D-AB93-4EF02074BC6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08317" y="5559770"/>
            <a:ext cx="2159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591" name="Straight Arrow Connector 15">
            <a:extLst>
              <a:ext uri="{FF2B5EF4-FFF2-40B4-BE49-F238E27FC236}">
                <a16:creationId xmlns:a16="http://schemas.microsoft.com/office/drawing/2014/main" id="{72B86434-DE54-4866-B5FD-876ADFFC676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53502" y="5559770"/>
            <a:ext cx="2159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592" name="Straight Arrow Connector 9">
            <a:extLst>
              <a:ext uri="{FF2B5EF4-FFF2-40B4-BE49-F238E27FC236}">
                <a16:creationId xmlns:a16="http://schemas.microsoft.com/office/drawing/2014/main" id="{27BD6E97-BA29-4E21-90E7-F5EB520A949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422600" y="5559770"/>
            <a:ext cx="172278" cy="379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4CF13F-2065-4FF4-B23C-5FD191B2F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250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FABDBF68-8844-4660-9797-2C7D0A2C73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82574"/>
            <a:ext cx="10972799" cy="1227137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* Space Complexity Analysis for Recursive Algorithms (7/7)</a:t>
            </a:r>
          </a:p>
        </p:txBody>
      </p:sp>
      <p:sp>
        <p:nvSpPr>
          <p:cNvPr id="68612" name="Text Box 3">
            <a:extLst>
              <a:ext uri="{FF2B5EF4-FFF2-40B4-BE49-F238E27FC236}">
                <a16:creationId xmlns:a16="http://schemas.microsoft.com/office/drawing/2014/main" id="{0AC0BFC1-FDE3-4C91-A30B-BFB01C0E8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617" y="1764956"/>
            <a:ext cx="9339469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800100" indent="-3429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  <a:buSzTx/>
              <a:buFontTx/>
              <a:buNone/>
            </a:pPr>
            <a:r>
              <a:rPr lang="en-US" altLang="en-US" sz="2400" dirty="0"/>
              <a:t>The above approach can be generalized to recursive algorithms.</a:t>
            </a:r>
          </a:p>
          <a:p>
            <a:pPr lvl="1" eaLnBrk="1" hangingPunct="1">
              <a:spcBef>
                <a:spcPct val="5000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000" dirty="0"/>
              <a:t>The frame size of each algorithm is represented by big O. </a:t>
            </a:r>
          </a:p>
          <a:p>
            <a:pPr lvl="1" eaLnBrk="1" hangingPunct="1">
              <a:spcBef>
                <a:spcPct val="5000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000" dirty="0"/>
              <a:t>Compute the longest path length in terms of big O. 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SzTx/>
              <a:buFontTx/>
              <a:buNone/>
            </a:pPr>
            <a:r>
              <a:rPr lang="en-US" altLang="en-US" sz="2400" dirty="0"/>
              <a:t>Consider the previous example.</a:t>
            </a:r>
          </a:p>
          <a:p>
            <a:pPr lvl="1" eaLnBrk="1" hangingPunct="1">
              <a:spcBef>
                <a:spcPct val="5000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000" dirty="0"/>
              <a:t>Assume that the frame sizes of all the methods except func4() are O(1), and the frame size of func4() is O(n). The space complexity of main() is O(n).</a:t>
            </a:r>
          </a:p>
          <a:p>
            <a:pPr lvl="1" eaLnBrk="1" hangingPunct="1">
              <a:spcBef>
                <a:spcPct val="5000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§"/>
            </a:pPr>
            <a:r>
              <a:rPr lang="en-AU" altLang="en-US" sz="2000" dirty="0"/>
              <a:t>Assume that the frame sizes of all the methods are O(1). The space complexity of main() is O(1).  </a:t>
            </a:r>
            <a:r>
              <a:rPr lang="en-US" altLang="en-US" sz="2000" dirty="0"/>
              <a:t> 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294350-C413-4659-A0CE-67EF11C9A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635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6">
            <a:extLst>
              <a:ext uri="{FF2B5EF4-FFF2-40B4-BE49-F238E27FC236}">
                <a16:creationId xmlns:a16="http://schemas.microsoft.com/office/drawing/2014/main" id="{A1123F52-520C-476E-B985-634A73E13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0C6B248-E459-41A6-B9C1-E08D11103701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AU" altLang="en-US" sz="1400" dirty="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CB9492F8-69D0-4119-ABED-2413BE6896A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031377" y="2698750"/>
            <a:ext cx="4114800" cy="3657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b="1">
                <a:solidFill>
                  <a:srgbClr val="FF1414"/>
                </a:solidFill>
              </a:rPr>
              <a:t>properties of logarithms:</a:t>
            </a:r>
            <a:endParaRPr lang="en-US" altLang="en-US" sz="200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log</a:t>
            </a:r>
            <a:r>
              <a:rPr lang="en-US" altLang="en-US" sz="2000" baseline="-25000"/>
              <a:t>b</a:t>
            </a:r>
            <a:r>
              <a:rPr lang="en-US" altLang="en-US" sz="2000"/>
              <a:t>(xy) = log</a:t>
            </a:r>
            <a:r>
              <a:rPr lang="en-US" altLang="en-US" sz="2000" baseline="-25000"/>
              <a:t>b</a:t>
            </a:r>
            <a:r>
              <a:rPr lang="en-US" altLang="en-US" sz="2000"/>
              <a:t>x + log</a:t>
            </a:r>
            <a:r>
              <a:rPr lang="en-US" altLang="en-US" sz="2000" baseline="-25000"/>
              <a:t>b</a:t>
            </a:r>
            <a:r>
              <a:rPr lang="en-US" altLang="en-US" sz="2000"/>
              <a:t>y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log</a:t>
            </a:r>
            <a:r>
              <a:rPr lang="en-US" altLang="en-US" sz="2000" baseline="-25000"/>
              <a:t>b</a:t>
            </a:r>
            <a:r>
              <a:rPr lang="en-US" altLang="en-US" sz="2000"/>
              <a:t> (x/y) = log</a:t>
            </a:r>
            <a:r>
              <a:rPr lang="en-US" altLang="en-US" sz="2000" baseline="-25000"/>
              <a:t>b</a:t>
            </a:r>
            <a:r>
              <a:rPr lang="en-US" altLang="en-US" sz="2000"/>
              <a:t>x - log</a:t>
            </a:r>
            <a:r>
              <a:rPr lang="en-US" altLang="en-US" sz="2000" baseline="-25000"/>
              <a:t>b</a:t>
            </a:r>
            <a:r>
              <a:rPr lang="en-US" altLang="en-US" sz="2000"/>
              <a:t>y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log</a:t>
            </a:r>
            <a:r>
              <a:rPr lang="en-US" altLang="en-US" sz="2000" baseline="-25000"/>
              <a:t>b</a:t>
            </a:r>
            <a:r>
              <a:rPr lang="en-US" altLang="en-US" sz="2000"/>
              <a:t>x</a:t>
            </a:r>
            <a:r>
              <a:rPr lang="en-US" altLang="en-US" sz="2000" baseline="30000"/>
              <a:t>a</a:t>
            </a:r>
            <a:r>
              <a:rPr lang="en-US" altLang="en-US" sz="2000"/>
              <a:t> = alog</a:t>
            </a:r>
            <a:r>
              <a:rPr lang="en-US" altLang="en-US" sz="2000" baseline="-25000"/>
              <a:t>b</a:t>
            </a:r>
            <a:r>
              <a:rPr lang="en-US" altLang="en-US" sz="2000"/>
              <a:t>x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log</a:t>
            </a:r>
            <a:r>
              <a:rPr lang="en-US" altLang="en-US" sz="2000" baseline="-25000"/>
              <a:t>b</a:t>
            </a:r>
            <a:r>
              <a:rPr lang="en-US" altLang="en-US" sz="2000"/>
              <a:t>a = log</a:t>
            </a:r>
            <a:r>
              <a:rPr lang="en-US" altLang="en-US" sz="2000" baseline="-25000"/>
              <a:t>x</a:t>
            </a:r>
            <a:r>
              <a:rPr lang="en-US" altLang="en-US" sz="2000"/>
              <a:t>a/log</a:t>
            </a:r>
            <a:r>
              <a:rPr lang="en-US" altLang="en-US" sz="2000" baseline="-25000"/>
              <a:t>x</a:t>
            </a:r>
            <a:r>
              <a:rPr lang="en-US" altLang="en-US" sz="2000"/>
              <a:t>b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b="1">
                <a:solidFill>
                  <a:srgbClr val="3028FF"/>
                </a:solidFill>
              </a:rPr>
              <a:t>properties of exponentials</a:t>
            </a:r>
            <a:r>
              <a:rPr lang="en-US" altLang="en-US" sz="2000">
                <a:solidFill>
                  <a:srgbClr val="3028FF"/>
                </a:solidFill>
              </a:rPr>
              <a:t>:</a:t>
            </a:r>
            <a:endParaRPr lang="en-US" altLang="en-US" sz="200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a</a:t>
            </a:r>
            <a:r>
              <a:rPr lang="en-US" altLang="en-US" sz="2000" baseline="30000"/>
              <a:t>(b+c)</a:t>
            </a:r>
            <a:r>
              <a:rPr lang="en-US" altLang="en-US" sz="2000"/>
              <a:t> = a</a:t>
            </a:r>
            <a:r>
              <a:rPr lang="en-US" altLang="en-US" sz="2000" baseline="30000"/>
              <a:t>b</a:t>
            </a:r>
            <a:r>
              <a:rPr lang="en-US" altLang="en-US" sz="2000"/>
              <a:t>a</a:t>
            </a:r>
            <a:r>
              <a:rPr lang="en-US" altLang="en-US" sz="2000" baseline="30000"/>
              <a:t>c</a:t>
            </a:r>
            <a:endParaRPr lang="en-US" altLang="en-US" sz="200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a</a:t>
            </a:r>
            <a:r>
              <a:rPr lang="en-US" altLang="en-US" sz="2000" baseline="30000"/>
              <a:t>bc</a:t>
            </a:r>
            <a:r>
              <a:rPr lang="en-US" altLang="en-US" sz="2000"/>
              <a:t> = (a</a:t>
            </a:r>
            <a:r>
              <a:rPr lang="en-US" altLang="en-US" sz="2000" baseline="30000"/>
              <a:t>b</a:t>
            </a:r>
            <a:r>
              <a:rPr lang="en-US" altLang="en-US" sz="2000"/>
              <a:t>)</a:t>
            </a:r>
            <a:r>
              <a:rPr lang="en-US" altLang="en-US" sz="2000" baseline="30000"/>
              <a:t>c</a:t>
            </a:r>
            <a:endParaRPr lang="en-US" altLang="en-US" sz="200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a</a:t>
            </a:r>
            <a:r>
              <a:rPr lang="en-US" altLang="en-US" sz="2000" baseline="30000"/>
              <a:t>b</a:t>
            </a:r>
            <a:r>
              <a:rPr lang="en-US" altLang="en-US" sz="2000"/>
              <a:t>/a</a:t>
            </a:r>
            <a:r>
              <a:rPr lang="en-US" altLang="en-US" sz="2000" baseline="30000"/>
              <a:t>c</a:t>
            </a:r>
            <a:r>
              <a:rPr lang="en-US" altLang="en-US" sz="2000"/>
              <a:t> = a</a:t>
            </a:r>
            <a:r>
              <a:rPr lang="en-US" altLang="en-US" sz="2000" baseline="30000"/>
              <a:t>(b-c)</a:t>
            </a:r>
            <a:endParaRPr lang="en-US" altLang="en-US" sz="200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b = a </a:t>
            </a:r>
            <a:r>
              <a:rPr lang="en-US" altLang="en-US" sz="2000" baseline="30000"/>
              <a:t>log</a:t>
            </a:r>
            <a:r>
              <a:rPr lang="en-US" altLang="en-US" sz="2000" baseline="-11000"/>
              <a:t>a</a:t>
            </a:r>
            <a:r>
              <a:rPr lang="en-US" altLang="en-US" sz="2000" baseline="30000"/>
              <a:t>b</a:t>
            </a:r>
            <a:endParaRPr lang="en-US" altLang="en-US" sz="200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b</a:t>
            </a:r>
            <a:r>
              <a:rPr lang="en-US" altLang="en-US" sz="2000" baseline="30000"/>
              <a:t>c</a:t>
            </a:r>
            <a:r>
              <a:rPr lang="en-US" altLang="en-US" sz="2000"/>
              <a:t> = a </a:t>
            </a:r>
            <a:r>
              <a:rPr lang="en-US" altLang="en-US" sz="2000" baseline="30000"/>
              <a:t>c*log</a:t>
            </a:r>
            <a:r>
              <a:rPr lang="en-US" altLang="en-US" sz="2000" baseline="-11000"/>
              <a:t>a</a:t>
            </a:r>
            <a:r>
              <a:rPr lang="en-US" altLang="en-US" sz="2000" baseline="30000"/>
              <a:t>b</a:t>
            </a:r>
            <a:endParaRPr lang="en-US" altLang="en-US" sz="2000"/>
          </a:p>
        </p:txBody>
      </p:sp>
      <p:graphicFrame>
        <p:nvGraphicFramePr>
          <p:cNvPr id="31748" name="Object 3">
            <a:extLst>
              <a:ext uri="{FF2B5EF4-FFF2-40B4-BE49-F238E27FC236}">
                <a16:creationId xmlns:a16="http://schemas.microsoft.com/office/drawing/2014/main" id="{94A1B6F4-8D07-4673-BF2D-3CD874F566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6871686"/>
              </p:ext>
            </p:extLst>
          </p:nvPr>
        </p:nvGraphicFramePr>
        <p:xfrm>
          <a:off x="8196853" y="107950"/>
          <a:ext cx="873125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1" name="Clip" r:id="rId4" imgW="4579545" imgH="10382816" progId="MS_ClipArt_Gallery.2">
                  <p:embed/>
                </p:oleObj>
              </mc:Choice>
              <mc:Fallback>
                <p:oleObj name="Clip" r:id="rId4" imgW="4579545" imgH="10382816" progId="MS_ClipArt_Gallery.2">
                  <p:embed/>
                  <p:pic>
                    <p:nvPicPr>
                      <p:cNvPr id="31748" name="Object 3">
                        <a:extLst>
                          <a:ext uri="{FF2B5EF4-FFF2-40B4-BE49-F238E27FC236}">
                            <a16:creationId xmlns:a16="http://schemas.microsoft.com/office/drawing/2014/main" id="{94A1B6F4-8D07-4673-BF2D-3CD874F566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6853" y="107950"/>
                        <a:ext cx="873125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FF903AF-FAD1-4E86-BDE0-01AFA1E6F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417" y="1857103"/>
            <a:ext cx="8077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Summations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Logarithms and Exponents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Proof techniques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Basic probability</a:t>
            </a:r>
            <a:br>
              <a:rPr lang="en-US" altLang="en-US" sz="2400" dirty="0"/>
            </a:br>
            <a:endParaRPr lang="en-US" altLang="en-US" sz="1600" dirty="0"/>
          </a:p>
        </p:txBody>
      </p:sp>
      <p:sp>
        <p:nvSpPr>
          <p:cNvPr id="31750" name="Rectangle 5">
            <a:extLst>
              <a:ext uri="{FF2B5EF4-FFF2-40B4-BE49-F238E27FC236}">
                <a16:creationId xmlns:a16="http://schemas.microsoft.com/office/drawing/2014/main" id="{A426729A-A6D2-4003-B4B5-A19BF57FEF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34858" y="416719"/>
            <a:ext cx="7793037" cy="906462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Math you need to Review</a:t>
            </a:r>
          </a:p>
        </p:txBody>
      </p:sp>
    </p:spTree>
    <p:extLst>
      <p:ext uri="{BB962C8B-B14F-4D97-AF65-F5344CB8AC3E}">
        <p14:creationId xmlns:p14="http://schemas.microsoft.com/office/powerpoint/2010/main" val="36433651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>
            <a:extLst>
              <a:ext uri="{FF2B5EF4-FFF2-40B4-BE49-F238E27FC236}">
                <a16:creationId xmlns:a16="http://schemas.microsoft.com/office/drawing/2014/main" id="{75B75EBB-04AA-482E-B451-F90BBF033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D665D97-9392-4CBA-B330-977B226E202B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AU" altLang="en-US" sz="14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C30AEC18-7508-4511-83EB-9A6EB26C8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983" y="533124"/>
            <a:ext cx="6248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Relatives of Big-Oh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294F6B03-0755-44A2-B904-B3ED0EDC0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092325"/>
            <a:ext cx="78486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400" b="1" dirty="0"/>
              <a:t>Big-Omega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f(n) is </a:t>
            </a:r>
            <a:r>
              <a:rPr lang="en-US" altLang="en-US" sz="2400" dirty="0">
                <a:sym typeface="Symbol" panose="05050102010706020507" pitchFamily="18" charset="2"/>
              </a:rPr>
              <a:t>(g(n)) if there is a constant c &gt; 0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and an integer constant n</a:t>
            </a:r>
            <a:r>
              <a:rPr lang="en-US" altLang="en-US" sz="2400" baseline="-25000" dirty="0">
                <a:sym typeface="Symbol" panose="05050102010706020507" pitchFamily="18" charset="2"/>
              </a:rPr>
              <a:t>0</a:t>
            </a:r>
            <a:r>
              <a:rPr lang="en-US" altLang="en-US" sz="2400" dirty="0">
                <a:sym typeface="Symbol" panose="05050102010706020507" pitchFamily="18" charset="2"/>
              </a:rPr>
              <a:t>  1 such that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f(n)  </a:t>
            </a:r>
            <a:r>
              <a:rPr lang="en-US" altLang="en-US" sz="2400" dirty="0" err="1">
                <a:sym typeface="Symbol" panose="05050102010706020507" pitchFamily="18" charset="2"/>
              </a:rPr>
              <a:t>c</a:t>
            </a:r>
            <a:r>
              <a:rPr lang="en-US" altLang="en-US" sz="2400" dirty="0" err="1">
                <a:cs typeface="Arial" panose="020B0604020202020204" pitchFamily="34" charset="0"/>
                <a:sym typeface="Symbol" panose="05050102010706020507" pitchFamily="18" charset="2"/>
              </a:rPr>
              <a:t>•</a:t>
            </a:r>
            <a:r>
              <a:rPr lang="en-US" altLang="en-US" sz="2400" dirty="0" err="1">
                <a:sym typeface="Symbol" panose="05050102010706020507" pitchFamily="18" charset="2"/>
              </a:rPr>
              <a:t>g</a:t>
            </a:r>
            <a:r>
              <a:rPr lang="en-US" altLang="en-US" sz="2400" dirty="0">
                <a:sym typeface="Symbol" panose="05050102010706020507" pitchFamily="18" charset="2"/>
              </a:rPr>
              <a:t>(n) for n  n</a:t>
            </a:r>
            <a:r>
              <a:rPr lang="en-US" altLang="en-US" sz="2400" baseline="-25000" dirty="0">
                <a:sym typeface="Symbol" panose="05050102010706020507" pitchFamily="18" charset="2"/>
              </a:rPr>
              <a:t>0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baseline="-250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/>
              <a:t>Big-Theta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f(n) is </a:t>
            </a:r>
            <a:r>
              <a:rPr lang="en-US" altLang="en-US" sz="2400" dirty="0">
                <a:sym typeface="Symbol" panose="05050102010706020507" pitchFamily="18" charset="2"/>
              </a:rPr>
              <a:t>(g(n)) if there are constants c’ &gt; 0 and c’’ &gt; 0 and an integer constant n</a:t>
            </a:r>
            <a:r>
              <a:rPr lang="en-US" altLang="en-US" sz="2400" baseline="-25000" dirty="0">
                <a:sym typeface="Symbol" panose="05050102010706020507" pitchFamily="18" charset="2"/>
              </a:rPr>
              <a:t>0</a:t>
            </a:r>
            <a:r>
              <a:rPr lang="en-US" altLang="en-US" sz="2400" dirty="0">
                <a:sym typeface="Symbol" panose="05050102010706020507" pitchFamily="18" charset="2"/>
              </a:rPr>
              <a:t>  1 such that </a:t>
            </a:r>
            <a:r>
              <a:rPr lang="en-US" altLang="en-US" sz="2400" dirty="0" err="1">
                <a:sym typeface="Symbol" panose="05050102010706020507" pitchFamily="18" charset="2"/>
              </a:rPr>
              <a:t>c’</a:t>
            </a:r>
            <a:r>
              <a:rPr lang="en-US" altLang="en-US" sz="2400" dirty="0" err="1">
                <a:cs typeface="Arial" panose="020B0604020202020204" pitchFamily="34" charset="0"/>
                <a:sym typeface="Symbol" panose="05050102010706020507" pitchFamily="18" charset="2"/>
              </a:rPr>
              <a:t>•</a:t>
            </a:r>
            <a:r>
              <a:rPr lang="en-US" altLang="en-US" sz="2400" dirty="0" err="1">
                <a:sym typeface="Symbol" panose="05050102010706020507" pitchFamily="18" charset="2"/>
              </a:rPr>
              <a:t>g</a:t>
            </a:r>
            <a:r>
              <a:rPr lang="en-US" altLang="en-US" sz="2400" dirty="0">
                <a:sym typeface="Symbol" panose="05050102010706020507" pitchFamily="18" charset="2"/>
              </a:rPr>
              <a:t>(n)  f(n)  </a:t>
            </a:r>
            <a:r>
              <a:rPr lang="en-US" altLang="en-US" sz="2400" dirty="0" err="1">
                <a:sym typeface="Symbol" panose="05050102010706020507" pitchFamily="18" charset="2"/>
              </a:rPr>
              <a:t>c’’</a:t>
            </a:r>
            <a:r>
              <a:rPr lang="en-US" altLang="en-US" sz="2400" dirty="0" err="1">
                <a:cs typeface="Arial" panose="020B0604020202020204" pitchFamily="34" charset="0"/>
                <a:sym typeface="Symbol" panose="05050102010706020507" pitchFamily="18" charset="2"/>
              </a:rPr>
              <a:t>•</a:t>
            </a:r>
            <a:r>
              <a:rPr lang="en-US" altLang="en-US" sz="2400" dirty="0" err="1">
                <a:sym typeface="Symbol" panose="05050102010706020507" pitchFamily="18" charset="2"/>
              </a:rPr>
              <a:t>g</a:t>
            </a:r>
            <a:r>
              <a:rPr lang="en-US" altLang="en-US" sz="2400" dirty="0">
                <a:sym typeface="Symbol" panose="05050102010706020507" pitchFamily="18" charset="2"/>
              </a:rPr>
              <a:t>(n) for n  n</a:t>
            </a:r>
            <a:r>
              <a:rPr lang="en-US" altLang="en-US" sz="2400" baseline="-25000" dirty="0">
                <a:sym typeface="Symbol" panose="05050102010706020507" pitchFamily="18" charset="2"/>
              </a:rPr>
              <a:t>0</a:t>
            </a:r>
            <a:endParaRPr lang="en-US" altLang="en-US" sz="2400" dirty="0"/>
          </a:p>
        </p:txBody>
      </p:sp>
      <p:graphicFrame>
        <p:nvGraphicFramePr>
          <p:cNvPr id="32773" name="Object 4">
            <a:extLst>
              <a:ext uri="{FF2B5EF4-FFF2-40B4-BE49-F238E27FC236}">
                <a16:creationId xmlns:a16="http://schemas.microsoft.com/office/drawing/2014/main" id="{DE621176-CF1B-4389-80B5-A6503E0C06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72400" y="228600"/>
          <a:ext cx="239395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6" name="Clip" r:id="rId4" imgW="4332083" imgH="3468986" progId="MS_ClipArt_Gallery.5">
                  <p:embed/>
                </p:oleObj>
              </mc:Choice>
              <mc:Fallback>
                <p:oleObj name="Clip" r:id="rId4" imgW="4332083" imgH="3468986" progId="MS_ClipArt_Gallery.5">
                  <p:embed/>
                  <p:pic>
                    <p:nvPicPr>
                      <p:cNvPr id="32773" name="Object 4">
                        <a:extLst>
                          <a:ext uri="{FF2B5EF4-FFF2-40B4-BE49-F238E27FC236}">
                            <a16:creationId xmlns:a16="http://schemas.microsoft.com/office/drawing/2014/main" id="{DE621176-CF1B-4389-80B5-A6503E0C06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228600"/>
                        <a:ext cx="2393950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85596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>
            <a:extLst>
              <a:ext uri="{FF2B5EF4-FFF2-40B4-BE49-F238E27FC236}">
                <a16:creationId xmlns:a16="http://schemas.microsoft.com/office/drawing/2014/main" id="{92B72F41-C889-4B21-B914-1DB00BB62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0E17399-CEA2-4A62-8980-832FED731AAB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AU" altLang="en-US" sz="14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ECACED69-306A-4196-BFF8-E88EE10C81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8977" y="633548"/>
            <a:ext cx="6172200" cy="1066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/>
              <a:t>Intuition for Asymptotic Notation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25750461-CC48-4C36-8029-255A8F757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977" y="2309948"/>
            <a:ext cx="655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/>
              <a:t>	</a:t>
            </a:r>
            <a:r>
              <a:rPr lang="en-US" altLang="en-US" sz="2400" b="1" dirty="0">
                <a:solidFill>
                  <a:schemeClr val="tx2"/>
                </a:solidFill>
              </a:rPr>
              <a:t>Big-Oh</a:t>
            </a:r>
            <a:endParaRPr lang="en-US" altLang="en-US" sz="2400" b="1" dirty="0"/>
          </a:p>
          <a:p>
            <a:pPr lvl="1" eaLnBrk="1" hangingPunct="1"/>
            <a:r>
              <a:rPr lang="en-US" altLang="en-US" sz="2400" dirty="0"/>
              <a:t>f(n) is </a:t>
            </a:r>
            <a:r>
              <a:rPr lang="en-US" altLang="en-US" sz="2400" dirty="0">
                <a:sym typeface="Symbol" panose="05050102010706020507" pitchFamily="18" charset="2"/>
              </a:rPr>
              <a:t>O(g(n)) if f(n) is asymptotically </a:t>
            </a:r>
            <a:r>
              <a:rPr lang="en-US" altLang="en-US" sz="2400" b="1" dirty="0">
                <a:sym typeface="Symbol" panose="05050102010706020507" pitchFamily="18" charset="2"/>
              </a:rPr>
              <a:t>less than or equal</a:t>
            </a:r>
            <a:r>
              <a:rPr lang="en-US" altLang="en-US" sz="2400" dirty="0">
                <a:sym typeface="Symbol" panose="05050102010706020507" pitchFamily="18" charset="2"/>
              </a:rPr>
              <a:t> to g(n)</a:t>
            </a:r>
            <a:endParaRPr lang="en-US" altLang="en-US" sz="20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/>
              <a:t>	</a:t>
            </a:r>
            <a:r>
              <a:rPr lang="en-US" altLang="en-US" sz="2400" b="1" dirty="0">
                <a:solidFill>
                  <a:schemeClr val="tx2"/>
                </a:solidFill>
              </a:rPr>
              <a:t>Big-Omega</a:t>
            </a:r>
            <a:endParaRPr lang="en-US" altLang="en-US" sz="2400" b="1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f(n) is </a:t>
            </a:r>
            <a:r>
              <a:rPr lang="en-US" altLang="en-US" sz="2400" dirty="0">
                <a:sym typeface="Symbol" panose="05050102010706020507" pitchFamily="18" charset="2"/>
              </a:rPr>
              <a:t>(g(n)) if f(n) is asymptotically </a:t>
            </a:r>
            <a:r>
              <a:rPr lang="en-US" altLang="en-US" sz="2400" b="1" dirty="0">
                <a:sym typeface="Symbol" panose="05050102010706020507" pitchFamily="18" charset="2"/>
              </a:rPr>
              <a:t>greater than or equal</a:t>
            </a:r>
            <a:r>
              <a:rPr lang="en-US" altLang="en-US" sz="2400" dirty="0">
                <a:sym typeface="Symbol" panose="05050102010706020507" pitchFamily="18" charset="2"/>
              </a:rPr>
              <a:t> to g(n)</a:t>
            </a:r>
            <a:endParaRPr lang="en-US" altLang="en-US" sz="2400" baseline="-250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dirty="0"/>
              <a:t>	</a:t>
            </a:r>
            <a:r>
              <a:rPr lang="en-US" altLang="en-US" sz="2400" b="1" dirty="0">
                <a:solidFill>
                  <a:schemeClr val="tx2"/>
                </a:solidFill>
              </a:rPr>
              <a:t>Big-Theta</a:t>
            </a:r>
            <a:endParaRPr lang="en-US" altLang="en-US" sz="2400" b="1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f(n) is </a:t>
            </a:r>
            <a:r>
              <a:rPr lang="en-US" altLang="en-US" sz="2400" dirty="0">
                <a:sym typeface="Symbol" panose="05050102010706020507" pitchFamily="18" charset="2"/>
              </a:rPr>
              <a:t>(g(n)) if f(n) is asymptotically </a:t>
            </a:r>
            <a:r>
              <a:rPr lang="en-US" altLang="en-US" sz="2400" b="1" dirty="0">
                <a:sym typeface="Symbol" panose="05050102010706020507" pitchFamily="18" charset="2"/>
              </a:rPr>
              <a:t>equal</a:t>
            </a:r>
            <a:r>
              <a:rPr lang="en-US" altLang="en-US" sz="2400" dirty="0">
                <a:sym typeface="Symbol" panose="05050102010706020507" pitchFamily="18" charset="2"/>
              </a:rPr>
              <a:t> to g(n)</a:t>
            </a:r>
            <a:endParaRPr lang="en-US" altLang="en-US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dirty="0">
              <a:sym typeface="Symbol" panose="05050102010706020507" pitchFamily="18" charset="2"/>
            </a:endParaRPr>
          </a:p>
        </p:txBody>
      </p:sp>
      <p:graphicFrame>
        <p:nvGraphicFramePr>
          <p:cNvPr id="33797" name="Object 4">
            <a:extLst>
              <a:ext uri="{FF2B5EF4-FFF2-40B4-BE49-F238E27FC236}">
                <a16:creationId xmlns:a16="http://schemas.microsoft.com/office/drawing/2014/main" id="{7BB795AD-F21B-41F2-8F3B-95E986C695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29600" y="152401"/>
          <a:ext cx="1752600" cy="174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0" name="Clip" r:id="rId4" imgW="878738" imgH="876910" progId="MS_ClipArt_Gallery.2">
                  <p:embed/>
                </p:oleObj>
              </mc:Choice>
              <mc:Fallback>
                <p:oleObj name="Clip" r:id="rId4" imgW="878738" imgH="876910" progId="MS_ClipArt_Gallery.2">
                  <p:embed/>
                  <p:pic>
                    <p:nvPicPr>
                      <p:cNvPr id="33797" name="Object 4">
                        <a:extLst>
                          <a:ext uri="{FF2B5EF4-FFF2-40B4-BE49-F238E27FC236}">
                            <a16:creationId xmlns:a16="http://schemas.microsoft.com/office/drawing/2014/main" id="{7BB795AD-F21B-41F2-8F3B-95E986C695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152401"/>
                        <a:ext cx="1752600" cy="174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1046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39AEF9F5-4605-447B-AEC0-04E9CF9FCE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35096" y="405969"/>
            <a:ext cx="7793037" cy="906462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Experimental Studies</a:t>
            </a:r>
          </a:p>
        </p:txBody>
      </p:sp>
      <p:sp>
        <p:nvSpPr>
          <p:cNvPr id="379907" name="Rectangle 3">
            <a:extLst>
              <a:ext uri="{FF2B5EF4-FFF2-40B4-BE49-F238E27FC236}">
                <a16:creationId xmlns:a16="http://schemas.microsoft.com/office/drawing/2014/main" id="{054EBBAF-4666-49F6-A83D-B5801610D35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035096" y="1994262"/>
            <a:ext cx="41910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Write a program implementing the algorithm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Run the program with inputs of varying size and composition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Use a method like </a:t>
            </a:r>
            <a:r>
              <a:rPr lang="en-US" sz="2400" dirty="0">
                <a:solidFill>
                  <a:srgbClr val="CC00FF"/>
                </a:solidFill>
                <a:latin typeface="Arial Narrow" pitchFamily="34" charset="0"/>
              </a:rPr>
              <a:t>System.currentTimeMillis()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dirty="0"/>
              <a:t>to get an accurate measure of the actual running time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Plot the results</a:t>
            </a:r>
          </a:p>
        </p:txBody>
      </p:sp>
      <p:graphicFrame>
        <p:nvGraphicFramePr>
          <p:cNvPr id="7173" name="Object 4">
            <a:extLst>
              <a:ext uri="{FF2B5EF4-FFF2-40B4-BE49-F238E27FC236}">
                <a16:creationId xmlns:a16="http://schemas.microsoft.com/office/drawing/2014/main" id="{FB63B720-0B2C-4036-AF56-465A2DEBD873}"/>
              </a:ext>
            </a:extLst>
          </p:cNvPr>
          <p:cNvGraphicFramePr>
            <a:graphicFrameLocks noChangeAspect="1"/>
          </p:cNvGraphicFramePr>
          <p:nvPr>
            <p:ph type="chart" sz="half" idx="2"/>
            <p:extLst>
              <p:ext uri="{D42A27DB-BD31-4B8C-83A1-F6EECF244321}">
                <p14:modId xmlns:p14="http://schemas.microsoft.com/office/powerpoint/2010/main" val="2751006766"/>
              </p:ext>
            </p:extLst>
          </p:nvPr>
        </p:nvGraphicFramePr>
        <p:xfrm>
          <a:off x="4859384" y="1841862"/>
          <a:ext cx="4429125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Chart" r:id="rId4" imgW="4429421" imgH="4648431" progId="MSGraph.Chart.8">
                  <p:embed followColorScheme="full"/>
                </p:oleObj>
              </mc:Choice>
              <mc:Fallback>
                <p:oleObj name="Chart" r:id="rId4" imgW="4429421" imgH="4648431" progId="MSGraph.Chart.8">
                  <p:embed followColorScheme="full"/>
                  <p:pic>
                    <p:nvPicPr>
                      <p:cNvPr id="7173" name="Object 4">
                        <a:extLst>
                          <a:ext uri="{FF2B5EF4-FFF2-40B4-BE49-F238E27FC236}">
                            <a16:creationId xmlns:a16="http://schemas.microsoft.com/office/drawing/2014/main" id="{FB63B720-0B2C-4036-AF56-465A2DEBD8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84" y="1841862"/>
                        <a:ext cx="4429125" cy="464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4DD06-3622-491B-B946-A01CE3999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382A-1DB9-4AC2-81A8-D468B97C4AE1}" type="slidenum">
              <a:rPr lang="en-AU" altLang="en-US" smtClean="0"/>
              <a:pPr/>
              <a:t>5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421945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>
            <a:extLst>
              <a:ext uri="{FF2B5EF4-FFF2-40B4-BE49-F238E27FC236}">
                <a16:creationId xmlns:a16="http://schemas.microsoft.com/office/drawing/2014/main" id="{B9C76415-791B-40CC-9272-2031F262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22D11FC-8A90-42FA-8561-B4D1AC858EEB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AU" altLang="en-US" sz="14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BBA685CA-9595-45DC-BE49-B074E1597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799" y="354875"/>
            <a:ext cx="5638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Example Uses of the Relatives of Big-Oh</a:t>
            </a:r>
          </a:p>
        </p:txBody>
      </p:sp>
      <p:sp>
        <p:nvSpPr>
          <p:cNvPr id="406531" name="Rectangle 3">
            <a:extLst>
              <a:ext uri="{FF2B5EF4-FFF2-40B4-BE49-F238E27FC236}">
                <a16:creationId xmlns:a16="http://schemas.microsoft.com/office/drawing/2014/main" id="{5AEA542E-0ED6-487A-9938-B54C51C48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686" y="5163413"/>
            <a:ext cx="8077200" cy="136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28650" indent="-228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f</a:t>
            </a:r>
            <a:r>
              <a:rPr lang="en-US" altLang="en-US" sz="2000">
                <a:latin typeface="Times New Roman" panose="02020603050405020304" pitchFamily="18" charset="0"/>
              </a:rPr>
              <a:t>(</a:t>
            </a:r>
            <a:r>
              <a:rPr lang="en-US" altLang="en-US" sz="2000" i="1">
                <a:latin typeface="Times New Roman" panose="02020603050405020304" pitchFamily="18" charset="0"/>
              </a:rPr>
              <a:t>n</a:t>
            </a:r>
            <a:r>
              <a:rPr lang="en-US" altLang="en-US" sz="2000">
                <a:latin typeface="Times New Roman" panose="02020603050405020304" pitchFamily="18" charset="0"/>
              </a:rPr>
              <a:t>) is </a:t>
            </a:r>
            <a:r>
              <a:rPr lang="en-US" altLang="en-US" sz="2400">
                <a:sym typeface="Symbol" panose="05050102010706020507" pitchFamily="18" charset="2"/>
              </a:rPr>
              <a:t>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000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000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)) if it is </a:t>
            </a:r>
            <a:r>
              <a:rPr lang="en-US" altLang="en-US" sz="2000">
                <a:latin typeface="Times New Roman" panose="02020603050405020304" pitchFamily="18" charset="0"/>
              </a:rPr>
              <a:t>(</a:t>
            </a:r>
            <a:r>
              <a:rPr lang="en-US" altLang="en-US" sz="2000" i="1">
                <a:latin typeface="Times New Roman" panose="02020603050405020304" pitchFamily="18" charset="0"/>
              </a:rPr>
              <a:t>n</a:t>
            </a:r>
            <a:r>
              <a:rPr lang="en-US" altLang="en-US" sz="2000" baseline="30000">
                <a:latin typeface="Times New Roman" panose="02020603050405020304" pitchFamily="18" charset="0"/>
              </a:rPr>
              <a:t>2</a:t>
            </a:r>
            <a:r>
              <a:rPr lang="en-US" altLang="en-US" sz="2000">
                <a:latin typeface="Times New Roman" panose="02020603050405020304" pitchFamily="18" charset="0"/>
              </a:rPr>
              <a:t>) and </a:t>
            </a:r>
            <a:r>
              <a:rPr lang="en-US" altLang="en-US" sz="2000" i="1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000">
                <a:latin typeface="Times New Roman" panose="02020603050405020304" pitchFamily="18" charset="0"/>
              </a:rPr>
              <a:t>(</a:t>
            </a:r>
            <a:r>
              <a:rPr lang="en-US" altLang="en-US" sz="2000" i="1">
                <a:latin typeface="Times New Roman" panose="02020603050405020304" pitchFamily="18" charset="0"/>
              </a:rPr>
              <a:t>n</a:t>
            </a:r>
            <a:r>
              <a:rPr lang="en-US" altLang="en-US" sz="2000" baseline="30000">
                <a:latin typeface="Times New Roman" panose="02020603050405020304" pitchFamily="18" charset="0"/>
              </a:rPr>
              <a:t>2</a:t>
            </a:r>
            <a:r>
              <a:rPr lang="en-US" altLang="en-US" sz="2000">
                <a:latin typeface="Times New Roman" panose="02020603050405020304" pitchFamily="18" charset="0"/>
              </a:rPr>
              <a:t>). We have already seen the former, for the latter recall that </a:t>
            </a:r>
            <a:r>
              <a:rPr lang="en-US" altLang="en-US" sz="2000" i="1">
                <a:latin typeface="Times New Roman" panose="02020603050405020304" pitchFamily="18" charset="0"/>
              </a:rPr>
              <a:t>f</a:t>
            </a:r>
            <a:r>
              <a:rPr lang="en-US" altLang="en-US" sz="2000">
                <a:latin typeface="Times New Roman" panose="02020603050405020304" pitchFamily="18" charset="0"/>
              </a:rPr>
              <a:t>(</a:t>
            </a:r>
            <a:r>
              <a:rPr lang="en-US" altLang="en-US" sz="2000" i="1">
                <a:latin typeface="Times New Roman" panose="02020603050405020304" pitchFamily="18" charset="0"/>
              </a:rPr>
              <a:t>n</a:t>
            </a:r>
            <a:r>
              <a:rPr lang="en-US" altLang="en-US" sz="2000">
                <a:latin typeface="Times New Roman" panose="02020603050405020304" pitchFamily="18" charset="0"/>
              </a:rPr>
              <a:t>) is </a:t>
            </a:r>
            <a:r>
              <a:rPr lang="en-US" altLang="en-US" sz="2000" i="1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000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000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)) if there is a constant </a:t>
            </a:r>
            <a:r>
              <a:rPr lang="en-US" altLang="en-US" sz="2000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&gt; 0 and an integer constant </a:t>
            </a:r>
            <a:r>
              <a:rPr lang="en-US" altLang="en-US" sz="2000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 1 such that f(</a:t>
            </a:r>
            <a:r>
              <a:rPr lang="en-US" altLang="en-US" sz="2000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en-US" sz="2000" u="sng"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en-US" sz="200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•</a:t>
            </a:r>
            <a:r>
              <a:rPr lang="en-US" altLang="en-US" sz="2000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000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) for </a:t>
            </a:r>
            <a:r>
              <a:rPr lang="en-US" altLang="en-US" sz="2000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 </a:t>
            </a:r>
            <a:r>
              <a:rPr lang="en-US" altLang="en-US" sz="2000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0 </a:t>
            </a:r>
            <a:endParaRPr lang="en-US" altLang="en-US" sz="20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Let </a:t>
            </a:r>
            <a:r>
              <a:rPr lang="en-US" altLang="en-US" sz="2000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= 5 and </a:t>
            </a:r>
            <a:r>
              <a:rPr lang="en-US" altLang="en-US" sz="2000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= 1</a:t>
            </a:r>
            <a:endParaRPr lang="en-US" altLang="en-US" sz="2000" baseline="-250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4821" name="Rectangle 4">
            <a:extLst>
              <a:ext uri="{FF2B5EF4-FFF2-40B4-BE49-F238E27FC236}">
                <a16:creationId xmlns:a16="http://schemas.microsoft.com/office/drawing/2014/main" id="{1BDB7E87-C8F3-46C3-B10C-7860972E5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686" y="4757014"/>
            <a:ext cx="7924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Clr>
                <a:schemeClr val="accent2"/>
              </a:buClr>
              <a:buSzPct val="75000"/>
            </a:pPr>
            <a:r>
              <a:rPr lang="en-US" altLang="en-US" sz="2000" b="1">
                <a:latin typeface="Times New Roman" panose="02020603050405020304" pitchFamily="18" charset="0"/>
              </a:rPr>
              <a:t>5</a:t>
            </a:r>
            <a:r>
              <a:rPr lang="en-US" altLang="en-US" sz="2000" b="1" i="1">
                <a:latin typeface="Times New Roman" panose="02020603050405020304" pitchFamily="18" charset="0"/>
              </a:rPr>
              <a:t>n</a:t>
            </a:r>
            <a:r>
              <a:rPr lang="en-US" altLang="en-US" sz="2000" b="1" baseline="30000">
                <a:latin typeface="Times New Roman" panose="02020603050405020304" pitchFamily="18" charset="0"/>
              </a:rPr>
              <a:t>2</a:t>
            </a:r>
            <a:r>
              <a:rPr lang="en-US" altLang="en-US" sz="2000" b="1">
                <a:latin typeface="Times New Roman" panose="02020603050405020304" pitchFamily="18" charset="0"/>
              </a:rPr>
              <a:t> is </a:t>
            </a:r>
            <a:r>
              <a:rPr lang="en-US" altLang="en-US" sz="2400">
                <a:sym typeface="Symbol" panose="05050102010706020507" pitchFamily="18" charset="2"/>
              </a:rPr>
              <a:t></a:t>
            </a:r>
            <a:r>
              <a:rPr lang="en-US" altLang="en-US" sz="2000" b="1">
                <a:latin typeface="Times New Roman" panose="02020603050405020304" pitchFamily="18" charset="0"/>
              </a:rPr>
              <a:t>(</a:t>
            </a:r>
            <a:r>
              <a:rPr lang="en-US" altLang="en-US" sz="2000" b="1" i="1">
                <a:latin typeface="Times New Roman" panose="02020603050405020304" pitchFamily="18" charset="0"/>
              </a:rPr>
              <a:t>n</a:t>
            </a:r>
            <a:r>
              <a:rPr lang="en-US" altLang="en-US" sz="2000" b="1" baseline="30000">
                <a:latin typeface="Times New Roman" panose="02020603050405020304" pitchFamily="18" charset="0"/>
              </a:rPr>
              <a:t>2</a:t>
            </a:r>
            <a:r>
              <a:rPr lang="en-US" altLang="en-US" sz="2000" b="1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406533" name="Rectangle 5">
            <a:extLst>
              <a:ext uri="{FF2B5EF4-FFF2-40B4-BE49-F238E27FC236}">
                <a16:creationId xmlns:a16="http://schemas.microsoft.com/office/drawing/2014/main" id="{0964DFB8-812B-48A4-9BE9-5555C39F5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686" y="3809275"/>
            <a:ext cx="7924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28650" indent="-228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f</a:t>
            </a:r>
            <a:r>
              <a:rPr lang="en-US" altLang="en-US" sz="2000">
                <a:latin typeface="Times New Roman" panose="02020603050405020304" pitchFamily="18" charset="0"/>
              </a:rPr>
              <a:t>(</a:t>
            </a:r>
            <a:r>
              <a:rPr lang="en-US" altLang="en-US" sz="2000" i="1">
                <a:latin typeface="Times New Roman" panose="02020603050405020304" pitchFamily="18" charset="0"/>
              </a:rPr>
              <a:t>n</a:t>
            </a:r>
            <a:r>
              <a:rPr lang="en-US" altLang="en-US" sz="2000">
                <a:latin typeface="Times New Roman" panose="02020603050405020304" pitchFamily="18" charset="0"/>
              </a:rPr>
              <a:t>) is 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(</a:t>
            </a:r>
            <a:r>
              <a:rPr lang="en-US" altLang="en-US" sz="2000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000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)) if there is a constant </a:t>
            </a:r>
            <a:r>
              <a:rPr lang="en-US" altLang="en-US" sz="2000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&gt; 0 and an integer constant </a:t>
            </a:r>
            <a:r>
              <a:rPr lang="en-US" altLang="en-US" sz="2000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 1 such that f(</a:t>
            </a:r>
            <a:r>
              <a:rPr lang="en-US" altLang="en-US" sz="2000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)  </a:t>
            </a:r>
            <a:r>
              <a:rPr lang="en-US" altLang="en-US" sz="2000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en-US" sz="200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•</a:t>
            </a:r>
            <a:r>
              <a:rPr lang="en-US" altLang="en-US" sz="2000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000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) for </a:t>
            </a:r>
            <a:r>
              <a:rPr lang="en-US" altLang="en-US" sz="2000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 </a:t>
            </a:r>
            <a:r>
              <a:rPr lang="en-US" altLang="en-US" sz="2000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let </a:t>
            </a:r>
            <a:r>
              <a:rPr lang="en-US" altLang="en-US" sz="2000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= 1 and </a:t>
            </a:r>
            <a:r>
              <a:rPr lang="en-US" altLang="en-US" sz="2000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= 1</a:t>
            </a:r>
            <a:endParaRPr lang="en-US" altLang="en-US" sz="2000" baseline="-250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4823" name="Rectangle 6">
            <a:extLst>
              <a:ext uri="{FF2B5EF4-FFF2-40B4-BE49-F238E27FC236}">
                <a16:creationId xmlns:a16="http://schemas.microsoft.com/office/drawing/2014/main" id="{8091D6BC-5C4B-499D-AAB5-D4350A5A9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686" y="3393350"/>
            <a:ext cx="792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Clr>
                <a:schemeClr val="accent2"/>
              </a:buClr>
              <a:buSzPct val="75000"/>
            </a:pPr>
            <a:r>
              <a:rPr lang="en-US" altLang="en-US" sz="2000" b="1">
                <a:latin typeface="Times New Roman" panose="02020603050405020304" pitchFamily="18" charset="0"/>
              </a:rPr>
              <a:t>5</a:t>
            </a:r>
            <a:r>
              <a:rPr lang="en-US" altLang="en-US" sz="2000" b="1" i="1">
                <a:latin typeface="Times New Roman" panose="02020603050405020304" pitchFamily="18" charset="0"/>
              </a:rPr>
              <a:t>n</a:t>
            </a:r>
            <a:r>
              <a:rPr lang="en-US" altLang="en-US" sz="2000" b="1" baseline="30000">
                <a:latin typeface="Times New Roman" panose="02020603050405020304" pitchFamily="18" charset="0"/>
              </a:rPr>
              <a:t>2</a:t>
            </a:r>
            <a:r>
              <a:rPr lang="en-US" altLang="en-US" sz="2000" b="1">
                <a:latin typeface="Times New Roman" panose="02020603050405020304" pitchFamily="18" charset="0"/>
              </a:rPr>
              <a:t> is </a:t>
            </a:r>
            <a:r>
              <a:rPr lang="en-US" altLang="en-US" sz="2000" b="1"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en-US" sz="2000" b="1">
                <a:latin typeface="Times New Roman" panose="02020603050405020304" pitchFamily="18" charset="0"/>
              </a:rPr>
              <a:t>(</a:t>
            </a:r>
            <a:r>
              <a:rPr lang="en-US" altLang="en-US" sz="2000" b="1" i="1">
                <a:latin typeface="Times New Roman" panose="02020603050405020304" pitchFamily="18" charset="0"/>
              </a:rPr>
              <a:t>n</a:t>
            </a:r>
            <a:r>
              <a:rPr lang="en-US" altLang="en-US" sz="2000" b="1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406535" name="Rectangle 7">
            <a:extLst>
              <a:ext uri="{FF2B5EF4-FFF2-40B4-BE49-F238E27FC236}">
                <a16:creationId xmlns:a16="http://schemas.microsoft.com/office/drawing/2014/main" id="{629C30C0-132F-4C0B-9C13-3A93A5740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686" y="2445613"/>
            <a:ext cx="7924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28650" indent="-228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000" i="1" dirty="0">
                <a:latin typeface="Times New Roman" panose="02020603050405020304" pitchFamily="18" charset="0"/>
              </a:rPr>
              <a:t>f</a:t>
            </a:r>
            <a:r>
              <a:rPr lang="en-US" altLang="en-US" sz="2000" dirty="0">
                <a:latin typeface="Times New Roman" panose="02020603050405020304" pitchFamily="18" charset="0"/>
              </a:rPr>
              <a:t>(</a:t>
            </a:r>
            <a:r>
              <a:rPr lang="en-US" altLang="en-US" sz="2000" i="1" dirty="0">
                <a:latin typeface="Times New Roman" panose="02020603050405020304" pitchFamily="18" charset="0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</a:rPr>
              <a:t>) is 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(</a:t>
            </a:r>
            <a:r>
              <a:rPr lang="en-US" altLang="en-US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)) if there is a constant </a:t>
            </a:r>
            <a:r>
              <a:rPr lang="en-US" altLang="en-US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&gt; 0 and an integer constant </a:t>
            </a:r>
            <a:r>
              <a:rPr lang="en-US" altLang="en-US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 1 such that </a:t>
            </a:r>
            <a:r>
              <a:rPr lang="en-US" altLang="en-US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)  </a:t>
            </a:r>
            <a:r>
              <a:rPr lang="en-US" altLang="en-US" sz="20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en-US" sz="2000" dirty="0" err="1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•</a:t>
            </a:r>
            <a:r>
              <a:rPr lang="en-US" altLang="en-US" sz="20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) for </a:t>
            </a:r>
            <a:r>
              <a:rPr lang="en-US" altLang="en-US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 </a:t>
            </a:r>
            <a:r>
              <a:rPr lang="en-US" altLang="en-US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let </a:t>
            </a:r>
            <a:r>
              <a:rPr lang="en-US" altLang="en-US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= 5 and </a:t>
            </a:r>
            <a:r>
              <a:rPr lang="en-US" altLang="en-US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= 1</a:t>
            </a:r>
          </a:p>
        </p:txBody>
      </p:sp>
      <p:sp>
        <p:nvSpPr>
          <p:cNvPr id="34825" name="Rectangle 8">
            <a:extLst>
              <a:ext uri="{FF2B5EF4-FFF2-40B4-BE49-F238E27FC236}">
                <a16:creationId xmlns:a16="http://schemas.microsoft.com/office/drawing/2014/main" id="{EFEEFD3E-C9D5-4D92-8EDC-A56AF8BFA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686" y="2031275"/>
            <a:ext cx="792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Clr>
                <a:schemeClr val="accent2"/>
              </a:buClr>
              <a:buSzPct val="75000"/>
            </a:pPr>
            <a:r>
              <a:rPr lang="en-US" altLang="en-US" sz="2000" b="1">
                <a:latin typeface="Times New Roman" panose="02020603050405020304" pitchFamily="18" charset="0"/>
              </a:rPr>
              <a:t>5</a:t>
            </a:r>
            <a:r>
              <a:rPr lang="en-US" altLang="en-US" sz="2000" b="1" i="1">
                <a:latin typeface="Times New Roman" panose="02020603050405020304" pitchFamily="18" charset="0"/>
              </a:rPr>
              <a:t>n</a:t>
            </a:r>
            <a:r>
              <a:rPr lang="en-US" altLang="en-US" sz="2000" b="1" baseline="30000">
                <a:latin typeface="Times New Roman" panose="02020603050405020304" pitchFamily="18" charset="0"/>
              </a:rPr>
              <a:t>2</a:t>
            </a:r>
            <a:r>
              <a:rPr lang="en-US" altLang="en-US" sz="2000" b="1">
                <a:latin typeface="Times New Roman" panose="02020603050405020304" pitchFamily="18" charset="0"/>
              </a:rPr>
              <a:t> is </a:t>
            </a:r>
            <a:r>
              <a:rPr lang="en-US" altLang="en-US" sz="2000" b="1"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en-US" sz="2000" b="1">
                <a:latin typeface="Times New Roman" panose="02020603050405020304" pitchFamily="18" charset="0"/>
              </a:rPr>
              <a:t>(</a:t>
            </a:r>
            <a:r>
              <a:rPr lang="en-US" altLang="en-US" sz="2000" b="1" i="1">
                <a:latin typeface="Times New Roman" panose="02020603050405020304" pitchFamily="18" charset="0"/>
              </a:rPr>
              <a:t>n</a:t>
            </a:r>
            <a:r>
              <a:rPr lang="en-US" altLang="en-US" sz="2000" b="1" baseline="30000">
                <a:latin typeface="Times New Roman" panose="02020603050405020304" pitchFamily="18" charset="0"/>
              </a:rPr>
              <a:t>2</a:t>
            </a:r>
            <a:r>
              <a:rPr lang="en-US" altLang="en-US" sz="2000" b="1">
                <a:latin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34826" name="Object 9">
            <a:extLst>
              <a:ext uri="{FF2B5EF4-FFF2-40B4-BE49-F238E27FC236}">
                <a16:creationId xmlns:a16="http://schemas.microsoft.com/office/drawing/2014/main" id="{2E96BBC3-27D9-413F-882C-0B433464EF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8011901"/>
              </p:ext>
            </p:extLst>
          </p:nvPr>
        </p:nvGraphicFramePr>
        <p:xfrm>
          <a:off x="7173686" y="354875"/>
          <a:ext cx="146685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3" name="Clip" r:id="rId4" imgW="790956" imgH="904342" progId="MS_ClipArt_Gallery.2">
                  <p:embed/>
                </p:oleObj>
              </mc:Choice>
              <mc:Fallback>
                <p:oleObj name="Clip" r:id="rId4" imgW="790956" imgH="904342" progId="MS_ClipArt_Gallery.2">
                  <p:embed/>
                  <p:pic>
                    <p:nvPicPr>
                      <p:cNvPr id="34826" name="Object 9">
                        <a:extLst>
                          <a:ext uri="{FF2B5EF4-FFF2-40B4-BE49-F238E27FC236}">
                            <a16:creationId xmlns:a16="http://schemas.microsoft.com/office/drawing/2014/main" id="{2E96BBC3-27D9-413F-882C-0B433464EF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3686" y="354875"/>
                        <a:ext cx="146685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7784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6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6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6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6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1" grpId="0" autoUpdateAnimBg="0"/>
      <p:bldP spid="406533" grpId="0" autoUpdateAnimBg="0"/>
      <p:bldP spid="406535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>
            <a:extLst>
              <a:ext uri="{FF2B5EF4-FFF2-40B4-BE49-F238E27FC236}">
                <a16:creationId xmlns:a16="http://schemas.microsoft.com/office/drawing/2014/main" id="{70A80294-5FAF-40BF-9442-1E55C20B8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B4EFFA2-7A24-419D-BFD2-EAE124D42AAB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AU" altLang="en-US" sz="14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F01D34E9-70C8-4070-8731-3BC2FB3283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7563" y="530452"/>
            <a:ext cx="7793037" cy="830262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latin typeface="Arial Unicode MS" pitchFamily="34" charset="-122"/>
              </a:rPr>
              <a:t>Summary</a:t>
            </a:r>
            <a:endParaRPr lang="en-AU" altLang="en-US" sz="4000" dirty="0">
              <a:latin typeface="Arial Unicode MS" pitchFamily="34" charset="-122"/>
            </a:endParaRP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840C1C8D-1BF9-4CE8-B4A8-71869FA832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0254" y="2197147"/>
            <a:ext cx="9135563" cy="3881437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Big-Oh, </a:t>
            </a:r>
            <a:r>
              <a:rPr lang="en-US" sz="2400" dirty="0">
                <a:solidFill>
                  <a:prstClr val="black"/>
                </a:solidFill>
              </a:rPr>
              <a:t>b</a:t>
            </a:r>
            <a:r>
              <a:rPr lang="en-US" altLang="en-US" sz="2400" dirty="0">
                <a:solidFill>
                  <a:prstClr val="black"/>
                </a:solidFill>
                <a:latin typeface="Arial Unicode MS" pitchFamily="34" charset="-122"/>
              </a:rPr>
              <a:t>ig-theta and big-omega notations</a:t>
            </a:r>
            <a:endParaRPr lang="en-US" dirty="0"/>
          </a:p>
          <a:p>
            <a:pPr lvl="0"/>
            <a:r>
              <a:rPr lang="en-US" dirty="0"/>
              <a:t>Asymptotic analysis of algorithms</a:t>
            </a:r>
          </a:p>
          <a:p>
            <a:pPr lvl="0"/>
            <a:r>
              <a:rPr lang="en-US" dirty="0"/>
              <a:t>Examples of algorithms with logarithmic, linear, polynomial, exponential time complexity</a:t>
            </a:r>
          </a:p>
          <a:p>
            <a:pPr lvl="0"/>
            <a:r>
              <a:rPr lang="en-US" dirty="0"/>
              <a:t>Suggested reading:</a:t>
            </a:r>
            <a:endParaRPr lang="en-US" sz="3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Sedgewick, Ch.2.1-2.4,2.6</a:t>
            </a:r>
            <a:endParaRPr lang="en-US" sz="3200" dirty="0"/>
          </a:p>
          <a:p>
            <a:pPr marL="0" indent="0">
              <a:buNone/>
            </a:pPr>
            <a:endParaRPr lang="en-AU" altLang="en-US" dirty="0">
              <a:latin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0616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>
            <a:extLst>
              <a:ext uri="{FF2B5EF4-FFF2-40B4-BE49-F238E27FC236}">
                <a16:creationId xmlns:a16="http://schemas.microsoft.com/office/drawing/2014/main" id="{F9B7C6A5-0D0A-4081-AE2E-E812B24906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4185" y="501650"/>
            <a:ext cx="7793037" cy="906462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Limitations of Experiments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244356D5-8CFB-422C-91B3-B72BEB8A85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0932" y="2241550"/>
            <a:ext cx="8077200" cy="4114800"/>
          </a:xfrm>
        </p:spPr>
        <p:txBody>
          <a:bodyPr/>
          <a:lstStyle/>
          <a:p>
            <a:pPr eaLnBrk="1" hangingPunct="1"/>
            <a:r>
              <a:rPr lang="en-US" altLang="en-US" sz="2400"/>
              <a:t>It is necessary to implement the algorithm, which may be difficult</a:t>
            </a:r>
          </a:p>
          <a:p>
            <a:pPr eaLnBrk="1" hangingPunct="1"/>
            <a:r>
              <a:rPr lang="en-US" altLang="en-US" sz="2400"/>
              <a:t>Results may not be indicative of the running time on other inputs not included in the experiment. </a:t>
            </a:r>
          </a:p>
          <a:p>
            <a:pPr eaLnBrk="1" hangingPunct="1"/>
            <a:r>
              <a:rPr lang="en-US" altLang="en-US" sz="2400"/>
              <a:t>In order to compare two algorithms, the same hardware and software environments must be used</a:t>
            </a:r>
          </a:p>
        </p:txBody>
      </p:sp>
      <p:graphicFrame>
        <p:nvGraphicFramePr>
          <p:cNvPr id="8197" name="Object 4">
            <a:extLst>
              <a:ext uri="{FF2B5EF4-FFF2-40B4-BE49-F238E27FC236}">
                <a16:creationId xmlns:a16="http://schemas.microsoft.com/office/drawing/2014/main" id="{BA0CF699-44E6-449A-BE96-54D728F090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3032264"/>
              </p:ext>
            </p:extLst>
          </p:nvPr>
        </p:nvGraphicFramePr>
        <p:xfrm>
          <a:off x="4121332" y="4756150"/>
          <a:ext cx="1811338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Clip" r:id="rId4" imgW="1812341" imgH="1498702" progId="MS_ClipArt_Gallery.5">
                  <p:embed/>
                </p:oleObj>
              </mc:Choice>
              <mc:Fallback>
                <p:oleObj name="Clip" r:id="rId4" imgW="1812341" imgH="1498702" progId="MS_ClipArt_Gallery.5">
                  <p:embed/>
                  <p:pic>
                    <p:nvPicPr>
                      <p:cNvPr id="8197" name="Object 4">
                        <a:extLst>
                          <a:ext uri="{FF2B5EF4-FFF2-40B4-BE49-F238E27FC236}">
                            <a16:creationId xmlns:a16="http://schemas.microsoft.com/office/drawing/2014/main" id="{BA0CF699-44E6-449A-BE96-54D728F090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1332" y="4756150"/>
                        <a:ext cx="1811338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061EE9-E474-4B84-9122-F6891D739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2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CB2852BC-87AC-4A67-9897-089AF9B82F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6436" y="525463"/>
            <a:ext cx="7793037" cy="830262"/>
          </a:xfrm>
        </p:spPr>
        <p:txBody>
          <a:bodyPr/>
          <a:lstStyle/>
          <a:p>
            <a:pPr eaLnBrk="1" hangingPunct="1"/>
            <a:r>
              <a:rPr lang="en-US" altLang="en-US" sz="4000"/>
              <a:t>Theoretical Analysis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371069BF-A658-410A-A5CF-8C7E7D10F4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77834" y="1981200"/>
            <a:ext cx="7772400" cy="42672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Uses a high-level description of the algorithm instead of an implementation</a:t>
            </a:r>
          </a:p>
          <a:p>
            <a:pPr eaLnBrk="1" hangingPunct="1"/>
            <a:r>
              <a:rPr lang="en-US" altLang="en-US" sz="2400" dirty="0"/>
              <a:t>Characterizes running time as a function of the input size, </a:t>
            </a:r>
            <a:r>
              <a:rPr lang="en-US" altLang="en-US" sz="2400" i="1" dirty="0"/>
              <a:t>n</a:t>
            </a:r>
            <a:r>
              <a:rPr lang="en-US" altLang="en-US" sz="2400" dirty="0"/>
              <a:t>.</a:t>
            </a:r>
          </a:p>
          <a:p>
            <a:pPr eaLnBrk="1" hangingPunct="1"/>
            <a:r>
              <a:rPr lang="en-US" altLang="en-US" sz="2400" dirty="0"/>
              <a:t>Takes into account all possible inputs</a:t>
            </a:r>
          </a:p>
          <a:p>
            <a:pPr eaLnBrk="1" hangingPunct="1"/>
            <a:r>
              <a:rPr lang="en-US" altLang="en-US" sz="2400" dirty="0"/>
              <a:t>Allows us to evaluate the speed of an algorithm independent of the hardware/software environment</a:t>
            </a:r>
          </a:p>
        </p:txBody>
      </p:sp>
      <p:graphicFrame>
        <p:nvGraphicFramePr>
          <p:cNvPr id="9221" name="Object 4">
            <a:extLst>
              <a:ext uri="{FF2B5EF4-FFF2-40B4-BE49-F238E27FC236}">
                <a16:creationId xmlns:a16="http://schemas.microsoft.com/office/drawing/2014/main" id="{0C7A9E56-16DE-40A0-8BC6-BE5965C921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3055119"/>
              </p:ext>
            </p:extLst>
          </p:nvPr>
        </p:nvGraphicFramePr>
        <p:xfrm>
          <a:off x="7058298" y="136525"/>
          <a:ext cx="149542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Clip" r:id="rId4" imgW="2309813" imgH="3176588" progId="MS_ClipArt_Gallery.2">
                  <p:embed/>
                </p:oleObj>
              </mc:Choice>
              <mc:Fallback>
                <p:oleObj name="Clip" r:id="rId4" imgW="2309813" imgH="3176588" progId="MS_ClipArt_Gallery.2">
                  <p:embed/>
                  <p:pic>
                    <p:nvPicPr>
                      <p:cNvPr id="9221" name="Object 4">
                        <a:extLst>
                          <a:ext uri="{FF2B5EF4-FFF2-40B4-BE49-F238E27FC236}">
                            <a16:creationId xmlns:a16="http://schemas.microsoft.com/office/drawing/2014/main" id="{0C7A9E56-16DE-40A0-8BC6-BE5965C921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8298" y="136525"/>
                        <a:ext cx="149542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E58F91-AE6B-4D92-8C04-D858D912D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993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>
            <a:extLst>
              <a:ext uri="{FF2B5EF4-FFF2-40B4-BE49-F238E27FC236}">
                <a16:creationId xmlns:a16="http://schemas.microsoft.com/office/drawing/2014/main" id="{60DA4037-5B15-44EE-985E-A4E7AB600A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2007" y="433955"/>
            <a:ext cx="7793037" cy="906462"/>
          </a:xfrm>
        </p:spPr>
        <p:txBody>
          <a:bodyPr/>
          <a:lstStyle/>
          <a:p>
            <a:pPr eaLnBrk="1" hangingPunct="1"/>
            <a:r>
              <a:rPr lang="en-US" altLang="en-US" dirty="0"/>
              <a:t>Pseudocode 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C8347364-AA08-4D0D-9ED0-AF7FE70312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7868" y="2068286"/>
            <a:ext cx="3657600" cy="3962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High-level description of an algorithm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More structured than English prose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Less detailed than a program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Preferred notation for describing algorithms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Hides program design issues</a:t>
            </a:r>
          </a:p>
        </p:txBody>
      </p:sp>
      <p:sp>
        <p:nvSpPr>
          <p:cNvPr id="10245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E4DE1B2-EECC-4763-9558-E1CF16344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68" y="5192486"/>
            <a:ext cx="3810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400"/>
              <a:t>	</a:t>
            </a:r>
          </a:p>
        </p:txBody>
      </p:sp>
      <p:grpSp>
        <p:nvGrpSpPr>
          <p:cNvPr id="10246" name="Group 5">
            <a:extLst>
              <a:ext uri="{FF2B5EF4-FFF2-40B4-BE49-F238E27FC236}">
                <a16:creationId xmlns:a16="http://schemas.microsoft.com/office/drawing/2014/main" id="{6FCECF56-2B8E-4EE9-AEAD-34566A381119}"/>
              </a:ext>
            </a:extLst>
          </p:cNvPr>
          <p:cNvGrpSpPr>
            <a:grpSpLocks/>
          </p:cNvGrpSpPr>
          <p:nvPr/>
        </p:nvGrpSpPr>
        <p:grpSpPr bwMode="auto">
          <a:xfrm>
            <a:off x="4489268" y="1915886"/>
            <a:ext cx="4495800" cy="4216400"/>
            <a:chOff x="2688" y="1056"/>
            <a:chExt cx="2832" cy="2656"/>
          </a:xfrm>
        </p:grpSpPr>
        <p:sp>
          <p:nvSpPr>
            <p:cNvPr id="10247" name="Text Box 6">
              <a:extLst>
                <a:ext uri="{FF2B5EF4-FFF2-40B4-BE49-F238E27FC236}">
                  <a16:creationId xmlns:a16="http://schemas.microsoft.com/office/drawing/2014/main" id="{EE82C539-A6F6-4187-8255-06474E0B99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632"/>
              <a:ext cx="2832" cy="2080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defTabSz="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22860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Algorithm</a:t>
              </a:r>
              <a:r>
                <a:rPr lang="en-US" altLang="en-US" sz="2000" dirty="0">
                  <a:latin typeface="Times New Roman" panose="02020603050405020304" pitchFamily="18" charset="0"/>
                </a:rPr>
                <a:t> </a:t>
              </a:r>
              <a:r>
                <a:rPr lang="en-US" altLang="en-US" sz="2000" b="1" i="1" dirty="0" err="1">
                  <a:solidFill>
                    <a:schemeClr val="tx2"/>
                  </a:solidFill>
                  <a:latin typeface="Times New Roman" panose="02020603050405020304" pitchFamily="18" charset="0"/>
                </a:rPr>
                <a:t>arrayMax</a:t>
              </a:r>
              <a:r>
                <a:rPr lang="en-US" altLang="en-US" sz="200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en-US" sz="2000" b="1" i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en-US" sz="200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en-US" sz="2000" b="1" i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en-US" sz="200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)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  </a:t>
              </a:r>
              <a:r>
                <a:rPr lang="en-US" altLang="en-US" sz="2000" b="1" dirty="0">
                  <a:latin typeface="Times New Roman" panose="02020603050405020304" pitchFamily="18" charset="0"/>
                </a:rPr>
                <a:t>{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	 </a:t>
              </a:r>
              <a:r>
                <a:rPr lang="en-US" alt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Input</a:t>
              </a:r>
              <a:r>
                <a:rPr lang="en-US" altLang="en-US" sz="2000" dirty="0">
                  <a:latin typeface="Times New Roman" panose="02020603050405020304" pitchFamily="18" charset="0"/>
                </a:rPr>
                <a:t> array </a:t>
              </a:r>
              <a:r>
                <a:rPr lang="en-US" altLang="en-US" sz="2000" b="1" i="1" dirty="0">
                  <a:latin typeface="Times New Roman" panose="02020603050405020304" pitchFamily="18" charset="0"/>
                </a:rPr>
                <a:t>A</a:t>
              </a:r>
              <a:r>
                <a:rPr lang="en-US" altLang="en-US" sz="2000" dirty="0">
                  <a:latin typeface="Times New Roman" panose="02020603050405020304" pitchFamily="18" charset="0"/>
                </a:rPr>
                <a:t> of </a:t>
              </a:r>
              <a:r>
                <a:rPr lang="en-US" altLang="en-US" sz="2000" b="1" i="1" dirty="0">
                  <a:latin typeface="Times New Roman" panose="02020603050405020304" pitchFamily="18" charset="0"/>
                </a:rPr>
                <a:t>n</a:t>
              </a:r>
              <a:r>
                <a:rPr lang="en-US" altLang="en-US" sz="2000" dirty="0">
                  <a:latin typeface="Times New Roman" panose="02020603050405020304" pitchFamily="18" charset="0"/>
                </a:rPr>
                <a:t> integers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>
                  <a:latin typeface="Times New Roman" panose="02020603050405020304" pitchFamily="18" charset="0"/>
                </a:rPr>
                <a:t>	 Output</a:t>
              </a:r>
              <a:r>
                <a:rPr lang="en-US" altLang="en-US" sz="2000" dirty="0">
                  <a:latin typeface="Times New Roman" panose="02020603050405020304" pitchFamily="18" charset="0"/>
                </a:rPr>
                <a:t> maximum element of </a:t>
              </a:r>
              <a:r>
                <a:rPr lang="en-US" altLang="en-US" sz="2000" b="1" i="1" dirty="0">
                  <a:latin typeface="Times New Roman" panose="02020603050405020304" pitchFamily="18" charset="0"/>
                </a:rPr>
                <a:t>A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Times New Roman" panose="02020603050405020304" pitchFamily="18" charset="0"/>
                </a:rPr>
                <a:t>	 </a:t>
              </a:r>
              <a:r>
                <a:rPr lang="en-US" altLang="en-US" sz="2000" i="1" dirty="0" err="1">
                  <a:latin typeface="Times New Roman" panose="02020603050405020304" pitchFamily="18" charset="0"/>
                </a:rPr>
                <a:t>currentMax</a:t>
              </a:r>
              <a:r>
                <a:rPr lang="en-US" altLang="en-US" sz="2000" dirty="0">
                  <a:latin typeface="Times New Roman" panose="02020603050405020304" pitchFamily="18" charset="0"/>
                </a:rPr>
                <a:t> </a:t>
              </a:r>
              <a:r>
                <a:rPr lang="en-US" altLang="en-US" sz="2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lang="en-US" altLang="en-US" sz="2000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en-US" sz="2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[0]</a:t>
              </a:r>
              <a:endParaRPr lang="en-US" altLang="en-US" sz="2000" dirty="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Times New Roman" panose="02020603050405020304" pitchFamily="18" charset="0"/>
                </a:rPr>
                <a:t>	 </a:t>
              </a:r>
              <a:r>
                <a:rPr lang="en-US" altLang="en-US" sz="2000" b="1" dirty="0">
                  <a:latin typeface="Times New Roman" panose="02020603050405020304" pitchFamily="18" charset="0"/>
                </a:rPr>
                <a:t>for</a:t>
              </a:r>
              <a:r>
                <a:rPr lang="en-US" altLang="en-US" sz="2000" dirty="0">
                  <a:latin typeface="Times New Roman" panose="02020603050405020304" pitchFamily="18" charset="0"/>
                </a:rPr>
                <a:t> (</a:t>
              </a:r>
              <a:r>
                <a:rPr lang="en-US" altLang="en-US" sz="2000" b="1" i="1" dirty="0">
                  <a:latin typeface="Times New Roman" panose="02020603050405020304" pitchFamily="18" charset="0"/>
                </a:rPr>
                <a:t> </a:t>
              </a:r>
              <a:r>
                <a:rPr lang="en-US" altLang="en-US" sz="2000" i="1" dirty="0" err="1">
                  <a:latin typeface="Times New Roman" panose="02020603050405020304" pitchFamily="18" charset="0"/>
                </a:rPr>
                <a:t>i</a:t>
              </a:r>
              <a:r>
                <a:rPr lang="en-US" altLang="en-US" sz="2000" i="1" dirty="0">
                  <a:latin typeface="Times New Roman" panose="02020603050405020304" pitchFamily="18" charset="0"/>
                </a:rPr>
                <a:t>=1; </a:t>
              </a:r>
              <a:r>
                <a:rPr lang="en-US" altLang="en-US" sz="2000" i="1" dirty="0" err="1">
                  <a:latin typeface="Times New Roman" panose="02020603050405020304" pitchFamily="18" charset="0"/>
                </a:rPr>
                <a:t>i</a:t>
              </a:r>
              <a:r>
                <a:rPr lang="en-US" altLang="en-US" sz="2000" i="1" dirty="0">
                  <a:latin typeface="Times New Roman" panose="02020603050405020304" pitchFamily="18" charset="0"/>
                </a:rPr>
                <a:t>&lt;n; </a:t>
              </a:r>
              <a:r>
                <a:rPr lang="en-US" altLang="en-US" sz="2000" i="1" dirty="0" err="1">
                  <a:latin typeface="Times New Roman" panose="02020603050405020304" pitchFamily="18" charset="0"/>
                </a:rPr>
                <a:t>i</a:t>
              </a:r>
              <a:r>
                <a:rPr lang="en-US" altLang="en-US" sz="2000" dirty="0">
                  <a:latin typeface="Times New Roman" panose="02020603050405020304" pitchFamily="18" charset="0"/>
                </a:rPr>
                <a:t>++)</a:t>
              </a:r>
              <a:r>
                <a:rPr lang="en-US" altLang="en-US" sz="2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endParaRPr lang="en-US" altLang="en-US" sz="20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   		  </a:t>
              </a:r>
              <a:r>
                <a:rPr lang="en-US" altLang="en-US" sz="20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if</a:t>
              </a:r>
              <a:r>
                <a:rPr lang="en-US" altLang="en-US" sz="2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  </a:t>
              </a:r>
              <a:r>
                <a:rPr lang="en-US" altLang="en-US" sz="2000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en-US" sz="2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[</a:t>
              </a:r>
              <a:r>
                <a:rPr lang="en-US" altLang="en-US" sz="2000" i="1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r>
                <a:rPr lang="en-US" altLang="en-US" sz="2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]  </a:t>
              </a:r>
              <a:r>
                <a:rPr lang="en-US" altLang="en-US" sz="2000" i="1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currentMax</a:t>
              </a:r>
              <a:endPara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			  </a:t>
              </a:r>
              <a:r>
                <a:rPr lang="en-US" altLang="en-US" sz="2000" i="1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currentMax</a:t>
              </a:r>
              <a:r>
                <a:rPr lang="en-US" altLang="en-US" sz="2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 =</a:t>
              </a:r>
              <a:r>
                <a:rPr lang="en-US" altLang="en-US" sz="2000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en-US" sz="2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[</a:t>
              </a:r>
              <a:r>
                <a:rPr lang="en-US" altLang="en-US" sz="2000" i="1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r>
                <a:rPr lang="en-US" altLang="en-US" sz="2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]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	  </a:t>
              </a:r>
              <a:r>
                <a:rPr lang="en-US" altLang="en-US" sz="20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return</a:t>
              </a:r>
              <a:r>
                <a:rPr lang="en-US" altLang="en-US" sz="2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en-US" sz="2000" i="1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currentMax</a:t>
              </a:r>
              <a:endParaRPr lang="en-US" altLang="en-US" sz="2000" i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 </a:t>
              </a:r>
              <a:r>
                <a:rPr lang="en-US" altLang="en-US" sz="20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} </a:t>
              </a:r>
              <a:endParaRPr lang="en-US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248" name="Text Box 7">
              <a:extLst>
                <a:ext uri="{FF2B5EF4-FFF2-40B4-BE49-F238E27FC236}">
                  <a16:creationId xmlns:a16="http://schemas.microsoft.com/office/drawing/2014/main" id="{5408B48E-53A2-4212-8A63-E1073779F6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2" y="1056"/>
              <a:ext cx="1824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/>
                <a:t>Example: find max element of an array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5D814E-5A31-4810-AA59-12FEB866D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29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>
            <a:extLst>
              <a:ext uri="{FF2B5EF4-FFF2-40B4-BE49-F238E27FC236}">
                <a16:creationId xmlns:a16="http://schemas.microsoft.com/office/drawing/2014/main" id="{7BEBAB81-D696-4809-880D-3F9B3D5759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7562" y="285205"/>
            <a:ext cx="7793038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C-Like Pseudocode Details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15192591-D17D-4352-BBC9-43F993265BC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57250" y="1921918"/>
            <a:ext cx="4267200" cy="4114800"/>
          </a:xfrm>
        </p:spPr>
        <p:txBody>
          <a:bodyPr/>
          <a:lstStyle/>
          <a:p>
            <a:pPr eaLnBrk="1" hangingPunct="1"/>
            <a:r>
              <a:rPr lang="en-US" altLang="en-US" sz="2400"/>
              <a:t>Control flow</a:t>
            </a:r>
          </a:p>
          <a:p>
            <a:pPr lvl="1" eaLnBrk="1" hangingPunct="1"/>
            <a:r>
              <a:rPr lang="en-US" altLang="en-US" sz="2000" b="1">
                <a:latin typeface="Times New Roman" panose="02020603050405020304" pitchFamily="18" charset="0"/>
              </a:rPr>
              <a:t>if</a:t>
            </a:r>
            <a:r>
              <a:rPr lang="en-US" altLang="en-US" sz="2000">
                <a:latin typeface="Times New Roman" panose="02020603050405020304" pitchFamily="18" charset="0"/>
              </a:rPr>
              <a:t> … [</a:t>
            </a:r>
            <a:r>
              <a:rPr lang="en-US" altLang="en-US" sz="2000" b="1">
                <a:latin typeface="Times New Roman" panose="02020603050405020304" pitchFamily="18" charset="0"/>
              </a:rPr>
              <a:t>else</a:t>
            </a:r>
            <a:r>
              <a:rPr lang="en-US" altLang="en-US" sz="2000">
                <a:latin typeface="Times New Roman" panose="02020603050405020304" pitchFamily="18" charset="0"/>
              </a:rPr>
              <a:t> …]</a:t>
            </a:r>
          </a:p>
          <a:p>
            <a:pPr lvl="1" eaLnBrk="1" hangingPunct="1"/>
            <a:r>
              <a:rPr lang="en-US" altLang="en-US" sz="2000" b="1">
                <a:latin typeface="Times New Roman" panose="02020603050405020304" pitchFamily="18" charset="0"/>
              </a:rPr>
              <a:t>while</a:t>
            </a:r>
            <a:r>
              <a:rPr lang="en-US" altLang="en-US" sz="2000">
                <a:latin typeface="Times New Roman" panose="02020603050405020304" pitchFamily="18" charset="0"/>
              </a:rPr>
              <a:t> …</a:t>
            </a:r>
          </a:p>
          <a:p>
            <a:pPr lvl="1" eaLnBrk="1" hangingPunct="1"/>
            <a:r>
              <a:rPr lang="en-US" altLang="en-US" sz="2000" b="1">
                <a:latin typeface="Times New Roman" panose="02020603050405020304" pitchFamily="18" charset="0"/>
              </a:rPr>
              <a:t>do</a:t>
            </a:r>
            <a:r>
              <a:rPr lang="en-US" altLang="en-US" sz="2000">
                <a:latin typeface="Times New Roman" panose="02020603050405020304" pitchFamily="18" charset="0"/>
              </a:rPr>
              <a:t> … </a:t>
            </a:r>
            <a:r>
              <a:rPr lang="en-US" altLang="en-US" sz="2000" b="1">
                <a:latin typeface="Times New Roman" panose="02020603050405020304" pitchFamily="18" charset="0"/>
              </a:rPr>
              <a:t>while</a:t>
            </a:r>
            <a:r>
              <a:rPr lang="en-US" altLang="en-US" sz="2000">
                <a:latin typeface="Times New Roman" panose="02020603050405020304" pitchFamily="18" charset="0"/>
              </a:rPr>
              <a:t> …</a:t>
            </a:r>
          </a:p>
          <a:p>
            <a:pPr lvl="1" eaLnBrk="1" hangingPunct="1"/>
            <a:r>
              <a:rPr lang="en-US" altLang="en-US" sz="2000" b="1">
                <a:latin typeface="Times New Roman" panose="02020603050405020304" pitchFamily="18" charset="0"/>
              </a:rPr>
              <a:t>for</a:t>
            </a:r>
            <a:r>
              <a:rPr lang="en-US" altLang="en-US" sz="2000">
                <a:latin typeface="Times New Roman" panose="02020603050405020304" pitchFamily="18" charset="0"/>
              </a:rPr>
              <a:t> …</a:t>
            </a:r>
            <a:endParaRPr lang="en-US" altLang="en-US" sz="2000"/>
          </a:p>
          <a:p>
            <a:pPr eaLnBrk="1" hangingPunct="1"/>
            <a:r>
              <a:rPr lang="en-US" altLang="en-US" sz="2400"/>
              <a:t>Method declaration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 </a:t>
            </a:r>
            <a:r>
              <a:rPr lang="en-US" altLang="en-US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method</a:t>
            </a:r>
            <a: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 (</a:t>
            </a:r>
            <a:r>
              <a:rPr lang="en-US" altLang="en-US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arg</a:t>
            </a:r>
            <a: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 [, </a:t>
            </a:r>
            <a:r>
              <a:rPr lang="en-US" altLang="en-US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arg</a:t>
            </a:r>
            <a: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…])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</a:t>
            </a:r>
            <a:r>
              <a:rPr lang="en-US" altLang="en-US" sz="2000" b="1">
                <a:latin typeface="Times New Roman" panose="02020603050405020304" pitchFamily="18" charset="0"/>
              </a:rPr>
              <a:t>Input</a:t>
            </a:r>
            <a:r>
              <a:rPr lang="en-US" altLang="en-US" sz="2000">
                <a:latin typeface="Times New Roman" panose="02020603050405020304" pitchFamily="18" charset="0"/>
              </a:rPr>
              <a:t> …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</a:t>
            </a:r>
            <a:r>
              <a:rPr lang="en-US" altLang="en-US" sz="2000" b="1">
                <a:latin typeface="Times New Roman" panose="02020603050405020304" pitchFamily="18" charset="0"/>
              </a:rPr>
              <a:t>Output</a:t>
            </a:r>
            <a:r>
              <a:rPr lang="en-US" altLang="en-US">
                <a:latin typeface="Times New Roman" panose="02020603050405020304" pitchFamily="18" charset="0"/>
              </a:rPr>
              <a:t> …</a:t>
            </a:r>
          </a:p>
        </p:txBody>
      </p:sp>
      <p:sp>
        <p:nvSpPr>
          <p:cNvPr id="384004" name="Rectangle 4">
            <a:extLst>
              <a:ext uri="{FF2B5EF4-FFF2-40B4-BE49-F238E27FC236}">
                <a16:creationId xmlns:a16="http://schemas.microsoft.com/office/drawing/2014/main" id="{F3129057-7260-42D3-941F-EFB0DBF71992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819650" y="1921918"/>
            <a:ext cx="3657600" cy="4038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/>
              <a:t>Method call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sz="2000" b="1" i="1" dirty="0">
                <a:solidFill>
                  <a:schemeClr val="tx2">
                    <a:lumMod val="75000"/>
                  </a:schemeClr>
                </a:solidFill>
                <a:latin typeface="Times New Roman" charset="0"/>
              </a:rPr>
              <a:t>var.method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charset="0"/>
              </a:rPr>
              <a:t>(</a:t>
            </a:r>
            <a:r>
              <a:rPr lang="en-US" sz="2000" b="1" i="1" dirty="0" err="1">
                <a:solidFill>
                  <a:schemeClr val="tx2">
                    <a:lumMod val="75000"/>
                  </a:schemeClr>
                </a:solidFill>
                <a:latin typeface="Times New Roman" charset="0"/>
              </a:rPr>
              <a:t>arg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charset="0"/>
              </a:rPr>
              <a:t> [, </a:t>
            </a:r>
            <a:r>
              <a:rPr lang="en-US" sz="2000" b="1" i="1" dirty="0" err="1">
                <a:solidFill>
                  <a:schemeClr val="tx2">
                    <a:lumMod val="75000"/>
                  </a:schemeClr>
                </a:solidFill>
                <a:latin typeface="Times New Roman" charset="0"/>
              </a:rPr>
              <a:t>arg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charset="0"/>
              </a:rPr>
              <a:t>…])</a:t>
            </a:r>
          </a:p>
          <a:p>
            <a:pPr eaLnBrk="1" hangingPunct="1">
              <a:defRPr/>
            </a:pPr>
            <a:r>
              <a:rPr lang="en-US" sz="2400" dirty="0"/>
              <a:t>Return value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return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b="1" i="1" dirty="0">
                <a:solidFill>
                  <a:schemeClr val="tx2"/>
                </a:solidFill>
                <a:latin typeface="Times New Roman" charset="0"/>
              </a:rPr>
              <a:t>expression</a:t>
            </a:r>
          </a:p>
          <a:p>
            <a:pPr eaLnBrk="1" hangingPunct="1">
              <a:defRPr/>
            </a:pPr>
            <a:r>
              <a:rPr lang="en-US" sz="2400" dirty="0"/>
              <a:t>Expressions</a:t>
            </a:r>
          </a:p>
          <a:p>
            <a:pPr lvl="1" eaLnBrk="1" hangingPunct="1">
              <a:buClr>
                <a:srgbClr val="000000"/>
              </a:buClr>
              <a:buSzTx/>
              <a:buFont typeface="Symbol" pitchFamily="18" charset="2"/>
              <a:buNone/>
              <a:defRPr/>
            </a:pPr>
            <a:r>
              <a:rPr lang="en-US" sz="2000" dirty="0">
                <a:sym typeface="Symbol" pitchFamily="18" charset="2"/>
              </a:rPr>
              <a:t>= Assignment</a:t>
            </a:r>
          </a:p>
          <a:p>
            <a:pPr lvl="1" eaLnBrk="1" hangingPunct="1">
              <a:buClr>
                <a:srgbClr val="000000"/>
              </a:buClr>
              <a:buSzTx/>
              <a:buFont typeface="Symbol" pitchFamily="18" charset="2"/>
              <a:buNone/>
              <a:defRPr/>
            </a:pPr>
            <a:r>
              <a:rPr lang="en-US" sz="2000" dirty="0">
                <a:sym typeface="Symbol" pitchFamily="18" charset="2"/>
              </a:rPr>
              <a:t>= Equality testing</a:t>
            </a:r>
          </a:p>
          <a:p>
            <a:pPr lvl="1" eaLnBrk="1" hangingPunct="1">
              <a:buClr>
                <a:srgbClr val="000000"/>
              </a:buClr>
              <a:buSzTx/>
              <a:buFont typeface="Symbol" pitchFamily="18" charset="2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Times New Roman" charset="0"/>
                <a:sym typeface="Symbol" pitchFamily="18" charset="2"/>
              </a:rPr>
              <a:t>n</a:t>
            </a:r>
            <a:r>
              <a:rPr lang="en-US" sz="2000" baseline="30000" dirty="0">
                <a:solidFill>
                  <a:schemeClr val="tx2"/>
                </a:solidFill>
                <a:latin typeface="Times New Roman" charset="0"/>
                <a:sym typeface="Symbol" pitchFamily="18" charset="2"/>
              </a:rPr>
              <a:t>2	</a:t>
            </a:r>
            <a:r>
              <a:rPr lang="en-US" sz="2000" dirty="0">
                <a:sym typeface="Symbol" pitchFamily="18" charset="2"/>
              </a:rPr>
              <a:t>Superscripts and other mathematical formatting allowed</a:t>
            </a:r>
            <a:endParaRPr lang="en-US" sz="2000" baseline="30000" dirty="0">
              <a:sym typeface="Symbol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z="2400" dirty="0"/>
          </a:p>
        </p:txBody>
      </p:sp>
      <p:grpSp>
        <p:nvGrpSpPr>
          <p:cNvPr id="11270" name="Group 5">
            <a:extLst>
              <a:ext uri="{FF2B5EF4-FFF2-40B4-BE49-F238E27FC236}">
                <a16:creationId xmlns:a16="http://schemas.microsoft.com/office/drawing/2014/main" id="{61572D80-E7CA-4101-84A4-C1245AC9A4A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553200" y="285205"/>
            <a:ext cx="2057400" cy="1752600"/>
            <a:chOff x="148" y="195"/>
            <a:chExt cx="1107" cy="1001"/>
          </a:xfrm>
        </p:grpSpPr>
        <p:grpSp>
          <p:nvGrpSpPr>
            <p:cNvPr id="11271" name="Group 6">
              <a:extLst>
                <a:ext uri="{FF2B5EF4-FFF2-40B4-BE49-F238E27FC236}">
                  <a16:creationId xmlns:a16="http://schemas.microsoft.com/office/drawing/2014/main" id="{1E80AA18-B0F8-4609-ACC6-347E95B588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6" y="434"/>
              <a:ext cx="509" cy="285"/>
              <a:chOff x="746" y="434"/>
              <a:chExt cx="509" cy="285"/>
            </a:xfrm>
          </p:grpSpPr>
          <p:grpSp>
            <p:nvGrpSpPr>
              <p:cNvPr id="11316" name="Group 7">
                <a:extLst>
                  <a:ext uri="{FF2B5EF4-FFF2-40B4-BE49-F238E27FC236}">
                    <a16:creationId xmlns:a16="http://schemas.microsoft.com/office/drawing/2014/main" id="{D0EF2B89-BA19-4D5E-A492-184F2D0C4E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6" y="548"/>
                <a:ext cx="235" cy="171"/>
                <a:chOff x="746" y="548"/>
                <a:chExt cx="235" cy="171"/>
              </a:xfrm>
            </p:grpSpPr>
            <p:sp>
              <p:nvSpPr>
                <p:cNvPr id="11328" name="Freeform 8">
                  <a:extLst>
                    <a:ext uri="{FF2B5EF4-FFF2-40B4-BE49-F238E27FC236}">
                      <a16:creationId xmlns:a16="http://schemas.microsoft.com/office/drawing/2014/main" id="{BD3CF94B-C1FB-45BD-B1EC-E2AB73CCA8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6" y="548"/>
                  <a:ext cx="235" cy="170"/>
                </a:xfrm>
                <a:custGeom>
                  <a:avLst/>
                  <a:gdLst>
                    <a:gd name="T0" fmla="*/ 1 w 469"/>
                    <a:gd name="T1" fmla="*/ 0 h 510"/>
                    <a:gd name="T2" fmla="*/ 1 w 469"/>
                    <a:gd name="T3" fmla="*/ 0 h 510"/>
                    <a:gd name="T4" fmla="*/ 1 w 469"/>
                    <a:gd name="T5" fmla="*/ 0 h 510"/>
                    <a:gd name="T6" fmla="*/ 1 w 469"/>
                    <a:gd name="T7" fmla="*/ 0 h 510"/>
                    <a:gd name="T8" fmla="*/ 1 w 469"/>
                    <a:gd name="T9" fmla="*/ 0 h 510"/>
                    <a:gd name="T10" fmla="*/ 1 w 469"/>
                    <a:gd name="T11" fmla="*/ 0 h 510"/>
                    <a:gd name="T12" fmla="*/ 1 w 469"/>
                    <a:gd name="T13" fmla="*/ 0 h 510"/>
                    <a:gd name="T14" fmla="*/ 1 w 469"/>
                    <a:gd name="T15" fmla="*/ 0 h 510"/>
                    <a:gd name="T16" fmla="*/ 1 w 469"/>
                    <a:gd name="T17" fmla="*/ 0 h 510"/>
                    <a:gd name="T18" fmla="*/ 1 w 469"/>
                    <a:gd name="T19" fmla="*/ 0 h 510"/>
                    <a:gd name="T20" fmla="*/ 1 w 469"/>
                    <a:gd name="T21" fmla="*/ 0 h 510"/>
                    <a:gd name="T22" fmla="*/ 1 w 469"/>
                    <a:gd name="T23" fmla="*/ 0 h 510"/>
                    <a:gd name="T24" fmla="*/ 1 w 469"/>
                    <a:gd name="T25" fmla="*/ 0 h 510"/>
                    <a:gd name="T26" fmla="*/ 1 w 469"/>
                    <a:gd name="T27" fmla="*/ 0 h 510"/>
                    <a:gd name="T28" fmla="*/ 1 w 469"/>
                    <a:gd name="T29" fmla="*/ 0 h 510"/>
                    <a:gd name="T30" fmla="*/ 0 w 469"/>
                    <a:gd name="T31" fmla="*/ 0 h 510"/>
                    <a:gd name="T32" fmla="*/ 1 w 469"/>
                    <a:gd name="T33" fmla="*/ 0 h 510"/>
                    <a:gd name="T34" fmla="*/ 1 w 469"/>
                    <a:gd name="T35" fmla="*/ 0 h 51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469"/>
                    <a:gd name="T55" fmla="*/ 0 h 510"/>
                    <a:gd name="T56" fmla="*/ 469 w 469"/>
                    <a:gd name="T57" fmla="*/ 510 h 510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469" h="510">
                      <a:moveTo>
                        <a:pt x="194" y="0"/>
                      </a:moveTo>
                      <a:lnTo>
                        <a:pt x="350" y="88"/>
                      </a:lnTo>
                      <a:lnTo>
                        <a:pt x="423" y="141"/>
                      </a:lnTo>
                      <a:lnTo>
                        <a:pt x="457" y="185"/>
                      </a:lnTo>
                      <a:lnTo>
                        <a:pt x="469" y="264"/>
                      </a:lnTo>
                      <a:lnTo>
                        <a:pt x="461" y="343"/>
                      </a:lnTo>
                      <a:lnTo>
                        <a:pt x="430" y="423"/>
                      </a:lnTo>
                      <a:lnTo>
                        <a:pt x="380" y="470"/>
                      </a:lnTo>
                      <a:lnTo>
                        <a:pt x="357" y="510"/>
                      </a:lnTo>
                      <a:lnTo>
                        <a:pt x="278" y="456"/>
                      </a:lnTo>
                      <a:lnTo>
                        <a:pt x="218" y="428"/>
                      </a:lnTo>
                      <a:lnTo>
                        <a:pt x="164" y="388"/>
                      </a:lnTo>
                      <a:lnTo>
                        <a:pt x="115" y="335"/>
                      </a:lnTo>
                      <a:lnTo>
                        <a:pt x="69" y="286"/>
                      </a:lnTo>
                      <a:lnTo>
                        <a:pt x="34" y="228"/>
                      </a:lnTo>
                      <a:lnTo>
                        <a:pt x="0" y="177"/>
                      </a:lnTo>
                      <a:lnTo>
                        <a:pt x="118" y="88"/>
                      </a:lnTo>
                      <a:lnTo>
                        <a:pt x="194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29" name="Freeform 9">
                  <a:extLst>
                    <a:ext uri="{FF2B5EF4-FFF2-40B4-BE49-F238E27FC236}">
                      <a16:creationId xmlns:a16="http://schemas.microsoft.com/office/drawing/2014/main" id="{4FD255E4-2CB9-4544-BDBB-D401EE4A98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1" y="611"/>
                  <a:ext cx="66" cy="86"/>
                </a:xfrm>
                <a:custGeom>
                  <a:avLst/>
                  <a:gdLst>
                    <a:gd name="T0" fmla="*/ 1 w 132"/>
                    <a:gd name="T1" fmla="*/ 0 h 257"/>
                    <a:gd name="T2" fmla="*/ 1 w 132"/>
                    <a:gd name="T3" fmla="*/ 0 h 257"/>
                    <a:gd name="T4" fmla="*/ 1 w 132"/>
                    <a:gd name="T5" fmla="*/ 0 h 257"/>
                    <a:gd name="T6" fmla="*/ 1 w 132"/>
                    <a:gd name="T7" fmla="*/ 0 h 257"/>
                    <a:gd name="T8" fmla="*/ 1 w 132"/>
                    <a:gd name="T9" fmla="*/ 0 h 257"/>
                    <a:gd name="T10" fmla="*/ 1 w 132"/>
                    <a:gd name="T11" fmla="*/ 0 h 257"/>
                    <a:gd name="T12" fmla="*/ 1 w 132"/>
                    <a:gd name="T13" fmla="*/ 0 h 257"/>
                    <a:gd name="T14" fmla="*/ 1 w 132"/>
                    <a:gd name="T15" fmla="*/ 0 h 257"/>
                    <a:gd name="T16" fmla="*/ 1 w 132"/>
                    <a:gd name="T17" fmla="*/ 0 h 257"/>
                    <a:gd name="T18" fmla="*/ 1 w 132"/>
                    <a:gd name="T19" fmla="*/ 0 h 257"/>
                    <a:gd name="T20" fmla="*/ 1 w 132"/>
                    <a:gd name="T21" fmla="*/ 0 h 257"/>
                    <a:gd name="T22" fmla="*/ 1 w 132"/>
                    <a:gd name="T23" fmla="*/ 0 h 257"/>
                    <a:gd name="T24" fmla="*/ 0 w 132"/>
                    <a:gd name="T25" fmla="*/ 0 h 257"/>
                    <a:gd name="T26" fmla="*/ 1 w 132"/>
                    <a:gd name="T27" fmla="*/ 0 h 257"/>
                    <a:gd name="T28" fmla="*/ 1 w 132"/>
                    <a:gd name="T29" fmla="*/ 0 h 257"/>
                    <a:gd name="T30" fmla="*/ 1 w 132"/>
                    <a:gd name="T31" fmla="*/ 0 h 25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32"/>
                    <a:gd name="T49" fmla="*/ 0 h 257"/>
                    <a:gd name="T50" fmla="*/ 132 w 132"/>
                    <a:gd name="T51" fmla="*/ 257 h 257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32" h="257">
                      <a:moveTo>
                        <a:pt x="55" y="36"/>
                      </a:moveTo>
                      <a:lnTo>
                        <a:pt x="88" y="6"/>
                      </a:lnTo>
                      <a:lnTo>
                        <a:pt x="116" y="0"/>
                      </a:lnTo>
                      <a:lnTo>
                        <a:pt x="132" y="8"/>
                      </a:lnTo>
                      <a:lnTo>
                        <a:pt x="99" y="56"/>
                      </a:lnTo>
                      <a:lnTo>
                        <a:pt x="81" y="102"/>
                      </a:lnTo>
                      <a:lnTo>
                        <a:pt x="72" y="157"/>
                      </a:lnTo>
                      <a:lnTo>
                        <a:pt x="78" y="182"/>
                      </a:lnTo>
                      <a:lnTo>
                        <a:pt x="105" y="217"/>
                      </a:lnTo>
                      <a:lnTo>
                        <a:pt x="69" y="242"/>
                      </a:lnTo>
                      <a:lnTo>
                        <a:pt x="39" y="241"/>
                      </a:lnTo>
                      <a:lnTo>
                        <a:pt x="5" y="257"/>
                      </a:lnTo>
                      <a:lnTo>
                        <a:pt x="0" y="201"/>
                      </a:lnTo>
                      <a:lnTo>
                        <a:pt x="7" y="154"/>
                      </a:lnTo>
                      <a:lnTo>
                        <a:pt x="30" y="87"/>
                      </a:lnTo>
                      <a:lnTo>
                        <a:pt x="55" y="36"/>
                      </a:lnTo>
                      <a:close/>
                    </a:path>
                  </a:pathLst>
                </a:custGeom>
                <a:solidFill>
                  <a:srgbClr val="E0E0FF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30" name="Freeform 10">
                  <a:extLst>
                    <a:ext uri="{FF2B5EF4-FFF2-40B4-BE49-F238E27FC236}">
                      <a16:creationId xmlns:a16="http://schemas.microsoft.com/office/drawing/2014/main" id="{67A9982F-8EF3-4706-B5C7-AAEAF7D170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09" y="609"/>
                  <a:ext cx="66" cy="110"/>
                </a:xfrm>
                <a:custGeom>
                  <a:avLst/>
                  <a:gdLst>
                    <a:gd name="T0" fmla="*/ 1 w 131"/>
                    <a:gd name="T1" fmla="*/ 0 h 329"/>
                    <a:gd name="T2" fmla="*/ 1 w 131"/>
                    <a:gd name="T3" fmla="*/ 0 h 329"/>
                    <a:gd name="T4" fmla="*/ 0 w 131"/>
                    <a:gd name="T5" fmla="*/ 0 h 329"/>
                    <a:gd name="T6" fmla="*/ 1 w 131"/>
                    <a:gd name="T7" fmla="*/ 0 h 329"/>
                    <a:gd name="T8" fmla="*/ 1 w 131"/>
                    <a:gd name="T9" fmla="*/ 0 h 329"/>
                    <a:gd name="T10" fmla="*/ 1 w 131"/>
                    <a:gd name="T11" fmla="*/ 0 h 329"/>
                    <a:gd name="T12" fmla="*/ 1 w 131"/>
                    <a:gd name="T13" fmla="*/ 0 h 329"/>
                    <a:gd name="T14" fmla="*/ 1 w 131"/>
                    <a:gd name="T15" fmla="*/ 0 h 32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31"/>
                    <a:gd name="T25" fmla="*/ 0 h 329"/>
                    <a:gd name="T26" fmla="*/ 131 w 131"/>
                    <a:gd name="T27" fmla="*/ 329 h 32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31" h="329">
                      <a:moveTo>
                        <a:pt x="30" y="329"/>
                      </a:moveTo>
                      <a:lnTo>
                        <a:pt x="13" y="290"/>
                      </a:lnTo>
                      <a:lnTo>
                        <a:pt x="0" y="227"/>
                      </a:lnTo>
                      <a:lnTo>
                        <a:pt x="9" y="157"/>
                      </a:lnTo>
                      <a:lnTo>
                        <a:pt x="30" y="88"/>
                      </a:lnTo>
                      <a:lnTo>
                        <a:pt x="62" y="35"/>
                      </a:lnTo>
                      <a:lnTo>
                        <a:pt x="95" y="5"/>
                      </a:lnTo>
                      <a:lnTo>
                        <a:pt x="131" y="0"/>
                      </a:lnTo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317" name="Group 11">
                <a:extLst>
                  <a:ext uri="{FF2B5EF4-FFF2-40B4-BE49-F238E27FC236}">
                    <a16:creationId xmlns:a16="http://schemas.microsoft.com/office/drawing/2014/main" id="{D841D0A8-EA9E-4DE5-AF7C-F62845A304C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3" y="434"/>
                <a:ext cx="312" cy="269"/>
                <a:chOff x="943" y="434"/>
                <a:chExt cx="312" cy="269"/>
              </a:xfrm>
            </p:grpSpPr>
            <p:sp>
              <p:nvSpPr>
                <p:cNvPr id="11318" name="Freeform 12">
                  <a:extLst>
                    <a:ext uri="{FF2B5EF4-FFF2-40B4-BE49-F238E27FC236}">
                      <a16:creationId xmlns:a16="http://schemas.microsoft.com/office/drawing/2014/main" id="{958EBCD0-612D-4C1A-9660-9D7CFDF445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3" y="542"/>
                  <a:ext cx="140" cy="152"/>
                </a:xfrm>
                <a:custGeom>
                  <a:avLst/>
                  <a:gdLst>
                    <a:gd name="T0" fmla="*/ 1 w 280"/>
                    <a:gd name="T1" fmla="*/ 0 h 456"/>
                    <a:gd name="T2" fmla="*/ 1 w 280"/>
                    <a:gd name="T3" fmla="*/ 0 h 456"/>
                    <a:gd name="T4" fmla="*/ 1 w 280"/>
                    <a:gd name="T5" fmla="*/ 0 h 456"/>
                    <a:gd name="T6" fmla="*/ 1 w 280"/>
                    <a:gd name="T7" fmla="*/ 0 h 456"/>
                    <a:gd name="T8" fmla="*/ 1 w 280"/>
                    <a:gd name="T9" fmla="*/ 0 h 456"/>
                    <a:gd name="T10" fmla="*/ 1 w 280"/>
                    <a:gd name="T11" fmla="*/ 0 h 456"/>
                    <a:gd name="T12" fmla="*/ 1 w 280"/>
                    <a:gd name="T13" fmla="*/ 0 h 456"/>
                    <a:gd name="T14" fmla="*/ 1 w 280"/>
                    <a:gd name="T15" fmla="*/ 0 h 456"/>
                    <a:gd name="T16" fmla="*/ 1 w 280"/>
                    <a:gd name="T17" fmla="*/ 0 h 456"/>
                    <a:gd name="T18" fmla="*/ 1 w 280"/>
                    <a:gd name="T19" fmla="*/ 0 h 456"/>
                    <a:gd name="T20" fmla="*/ 1 w 280"/>
                    <a:gd name="T21" fmla="*/ 0 h 456"/>
                    <a:gd name="T22" fmla="*/ 1 w 280"/>
                    <a:gd name="T23" fmla="*/ 0 h 456"/>
                    <a:gd name="T24" fmla="*/ 1 w 280"/>
                    <a:gd name="T25" fmla="*/ 0 h 456"/>
                    <a:gd name="T26" fmla="*/ 1 w 280"/>
                    <a:gd name="T27" fmla="*/ 0 h 456"/>
                    <a:gd name="T28" fmla="*/ 1 w 280"/>
                    <a:gd name="T29" fmla="*/ 0 h 456"/>
                    <a:gd name="T30" fmla="*/ 1 w 280"/>
                    <a:gd name="T31" fmla="*/ 0 h 456"/>
                    <a:gd name="T32" fmla="*/ 1 w 280"/>
                    <a:gd name="T33" fmla="*/ 0 h 456"/>
                    <a:gd name="T34" fmla="*/ 1 w 280"/>
                    <a:gd name="T35" fmla="*/ 0 h 456"/>
                    <a:gd name="T36" fmla="*/ 1 w 280"/>
                    <a:gd name="T37" fmla="*/ 0 h 456"/>
                    <a:gd name="T38" fmla="*/ 1 w 280"/>
                    <a:gd name="T39" fmla="*/ 0 h 456"/>
                    <a:gd name="T40" fmla="*/ 1 w 280"/>
                    <a:gd name="T41" fmla="*/ 0 h 456"/>
                    <a:gd name="T42" fmla="*/ 1 w 280"/>
                    <a:gd name="T43" fmla="*/ 0 h 456"/>
                    <a:gd name="T44" fmla="*/ 1 w 280"/>
                    <a:gd name="T45" fmla="*/ 0 h 456"/>
                    <a:gd name="T46" fmla="*/ 1 w 280"/>
                    <a:gd name="T47" fmla="*/ 0 h 456"/>
                    <a:gd name="T48" fmla="*/ 1 w 280"/>
                    <a:gd name="T49" fmla="*/ 0 h 456"/>
                    <a:gd name="T50" fmla="*/ 1 w 280"/>
                    <a:gd name="T51" fmla="*/ 0 h 456"/>
                    <a:gd name="T52" fmla="*/ 1 w 280"/>
                    <a:gd name="T53" fmla="*/ 0 h 456"/>
                    <a:gd name="T54" fmla="*/ 1 w 280"/>
                    <a:gd name="T55" fmla="*/ 0 h 456"/>
                    <a:gd name="T56" fmla="*/ 1 w 280"/>
                    <a:gd name="T57" fmla="*/ 0 h 456"/>
                    <a:gd name="T58" fmla="*/ 1 w 280"/>
                    <a:gd name="T59" fmla="*/ 0 h 456"/>
                    <a:gd name="T60" fmla="*/ 1 w 280"/>
                    <a:gd name="T61" fmla="*/ 0 h 456"/>
                    <a:gd name="T62" fmla="*/ 1 w 280"/>
                    <a:gd name="T63" fmla="*/ 0 h 456"/>
                    <a:gd name="T64" fmla="*/ 1 w 280"/>
                    <a:gd name="T65" fmla="*/ 0 h 456"/>
                    <a:gd name="T66" fmla="*/ 1 w 280"/>
                    <a:gd name="T67" fmla="*/ 0 h 456"/>
                    <a:gd name="T68" fmla="*/ 1 w 280"/>
                    <a:gd name="T69" fmla="*/ 0 h 456"/>
                    <a:gd name="T70" fmla="*/ 1 w 280"/>
                    <a:gd name="T71" fmla="*/ 0 h 456"/>
                    <a:gd name="T72" fmla="*/ 1 w 280"/>
                    <a:gd name="T73" fmla="*/ 0 h 456"/>
                    <a:gd name="T74" fmla="*/ 1 w 280"/>
                    <a:gd name="T75" fmla="*/ 0 h 456"/>
                    <a:gd name="T76" fmla="*/ 1 w 280"/>
                    <a:gd name="T77" fmla="*/ 0 h 456"/>
                    <a:gd name="T78" fmla="*/ 1 w 280"/>
                    <a:gd name="T79" fmla="*/ 0 h 456"/>
                    <a:gd name="T80" fmla="*/ 1 w 280"/>
                    <a:gd name="T81" fmla="*/ 0 h 456"/>
                    <a:gd name="T82" fmla="*/ 1 w 280"/>
                    <a:gd name="T83" fmla="*/ 0 h 456"/>
                    <a:gd name="T84" fmla="*/ 1 w 280"/>
                    <a:gd name="T85" fmla="*/ 0 h 456"/>
                    <a:gd name="T86" fmla="*/ 1 w 280"/>
                    <a:gd name="T87" fmla="*/ 0 h 456"/>
                    <a:gd name="T88" fmla="*/ 1 w 280"/>
                    <a:gd name="T89" fmla="*/ 0 h 456"/>
                    <a:gd name="T90" fmla="*/ 0 w 280"/>
                    <a:gd name="T91" fmla="*/ 0 h 456"/>
                    <a:gd name="T92" fmla="*/ 1 w 280"/>
                    <a:gd name="T93" fmla="*/ 0 h 456"/>
                    <a:gd name="T94" fmla="*/ 1 w 280"/>
                    <a:gd name="T95" fmla="*/ 0 h 45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280"/>
                    <a:gd name="T145" fmla="*/ 0 h 456"/>
                    <a:gd name="T146" fmla="*/ 280 w 280"/>
                    <a:gd name="T147" fmla="*/ 456 h 45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280" h="456">
                      <a:moveTo>
                        <a:pt x="11" y="297"/>
                      </a:moveTo>
                      <a:lnTo>
                        <a:pt x="22" y="270"/>
                      </a:lnTo>
                      <a:lnTo>
                        <a:pt x="32" y="250"/>
                      </a:lnTo>
                      <a:lnTo>
                        <a:pt x="46" y="238"/>
                      </a:lnTo>
                      <a:lnTo>
                        <a:pt x="66" y="220"/>
                      </a:lnTo>
                      <a:lnTo>
                        <a:pt x="82" y="203"/>
                      </a:lnTo>
                      <a:lnTo>
                        <a:pt x="96" y="183"/>
                      </a:lnTo>
                      <a:lnTo>
                        <a:pt x="106" y="164"/>
                      </a:lnTo>
                      <a:lnTo>
                        <a:pt x="124" y="148"/>
                      </a:lnTo>
                      <a:lnTo>
                        <a:pt x="147" y="136"/>
                      </a:lnTo>
                      <a:lnTo>
                        <a:pt x="165" y="118"/>
                      </a:lnTo>
                      <a:lnTo>
                        <a:pt x="173" y="84"/>
                      </a:lnTo>
                      <a:lnTo>
                        <a:pt x="189" y="61"/>
                      </a:lnTo>
                      <a:lnTo>
                        <a:pt x="212" y="3"/>
                      </a:lnTo>
                      <a:lnTo>
                        <a:pt x="225" y="0"/>
                      </a:lnTo>
                      <a:lnTo>
                        <a:pt x="237" y="11"/>
                      </a:lnTo>
                      <a:lnTo>
                        <a:pt x="245" y="25"/>
                      </a:lnTo>
                      <a:lnTo>
                        <a:pt x="247" y="52"/>
                      </a:lnTo>
                      <a:lnTo>
                        <a:pt x="239" y="86"/>
                      </a:lnTo>
                      <a:lnTo>
                        <a:pt x="228" y="101"/>
                      </a:lnTo>
                      <a:lnTo>
                        <a:pt x="219" y="118"/>
                      </a:lnTo>
                      <a:lnTo>
                        <a:pt x="208" y="148"/>
                      </a:lnTo>
                      <a:lnTo>
                        <a:pt x="221" y="142"/>
                      </a:lnTo>
                      <a:lnTo>
                        <a:pt x="241" y="142"/>
                      </a:lnTo>
                      <a:lnTo>
                        <a:pt x="249" y="148"/>
                      </a:lnTo>
                      <a:lnTo>
                        <a:pt x="271" y="166"/>
                      </a:lnTo>
                      <a:lnTo>
                        <a:pt x="279" y="195"/>
                      </a:lnTo>
                      <a:lnTo>
                        <a:pt x="280" y="238"/>
                      </a:lnTo>
                      <a:lnTo>
                        <a:pt x="275" y="290"/>
                      </a:lnTo>
                      <a:lnTo>
                        <a:pt x="262" y="324"/>
                      </a:lnTo>
                      <a:lnTo>
                        <a:pt x="248" y="366"/>
                      </a:lnTo>
                      <a:lnTo>
                        <a:pt x="225" y="412"/>
                      </a:lnTo>
                      <a:lnTo>
                        <a:pt x="211" y="439"/>
                      </a:lnTo>
                      <a:lnTo>
                        <a:pt x="194" y="452"/>
                      </a:lnTo>
                      <a:lnTo>
                        <a:pt x="173" y="456"/>
                      </a:lnTo>
                      <a:lnTo>
                        <a:pt x="150" y="452"/>
                      </a:lnTo>
                      <a:lnTo>
                        <a:pt x="130" y="443"/>
                      </a:lnTo>
                      <a:lnTo>
                        <a:pt x="117" y="433"/>
                      </a:lnTo>
                      <a:lnTo>
                        <a:pt x="105" y="422"/>
                      </a:lnTo>
                      <a:lnTo>
                        <a:pt x="93" y="428"/>
                      </a:lnTo>
                      <a:lnTo>
                        <a:pt x="76" y="431"/>
                      </a:lnTo>
                      <a:lnTo>
                        <a:pt x="58" y="434"/>
                      </a:lnTo>
                      <a:lnTo>
                        <a:pt x="34" y="428"/>
                      </a:lnTo>
                      <a:lnTo>
                        <a:pt x="19" y="414"/>
                      </a:lnTo>
                      <a:lnTo>
                        <a:pt x="5" y="387"/>
                      </a:lnTo>
                      <a:lnTo>
                        <a:pt x="0" y="347"/>
                      </a:lnTo>
                      <a:lnTo>
                        <a:pt x="7" y="304"/>
                      </a:lnTo>
                      <a:lnTo>
                        <a:pt x="11" y="297"/>
                      </a:lnTo>
                      <a:close/>
                    </a:path>
                  </a:pathLst>
                </a:custGeom>
                <a:solidFill>
                  <a:srgbClr val="E0A080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1319" name="Group 13">
                  <a:extLst>
                    <a:ext uri="{FF2B5EF4-FFF2-40B4-BE49-F238E27FC236}">
                      <a16:creationId xmlns:a16="http://schemas.microsoft.com/office/drawing/2014/main" id="{7A3863D0-3DB6-4AB1-BBA1-2D31AB8AB2F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74" y="434"/>
                  <a:ext cx="281" cy="269"/>
                  <a:chOff x="974" y="434"/>
                  <a:chExt cx="281" cy="269"/>
                </a:xfrm>
              </p:grpSpPr>
              <p:grpSp>
                <p:nvGrpSpPr>
                  <p:cNvPr id="11320" name="Group 14">
                    <a:extLst>
                      <a:ext uri="{FF2B5EF4-FFF2-40B4-BE49-F238E27FC236}">
                        <a16:creationId xmlns:a16="http://schemas.microsoft.com/office/drawing/2014/main" id="{2EF8A54A-8A0B-4912-8572-56BDF945A2E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974" y="434"/>
                    <a:ext cx="281" cy="235"/>
                    <a:chOff x="974" y="434"/>
                    <a:chExt cx="281" cy="235"/>
                  </a:xfrm>
                </p:grpSpPr>
                <p:sp>
                  <p:nvSpPr>
                    <p:cNvPr id="11326" name="Freeform 15">
                      <a:extLst>
                        <a:ext uri="{FF2B5EF4-FFF2-40B4-BE49-F238E27FC236}">
                          <a16:creationId xmlns:a16="http://schemas.microsoft.com/office/drawing/2014/main" id="{C5ED4E39-0B6B-44B7-919F-5D65D6EEDC8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74" y="434"/>
                      <a:ext cx="281" cy="235"/>
                    </a:xfrm>
                    <a:custGeom>
                      <a:avLst/>
                      <a:gdLst>
                        <a:gd name="T0" fmla="*/ 1 w 560"/>
                        <a:gd name="T1" fmla="*/ 0 h 705"/>
                        <a:gd name="T2" fmla="*/ 1 w 560"/>
                        <a:gd name="T3" fmla="*/ 0 h 705"/>
                        <a:gd name="T4" fmla="*/ 1 w 560"/>
                        <a:gd name="T5" fmla="*/ 0 h 705"/>
                        <a:gd name="T6" fmla="*/ 1 w 560"/>
                        <a:gd name="T7" fmla="*/ 0 h 705"/>
                        <a:gd name="T8" fmla="*/ 1 w 560"/>
                        <a:gd name="T9" fmla="*/ 0 h 705"/>
                        <a:gd name="T10" fmla="*/ 1 w 560"/>
                        <a:gd name="T11" fmla="*/ 0 h 705"/>
                        <a:gd name="T12" fmla="*/ 1 w 560"/>
                        <a:gd name="T13" fmla="*/ 0 h 705"/>
                        <a:gd name="T14" fmla="*/ 1 w 560"/>
                        <a:gd name="T15" fmla="*/ 0 h 705"/>
                        <a:gd name="T16" fmla="*/ 1 w 560"/>
                        <a:gd name="T17" fmla="*/ 0 h 705"/>
                        <a:gd name="T18" fmla="*/ 1 w 560"/>
                        <a:gd name="T19" fmla="*/ 0 h 705"/>
                        <a:gd name="T20" fmla="*/ 1 w 560"/>
                        <a:gd name="T21" fmla="*/ 0 h 705"/>
                        <a:gd name="T22" fmla="*/ 1 w 560"/>
                        <a:gd name="T23" fmla="*/ 0 h 705"/>
                        <a:gd name="T24" fmla="*/ 1 w 560"/>
                        <a:gd name="T25" fmla="*/ 0 h 705"/>
                        <a:gd name="T26" fmla="*/ 1 w 560"/>
                        <a:gd name="T27" fmla="*/ 0 h 705"/>
                        <a:gd name="T28" fmla="*/ 1 w 560"/>
                        <a:gd name="T29" fmla="*/ 0 h 705"/>
                        <a:gd name="T30" fmla="*/ 1 w 560"/>
                        <a:gd name="T31" fmla="*/ 0 h 705"/>
                        <a:gd name="T32" fmla="*/ 1 w 560"/>
                        <a:gd name="T33" fmla="*/ 0 h 705"/>
                        <a:gd name="T34" fmla="*/ 2 w 560"/>
                        <a:gd name="T35" fmla="*/ 0 h 705"/>
                        <a:gd name="T36" fmla="*/ 2 w 560"/>
                        <a:gd name="T37" fmla="*/ 0 h 705"/>
                        <a:gd name="T38" fmla="*/ 2 w 560"/>
                        <a:gd name="T39" fmla="*/ 0 h 705"/>
                        <a:gd name="T40" fmla="*/ 2 w 560"/>
                        <a:gd name="T41" fmla="*/ 0 h 705"/>
                        <a:gd name="T42" fmla="*/ 2 w 560"/>
                        <a:gd name="T43" fmla="*/ 0 h 705"/>
                        <a:gd name="T44" fmla="*/ 2 w 560"/>
                        <a:gd name="T45" fmla="*/ 0 h 705"/>
                        <a:gd name="T46" fmla="*/ 1 w 560"/>
                        <a:gd name="T47" fmla="*/ 0 h 705"/>
                        <a:gd name="T48" fmla="*/ 1 w 560"/>
                        <a:gd name="T49" fmla="*/ 0 h 705"/>
                        <a:gd name="T50" fmla="*/ 1 w 560"/>
                        <a:gd name="T51" fmla="*/ 0 h 705"/>
                        <a:gd name="T52" fmla="*/ 1 w 560"/>
                        <a:gd name="T53" fmla="*/ 0 h 705"/>
                        <a:gd name="T54" fmla="*/ 1 w 560"/>
                        <a:gd name="T55" fmla="*/ 0 h 705"/>
                        <a:gd name="T56" fmla="*/ 1 w 560"/>
                        <a:gd name="T57" fmla="*/ 0 h 705"/>
                        <a:gd name="T58" fmla="*/ 1 w 560"/>
                        <a:gd name="T59" fmla="*/ 0 h 705"/>
                        <a:gd name="T60" fmla="*/ 1 w 560"/>
                        <a:gd name="T61" fmla="*/ 0 h 705"/>
                        <a:gd name="T62" fmla="*/ 1 w 560"/>
                        <a:gd name="T63" fmla="*/ 0 h 705"/>
                        <a:gd name="T64" fmla="*/ 1 w 560"/>
                        <a:gd name="T65" fmla="*/ 0 h 705"/>
                        <a:gd name="T66" fmla="*/ 1 w 560"/>
                        <a:gd name="T67" fmla="*/ 0 h 705"/>
                        <a:gd name="T68" fmla="*/ 1 w 560"/>
                        <a:gd name="T69" fmla="*/ 0 h 705"/>
                        <a:gd name="T70" fmla="*/ 1 w 560"/>
                        <a:gd name="T71" fmla="*/ 0 h 705"/>
                        <a:gd name="T72" fmla="*/ 1 w 560"/>
                        <a:gd name="T73" fmla="*/ 0 h 705"/>
                        <a:gd name="T74" fmla="*/ 1 w 560"/>
                        <a:gd name="T75" fmla="*/ 0 h 705"/>
                        <a:gd name="T76" fmla="*/ 1 w 560"/>
                        <a:gd name="T77" fmla="*/ 0 h 705"/>
                        <a:gd name="T78" fmla="*/ 1 w 560"/>
                        <a:gd name="T79" fmla="*/ 0 h 705"/>
                        <a:gd name="T80" fmla="*/ 1 w 560"/>
                        <a:gd name="T81" fmla="*/ 0 h 705"/>
                        <a:gd name="T82" fmla="*/ 0 w 560"/>
                        <a:gd name="T83" fmla="*/ 0 h 705"/>
                        <a:gd name="T84" fmla="*/ 1 w 560"/>
                        <a:gd name="T85" fmla="*/ 0 h 705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w 560"/>
                        <a:gd name="T130" fmla="*/ 0 h 705"/>
                        <a:gd name="T131" fmla="*/ 560 w 560"/>
                        <a:gd name="T132" fmla="*/ 705 h 705"/>
                      </a:gdLst>
                      <a:ahLst/>
                      <a:cxnLst>
                        <a:cxn ang="T86">
                          <a:pos x="T0" y="T1"/>
                        </a:cxn>
                        <a:cxn ang="T87">
                          <a:pos x="T2" y="T3"/>
                        </a:cxn>
                        <a:cxn ang="T88">
                          <a:pos x="T4" y="T5"/>
                        </a:cxn>
                        <a:cxn ang="T89">
                          <a:pos x="T6" y="T7"/>
                        </a:cxn>
                        <a:cxn ang="T90">
                          <a:pos x="T8" y="T9"/>
                        </a:cxn>
                        <a:cxn ang="T91">
                          <a:pos x="T10" y="T11"/>
                        </a:cxn>
                        <a:cxn ang="T92">
                          <a:pos x="T12" y="T13"/>
                        </a:cxn>
                        <a:cxn ang="T93">
                          <a:pos x="T14" y="T15"/>
                        </a:cxn>
                        <a:cxn ang="T94">
                          <a:pos x="T16" y="T17"/>
                        </a:cxn>
                        <a:cxn ang="T95">
                          <a:pos x="T18" y="T19"/>
                        </a:cxn>
                        <a:cxn ang="T96">
                          <a:pos x="T20" y="T21"/>
                        </a:cxn>
                        <a:cxn ang="T97">
                          <a:pos x="T22" y="T23"/>
                        </a:cxn>
                        <a:cxn ang="T98">
                          <a:pos x="T24" y="T25"/>
                        </a:cxn>
                        <a:cxn ang="T99">
                          <a:pos x="T26" y="T27"/>
                        </a:cxn>
                        <a:cxn ang="T100">
                          <a:pos x="T28" y="T29"/>
                        </a:cxn>
                        <a:cxn ang="T101">
                          <a:pos x="T30" y="T31"/>
                        </a:cxn>
                        <a:cxn ang="T102">
                          <a:pos x="T32" y="T33"/>
                        </a:cxn>
                        <a:cxn ang="T103">
                          <a:pos x="T34" y="T35"/>
                        </a:cxn>
                        <a:cxn ang="T104">
                          <a:pos x="T36" y="T37"/>
                        </a:cxn>
                        <a:cxn ang="T105">
                          <a:pos x="T38" y="T39"/>
                        </a:cxn>
                        <a:cxn ang="T106">
                          <a:pos x="T40" y="T41"/>
                        </a:cxn>
                        <a:cxn ang="T107">
                          <a:pos x="T42" y="T43"/>
                        </a:cxn>
                        <a:cxn ang="T108">
                          <a:pos x="T44" y="T45"/>
                        </a:cxn>
                        <a:cxn ang="T109">
                          <a:pos x="T46" y="T47"/>
                        </a:cxn>
                        <a:cxn ang="T110">
                          <a:pos x="T48" y="T49"/>
                        </a:cxn>
                        <a:cxn ang="T111">
                          <a:pos x="T50" y="T51"/>
                        </a:cxn>
                        <a:cxn ang="T112">
                          <a:pos x="T52" y="T53"/>
                        </a:cxn>
                        <a:cxn ang="T113">
                          <a:pos x="T54" y="T55"/>
                        </a:cxn>
                        <a:cxn ang="T114">
                          <a:pos x="T56" y="T57"/>
                        </a:cxn>
                        <a:cxn ang="T115">
                          <a:pos x="T58" y="T59"/>
                        </a:cxn>
                        <a:cxn ang="T116">
                          <a:pos x="T60" y="T61"/>
                        </a:cxn>
                        <a:cxn ang="T117">
                          <a:pos x="T62" y="T63"/>
                        </a:cxn>
                        <a:cxn ang="T118">
                          <a:pos x="T64" y="T65"/>
                        </a:cxn>
                        <a:cxn ang="T119">
                          <a:pos x="T66" y="T67"/>
                        </a:cxn>
                        <a:cxn ang="T120">
                          <a:pos x="T68" y="T69"/>
                        </a:cxn>
                        <a:cxn ang="T121">
                          <a:pos x="T70" y="T71"/>
                        </a:cxn>
                        <a:cxn ang="T122">
                          <a:pos x="T72" y="T73"/>
                        </a:cxn>
                        <a:cxn ang="T123">
                          <a:pos x="T74" y="T75"/>
                        </a:cxn>
                        <a:cxn ang="T124">
                          <a:pos x="T76" y="T77"/>
                        </a:cxn>
                        <a:cxn ang="T125">
                          <a:pos x="T78" y="T79"/>
                        </a:cxn>
                        <a:cxn ang="T126">
                          <a:pos x="T80" y="T81"/>
                        </a:cxn>
                        <a:cxn ang="T127">
                          <a:pos x="T82" y="T83"/>
                        </a:cxn>
                        <a:cxn ang="T128">
                          <a:pos x="T84" y="T85"/>
                        </a:cxn>
                      </a:cxnLst>
                      <a:rect l="T129" t="T130" r="T131" b="T132"/>
                      <a:pathLst>
                        <a:path w="560" h="705">
                          <a:moveTo>
                            <a:pt x="7" y="627"/>
                          </a:moveTo>
                          <a:lnTo>
                            <a:pt x="35" y="580"/>
                          </a:lnTo>
                          <a:lnTo>
                            <a:pt x="77" y="515"/>
                          </a:lnTo>
                          <a:lnTo>
                            <a:pt x="128" y="453"/>
                          </a:lnTo>
                          <a:lnTo>
                            <a:pt x="166" y="414"/>
                          </a:lnTo>
                          <a:lnTo>
                            <a:pt x="197" y="400"/>
                          </a:lnTo>
                          <a:lnTo>
                            <a:pt x="218" y="392"/>
                          </a:lnTo>
                          <a:lnTo>
                            <a:pt x="232" y="373"/>
                          </a:lnTo>
                          <a:lnTo>
                            <a:pt x="227" y="329"/>
                          </a:lnTo>
                          <a:lnTo>
                            <a:pt x="235" y="280"/>
                          </a:lnTo>
                          <a:lnTo>
                            <a:pt x="255" y="233"/>
                          </a:lnTo>
                          <a:lnTo>
                            <a:pt x="285" y="181"/>
                          </a:lnTo>
                          <a:lnTo>
                            <a:pt x="329" y="127"/>
                          </a:lnTo>
                          <a:lnTo>
                            <a:pt x="376" y="76"/>
                          </a:lnTo>
                          <a:lnTo>
                            <a:pt x="421" y="35"/>
                          </a:lnTo>
                          <a:lnTo>
                            <a:pt x="470" y="7"/>
                          </a:lnTo>
                          <a:lnTo>
                            <a:pt x="504" y="0"/>
                          </a:lnTo>
                          <a:lnTo>
                            <a:pt x="534" y="13"/>
                          </a:lnTo>
                          <a:lnTo>
                            <a:pt x="552" y="38"/>
                          </a:lnTo>
                          <a:lnTo>
                            <a:pt x="560" y="72"/>
                          </a:lnTo>
                          <a:lnTo>
                            <a:pt x="557" y="121"/>
                          </a:lnTo>
                          <a:lnTo>
                            <a:pt x="541" y="174"/>
                          </a:lnTo>
                          <a:lnTo>
                            <a:pt x="521" y="220"/>
                          </a:lnTo>
                          <a:lnTo>
                            <a:pt x="492" y="270"/>
                          </a:lnTo>
                          <a:lnTo>
                            <a:pt x="459" y="311"/>
                          </a:lnTo>
                          <a:lnTo>
                            <a:pt x="414" y="358"/>
                          </a:lnTo>
                          <a:lnTo>
                            <a:pt x="371" y="397"/>
                          </a:lnTo>
                          <a:lnTo>
                            <a:pt x="335" y="419"/>
                          </a:lnTo>
                          <a:lnTo>
                            <a:pt x="302" y="422"/>
                          </a:lnTo>
                          <a:lnTo>
                            <a:pt x="272" y="417"/>
                          </a:lnTo>
                          <a:lnTo>
                            <a:pt x="252" y="426"/>
                          </a:lnTo>
                          <a:lnTo>
                            <a:pt x="239" y="450"/>
                          </a:lnTo>
                          <a:lnTo>
                            <a:pt x="228" y="491"/>
                          </a:lnTo>
                          <a:lnTo>
                            <a:pt x="201" y="537"/>
                          </a:lnTo>
                          <a:lnTo>
                            <a:pt x="160" y="587"/>
                          </a:lnTo>
                          <a:lnTo>
                            <a:pt x="129" y="630"/>
                          </a:lnTo>
                          <a:lnTo>
                            <a:pt x="99" y="668"/>
                          </a:lnTo>
                          <a:lnTo>
                            <a:pt x="74" y="692"/>
                          </a:lnTo>
                          <a:lnTo>
                            <a:pt x="46" y="704"/>
                          </a:lnTo>
                          <a:lnTo>
                            <a:pt x="21" y="705"/>
                          </a:lnTo>
                          <a:lnTo>
                            <a:pt x="1" y="692"/>
                          </a:lnTo>
                          <a:lnTo>
                            <a:pt x="0" y="659"/>
                          </a:lnTo>
                          <a:lnTo>
                            <a:pt x="7" y="627"/>
                          </a:lnTo>
                          <a:close/>
                        </a:path>
                      </a:pathLst>
                    </a:custGeom>
                    <a:solidFill>
                      <a:srgbClr val="A0A0C0"/>
                    </a:solidFill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27" name="Freeform 16">
                      <a:extLst>
                        <a:ext uri="{FF2B5EF4-FFF2-40B4-BE49-F238E27FC236}">
                          <a16:creationId xmlns:a16="http://schemas.microsoft.com/office/drawing/2014/main" id="{22FA8ACD-E489-4189-BAD9-A74F86A18C5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05" y="448"/>
                      <a:ext cx="134" cy="112"/>
                    </a:xfrm>
                    <a:custGeom>
                      <a:avLst/>
                      <a:gdLst>
                        <a:gd name="T0" fmla="*/ 0 w 269"/>
                        <a:gd name="T1" fmla="*/ 0 h 336"/>
                        <a:gd name="T2" fmla="*/ 0 w 269"/>
                        <a:gd name="T3" fmla="*/ 0 h 336"/>
                        <a:gd name="T4" fmla="*/ 0 w 269"/>
                        <a:gd name="T5" fmla="*/ 0 h 336"/>
                        <a:gd name="T6" fmla="*/ 0 w 269"/>
                        <a:gd name="T7" fmla="*/ 0 h 336"/>
                        <a:gd name="T8" fmla="*/ 0 w 269"/>
                        <a:gd name="T9" fmla="*/ 0 h 336"/>
                        <a:gd name="T10" fmla="*/ 0 w 269"/>
                        <a:gd name="T11" fmla="*/ 0 h 336"/>
                        <a:gd name="T12" fmla="*/ 0 w 269"/>
                        <a:gd name="T13" fmla="*/ 0 h 336"/>
                        <a:gd name="T14" fmla="*/ 0 w 269"/>
                        <a:gd name="T15" fmla="*/ 0 h 336"/>
                        <a:gd name="T16" fmla="*/ 0 w 269"/>
                        <a:gd name="T17" fmla="*/ 0 h 336"/>
                        <a:gd name="T18" fmla="*/ 0 w 269"/>
                        <a:gd name="T19" fmla="*/ 0 h 336"/>
                        <a:gd name="T20" fmla="*/ 0 w 269"/>
                        <a:gd name="T21" fmla="*/ 0 h 336"/>
                        <a:gd name="T22" fmla="*/ 0 w 269"/>
                        <a:gd name="T23" fmla="*/ 0 h 336"/>
                        <a:gd name="T24" fmla="*/ 0 w 269"/>
                        <a:gd name="T25" fmla="*/ 0 h 336"/>
                        <a:gd name="T26" fmla="*/ 0 w 269"/>
                        <a:gd name="T27" fmla="*/ 0 h 336"/>
                        <a:gd name="T28" fmla="*/ 0 w 269"/>
                        <a:gd name="T29" fmla="*/ 0 h 336"/>
                        <a:gd name="T30" fmla="*/ 0 w 269"/>
                        <a:gd name="T31" fmla="*/ 0 h 336"/>
                        <a:gd name="T32" fmla="*/ 0 w 269"/>
                        <a:gd name="T33" fmla="*/ 0 h 336"/>
                        <a:gd name="T34" fmla="*/ 0 w 269"/>
                        <a:gd name="T35" fmla="*/ 0 h 336"/>
                        <a:gd name="T36" fmla="*/ 0 w 269"/>
                        <a:gd name="T37" fmla="*/ 0 h 336"/>
                        <a:gd name="T38" fmla="*/ 0 w 269"/>
                        <a:gd name="T39" fmla="*/ 0 h 336"/>
                        <a:gd name="T40" fmla="*/ 0 w 269"/>
                        <a:gd name="T41" fmla="*/ 0 h 3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w 269"/>
                        <a:gd name="T64" fmla="*/ 0 h 336"/>
                        <a:gd name="T65" fmla="*/ 269 w 269"/>
                        <a:gd name="T66" fmla="*/ 336 h 336"/>
                      </a:gdLst>
                      <a:ahLst/>
                      <a:cxnLst>
                        <a:cxn ang="T42">
                          <a:pos x="T0" y="T1"/>
                        </a:cxn>
                        <a:cxn ang="T43">
                          <a:pos x="T2" y="T3"/>
                        </a:cxn>
                        <a:cxn ang="T44">
                          <a:pos x="T4" y="T5"/>
                        </a:cxn>
                        <a:cxn ang="T45">
                          <a:pos x="T6" y="T7"/>
                        </a:cxn>
                        <a:cxn ang="T46">
                          <a:pos x="T8" y="T9"/>
                        </a:cxn>
                        <a:cxn ang="T47">
                          <a:pos x="T10" y="T11"/>
                        </a:cxn>
                        <a:cxn ang="T48">
                          <a:pos x="T12" y="T13"/>
                        </a:cxn>
                        <a:cxn ang="T49">
                          <a:pos x="T14" y="T15"/>
                        </a:cxn>
                        <a:cxn ang="T50">
                          <a:pos x="T16" y="T17"/>
                        </a:cxn>
                        <a:cxn ang="T51">
                          <a:pos x="T18" y="T19"/>
                        </a:cxn>
                        <a:cxn ang="T52">
                          <a:pos x="T20" y="T21"/>
                        </a:cxn>
                        <a:cxn ang="T53">
                          <a:pos x="T22" y="T23"/>
                        </a:cxn>
                        <a:cxn ang="T54">
                          <a:pos x="T24" y="T25"/>
                        </a:cxn>
                        <a:cxn ang="T55">
                          <a:pos x="T26" y="T27"/>
                        </a:cxn>
                        <a:cxn ang="T56">
                          <a:pos x="T28" y="T29"/>
                        </a:cxn>
                        <a:cxn ang="T57">
                          <a:pos x="T30" y="T31"/>
                        </a:cxn>
                        <a:cxn ang="T58">
                          <a:pos x="T32" y="T33"/>
                        </a:cxn>
                        <a:cxn ang="T59">
                          <a:pos x="T34" y="T35"/>
                        </a:cxn>
                        <a:cxn ang="T60">
                          <a:pos x="T36" y="T37"/>
                        </a:cxn>
                        <a:cxn ang="T61">
                          <a:pos x="T38" y="T39"/>
                        </a:cxn>
                        <a:cxn ang="T62">
                          <a:pos x="T40" y="T41"/>
                        </a:cxn>
                      </a:cxnLst>
                      <a:rect l="T63" t="T64" r="T65" b="T66"/>
                      <a:pathLst>
                        <a:path w="269" h="336">
                          <a:moveTo>
                            <a:pt x="0" y="273"/>
                          </a:moveTo>
                          <a:lnTo>
                            <a:pt x="11" y="233"/>
                          </a:lnTo>
                          <a:lnTo>
                            <a:pt x="28" y="196"/>
                          </a:lnTo>
                          <a:lnTo>
                            <a:pt x="64" y="145"/>
                          </a:lnTo>
                          <a:lnTo>
                            <a:pt x="96" y="103"/>
                          </a:lnTo>
                          <a:lnTo>
                            <a:pt x="139" y="62"/>
                          </a:lnTo>
                          <a:lnTo>
                            <a:pt x="180" y="28"/>
                          </a:lnTo>
                          <a:lnTo>
                            <a:pt x="214" y="4"/>
                          </a:lnTo>
                          <a:lnTo>
                            <a:pt x="242" y="0"/>
                          </a:lnTo>
                          <a:lnTo>
                            <a:pt x="263" y="10"/>
                          </a:lnTo>
                          <a:lnTo>
                            <a:pt x="269" y="44"/>
                          </a:lnTo>
                          <a:lnTo>
                            <a:pt x="259" y="83"/>
                          </a:lnTo>
                          <a:lnTo>
                            <a:pt x="242" y="127"/>
                          </a:lnTo>
                          <a:lnTo>
                            <a:pt x="208" y="183"/>
                          </a:lnTo>
                          <a:lnTo>
                            <a:pt x="175" y="224"/>
                          </a:lnTo>
                          <a:lnTo>
                            <a:pt x="139" y="264"/>
                          </a:lnTo>
                          <a:lnTo>
                            <a:pt x="101" y="304"/>
                          </a:lnTo>
                          <a:lnTo>
                            <a:pt x="53" y="336"/>
                          </a:lnTo>
                          <a:lnTo>
                            <a:pt x="21" y="332"/>
                          </a:lnTo>
                          <a:lnTo>
                            <a:pt x="4" y="313"/>
                          </a:lnTo>
                          <a:lnTo>
                            <a:pt x="0" y="273"/>
                          </a:lnTo>
                          <a:close/>
                        </a:path>
                      </a:pathLst>
                    </a:custGeom>
                    <a:solidFill>
                      <a:srgbClr val="E0E0FF"/>
                    </a:solidFill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1321" name="Freeform 17">
                    <a:extLst>
                      <a:ext uri="{FF2B5EF4-FFF2-40B4-BE49-F238E27FC236}">
                        <a16:creationId xmlns:a16="http://schemas.microsoft.com/office/drawing/2014/main" id="{C3463FE9-1977-4DE2-867B-7F8B1AA785F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15" y="602"/>
                    <a:ext cx="90" cy="101"/>
                  </a:xfrm>
                  <a:custGeom>
                    <a:avLst/>
                    <a:gdLst>
                      <a:gd name="T0" fmla="*/ 1 w 180"/>
                      <a:gd name="T1" fmla="*/ 0 h 302"/>
                      <a:gd name="T2" fmla="*/ 1 w 180"/>
                      <a:gd name="T3" fmla="*/ 0 h 302"/>
                      <a:gd name="T4" fmla="*/ 1 w 180"/>
                      <a:gd name="T5" fmla="*/ 0 h 302"/>
                      <a:gd name="T6" fmla="*/ 1 w 180"/>
                      <a:gd name="T7" fmla="*/ 0 h 302"/>
                      <a:gd name="T8" fmla="*/ 1 w 180"/>
                      <a:gd name="T9" fmla="*/ 0 h 302"/>
                      <a:gd name="T10" fmla="*/ 1 w 180"/>
                      <a:gd name="T11" fmla="*/ 0 h 302"/>
                      <a:gd name="T12" fmla="*/ 1 w 180"/>
                      <a:gd name="T13" fmla="*/ 0 h 302"/>
                      <a:gd name="T14" fmla="*/ 1 w 180"/>
                      <a:gd name="T15" fmla="*/ 0 h 302"/>
                      <a:gd name="T16" fmla="*/ 1 w 180"/>
                      <a:gd name="T17" fmla="*/ 0 h 302"/>
                      <a:gd name="T18" fmla="*/ 1 w 180"/>
                      <a:gd name="T19" fmla="*/ 0 h 302"/>
                      <a:gd name="T20" fmla="*/ 1 w 180"/>
                      <a:gd name="T21" fmla="*/ 0 h 302"/>
                      <a:gd name="T22" fmla="*/ 1 w 180"/>
                      <a:gd name="T23" fmla="*/ 0 h 302"/>
                      <a:gd name="T24" fmla="*/ 1 w 180"/>
                      <a:gd name="T25" fmla="*/ 0 h 302"/>
                      <a:gd name="T26" fmla="*/ 1 w 180"/>
                      <a:gd name="T27" fmla="*/ 0 h 302"/>
                      <a:gd name="T28" fmla="*/ 1 w 180"/>
                      <a:gd name="T29" fmla="*/ 0 h 302"/>
                      <a:gd name="T30" fmla="*/ 1 w 180"/>
                      <a:gd name="T31" fmla="*/ 0 h 302"/>
                      <a:gd name="T32" fmla="*/ 1 w 180"/>
                      <a:gd name="T33" fmla="*/ 0 h 302"/>
                      <a:gd name="T34" fmla="*/ 1 w 180"/>
                      <a:gd name="T35" fmla="*/ 0 h 302"/>
                      <a:gd name="T36" fmla="*/ 1 w 180"/>
                      <a:gd name="T37" fmla="*/ 0 h 302"/>
                      <a:gd name="T38" fmla="*/ 1 w 180"/>
                      <a:gd name="T39" fmla="*/ 0 h 302"/>
                      <a:gd name="T40" fmla="*/ 1 w 180"/>
                      <a:gd name="T41" fmla="*/ 0 h 302"/>
                      <a:gd name="T42" fmla="*/ 1 w 180"/>
                      <a:gd name="T43" fmla="*/ 0 h 302"/>
                      <a:gd name="T44" fmla="*/ 1 w 180"/>
                      <a:gd name="T45" fmla="*/ 0 h 302"/>
                      <a:gd name="T46" fmla="*/ 1 w 180"/>
                      <a:gd name="T47" fmla="*/ 0 h 302"/>
                      <a:gd name="T48" fmla="*/ 0 w 180"/>
                      <a:gd name="T49" fmla="*/ 0 h 302"/>
                      <a:gd name="T50" fmla="*/ 1 w 180"/>
                      <a:gd name="T51" fmla="*/ 0 h 302"/>
                      <a:gd name="T52" fmla="*/ 1 w 180"/>
                      <a:gd name="T53" fmla="*/ 0 h 302"/>
                      <a:gd name="T54" fmla="*/ 1 w 180"/>
                      <a:gd name="T55" fmla="*/ 0 h 302"/>
                      <a:gd name="T56" fmla="*/ 1 w 180"/>
                      <a:gd name="T57" fmla="*/ 0 h 302"/>
                      <a:gd name="T58" fmla="*/ 1 w 180"/>
                      <a:gd name="T59" fmla="*/ 0 h 302"/>
                      <a:gd name="T60" fmla="*/ 1 w 180"/>
                      <a:gd name="T61" fmla="*/ 0 h 302"/>
                      <a:gd name="T62" fmla="*/ 1 w 180"/>
                      <a:gd name="T63" fmla="*/ 0 h 302"/>
                      <a:gd name="T64" fmla="*/ 1 w 180"/>
                      <a:gd name="T65" fmla="*/ 0 h 302"/>
                      <a:gd name="T66" fmla="*/ 1 w 180"/>
                      <a:gd name="T67" fmla="*/ 0 h 302"/>
                      <a:gd name="T68" fmla="*/ 1 w 180"/>
                      <a:gd name="T69" fmla="*/ 0 h 302"/>
                      <a:gd name="T70" fmla="*/ 1 w 180"/>
                      <a:gd name="T71" fmla="*/ 0 h 302"/>
                      <a:gd name="T72" fmla="*/ 1 w 180"/>
                      <a:gd name="T73" fmla="*/ 0 h 302"/>
                      <a:gd name="T74" fmla="*/ 1 w 180"/>
                      <a:gd name="T75" fmla="*/ 0 h 302"/>
                      <a:gd name="T76" fmla="*/ 1 w 180"/>
                      <a:gd name="T77" fmla="*/ 0 h 302"/>
                      <a:gd name="T78" fmla="*/ 1 w 180"/>
                      <a:gd name="T79" fmla="*/ 0 h 302"/>
                      <a:gd name="T80" fmla="*/ 1 w 180"/>
                      <a:gd name="T81" fmla="*/ 0 h 302"/>
                      <a:gd name="T82" fmla="*/ 1 w 180"/>
                      <a:gd name="T83" fmla="*/ 0 h 302"/>
                      <a:gd name="T84" fmla="*/ 1 w 180"/>
                      <a:gd name="T85" fmla="*/ 0 h 302"/>
                      <a:gd name="T86" fmla="*/ 1 w 180"/>
                      <a:gd name="T87" fmla="*/ 0 h 302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w 180"/>
                      <a:gd name="T133" fmla="*/ 0 h 302"/>
                      <a:gd name="T134" fmla="*/ 180 w 180"/>
                      <a:gd name="T135" fmla="*/ 302 h 302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T132" t="T133" r="T134" b="T135"/>
                    <a:pathLst>
                      <a:path w="180" h="302">
                        <a:moveTo>
                          <a:pt x="136" y="0"/>
                        </a:moveTo>
                        <a:lnTo>
                          <a:pt x="153" y="6"/>
                        </a:lnTo>
                        <a:lnTo>
                          <a:pt x="164" y="23"/>
                        </a:lnTo>
                        <a:lnTo>
                          <a:pt x="165" y="41"/>
                        </a:lnTo>
                        <a:lnTo>
                          <a:pt x="159" y="56"/>
                        </a:lnTo>
                        <a:lnTo>
                          <a:pt x="169" y="63"/>
                        </a:lnTo>
                        <a:lnTo>
                          <a:pt x="179" y="82"/>
                        </a:lnTo>
                        <a:lnTo>
                          <a:pt x="180" y="105"/>
                        </a:lnTo>
                        <a:lnTo>
                          <a:pt x="170" y="119"/>
                        </a:lnTo>
                        <a:lnTo>
                          <a:pt x="153" y="130"/>
                        </a:lnTo>
                        <a:lnTo>
                          <a:pt x="164" y="152"/>
                        </a:lnTo>
                        <a:lnTo>
                          <a:pt x="165" y="177"/>
                        </a:lnTo>
                        <a:lnTo>
                          <a:pt x="154" y="196"/>
                        </a:lnTo>
                        <a:lnTo>
                          <a:pt x="133" y="205"/>
                        </a:lnTo>
                        <a:lnTo>
                          <a:pt x="101" y="199"/>
                        </a:lnTo>
                        <a:lnTo>
                          <a:pt x="102" y="220"/>
                        </a:lnTo>
                        <a:lnTo>
                          <a:pt x="101" y="251"/>
                        </a:lnTo>
                        <a:lnTo>
                          <a:pt x="95" y="274"/>
                        </a:lnTo>
                        <a:lnTo>
                          <a:pt x="85" y="291"/>
                        </a:lnTo>
                        <a:lnTo>
                          <a:pt x="72" y="301"/>
                        </a:lnTo>
                        <a:lnTo>
                          <a:pt x="54" y="302"/>
                        </a:lnTo>
                        <a:lnTo>
                          <a:pt x="31" y="292"/>
                        </a:lnTo>
                        <a:lnTo>
                          <a:pt x="18" y="273"/>
                        </a:lnTo>
                        <a:lnTo>
                          <a:pt x="3" y="239"/>
                        </a:lnTo>
                        <a:lnTo>
                          <a:pt x="0" y="214"/>
                        </a:lnTo>
                        <a:lnTo>
                          <a:pt x="7" y="199"/>
                        </a:lnTo>
                        <a:lnTo>
                          <a:pt x="18" y="192"/>
                        </a:lnTo>
                        <a:lnTo>
                          <a:pt x="28" y="189"/>
                        </a:lnTo>
                        <a:lnTo>
                          <a:pt x="24" y="171"/>
                        </a:lnTo>
                        <a:lnTo>
                          <a:pt x="11" y="158"/>
                        </a:lnTo>
                        <a:lnTo>
                          <a:pt x="7" y="142"/>
                        </a:lnTo>
                        <a:lnTo>
                          <a:pt x="13" y="124"/>
                        </a:lnTo>
                        <a:lnTo>
                          <a:pt x="30" y="113"/>
                        </a:lnTo>
                        <a:lnTo>
                          <a:pt x="22" y="100"/>
                        </a:lnTo>
                        <a:lnTo>
                          <a:pt x="22" y="81"/>
                        </a:lnTo>
                        <a:lnTo>
                          <a:pt x="35" y="71"/>
                        </a:lnTo>
                        <a:lnTo>
                          <a:pt x="29" y="53"/>
                        </a:lnTo>
                        <a:lnTo>
                          <a:pt x="37" y="32"/>
                        </a:lnTo>
                        <a:lnTo>
                          <a:pt x="49" y="22"/>
                        </a:lnTo>
                        <a:lnTo>
                          <a:pt x="68" y="19"/>
                        </a:lnTo>
                        <a:lnTo>
                          <a:pt x="77" y="22"/>
                        </a:lnTo>
                        <a:lnTo>
                          <a:pt x="88" y="23"/>
                        </a:lnTo>
                        <a:lnTo>
                          <a:pt x="105" y="15"/>
                        </a:lnTo>
                        <a:lnTo>
                          <a:pt x="136" y="0"/>
                        </a:lnTo>
                        <a:close/>
                      </a:path>
                    </a:pathLst>
                  </a:custGeom>
                  <a:solidFill>
                    <a:srgbClr val="E0A080"/>
                  </a:solidFill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22" name="Freeform 18">
                    <a:extLst>
                      <a:ext uri="{FF2B5EF4-FFF2-40B4-BE49-F238E27FC236}">
                        <a16:creationId xmlns:a16="http://schemas.microsoft.com/office/drawing/2014/main" id="{F20BC7F2-79C2-43F8-8E9D-BABAF01B73E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47" y="645"/>
                    <a:ext cx="45" cy="6"/>
                  </a:xfrm>
                  <a:custGeom>
                    <a:avLst/>
                    <a:gdLst>
                      <a:gd name="T0" fmla="*/ 0 w 91"/>
                      <a:gd name="T1" fmla="*/ 0 h 20"/>
                      <a:gd name="T2" fmla="*/ 0 w 91"/>
                      <a:gd name="T3" fmla="*/ 0 h 20"/>
                      <a:gd name="T4" fmla="*/ 0 w 91"/>
                      <a:gd name="T5" fmla="*/ 0 h 20"/>
                      <a:gd name="T6" fmla="*/ 0 w 91"/>
                      <a:gd name="T7" fmla="*/ 0 h 20"/>
                      <a:gd name="T8" fmla="*/ 0 w 91"/>
                      <a:gd name="T9" fmla="*/ 0 h 20"/>
                      <a:gd name="T10" fmla="*/ 0 w 91"/>
                      <a:gd name="T11" fmla="*/ 0 h 2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91"/>
                      <a:gd name="T19" fmla="*/ 0 h 20"/>
                      <a:gd name="T20" fmla="*/ 91 w 91"/>
                      <a:gd name="T21" fmla="*/ 20 h 2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91" h="20">
                        <a:moveTo>
                          <a:pt x="0" y="4"/>
                        </a:moveTo>
                        <a:lnTo>
                          <a:pt x="14" y="13"/>
                        </a:lnTo>
                        <a:lnTo>
                          <a:pt x="36" y="20"/>
                        </a:lnTo>
                        <a:lnTo>
                          <a:pt x="57" y="16"/>
                        </a:lnTo>
                        <a:lnTo>
                          <a:pt x="79" y="9"/>
                        </a:lnTo>
                        <a:lnTo>
                          <a:pt x="91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23" name="Freeform 19">
                    <a:extLst>
                      <a:ext uri="{FF2B5EF4-FFF2-40B4-BE49-F238E27FC236}">
                        <a16:creationId xmlns:a16="http://schemas.microsoft.com/office/drawing/2014/main" id="{40E11F5B-FBD9-4C1A-8234-AE9AF0AFB1E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38" y="662"/>
                    <a:ext cx="27" cy="7"/>
                  </a:xfrm>
                  <a:custGeom>
                    <a:avLst/>
                    <a:gdLst>
                      <a:gd name="T0" fmla="*/ 0 w 56"/>
                      <a:gd name="T1" fmla="*/ 0 h 21"/>
                      <a:gd name="T2" fmla="*/ 0 w 56"/>
                      <a:gd name="T3" fmla="*/ 0 h 21"/>
                      <a:gd name="T4" fmla="*/ 0 w 56"/>
                      <a:gd name="T5" fmla="*/ 0 h 21"/>
                      <a:gd name="T6" fmla="*/ 0 w 56"/>
                      <a:gd name="T7" fmla="*/ 0 h 2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56"/>
                      <a:gd name="T13" fmla="*/ 0 h 21"/>
                      <a:gd name="T14" fmla="*/ 56 w 56"/>
                      <a:gd name="T15" fmla="*/ 21 h 21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56" h="21">
                        <a:moveTo>
                          <a:pt x="56" y="21"/>
                        </a:moveTo>
                        <a:lnTo>
                          <a:pt x="39" y="19"/>
                        </a:lnTo>
                        <a:lnTo>
                          <a:pt x="20" y="13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24" name="Freeform 20">
                    <a:extLst>
                      <a:ext uri="{FF2B5EF4-FFF2-40B4-BE49-F238E27FC236}">
                        <a16:creationId xmlns:a16="http://schemas.microsoft.com/office/drawing/2014/main" id="{028104F5-6B13-46FF-89DE-A6A82A4B46F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35" y="670"/>
                    <a:ext cx="26" cy="10"/>
                  </a:xfrm>
                  <a:custGeom>
                    <a:avLst/>
                    <a:gdLst>
                      <a:gd name="T0" fmla="*/ 1 w 50"/>
                      <a:gd name="T1" fmla="*/ 0 h 29"/>
                      <a:gd name="T2" fmla="*/ 1 w 50"/>
                      <a:gd name="T3" fmla="*/ 0 h 29"/>
                      <a:gd name="T4" fmla="*/ 1 w 50"/>
                      <a:gd name="T5" fmla="*/ 0 h 29"/>
                      <a:gd name="T6" fmla="*/ 1 w 50"/>
                      <a:gd name="T7" fmla="*/ 0 h 29"/>
                      <a:gd name="T8" fmla="*/ 1 w 50"/>
                      <a:gd name="T9" fmla="*/ 0 h 29"/>
                      <a:gd name="T10" fmla="*/ 0 w 50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0"/>
                      <a:gd name="T19" fmla="*/ 0 h 29"/>
                      <a:gd name="T20" fmla="*/ 50 w 50"/>
                      <a:gd name="T21" fmla="*/ 29 h 29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0" h="29">
                        <a:moveTo>
                          <a:pt x="50" y="29"/>
                        </a:moveTo>
                        <a:lnTo>
                          <a:pt x="36" y="20"/>
                        </a:lnTo>
                        <a:lnTo>
                          <a:pt x="23" y="20"/>
                        </a:lnTo>
                        <a:lnTo>
                          <a:pt x="10" y="29"/>
                        </a:lnTo>
                        <a:lnTo>
                          <a:pt x="7" y="14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25" name="Freeform 21">
                    <a:extLst>
                      <a:ext uri="{FF2B5EF4-FFF2-40B4-BE49-F238E27FC236}">
                        <a16:creationId xmlns:a16="http://schemas.microsoft.com/office/drawing/2014/main" id="{EA627E03-D33C-44B1-8A45-B81131FBD7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47" y="622"/>
                    <a:ext cx="46" cy="9"/>
                  </a:xfrm>
                  <a:custGeom>
                    <a:avLst/>
                    <a:gdLst>
                      <a:gd name="T0" fmla="*/ 1 w 92"/>
                      <a:gd name="T1" fmla="*/ 0 h 27"/>
                      <a:gd name="T2" fmla="*/ 1 w 92"/>
                      <a:gd name="T3" fmla="*/ 0 h 27"/>
                      <a:gd name="T4" fmla="*/ 1 w 92"/>
                      <a:gd name="T5" fmla="*/ 0 h 27"/>
                      <a:gd name="T6" fmla="*/ 1 w 92"/>
                      <a:gd name="T7" fmla="*/ 0 h 27"/>
                      <a:gd name="T8" fmla="*/ 1 w 92"/>
                      <a:gd name="T9" fmla="*/ 0 h 27"/>
                      <a:gd name="T10" fmla="*/ 1 w 92"/>
                      <a:gd name="T11" fmla="*/ 0 h 27"/>
                      <a:gd name="T12" fmla="*/ 1 w 92"/>
                      <a:gd name="T13" fmla="*/ 0 h 27"/>
                      <a:gd name="T14" fmla="*/ 1 w 92"/>
                      <a:gd name="T15" fmla="*/ 0 h 27"/>
                      <a:gd name="T16" fmla="*/ 0 w 92"/>
                      <a:gd name="T17" fmla="*/ 0 h 27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92"/>
                      <a:gd name="T28" fmla="*/ 0 h 27"/>
                      <a:gd name="T29" fmla="*/ 92 w 92"/>
                      <a:gd name="T30" fmla="*/ 27 h 27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92" h="27">
                        <a:moveTo>
                          <a:pt x="92" y="0"/>
                        </a:moveTo>
                        <a:lnTo>
                          <a:pt x="79" y="5"/>
                        </a:lnTo>
                        <a:lnTo>
                          <a:pt x="66" y="9"/>
                        </a:lnTo>
                        <a:lnTo>
                          <a:pt x="56" y="15"/>
                        </a:lnTo>
                        <a:lnTo>
                          <a:pt x="46" y="22"/>
                        </a:lnTo>
                        <a:lnTo>
                          <a:pt x="33" y="27"/>
                        </a:lnTo>
                        <a:lnTo>
                          <a:pt x="21" y="24"/>
                        </a:lnTo>
                        <a:lnTo>
                          <a:pt x="10" y="18"/>
                        </a:lnTo>
                        <a:lnTo>
                          <a:pt x="0" y="12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1272" name="Group 22">
              <a:extLst>
                <a:ext uri="{FF2B5EF4-FFF2-40B4-BE49-F238E27FC236}">
                  <a16:creationId xmlns:a16="http://schemas.microsoft.com/office/drawing/2014/main" id="{AED645D5-ACAB-499F-A4A4-134E5A9C19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3" y="270"/>
              <a:ext cx="224" cy="306"/>
              <a:chOff x="933" y="270"/>
              <a:chExt cx="224" cy="306"/>
            </a:xfrm>
          </p:grpSpPr>
          <p:grpSp>
            <p:nvGrpSpPr>
              <p:cNvPr id="11303" name="Group 23">
                <a:extLst>
                  <a:ext uri="{FF2B5EF4-FFF2-40B4-BE49-F238E27FC236}">
                    <a16:creationId xmlns:a16="http://schemas.microsoft.com/office/drawing/2014/main" id="{36873939-516E-4664-861B-5412E74598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33" y="318"/>
                <a:ext cx="189" cy="258"/>
                <a:chOff x="933" y="318"/>
                <a:chExt cx="189" cy="258"/>
              </a:xfrm>
            </p:grpSpPr>
            <p:sp>
              <p:nvSpPr>
                <p:cNvPr id="11305" name="Freeform 24">
                  <a:extLst>
                    <a:ext uri="{FF2B5EF4-FFF2-40B4-BE49-F238E27FC236}">
                      <a16:creationId xmlns:a16="http://schemas.microsoft.com/office/drawing/2014/main" id="{A1839EF6-2CD9-4443-8D2D-1CAF934596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3" y="318"/>
                  <a:ext cx="189" cy="258"/>
                </a:xfrm>
                <a:custGeom>
                  <a:avLst/>
                  <a:gdLst>
                    <a:gd name="T0" fmla="*/ 1 w 377"/>
                    <a:gd name="T1" fmla="*/ 0 h 773"/>
                    <a:gd name="T2" fmla="*/ 1 w 377"/>
                    <a:gd name="T3" fmla="*/ 0 h 773"/>
                    <a:gd name="T4" fmla="*/ 0 w 377"/>
                    <a:gd name="T5" fmla="*/ 0 h 773"/>
                    <a:gd name="T6" fmla="*/ 1 w 377"/>
                    <a:gd name="T7" fmla="*/ 0 h 773"/>
                    <a:gd name="T8" fmla="*/ 1 w 377"/>
                    <a:gd name="T9" fmla="*/ 0 h 773"/>
                    <a:gd name="T10" fmla="*/ 1 w 377"/>
                    <a:gd name="T11" fmla="*/ 0 h 773"/>
                    <a:gd name="T12" fmla="*/ 1 w 377"/>
                    <a:gd name="T13" fmla="*/ 0 h 773"/>
                    <a:gd name="T14" fmla="*/ 1 w 377"/>
                    <a:gd name="T15" fmla="*/ 0 h 773"/>
                    <a:gd name="T16" fmla="*/ 1 w 377"/>
                    <a:gd name="T17" fmla="*/ 0 h 773"/>
                    <a:gd name="T18" fmla="*/ 1 w 377"/>
                    <a:gd name="T19" fmla="*/ 0 h 773"/>
                    <a:gd name="T20" fmla="*/ 1 w 377"/>
                    <a:gd name="T21" fmla="*/ 0 h 773"/>
                    <a:gd name="T22" fmla="*/ 1 w 377"/>
                    <a:gd name="T23" fmla="*/ 0 h 773"/>
                    <a:gd name="T24" fmla="*/ 1 w 377"/>
                    <a:gd name="T25" fmla="*/ 0 h 773"/>
                    <a:gd name="T26" fmla="*/ 1 w 377"/>
                    <a:gd name="T27" fmla="*/ 0 h 773"/>
                    <a:gd name="T28" fmla="*/ 1 w 377"/>
                    <a:gd name="T29" fmla="*/ 0 h 773"/>
                    <a:gd name="T30" fmla="*/ 1 w 377"/>
                    <a:gd name="T31" fmla="*/ 0 h 773"/>
                    <a:gd name="T32" fmla="*/ 1 w 377"/>
                    <a:gd name="T33" fmla="*/ 0 h 773"/>
                    <a:gd name="T34" fmla="*/ 1 w 377"/>
                    <a:gd name="T35" fmla="*/ 0 h 773"/>
                    <a:gd name="T36" fmla="*/ 1 w 377"/>
                    <a:gd name="T37" fmla="*/ 0 h 773"/>
                    <a:gd name="T38" fmla="*/ 1 w 377"/>
                    <a:gd name="T39" fmla="*/ 0 h 773"/>
                    <a:gd name="T40" fmla="*/ 1 w 377"/>
                    <a:gd name="T41" fmla="*/ 0 h 773"/>
                    <a:gd name="T42" fmla="*/ 1 w 377"/>
                    <a:gd name="T43" fmla="*/ 0 h 773"/>
                    <a:gd name="T44" fmla="*/ 1 w 377"/>
                    <a:gd name="T45" fmla="*/ 0 h 773"/>
                    <a:gd name="T46" fmla="*/ 1 w 377"/>
                    <a:gd name="T47" fmla="*/ 0 h 773"/>
                    <a:gd name="T48" fmla="*/ 1 w 377"/>
                    <a:gd name="T49" fmla="*/ 0 h 773"/>
                    <a:gd name="T50" fmla="*/ 1 w 377"/>
                    <a:gd name="T51" fmla="*/ 0 h 773"/>
                    <a:gd name="T52" fmla="*/ 1 w 377"/>
                    <a:gd name="T53" fmla="*/ 0 h 773"/>
                    <a:gd name="T54" fmla="*/ 1 w 377"/>
                    <a:gd name="T55" fmla="*/ 0 h 773"/>
                    <a:gd name="T56" fmla="*/ 1 w 377"/>
                    <a:gd name="T57" fmla="*/ 0 h 773"/>
                    <a:gd name="T58" fmla="*/ 1 w 377"/>
                    <a:gd name="T59" fmla="*/ 0 h 773"/>
                    <a:gd name="T60" fmla="*/ 1 w 377"/>
                    <a:gd name="T61" fmla="*/ 0 h 773"/>
                    <a:gd name="T62" fmla="*/ 1 w 377"/>
                    <a:gd name="T63" fmla="*/ 0 h 773"/>
                    <a:gd name="T64" fmla="*/ 1 w 377"/>
                    <a:gd name="T65" fmla="*/ 0 h 773"/>
                    <a:gd name="T66" fmla="*/ 1 w 377"/>
                    <a:gd name="T67" fmla="*/ 0 h 773"/>
                    <a:gd name="T68" fmla="*/ 1 w 377"/>
                    <a:gd name="T69" fmla="*/ 0 h 773"/>
                    <a:gd name="T70" fmla="*/ 1 w 377"/>
                    <a:gd name="T71" fmla="*/ 0 h 773"/>
                    <a:gd name="T72" fmla="*/ 1 w 377"/>
                    <a:gd name="T73" fmla="*/ 0 h 773"/>
                    <a:gd name="T74" fmla="*/ 1 w 377"/>
                    <a:gd name="T75" fmla="*/ 0 h 773"/>
                    <a:gd name="T76" fmla="*/ 1 w 377"/>
                    <a:gd name="T77" fmla="*/ 0 h 773"/>
                    <a:gd name="T78" fmla="*/ 1 w 377"/>
                    <a:gd name="T79" fmla="*/ 0 h 773"/>
                    <a:gd name="T80" fmla="*/ 1 w 377"/>
                    <a:gd name="T81" fmla="*/ 0 h 773"/>
                    <a:gd name="T82" fmla="*/ 1 w 377"/>
                    <a:gd name="T83" fmla="*/ 0 h 773"/>
                    <a:gd name="T84" fmla="*/ 1 w 377"/>
                    <a:gd name="T85" fmla="*/ 0 h 773"/>
                    <a:gd name="T86" fmla="*/ 1 w 377"/>
                    <a:gd name="T87" fmla="*/ 0 h 773"/>
                    <a:gd name="T88" fmla="*/ 1 w 377"/>
                    <a:gd name="T89" fmla="*/ 0 h 773"/>
                    <a:gd name="T90" fmla="*/ 1 w 377"/>
                    <a:gd name="T91" fmla="*/ 0 h 773"/>
                    <a:gd name="T92" fmla="*/ 1 w 377"/>
                    <a:gd name="T93" fmla="*/ 0 h 773"/>
                    <a:gd name="T94" fmla="*/ 1 w 377"/>
                    <a:gd name="T95" fmla="*/ 0 h 773"/>
                    <a:gd name="T96" fmla="*/ 1 w 377"/>
                    <a:gd name="T97" fmla="*/ 0 h 773"/>
                    <a:gd name="T98" fmla="*/ 1 w 377"/>
                    <a:gd name="T99" fmla="*/ 0 h 773"/>
                    <a:gd name="T100" fmla="*/ 1 w 377"/>
                    <a:gd name="T101" fmla="*/ 0 h 773"/>
                    <a:gd name="T102" fmla="*/ 1 w 377"/>
                    <a:gd name="T103" fmla="*/ 0 h 773"/>
                    <a:gd name="T104" fmla="*/ 1 w 377"/>
                    <a:gd name="T105" fmla="*/ 0 h 773"/>
                    <a:gd name="T106" fmla="*/ 1 w 377"/>
                    <a:gd name="T107" fmla="*/ 0 h 773"/>
                    <a:gd name="T108" fmla="*/ 1 w 377"/>
                    <a:gd name="T109" fmla="*/ 0 h 773"/>
                    <a:gd name="T110" fmla="*/ 1 w 377"/>
                    <a:gd name="T111" fmla="*/ 0 h 773"/>
                    <a:gd name="T112" fmla="*/ 1 w 377"/>
                    <a:gd name="T113" fmla="*/ 0 h 773"/>
                    <a:gd name="T114" fmla="*/ 1 w 377"/>
                    <a:gd name="T115" fmla="*/ 0 h 773"/>
                    <a:gd name="T116" fmla="*/ 1 w 377"/>
                    <a:gd name="T117" fmla="*/ 0 h 773"/>
                    <a:gd name="T118" fmla="*/ 1 w 377"/>
                    <a:gd name="T119" fmla="*/ 0 h 773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w 377"/>
                    <a:gd name="T181" fmla="*/ 0 h 773"/>
                    <a:gd name="T182" fmla="*/ 377 w 377"/>
                    <a:gd name="T183" fmla="*/ 773 h 773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T180" t="T181" r="T182" b="T183"/>
                  <a:pathLst>
                    <a:path w="377" h="773">
                      <a:moveTo>
                        <a:pt x="12" y="209"/>
                      </a:moveTo>
                      <a:lnTo>
                        <a:pt x="3" y="257"/>
                      </a:lnTo>
                      <a:lnTo>
                        <a:pt x="0" y="304"/>
                      </a:lnTo>
                      <a:lnTo>
                        <a:pt x="9" y="409"/>
                      </a:lnTo>
                      <a:lnTo>
                        <a:pt x="16" y="499"/>
                      </a:lnTo>
                      <a:lnTo>
                        <a:pt x="34" y="553"/>
                      </a:lnTo>
                      <a:lnTo>
                        <a:pt x="53" y="620"/>
                      </a:lnTo>
                      <a:lnTo>
                        <a:pt x="64" y="654"/>
                      </a:lnTo>
                      <a:lnTo>
                        <a:pt x="80" y="698"/>
                      </a:lnTo>
                      <a:lnTo>
                        <a:pt x="91" y="733"/>
                      </a:lnTo>
                      <a:lnTo>
                        <a:pt x="104" y="758"/>
                      </a:lnTo>
                      <a:lnTo>
                        <a:pt x="116" y="770"/>
                      </a:lnTo>
                      <a:lnTo>
                        <a:pt x="130" y="773"/>
                      </a:lnTo>
                      <a:lnTo>
                        <a:pt x="144" y="767"/>
                      </a:lnTo>
                      <a:lnTo>
                        <a:pt x="155" y="769"/>
                      </a:lnTo>
                      <a:lnTo>
                        <a:pt x="163" y="764"/>
                      </a:lnTo>
                      <a:lnTo>
                        <a:pt x="174" y="744"/>
                      </a:lnTo>
                      <a:lnTo>
                        <a:pt x="191" y="699"/>
                      </a:lnTo>
                      <a:lnTo>
                        <a:pt x="205" y="646"/>
                      </a:lnTo>
                      <a:lnTo>
                        <a:pt x="215" y="599"/>
                      </a:lnTo>
                      <a:lnTo>
                        <a:pt x="220" y="556"/>
                      </a:lnTo>
                      <a:lnTo>
                        <a:pt x="228" y="525"/>
                      </a:lnTo>
                      <a:lnTo>
                        <a:pt x="242" y="487"/>
                      </a:lnTo>
                      <a:lnTo>
                        <a:pt x="258" y="459"/>
                      </a:lnTo>
                      <a:lnTo>
                        <a:pt x="244" y="441"/>
                      </a:lnTo>
                      <a:lnTo>
                        <a:pt x="226" y="429"/>
                      </a:lnTo>
                      <a:lnTo>
                        <a:pt x="240" y="407"/>
                      </a:lnTo>
                      <a:lnTo>
                        <a:pt x="242" y="385"/>
                      </a:lnTo>
                      <a:lnTo>
                        <a:pt x="247" y="370"/>
                      </a:lnTo>
                      <a:lnTo>
                        <a:pt x="256" y="354"/>
                      </a:lnTo>
                      <a:lnTo>
                        <a:pt x="264" y="361"/>
                      </a:lnTo>
                      <a:lnTo>
                        <a:pt x="272" y="366"/>
                      </a:lnTo>
                      <a:lnTo>
                        <a:pt x="280" y="382"/>
                      </a:lnTo>
                      <a:lnTo>
                        <a:pt x="283" y="403"/>
                      </a:lnTo>
                      <a:lnTo>
                        <a:pt x="289" y="410"/>
                      </a:lnTo>
                      <a:lnTo>
                        <a:pt x="301" y="412"/>
                      </a:lnTo>
                      <a:lnTo>
                        <a:pt x="309" y="406"/>
                      </a:lnTo>
                      <a:lnTo>
                        <a:pt x="315" y="391"/>
                      </a:lnTo>
                      <a:lnTo>
                        <a:pt x="323" y="348"/>
                      </a:lnTo>
                      <a:lnTo>
                        <a:pt x="340" y="322"/>
                      </a:lnTo>
                      <a:lnTo>
                        <a:pt x="350" y="305"/>
                      </a:lnTo>
                      <a:lnTo>
                        <a:pt x="354" y="286"/>
                      </a:lnTo>
                      <a:lnTo>
                        <a:pt x="344" y="245"/>
                      </a:lnTo>
                      <a:lnTo>
                        <a:pt x="337" y="221"/>
                      </a:lnTo>
                      <a:lnTo>
                        <a:pt x="346" y="193"/>
                      </a:lnTo>
                      <a:lnTo>
                        <a:pt x="364" y="168"/>
                      </a:lnTo>
                      <a:lnTo>
                        <a:pt x="377" y="146"/>
                      </a:lnTo>
                      <a:lnTo>
                        <a:pt x="368" y="94"/>
                      </a:lnTo>
                      <a:lnTo>
                        <a:pt x="347" y="51"/>
                      </a:lnTo>
                      <a:lnTo>
                        <a:pt x="295" y="16"/>
                      </a:lnTo>
                      <a:lnTo>
                        <a:pt x="241" y="0"/>
                      </a:lnTo>
                      <a:lnTo>
                        <a:pt x="186" y="6"/>
                      </a:lnTo>
                      <a:lnTo>
                        <a:pt x="125" y="32"/>
                      </a:lnTo>
                      <a:lnTo>
                        <a:pt x="106" y="59"/>
                      </a:lnTo>
                      <a:lnTo>
                        <a:pt x="97" y="85"/>
                      </a:lnTo>
                      <a:lnTo>
                        <a:pt x="89" y="122"/>
                      </a:lnTo>
                      <a:lnTo>
                        <a:pt x="82" y="140"/>
                      </a:lnTo>
                      <a:lnTo>
                        <a:pt x="41" y="170"/>
                      </a:lnTo>
                      <a:lnTo>
                        <a:pt x="23" y="189"/>
                      </a:lnTo>
                      <a:lnTo>
                        <a:pt x="12" y="209"/>
                      </a:lnTo>
                      <a:close/>
                    </a:path>
                  </a:pathLst>
                </a:custGeom>
                <a:solidFill>
                  <a:srgbClr val="E0A080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1306" name="Group 25">
                  <a:extLst>
                    <a:ext uri="{FF2B5EF4-FFF2-40B4-BE49-F238E27FC236}">
                      <a16:creationId xmlns:a16="http://schemas.microsoft.com/office/drawing/2014/main" id="{11E3600E-05EB-4C92-B4FF-A2E2AB43690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56" y="356"/>
                  <a:ext cx="146" cy="137"/>
                  <a:chOff x="956" y="356"/>
                  <a:chExt cx="146" cy="137"/>
                </a:xfrm>
              </p:grpSpPr>
              <p:grpSp>
                <p:nvGrpSpPr>
                  <p:cNvPr id="11307" name="Group 26">
                    <a:extLst>
                      <a:ext uri="{FF2B5EF4-FFF2-40B4-BE49-F238E27FC236}">
                        <a16:creationId xmlns:a16="http://schemas.microsoft.com/office/drawing/2014/main" id="{9C7D9934-B5DB-4E17-B499-0613A8BD0F3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956" y="356"/>
                    <a:ext cx="146" cy="137"/>
                    <a:chOff x="956" y="356"/>
                    <a:chExt cx="146" cy="137"/>
                  </a:xfrm>
                </p:grpSpPr>
                <p:sp>
                  <p:nvSpPr>
                    <p:cNvPr id="11309" name="Freeform 27">
                      <a:extLst>
                        <a:ext uri="{FF2B5EF4-FFF2-40B4-BE49-F238E27FC236}">
                          <a16:creationId xmlns:a16="http://schemas.microsoft.com/office/drawing/2014/main" id="{6FC445A2-67C6-48B2-A3EA-D4CFD5B6925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56" y="371"/>
                      <a:ext cx="44" cy="122"/>
                    </a:xfrm>
                    <a:custGeom>
                      <a:avLst/>
                      <a:gdLst>
                        <a:gd name="T0" fmla="*/ 1 w 88"/>
                        <a:gd name="T1" fmla="*/ 0 h 367"/>
                        <a:gd name="T2" fmla="*/ 1 w 88"/>
                        <a:gd name="T3" fmla="*/ 0 h 367"/>
                        <a:gd name="T4" fmla="*/ 1 w 88"/>
                        <a:gd name="T5" fmla="*/ 0 h 367"/>
                        <a:gd name="T6" fmla="*/ 1 w 88"/>
                        <a:gd name="T7" fmla="*/ 0 h 367"/>
                        <a:gd name="T8" fmla="*/ 1 w 88"/>
                        <a:gd name="T9" fmla="*/ 0 h 367"/>
                        <a:gd name="T10" fmla="*/ 0 w 88"/>
                        <a:gd name="T11" fmla="*/ 0 h 367"/>
                        <a:gd name="T12" fmla="*/ 1 w 88"/>
                        <a:gd name="T13" fmla="*/ 0 h 367"/>
                        <a:gd name="T14" fmla="*/ 1 w 88"/>
                        <a:gd name="T15" fmla="*/ 0 h 367"/>
                        <a:gd name="T16" fmla="*/ 1 w 88"/>
                        <a:gd name="T17" fmla="*/ 0 h 367"/>
                        <a:gd name="T18" fmla="*/ 1 w 88"/>
                        <a:gd name="T19" fmla="*/ 0 h 367"/>
                        <a:gd name="T20" fmla="*/ 1 w 88"/>
                        <a:gd name="T21" fmla="*/ 0 h 367"/>
                        <a:gd name="T22" fmla="*/ 1 w 88"/>
                        <a:gd name="T23" fmla="*/ 0 h 367"/>
                        <a:gd name="T24" fmla="*/ 1 w 88"/>
                        <a:gd name="T25" fmla="*/ 0 h 367"/>
                        <a:gd name="T26" fmla="*/ 1 w 88"/>
                        <a:gd name="T27" fmla="*/ 0 h 367"/>
                        <a:gd name="T28" fmla="*/ 1 w 88"/>
                        <a:gd name="T29" fmla="*/ 0 h 367"/>
                        <a:gd name="T30" fmla="*/ 1 w 88"/>
                        <a:gd name="T31" fmla="*/ 0 h 367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w 88"/>
                        <a:gd name="T49" fmla="*/ 0 h 367"/>
                        <a:gd name="T50" fmla="*/ 88 w 88"/>
                        <a:gd name="T51" fmla="*/ 367 h 367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T48" t="T49" r="T50" b="T51"/>
                      <a:pathLst>
                        <a:path w="88" h="367">
                          <a:moveTo>
                            <a:pt x="3" y="367"/>
                          </a:moveTo>
                          <a:lnTo>
                            <a:pt x="14" y="332"/>
                          </a:lnTo>
                          <a:lnTo>
                            <a:pt x="21" y="307"/>
                          </a:lnTo>
                          <a:lnTo>
                            <a:pt x="18" y="262"/>
                          </a:lnTo>
                          <a:lnTo>
                            <a:pt x="7" y="223"/>
                          </a:lnTo>
                          <a:lnTo>
                            <a:pt x="0" y="177"/>
                          </a:lnTo>
                          <a:lnTo>
                            <a:pt x="3" y="140"/>
                          </a:lnTo>
                          <a:lnTo>
                            <a:pt x="20" y="102"/>
                          </a:lnTo>
                          <a:lnTo>
                            <a:pt x="38" y="76"/>
                          </a:lnTo>
                          <a:lnTo>
                            <a:pt x="64" y="53"/>
                          </a:lnTo>
                          <a:lnTo>
                            <a:pt x="88" y="41"/>
                          </a:lnTo>
                          <a:lnTo>
                            <a:pt x="74" y="40"/>
                          </a:lnTo>
                          <a:lnTo>
                            <a:pt x="65" y="35"/>
                          </a:lnTo>
                          <a:lnTo>
                            <a:pt x="59" y="26"/>
                          </a:lnTo>
                          <a:lnTo>
                            <a:pt x="54" y="10"/>
                          </a:lnTo>
                          <a:lnTo>
                            <a:pt x="57" y="0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10" name="Freeform 28">
                      <a:extLst>
                        <a:ext uri="{FF2B5EF4-FFF2-40B4-BE49-F238E27FC236}">
                          <a16:creationId xmlns:a16="http://schemas.microsoft.com/office/drawing/2014/main" id="{7B6C852E-1887-4A17-92B4-9B70D69F11E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018" y="391"/>
                      <a:ext cx="51" cy="17"/>
                    </a:xfrm>
                    <a:custGeom>
                      <a:avLst/>
                      <a:gdLst>
                        <a:gd name="T0" fmla="*/ 0 w 103"/>
                        <a:gd name="T1" fmla="*/ 0 h 52"/>
                        <a:gd name="T2" fmla="*/ 0 w 103"/>
                        <a:gd name="T3" fmla="*/ 0 h 52"/>
                        <a:gd name="T4" fmla="*/ 0 w 103"/>
                        <a:gd name="T5" fmla="*/ 0 h 52"/>
                        <a:gd name="T6" fmla="*/ 0 w 103"/>
                        <a:gd name="T7" fmla="*/ 0 h 52"/>
                        <a:gd name="T8" fmla="*/ 0 w 103"/>
                        <a:gd name="T9" fmla="*/ 0 h 52"/>
                        <a:gd name="T10" fmla="*/ 0 w 103"/>
                        <a:gd name="T11" fmla="*/ 0 h 52"/>
                        <a:gd name="T12" fmla="*/ 0 w 103"/>
                        <a:gd name="T13" fmla="*/ 0 h 52"/>
                        <a:gd name="T14" fmla="*/ 0 w 103"/>
                        <a:gd name="T15" fmla="*/ 0 h 52"/>
                        <a:gd name="T16" fmla="*/ 0 w 103"/>
                        <a:gd name="T17" fmla="*/ 0 h 52"/>
                        <a:gd name="T18" fmla="*/ 0 w 103"/>
                        <a:gd name="T19" fmla="*/ 0 h 52"/>
                        <a:gd name="T20" fmla="*/ 0 w 103"/>
                        <a:gd name="T21" fmla="*/ 0 h 52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103"/>
                        <a:gd name="T34" fmla="*/ 0 h 52"/>
                        <a:gd name="T35" fmla="*/ 103 w 103"/>
                        <a:gd name="T36" fmla="*/ 52 h 52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103" h="52">
                          <a:moveTo>
                            <a:pt x="0" y="27"/>
                          </a:moveTo>
                          <a:lnTo>
                            <a:pt x="20" y="42"/>
                          </a:lnTo>
                          <a:lnTo>
                            <a:pt x="39" y="50"/>
                          </a:lnTo>
                          <a:lnTo>
                            <a:pt x="62" y="52"/>
                          </a:lnTo>
                          <a:lnTo>
                            <a:pt x="78" y="50"/>
                          </a:lnTo>
                          <a:lnTo>
                            <a:pt x="93" y="45"/>
                          </a:lnTo>
                          <a:lnTo>
                            <a:pt x="103" y="30"/>
                          </a:lnTo>
                          <a:lnTo>
                            <a:pt x="103" y="12"/>
                          </a:lnTo>
                          <a:lnTo>
                            <a:pt x="91" y="3"/>
                          </a:lnTo>
                          <a:lnTo>
                            <a:pt x="77" y="0"/>
                          </a:lnTo>
                          <a:lnTo>
                            <a:pt x="58" y="6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11" name="Freeform 29">
                      <a:extLst>
                        <a:ext uri="{FF2B5EF4-FFF2-40B4-BE49-F238E27FC236}">
                          <a16:creationId xmlns:a16="http://schemas.microsoft.com/office/drawing/2014/main" id="{EDCB8433-EEEE-44C8-826A-81EEE43A293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005" y="430"/>
                      <a:ext cx="23" cy="25"/>
                    </a:xfrm>
                    <a:custGeom>
                      <a:avLst/>
                      <a:gdLst>
                        <a:gd name="T0" fmla="*/ 0 w 47"/>
                        <a:gd name="T1" fmla="*/ 0 h 77"/>
                        <a:gd name="T2" fmla="*/ 0 w 47"/>
                        <a:gd name="T3" fmla="*/ 0 h 77"/>
                        <a:gd name="T4" fmla="*/ 0 w 47"/>
                        <a:gd name="T5" fmla="*/ 0 h 77"/>
                        <a:gd name="T6" fmla="*/ 0 w 47"/>
                        <a:gd name="T7" fmla="*/ 0 h 77"/>
                        <a:gd name="T8" fmla="*/ 0 w 47"/>
                        <a:gd name="T9" fmla="*/ 0 h 7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47"/>
                        <a:gd name="T16" fmla="*/ 0 h 77"/>
                        <a:gd name="T17" fmla="*/ 47 w 47"/>
                        <a:gd name="T18" fmla="*/ 77 h 7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47" h="77">
                          <a:moveTo>
                            <a:pt x="47" y="0"/>
                          </a:moveTo>
                          <a:lnTo>
                            <a:pt x="28" y="10"/>
                          </a:lnTo>
                          <a:lnTo>
                            <a:pt x="13" y="28"/>
                          </a:lnTo>
                          <a:lnTo>
                            <a:pt x="3" y="53"/>
                          </a:lnTo>
                          <a:lnTo>
                            <a:pt x="0" y="77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12" name="Freeform 30">
                      <a:extLst>
                        <a:ext uri="{FF2B5EF4-FFF2-40B4-BE49-F238E27FC236}">
                          <a16:creationId xmlns:a16="http://schemas.microsoft.com/office/drawing/2014/main" id="{353C17F2-99A1-4198-B05C-87E82ECD7C4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057" y="367"/>
                      <a:ext cx="19" cy="20"/>
                    </a:xfrm>
                    <a:custGeom>
                      <a:avLst/>
                      <a:gdLst>
                        <a:gd name="T0" fmla="*/ 0 w 38"/>
                        <a:gd name="T1" fmla="*/ 0 h 59"/>
                        <a:gd name="T2" fmla="*/ 1 w 38"/>
                        <a:gd name="T3" fmla="*/ 0 h 59"/>
                        <a:gd name="T4" fmla="*/ 1 w 38"/>
                        <a:gd name="T5" fmla="*/ 0 h 59"/>
                        <a:gd name="T6" fmla="*/ 1 w 38"/>
                        <a:gd name="T7" fmla="*/ 0 h 59"/>
                        <a:gd name="T8" fmla="*/ 1 w 38"/>
                        <a:gd name="T9" fmla="*/ 0 h 5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8"/>
                        <a:gd name="T16" fmla="*/ 0 h 59"/>
                        <a:gd name="T17" fmla="*/ 38 w 38"/>
                        <a:gd name="T18" fmla="*/ 59 h 59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8" h="59">
                          <a:moveTo>
                            <a:pt x="0" y="0"/>
                          </a:moveTo>
                          <a:lnTo>
                            <a:pt x="18" y="59"/>
                          </a:lnTo>
                          <a:lnTo>
                            <a:pt x="20" y="45"/>
                          </a:lnTo>
                          <a:lnTo>
                            <a:pt x="27" y="36"/>
                          </a:lnTo>
                          <a:lnTo>
                            <a:pt x="38" y="37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13" name="Freeform 31">
                      <a:extLst>
                        <a:ext uri="{FF2B5EF4-FFF2-40B4-BE49-F238E27FC236}">
                          <a16:creationId xmlns:a16="http://schemas.microsoft.com/office/drawing/2014/main" id="{99059596-318C-424D-9053-170497C3B8B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071" y="383"/>
                      <a:ext cx="9" cy="8"/>
                    </a:xfrm>
                    <a:custGeom>
                      <a:avLst/>
                      <a:gdLst>
                        <a:gd name="T0" fmla="*/ 1 w 18"/>
                        <a:gd name="T1" fmla="*/ 0 h 22"/>
                        <a:gd name="T2" fmla="*/ 1 w 18"/>
                        <a:gd name="T3" fmla="*/ 0 h 22"/>
                        <a:gd name="T4" fmla="*/ 0 w 18"/>
                        <a:gd name="T5" fmla="*/ 0 h 22"/>
                        <a:gd name="T6" fmla="*/ 0 w 18"/>
                        <a:gd name="T7" fmla="*/ 0 h 22"/>
                        <a:gd name="T8" fmla="*/ 1 w 18"/>
                        <a:gd name="T9" fmla="*/ 0 h 22"/>
                        <a:gd name="T10" fmla="*/ 1 w 18"/>
                        <a:gd name="T11" fmla="*/ 0 h 22"/>
                        <a:gd name="T12" fmla="*/ 1 w 18"/>
                        <a:gd name="T13" fmla="*/ 0 h 22"/>
                        <a:gd name="T14" fmla="*/ 1 w 18"/>
                        <a:gd name="T15" fmla="*/ 0 h 22"/>
                        <a:gd name="T16" fmla="*/ 1 w 18"/>
                        <a:gd name="T17" fmla="*/ 0 h 22"/>
                        <a:gd name="T18" fmla="*/ 1 w 18"/>
                        <a:gd name="T19" fmla="*/ 0 h 22"/>
                        <a:gd name="T20" fmla="*/ 1 w 18"/>
                        <a:gd name="T21" fmla="*/ 0 h 22"/>
                        <a:gd name="T22" fmla="*/ 1 w 18"/>
                        <a:gd name="T23" fmla="*/ 0 h 22"/>
                        <a:gd name="T24" fmla="*/ 1 w 18"/>
                        <a:gd name="T25" fmla="*/ 0 h 22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18"/>
                        <a:gd name="T40" fmla="*/ 0 h 22"/>
                        <a:gd name="T41" fmla="*/ 18 w 18"/>
                        <a:gd name="T42" fmla="*/ 22 h 22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18" h="22">
                          <a:moveTo>
                            <a:pt x="7" y="19"/>
                          </a:moveTo>
                          <a:lnTo>
                            <a:pt x="3" y="15"/>
                          </a:lnTo>
                          <a:lnTo>
                            <a:pt x="0" y="10"/>
                          </a:lnTo>
                          <a:lnTo>
                            <a:pt x="0" y="5"/>
                          </a:lnTo>
                          <a:lnTo>
                            <a:pt x="4" y="0"/>
                          </a:lnTo>
                          <a:lnTo>
                            <a:pt x="8" y="0"/>
                          </a:lnTo>
                          <a:lnTo>
                            <a:pt x="13" y="3"/>
                          </a:lnTo>
                          <a:lnTo>
                            <a:pt x="15" y="7"/>
                          </a:lnTo>
                          <a:lnTo>
                            <a:pt x="15" y="13"/>
                          </a:lnTo>
                          <a:lnTo>
                            <a:pt x="17" y="19"/>
                          </a:lnTo>
                          <a:lnTo>
                            <a:pt x="18" y="22"/>
                          </a:lnTo>
                          <a:lnTo>
                            <a:pt x="13" y="21"/>
                          </a:lnTo>
                          <a:lnTo>
                            <a:pt x="7" y="19"/>
                          </a:lnTo>
                          <a:close/>
                        </a:path>
                      </a:pathLst>
                    </a:custGeom>
                    <a:solidFill>
                      <a:srgbClr val="C08040"/>
                    </a:solidFill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14" name="Freeform 32">
                      <a:extLst>
                        <a:ext uri="{FF2B5EF4-FFF2-40B4-BE49-F238E27FC236}">
                          <a16:creationId xmlns:a16="http://schemas.microsoft.com/office/drawing/2014/main" id="{69C95610-E108-4D63-8E7E-14013986F75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077" y="356"/>
                      <a:ext cx="25" cy="35"/>
                    </a:xfrm>
                    <a:custGeom>
                      <a:avLst/>
                      <a:gdLst>
                        <a:gd name="T0" fmla="*/ 1 w 50"/>
                        <a:gd name="T1" fmla="*/ 0 h 103"/>
                        <a:gd name="T2" fmla="*/ 1 w 50"/>
                        <a:gd name="T3" fmla="*/ 0 h 103"/>
                        <a:gd name="T4" fmla="*/ 1 w 50"/>
                        <a:gd name="T5" fmla="*/ 0 h 103"/>
                        <a:gd name="T6" fmla="*/ 1 w 50"/>
                        <a:gd name="T7" fmla="*/ 0 h 103"/>
                        <a:gd name="T8" fmla="*/ 1 w 50"/>
                        <a:gd name="T9" fmla="*/ 0 h 103"/>
                        <a:gd name="T10" fmla="*/ 0 w 50"/>
                        <a:gd name="T11" fmla="*/ 0 h 103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50"/>
                        <a:gd name="T19" fmla="*/ 0 h 103"/>
                        <a:gd name="T20" fmla="*/ 50 w 50"/>
                        <a:gd name="T21" fmla="*/ 103 h 103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50" h="103">
                          <a:moveTo>
                            <a:pt x="50" y="103"/>
                          </a:moveTo>
                          <a:lnTo>
                            <a:pt x="49" y="71"/>
                          </a:lnTo>
                          <a:lnTo>
                            <a:pt x="40" y="43"/>
                          </a:lnTo>
                          <a:lnTo>
                            <a:pt x="21" y="34"/>
                          </a:lnTo>
                          <a:lnTo>
                            <a:pt x="2" y="19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15" name="Freeform 33">
                      <a:extLst>
                        <a:ext uri="{FF2B5EF4-FFF2-40B4-BE49-F238E27FC236}">
                          <a16:creationId xmlns:a16="http://schemas.microsoft.com/office/drawing/2014/main" id="{420C2E7F-5443-4248-8FC7-420A9E157C2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044" y="405"/>
                      <a:ext cx="33" cy="32"/>
                    </a:xfrm>
                    <a:custGeom>
                      <a:avLst/>
                      <a:gdLst>
                        <a:gd name="T0" fmla="*/ 0 w 67"/>
                        <a:gd name="T1" fmla="*/ 0 h 97"/>
                        <a:gd name="T2" fmla="*/ 0 w 67"/>
                        <a:gd name="T3" fmla="*/ 0 h 97"/>
                        <a:gd name="T4" fmla="*/ 0 w 67"/>
                        <a:gd name="T5" fmla="*/ 0 h 97"/>
                        <a:gd name="T6" fmla="*/ 0 w 67"/>
                        <a:gd name="T7" fmla="*/ 0 h 97"/>
                        <a:gd name="T8" fmla="*/ 0 w 67"/>
                        <a:gd name="T9" fmla="*/ 0 h 97"/>
                        <a:gd name="T10" fmla="*/ 0 w 67"/>
                        <a:gd name="T11" fmla="*/ 0 h 97"/>
                        <a:gd name="T12" fmla="*/ 0 w 67"/>
                        <a:gd name="T13" fmla="*/ 0 h 97"/>
                        <a:gd name="T14" fmla="*/ 0 w 67"/>
                        <a:gd name="T15" fmla="*/ 0 h 97"/>
                        <a:gd name="T16" fmla="*/ 0 w 67"/>
                        <a:gd name="T17" fmla="*/ 0 h 97"/>
                        <a:gd name="T18" fmla="*/ 0 w 67"/>
                        <a:gd name="T19" fmla="*/ 0 h 97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67"/>
                        <a:gd name="T31" fmla="*/ 0 h 97"/>
                        <a:gd name="T32" fmla="*/ 67 w 67"/>
                        <a:gd name="T33" fmla="*/ 97 h 97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67" h="97">
                          <a:moveTo>
                            <a:pt x="35" y="93"/>
                          </a:moveTo>
                          <a:lnTo>
                            <a:pt x="21" y="97"/>
                          </a:lnTo>
                          <a:lnTo>
                            <a:pt x="8" y="96"/>
                          </a:lnTo>
                          <a:lnTo>
                            <a:pt x="0" y="84"/>
                          </a:lnTo>
                          <a:lnTo>
                            <a:pt x="1" y="65"/>
                          </a:lnTo>
                          <a:lnTo>
                            <a:pt x="12" y="52"/>
                          </a:lnTo>
                          <a:lnTo>
                            <a:pt x="33" y="40"/>
                          </a:lnTo>
                          <a:lnTo>
                            <a:pt x="49" y="27"/>
                          </a:lnTo>
                          <a:lnTo>
                            <a:pt x="60" y="18"/>
                          </a:lnTo>
                          <a:lnTo>
                            <a:pt x="67" y="0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1308" name="Line 34">
                    <a:extLst>
                      <a:ext uri="{FF2B5EF4-FFF2-40B4-BE49-F238E27FC236}">
                        <a16:creationId xmlns:a16="http://schemas.microsoft.com/office/drawing/2014/main" id="{1C2CA697-EF5A-4D54-902D-30B8D4D336C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015" y="440"/>
                    <a:ext cx="37" cy="23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1304" name="Freeform 35">
                <a:extLst>
                  <a:ext uri="{FF2B5EF4-FFF2-40B4-BE49-F238E27FC236}">
                    <a16:creationId xmlns:a16="http://schemas.microsoft.com/office/drawing/2014/main" id="{D8AC8BB3-CA6C-44D1-A82C-8EDE6D36BB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4" y="270"/>
                <a:ext cx="203" cy="108"/>
              </a:xfrm>
              <a:custGeom>
                <a:avLst/>
                <a:gdLst>
                  <a:gd name="T0" fmla="*/ 1 w 405"/>
                  <a:gd name="T1" fmla="*/ 0 h 326"/>
                  <a:gd name="T2" fmla="*/ 1 w 405"/>
                  <a:gd name="T3" fmla="*/ 0 h 326"/>
                  <a:gd name="T4" fmla="*/ 1 w 405"/>
                  <a:gd name="T5" fmla="*/ 0 h 326"/>
                  <a:gd name="T6" fmla="*/ 1 w 405"/>
                  <a:gd name="T7" fmla="*/ 0 h 326"/>
                  <a:gd name="T8" fmla="*/ 1 w 405"/>
                  <a:gd name="T9" fmla="*/ 0 h 326"/>
                  <a:gd name="T10" fmla="*/ 1 w 405"/>
                  <a:gd name="T11" fmla="*/ 0 h 326"/>
                  <a:gd name="T12" fmla="*/ 1 w 405"/>
                  <a:gd name="T13" fmla="*/ 0 h 326"/>
                  <a:gd name="T14" fmla="*/ 1 w 405"/>
                  <a:gd name="T15" fmla="*/ 0 h 326"/>
                  <a:gd name="T16" fmla="*/ 1 w 405"/>
                  <a:gd name="T17" fmla="*/ 0 h 326"/>
                  <a:gd name="T18" fmla="*/ 1 w 405"/>
                  <a:gd name="T19" fmla="*/ 0 h 326"/>
                  <a:gd name="T20" fmla="*/ 1 w 405"/>
                  <a:gd name="T21" fmla="*/ 0 h 326"/>
                  <a:gd name="T22" fmla="*/ 1 w 405"/>
                  <a:gd name="T23" fmla="*/ 0 h 326"/>
                  <a:gd name="T24" fmla="*/ 1 w 405"/>
                  <a:gd name="T25" fmla="*/ 0 h 326"/>
                  <a:gd name="T26" fmla="*/ 1 w 405"/>
                  <a:gd name="T27" fmla="*/ 0 h 326"/>
                  <a:gd name="T28" fmla="*/ 1 w 405"/>
                  <a:gd name="T29" fmla="*/ 0 h 326"/>
                  <a:gd name="T30" fmla="*/ 1 w 405"/>
                  <a:gd name="T31" fmla="*/ 0 h 326"/>
                  <a:gd name="T32" fmla="*/ 1 w 405"/>
                  <a:gd name="T33" fmla="*/ 0 h 326"/>
                  <a:gd name="T34" fmla="*/ 1 w 405"/>
                  <a:gd name="T35" fmla="*/ 0 h 326"/>
                  <a:gd name="T36" fmla="*/ 1 w 405"/>
                  <a:gd name="T37" fmla="*/ 0 h 326"/>
                  <a:gd name="T38" fmla="*/ 1 w 405"/>
                  <a:gd name="T39" fmla="*/ 0 h 326"/>
                  <a:gd name="T40" fmla="*/ 1 w 405"/>
                  <a:gd name="T41" fmla="*/ 0 h 326"/>
                  <a:gd name="T42" fmla="*/ 1 w 405"/>
                  <a:gd name="T43" fmla="*/ 0 h 326"/>
                  <a:gd name="T44" fmla="*/ 1 w 405"/>
                  <a:gd name="T45" fmla="*/ 0 h 326"/>
                  <a:gd name="T46" fmla="*/ 1 w 405"/>
                  <a:gd name="T47" fmla="*/ 0 h 326"/>
                  <a:gd name="T48" fmla="*/ 1 w 405"/>
                  <a:gd name="T49" fmla="*/ 0 h 326"/>
                  <a:gd name="T50" fmla="*/ 1 w 405"/>
                  <a:gd name="T51" fmla="*/ 0 h 326"/>
                  <a:gd name="T52" fmla="*/ 1 w 405"/>
                  <a:gd name="T53" fmla="*/ 0 h 326"/>
                  <a:gd name="T54" fmla="*/ 1 w 405"/>
                  <a:gd name="T55" fmla="*/ 0 h 326"/>
                  <a:gd name="T56" fmla="*/ 1 w 405"/>
                  <a:gd name="T57" fmla="*/ 0 h 326"/>
                  <a:gd name="T58" fmla="*/ 1 w 405"/>
                  <a:gd name="T59" fmla="*/ 0 h 326"/>
                  <a:gd name="T60" fmla="*/ 1 w 405"/>
                  <a:gd name="T61" fmla="*/ 0 h 326"/>
                  <a:gd name="T62" fmla="*/ 1 w 405"/>
                  <a:gd name="T63" fmla="*/ 0 h 326"/>
                  <a:gd name="T64" fmla="*/ 1 w 405"/>
                  <a:gd name="T65" fmla="*/ 0 h 326"/>
                  <a:gd name="T66" fmla="*/ 1 w 405"/>
                  <a:gd name="T67" fmla="*/ 0 h 326"/>
                  <a:gd name="T68" fmla="*/ 1 w 405"/>
                  <a:gd name="T69" fmla="*/ 0 h 326"/>
                  <a:gd name="T70" fmla="*/ 1 w 405"/>
                  <a:gd name="T71" fmla="*/ 0 h 326"/>
                  <a:gd name="T72" fmla="*/ 1 w 405"/>
                  <a:gd name="T73" fmla="*/ 0 h 326"/>
                  <a:gd name="T74" fmla="*/ 1 w 405"/>
                  <a:gd name="T75" fmla="*/ 0 h 326"/>
                  <a:gd name="T76" fmla="*/ 1 w 405"/>
                  <a:gd name="T77" fmla="*/ 0 h 326"/>
                  <a:gd name="T78" fmla="*/ 1 w 405"/>
                  <a:gd name="T79" fmla="*/ 0 h 326"/>
                  <a:gd name="T80" fmla="*/ 1 w 405"/>
                  <a:gd name="T81" fmla="*/ 0 h 326"/>
                  <a:gd name="T82" fmla="*/ 1 w 405"/>
                  <a:gd name="T83" fmla="*/ 0 h 326"/>
                  <a:gd name="T84" fmla="*/ 1 w 405"/>
                  <a:gd name="T85" fmla="*/ 0 h 326"/>
                  <a:gd name="T86" fmla="*/ 1 w 405"/>
                  <a:gd name="T87" fmla="*/ 0 h 326"/>
                  <a:gd name="T88" fmla="*/ 1 w 405"/>
                  <a:gd name="T89" fmla="*/ 0 h 326"/>
                  <a:gd name="T90" fmla="*/ 1 w 405"/>
                  <a:gd name="T91" fmla="*/ 0 h 326"/>
                  <a:gd name="T92" fmla="*/ 1 w 405"/>
                  <a:gd name="T93" fmla="*/ 0 h 326"/>
                  <a:gd name="T94" fmla="*/ 1 w 405"/>
                  <a:gd name="T95" fmla="*/ 0 h 326"/>
                  <a:gd name="T96" fmla="*/ 1 w 405"/>
                  <a:gd name="T97" fmla="*/ 0 h 326"/>
                  <a:gd name="T98" fmla="*/ 1 w 405"/>
                  <a:gd name="T99" fmla="*/ 0 h 326"/>
                  <a:gd name="T100" fmla="*/ 1 w 405"/>
                  <a:gd name="T101" fmla="*/ 0 h 326"/>
                  <a:gd name="T102" fmla="*/ 1 w 405"/>
                  <a:gd name="T103" fmla="*/ 0 h 326"/>
                  <a:gd name="T104" fmla="*/ 1 w 405"/>
                  <a:gd name="T105" fmla="*/ 0 h 326"/>
                  <a:gd name="T106" fmla="*/ 1 w 405"/>
                  <a:gd name="T107" fmla="*/ 0 h 326"/>
                  <a:gd name="T108" fmla="*/ 1 w 405"/>
                  <a:gd name="T109" fmla="*/ 0 h 326"/>
                  <a:gd name="T110" fmla="*/ 1 w 405"/>
                  <a:gd name="T111" fmla="*/ 0 h 326"/>
                  <a:gd name="T112" fmla="*/ 1 w 405"/>
                  <a:gd name="T113" fmla="*/ 0 h 326"/>
                  <a:gd name="T114" fmla="*/ 1 w 405"/>
                  <a:gd name="T115" fmla="*/ 0 h 326"/>
                  <a:gd name="T116" fmla="*/ 0 w 405"/>
                  <a:gd name="T117" fmla="*/ 0 h 326"/>
                  <a:gd name="T118" fmla="*/ 1 w 405"/>
                  <a:gd name="T119" fmla="*/ 0 h 326"/>
                  <a:gd name="T120" fmla="*/ 1 w 405"/>
                  <a:gd name="T121" fmla="*/ 0 h 326"/>
                  <a:gd name="T122" fmla="*/ 1 w 405"/>
                  <a:gd name="T123" fmla="*/ 0 h 32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405"/>
                  <a:gd name="T187" fmla="*/ 0 h 326"/>
                  <a:gd name="T188" fmla="*/ 405 w 405"/>
                  <a:gd name="T189" fmla="*/ 326 h 32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405" h="326">
                    <a:moveTo>
                      <a:pt x="14" y="326"/>
                    </a:moveTo>
                    <a:lnTo>
                      <a:pt x="41" y="309"/>
                    </a:lnTo>
                    <a:lnTo>
                      <a:pt x="56" y="285"/>
                    </a:lnTo>
                    <a:lnTo>
                      <a:pt x="65" y="251"/>
                    </a:lnTo>
                    <a:lnTo>
                      <a:pt x="71" y="220"/>
                    </a:lnTo>
                    <a:lnTo>
                      <a:pt x="81" y="198"/>
                    </a:lnTo>
                    <a:lnTo>
                      <a:pt x="97" y="183"/>
                    </a:lnTo>
                    <a:lnTo>
                      <a:pt x="115" y="176"/>
                    </a:lnTo>
                    <a:lnTo>
                      <a:pt x="132" y="180"/>
                    </a:lnTo>
                    <a:lnTo>
                      <a:pt x="148" y="196"/>
                    </a:lnTo>
                    <a:lnTo>
                      <a:pt x="157" y="222"/>
                    </a:lnTo>
                    <a:lnTo>
                      <a:pt x="151" y="253"/>
                    </a:lnTo>
                    <a:lnTo>
                      <a:pt x="137" y="294"/>
                    </a:lnTo>
                    <a:lnTo>
                      <a:pt x="169" y="304"/>
                    </a:lnTo>
                    <a:lnTo>
                      <a:pt x="172" y="285"/>
                    </a:lnTo>
                    <a:lnTo>
                      <a:pt x="189" y="267"/>
                    </a:lnTo>
                    <a:lnTo>
                      <a:pt x="201" y="247"/>
                    </a:lnTo>
                    <a:lnTo>
                      <a:pt x="208" y="229"/>
                    </a:lnTo>
                    <a:lnTo>
                      <a:pt x="212" y="211"/>
                    </a:lnTo>
                    <a:lnTo>
                      <a:pt x="223" y="220"/>
                    </a:lnTo>
                    <a:lnTo>
                      <a:pt x="237" y="225"/>
                    </a:lnTo>
                    <a:lnTo>
                      <a:pt x="249" y="227"/>
                    </a:lnTo>
                    <a:lnTo>
                      <a:pt x="261" y="225"/>
                    </a:lnTo>
                    <a:lnTo>
                      <a:pt x="272" y="222"/>
                    </a:lnTo>
                    <a:lnTo>
                      <a:pt x="281" y="239"/>
                    </a:lnTo>
                    <a:lnTo>
                      <a:pt x="294" y="261"/>
                    </a:lnTo>
                    <a:lnTo>
                      <a:pt x="313" y="281"/>
                    </a:lnTo>
                    <a:lnTo>
                      <a:pt x="328" y="292"/>
                    </a:lnTo>
                    <a:lnTo>
                      <a:pt x="348" y="303"/>
                    </a:lnTo>
                    <a:lnTo>
                      <a:pt x="370" y="306"/>
                    </a:lnTo>
                    <a:lnTo>
                      <a:pt x="388" y="298"/>
                    </a:lnTo>
                    <a:lnTo>
                      <a:pt x="402" y="278"/>
                    </a:lnTo>
                    <a:lnTo>
                      <a:pt x="405" y="254"/>
                    </a:lnTo>
                    <a:lnTo>
                      <a:pt x="400" y="233"/>
                    </a:lnTo>
                    <a:lnTo>
                      <a:pt x="390" y="204"/>
                    </a:lnTo>
                    <a:lnTo>
                      <a:pt x="383" y="177"/>
                    </a:lnTo>
                    <a:lnTo>
                      <a:pt x="376" y="160"/>
                    </a:lnTo>
                    <a:lnTo>
                      <a:pt x="357" y="137"/>
                    </a:lnTo>
                    <a:lnTo>
                      <a:pt x="340" y="130"/>
                    </a:lnTo>
                    <a:lnTo>
                      <a:pt x="322" y="126"/>
                    </a:lnTo>
                    <a:lnTo>
                      <a:pt x="310" y="129"/>
                    </a:lnTo>
                    <a:lnTo>
                      <a:pt x="296" y="95"/>
                    </a:lnTo>
                    <a:lnTo>
                      <a:pt x="275" y="67"/>
                    </a:lnTo>
                    <a:lnTo>
                      <a:pt x="240" y="37"/>
                    </a:lnTo>
                    <a:lnTo>
                      <a:pt x="194" y="13"/>
                    </a:lnTo>
                    <a:lnTo>
                      <a:pt x="149" y="0"/>
                    </a:lnTo>
                    <a:lnTo>
                      <a:pt x="116" y="6"/>
                    </a:lnTo>
                    <a:lnTo>
                      <a:pt x="109" y="19"/>
                    </a:lnTo>
                    <a:lnTo>
                      <a:pt x="101" y="33"/>
                    </a:lnTo>
                    <a:lnTo>
                      <a:pt x="84" y="46"/>
                    </a:lnTo>
                    <a:lnTo>
                      <a:pt x="63" y="59"/>
                    </a:lnTo>
                    <a:lnTo>
                      <a:pt x="47" y="71"/>
                    </a:lnTo>
                    <a:lnTo>
                      <a:pt x="35" y="84"/>
                    </a:lnTo>
                    <a:lnTo>
                      <a:pt x="24" y="106"/>
                    </a:lnTo>
                    <a:lnTo>
                      <a:pt x="16" y="129"/>
                    </a:lnTo>
                    <a:lnTo>
                      <a:pt x="14" y="152"/>
                    </a:lnTo>
                    <a:lnTo>
                      <a:pt x="8" y="180"/>
                    </a:lnTo>
                    <a:lnTo>
                      <a:pt x="2" y="211"/>
                    </a:lnTo>
                    <a:lnTo>
                      <a:pt x="0" y="248"/>
                    </a:lnTo>
                    <a:lnTo>
                      <a:pt x="1" y="276"/>
                    </a:lnTo>
                    <a:lnTo>
                      <a:pt x="6" y="304"/>
                    </a:lnTo>
                    <a:lnTo>
                      <a:pt x="14" y="326"/>
                    </a:lnTo>
                    <a:close/>
                  </a:path>
                </a:pathLst>
              </a:custGeom>
              <a:solidFill>
                <a:srgbClr val="A0A0A0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273" name="Group 36">
              <a:extLst>
                <a:ext uri="{FF2B5EF4-FFF2-40B4-BE49-F238E27FC236}">
                  <a16:creationId xmlns:a16="http://schemas.microsoft.com/office/drawing/2014/main" id="{C4CD0BAC-37DD-425F-A808-9ED2B95587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6" y="1100"/>
              <a:ext cx="377" cy="96"/>
              <a:chOff x="256" y="1100"/>
              <a:chExt cx="377" cy="96"/>
            </a:xfrm>
          </p:grpSpPr>
          <p:sp>
            <p:nvSpPr>
              <p:cNvPr id="11301" name="Freeform 37">
                <a:extLst>
                  <a:ext uri="{FF2B5EF4-FFF2-40B4-BE49-F238E27FC236}">
                    <a16:creationId xmlns:a16="http://schemas.microsoft.com/office/drawing/2014/main" id="{9998AFB6-BB10-4DDA-BDD4-653E5E9F82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" y="1100"/>
                <a:ext cx="372" cy="73"/>
              </a:xfrm>
              <a:custGeom>
                <a:avLst/>
                <a:gdLst>
                  <a:gd name="T0" fmla="*/ 1 w 744"/>
                  <a:gd name="T1" fmla="*/ 0 h 221"/>
                  <a:gd name="T2" fmla="*/ 1 w 744"/>
                  <a:gd name="T3" fmla="*/ 0 h 221"/>
                  <a:gd name="T4" fmla="*/ 1 w 744"/>
                  <a:gd name="T5" fmla="*/ 0 h 221"/>
                  <a:gd name="T6" fmla="*/ 1 w 744"/>
                  <a:gd name="T7" fmla="*/ 0 h 221"/>
                  <a:gd name="T8" fmla="*/ 2 w 744"/>
                  <a:gd name="T9" fmla="*/ 0 h 221"/>
                  <a:gd name="T10" fmla="*/ 2 w 744"/>
                  <a:gd name="T11" fmla="*/ 0 h 221"/>
                  <a:gd name="T12" fmla="*/ 2 w 744"/>
                  <a:gd name="T13" fmla="*/ 0 h 221"/>
                  <a:gd name="T14" fmla="*/ 2 w 744"/>
                  <a:gd name="T15" fmla="*/ 0 h 221"/>
                  <a:gd name="T16" fmla="*/ 2 w 744"/>
                  <a:gd name="T17" fmla="*/ 0 h 221"/>
                  <a:gd name="T18" fmla="*/ 2 w 744"/>
                  <a:gd name="T19" fmla="*/ 0 h 221"/>
                  <a:gd name="T20" fmla="*/ 2 w 744"/>
                  <a:gd name="T21" fmla="*/ 0 h 221"/>
                  <a:gd name="T22" fmla="*/ 2 w 744"/>
                  <a:gd name="T23" fmla="*/ 0 h 221"/>
                  <a:gd name="T24" fmla="*/ 2 w 744"/>
                  <a:gd name="T25" fmla="*/ 0 h 221"/>
                  <a:gd name="T26" fmla="*/ 1 w 744"/>
                  <a:gd name="T27" fmla="*/ 0 h 221"/>
                  <a:gd name="T28" fmla="*/ 1 w 744"/>
                  <a:gd name="T29" fmla="*/ 0 h 221"/>
                  <a:gd name="T30" fmla="*/ 1 w 744"/>
                  <a:gd name="T31" fmla="*/ 0 h 221"/>
                  <a:gd name="T32" fmla="*/ 1 w 744"/>
                  <a:gd name="T33" fmla="*/ 0 h 221"/>
                  <a:gd name="T34" fmla="*/ 1 w 744"/>
                  <a:gd name="T35" fmla="*/ 0 h 221"/>
                  <a:gd name="T36" fmla="*/ 1 w 744"/>
                  <a:gd name="T37" fmla="*/ 0 h 221"/>
                  <a:gd name="T38" fmla="*/ 1 w 744"/>
                  <a:gd name="T39" fmla="*/ 0 h 221"/>
                  <a:gd name="T40" fmla="*/ 1 w 744"/>
                  <a:gd name="T41" fmla="*/ 0 h 221"/>
                  <a:gd name="T42" fmla="*/ 1 w 744"/>
                  <a:gd name="T43" fmla="*/ 0 h 221"/>
                  <a:gd name="T44" fmla="*/ 0 w 744"/>
                  <a:gd name="T45" fmla="*/ 0 h 221"/>
                  <a:gd name="T46" fmla="*/ 1 w 744"/>
                  <a:gd name="T47" fmla="*/ 0 h 221"/>
                  <a:gd name="T48" fmla="*/ 1 w 744"/>
                  <a:gd name="T49" fmla="*/ 0 h 221"/>
                  <a:gd name="T50" fmla="*/ 1 w 744"/>
                  <a:gd name="T51" fmla="*/ 0 h 221"/>
                  <a:gd name="T52" fmla="*/ 1 w 744"/>
                  <a:gd name="T53" fmla="*/ 0 h 221"/>
                  <a:gd name="T54" fmla="*/ 1 w 744"/>
                  <a:gd name="T55" fmla="*/ 0 h 221"/>
                  <a:gd name="T56" fmla="*/ 1 w 744"/>
                  <a:gd name="T57" fmla="*/ 0 h 221"/>
                  <a:gd name="T58" fmla="*/ 1 w 744"/>
                  <a:gd name="T59" fmla="*/ 0 h 221"/>
                  <a:gd name="T60" fmla="*/ 1 w 744"/>
                  <a:gd name="T61" fmla="*/ 0 h 221"/>
                  <a:gd name="T62" fmla="*/ 1 w 744"/>
                  <a:gd name="T63" fmla="*/ 0 h 221"/>
                  <a:gd name="T64" fmla="*/ 1 w 744"/>
                  <a:gd name="T65" fmla="*/ 0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744"/>
                  <a:gd name="T100" fmla="*/ 0 h 221"/>
                  <a:gd name="T101" fmla="*/ 744 w 744"/>
                  <a:gd name="T102" fmla="*/ 221 h 22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744" h="221">
                    <a:moveTo>
                      <a:pt x="355" y="0"/>
                    </a:moveTo>
                    <a:lnTo>
                      <a:pt x="403" y="9"/>
                    </a:lnTo>
                    <a:lnTo>
                      <a:pt x="442" y="26"/>
                    </a:lnTo>
                    <a:lnTo>
                      <a:pt x="483" y="49"/>
                    </a:lnTo>
                    <a:lnTo>
                      <a:pt x="543" y="71"/>
                    </a:lnTo>
                    <a:lnTo>
                      <a:pt x="585" y="71"/>
                    </a:lnTo>
                    <a:lnTo>
                      <a:pt x="642" y="87"/>
                    </a:lnTo>
                    <a:lnTo>
                      <a:pt x="690" y="105"/>
                    </a:lnTo>
                    <a:lnTo>
                      <a:pt x="741" y="130"/>
                    </a:lnTo>
                    <a:lnTo>
                      <a:pt x="744" y="161"/>
                    </a:lnTo>
                    <a:lnTo>
                      <a:pt x="723" y="193"/>
                    </a:lnTo>
                    <a:lnTo>
                      <a:pt x="680" y="215"/>
                    </a:lnTo>
                    <a:lnTo>
                      <a:pt x="626" y="220"/>
                    </a:lnTo>
                    <a:lnTo>
                      <a:pt x="444" y="221"/>
                    </a:lnTo>
                    <a:lnTo>
                      <a:pt x="376" y="215"/>
                    </a:lnTo>
                    <a:lnTo>
                      <a:pt x="309" y="208"/>
                    </a:lnTo>
                    <a:lnTo>
                      <a:pt x="247" y="186"/>
                    </a:lnTo>
                    <a:lnTo>
                      <a:pt x="211" y="176"/>
                    </a:lnTo>
                    <a:lnTo>
                      <a:pt x="211" y="204"/>
                    </a:lnTo>
                    <a:lnTo>
                      <a:pt x="44" y="205"/>
                    </a:lnTo>
                    <a:lnTo>
                      <a:pt x="19" y="177"/>
                    </a:lnTo>
                    <a:lnTo>
                      <a:pt x="3" y="130"/>
                    </a:lnTo>
                    <a:lnTo>
                      <a:pt x="0" y="94"/>
                    </a:lnTo>
                    <a:lnTo>
                      <a:pt x="3" y="44"/>
                    </a:lnTo>
                    <a:lnTo>
                      <a:pt x="9" y="7"/>
                    </a:lnTo>
                    <a:lnTo>
                      <a:pt x="49" y="7"/>
                    </a:lnTo>
                    <a:lnTo>
                      <a:pt x="101" y="31"/>
                    </a:lnTo>
                    <a:lnTo>
                      <a:pt x="156" y="53"/>
                    </a:lnTo>
                    <a:lnTo>
                      <a:pt x="196" y="55"/>
                    </a:lnTo>
                    <a:lnTo>
                      <a:pt x="239" y="44"/>
                    </a:lnTo>
                    <a:lnTo>
                      <a:pt x="288" y="31"/>
                    </a:lnTo>
                    <a:lnTo>
                      <a:pt x="378" y="47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rgbClr val="606060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02" name="Freeform 38">
                <a:extLst>
                  <a:ext uri="{FF2B5EF4-FFF2-40B4-BE49-F238E27FC236}">
                    <a16:creationId xmlns:a16="http://schemas.microsoft.com/office/drawing/2014/main" id="{AF606343-9D6B-4976-B1A8-0EF377E997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" y="1123"/>
                <a:ext cx="372" cy="73"/>
              </a:xfrm>
              <a:custGeom>
                <a:avLst/>
                <a:gdLst>
                  <a:gd name="T0" fmla="*/ 0 w 745"/>
                  <a:gd name="T1" fmla="*/ 0 h 220"/>
                  <a:gd name="T2" fmla="*/ 0 w 745"/>
                  <a:gd name="T3" fmla="*/ 0 h 220"/>
                  <a:gd name="T4" fmla="*/ 0 w 745"/>
                  <a:gd name="T5" fmla="*/ 0 h 220"/>
                  <a:gd name="T6" fmla="*/ 0 w 745"/>
                  <a:gd name="T7" fmla="*/ 0 h 220"/>
                  <a:gd name="T8" fmla="*/ 1 w 745"/>
                  <a:gd name="T9" fmla="*/ 0 h 220"/>
                  <a:gd name="T10" fmla="*/ 1 w 745"/>
                  <a:gd name="T11" fmla="*/ 0 h 220"/>
                  <a:gd name="T12" fmla="*/ 1 w 745"/>
                  <a:gd name="T13" fmla="*/ 0 h 220"/>
                  <a:gd name="T14" fmla="*/ 1 w 745"/>
                  <a:gd name="T15" fmla="*/ 0 h 220"/>
                  <a:gd name="T16" fmla="*/ 1 w 745"/>
                  <a:gd name="T17" fmla="*/ 0 h 220"/>
                  <a:gd name="T18" fmla="*/ 1 w 745"/>
                  <a:gd name="T19" fmla="*/ 0 h 220"/>
                  <a:gd name="T20" fmla="*/ 1 w 745"/>
                  <a:gd name="T21" fmla="*/ 0 h 220"/>
                  <a:gd name="T22" fmla="*/ 1 w 745"/>
                  <a:gd name="T23" fmla="*/ 0 h 220"/>
                  <a:gd name="T24" fmla="*/ 1 w 745"/>
                  <a:gd name="T25" fmla="*/ 0 h 220"/>
                  <a:gd name="T26" fmla="*/ 0 w 745"/>
                  <a:gd name="T27" fmla="*/ 0 h 220"/>
                  <a:gd name="T28" fmla="*/ 0 w 745"/>
                  <a:gd name="T29" fmla="*/ 0 h 220"/>
                  <a:gd name="T30" fmla="*/ 0 w 745"/>
                  <a:gd name="T31" fmla="*/ 0 h 220"/>
                  <a:gd name="T32" fmla="*/ 0 w 745"/>
                  <a:gd name="T33" fmla="*/ 0 h 220"/>
                  <a:gd name="T34" fmla="*/ 0 w 745"/>
                  <a:gd name="T35" fmla="*/ 0 h 220"/>
                  <a:gd name="T36" fmla="*/ 0 w 745"/>
                  <a:gd name="T37" fmla="*/ 0 h 220"/>
                  <a:gd name="T38" fmla="*/ 0 w 745"/>
                  <a:gd name="T39" fmla="*/ 0 h 220"/>
                  <a:gd name="T40" fmla="*/ 0 w 745"/>
                  <a:gd name="T41" fmla="*/ 0 h 220"/>
                  <a:gd name="T42" fmla="*/ 0 w 745"/>
                  <a:gd name="T43" fmla="*/ 0 h 220"/>
                  <a:gd name="T44" fmla="*/ 0 w 745"/>
                  <a:gd name="T45" fmla="*/ 0 h 220"/>
                  <a:gd name="T46" fmla="*/ 0 w 745"/>
                  <a:gd name="T47" fmla="*/ 0 h 220"/>
                  <a:gd name="T48" fmla="*/ 0 w 745"/>
                  <a:gd name="T49" fmla="*/ 0 h 220"/>
                  <a:gd name="T50" fmla="*/ 0 w 745"/>
                  <a:gd name="T51" fmla="*/ 0 h 220"/>
                  <a:gd name="T52" fmla="*/ 0 w 745"/>
                  <a:gd name="T53" fmla="*/ 0 h 220"/>
                  <a:gd name="T54" fmla="*/ 0 w 745"/>
                  <a:gd name="T55" fmla="*/ 0 h 220"/>
                  <a:gd name="T56" fmla="*/ 0 w 745"/>
                  <a:gd name="T57" fmla="*/ 0 h 220"/>
                  <a:gd name="T58" fmla="*/ 0 w 745"/>
                  <a:gd name="T59" fmla="*/ 0 h 220"/>
                  <a:gd name="T60" fmla="*/ 0 w 745"/>
                  <a:gd name="T61" fmla="*/ 0 h 220"/>
                  <a:gd name="T62" fmla="*/ 0 w 745"/>
                  <a:gd name="T63" fmla="*/ 0 h 220"/>
                  <a:gd name="T64" fmla="*/ 0 w 745"/>
                  <a:gd name="T65" fmla="*/ 0 h 22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745"/>
                  <a:gd name="T100" fmla="*/ 0 h 220"/>
                  <a:gd name="T101" fmla="*/ 745 w 745"/>
                  <a:gd name="T102" fmla="*/ 220 h 22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745" h="220">
                    <a:moveTo>
                      <a:pt x="355" y="0"/>
                    </a:moveTo>
                    <a:lnTo>
                      <a:pt x="403" y="9"/>
                    </a:lnTo>
                    <a:lnTo>
                      <a:pt x="442" y="27"/>
                    </a:lnTo>
                    <a:lnTo>
                      <a:pt x="483" y="49"/>
                    </a:lnTo>
                    <a:lnTo>
                      <a:pt x="543" y="71"/>
                    </a:lnTo>
                    <a:lnTo>
                      <a:pt x="584" y="71"/>
                    </a:lnTo>
                    <a:lnTo>
                      <a:pt x="643" y="87"/>
                    </a:lnTo>
                    <a:lnTo>
                      <a:pt x="691" y="105"/>
                    </a:lnTo>
                    <a:lnTo>
                      <a:pt x="741" y="130"/>
                    </a:lnTo>
                    <a:lnTo>
                      <a:pt x="745" y="160"/>
                    </a:lnTo>
                    <a:lnTo>
                      <a:pt x="723" y="192"/>
                    </a:lnTo>
                    <a:lnTo>
                      <a:pt x="680" y="213"/>
                    </a:lnTo>
                    <a:lnTo>
                      <a:pt x="626" y="219"/>
                    </a:lnTo>
                    <a:lnTo>
                      <a:pt x="444" y="220"/>
                    </a:lnTo>
                    <a:lnTo>
                      <a:pt x="375" y="214"/>
                    </a:lnTo>
                    <a:lnTo>
                      <a:pt x="310" y="205"/>
                    </a:lnTo>
                    <a:lnTo>
                      <a:pt x="248" y="185"/>
                    </a:lnTo>
                    <a:lnTo>
                      <a:pt x="211" y="174"/>
                    </a:lnTo>
                    <a:lnTo>
                      <a:pt x="211" y="201"/>
                    </a:lnTo>
                    <a:lnTo>
                      <a:pt x="45" y="202"/>
                    </a:lnTo>
                    <a:lnTo>
                      <a:pt x="19" y="176"/>
                    </a:lnTo>
                    <a:lnTo>
                      <a:pt x="4" y="130"/>
                    </a:lnTo>
                    <a:lnTo>
                      <a:pt x="0" y="95"/>
                    </a:lnTo>
                    <a:lnTo>
                      <a:pt x="4" y="45"/>
                    </a:lnTo>
                    <a:lnTo>
                      <a:pt x="10" y="8"/>
                    </a:lnTo>
                    <a:lnTo>
                      <a:pt x="49" y="8"/>
                    </a:lnTo>
                    <a:lnTo>
                      <a:pt x="101" y="31"/>
                    </a:lnTo>
                    <a:lnTo>
                      <a:pt x="156" y="53"/>
                    </a:lnTo>
                    <a:lnTo>
                      <a:pt x="196" y="55"/>
                    </a:lnTo>
                    <a:lnTo>
                      <a:pt x="239" y="45"/>
                    </a:lnTo>
                    <a:lnTo>
                      <a:pt x="289" y="31"/>
                    </a:lnTo>
                    <a:lnTo>
                      <a:pt x="378" y="48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rgbClr val="808080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274" name="Group 39">
              <a:extLst>
                <a:ext uri="{FF2B5EF4-FFF2-40B4-BE49-F238E27FC236}">
                  <a16:creationId xmlns:a16="http://schemas.microsoft.com/office/drawing/2014/main" id="{BA089719-7250-484F-A2BB-ADD908C3F6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" y="246"/>
              <a:ext cx="296" cy="902"/>
              <a:chOff x="148" y="246"/>
              <a:chExt cx="296" cy="902"/>
            </a:xfrm>
          </p:grpSpPr>
          <p:sp>
            <p:nvSpPr>
              <p:cNvPr id="11299" name="Freeform 40">
                <a:extLst>
                  <a:ext uri="{FF2B5EF4-FFF2-40B4-BE49-F238E27FC236}">
                    <a16:creationId xmlns:a16="http://schemas.microsoft.com/office/drawing/2014/main" id="{0B7F2596-1182-46E2-AE98-B984FBBB7A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" y="246"/>
                <a:ext cx="296" cy="902"/>
              </a:xfrm>
              <a:custGeom>
                <a:avLst/>
                <a:gdLst>
                  <a:gd name="T0" fmla="*/ 1 w 592"/>
                  <a:gd name="T1" fmla="*/ 0 h 2708"/>
                  <a:gd name="T2" fmla="*/ 1 w 592"/>
                  <a:gd name="T3" fmla="*/ 0 h 2708"/>
                  <a:gd name="T4" fmla="*/ 1 w 592"/>
                  <a:gd name="T5" fmla="*/ 0 h 2708"/>
                  <a:gd name="T6" fmla="*/ 1 w 592"/>
                  <a:gd name="T7" fmla="*/ 0 h 2708"/>
                  <a:gd name="T8" fmla="*/ 1 w 592"/>
                  <a:gd name="T9" fmla="*/ 0 h 2708"/>
                  <a:gd name="T10" fmla="*/ 1 w 592"/>
                  <a:gd name="T11" fmla="*/ 0 h 2708"/>
                  <a:gd name="T12" fmla="*/ 1 w 592"/>
                  <a:gd name="T13" fmla="*/ 0 h 2708"/>
                  <a:gd name="T14" fmla="*/ 1 w 592"/>
                  <a:gd name="T15" fmla="*/ 0 h 2708"/>
                  <a:gd name="T16" fmla="*/ 1 w 592"/>
                  <a:gd name="T17" fmla="*/ 0 h 2708"/>
                  <a:gd name="T18" fmla="*/ 2 w 592"/>
                  <a:gd name="T19" fmla="*/ 0 h 2708"/>
                  <a:gd name="T20" fmla="*/ 2 w 592"/>
                  <a:gd name="T21" fmla="*/ 0 h 2708"/>
                  <a:gd name="T22" fmla="*/ 2 w 592"/>
                  <a:gd name="T23" fmla="*/ 0 h 2708"/>
                  <a:gd name="T24" fmla="*/ 1 w 592"/>
                  <a:gd name="T25" fmla="*/ 0 h 2708"/>
                  <a:gd name="T26" fmla="*/ 1 w 592"/>
                  <a:gd name="T27" fmla="*/ 0 h 2708"/>
                  <a:gd name="T28" fmla="*/ 1 w 592"/>
                  <a:gd name="T29" fmla="*/ 0 h 2708"/>
                  <a:gd name="T30" fmla="*/ 1 w 592"/>
                  <a:gd name="T31" fmla="*/ 0 h 2708"/>
                  <a:gd name="T32" fmla="*/ 2 w 592"/>
                  <a:gd name="T33" fmla="*/ 0 h 2708"/>
                  <a:gd name="T34" fmla="*/ 2 w 592"/>
                  <a:gd name="T35" fmla="*/ 0 h 2708"/>
                  <a:gd name="T36" fmla="*/ 2 w 592"/>
                  <a:gd name="T37" fmla="*/ 0 h 2708"/>
                  <a:gd name="T38" fmla="*/ 2 w 592"/>
                  <a:gd name="T39" fmla="*/ 0 h 2708"/>
                  <a:gd name="T40" fmla="*/ 1 w 592"/>
                  <a:gd name="T41" fmla="*/ 0 h 2708"/>
                  <a:gd name="T42" fmla="*/ 1 w 592"/>
                  <a:gd name="T43" fmla="*/ 0 h 2708"/>
                  <a:gd name="T44" fmla="*/ 1 w 592"/>
                  <a:gd name="T45" fmla="*/ 0 h 2708"/>
                  <a:gd name="T46" fmla="*/ 1 w 592"/>
                  <a:gd name="T47" fmla="*/ 0 h 2708"/>
                  <a:gd name="T48" fmla="*/ 1 w 592"/>
                  <a:gd name="T49" fmla="*/ 0 h 2708"/>
                  <a:gd name="T50" fmla="*/ 1 w 592"/>
                  <a:gd name="T51" fmla="*/ 0 h 2708"/>
                  <a:gd name="T52" fmla="*/ 1 w 592"/>
                  <a:gd name="T53" fmla="*/ 0 h 2708"/>
                  <a:gd name="T54" fmla="*/ 1 w 592"/>
                  <a:gd name="T55" fmla="*/ 0 h 2708"/>
                  <a:gd name="T56" fmla="*/ 1 w 592"/>
                  <a:gd name="T57" fmla="*/ 0 h 2708"/>
                  <a:gd name="T58" fmla="*/ 1 w 592"/>
                  <a:gd name="T59" fmla="*/ 0 h 2708"/>
                  <a:gd name="T60" fmla="*/ 1 w 592"/>
                  <a:gd name="T61" fmla="*/ 0 h 2708"/>
                  <a:gd name="T62" fmla="*/ 1 w 592"/>
                  <a:gd name="T63" fmla="*/ 0 h 2708"/>
                  <a:gd name="T64" fmla="*/ 1 w 592"/>
                  <a:gd name="T65" fmla="*/ 0 h 2708"/>
                  <a:gd name="T66" fmla="*/ 1 w 592"/>
                  <a:gd name="T67" fmla="*/ 0 h 2708"/>
                  <a:gd name="T68" fmla="*/ 1 w 592"/>
                  <a:gd name="T69" fmla="*/ 0 h 2708"/>
                  <a:gd name="T70" fmla="*/ 1 w 592"/>
                  <a:gd name="T71" fmla="*/ 0 h 2708"/>
                  <a:gd name="T72" fmla="*/ 1 w 592"/>
                  <a:gd name="T73" fmla="*/ 0 h 2708"/>
                  <a:gd name="T74" fmla="*/ 1 w 592"/>
                  <a:gd name="T75" fmla="*/ 0 h 2708"/>
                  <a:gd name="T76" fmla="*/ 1 w 592"/>
                  <a:gd name="T77" fmla="*/ 0 h 2708"/>
                  <a:gd name="T78" fmla="*/ 1 w 592"/>
                  <a:gd name="T79" fmla="*/ 0 h 2708"/>
                  <a:gd name="T80" fmla="*/ 1 w 592"/>
                  <a:gd name="T81" fmla="*/ 0 h 2708"/>
                  <a:gd name="T82" fmla="*/ 1 w 592"/>
                  <a:gd name="T83" fmla="*/ 0 h 2708"/>
                  <a:gd name="T84" fmla="*/ 1 w 592"/>
                  <a:gd name="T85" fmla="*/ 0 h 2708"/>
                  <a:gd name="T86" fmla="*/ 0 w 592"/>
                  <a:gd name="T87" fmla="*/ 0 h 2708"/>
                  <a:gd name="T88" fmla="*/ 1 w 592"/>
                  <a:gd name="T89" fmla="*/ 0 h 2708"/>
                  <a:gd name="T90" fmla="*/ 1 w 592"/>
                  <a:gd name="T91" fmla="*/ 0 h 2708"/>
                  <a:gd name="T92" fmla="*/ 1 w 592"/>
                  <a:gd name="T93" fmla="*/ 0 h 2708"/>
                  <a:gd name="T94" fmla="*/ 1 w 592"/>
                  <a:gd name="T95" fmla="*/ 0 h 270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592"/>
                  <a:gd name="T145" fmla="*/ 0 h 2708"/>
                  <a:gd name="T146" fmla="*/ 592 w 592"/>
                  <a:gd name="T147" fmla="*/ 2708 h 2708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592" h="2708">
                    <a:moveTo>
                      <a:pt x="168" y="0"/>
                    </a:moveTo>
                    <a:lnTo>
                      <a:pt x="230" y="115"/>
                    </a:lnTo>
                    <a:lnTo>
                      <a:pt x="278" y="221"/>
                    </a:lnTo>
                    <a:lnTo>
                      <a:pt x="299" y="299"/>
                    </a:lnTo>
                    <a:lnTo>
                      <a:pt x="423" y="636"/>
                    </a:lnTo>
                    <a:lnTo>
                      <a:pt x="473" y="838"/>
                    </a:lnTo>
                    <a:lnTo>
                      <a:pt x="480" y="1031"/>
                    </a:lnTo>
                    <a:lnTo>
                      <a:pt x="487" y="1305"/>
                    </a:lnTo>
                    <a:lnTo>
                      <a:pt x="494" y="1457"/>
                    </a:lnTo>
                    <a:lnTo>
                      <a:pt x="518" y="1575"/>
                    </a:lnTo>
                    <a:lnTo>
                      <a:pt x="531" y="1676"/>
                    </a:lnTo>
                    <a:lnTo>
                      <a:pt x="529" y="1774"/>
                    </a:lnTo>
                    <a:lnTo>
                      <a:pt x="510" y="1845"/>
                    </a:lnTo>
                    <a:lnTo>
                      <a:pt x="501" y="1932"/>
                    </a:lnTo>
                    <a:lnTo>
                      <a:pt x="508" y="2072"/>
                    </a:lnTo>
                    <a:lnTo>
                      <a:pt x="511" y="2313"/>
                    </a:lnTo>
                    <a:lnTo>
                      <a:pt x="522" y="2426"/>
                    </a:lnTo>
                    <a:lnTo>
                      <a:pt x="551" y="2531"/>
                    </a:lnTo>
                    <a:lnTo>
                      <a:pt x="592" y="2637"/>
                    </a:lnTo>
                    <a:lnTo>
                      <a:pt x="515" y="2673"/>
                    </a:lnTo>
                    <a:lnTo>
                      <a:pt x="430" y="2708"/>
                    </a:lnTo>
                    <a:lnTo>
                      <a:pt x="368" y="2699"/>
                    </a:lnTo>
                    <a:lnTo>
                      <a:pt x="242" y="2664"/>
                    </a:lnTo>
                    <a:lnTo>
                      <a:pt x="226" y="2535"/>
                    </a:lnTo>
                    <a:lnTo>
                      <a:pt x="216" y="2425"/>
                    </a:lnTo>
                    <a:lnTo>
                      <a:pt x="223" y="2348"/>
                    </a:lnTo>
                    <a:lnTo>
                      <a:pt x="232" y="2242"/>
                    </a:lnTo>
                    <a:lnTo>
                      <a:pt x="223" y="2144"/>
                    </a:lnTo>
                    <a:lnTo>
                      <a:pt x="195" y="2047"/>
                    </a:lnTo>
                    <a:lnTo>
                      <a:pt x="175" y="1976"/>
                    </a:lnTo>
                    <a:lnTo>
                      <a:pt x="168" y="1861"/>
                    </a:lnTo>
                    <a:lnTo>
                      <a:pt x="154" y="1800"/>
                    </a:lnTo>
                    <a:lnTo>
                      <a:pt x="140" y="1579"/>
                    </a:lnTo>
                    <a:lnTo>
                      <a:pt x="119" y="1403"/>
                    </a:lnTo>
                    <a:lnTo>
                      <a:pt x="105" y="1269"/>
                    </a:lnTo>
                    <a:lnTo>
                      <a:pt x="83" y="1216"/>
                    </a:lnTo>
                    <a:lnTo>
                      <a:pt x="61" y="1071"/>
                    </a:lnTo>
                    <a:lnTo>
                      <a:pt x="46" y="902"/>
                    </a:lnTo>
                    <a:lnTo>
                      <a:pt x="52" y="750"/>
                    </a:lnTo>
                    <a:lnTo>
                      <a:pt x="47" y="652"/>
                    </a:lnTo>
                    <a:lnTo>
                      <a:pt x="27" y="528"/>
                    </a:lnTo>
                    <a:lnTo>
                      <a:pt x="20" y="413"/>
                    </a:lnTo>
                    <a:lnTo>
                      <a:pt x="11" y="276"/>
                    </a:lnTo>
                    <a:lnTo>
                      <a:pt x="0" y="159"/>
                    </a:lnTo>
                    <a:lnTo>
                      <a:pt x="17" y="94"/>
                    </a:lnTo>
                    <a:lnTo>
                      <a:pt x="48" y="49"/>
                    </a:lnTo>
                    <a:lnTo>
                      <a:pt x="100" y="13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rgbClr val="0000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00" name="Freeform 41">
                <a:extLst>
                  <a:ext uri="{FF2B5EF4-FFF2-40B4-BE49-F238E27FC236}">
                    <a16:creationId xmlns:a16="http://schemas.microsoft.com/office/drawing/2014/main" id="{013E9EA3-DBEB-4789-A1F9-C56C73812C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" y="496"/>
                <a:ext cx="73" cy="373"/>
              </a:xfrm>
              <a:custGeom>
                <a:avLst/>
                <a:gdLst>
                  <a:gd name="T0" fmla="*/ 0 w 147"/>
                  <a:gd name="T1" fmla="*/ 0 h 1120"/>
                  <a:gd name="T2" fmla="*/ 0 w 147"/>
                  <a:gd name="T3" fmla="*/ 0 h 1120"/>
                  <a:gd name="T4" fmla="*/ 0 w 147"/>
                  <a:gd name="T5" fmla="*/ 0 h 1120"/>
                  <a:gd name="T6" fmla="*/ 0 w 147"/>
                  <a:gd name="T7" fmla="*/ 0 h 1120"/>
                  <a:gd name="T8" fmla="*/ 0 w 147"/>
                  <a:gd name="T9" fmla="*/ 0 h 1120"/>
                  <a:gd name="T10" fmla="*/ 0 w 147"/>
                  <a:gd name="T11" fmla="*/ 0 h 1120"/>
                  <a:gd name="T12" fmla="*/ 0 w 147"/>
                  <a:gd name="T13" fmla="*/ 0 h 1120"/>
                  <a:gd name="T14" fmla="*/ 0 w 147"/>
                  <a:gd name="T15" fmla="*/ 0 h 1120"/>
                  <a:gd name="T16" fmla="*/ 0 w 147"/>
                  <a:gd name="T17" fmla="*/ 0 h 1120"/>
                  <a:gd name="T18" fmla="*/ 0 w 147"/>
                  <a:gd name="T19" fmla="*/ 0 h 1120"/>
                  <a:gd name="T20" fmla="*/ 0 w 147"/>
                  <a:gd name="T21" fmla="*/ 0 h 1120"/>
                  <a:gd name="T22" fmla="*/ 0 w 147"/>
                  <a:gd name="T23" fmla="*/ 0 h 1120"/>
                  <a:gd name="T24" fmla="*/ 0 w 147"/>
                  <a:gd name="T25" fmla="*/ 0 h 1120"/>
                  <a:gd name="T26" fmla="*/ 0 w 147"/>
                  <a:gd name="T27" fmla="*/ 0 h 1120"/>
                  <a:gd name="T28" fmla="*/ 0 w 147"/>
                  <a:gd name="T29" fmla="*/ 0 h 1120"/>
                  <a:gd name="T30" fmla="*/ 0 w 147"/>
                  <a:gd name="T31" fmla="*/ 0 h 1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47"/>
                  <a:gd name="T49" fmla="*/ 0 h 1120"/>
                  <a:gd name="T50" fmla="*/ 147 w 147"/>
                  <a:gd name="T51" fmla="*/ 1120 h 1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47" h="1120">
                    <a:moveTo>
                      <a:pt x="113" y="1120"/>
                    </a:moveTo>
                    <a:lnTo>
                      <a:pt x="113" y="971"/>
                    </a:lnTo>
                    <a:lnTo>
                      <a:pt x="133" y="891"/>
                    </a:lnTo>
                    <a:lnTo>
                      <a:pt x="147" y="820"/>
                    </a:lnTo>
                    <a:lnTo>
                      <a:pt x="113" y="742"/>
                    </a:lnTo>
                    <a:lnTo>
                      <a:pt x="113" y="707"/>
                    </a:lnTo>
                    <a:lnTo>
                      <a:pt x="99" y="645"/>
                    </a:lnTo>
                    <a:lnTo>
                      <a:pt x="78" y="590"/>
                    </a:lnTo>
                    <a:lnTo>
                      <a:pt x="85" y="510"/>
                    </a:lnTo>
                    <a:lnTo>
                      <a:pt x="57" y="466"/>
                    </a:lnTo>
                    <a:lnTo>
                      <a:pt x="43" y="386"/>
                    </a:lnTo>
                    <a:lnTo>
                      <a:pt x="43" y="299"/>
                    </a:lnTo>
                    <a:lnTo>
                      <a:pt x="36" y="211"/>
                    </a:lnTo>
                    <a:lnTo>
                      <a:pt x="14" y="122"/>
                    </a:lnTo>
                    <a:lnTo>
                      <a:pt x="0" y="26"/>
                    </a:lnTo>
                    <a:lnTo>
                      <a:pt x="0" y="0"/>
                    </a:lnTo>
                  </a:path>
                </a:pathLst>
              </a:cu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275" name="Group 42">
              <a:extLst>
                <a:ext uri="{FF2B5EF4-FFF2-40B4-BE49-F238E27FC236}">
                  <a16:creationId xmlns:a16="http://schemas.microsoft.com/office/drawing/2014/main" id="{D5C42AB9-1340-4BDC-B680-CCCCA28C6F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7" y="195"/>
              <a:ext cx="758" cy="491"/>
              <a:chOff x="207" y="195"/>
              <a:chExt cx="758" cy="491"/>
            </a:xfrm>
          </p:grpSpPr>
          <p:sp>
            <p:nvSpPr>
              <p:cNvPr id="11276" name="Freeform 43">
                <a:extLst>
                  <a:ext uri="{FF2B5EF4-FFF2-40B4-BE49-F238E27FC236}">
                    <a16:creationId xmlns:a16="http://schemas.microsoft.com/office/drawing/2014/main" id="{C6E9384C-1A96-4E04-9EF0-A6CAA010A4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6" y="516"/>
                <a:ext cx="279" cy="131"/>
              </a:xfrm>
              <a:custGeom>
                <a:avLst/>
                <a:gdLst>
                  <a:gd name="T0" fmla="*/ 1 w 557"/>
                  <a:gd name="T1" fmla="*/ 0 h 391"/>
                  <a:gd name="T2" fmla="*/ 2 w 557"/>
                  <a:gd name="T3" fmla="*/ 0 h 391"/>
                  <a:gd name="T4" fmla="*/ 2 w 557"/>
                  <a:gd name="T5" fmla="*/ 0 h 391"/>
                  <a:gd name="T6" fmla="*/ 2 w 557"/>
                  <a:gd name="T7" fmla="*/ 0 h 391"/>
                  <a:gd name="T8" fmla="*/ 2 w 557"/>
                  <a:gd name="T9" fmla="*/ 0 h 391"/>
                  <a:gd name="T10" fmla="*/ 2 w 557"/>
                  <a:gd name="T11" fmla="*/ 0 h 391"/>
                  <a:gd name="T12" fmla="*/ 1 w 557"/>
                  <a:gd name="T13" fmla="*/ 0 h 391"/>
                  <a:gd name="T14" fmla="*/ 1 w 557"/>
                  <a:gd name="T15" fmla="*/ 0 h 391"/>
                  <a:gd name="T16" fmla="*/ 1 w 557"/>
                  <a:gd name="T17" fmla="*/ 0 h 391"/>
                  <a:gd name="T18" fmla="*/ 1 w 557"/>
                  <a:gd name="T19" fmla="*/ 0 h 391"/>
                  <a:gd name="T20" fmla="*/ 1 w 557"/>
                  <a:gd name="T21" fmla="*/ 0 h 391"/>
                  <a:gd name="T22" fmla="*/ 1 w 557"/>
                  <a:gd name="T23" fmla="*/ 0 h 391"/>
                  <a:gd name="T24" fmla="*/ 1 w 557"/>
                  <a:gd name="T25" fmla="*/ 0 h 391"/>
                  <a:gd name="T26" fmla="*/ 0 w 557"/>
                  <a:gd name="T27" fmla="*/ 0 h 391"/>
                  <a:gd name="T28" fmla="*/ 1 w 557"/>
                  <a:gd name="T29" fmla="*/ 0 h 391"/>
                  <a:gd name="T30" fmla="*/ 1 w 557"/>
                  <a:gd name="T31" fmla="*/ 0 h 391"/>
                  <a:gd name="T32" fmla="*/ 1 w 557"/>
                  <a:gd name="T33" fmla="*/ 0 h 391"/>
                  <a:gd name="T34" fmla="*/ 1 w 557"/>
                  <a:gd name="T35" fmla="*/ 0 h 391"/>
                  <a:gd name="T36" fmla="*/ 1 w 557"/>
                  <a:gd name="T37" fmla="*/ 0 h 391"/>
                  <a:gd name="T38" fmla="*/ 1 w 557"/>
                  <a:gd name="T39" fmla="*/ 0 h 39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557"/>
                  <a:gd name="T61" fmla="*/ 0 h 391"/>
                  <a:gd name="T62" fmla="*/ 557 w 557"/>
                  <a:gd name="T63" fmla="*/ 391 h 391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557" h="391">
                    <a:moveTo>
                      <a:pt x="473" y="0"/>
                    </a:moveTo>
                    <a:lnTo>
                      <a:pt x="550" y="69"/>
                    </a:lnTo>
                    <a:lnTo>
                      <a:pt x="557" y="104"/>
                    </a:lnTo>
                    <a:lnTo>
                      <a:pt x="552" y="157"/>
                    </a:lnTo>
                    <a:lnTo>
                      <a:pt x="538" y="202"/>
                    </a:lnTo>
                    <a:lnTo>
                      <a:pt x="515" y="243"/>
                    </a:lnTo>
                    <a:lnTo>
                      <a:pt x="472" y="286"/>
                    </a:lnTo>
                    <a:lnTo>
                      <a:pt x="414" y="324"/>
                    </a:lnTo>
                    <a:lnTo>
                      <a:pt x="343" y="361"/>
                    </a:lnTo>
                    <a:lnTo>
                      <a:pt x="272" y="385"/>
                    </a:lnTo>
                    <a:lnTo>
                      <a:pt x="195" y="391"/>
                    </a:lnTo>
                    <a:lnTo>
                      <a:pt x="133" y="386"/>
                    </a:lnTo>
                    <a:lnTo>
                      <a:pt x="69" y="351"/>
                    </a:lnTo>
                    <a:lnTo>
                      <a:pt x="0" y="308"/>
                    </a:lnTo>
                    <a:lnTo>
                      <a:pt x="98" y="333"/>
                    </a:lnTo>
                    <a:lnTo>
                      <a:pt x="202" y="342"/>
                    </a:lnTo>
                    <a:lnTo>
                      <a:pt x="279" y="308"/>
                    </a:lnTo>
                    <a:lnTo>
                      <a:pt x="370" y="255"/>
                    </a:lnTo>
                    <a:lnTo>
                      <a:pt x="432" y="175"/>
                    </a:lnTo>
                    <a:lnTo>
                      <a:pt x="473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7" name="Freeform 44">
                <a:extLst>
                  <a:ext uri="{FF2B5EF4-FFF2-40B4-BE49-F238E27FC236}">
                    <a16:creationId xmlns:a16="http://schemas.microsoft.com/office/drawing/2014/main" id="{7D91241A-D74E-4361-AF43-E05CC35758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7" y="516"/>
                <a:ext cx="118" cy="100"/>
              </a:xfrm>
              <a:custGeom>
                <a:avLst/>
                <a:gdLst>
                  <a:gd name="T0" fmla="*/ 0 w 237"/>
                  <a:gd name="T1" fmla="*/ 0 h 298"/>
                  <a:gd name="T2" fmla="*/ 0 w 237"/>
                  <a:gd name="T3" fmla="*/ 0 h 298"/>
                  <a:gd name="T4" fmla="*/ 0 w 237"/>
                  <a:gd name="T5" fmla="*/ 0 h 298"/>
                  <a:gd name="T6" fmla="*/ 0 w 237"/>
                  <a:gd name="T7" fmla="*/ 0 h 298"/>
                  <a:gd name="T8" fmla="*/ 0 w 237"/>
                  <a:gd name="T9" fmla="*/ 0 h 298"/>
                  <a:gd name="T10" fmla="*/ 0 w 237"/>
                  <a:gd name="T11" fmla="*/ 0 h 298"/>
                  <a:gd name="T12" fmla="*/ 0 w 237"/>
                  <a:gd name="T13" fmla="*/ 0 h 298"/>
                  <a:gd name="T14" fmla="*/ 0 w 237"/>
                  <a:gd name="T15" fmla="*/ 0 h 298"/>
                  <a:gd name="T16" fmla="*/ 0 w 237"/>
                  <a:gd name="T17" fmla="*/ 0 h 298"/>
                  <a:gd name="T18" fmla="*/ 0 w 237"/>
                  <a:gd name="T19" fmla="*/ 0 h 298"/>
                  <a:gd name="T20" fmla="*/ 0 w 237"/>
                  <a:gd name="T21" fmla="*/ 0 h 298"/>
                  <a:gd name="T22" fmla="*/ 0 w 237"/>
                  <a:gd name="T23" fmla="*/ 0 h 298"/>
                  <a:gd name="T24" fmla="*/ 0 w 237"/>
                  <a:gd name="T25" fmla="*/ 0 h 298"/>
                  <a:gd name="T26" fmla="*/ 0 w 237"/>
                  <a:gd name="T27" fmla="*/ 0 h 298"/>
                  <a:gd name="T28" fmla="*/ 0 w 237"/>
                  <a:gd name="T29" fmla="*/ 0 h 298"/>
                  <a:gd name="T30" fmla="*/ 0 w 237"/>
                  <a:gd name="T31" fmla="*/ 0 h 298"/>
                  <a:gd name="T32" fmla="*/ 0 w 237"/>
                  <a:gd name="T33" fmla="*/ 0 h 298"/>
                  <a:gd name="T34" fmla="*/ 0 w 237"/>
                  <a:gd name="T35" fmla="*/ 0 h 298"/>
                  <a:gd name="T36" fmla="*/ 0 w 237"/>
                  <a:gd name="T37" fmla="*/ 0 h 29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37"/>
                  <a:gd name="T58" fmla="*/ 0 h 298"/>
                  <a:gd name="T59" fmla="*/ 237 w 237"/>
                  <a:gd name="T60" fmla="*/ 298 h 29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37" h="298">
                    <a:moveTo>
                      <a:pt x="183" y="7"/>
                    </a:moveTo>
                    <a:lnTo>
                      <a:pt x="222" y="0"/>
                    </a:lnTo>
                    <a:lnTo>
                      <a:pt x="234" y="16"/>
                    </a:lnTo>
                    <a:lnTo>
                      <a:pt x="237" y="45"/>
                    </a:lnTo>
                    <a:lnTo>
                      <a:pt x="227" y="85"/>
                    </a:lnTo>
                    <a:lnTo>
                      <a:pt x="202" y="104"/>
                    </a:lnTo>
                    <a:lnTo>
                      <a:pt x="174" y="109"/>
                    </a:lnTo>
                    <a:lnTo>
                      <a:pt x="146" y="193"/>
                    </a:lnTo>
                    <a:lnTo>
                      <a:pt x="82" y="248"/>
                    </a:lnTo>
                    <a:lnTo>
                      <a:pt x="40" y="280"/>
                    </a:lnTo>
                    <a:lnTo>
                      <a:pt x="0" y="298"/>
                    </a:lnTo>
                    <a:lnTo>
                      <a:pt x="48" y="227"/>
                    </a:lnTo>
                    <a:lnTo>
                      <a:pt x="79" y="187"/>
                    </a:lnTo>
                    <a:lnTo>
                      <a:pt x="106" y="137"/>
                    </a:lnTo>
                    <a:lnTo>
                      <a:pt x="149" y="70"/>
                    </a:lnTo>
                    <a:lnTo>
                      <a:pt x="162" y="57"/>
                    </a:lnTo>
                    <a:lnTo>
                      <a:pt x="168" y="39"/>
                    </a:lnTo>
                    <a:lnTo>
                      <a:pt x="171" y="25"/>
                    </a:lnTo>
                    <a:lnTo>
                      <a:pt x="183" y="7"/>
                    </a:lnTo>
                    <a:close/>
                  </a:path>
                </a:pathLst>
              </a:custGeom>
              <a:solidFill>
                <a:srgbClr val="FF0000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278" name="Group 45">
                <a:extLst>
                  <a:ext uri="{FF2B5EF4-FFF2-40B4-BE49-F238E27FC236}">
                    <a16:creationId xmlns:a16="http://schemas.microsoft.com/office/drawing/2014/main" id="{BC53B4F1-BE18-4DDF-90A1-DD34D6F3D7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7" y="195"/>
                <a:ext cx="751" cy="491"/>
                <a:chOff x="207" y="195"/>
                <a:chExt cx="751" cy="491"/>
              </a:xfrm>
            </p:grpSpPr>
            <p:grpSp>
              <p:nvGrpSpPr>
                <p:cNvPr id="11279" name="Group 46">
                  <a:extLst>
                    <a:ext uri="{FF2B5EF4-FFF2-40B4-BE49-F238E27FC236}">
                      <a16:creationId xmlns:a16="http://schemas.microsoft.com/office/drawing/2014/main" id="{B65CF460-5EAE-4886-9299-C02551B87AB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7" y="195"/>
                  <a:ext cx="751" cy="491"/>
                  <a:chOff x="207" y="195"/>
                  <a:chExt cx="751" cy="491"/>
                </a:xfrm>
              </p:grpSpPr>
              <p:grpSp>
                <p:nvGrpSpPr>
                  <p:cNvPr id="11291" name="Group 47">
                    <a:extLst>
                      <a:ext uri="{FF2B5EF4-FFF2-40B4-BE49-F238E27FC236}">
                        <a16:creationId xmlns:a16="http://schemas.microsoft.com/office/drawing/2014/main" id="{E817A0CE-1419-4038-928B-F78C487B390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07" y="195"/>
                    <a:ext cx="751" cy="491"/>
                    <a:chOff x="207" y="195"/>
                    <a:chExt cx="751" cy="491"/>
                  </a:xfrm>
                </p:grpSpPr>
                <p:grpSp>
                  <p:nvGrpSpPr>
                    <p:cNvPr id="11293" name="Group 48">
                      <a:extLst>
                        <a:ext uri="{FF2B5EF4-FFF2-40B4-BE49-F238E27FC236}">
                          <a16:creationId xmlns:a16="http://schemas.microsoft.com/office/drawing/2014/main" id="{4EEA3E9B-325B-4B43-BB89-B014C3726171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37" y="195"/>
                      <a:ext cx="124" cy="146"/>
                      <a:chOff x="337" y="195"/>
                      <a:chExt cx="124" cy="146"/>
                    </a:xfrm>
                  </p:grpSpPr>
                  <p:sp>
                    <p:nvSpPr>
                      <p:cNvPr id="11295" name="Freeform 49">
                        <a:extLst>
                          <a:ext uri="{FF2B5EF4-FFF2-40B4-BE49-F238E27FC236}">
                            <a16:creationId xmlns:a16="http://schemas.microsoft.com/office/drawing/2014/main" id="{7A1CBE79-11C7-48B1-A27B-9A919B033730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37" y="195"/>
                        <a:ext cx="124" cy="146"/>
                      </a:xfrm>
                      <a:custGeom>
                        <a:avLst/>
                        <a:gdLst>
                          <a:gd name="T0" fmla="*/ 1 w 248"/>
                          <a:gd name="T1" fmla="*/ 0 h 436"/>
                          <a:gd name="T2" fmla="*/ 1 w 248"/>
                          <a:gd name="T3" fmla="*/ 0 h 436"/>
                          <a:gd name="T4" fmla="*/ 1 w 248"/>
                          <a:gd name="T5" fmla="*/ 0 h 436"/>
                          <a:gd name="T6" fmla="*/ 1 w 248"/>
                          <a:gd name="T7" fmla="*/ 0 h 436"/>
                          <a:gd name="T8" fmla="*/ 1 w 248"/>
                          <a:gd name="T9" fmla="*/ 0 h 436"/>
                          <a:gd name="T10" fmla="*/ 1 w 248"/>
                          <a:gd name="T11" fmla="*/ 0 h 436"/>
                          <a:gd name="T12" fmla="*/ 1 w 248"/>
                          <a:gd name="T13" fmla="*/ 0 h 436"/>
                          <a:gd name="T14" fmla="*/ 1 w 248"/>
                          <a:gd name="T15" fmla="*/ 0 h 436"/>
                          <a:gd name="T16" fmla="*/ 1 w 248"/>
                          <a:gd name="T17" fmla="*/ 0 h 436"/>
                          <a:gd name="T18" fmla="*/ 1 w 248"/>
                          <a:gd name="T19" fmla="*/ 0 h 436"/>
                          <a:gd name="T20" fmla="*/ 1 w 248"/>
                          <a:gd name="T21" fmla="*/ 0 h 436"/>
                          <a:gd name="T22" fmla="*/ 1 w 248"/>
                          <a:gd name="T23" fmla="*/ 0 h 436"/>
                          <a:gd name="T24" fmla="*/ 1 w 248"/>
                          <a:gd name="T25" fmla="*/ 0 h 436"/>
                          <a:gd name="T26" fmla="*/ 1 w 248"/>
                          <a:gd name="T27" fmla="*/ 0 h 436"/>
                          <a:gd name="T28" fmla="*/ 1 w 248"/>
                          <a:gd name="T29" fmla="*/ 0 h 436"/>
                          <a:gd name="T30" fmla="*/ 1 w 248"/>
                          <a:gd name="T31" fmla="*/ 0 h 436"/>
                          <a:gd name="T32" fmla="*/ 1 w 248"/>
                          <a:gd name="T33" fmla="*/ 0 h 436"/>
                          <a:gd name="T34" fmla="*/ 1 w 248"/>
                          <a:gd name="T35" fmla="*/ 0 h 436"/>
                          <a:gd name="T36" fmla="*/ 1 w 248"/>
                          <a:gd name="T37" fmla="*/ 0 h 436"/>
                          <a:gd name="T38" fmla="*/ 1 w 248"/>
                          <a:gd name="T39" fmla="*/ 0 h 436"/>
                          <a:gd name="T40" fmla="*/ 1 w 248"/>
                          <a:gd name="T41" fmla="*/ 0 h 436"/>
                          <a:gd name="T42" fmla="*/ 1 w 248"/>
                          <a:gd name="T43" fmla="*/ 0 h 436"/>
                          <a:gd name="T44" fmla="*/ 1 w 248"/>
                          <a:gd name="T45" fmla="*/ 0 h 436"/>
                          <a:gd name="T46" fmla="*/ 1 w 248"/>
                          <a:gd name="T47" fmla="*/ 0 h 436"/>
                          <a:gd name="T48" fmla="*/ 1 w 248"/>
                          <a:gd name="T49" fmla="*/ 0 h 436"/>
                          <a:gd name="T50" fmla="*/ 0 w 248"/>
                          <a:gd name="T51" fmla="*/ 0 h 436"/>
                          <a:gd name="T52" fmla="*/ 1 w 248"/>
                          <a:gd name="T53" fmla="*/ 0 h 436"/>
                          <a:gd name="T54" fmla="*/ 1 w 248"/>
                          <a:gd name="T55" fmla="*/ 0 h 436"/>
                          <a:gd name="T56" fmla="*/ 1 w 248"/>
                          <a:gd name="T57" fmla="*/ 0 h 436"/>
                          <a:gd name="T58" fmla="*/ 1 w 248"/>
                          <a:gd name="T59" fmla="*/ 0 h 436"/>
                          <a:gd name="T60" fmla="*/ 1 w 248"/>
                          <a:gd name="T61" fmla="*/ 0 h 436"/>
                          <a:gd name="T62" fmla="*/ 1 w 248"/>
                          <a:gd name="T63" fmla="*/ 0 h 436"/>
                          <a:gd name="T64" fmla="*/ 1 w 248"/>
                          <a:gd name="T65" fmla="*/ 0 h 436"/>
                          <a:gd name="T66" fmla="*/ 1 w 248"/>
                          <a:gd name="T67" fmla="*/ 0 h 436"/>
                          <a:gd name="T68" fmla="*/ 1 w 248"/>
                          <a:gd name="T69" fmla="*/ 0 h 436"/>
                          <a:gd name="T70" fmla="*/ 1 w 248"/>
                          <a:gd name="T71" fmla="*/ 0 h 436"/>
                          <a:gd name="T72" fmla="*/ 1 w 248"/>
                          <a:gd name="T73" fmla="*/ 0 h 436"/>
                          <a:gd name="T74" fmla="*/ 0 60000 65536"/>
                          <a:gd name="T75" fmla="*/ 0 60000 65536"/>
                          <a:gd name="T76" fmla="*/ 0 60000 65536"/>
                          <a:gd name="T77" fmla="*/ 0 60000 65536"/>
                          <a:gd name="T78" fmla="*/ 0 60000 65536"/>
                          <a:gd name="T79" fmla="*/ 0 60000 65536"/>
                          <a:gd name="T80" fmla="*/ 0 60000 65536"/>
                          <a:gd name="T81" fmla="*/ 0 60000 65536"/>
                          <a:gd name="T82" fmla="*/ 0 60000 65536"/>
                          <a:gd name="T83" fmla="*/ 0 60000 65536"/>
                          <a:gd name="T84" fmla="*/ 0 60000 65536"/>
                          <a:gd name="T85" fmla="*/ 0 60000 65536"/>
                          <a:gd name="T86" fmla="*/ 0 60000 65536"/>
                          <a:gd name="T87" fmla="*/ 0 60000 65536"/>
                          <a:gd name="T88" fmla="*/ 0 60000 65536"/>
                          <a:gd name="T89" fmla="*/ 0 60000 65536"/>
                          <a:gd name="T90" fmla="*/ 0 60000 65536"/>
                          <a:gd name="T91" fmla="*/ 0 60000 65536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w 248"/>
                          <a:gd name="T112" fmla="*/ 0 h 436"/>
                          <a:gd name="T113" fmla="*/ 248 w 248"/>
                          <a:gd name="T114" fmla="*/ 436 h 436"/>
                        </a:gdLst>
                        <a:ahLst/>
                        <a:cxnLst>
                          <a:cxn ang="T74">
                            <a:pos x="T0" y="T1"/>
                          </a:cxn>
                          <a:cxn ang="T75">
                            <a:pos x="T2" y="T3"/>
                          </a:cxn>
                          <a:cxn ang="T76">
                            <a:pos x="T4" y="T5"/>
                          </a:cxn>
                          <a:cxn ang="T77">
                            <a:pos x="T6" y="T7"/>
                          </a:cxn>
                          <a:cxn ang="T78">
                            <a:pos x="T8" y="T9"/>
                          </a:cxn>
                          <a:cxn ang="T79">
                            <a:pos x="T10" y="T11"/>
                          </a:cxn>
                          <a:cxn ang="T80">
                            <a:pos x="T12" y="T13"/>
                          </a:cxn>
                          <a:cxn ang="T81">
                            <a:pos x="T14" y="T15"/>
                          </a:cxn>
                          <a:cxn ang="T82">
                            <a:pos x="T16" y="T17"/>
                          </a:cxn>
                          <a:cxn ang="T83">
                            <a:pos x="T18" y="T19"/>
                          </a:cxn>
                          <a:cxn ang="T84">
                            <a:pos x="T20" y="T21"/>
                          </a:cxn>
                          <a:cxn ang="T85">
                            <a:pos x="T22" y="T23"/>
                          </a:cxn>
                          <a:cxn ang="T86">
                            <a:pos x="T24" y="T25"/>
                          </a:cxn>
                          <a:cxn ang="T87">
                            <a:pos x="T26" y="T27"/>
                          </a:cxn>
                          <a:cxn ang="T88">
                            <a:pos x="T28" y="T29"/>
                          </a:cxn>
                          <a:cxn ang="T89">
                            <a:pos x="T30" y="T31"/>
                          </a:cxn>
                          <a:cxn ang="T90">
                            <a:pos x="T32" y="T33"/>
                          </a:cxn>
                          <a:cxn ang="T91">
                            <a:pos x="T34" y="T35"/>
                          </a:cxn>
                          <a:cxn ang="T92">
                            <a:pos x="T36" y="T37"/>
                          </a:cxn>
                          <a:cxn ang="T93">
                            <a:pos x="T38" y="T39"/>
                          </a:cxn>
                          <a:cxn ang="T94">
                            <a:pos x="T40" y="T41"/>
                          </a:cxn>
                          <a:cxn ang="T95">
                            <a:pos x="T42" y="T43"/>
                          </a:cxn>
                          <a:cxn ang="T96">
                            <a:pos x="T44" y="T45"/>
                          </a:cxn>
                          <a:cxn ang="T97">
                            <a:pos x="T46" y="T47"/>
                          </a:cxn>
                          <a:cxn ang="T98">
                            <a:pos x="T48" y="T49"/>
                          </a:cxn>
                          <a:cxn ang="T99">
                            <a:pos x="T50" y="T51"/>
                          </a:cxn>
                          <a:cxn ang="T100">
                            <a:pos x="T52" y="T53"/>
                          </a:cxn>
                          <a:cxn ang="T101">
                            <a:pos x="T54" y="T55"/>
                          </a:cxn>
                          <a:cxn ang="T102">
                            <a:pos x="T56" y="T57"/>
                          </a:cxn>
                          <a:cxn ang="T103">
                            <a:pos x="T58" y="T59"/>
                          </a:cxn>
                          <a:cxn ang="T104">
                            <a:pos x="T60" y="T61"/>
                          </a:cxn>
                          <a:cxn ang="T105">
                            <a:pos x="T62" y="T63"/>
                          </a:cxn>
                          <a:cxn ang="T106">
                            <a:pos x="T64" y="T65"/>
                          </a:cxn>
                          <a:cxn ang="T107">
                            <a:pos x="T66" y="T67"/>
                          </a:cxn>
                          <a:cxn ang="T108">
                            <a:pos x="T68" y="T69"/>
                          </a:cxn>
                          <a:cxn ang="T109">
                            <a:pos x="T70" y="T71"/>
                          </a:cxn>
                          <a:cxn ang="T110">
                            <a:pos x="T72" y="T73"/>
                          </a:cxn>
                        </a:cxnLst>
                        <a:rect l="T111" t="T112" r="T113" b="T114"/>
                        <a:pathLst>
                          <a:path w="248" h="436">
                            <a:moveTo>
                              <a:pt x="248" y="269"/>
                            </a:moveTo>
                            <a:lnTo>
                              <a:pt x="209" y="231"/>
                            </a:lnTo>
                            <a:lnTo>
                              <a:pt x="193" y="200"/>
                            </a:lnTo>
                            <a:lnTo>
                              <a:pt x="199" y="172"/>
                            </a:lnTo>
                            <a:lnTo>
                              <a:pt x="200" y="149"/>
                            </a:lnTo>
                            <a:lnTo>
                              <a:pt x="194" y="132"/>
                            </a:lnTo>
                            <a:lnTo>
                              <a:pt x="182" y="124"/>
                            </a:lnTo>
                            <a:lnTo>
                              <a:pt x="192" y="107"/>
                            </a:lnTo>
                            <a:lnTo>
                              <a:pt x="189" y="86"/>
                            </a:lnTo>
                            <a:lnTo>
                              <a:pt x="180" y="70"/>
                            </a:lnTo>
                            <a:lnTo>
                              <a:pt x="167" y="62"/>
                            </a:lnTo>
                            <a:lnTo>
                              <a:pt x="154" y="58"/>
                            </a:lnTo>
                            <a:lnTo>
                              <a:pt x="140" y="61"/>
                            </a:lnTo>
                            <a:lnTo>
                              <a:pt x="146" y="45"/>
                            </a:lnTo>
                            <a:lnTo>
                              <a:pt x="143" y="25"/>
                            </a:lnTo>
                            <a:lnTo>
                              <a:pt x="136" y="18"/>
                            </a:lnTo>
                            <a:lnTo>
                              <a:pt x="124" y="14"/>
                            </a:lnTo>
                            <a:lnTo>
                              <a:pt x="112" y="15"/>
                            </a:lnTo>
                            <a:lnTo>
                              <a:pt x="100" y="22"/>
                            </a:lnTo>
                            <a:lnTo>
                              <a:pt x="91" y="5"/>
                            </a:lnTo>
                            <a:lnTo>
                              <a:pt x="73" y="0"/>
                            </a:lnTo>
                            <a:lnTo>
                              <a:pt x="51" y="0"/>
                            </a:lnTo>
                            <a:lnTo>
                              <a:pt x="27" y="11"/>
                            </a:lnTo>
                            <a:lnTo>
                              <a:pt x="11" y="28"/>
                            </a:lnTo>
                            <a:lnTo>
                              <a:pt x="2" y="46"/>
                            </a:lnTo>
                            <a:lnTo>
                              <a:pt x="0" y="71"/>
                            </a:lnTo>
                            <a:lnTo>
                              <a:pt x="3" y="98"/>
                            </a:lnTo>
                            <a:lnTo>
                              <a:pt x="11" y="127"/>
                            </a:lnTo>
                            <a:lnTo>
                              <a:pt x="18" y="161"/>
                            </a:lnTo>
                            <a:lnTo>
                              <a:pt x="30" y="195"/>
                            </a:lnTo>
                            <a:lnTo>
                              <a:pt x="51" y="222"/>
                            </a:lnTo>
                            <a:lnTo>
                              <a:pt x="90" y="257"/>
                            </a:lnTo>
                            <a:lnTo>
                              <a:pt x="131" y="279"/>
                            </a:lnTo>
                            <a:lnTo>
                              <a:pt x="173" y="295"/>
                            </a:lnTo>
                            <a:lnTo>
                              <a:pt x="221" y="363"/>
                            </a:lnTo>
                            <a:lnTo>
                              <a:pt x="240" y="436"/>
                            </a:lnTo>
                            <a:lnTo>
                              <a:pt x="248" y="269"/>
                            </a:lnTo>
                            <a:close/>
                          </a:path>
                        </a:pathLst>
                      </a:custGeom>
                      <a:solidFill>
                        <a:srgbClr val="E0A080"/>
                      </a:solidFill>
                      <a:ln w="635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1296" name="Freeform 50">
                        <a:extLst>
                          <a:ext uri="{FF2B5EF4-FFF2-40B4-BE49-F238E27FC236}">
                            <a16:creationId xmlns:a16="http://schemas.microsoft.com/office/drawing/2014/main" id="{6B412EAC-FA26-4990-B28F-6F938080618E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2" y="204"/>
                        <a:ext cx="26" cy="27"/>
                      </a:xfrm>
                      <a:custGeom>
                        <a:avLst/>
                        <a:gdLst>
                          <a:gd name="T0" fmla="*/ 1 w 52"/>
                          <a:gd name="T1" fmla="*/ 0 h 83"/>
                          <a:gd name="T2" fmla="*/ 0 w 52"/>
                          <a:gd name="T3" fmla="*/ 0 h 83"/>
                          <a:gd name="T4" fmla="*/ 1 w 52"/>
                          <a:gd name="T5" fmla="*/ 0 h 83"/>
                          <a:gd name="T6" fmla="*/ 1 w 52"/>
                          <a:gd name="T7" fmla="*/ 0 h 83"/>
                          <a:gd name="T8" fmla="*/ 1 w 52"/>
                          <a:gd name="T9" fmla="*/ 0 h 83"/>
                          <a:gd name="T10" fmla="*/ 1 w 52"/>
                          <a:gd name="T11" fmla="*/ 0 h 83"/>
                          <a:gd name="T12" fmla="*/ 1 w 52"/>
                          <a:gd name="T13" fmla="*/ 0 h 83"/>
                          <a:gd name="T14" fmla="*/ 1 w 52"/>
                          <a:gd name="T15" fmla="*/ 0 h 83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w 52"/>
                          <a:gd name="T25" fmla="*/ 0 h 83"/>
                          <a:gd name="T26" fmla="*/ 52 w 52"/>
                          <a:gd name="T27" fmla="*/ 83 h 83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T24" t="T25" r="T26" b="T27"/>
                        <a:pathLst>
                          <a:path w="52" h="83">
                            <a:moveTo>
                              <a:pt x="2" y="83"/>
                            </a:moveTo>
                            <a:lnTo>
                              <a:pt x="0" y="59"/>
                            </a:lnTo>
                            <a:lnTo>
                              <a:pt x="1" y="36"/>
                            </a:lnTo>
                            <a:lnTo>
                              <a:pt x="9" y="18"/>
                            </a:lnTo>
                            <a:lnTo>
                              <a:pt x="20" y="9"/>
                            </a:lnTo>
                            <a:lnTo>
                              <a:pt x="32" y="3"/>
                            </a:lnTo>
                            <a:lnTo>
                              <a:pt x="40" y="5"/>
                            </a:lnTo>
                            <a:lnTo>
                              <a:pt x="52" y="0"/>
                            </a:lnTo>
                          </a:path>
                        </a:pathLst>
                      </a:custGeom>
                      <a:noFill/>
                      <a:ln w="635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1297" name="Freeform 51">
                        <a:extLst>
                          <a:ext uri="{FF2B5EF4-FFF2-40B4-BE49-F238E27FC236}">
                            <a16:creationId xmlns:a16="http://schemas.microsoft.com/office/drawing/2014/main" id="{D67DC4AD-2CF3-4B1C-B992-F5E62EE7B651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83" y="216"/>
                        <a:ext cx="21" cy="28"/>
                      </a:xfrm>
                      <a:custGeom>
                        <a:avLst/>
                        <a:gdLst>
                          <a:gd name="T0" fmla="*/ 1 w 42"/>
                          <a:gd name="T1" fmla="*/ 0 h 83"/>
                          <a:gd name="T2" fmla="*/ 1 w 42"/>
                          <a:gd name="T3" fmla="*/ 0 h 83"/>
                          <a:gd name="T4" fmla="*/ 1 w 42"/>
                          <a:gd name="T5" fmla="*/ 0 h 83"/>
                          <a:gd name="T6" fmla="*/ 0 w 42"/>
                          <a:gd name="T7" fmla="*/ 0 h 83"/>
                          <a:gd name="T8" fmla="*/ 1 w 42"/>
                          <a:gd name="T9" fmla="*/ 0 h 83"/>
                          <a:gd name="T10" fmla="*/ 1 w 42"/>
                          <a:gd name="T11" fmla="*/ 0 h 83"/>
                          <a:gd name="T12" fmla="*/ 1 w 42"/>
                          <a:gd name="T13" fmla="*/ 0 h 83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42"/>
                          <a:gd name="T22" fmla="*/ 0 h 83"/>
                          <a:gd name="T23" fmla="*/ 42 w 42"/>
                          <a:gd name="T24" fmla="*/ 83 h 83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42" h="83">
                            <a:moveTo>
                              <a:pt x="42" y="0"/>
                            </a:moveTo>
                            <a:lnTo>
                              <a:pt x="22" y="5"/>
                            </a:lnTo>
                            <a:lnTo>
                              <a:pt x="8" y="14"/>
                            </a:lnTo>
                            <a:lnTo>
                              <a:pt x="0" y="30"/>
                            </a:lnTo>
                            <a:lnTo>
                              <a:pt x="3" y="45"/>
                            </a:lnTo>
                            <a:lnTo>
                              <a:pt x="13" y="62"/>
                            </a:lnTo>
                            <a:lnTo>
                              <a:pt x="17" y="83"/>
                            </a:lnTo>
                          </a:path>
                        </a:pathLst>
                      </a:custGeom>
                      <a:noFill/>
                      <a:ln w="635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1298" name="Freeform 52">
                        <a:extLst>
                          <a:ext uri="{FF2B5EF4-FFF2-40B4-BE49-F238E27FC236}">
                            <a16:creationId xmlns:a16="http://schemas.microsoft.com/office/drawing/2014/main" id="{1B1BDB45-93C0-4F44-8CE1-BC01F2FA627E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03" y="234"/>
                        <a:ext cx="23" cy="22"/>
                      </a:xfrm>
                      <a:custGeom>
                        <a:avLst/>
                        <a:gdLst>
                          <a:gd name="T0" fmla="*/ 1 w 46"/>
                          <a:gd name="T1" fmla="*/ 0 h 67"/>
                          <a:gd name="T2" fmla="*/ 1 w 46"/>
                          <a:gd name="T3" fmla="*/ 0 h 67"/>
                          <a:gd name="T4" fmla="*/ 1 w 46"/>
                          <a:gd name="T5" fmla="*/ 0 h 67"/>
                          <a:gd name="T6" fmla="*/ 1 w 46"/>
                          <a:gd name="T7" fmla="*/ 0 h 67"/>
                          <a:gd name="T8" fmla="*/ 0 w 46"/>
                          <a:gd name="T9" fmla="*/ 0 h 67"/>
                          <a:gd name="T10" fmla="*/ 1 w 46"/>
                          <a:gd name="T11" fmla="*/ 0 h 67"/>
                          <a:gd name="T12" fmla="*/ 1 w 46"/>
                          <a:gd name="T13" fmla="*/ 0 h 67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46"/>
                          <a:gd name="T22" fmla="*/ 0 h 67"/>
                          <a:gd name="T23" fmla="*/ 46 w 46"/>
                          <a:gd name="T24" fmla="*/ 67 h 67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46" h="67">
                            <a:moveTo>
                              <a:pt x="46" y="8"/>
                            </a:moveTo>
                            <a:lnTo>
                              <a:pt x="29" y="0"/>
                            </a:lnTo>
                            <a:lnTo>
                              <a:pt x="14" y="5"/>
                            </a:lnTo>
                            <a:lnTo>
                              <a:pt x="4" y="17"/>
                            </a:lnTo>
                            <a:lnTo>
                              <a:pt x="0" y="34"/>
                            </a:lnTo>
                            <a:lnTo>
                              <a:pt x="6" y="49"/>
                            </a:lnTo>
                            <a:lnTo>
                              <a:pt x="14" y="67"/>
                            </a:lnTo>
                          </a:path>
                        </a:pathLst>
                      </a:custGeom>
                      <a:noFill/>
                      <a:ln w="635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1294" name="Freeform 53">
                      <a:extLst>
                        <a:ext uri="{FF2B5EF4-FFF2-40B4-BE49-F238E27FC236}">
                          <a16:creationId xmlns:a16="http://schemas.microsoft.com/office/drawing/2014/main" id="{BB8F4845-DA10-46CB-AB4E-F194A055129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07" y="223"/>
                      <a:ext cx="751" cy="463"/>
                    </a:xfrm>
                    <a:custGeom>
                      <a:avLst/>
                      <a:gdLst>
                        <a:gd name="T0" fmla="*/ 1 w 1503"/>
                        <a:gd name="T1" fmla="*/ 0 h 1391"/>
                        <a:gd name="T2" fmla="*/ 1 w 1503"/>
                        <a:gd name="T3" fmla="*/ 0 h 1391"/>
                        <a:gd name="T4" fmla="*/ 0 w 1503"/>
                        <a:gd name="T5" fmla="*/ 0 h 1391"/>
                        <a:gd name="T6" fmla="*/ 0 w 1503"/>
                        <a:gd name="T7" fmla="*/ 0 h 1391"/>
                        <a:gd name="T8" fmla="*/ 0 w 1503"/>
                        <a:gd name="T9" fmla="*/ 0 h 1391"/>
                        <a:gd name="T10" fmla="*/ 0 w 1503"/>
                        <a:gd name="T11" fmla="*/ 0 h 1391"/>
                        <a:gd name="T12" fmla="*/ 0 w 1503"/>
                        <a:gd name="T13" fmla="*/ 0 h 1391"/>
                        <a:gd name="T14" fmla="*/ 0 w 1503"/>
                        <a:gd name="T15" fmla="*/ 0 h 1391"/>
                        <a:gd name="T16" fmla="*/ 0 w 1503"/>
                        <a:gd name="T17" fmla="*/ 0 h 1391"/>
                        <a:gd name="T18" fmla="*/ 0 w 1503"/>
                        <a:gd name="T19" fmla="*/ 0 h 1391"/>
                        <a:gd name="T20" fmla="*/ 0 w 1503"/>
                        <a:gd name="T21" fmla="*/ 0 h 1391"/>
                        <a:gd name="T22" fmla="*/ 0 w 1503"/>
                        <a:gd name="T23" fmla="*/ 0 h 1391"/>
                        <a:gd name="T24" fmla="*/ 0 w 1503"/>
                        <a:gd name="T25" fmla="*/ 0 h 1391"/>
                        <a:gd name="T26" fmla="*/ 0 w 1503"/>
                        <a:gd name="T27" fmla="*/ 0 h 1391"/>
                        <a:gd name="T28" fmla="*/ 0 w 1503"/>
                        <a:gd name="T29" fmla="*/ 0 h 1391"/>
                        <a:gd name="T30" fmla="*/ 0 w 1503"/>
                        <a:gd name="T31" fmla="*/ 0 h 1391"/>
                        <a:gd name="T32" fmla="*/ 0 w 1503"/>
                        <a:gd name="T33" fmla="*/ 0 h 1391"/>
                        <a:gd name="T34" fmla="*/ 0 w 1503"/>
                        <a:gd name="T35" fmla="*/ 0 h 1391"/>
                        <a:gd name="T36" fmla="*/ 0 w 1503"/>
                        <a:gd name="T37" fmla="*/ 0 h 1391"/>
                        <a:gd name="T38" fmla="*/ 0 w 1503"/>
                        <a:gd name="T39" fmla="*/ 0 h 1391"/>
                        <a:gd name="T40" fmla="*/ 0 w 1503"/>
                        <a:gd name="T41" fmla="*/ 0 h 1391"/>
                        <a:gd name="T42" fmla="*/ 0 w 1503"/>
                        <a:gd name="T43" fmla="*/ 0 h 1391"/>
                        <a:gd name="T44" fmla="*/ 0 w 1503"/>
                        <a:gd name="T45" fmla="*/ 0 h 1391"/>
                        <a:gd name="T46" fmla="*/ 0 w 1503"/>
                        <a:gd name="T47" fmla="*/ 0 h 1391"/>
                        <a:gd name="T48" fmla="*/ 0 w 1503"/>
                        <a:gd name="T49" fmla="*/ 0 h 1391"/>
                        <a:gd name="T50" fmla="*/ 0 w 1503"/>
                        <a:gd name="T51" fmla="*/ 0 h 1391"/>
                        <a:gd name="T52" fmla="*/ 0 w 1503"/>
                        <a:gd name="T53" fmla="*/ 0 h 1391"/>
                        <a:gd name="T54" fmla="*/ 1 w 1503"/>
                        <a:gd name="T55" fmla="*/ 0 h 1391"/>
                        <a:gd name="T56" fmla="*/ 1 w 1503"/>
                        <a:gd name="T57" fmla="*/ 0 h 1391"/>
                        <a:gd name="T58" fmla="*/ 1 w 1503"/>
                        <a:gd name="T59" fmla="*/ 0 h 1391"/>
                        <a:gd name="T60" fmla="*/ 1 w 1503"/>
                        <a:gd name="T61" fmla="*/ 0 h 1391"/>
                        <a:gd name="T62" fmla="*/ 1 w 1503"/>
                        <a:gd name="T63" fmla="*/ 0 h 1391"/>
                        <a:gd name="T64" fmla="*/ 1 w 1503"/>
                        <a:gd name="T65" fmla="*/ 0 h 1391"/>
                        <a:gd name="T66" fmla="*/ 1 w 1503"/>
                        <a:gd name="T67" fmla="*/ 0 h 1391"/>
                        <a:gd name="T68" fmla="*/ 1 w 1503"/>
                        <a:gd name="T69" fmla="*/ 0 h 1391"/>
                        <a:gd name="T70" fmla="*/ 1 w 1503"/>
                        <a:gd name="T71" fmla="*/ 0 h 1391"/>
                        <a:gd name="T72" fmla="*/ 2 w 1503"/>
                        <a:gd name="T73" fmla="*/ 0 h 1391"/>
                        <a:gd name="T74" fmla="*/ 2 w 1503"/>
                        <a:gd name="T75" fmla="*/ 0 h 1391"/>
                        <a:gd name="T76" fmla="*/ 2 w 1503"/>
                        <a:gd name="T77" fmla="*/ 0 h 1391"/>
                        <a:gd name="T78" fmla="*/ 2 w 1503"/>
                        <a:gd name="T79" fmla="*/ 0 h 1391"/>
                        <a:gd name="T80" fmla="*/ 2 w 1503"/>
                        <a:gd name="T81" fmla="*/ 0 h 1391"/>
                        <a:gd name="T82" fmla="*/ 2 w 1503"/>
                        <a:gd name="T83" fmla="*/ 0 h 1391"/>
                        <a:gd name="T84" fmla="*/ 2 w 1503"/>
                        <a:gd name="T85" fmla="*/ 0 h 1391"/>
                        <a:gd name="T86" fmla="*/ 2 w 1503"/>
                        <a:gd name="T87" fmla="*/ 0 h 1391"/>
                        <a:gd name="T88" fmla="*/ 2 w 1503"/>
                        <a:gd name="T89" fmla="*/ 0 h 1391"/>
                        <a:gd name="T90" fmla="*/ 2 w 1503"/>
                        <a:gd name="T91" fmla="*/ 0 h 1391"/>
                        <a:gd name="T92" fmla="*/ 2 w 1503"/>
                        <a:gd name="T93" fmla="*/ 0 h 1391"/>
                        <a:gd name="T94" fmla="*/ 2 w 1503"/>
                        <a:gd name="T95" fmla="*/ 0 h 1391"/>
                        <a:gd name="T96" fmla="*/ 2 w 1503"/>
                        <a:gd name="T97" fmla="*/ 0 h 1391"/>
                        <a:gd name="T98" fmla="*/ 2 w 1503"/>
                        <a:gd name="T99" fmla="*/ 0 h 1391"/>
                        <a:gd name="T100" fmla="*/ 2 w 1503"/>
                        <a:gd name="T101" fmla="*/ 0 h 1391"/>
                        <a:gd name="T102" fmla="*/ 2 w 1503"/>
                        <a:gd name="T103" fmla="*/ 0 h 1391"/>
                        <a:gd name="T104" fmla="*/ 2 w 1503"/>
                        <a:gd name="T105" fmla="*/ 0 h 1391"/>
                        <a:gd name="T106" fmla="*/ 2 w 1503"/>
                        <a:gd name="T107" fmla="*/ 0 h 1391"/>
                        <a:gd name="T108" fmla="*/ 2 w 1503"/>
                        <a:gd name="T109" fmla="*/ 0 h 1391"/>
                        <a:gd name="T110" fmla="*/ 1 w 1503"/>
                        <a:gd name="T111" fmla="*/ 0 h 1391"/>
                        <a:gd name="T112" fmla="*/ 1 w 1503"/>
                        <a:gd name="T113" fmla="*/ 0 h 1391"/>
                        <a:gd name="T114" fmla="*/ 1 w 1503"/>
                        <a:gd name="T115" fmla="*/ 0 h 1391"/>
                        <a:gd name="T116" fmla="*/ 1 w 1503"/>
                        <a:gd name="T117" fmla="*/ 0 h 1391"/>
                        <a:gd name="T118" fmla="*/ 1 w 1503"/>
                        <a:gd name="T119" fmla="*/ 0 h 1391"/>
                        <a:gd name="T120" fmla="*/ 1 w 1503"/>
                        <a:gd name="T121" fmla="*/ 0 h 1391"/>
                        <a:gd name="T122" fmla="*/ 1 w 1503"/>
                        <a:gd name="T123" fmla="*/ 0 h 1391"/>
                        <a:gd name="T124" fmla="*/ 1 w 1503"/>
                        <a:gd name="T125" fmla="*/ 0 h 1391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60000 65536"/>
                        <a:gd name="T172" fmla="*/ 0 60000 65536"/>
                        <a:gd name="T173" fmla="*/ 0 60000 65536"/>
                        <a:gd name="T174" fmla="*/ 0 60000 65536"/>
                        <a:gd name="T175" fmla="*/ 0 60000 65536"/>
                        <a:gd name="T176" fmla="*/ 0 60000 65536"/>
                        <a:gd name="T177" fmla="*/ 0 60000 65536"/>
                        <a:gd name="T178" fmla="*/ 0 60000 65536"/>
                        <a:gd name="T179" fmla="*/ 0 60000 65536"/>
                        <a:gd name="T180" fmla="*/ 0 60000 65536"/>
                        <a:gd name="T181" fmla="*/ 0 60000 65536"/>
                        <a:gd name="T182" fmla="*/ 0 60000 65536"/>
                        <a:gd name="T183" fmla="*/ 0 60000 65536"/>
                        <a:gd name="T184" fmla="*/ 0 60000 65536"/>
                        <a:gd name="T185" fmla="*/ 0 60000 65536"/>
                        <a:gd name="T186" fmla="*/ 0 60000 65536"/>
                        <a:gd name="T187" fmla="*/ 0 60000 65536"/>
                        <a:gd name="T188" fmla="*/ 0 60000 65536"/>
                        <a:gd name="T189" fmla="*/ 0 w 1503"/>
                        <a:gd name="T190" fmla="*/ 0 h 1391"/>
                        <a:gd name="T191" fmla="*/ 1503 w 1503"/>
                        <a:gd name="T192" fmla="*/ 1391 h 1391"/>
                      </a:gdLst>
                      <a:ahLst/>
                      <a:cxnLst>
                        <a:cxn ang="T126">
                          <a:pos x="T0" y="T1"/>
                        </a:cxn>
                        <a:cxn ang="T127">
                          <a:pos x="T2" y="T3"/>
                        </a:cxn>
                        <a:cxn ang="T128">
                          <a:pos x="T4" y="T5"/>
                        </a:cxn>
                        <a:cxn ang="T129">
                          <a:pos x="T6" y="T7"/>
                        </a:cxn>
                        <a:cxn ang="T130">
                          <a:pos x="T8" y="T9"/>
                        </a:cxn>
                        <a:cxn ang="T131">
                          <a:pos x="T10" y="T11"/>
                        </a:cxn>
                        <a:cxn ang="T132">
                          <a:pos x="T12" y="T13"/>
                        </a:cxn>
                        <a:cxn ang="T133">
                          <a:pos x="T14" y="T15"/>
                        </a:cxn>
                        <a:cxn ang="T134">
                          <a:pos x="T16" y="T17"/>
                        </a:cxn>
                        <a:cxn ang="T135">
                          <a:pos x="T18" y="T19"/>
                        </a:cxn>
                        <a:cxn ang="T136">
                          <a:pos x="T20" y="T21"/>
                        </a:cxn>
                        <a:cxn ang="T137">
                          <a:pos x="T22" y="T23"/>
                        </a:cxn>
                        <a:cxn ang="T138">
                          <a:pos x="T24" y="T25"/>
                        </a:cxn>
                        <a:cxn ang="T139">
                          <a:pos x="T26" y="T27"/>
                        </a:cxn>
                        <a:cxn ang="T140">
                          <a:pos x="T28" y="T29"/>
                        </a:cxn>
                        <a:cxn ang="T141">
                          <a:pos x="T30" y="T31"/>
                        </a:cxn>
                        <a:cxn ang="T142">
                          <a:pos x="T32" y="T33"/>
                        </a:cxn>
                        <a:cxn ang="T143">
                          <a:pos x="T34" y="T35"/>
                        </a:cxn>
                        <a:cxn ang="T144">
                          <a:pos x="T36" y="T37"/>
                        </a:cxn>
                        <a:cxn ang="T145">
                          <a:pos x="T38" y="T39"/>
                        </a:cxn>
                        <a:cxn ang="T146">
                          <a:pos x="T40" y="T41"/>
                        </a:cxn>
                        <a:cxn ang="T147">
                          <a:pos x="T42" y="T43"/>
                        </a:cxn>
                        <a:cxn ang="T148">
                          <a:pos x="T44" y="T45"/>
                        </a:cxn>
                        <a:cxn ang="T149">
                          <a:pos x="T46" y="T47"/>
                        </a:cxn>
                        <a:cxn ang="T150">
                          <a:pos x="T48" y="T49"/>
                        </a:cxn>
                        <a:cxn ang="T151">
                          <a:pos x="T50" y="T51"/>
                        </a:cxn>
                        <a:cxn ang="T152">
                          <a:pos x="T52" y="T53"/>
                        </a:cxn>
                        <a:cxn ang="T153">
                          <a:pos x="T54" y="T55"/>
                        </a:cxn>
                        <a:cxn ang="T154">
                          <a:pos x="T56" y="T57"/>
                        </a:cxn>
                        <a:cxn ang="T155">
                          <a:pos x="T58" y="T59"/>
                        </a:cxn>
                        <a:cxn ang="T156">
                          <a:pos x="T60" y="T61"/>
                        </a:cxn>
                        <a:cxn ang="T157">
                          <a:pos x="T62" y="T63"/>
                        </a:cxn>
                        <a:cxn ang="T158">
                          <a:pos x="T64" y="T65"/>
                        </a:cxn>
                        <a:cxn ang="T159">
                          <a:pos x="T66" y="T67"/>
                        </a:cxn>
                        <a:cxn ang="T160">
                          <a:pos x="T68" y="T69"/>
                        </a:cxn>
                        <a:cxn ang="T161">
                          <a:pos x="T70" y="T71"/>
                        </a:cxn>
                        <a:cxn ang="T162">
                          <a:pos x="T72" y="T73"/>
                        </a:cxn>
                        <a:cxn ang="T163">
                          <a:pos x="T74" y="T75"/>
                        </a:cxn>
                        <a:cxn ang="T164">
                          <a:pos x="T76" y="T77"/>
                        </a:cxn>
                        <a:cxn ang="T165">
                          <a:pos x="T78" y="T79"/>
                        </a:cxn>
                        <a:cxn ang="T166">
                          <a:pos x="T80" y="T81"/>
                        </a:cxn>
                        <a:cxn ang="T167">
                          <a:pos x="T82" y="T83"/>
                        </a:cxn>
                        <a:cxn ang="T168">
                          <a:pos x="T84" y="T85"/>
                        </a:cxn>
                        <a:cxn ang="T169">
                          <a:pos x="T86" y="T87"/>
                        </a:cxn>
                        <a:cxn ang="T170">
                          <a:pos x="T88" y="T89"/>
                        </a:cxn>
                        <a:cxn ang="T171">
                          <a:pos x="T90" y="T91"/>
                        </a:cxn>
                        <a:cxn ang="T172">
                          <a:pos x="T92" y="T93"/>
                        </a:cxn>
                        <a:cxn ang="T173">
                          <a:pos x="T94" y="T95"/>
                        </a:cxn>
                        <a:cxn ang="T174">
                          <a:pos x="T96" y="T97"/>
                        </a:cxn>
                        <a:cxn ang="T175">
                          <a:pos x="T98" y="T99"/>
                        </a:cxn>
                        <a:cxn ang="T176">
                          <a:pos x="T100" y="T101"/>
                        </a:cxn>
                        <a:cxn ang="T177">
                          <a:pos x="T102" y="T103"/>
                        </a:cxn>
                        <a:cxn ang="T178">
                          <a:pos x="T104" y="T105"/>
                        </a:cxn>
                        <a:cxn ang="T179">
                          <a:pos x="T106" y="T107"/>
                        </a:cxn>
                        <a:cxn ang="T180">
                          <a:pos x="T108" y="T109"/>
                        </a:cxn>
                        <a:cxn ang="T181">
                          <a:pos x="T110" y="T111"/>
                        </a:cxn>
                        <a:cxn ang="T182">
                          <a:pos x="T112" y="T113"/>
                        </a:cxn>
                        <a:cxn ang="T183">
                          <a:pos x="T114" y="T115"/>
                        </a:cxn>
                        <a:cxn ang="T184">
                          <a:pos x="T116" y="T117"/>
                        </a:cxn>
                        <a:cxn ang="T185">
                          <a:pos x="T118" y="T119"/>
                        </a:cxn>
                        <a:cxn ang="T186">
                          <a:pos x="T120" y="T121"/>
                        </a:cxn>
                        <a:cxn ang="T187">
                          <a:pos x="T122" y="T123"/>
                        </a:cxn>
                        <a:cxn ang="T188">
                          <a:pos x="T124" y="T125"/>
                        </a:cxn>
                      </a:cxnLst>
                      <a:rect l="T189" t="T190" r="T191" b="T192"/>
                      <a:pathLst>
                        <a:path w="1503" h="1391">
                          <a:moveTo>
                            <a:pt x="579" y="1069"/>
                          </a:moveTo>
                          <a:lnTo>
                            <a:pt x="530" y="1152"/>
                          </a:lnTo>
                          <a:lnTo>
                            <a:pt x="484" y="1199"/>
                          </a:lnTo>
                          <a:lnTo>
                            <a:pt x="426" y="1241"/>
                          </a:lnTo>
                          <a:lnTo>
                            <a:pt x="414" y="1292"/>
                          </a:lnTo>
                          <a:lnTo>
                            <a:pt x="387" y="1332"/>
                          </a:lnTo>
                          <a:lnTo>
                            <a:pt x="365" y="1391"/>
                          </a:lnTo>
                          <a:lnTo>
                            <a:pt x="349" y="1232"/>
                          </a:lnTo>
                          <a:lnTo>
                            <a:pt x="327" y="1127"/>
                          </a:lnTo>
                          <a:lnTo>
                            <a:pt x="349" y="941"/>
                          </a:lnTo>
                          <a:lnTo>
                            <a:pt x="313" y="845"/>
                          </a:lnTo>
                          <a:lnTo>
                            <a:pt x="265" y="670"/>
                          </a:lnTo>
                          <a:lnTo>
                            <a:pt x="175" y="473"/>
                          </a:lnTo>
                          <a:lnTo>
                            <a:pt x="148" y="351"/>
                          </a:lnTo>
                          <a:lnTo>
                            <a:pt x="99" y="202"/>
                          </a:lnTo>
                          <a:lnTo>
                            <a:pt x="44" y="95"/>
                          </a:lnTo>
                          <a:lnTo>
                            <a:pt x="0" y="54"/>
                          </a:lnTo>
                          <a:lnTo>
                            <a:pt x="51" y="20"/>
                          </a:lnTo>
                          <a:lnTo>
                            <a:pt x="119" y="0"/>
                          </a:lnTo>
                          <a:lnTo>
                            <a:pt x="200" y="11"/>
                          </a:lnTo>
                          <a:lnTo>
                            <a:pt x="282" y="42"/>
                          </a:lnTo>
                          <a:lnTo>
                            <a:pt x="358" y="85"/>
                          </a:lnTo>
                          <a:lnTo>
                            <a:pt x="412" y="122"/>
                          </a:lnTo>
                          <a:lnTo>
                            <a:pt x="434" y="109"/>
                          </a:lnTo>
                          <a:lnTo>
                            <a:pt x="469" y="84"/>
                          </a:lnTo>
                          <a:lnTo>
                            <a:pt x="475" y="23"/>
                          </a:lnTo>
                          <a:lnTo>
                            <a:pt x="508" y="56"/>
                          </a:lnTo>
                          <a:lnTo>
                            <a:pt x="551" y="67"/>
                          </a:lnTo>
                          <a:lnTo>
                            <a:pt x="611" y="84"/>
                          </a:lnTo>
                          <a:lnTo>
                            <a:pt x="669" y="91"/>
                          </a:lnTo>
                          <a:lnTo>
                            <a:pt x="722" y="98"/>
                          </a:lnTo>
                          <a:lnTo>
                            <a:pt x="799" y="95"/>
                          </a:lnTo>
                          <a:lnTo>
                            <a:pt x="864" y="128"/>
                          </a:lnTo>
                          <a:lnTo>
                            <a:pt x="919" y="188"/>
                          </a:lnTo>
                          <a:lnTo>
                            <a:pt x="973" y="278"/>
                          </a:lnTo>
                          <a:lnTo>
                            <a:pt x="1014" y="346"/>
                          </a:lnTo>
                          <a:lnTo>
                            <a:pt x="1066" y="402"/>
                          </a:lnTo>
                          <a:lnTo>
                            <a:pt x="1121" y="442"/>
                          </a:lnTo>
                          <a:lnTo>
                            <a:pt x="1167" y="487"/>
                          </a:lnTo>
                          <a:lnTo>
                            <a:pt x="1191" y="544"/>
                          </a:lnTo>
                          <a:lnTo>
                            <a:pt x="1277" y="532"/>
                          </a:lnTo>
                          <a:lnTo>
                            <a:pt x="1385" y="553"/>
                          </a:lnTo>
                          <a:lnTo>
                            <a:pt x="1364" y="491"/>
                          </a:lnTo>
                          <a:lnTo>
                            <a:pt x="1476" y="509"/>
                          </a:lnTo>
                          <a:lnTo>
                            <a:pt x="1483" y="678"/>
                          </a:lnTo>
                          <a:lnTo>
                            <a:pt x="1490" y="819"/>
                          </a:lnTo>
                          <a:lnTo>
                            <a:pt x="1503" y="863"/>
                          </a:lnTo>
                          <a:lnTo>
                            <a:pt x="1476" y="881"/>
                          </a:lnTo>
                          <a:lnTo>
                            <a:pt x="1448" y="881"/>
                          </a:lnTo>
                          <a:lnTo>
                            <a:pt x="1420" y="977"/>
                          </a:lnTo>
                          <a:lnTo>
                            <a:pt x="1364" y="1083"/>
                          </a:lnTo>
                          <a:lnTo>
                            <a:pt x="1323" y="1136"/>
                          </a:lnTo>
                          <a:lnTo>
                            <a:pt x="1274" y="1171"/>
                          </a:lnTo>
                          <a:lnTo>
                            <a:pt x="1184" y="1223"/>
                          </a:lnTo>
                          <a:lnTo>
                            <a:pt x="1093" y="1245"/>
                          </a:lnTo>
                          <a:lnTo>
                            <a:pt x="996" y="1250"/>
                          </a:lnTo>
                          <a:lnTo>
                            <a:pt x="923" y="1230"/>
                          </a:lnTo>
                          <a:lnTo>
                            <a:pt x="857" y="1201"/>
                          </a:lnTo>
                          <a:lnTo>
                            <a:pt x="801" y="1162"/>
                          </a:lnTo>
                          <a:lnTo>
                            <a:pt x="759" y="1109"/>
                          </a:lnTo>
                          <a:lnTo>
                            <a:pt x="724" y="1065"/>
                          </a:lnTo>
                          <a:lnTo>
                            <a:pt x="656" y="1041"/>
                          </a:lnTo>
                          <a:lnTo>
                            <a:pt x="579" y="1069"/>
                          </a:lnTo>
                          <a:close/>
                        </a:path>
                      </a:pathLst>
                    </a:custGeom>
                    <a:solidFill>
                      <a:srgbClr val="0000FF"/>
                    </a:solidFill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1292" name="Freeform 54">
                    <a:extLst>
                      <a:ext uri="{FF2B5EF4-FFF2-40B4-BE49-F238E27FC236}">
                        <a16:creationId xmlns:a16="http://schemas.microsoft.com/office/drawing/2014/main" id="{0BAC6B41-B975-4371-95E1-F87C34E747E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3" y="262"/>
                    <a:ext cx="394" cy="229"/>
                  </a:xfrm>
                  <a:custGeom>
                    <a:avLst/>
                    <a:gdLst>
                      <a:gd name="T0" fmla="*/ 0 w 788"/>
                      <a:gd name="T1" fmla="*/ 0 h 687"/>
                      <a:gd name="T2" fmla="*/ 1 w 788"/>
                      <a:gd name="T3" fmla="*/ 0 h 687"/>
                      <a:gd name="T4" fmla="*/ 1 w 788"/>
                      <a:gd name="T5" fmla="*/ 0 h 687"/>
                      <a:gd name="T6" fmla="*/ 1 w 788"/>
                      <a:gd name="T7" fmla="*/ 0 h 687"/>
                      <a:gd name="T8" fmla="*/ 1 w 788"/>
                      <a:gd name="T9" fmla="*/ 0 h 687"/>
                      <a:gd name="T10" fmla="*/ 1 w 788"/>
                      <a:gd name="T11" fmla="*/ 0 h 687"/>
                      <a:gd name="T12" fmla="*/ 1 w 788"/>
                      <a:gd name="T13" fmla="*/ 0 h 687"/>
                      <a:gd name="T14" fmla="*/ 1 w 788"/>
                      <a:gd name="T15" fmla="*/ 0 h 687"/>
                      <a:gd name="T16" fmla="*/ 1 w 788"/>
                      <a:gd name="T17" fmla="*/ 0 h 687"/>
                      <a:gd name="T18" fmla="*/ 1 w 788"/>
                      <a:gd name="T19" fmla="*/ 0 h 687"/>
                      <a:gd name="T20" fmla="*/ 1 w 788"/>
                      <a:gd name="T21" fmla="*/ 0 h 687"/>
                      <a:gd name="T22" fmla="*/ 1 w 788"/>
                      <a:gd name="T23" fmla="*/ 0 h 687"/>
                      <a:gd name="T24" fmla="*/ 1 w 788"/>
                      <a:gd name="T25" fmla="*/ 0 h 687"/>
                      <a:gd name="T26" fmla="*/ 1 w 788"/>
                      <a:gd name="T27" fmla="*/ 0 h 687"/>
                      <a:gd name="T28" fmla="*/ 1 w 788"/>
                      <a:gd name="T29" fmla="*/ 0 h 687"/>
                      <a:gd name="T30" fmla="*/ 1 w 788"/>
                      <a:gd name="T31" fmla="*/ 0 h 687"/>
                      <a:gd name="T32" fmla="*/ 2 w 788"/>
                      <a:gd name="T33" fmla="*/ 0 h 687"/>
                      <a:gd name="T34" fmla="*/ 2 w 788"/>
                      <a:gd name="T35" fmla="*/ 0 h 687"/>
                      <a:gd name="T36" fmla="*/ 2 w 788"/>
                      <a:gd name="T37" fmla="*/ 0 h 687"/>
                      <a:gd name="T38" fmla="*/ 2 w 788"/>
                      <a:gd name="T39" fmla="*/ 0 h 687"/>
                      <a:gd name="T40" fmla="*/ 2 w 788"/>
                      <a:gd name="T41" fmla="*/ 0 h 687"/>
                      <a:gd name="T42" fmla="*/ 2 w 788"/>
                      <a:gd name="T43" fmla="*/ 0 h 687"/>
                      <a:gd name="T44" fmla="*/ 2 w 788"/>
                      <a:gd name="T45" fmla="*/ 0 h 687"/>
                      <a:gd name="T46" fmla="*/ 2 w 788"/>
                      <a:gd name="T47" fmla="*/ 0 h 687"/>
                      <a:gd name="T48" fmla="*/ 2 w 788"/>
                      <a:gd name="T49" fmla="*/ 0 h 687"/>
                      <a:gd name="T50" fmla="*/ 2 w 788"/>
                      <a:gd name="T51" fmla="*/ 0 h 687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w 788"/>
                      <a:gd name="T79" fmla="*/ 0 h 687"/>
                      <a:gd name="T80" fmla="*/ 788 w 788"/>
                      <a:gd name="T81" fmla="*/ 687 h 687"/>
                    </a:gdLst>
                    <a:ahLst/>
                    <a:cxnLst>
                      <a:cxn ang="T52">
                        <a:pos x="T0" y="T1"/>
                      </a:cxn>
                      <a:cxn ang="T53">
                        <a:pos x="T2" y="T3"/>
                      </a:cxn>
                      <a:cxn ang="T54">
                        <a:pos x="T4" y="T5"/>
                      </a:cxn>
                      <a:cxn ang="T55">
                        <a:pos x="T6" y="T7"/>
                      </a:cxn>
                      <a:cxn ang="T56">
                        <a:pos x="T8" y="T9"/>
                      </a:cxn>
                      <a:cxn ang="T57">
                        <a:pos x="T10" y="T11"/>
                      </a:cxn>
                      <a:cxn ang="T58">
                        <a:pos x="T12" y="T13"/>
                      </a:cxn>
                      <a:cxn ang="T59">
                        <a:pos x="T14" y="T15"/>
                      </a:cxn>
                      <a:cxn ang="T60">
                        <a:pos x="T16" y="T17"/>
                      </a:cxn>
                      <a:cxn ang="T61">
                        <a:pos x="T18" y="T19"/>
                      </a:cxn>
                      <a:cxn ang="T62">
                        <a:pos x="T20" y="T21"/>
                      </a:cxn>
                      <a:cxn ang="T63">
                        <a:pos x="T22" y="T23"/>
                      </a:cxn>
                      <a:cxn ang="T64">
                        <a:pos x="T24" y="T25"/>
                      </a:cxn>
                      <a:cxn ang="T65">
                        <a:pos x="T26" y="T27"/>
                      </a:cxn>
                      <a:cxn ang="T66">
                        <a:pos x="T28" y="T29"/>
                      </a:cxn>
                      <a:cxn ang="T67">
                        <a:pos x="T30" y="T31"/>
                      </a:cxn>
                      <a:cxn ang="T68">
                        <a:pos x="T32" y="T33"/>
                      </a:cxn>
                      <a:cxn ang="T69">
                        <a:pos x="T34" y="T35"/>
                      </a:cxn>
                      <a:cxn ang="T70">
                        <a:pos x="T36" y="T37"/>
                      </a:cxn>
                      <a:cxn ang="T71">
                        <a:pos x="T38" y="T39"/>
                      </a:cxn>
                      <a:cxn ang="T72">
                        <a:pos x="T40" y="T41"/>
                      </a:cxn>
                      <a:cxn ang="T73">
                        <a:pos x="T42" y="T43"/>
                      </a:cxn>
                      <a:cxn ang="T74">
                        <a:pos x="T44" y="T45"/>
                      </a:cxn>
                      <a:cxn ang="T75">
                        <a:pos x="T46" y="T47"/>
                      </a:cxn>
                      <a:cxn ang="T76">
                        <a:pos x="T48" y="T49"/>
                      </a:cxn>
                      <a:cxn ang="T77">
                        <a:pos x="T50" y="T51"/>
                      </a:cxn>
                    </a:cxnLst>
                    <a:rect l="T78" t="T79" r="T80" b="T81"/>
                    <a:pathLst>
                      <a:path w="788" h="687">
                        <a:moveTo>
                          <a:pt x="0" y="0"/>
                        </a:moveTo>
                        <a:lnTo>
                          <a:pt x="55" y="60"/>
                        </a:lnTo>
                        <a:lnTo>
                          <a:pt x="103" y="95"/>
                        </a:lnTo>
                        <a:lnTo>
                          <a:pt x="148" y="137"/>
                        </a:lnTo>
                        <a:lnTo>
                          <a:pt x="171" y="177"/>
                        </a:lnTo>
                        <a:lnTo>
                          <a:pt x="192" y="212"/>
                        </a:lnTo>
                        <a:lnTo>
                          <a:pt x="226" y="245"/>
                        </a:lnTo>
                        <a:lnTo>
                          <a:pt x="270" y="268"/>
                        </a:lnTo>
                        <a:lnTo>
                          <a:pt x="300" y="304"/>
                        </a:lnTo>
                        <a:lnTo>
                          <a:pt x="325" y="346"/>
                        </a:lnTo>
                        <a:lnTo>
                          <a:pt x="353" y="400"/>
                        </a:lnTo>
                        <a:lnTo>
                          <a:pt x="374" y="453"/>
                        </a:lnTo>
                        <a:lnTo>
                          <a:pt x="395" y="523"/>
                        </a:lnTo>
                        <a:lnTo>
                          <a:pt x="422" y="583"/>
                        </a:lnTo>
                        <a:lnTo>
                          <a:pt x="452" y="625"/>
                        </a:lnTo>
                        <a:lnTo>
                          <a:pt x="493" y="658"/>
                        </a:lnTo>
                        <a:lnTo>
                          <a:pt x="533" y="676"/>
                        </a:lnTo>
                        <a:lnTo>
                          <a:pt x="573" y="687"/>
                        </a:lnTo>
                        <a:lnTo>
                          <a:pt x="618" y="683"/>
                        </a:lnTo>
                        <a:lnTo>
                          <a:pt x="660" y="673"/>
                        </a:lnTo>
                        <a:lnTo>
                          <a:pt x="704" y="646"/>
                        </a:lnTo>
                        <a:lnTo>
                          <a:pt x="740" y="612"/>
                        </a:lnTo>
                        <a:lnTo>
                          <a:pt x="765" y="571"/>
                        </a:lnTo>
                        <a:lnTo>
                          <a:pt x="781" y="523"/>
                        </a:lnTo>
                        <a:lnTo>
                          <a:pt x="788" y="470"/>
                        </a:lnTo>
                        <a:lnTo>
                          <a:pt x="779" y="419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280" name="Group 55">
                  <a:extLst>
                    <a:ext uri="{FF2B5EF4-FFF2-40B4-BE49-F238E27FC236}">
                      <a16:creationId xmlns:a16="http://schemas.microsoft.com/office/drawing/2014/main" id="{895BE1D4-4DF8-4BB4-B9C6-6778CB32610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9" y="286"/>
                  <a:ext cx="474" cy="350"/>
                  <a:chOff x="479" y="286"/>
                  <a:chExt cx="474" cy="350"/>
                </a:xfrm>
              </p:grpSpPr>
              <p:sp>
                <p:nvSpPr>
                  <p:cNvPr id="11281" name="Line 56">
                    <a:extLst>
                      <a:ext uri="{FF2B5EF4-FFF2-40B4-BE49-F238E27FC236}">
                        <a16:creationId xmlns:a16="http://schemas.microsoft.com/office/drawing/2014/main" id="{27B9F90F-82AB-40A6-B931-073ADA60878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95" y="452"/>
                    <a:ext cx="95" cy="26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82" name="Freeform 57">
                    <a:extLst>
                      <a:ext uri="{FF2B5EF4-FFF2-40B4-BE49-F238E27FC236}">
                        <a16:creationId xmlns:a16="http://schemas.microsoft.com/office/drawing/2014/main" id="{CC2DCC77-4F81-4059-B590-4878CBD460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50" y="422"/>
                    <a:ext cx="43" cy="78"/>
                  </a:xfrm>
                  <a:custGeom>
                    <a:avLst/>
                    <a:gdLst>
                      <a:gd name="T0" fmla="*/ 0 w 87"/>
                      <a:gd name="T1" fmla="*/ 0 h 233"/>
                      <a:gd name="T2" fmla="*/ 0 w 87"/>
                      <a:gd name="T3" fmla="*/ 0 h 233"/>
                      <a:gd name="T4" fmla="*/ 0 w 87"/>
                      <a:gd name="T5" fmla="*/ 0 h 233"/>
                      <a:gd name="T6" fmla="*/ 0 w 87"/>
                      <a:gd name="T7" fmla="*/ 0 h 233"/>
                      <a:gd name="T8" fmla="*/ 0 w 87"/>
                      <a:gd name="T9" fmla="*/ 0 h 2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7"/>
                      <a:gd name="T16" fmla="*/ 0 h 233"/>
                      <a:gd name="T17" fmla="*/ 87 w 87"/>
                      <a:gd name="T18" fmla="*/ 233 h 23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7" h="233">
                        <a:moveTo>
                          <a:pt x="9" y="233"/>
                        </a:moveTo>
                        <a:lnTo>
                          <a:pt x="0" y="172"/>
                        </a:lnTo>
                        <a:lnTo>
                          <a:pt x="12" y="106"/>
                        </a:lnTo>
                        <a:lnTo>
                          <a:pt x="40" y="44"/>
                        </a:lnTo>
                        <a:lnTo>
                          <a:pt x="87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83" name="Freeform 58">
                    <a:extLst>
                      <a:ext uri="{FF2B5EF4-FFF2-40B4-BE49-F238E27FC236}">
                        <a16:creationId xmlns:a16="http://schemas.microsoft.com/office/drawing/2014/main" id="{78B7C7CA-F774-44D7-8123-140B04E2253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4" y="438"/>
                    <a:ext cx="28" cy="83"/>
                  </a:xfrm>
                  <a:custGeom>
                    <a:avLst/>
                    <a:gdLst>
                      <a:gd name="T0" fmla="*/ 1 w 56"/>
                      <a:gd name="T1" fmla="*/ 0 h 249"/>
                      <a:gd name="T2" fmla="*/ 1 w 56"/>
                      <a:gd name="T3" fmla="*/ 0 h 249"/>
                      <a:gd name="T4" fmla="*/ 1 w 56"/>
                      <a:gd name="T5" fmla="*/ 0 h 249"/>
                      <a:gd name="T6" fmla="*/ 0 w 56"/>
                      <a:gd name="T7" fmla="*/ 0 h 249"/>
                      <a:gd name="T8" fmla="*/ 1 w 56"/>
                      <a:gd name="T9" fmla="*/ 0 h 249"/>
                      <a:gd name="T10" fmla="*/ 1 w 56"/>
                      <a:gd name="T11" fmla="*/ 0 h 249"/>
                      <a:gd name="T12" fmla="*/ 1 w 56"/>
                      <a:gd name="T13" fmla="*/ 0 h 249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56"/>
                      <a:gd name="T22" fmla="*/ 0 h 249"/>
                      <a:gd name="T23" fmla="*/ 56 w 56"/>
                      <a:gd name="T24" fmla="*/ 249 h 249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56" h="249">
                        <a:moveTo>
                          <a:pt x="56" y="249"/>
                        </a:moveTo>
                        <a:lnTo>
                          <a:pt x="27" y="226"/>
                        </a:lnTo>
                        <a:lnTo>
                          <a:pt x="10" y="190"/>
                        </a:lnTo>
                        <a:lnTo>
                          <a:pt x="0" y="137"/>
                        </a:lnTo>
                        <a:lnTo>
                          <a:pt x="6" y="88"/>
                        </a:lnTo>
                        <a:lnTo>
                          <a:pt x="27" y="37"/>
                        </a:lnTo>
                        <a:lnTo>
                          <a:pt x="53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84" name="Freeform 59">
                    <a:extLst>
                      <a:ext uri="{FF2B5EF4-FFF2-40B4-BE49-F238E27FC236}">
                        <a16:creationId xmlns:a16="http://schemas.microsoft.com/office/drawing/2014/main" id="{C81A2AD3-4844-496B-B8E3-84011C6B294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4" y="449"/>
                    <a:ext cx="22" cy="37"/>
                  </a:xfrm>
                  <a:custGeom>
                    <a:avLst/>
                    <a:gdLst>
                      <a:gd name="T0" fmla="*/ 0 w 43"/>
                      <a:gd name="T1" fmla="*/ 0 h 111"/>
                      <a:gd name="T2" fmla="*/ 1 w 43"/>
                      <a:gd name="T3" fmla="*/ 0 h 111"/>
                      <a:gd name="T4" fmla="*/ 1 w 43"/>
                      <a:gd name="T5" fmla="*/ 0 h 111"/>
                      <a:gd name="T6" fmla="*/ 1 w 43"/>
                      <a:gd name="T7" fmla="*/ 0 h 11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43"/>
                      <a:gd name="T13" fmla="*/ 0 h 111"/>
                      <a:gd name="T14" fmla="*/ 43 w 43"/>
                      <a:gd name="T15" fmla="*/ 111 h 111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43" h="111">
                        <a:moveTo>
                          <a:pt x="0" y="0"/>
                        </a:moveTo>
                        <a:lnTo>
                          <a:pt x="1" y="48"/>
                        </a:lnTo>
                        <a:lnTo>
                          <a:pt x="19" y="92"/>
                        </a:lnTo>
                        <a:lnTo>
                          <a:pt x="43" y="111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85" name="Freeform 60">
                    <a:extLst>
                      <a:ext uri="{FF2B5EF4-FFF2-40B4-BE49-F238E27FC236}">
                        <a16:creationId xmlns:a16="http://schemas.microsoft.com/office/drawing/2014/main" id="{78F47559-24A3-42C6-9747-4AFEBAF62C5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9" y="394"/>
                    <a:ext cx="105" cy="49"/>
                  </a:xfrm>
                  <a:custGeom>
                    <a:avLst/>
                    <a:gdLst>
                      <a:gd name="T0" fmla="*/ 0 w 211"/>
                      <a:gd name="T1" fmla="*/ 0 h 146"/>
                      <a:gd name="T2" fmla="*/ 0 w 211"/>
                      <a:gd name="T3" fmla="*/ 0 h 146"/>
                      <a:gd name="T4" fmla="*/ 0 w 211"/>
                      <a:gd name="T5" fmla="*/ 0 h 146"/>
                      <a:gd name="T6" fmla="*/ 0 w 211"/>
                      <a:gd name="T7" fmla="*/ 0 h 146"/>
                      <a:gd name="T8" fmla="*/ 0 w 211"/>
                      <a:gd name="T9" fmla="*/ 0 h 146"/>
                      <a:gd name="T10" fmla="*/ 0 w 211"/>
                      <a:gd name="T11" fmla="*/ 0 h 146"/>
                      <a:gd name="T12" fmla="*/ 0 w 211"/>
                      <a:gd name="T13" fmla="*/ 0 h 146"/>
                      <a:gd name="T14" fmla="*/ 0 w 211"/>
                      <a:gd name="T15" fmla="*/ 0 h 14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211"/>
                      <a:gd name="T25" fmla="*/ 0 h 146"/>
                      <a:gd name="T26" fmla="*/ 211 w 211"/>
                      <a:gd name="T27" fmla="*/ 146 h 14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211" h="146">
                        <a:moveTo>
                          <a:pt x="0" y="146"/>
                        </a:moveTo>
                        <a:lnTo>
                          <a:pt x="19" y="100"/>
                        </a:lnTo>
                        <a:lnTo>
                          <a:pt x="48" y="53"/>
                        </a:lnTo>
                        <a:lnTo>
                          <a:pt x="83" y="20"/>
                        </a:lnTo>
                        <a:lnTo>
                          <a:pt x="117" y="4"/>
                        </a:lnTo>
                        <a:lnTo>
                          <a:pt x="148" y="0"/>
                        </a:lnTo>
                        <a:lnTo>
                          <a:pt x="185" y="10"/>
                        </a:lnTo>
                        <a:lnTo>
                          <a:pt x="211" y="29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86" name="Freeform 61">
                    <a:extLst>
                      <a:ext uri="{FF2B5EF4-FFF2-40B4-BE49-F238E27FC236}">
                        <a16:creationId xmlns:a16="http://schemas.microsoft.com/office/drawing/2014/main" id="{8DBD3842-4A1E-4AB0-83E7-C6A36E65DC3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8" y="516"/>
                    <a:ext cx="227" cy="120"/>
                  </a:xfrm>
                  <a:custGeom>
                    <a:avLst/>
                    <a:gdLst>
                      <a:gd name="T0" fmla="*/ 0 w 453"/>
                      <a:gd name="T1" fmla="*/ 0 h 358"/>
                      <a:gd name="T2" fmla="*/ 1 w 453"/>
                      <a:gd name="T3" fmla="*/ 0 h 358"/>
                      <a:gd name="T4" fmla="*/ 1 w 453"/>
                      <a:gd name="T5" fmla="*/ 0 h 358"/>
                      <a:gd name="T6" fmla="*/ 1 w 453"/>
                      <a:gd name="T7" fmla="*/ 0 h 358"/>
                      <a:gd name="T8" fmla="*/ 1 w 453"/>
                      <a:gd name="T9" fmla="*/ 0 h 358"/>
                      <a:gd name="T10" fmla="*/ 1 w 453"/>
                      <a:gd name="T11" fmla="*/ 0 h 358"/>
                      <a:gd name="T12" fmla="*/ 1 w 453"/>
                      <a:gd name="T13" fmla="*/ 0 h 358"/>
                      <a:gd name="T14" fmla="*/ 1 w 453"/>
                      <a:gd name="T15" fmla="*/ 0 h 358"/>
                      <a:gd name="T16" fmla="*/ 1 w 453"/>
                      <a:gd name="T17" fmla="*/ 0 h 358"/>
                      <a:gd name="T18" fmla="*/ 1 w 453"/>
                      <a:gd name="T19" fmla="*/ 0 h 358"/>
                      <a:gd name="T20" fmla="*/ 1 w 453"/>
                      <a:gd name="T21" fmla="*/ 0 h 358"/>
                      <a:gd name="T22" fmla="*/ 1 w 453"/>
                      <a:gd name="T23" fmla="*/ 0 h 358"/>
                      <a:gd name="T24" fmla="*/ 1 w 453"/>
                      <a:gd name="T25" fmla="*/ 0 h 358"/>
                      <a:gd name="T26" fmla="*/ 1 w 453"/>
                      <a:gd name="T27" fmla="*/ 0 h 358"/>
                      <a:gd name="T28" fmla="*/ 1 w 453"/>
                      <a:gd name="T29" fmla="*/ 0 h 358"/>
                      <a:gd name="T30" fmla="*/ 1 w 453"/>
                      <a:gd name="T31" fmla="*/ 0 h 35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453"/>
                      <a:gd name="T49" fmla="*/ 0 h 358"/>
                      <a:gd name="T50" fmla="*/ 453 w 453"/>
                      <a:gd name="T51" fmla="*/ 358 h 358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453" h="358">
                        <a:moveTo>
                          <a:pt x="0" y="184"/>
                        </a:moveTo>
                        <a:lnTo>
                          <a:pt x="69" y="160"/>
                        </a:lnTo>
                        <a:lnTo>
                          <a:pt x="132" y="129"/>
                        </a:lnTo>
                        <a:lnTo>
                          <a:pt x="198" y="88"/>
                        </a:lnTo>
                        <a:lnTo>
                          <a:pt x="259" y="42"/>
                        </a:lnTo>
                        <a:lnTo>
                          <a:pt x="307" y="0"/>
                        </a:lnTo>
                        <a:lnTo>
                          <a:pt x="327" y="67"/>
                        </a:lnTo>
                        <a:lnTo>
                          <a:pt x="361" y="132"/>
                        </a:lnTo>
                        <a:lnTo>
                          <a:pt x="402" y="191"/>
                        </a:lnTo>
                        <a:lnTo>
                          <a:pt x="453" y="237"/>
                        </a:lnTo>
                        <a:lnTo>
                          <a:pt x="406" y="284"/>
                        </a:lnTo>
                        <a:lnTo>
                          <a:pt x="364" y="315"/>
                        </a:lnTo>
                        <a:lnTo>
                          <a:pt x="307" y="342"/>
                        </a:lnTo>
                        <a:lnTo>
                          <a:pt x="253" y="358"/>
                        </a:lnTo>
                        <a:lnTo>
                          <a:pt x="215" y="355"/>
                        </a:lnTo>
                        <a:lnTo>
                          <a:pt x="185" y="345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87" name="Freeform 62">
                    <a:extLst>
                      <a:ext uri="{FF2B5EF4-FFF2-40B4-BE49-F238E27FC236}">
                        <a16:creationId xmlns:a16="http://schemas.microsoft.com/office/drawing/2014/main" id="{34E4FAD8-FD90-4BE4-B564-5E38FDF30E8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2" y="554"/>
                    <a:ext cx="75" cy="73"/>
                  </a:xfrm>
                  <a:custGeom>
                    <a:avLst/>
                    <a:gdLst>
                      <a:gd name="T0" fmla="*/ 0 w 150"/>
                      <a:gd name="T1" fmla="*/ 0 h 220"/>
                      <a:gd name="T2" fmla="*/ 1 w 150"/>
                      <a:gd name="T3" fmla="*/ 0 h 220"/>
                      <a:gd name="T4" fmla="*/ 1 w 150"/>
                      <a:gd name="T5" fmla="*/ 0 h 220"/>
                      <a:gd name="T6" fmla="*/ 0 60000 65536"/>
                      <a:gd name="T7" fmla="*/ 0 60000 65536"/>
                      <a:gd name="T8" fmla="*/ 0 60000 65536"/>
                      <a:gd name="T9" fmla="*/ 0 w 150"/>
                      <a:gd name="T10" fmla="*/ 0 h 220"/>
                      <a:gd name="T11" fmla="*/ 150 w 150"/>
                      <a:gd name="T12" fmla="*/ 220 h 22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50" h="220">
                        <a:moveTo>
                          <a:pt x="0" y="0"/>
                        </a:moveTo>
                        <a:lnTo>
                          <a:pt x="35" y="160"/>
                        </a:lnTo>
                        <a:lnTo>
                          <a:pt x="150" y="22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88" name="Freeform 63">
                    <a:extLst>
                      <a:ext uri="{FF2B5EF4-FFF2-40B4-BE49-F238E27FC236}">
                        <a16:creationId xmlns:a16="http://schemas.microsoft.com/office/drawing/2014/main" id="{6DCC3531-D0F1-48F2-9D09-25503F2BF7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7" y="286"/>
                    <a:ext cx="30" cy="71"/>
                  </a:xfrm>
                  <a:custGeom>
                    <a:avLst/>
                    <a:gdLst>
                      <a:gd name="T0" fmla="*/ 0 w 59"/>
                      <a:gd name="T1" fmla="*/ 0 h 211"/>
                      <a:gd name="T2" fmla="*/ 1 w 59"/>
                      <a:gd name="T3" fmla="*/ 0 h 211"/>
                      <a:gd name="T4" fmla="*/ 1 w 59"/>
                      <a:gd name="T5" fmla="*/ 0 h 211"/>
                      <a:gd name="T6" fmla="*/ 1 w 59"/>
                      <a:gd name="T7" fmla="*/ 0 h 211"/>
                      <a:gd name="T8" fmla="*/ 1 w 59"/>
                      <a:gd name="T9" fmla="*/ 0 h 211"/>
                      <a:gd name="T10" fmla="*/ 1 w 59"/>
                      <a:gd name="T11" fmla="*/ 0 h 211"/>
                      <a:gd name="T12" fmla="*/ 1 w 59"/>
                      <a:gd name="T13" fmla="*/ 0 h 21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59"/>
                      <a:gd name="T22" fmla="*/ 0 h 211"/>
                      <a:gd name="T23" fmla="*/ 59 w 59"/>
                      <a:gd name="T24" fmla="*/ 211 h 211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59" h="211">
                        <a:moveTo>
                          <a:pt x="0" y="0"/>
                        </a:moveTo>
                        <a:lnTo>
                          <a:pt x="26" y="27"/>
                        </a:lnTo>
                        <a:lnTo>
                          <a:pt x="43" y="61"/>
                        </a:lnTo>
                        <a:lnTo>
                          <a:pt x="44" y="95"/>
                        </a:lnTo>
                        <a:lnTo>
                          <a:pt x="54" y="133"/>
                        </a:lnTo>
                        <a:lnTo>
                          <a:pt x="59" y="173"/>
                        </a:lnTo>
                        <a:lnTo>
                          <a:pt x="59" y="211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89" name="Freeform 64">
                    <a:extLst>
                      <a:ext uri="{FF2B5EF4-FFF2-40B4-BE49-F238E27FC236}">
                        <a16:creationId xmlns:a16="http://schemas.microsoft.com/office/drawing/2014/main" id="{4DCA590C-1B19-4316-9809-E18BA86B15B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0" y="300"/>
                    <a:ext cx="28" cy="41"/>
                  </a:xfrm>
                  <a:custGeom>
                    <a:avLst/>
                    <a:gdLst>
                      <a:gd name="T0" fmla="*/ 1 w 55"/>
                      <a:gd name="T1" fmla="*/ 0 h 122"/>
                      <a:gd name="T2" fmla="*/ 0 w 55"/>
                      <a:gd name="T3" fmla="*/ 0 h 122"/>
                      <a:gd name="T4" fmla="*/ 1 w 55"/>
                      <a:gd name="T5" fmla="*/ 0 h 122"/>
                      <a:gd name="T6" fmla="*/ 1 w 55"/>
                      <a:gd name="T7" fmla="*/ 0 h 122"/>
                      <a:gd name="T8" fmla="*/ 1 w 55"/>
                      <a:gd name="T9" fmla="*/ 0 h 122"/>
                      <a:gd name="T10" fmla="*/ 1 w 55"/>
                      <a:gd name="T11" fmla="*/ 0 h 122"/>
                      <a:gd name="T12" fmla="*/ 1 w 55"/>
                      <a:gd name="T13" fmla="*/ 0 h 12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55"/>
                      <a:gd name="T22" fmla="*/ 0 h 122"/>
                      <a:gd name="T23" fmla="*/ 55 w 55"/>
                      <a:gd name="T24" fmla="*/ 122 h 122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55" h="122">
                        <a:moveTo>
                          <a:pt x="12" y="0"/>
                        </a:moveTo>
                        <a:lnTo>
                          <a:pt x="0" y="23"/>
                        </a:lnTo>
                        <a:lnTo>
                          <a:pt x="3" y="53"/>
                        </a:lnTo>
                        <a:lnTo>
                          <a:pt x="12" y="78"/>
                        </a:lnTo>
                        <a:lnTo>
                          <a:pt x="25" y="94"/>
                        </a:lnTo>
                        <a:lnTo>
                          <a:pt x="36" y="109"/>
                        </a:lnTo>
                        <a:lnTo>
                          <a:pt x="55" y="122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90" name="Freeform 65">
                    <a:extLst>
                      <a:ext uri="{FF2B5EF4-FFF2-40B4-BE49-F238E27FC236}">
                        <a16:creationId xmlns:a16="http://schemas.microsoft.com/office/drawing/2014/main" id="{139C7373-57A1-41D5-A276-D5B9DA042D0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6" y="389"/>
                    <a:ext cx="147" cy="241"/>
                  </a:xfrm>
                  <a:custGeom>
                    <a:avLst/>
                    <a:gdLst>
                      <a:gd name="T0" fmla="*/ 1 w 294"/>
                      <a:gd name="T1" fmla="*/ 0 h 723"/>
                      <a:gd name="T2" fmla="*/ 1 w 294"/>
                      <a:gd name="T3" fmla="*/ 0 h 723"/>
                      <a:gd name="T4" fmla="*/ 1 w 294"/>
                      <a:gd name="T5" fmla="*/ 0 h 723"/>
                      <a:gd name="T6" fmla="*/ 1 w 294"/>
                      <a:gd name="T7" fmla="*/ 0 h 723"/>
                      <a:gd name="T8" fmla="*/ 1 w 294"/>
                      <a:gd name="T9" fmla="*/ 0 h 723"/>
                      <a:gd name="T10" fmla="*/ 1 w 294"/>
                      <a:gd name="T11" fmla="*/ 0 h 723"/>
                      <a:gd name="T12" fmla="*/ 1 w 294"/>
                      <a:gd name="T13" fmla="*/ 0 h 723"/>
                      <a:gd name="T14" fmla="*/ 1 w 294"/>
                      <a:gd name="T15" fmla="*/ 0 h 723"/>
                      <a:gd name="T16" fmla="*/ 1 w 294"/>
                      <a:gd name="T17" fmla="*/ 0 h 723"/>
                      <a:gd name="T18" fmla="*/ 0 w 294"/>
                      <a:gd name="T19" fmla="*/ 0 h 723"/>
                      <a:gd name="T20" fmla="*/ 1 w 294"/>
                      <a:gd name="T21" fmla="*/ 0 h 723"/>
                      <a:gd name="T22" fmla="*/ 1 w 294"/>
                      <a:gd name="T23" fmla="*/ 0 h 723"/>
                      <a:gd name="T24" fmla="*/ 1 w 294"/>
                      <a:gd name="T25" fmla="*/ 0 h 723"/>
                      <a:gd name="T26" fmla="*/ 1 w 294"/>
                      <a:gd name="T27" fmla="*/ 0 h 723"/>
                      <a:gd name="T28" fmla="*/ 1 w 294"/>
                      <a:gd name="T29" fmla="*/ 0 h 723"/>
                      <a:gd name="T30" fmla="*/ 1 w 294"/>
                      <a:gd name="T31" fmla="*/ 0 h 723"/>
                      <a:gd name="T32" fmla="*/ 1 w 294"/>
                      <a:gd name="T33" fmla="*/ 0 h 723"/>
                      <a:gd name="T34" fmla="*/ 1 w 294"/>
                      <a:gd name="T35" fmla="*/ 0 h 723"/>
                      <a:gd name="T36" fmla="*/ 1 w 294"/>
                      <a:gd name="T37" fmla="*/ 0 h 723"/>
                      <a:gd name="T38" fmla="*/ 1 w 294"/>
                      <a:gd name="T39" fmla="*/ 0 h 723"/>
                      <a:gd name="T40" fmla="*/ 1 w 294"/>
                      <a:gd name="T41" fmla="*/ 0 h 723"/>
                      <a:gd name="T42" fmla="*/ 1 w 294"/>
                      <a:gd name="T43" fmla="*/ 0 h 723"/>
                      <a:gd name="T44" fmla="*/ 1 w 294"/>
                      <a:gd name="T45" fmla="*/ 0 h 723"/>
                      <a:gd name="T46" fmla="*/ 1 w 294"/>
                      <a:gd name="T47" fmla="*/ 0 h 723"/>
                      <a:gd name="T48" fmla="*/ 1 w 294"/>
                      <a:gd name="T49" fmla="*/ 0 h 723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w 294"/>
                      <a:gd name="T76" fmla="*/ 0 h 723"/>
                      <a:gd name="T77" fmla="*/ 294 w 294"/>
                      <a:gd name="T78" fmla="*/ 723 h 723"/>
                    </a:gdLst>
                    <a:ahLst/>
                    <a:cxnLst>
                      <a:cxn ang="T50">
                        <a:pos x="T0" y="T1"/>
                      </a:cxn>
                      <a:cxn ang="T51">
                        <a:pos x="T2" y="T3"/>
                      </a:cxn>
                      <a:cxn ang="T52">
                        <a:pos x="T4" y="T5"/>
                      </a:cxn>
                      <a:cxn ang="T53">
                        <a:pos x="T6" y="T7"/>
                      </a:cxn>
                      <a:cxn ang="T54">
                        <a:pos x="T8" y="T9"/>
                      </a:cxn>
                      <a:cxn ang="T55">
                        <a:pos x="T10" y="T11"/>
                      </a:cxn>
                      <a:cxn ang="T56">
                        <a:pos x="T12" y="T13"/>
                      </a:cxn>
                      <a:cxn ang="T57">
                        <a:pos x="T14" y="T15"/>
                      </a:cxn>
                      <a:cxn ang="T58">
                        <a:pos x="T16" y="T17"/>
                      </a:cxn>
                      <a:cxn ang="T59">
                        <a:pos x="T18" y="T19"/>
                      </a:cxn>
                      <a:cxn ang="T60">
                        <a:pos x="T20" y="T21"/>
                      </a:cxn>
                      <a:cxn ang="T61">
                        <a:pos x="T22" y="T23"/>
                      </a:cxn>
                      <a:cxn ang="T62">
                        <a:pos x="T24" y="T25"/>
                      </a:cxn>
                      <a:cxn ang="T63">
                        <a:pos x="T26" y="T27"/>
                      </a:cxn>
                      <a:cxn ang="T64">
                        <a:pos x="T28" y="T29"/>
                      </a:cxn>
                      <a:cxn ang="T65">
                        <a:pos x="T30" y="T31"/>
                      </a:cxn>
                      <a:cxn ang="T66">
                        <a:pos x="T32" y="T33"/>
                      </a:cxn>
                      <a:cxn ang="T67">
                        <a:pos x="T34" y="T35"/>
                      </a:cxn>
                      <a:cxn ang="T68">
                        <a:pos x="T36" y="T37"/>
                      </a:cxn>
                      <a:cxn ang="T69">
                        <a:pos x="T38" y="T39"/>
                      </a:cxn>
                      <a:cxn ang="T70">
                        <a:pos x="T40" y="T41"/>
                      </a:cxn>
                      <a:cxn ang="T71">
                        <a:pos x="T42" y="T43"/>
                      </a:cxn>
                      <a:cxn ang="T72">
                        <a:pos x="T44" y="T45"/>
                      </a:cxn>
                      <a:cxn ang="T73">
                        <a:pos x="T46" y="T47"/>
                      </a:cxn>
                      <a:cxn ang="T74">
                        <a:pos x="T48" y="T49"/>
                      </a:cxn>
                    </a:cxnLst>
                    <a:rect l="T75" t="T76" r="T77" b="T78"/>
                    <a:pathLst>
                      <a:path w="294" h="723">
                        <a:moveTo>
                          <a:pt x="294" y="376"/>
                        </a:moveTo>
                        <a:lnTo>
                          <a:pt x="258" y="384"/>
                        </a:lnTo>
                        <a:lnTo>
                          <a:pt x="249" y="412"/>
                        </a:lnTo>
                        <a:lnTo>
                          <a:pt x="243" y="432"/>
                        </a:lnTo>
                        <a:lnTo>
                          <a:pt x="224" y="444"/>
                        </a:lnTo>
                        <a:lnTo>
                          <a:pt x="176" y="522"/>
                        </a:lnTo>
                        <a:lnTo>
                          <a:pt x="140" y="590"/>
                        </a:lnTo>
                        <a:lnTo>
                          <a:pt x="93" y="646"/>
                        </a:lnTo>
                        <a:lnTo>
                          <a:pt x="74" y="683"/>
                        </a:lnTo>
                        <a:lnTo>
                          <a:pt x="0" y="723"/>
                        </a:lnTo>
                        <a:lnTo>
                          <a:pt x="32" y="691"/>
                        </a:lnTo>
                        <a:lnTo>
                          <a:pt x="62" y="636"/>
                        </a:lnTo>
                        <a:lnTo>
                          <a:pt x="73" y="589"/>
                        </a:lnTo>
                        <a:lnTo>
                          <a:pt x="78" y="530"/>
                        </a:lnTo>
                        <a:lnTo>
                          <a:pt x="66" y="459"/>
                        </a:lnTo>
                        <a:lnTo>
                          <a:pt x="100" y="415"/>
                        </a:lnTo>
                        <a:lnTo>
                          <a:pt x="103" y="342"/>
                        </a:lnTo>
                        <a:lnTo>
                          <a:pt x="103" y="310"/>
                        </a:lnTo>
                        <a:lnTo>
                          <a:pt x="201" y="389"/>
                        </a:lnTo>
                        <a:lnTo>
                          <a:pt x="153" y="292"/>
                        </a:lnTo>
                        <a:lnTo>
                          <a:pt x="166" y="240"/>
                        </a:lnTo>
                        <a:lnTo>
                          <a:pt x="187" y="159"/>
                        </a:lnTo>
                        <a:lnTo>
                          <a:pt x="190" y="97"/>
                        </a:lnTo>
                        <a:lnTo>
                          <a:pt x="176" y="49"/>
                        </a:lnTo>
                        <a:lnTo>
                          <a:pt x="163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871946-2274-4EA4-AEA9-9E58A0655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17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3075</Words>
  <Application>Microsoft Office PowerPoint</Application>
  <PresentationFormat>Widescreen</PresentationFormat>
  <Paragraphs>566</Paragraphs>
  <Slides>51</Slides>
  <Notes>38</Notes>
  <HiddenSlides>0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51</vt:i4>
      </vt:variant>
    </vt:vector>
  </HeadingPairs>
  <TitlesOfParts>
    <vt:vector size="73" baseType="lpstr">
      <vt:lpstr>Arial Unicode MS</vt:lpstr>
      <vt:lpstr>DengXian</vt:lpstr>
      <vt:lpstr>Arial</vt:lpstr>
      <vt:lpstr>Arial Narrow</vt:lpstr>
      <vt:lpstr>Calibri</vt:lpstr>
      <vt:lpstr>Calibri Light</vt:lpstr>
      <vt:lpstr>CMMI10</vt:lpstr>
      <vt:lpstr>CMR10</vt:lpstr>
      <vt:lpstr>CMSY8</vt:lpstr>
      <vt:lpstr>Courier New</vt:lpstr>
      <vt:lpstr>Symbol</vt:lpstr>
      <vt:lpstr>Tahoma</vt:lpstr>
      <vt:lpstr>Times</vt:lpstr>
      <vt:lpstr>Times New Roman</vt:lpstr>
      <vt:lpstr>Wingdings</vt:lpstr>
      <vt:lpstr>Wingdings 2</vt:lpstr>
      <vt:lpstr>Office Theme</vt:lpstr>
      <vt:lpstr>Microsoft Graph 2000 Chart</vt:lpstr>
      <vt:lpstr>Microsoft Clip Gallery</vt:lpstr>
      <vt:lpstr>Microsoft Excel Chart</vt:lpstr>
      <vt:lpstr>Microsoft Excel Worksheet</vt:lpstr>
      <vt:lpstr>Microsoft Equation 3.0</vt:lpstr>
      <vt:lpstr>COMP9024: Data Structures and Algorithms</vt:lpstr>
      <vt:lpstr>Contents</vt:lpstr>
      <vt:lpstr>Analysis of Algorithms</vt:lpstr>
      <vt:lpstr>Running Time   </vt:lpstr>
      <vt:lpstr>Experimental Studies</vt:lpstr>
      <vt:lpstr>Limitations of Experiments</vt:lpstr>
      <vt:lpstr>Theoretical Analysis</vt:lpstr>
      <vt:lpstr>Pseudocode </vt:lpstr>
      <vt:lpstr>C-Like Pseudocode Details</vt:lpstr>
      <vt:lpstr>The Random Access Machine (RAM) Model</vt:lpstr>
      <vt:lpstr>Seven Important Functions</vt:lpstr>
      <vt:lpstr>Primitive Operations</vt:lpstr>
      <vt:lpstr>Counting Primitive Operations </vt:lpstr>
      <vt:lpstr>Estimating Running Time</vt:lpstr>
      <vt:lpstr>Growth Rate of Running Time</vt:lpstr>
      <vt:lpstr>Constant Factors</vt:lpstr>
      <vt:lpstr>Big-Oh Notation</vt:lpstr>
      <vt:lpstr>Big-Oh Example</vt:lpstr>
      <vt:lpstr>PowerPoint Presentation</vt:lpstr>
      <vt:lpstr>Big-Oh and Growth Rate</vt:lpstr>
      <vt:lpstr>Big-Oh Rules (1/3)</vt:lpstr>
      <vt:lpstr>Big-Oh Rules (2/3)</vt:lpstr>
      <vt:lpstr>Big-Oh Rules (3/3)</vt:lpstr>
      <vt:lpstr>Asymptotic Algorithm Analysis</vt:lpstr>
      <vt:lpstr>Computing Prefix Averages</vt:lpstr>
      <vt:lpstr>PowerPoint Presentation</vt:lpstr>
      <vt:lpstr>Arithmetic Progression</vt:lpstr>
      <vt:lpstr>PowerPoint Presentation</vt:lpstr>
      <vt:lpstr>Binary Search (1/4)</vt:lpstr>
      <vt:lpstr>Binary Search (2/4)</vt:lpstr>
      <vt:lpstr>Binary Search (3/4)</vt:lpstr>
      <vt:lpstr>Binary Search (4/4)</vt:lpstr>
      <vt:lpstr>Linear Time vs Logarithmic Time</vt:lpstr>
      <vt:lpstr>Computing Powers (1/3)</vt:lpstr>
      <vt:lpstr>Computing Powers (2/3)</vt:lpstr>
      <vt:lpstr>Computing Powers (3/3)</vt:lpstr>
      <vt:lpstr>Computing Fibanacci Numbers (1/3)</vt:lpstr>
      <vt:lpstr>Computing Fibanacci Numbers (2/3)</vt:lpstr>
      <vt:lpstr>Computing Fibanacci Numbers (3/3)</vt:lpstr>
      <vt:lpstr>* Space Complexity Analysis for Recursive Algorithms (1/7)</vt:lpstr>
      <vt:lpstr>* Space Complexity Analysis for Recursive Algorithms (2/7)</vt:lpstr>
      <vt:lpstr>* Space Complexity Analysis for Recursive Algorithms (3/7)</vt:lpstr>
      <vt:lpstr>* Space Complexity Analysis for Recursive Algorithms (4/7)</vt:lpstr>
      <vt:lpstr>* Space Complexity Analysis for Recursive Algorithms (5/7)</vt:lpstr>
      <vt:lpstr>* Space Complexity Analysis for Recursive Algorithms (6/7)</vt:lpstr>
      <vt:lpstr>* Space Complexity Analysis for Recursive Algorithms (7/7)</vt:lpstr>
      <vt:lpstr>Math you need to Review</vt:lpstr>
      <vt:lpstr>PowerPoint Presentation</vt:lpstr>
      <vt:lpstr>Intuition for Asymptotic Notation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COMP9024: Data Structures and Algorithms</dc:title>
  <dc:creator>Peter Wu</dc:creator>
  <cp:lastModifiedBy>Peter Wu</cp:lastModifiedBy>
  <cp:revision>61</cp:revision>
  <dcterms:created xsi:type="dcterms:W3CDTF">2018-02-26T10:18:34Z</dcterms:created>
  <dcterms:modified xsi:type="dcterms:W3CDTF">2018-03-18T06:39:26Z</dcterms:modified>
</cp:coreProperties>
</file>