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4" r:id="rId1"/>
  </p:sldMasterIdLst>
  <p:sldIdLst>
    <p:sldId id="256" r:id="rId2"/>
  </p:sldIdLst>
  <p:sldSz cx="13995400" cy="20104100"/>
  <p:notesSz cx="13995400" cy="201041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60" y="-18"/>
      </p:cViewPr>
      <p:guideLst>
        <p:guide orient="horz" pos="287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787241" y="15683140"/>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29" name="Title 28"/>
          <p:cNvSpPr>
            <a:spLocks noGrp="1"/>
          </p:cNvSpPr>
          <p:nvPr>
            <p:ph type="ctrTitle"/>
          </p:nvPr>
        </p:nvSpPr>
        <p:spPr>
          <a:xfrm>
            <a:off x="583142" y="14227686"/>
            <a:ext cx="12945745" cy="3583370"/>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83142" y="11392323"/>
            <a:ext cx="12945745" cy="2680547"/>
          </a:xfrm>
        </p:spPr>
        <p:txBody>
          <a:bodyPr anchor="b"/>
          <a:lstStyle>
            <a:lvl1pPr marL="0" indent="0" algn="l">
              <a:buNone/>
              <a:defRPr sz="5100">
                <a:solidFill>
                  <a:schemeClr val="tx2">
                    <a:shade val="75000"/>
                  </a:schemeClr>
                </a:solidFill>
              </a:defRPr>
            </a:lvl1pPr>
            <a:lvl2pPr marL="974247" indent="0" algn="ctr">
              <a:buNone/>
            </a:lvl2pPr>
            <a:lvl3pPr marL="1948495" indent="0" algn="ctr">
              <a:buNone/>
            </a:lvl3pPr>
            <a:lvl4pPr marL="2922742" indent="0" algn="ctr">
              <a:buNone/>
            </a:lvl4pPr>
            <a:lvl5pPr marL="3896990" indent="0" algn="ctr">
              <a:buNone/>
            </a:lvl5pPr>
            <a:lvl6pPr marL="4871237" indent="0" algn="ctr">
              <a:buNone/>
            </a:lvl6pPr>
            <a:lvl7pPr marL="5845485" indent="0" algn="ctr">
              <a:buNone/>
            </a:lvl7pPr>
            <a:lvl8pPr marL="6819732" indent="0" algn="ctr">
              <a:buNone/>
            </a:lvl8pPr>
            <a:lvl9pPr marL="779398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12595860" y="18978270"/>
            <a:ext cx="1161618" cy="723748"/>
          </a:xfrm>
        </p:spPr>
        <p:txBody>
          <a:bodyPr/>
          <a:lstStyle/>
          <a:p>
            <a:fld id="{B6F15528-21DE-4FAA-801E-634DDDAF4B2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6550" y="1610194"/>
            <a:ext cx="2799080" cy="1715363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99770" y="1610194"/>
            <a:ext cx="9563523" cy="1715363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19" name="Footer Placeholder 18"/>
          <p:cNvSpPr>
            <a:spLocks noGrp="1"/>
          </p:cNvSpPr>
          <p:nvPr>
            <p:ph type="ftr" sz="quarter" idx="11"/>
          </p:nvPr>
        </p:nvSpPr>
        <p:spPr>
          <a:xfrm>
            <a:off x="5481532" y="223380"/>
            <a:ext cx="4431877" cy="846978"/>
          </a:xfrm>
        </p:spPr>
        <p:txBody>
          <a:bodyPr/>
          <a:lstStyle/>
          <a:p>
            <a:endParaRPr lang="en-IN" dirty="0"/>
          </a:p>
        </p:txBody>
      </p:sp>
      <p:sp>
        <p:nvSpPr>
          <p:cNvPr id="16" name="Slide Number Placeholder 15"/>
          <p:cNvSpPr>
            <a:spLocks noGrp="1"/>
          </p:cNvSpPr>
          <p:nvPr>
            <p:ph type="sldNum" sz="quarter" idx="12"/>
          </p:nvPr>
        </p:nvSpPr>
        <p:spPr>
          <a:xfrm>
            <a:off x="12595860" y="18978270"/>
            <a:ext cx="1161618" cy="723748"/>
          </a:xfrm>
        </p:spPr>
        <p:txBody>
          <a:bodyPr/>
          <a:lstStyle/>
          <a:p>
            <a:fld id="{B6F15528-21DE-4FAA-801E-634DDDAF4B2B}"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787241" y="10098668"/>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6" name="Text Placeholder 5"/>
          <p:cNvSpPr>
            <a:spLocks noGrp="1"/>
          </p:cNvSpPr>
          <p:nvPr>
            <p:ph type="body" idx="1"/>
          </p:nvPr>
        </p:nvSpPr>
        <p:spPr>
          <a:xfrm>
            <a:off x="583142" y="4914336"/>
            <a:ext cx="12945745" cy="3574062"/>
          </a:xfrm>
        </p:spPr>
        <p:txBody>
          <a:bodyPr anchor="b"/>
          <a:lstStyle>
            <a:lvl1pPr marL="0" indent="0" algn="r">
              <a:buNone/>
              <a:defRPr sz="4300">
                <a:solidFill>
                  <a:schemeClr val="tx2">
                    <a:shade val="75000"/>
                  </a:schemeClr>
                </a:solidFill>
              </a:defRPr>
            </a:lvl1pPr>
            <a:lvl2pPr>
              <a:buNone/>
              <a:defRPr sz="3800">
                <a:solidFill>
                  <a:schemeClr val="tx1">
                    <a:tint val="75000"/>
                  </a:schemeClr>
                </a:solidFill>
              </a:defRPr>
            </a:lvl2pPr>
            <a:lvl3pPr>
              <a:buNone/>
              <a:defRPr sz="3400">
                <a:solidFill>
                  <a:schemeClr val="tx1">
                    <a:tint val="75000"/>
                  </a:schemeClr>
                </a:solidFill>
              </a:defRPr>
            </a:lvl3pPr>
            <a:lvl4pPr>
              <a:buNone/>
              <a:defRPr sz="3000">
                <a:solidFill>
                  <a:schemeClr val="tx1">
                    <a:tint val="75000"/>
                  </a:schemeClr>
                </a:solidFill>
              </a:defRPr>
            </a:lvl4pPr>
            <a:lvl5pPr>
              <a:buNone/>
              <a:defRPr sz="30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B6F15528-21DE-4FAA-801E-634DDDAF4B2B}" type="slidenum">
              <a:rPr lang="en-IN" smtClean="0"/>
              <a:t>‹#›</a:t>
            </a:fld>
            <a:endParaRPr lang="en-IN" dirty="0"/>
          </a:p>
        </p:txBody>
      </p:sp>
      <p:sp>
        <p:nvSpPr>
          <p:cNvPr id="8" name="Title 7"/>
          <p:cNvSpPr>
            <a:spLocks noGrp="1"/>
          </p:cNvSpPr>
          <p:nvPr>
            <p:ph type="title"/>
          </p:nvPr>
        </p:nvSpPr>
        <p:spPr>
          <a:xfrm>
            <a:off x="276227" y="8639326"/>
            <a:ext cx="13295630" cy="3473293"/>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61848" y="1340273"/>
            <a:ext cx="13295630" cy="2466103"/>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66514" y="4690957"/>
            <a:ext cx="6414558" cy="13849491"/>
          </a:xfrm>
        </p:spPr>
        <p:txBody>
          <a:bodyPr/>
          <a:lstStyle>
            <a:lvl1pPr>
              <a:defRPr sz="6000"/>
            </a:lvl1pPr>
            <a:lvl2pPr>
              <a:defRPr sz="5100"/>
            </a:lvl2pPr>
            <a:lvl3pPr>
              <a:defRPr sz="4300"/>
            </a:lvl3pPr>
            <a:lvl4pPr>
              <a:defRPr sz="3800"/>
            </a:lvl4pPr>
            <a:lvl5pPr>
              <a:defRPr sz="3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7114328" y="4690957"/>
            <a:ext cx="6647815" cy="13849491"/>
          </a:xfrm>
        </p:spPr>
        <p:txBody>
          <a:bodyPr/>
          <a:lstStyle>
            <a:lvl1pPr>
              <a:defRPr sz="6000"/>
            </a:lvl1pPr>
            <a:lvl2pPr>
              <a:defRPr sz="5100"/>
            </a:lvl2pPr>
            <a:lvl3pPr>
              <a:defRPr sz="4300"/>
            </a:lvl3pPr>
            <a:lvl4pPr>
              <a:defRPr sz="3800"/>
            </a:lvl4pPr>
            <a:lvl5pPr>
              <a:defRPr sz="3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66513" y="15859901"/>
            <a:ext cx="13179002" cy="2587472"/>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430766" y="1954566"/>
            <a:ext cx="6566934" cy="1875450"/>
          </a:xfrm>
        </p:spPr>
        <p:txBody>
          <a:bodyPr anchor="ctr"/>
          <a:lstStyle>
            <a:lvl1pPr marL="0" indent="0">
              <a:buNone/>
              <a:defRPr sz="3800" b="0" cap="all" baseline="0">
                <a:solidFill>
                  <a:schemeClr val="accent1">
                    <a:shade val="50000"/>
                  </a:schemeClr>
                </a:solidFill>
                <a:latin typeface="+mj-lt"/>
                <a:ea typeface="+mj-ea"/>
                <a:cs typeface="+mj-cs"/>
              </a:defRPr>
            </a:lvl1pPr>
            <a:lvl2pPr>
              <a:buNone/>
              <a:defRPr sz="4300" b="1"/>
            </a:lvl2pPr>
            <a:lvl3pPr>
              <a:buNone/>
              <a:defRPr sz="3800" b="1"/>
            </a:lvl3pPr>
            <a:lvl4pPr>
              <a:buNone/>
              <a:defRPr sz="3400" b="1"/>
            </a:lvl4pPr>
            <a:lvl5pPr>
              <a:buNone/>
              <a:defRPr sz="34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7109470" y="1954566"/>
            <a:ext cx="6569513" cy="1875450"/>
          </a:xfrm>
        </p:spPr>
        <p:txBody>
          <a:bodyPr anchor="ctr"/>
          <a:lstStyle>
            <a:lvl1pPr marL="0" indent="0">
              <a:buNone/>
              <a:defRPr sz="3800" b="0" cap="all" baseline="0">
                <a:solidFill>
                  <a:schemeClr val="accent1">
                    <a:shade val="50000"/>
                  </a:schemeClr>
                </a:solidFill>
                <a:latin typeface="+mj-lt"/>
                <a:ea typeface="+mj-ea"/>
                <a:cs typeface="+mj-cs"/>
              </a:defRPr>
            </a:lvl1pPr>
            <a:lvl2pPr>
              <a:buNone/>
              <a:defRPr sz="4300" b="1"/>
            </a:lvl2pPr>
            <a:lvl3pPr>
              <a:buNone/>
              <a:defRPr sz="3800" b="1"/>
            </a:lvl3pPr>
            <a:lvl4pPr>
              <a:buNone/>
              <a:defRPr sz="3400" b="1"/>
            </a:lvl4pPr>
            <a:lvl5pPr>
              <a:buNone/>
              <a:defRPr sz="34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430766" y="3857940"/>
            <a:ext cx="6566934" cy="11555205"/>
          </a:xfrm>
        </p:spPr>
        <p:txBody>
          <a:bodyPr/>
          <a:lstStyle>
            <a:lvl1pPr>
              <a:defRPr sz="5100"/>
            </a:lvl1pPr>
            <a:lvl2pPr>
              <a:defRPr sz="4300"/>
            </a:lvl2pPr>
            <a:lvl3pPr>
              <a:defRPr sz="3800"/>
            </a:lvl3pPr>
            <a:lvl4pPr>
              <a:defRPr sz="3400"/>
            </a:lvl4pPr>
            <a:lvl5pPr>
              <a:defRPr sz="3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7115139" y="3857940"/>
            <a:ext cx="6563843" cy="11555205"/>
          </a:xfrm>
        </p:spPr>
        <p:txBody>
          <a:bodyPr/>
          <a:lstStyle>
            <a:lvl1pPr>
              <a:defRPr sz="5100"/>
            </a:lvl1pPr>
            <a:lvl2pPr>
              <a:defRPr sz="4300"/>
            </a:lvl2pPr>
            <a:lvl3pPr>
              <a:defRPr sz="3800"/>
            </a:lvl3pPr>
            <a:lvl4pPr>
              <a:defRPr sz="3400"/>
            </a:lvl4pPr>
            <a:lvl5pPr>
              <a:defRPr sz="3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2595860" y="18987205"/>
            <a:ext cx="1166283" cy="723748"/>
          </a:xfrm>
        </p:spPr>
        <p:txBody>
          <a:bodyPr/>
          <a:lstStyle/>
          <a:p>
            <a:fld id="{B6F15528-21DE-4FAA-801E-634DDDAF4B2B}" type="slidenum">
              <a:rPr lang="en-IN" smtClean="0"/>
              <a:t>‹#›</a:t>
            </a:fld>
            <a:endParaRPr lang="en-IN" dirty="0"/>
          </a:p>
        </p:txBody>
      </p:sp>
      <p:sp>
        <p:nvSpPr>
          <p:cNvPr id="11" name="Straight Connector 10"/>
          <p:cNvSpPr>
            <a:spLocks noChangeShapeType="1"/>
          </p:cNvSpPr>
          <p:nvPr/>
        </p:nvSpPr>
        <p:spPr bwMode="auto">
          <a:xfrm>
            <a:off x="787241" y="17646934"/>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61848" y="1340273"/>
            <a:ext cx="13295630" cy="2466103"/>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787241" y="17146580"/>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12" name="Title 11"/>
          <p:cNvSpPr>
            <a:spLocks noGrp="1"/>
          </p:cNvSpPr>
          <p:nvPr>
            <p:ph type="title"/>
          </p:nvPr>
        </p:nvSpPr>
        <p:spPr>
          <a:xfrm>
            <a:off x="699770" y="16083280"/>
            <a:ext cx="12945745" cy="1526422"/>
          </a:xfrm>
        </p:spPr>
        <p:txBody>
          <a:bodyPr anchor="ctr"/>
          <a:lstStyle>
            <a:lvl1pPr algn="l">
              <a:buNone/>
              <a:defRPr sz="43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99771" y="1787031"/>
            <a:ext cx="4604390" cy="14072870"/>
          </a:xfrm>
        </p:spPr>
        <p:txBody>
          <a:bodyPr/>
          <a:lstStyle>
            <a:lvl1pPr marL="0" indent="0">
              <a:buNone/>
              <a:defRPr sz="3000"/>
            </a:lvl1pPr>
            <a:lvl2pPr>
              <a:buNone/>
              <a:defRPr sz="2600"/>
            </a:lvl2pPr>
            <a:lvl3pPr>
              <a:buNone/>
              <a:defRPr sz="2100"/>
            </a:lvl3pPr>
            <a:lvl4pPr>
              <a:buNone/>
              <a:defRPr sz="1900"/>
            </a:lvl4pPr>
            <a:lvl5pPr>
              <a:buNone/>
              <a:defRPr sz="1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5471813" y="1787031"/>
            <a:ext cx="8173702" cy="14072870"/>
          </a:xfrm>
        </p:spPr>
        <p:txBody>
          <a:bodyPr/>
          <a:lstStyle>
            <a:lvl1pPr>
              <a:defRPr sz="6800"/>
            </a:lvl1pPr>
            <a:lvl2pPr>
              <a:defRPr sz="6000"/>
            </a:lvl2pPr>
            <a:lvl3pPr>
              <a:defRPr sz="5100"/>
            </a:lvl3pPr>
            <a:lvl4pPr>
              <a:defRPr sz="4300"/>
            </a:lvl4pPr>
            <a:lvl5pPr>
              <a:defRPr sz="4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5364903" y="1807651"/>
            <a:ext cx="7697470" cy="10722187"/>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68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B6F15528-21DE-4FAA-801E-634DDDAF4B2B}" type="slidenum">
              <a:rPr lang="en-IN" smtClean="0"/>
              <a:t>‹#›</a:t>
            </a:fld>
            <a:endParaRPr lang="en-IN" dirty="0"/>
          </a:p>
        </p:txBody>
      </p:sp>
      <p:sp>
        <p:nvSpPr>
          <p:cNvPr id="17" name="Title 16"/>
          <p:cNvSpPr>
            <a:spLocks noGrp="1"/>
          </p:cNvSpPr>
          <p:nvPr>
            <p:ph type="title"/>
          </p:nvPr>
        </p:nvSpPr>
        <p:spPr>
          <a:xfrm>
            <a:off x="583142" y="14639115"/>
            <a:ext cx="8980382" cy="1531078"/>
          </a:xfrm>
        </p:spPr>
        <p:txBody>
          <a:bodyPr anchor="ctr"/>
          <a:lstStyle>
            <a:lvl1pPr algn="l">
              <a:buNone/>
              <a:defRPr sz="43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83142" y="16220526"/>
            <a:ext cx="8980382" cy="2252404"/>
          </a:xfrm>
        </p:spPr>
        <p:txBody>
          <a:bodyPr lIns="233819" tIns="0"/>
          <a:lstStyle>
            <a:lvl1pPr marL="0" indent="0">
              <a:buNone/>
              <a:defRPr sz="3000"/>
            </a:lvl1pPr>
            <a:lvl2pPr>
              <a:defRPr sz="2600"/>
            </a:lvl2pPr>
            <a:lvl3pPr>
              <a:defRPr sz="2100"/>
            </a:lvl3pPr>
            <a:lvl4pPr>
              <a:defRPr sz="1900"/>
            </a:lvl4pPr>
            <a:lvl5pPr>
              <a:defRPr sz="1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787241" y="3080689"/>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8" name="Text Placeholder 7"/>
          <p:cNvSpPr>
            <a:spLocks noGrp="1"/>
          </p:cNvSpPr>
          <p:nvPr>
            <p:ph type="body" idx="1"/>
          </p:nvPr>
        </p:nvSpPr>
        <p:spPr>
          <a:xfrm>
            <a:off x="466513" y="4555998"/>
            <a:ext cx="13295630" cy="13267777"/>
          </a:xfrm>
          <a:prstGeom prst="rect">
            <a:avLst/>
          </a:prstGeom>
        </p:spPr>
        <p:txBody>
          <a:bodyPr vert="horz" lIns="194849" tIns="97425" rIns="194849" bIns="9742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9913408" y="223380"/>
            <a:ext cx="3848735" cy="846978"/>
          </a:xfrm>
          <a:prstGeom prst="rect">
            <a:avLst/>
          </a:prstGeom>
        </p:spPr>
        <p:txBody>
          <a:bodyPr vert="horz" lIns="194849" tIns="97425" rIns="194849" bIns="97425"/>
          <a:lstStyle>
            <a:lvl1pPr algn="l" eaLnBrk="1" latinLnBrk="0" hangingPunct="1">
              <a:defRPr kumimoji="0" sz="2600">
                <a:solidFill>
                  <a:schemeClr val="accent1">
                    <a:shade val="75000"/>
                  </a:schemeClr>
                </a:solidFill>
              </a:defRPr>
            </a:lvl1pPr>
          </a:lstStyle>
          <a:p>
            <a:fld id="{1D8BD707-D9CF-40AE-B4C6-C98DA3205C09}" type="datetimeFigureOut">
              <a:rPr lang="en-US" smtClean="0"/>
              <a:t>1/18/2024</a:t>
            </a:fld>
            <a:endParaRPr lang="en-US" dirty="0"/>
          </a:p>
        </p:txBody>
      </p:sp>
      <p:sp>
        <p:nvSpPr>
          <p:cNvPr id="28" name="Footer Placeholder 27"/>
          <p:cNvSpPr>
            <a:spLocks noGrp="1"/>
          </p:cNvSpPr>
          <p:nvPr>
            <p:ph type="ftr" sz="quarter" idx="3"/>
          </p:nvPr>
        </p:nvSpPr>
        <p:spPr>
          <a:xfrm>
            <a:off x="4781762" y="223380"/>
            <a:ext cx="5131647" cy="846978"/>
          </a:xfrm>
          <a:prstGeom prst="rect">
            <a:avLst/>
          </a:prstGeom>
        </p:spPr>
        <p:txBody>
          <a:bodyPr vert="horz" lIns="194849" tIns="97425" rIns="194849" bIns="97425"/>
          <a:lstStyle>
            <a:lvl1pPr algn="r" eaLnBrk="1" latinLnBrk="0" hangingPunct="1">
              <a:defRPr kumimoji="0" sz="26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12595860" y="18987207"/>
            <a:ext cx="1166283" cy="716674"/>
          </a:xfrm>
          <a:prstGeom prst="rect">
            <a:avLst/>
          </a:prstGeom>
        </p:spPr>
        <p:txBody>
          <a:bodyPr vert="horz" lIns="194849" tIns="97425" rIns="194849" bIns="97425"/>
          <a:lstStyle>
            <a:lvl1pPr algn="r" eaLnBrk="1" latinLnBrk="0" hangingPunct="1">
              <a:defRPr kumimoji="0" sz="2600">
                <a:solidFill>
                  <a:schemeClr val="accent1">
                    <a:shade val="75000"/>
                  </a:schemeClr>
                </a:solidFill>
              </a:defRPr>
            </a:lvl1pPr>
          </a:lstStyle>
          <a:p>
            <a:fld id="{B6F15528-21DE-4FAA-801E-634DDDAF4B2B}" type="slidenum">
              <a:rPr lang="en-IN" smtClean="0"/>
              <a:t>‹#›</a:t>
            </a:fld>
            <a:endParaRPr lang="en-IN" dirty="0"/>
          </a:p>
        </p:txBody>
      </p:sp>
      <p:sp>
        <p:nvSpPr>
          <p:cNvPr id="10" name="Title Placeholder 9"/>
          <p:cNvSpPr>
            <a:spLocks noGrp="1"/>
          </p:cNvSpPr>
          <p:nvPr>
            <p:ph type="title"/>
          </p:nvPr>
        </p:nvSpPr>
        <p:spPr>
          <a:xfrm>
            <a:off x="466513" y="1340273"/>
            <a:ext cx="13295630" cy="2457168"/>
          </a:xfrm>
          <a:prstGeom prst="rect">
            <a:avLst/>
          </a:prstGeom>
        </p:spPr>
        <p:txBody>
          <a:bodyPr vert="horz" lIns="194849" tIns="97425" rIns="194849" bIns="97425"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787241" y="3080689"/>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
        <p:nvSpPr>
          <p:cNvPr id="12" name="Straight Connector 11"/>
          <p:cNvSpPr>
            <a:spLocks noChangeShapeType="1"/>
          </p:cNvSpPr>
          <p:nvPr/>
        </p:nvSpPr>
        <p:spPr bwMode="auto">
          <a:xfrm>
            <a:off x="787241" y="3101468"/>
            <a:ext cx="13208159" cy="698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94849" tIns="97425" rIns="194849" bIns="97425"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rtl="0" eaLnBrk="1" latinLnBrk="0" hangingPunct="1">
        <a:spcBef>
          <a:spcPct val="0"/>
        </a:spcBef>
        <a:buNone/>
        <a:defRPr kumimoji="0" sz="77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730686" indent="-730686" algn="l" rtl="0" eaLnBrk="1" latinLnBrk="0" hangingPunct="1">
        <a:spcBef>
          <a:spcPct val="20000"/>
        </a:spcBef>
        <a:buClr>
          <a:schemeClr val="accent1"/>
        </a:buClr>
        <a:buSzPct val="70000"/>
        <a:buFont typeface="Wingdings 2"/>
        <a:buChar char=""/>
        <a:defRPr kumimoji="0" sz="6800" kern="1200">
          <a:solidFill>
            <a:schemeClr val="tx2"/>
          </a:solidFill>
          <a:latin typeface="+mn-lt"/>
          <a:ea typeface="+mn-ea"/>
          <a:cs typeface="+mn-cs"/>
        </a:defRPr>
      </a:lvl1pPr>
      <a:lvl2pPr marL="1583152" indent="-608905" algn="l" rtl="0" eaLnBrk="1" latinLnBrk="0" hangingPunct="1">
        <a:spcBef>
          <a:spcPct val="20000"/>
        </a:spcBef>
        <a:buClr>
          <a:schemeClr val="accent1"/>
        </a:buClr>
        <a:buSzPct val="70000"/>
        <a:buFont typeface="Wingdings 2"/>
        <a:buChar char=""/>
        <a:defRPr kumimoji="0" sz="6000" kern="1200">
          <a:solidFill>
            <a:schemeClr val="tx2"/>
          </a:solidFill>
          <a:latin typeface="+mn-lt"/>
          <a:ea typeface="+mn-ea"/>
          <a:cs typeface="+mn-cs"/>
        </a:defRPr>
      </a:lvl2pPr>
      <a:lvl3pPr marL="2435619" indent="-487124" algn="l" rtl="0" eaLnBrk="1" latinLnBrk="0" hangingPunct="1">
        <a:spcBef>
          <a:spcPct val="20000"/>
        </a:spcBef>
        <a:buClr>
          <a:schemeClr val="accent1"/>
        </a:buClr>
        <a:buSzPct val="70000"/>
        <a:buFont typeface="Wingdings 2"/>
        <a:buChar char=""/>
        <a:defRPr kumimoji="0" sz="5100" kern="1200">
          <a:solidFill>
            <a:schemeClr val="tx2"/>
          </a:solidFill>
          <a:latin typeface="+mn-lt"/>
          <a:ea typeface="+mn-ea"/>
          <a:cs typeface="+mn-cs"/>
        </a:defRPr>
      </a:lvl3pPr>
      <a:lvl4pPr marL="3409866" indent="-487124" algn="l" rtl="0" eaLnBrk="1" latinLnBrk="0" hangingPunct="1">
        <a:spcBef>
          <a:spcPct val="20000"/>
        </a:spcBef>
        <a:buClr>
          <a:schemeClr val="accent1"/>
        </a:buClr>
        <a:buSzPct val="70000"/>
        <a:buFont typeface="Wingdings 2"/>
        <a:buChar char=""/>
        <a:defRPr kumimoji="0" sz="4300" kern="1200">
          <a:solidFill>
            <a:schemeClr val="tx2"/>
          </a:solidFill>
          <a:latin typeface="+mn-lt"/>
          <a:ea typeface="+mn-ea"/>
          <a:cs typeface="+mn-cs"/>
        </a:defRPr>
      </a:lvl4pPr>
      <a:lvl5pPr marL="4384114" indent="-487124" algn="l" rtl="0" eaLnBrk="1" latinLnBrk="0" hangingPunct="1">
        <a:spcBef>
          <a:spcPct val="20000"/>
        </a:spcBef>
        <a:buClr>
          <a:schemeClr val="accent1"/>
        </a:buClr>
        <a:buSzPct val="60000"/>
        <a:buFont typeface="Wingdings 2"/>
        <a:buChar char=""/>
        <a:defRPr kumimoji="0" sz="3800" kern="1200">
          <a:solidFill>
            <a:schemeClr val="tx2"/>
          </a:solidFill>
          <a:latin typeface="+mn-lt"/>
          <a:ea typeface="+mn-ea"/>
          <a:cs typeface="+mn-cs"/>
        </a:defRPr>
      </a:lvl5pPr>
      <a:lvl6pPr marL="5358361" indent="-487124" algn="l" rtl="0" eaLnBrk="1" latinLnBrk="0" hangingPunct="1">
        <a:spcBef>
          <a:spcPct val="20000"/>
        </a:spcBef>
        <a:buClr>
          <a:schemeClr val="accent1"/>
        </a:buClr>
        <a:buSzPct val="60000"/>
        <a:buFont typeface="Wingdings 2"/>
        <a:buChar char=""/>
        <a:defRPr kumimoji="0" sz="3800" kern="1200">
          <a:solidFill>
            <a:schemeClr val="tx2"/>
          </a:solidFill>
          <a:latin typeface="+mn-lt"/>
          <a:ea typeface="+mn-ea"/>
          <a:cs typeface="+mn-cs"/>
        </a:defRPr>
      </a:lvl6pPr>
      <a:lvl7pPr marL="6332609" indent="-487124" algn="l" rtl="0" eaLnBrk="1" latinLnBrk="0" hangingPunct="1">
        <a:spcBef>
          <a:spcPct val="20000"/>
        </a:spcBef>
        <a:buClr>
          <a:schemeClr val="accent1"/>
        </a:buClr>
        <a:buSzPct val="60000"/>
        <a:buFont typeface="Wingdings 2"/>
        <a:buChar char=""/>
        <a:defRPr kumimoji="0" sz="3400" kern="1200">
          <a:solidFill>
            <a:schemeClr val="tx2"/>
          </a:solidFill>
          <a:latin typeface="+mn-lt"/>
          <a:ea typeface="+mn-ea"/>
          <a:cs typeface="+mn-cs"/>
        </a:defRPr>
      </a:lvl7pPr>
      <a:lvl8pPr marL="7306856" indent="-487124" algn="l" rtl="0" eaLnBrk="1" latinLnBrk="0" hangingPunct="1">
        <a:spcBef>
          <a:spcPct val="20000"/>
        </a:spcBef>
        <a:buClr>
          <a:schemeClr val="accent1"/>
        </a:buClr>
        <a:buSzPct val="60000"/>
        <a:buFont typeface="Wingdings 2"/>
        <a:buChar char=""/>
        <a:defRPr kumimoji="0" sz="3400" kern="1200" baseline="0">
          <a:solidFill>
            <a:schemeClr val="tx2"/>
          </a:solidFill>
          <a:latin typeface="+mn-lt"/>
          <a:ea typeface="+mn-ea"/>
          <a:cs typeface="+mn-cs"/>
        </a:defRPr>
      </a:lvl8pPr>
      <a:lvl9pPr marL="8281104" indent="-487124" algn="l" rtl="0" eaLnBrk="1" latinLnBrk="0" hangingPunct="1">
        <a:spcBef>
          <a:spcPct val="20000"/>
        </a:spcBef>
        <a:buClr>
          <a:schemeClr val="accent1"/>
        </a:buClr>
        <a:buSzPct val="60000"/>
        <a:buFont typeface="Wingdings 2"/>
        <a:buChar char=""/>
        <a:defRPr kumimoji="0" sz="30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974247" algn="l" rtl="0" eaLnBrk="1" latinLnBrk="0" hangingPunct="1">
        <a:defRPr kumimoji="0" kern="1200">
          <a:solidFill>
            <a:schemeClr val="tx1"/>
          </a:solidFill>
          <a:latin typeface="+mn-lt"/>
          <a:ea typeface="+mn-ea"/>
          <a:cs typeface="+mn-cs"/>
        </a:defRPr>
      </a:lvl2pPr>
      <a:lvl3pPr marL="1948495" algn="l" rtl="0" eaLnBrk="1" latinLnBrk="0" hangingPunct="1">
        <a:defRPr kumimoji="0" kern="1200">
          <a:solidFill>
            <a:schemeClr val="tx1"/>
          </a:solidFill>
          <a:latin typeface="+mn-lt"/>
          <a:ea typeface="+mn-ea"/>
          <a:cs typeface="+mn-cs"/>
        </a:defRPr>
      </a:lvl3pPr>
      <a:lvl4pPr marL="2922742" algn="l" rtl="0" eaLnBrk="1" latinLnBrk="0" hangingPunct="1">
        <a:defRPr kumimoji="0" kern="1200">
          <a:solidFill>
            <a:schemeClr val="tx1"/>
          </a:solidFill>
          <a:latin typeface="+mn-lt"/>
          <a:ea typeface="+mn-ea"/>
          <a:cs typeface="+mn-cs"/>
        </a:defRPr>
      </a:lvl4pPr>
      <a:lvl5pPr marL="3896990" algn="l" rtl="0" eaLnBrk="1" latinLnBrk="0" hangingPunct="1">
        <a:defRPr kumimoji="0" kern="1200">
          <a:solidFill>
            <a:schemeClr val="tx1"/>
          </a:solidFill>
          <a:latin typeface="+mn-lt"/>
          <a:ea typeface="+mn-ea"/>
          <a:cs typeface="+mn-cs"/>
        </a:defRPr>
      </a:lvl5pPr>
      <a:lvl6pPr marL="4871237" algn="l" rtl="0" eaLnBrk="1" latinLnBrk="0" hangingPunct="1">
        <a:defRPr kumimoji="0" kern="1200">
          <a:solidFill>
            <a:schemeClr val="tx1"/>
          </a:solidFill>
          <a:latin typeface="+mn-lt"/>
          <a:ea typeface="+mn-ea"/>
          <a:cs typeface="+mn-cs"/>
        </a:defRPr>
      </a:lvl6pPr>
      <a:lvl7pPr marL="5845485" algn="l" rtl="0" eaLnBrk="1" latinLnBrk="0" hangingPunct="1">
        <a:defRPr kumimoji="0" kern="1200">
          <a:solidFill>
            <a:schemeClr val="tx1"/>
          </a:solidFill>
          <a:latin typeface="+mn-lt"/>
          <a:ea typeface="+mn-ea"/>
          <a:cs typeface="+mn-cs"/>
        </a:defRPr>
      </a:lvl7pPr>
      <a:lvl8pPr marL="6819732" algn="l" rtl="0" eaLnBrk="1" latinLnBrk="0" hangingPunct="1">
        <a:defRPr kumimoji="0" kern="1200">
          <a:solidFill>
            <a:schemeClr val="tx1"/>
          </a:solidFill>
          <a:latin typeface="+mn-lt"/>
          <a:ea typeface="+mn-ea"/>
          <a:cs typeface="+mn-cs"/>
        </a:defRPr>
      </a:lvl8pPr>
      <a:lvl9pPr marL="77939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2290" y="384660"/>
            <a:ext cx="12167109" cy="994466"/>
          </a:xfrm>
          <a:prstGeom prst="rect">
            <a:avLst/>
          </a:prstGeom>
        </p:spPr>
        <p:txBody>
          <a:bodyPr vert="horz" wrap="square" lIns="0" tIns="70448" rIns="0" bIns="0" rtlCol="0">
            <a:spAutoFit/>
          </a:bodyPr>
          <a:lstStyle/>
          <a:p>
            <a:pPr marL="88850" marR="5080" indent="-76791">
              <a:lnSpc>
                <a:spcPts val="3586"/>
              </a:lnSpc>
              <a:spcBef>
                <a:spcPts val="554"/>
              </a:spcBef>
            </a:pPr>
            <a:r>
              <a:rPr lang="en-US" sz="3200" b="1" dirty="0" smtClean="0">
                <a:solidFill>
                  <a:srgbClr val="374151"/>
                </a:solidFill>
                <a:latin typeface="Carlito"/>
                <a:cs typeface="Carlito"/>
              </a:rPr>
              <a:t>Analyzing Trends in Electricity Production: A Comparative Study Across Countries Using Exponential Growth Modeling</a:t>
            </a:r>
            <a:endParaRPr sz="3200" b="1" dirty="0">
              <a:latin typeface="Carlito"/>
              <a:cs typeface="Carlito"/>
            </a:endParaRPr>
          </a:p>
        </p:txBody>
      </p:sp>
      <p:sp>
        <p:nvSpPr>
          <p:cNvPr id="3" name="object 3"/>
          <p:cNvSpPr txBox="1"/>
          <p:nvPr/>
        </p:nvSpPr>
        <p:spPr>
          <a:xfrm>
            <a:off x="639723" y="1593850"/>
            <a:ext cx="5875021" cy="756617"/>
          </a:xfrm>
          <a:prstGeom prst="rect">
            <a:avLst/>
          </a:prstGeom>
          <a:solidFill>
            <a:srgbClr val="FFC000"/>
          </a:solidFill>
          <a:ln w="3175">
            <a:solidFill>
              <a:srgbClr val="5B9BD4"/>
            </a:solidFill>
          </a:ln>
        </p:spPr>
        <p:txBody>
          <a:bodyPr vert="horz" wrap="square" lIns="0" tIns="0" rIns="0" bIns="0" rtlCol="0">
            <a:spAutoFit/>
          </a:bodyPr>
          <a:lstStyle/>
          <a:p>
            <a:pPr marL="42522">
              <a:lnSpc>
                <a:spcPts val="2745"/>
              </a:lnSpc>
            </a:pPr>
            <a:r>
              <a:rPr sz="2000" i="1" dirty="0">
                <a:latin typeface="Carlito"/>
                <a:cs typeface="Carlito"/>
              </a:rPr>
              <a:t>Name</a:t>
            </a:r>
            <a:r>
              <a:rPr sz="2000" i="1" dirty="0" smtClean="0">
                <a:latin typeface="Carlito"/>
                <a:cs typeface="Carlito"/>
              </a:rPr>
              <a:t>:</a:t>
            </a:r>
            <a:endParaRPr sz="2000" dirty="0">
              <a:latin typeface="Carlito"/>
              <a:cs typeface="Carlito"/>
            </a:endParaRPr>
          </a:p>
          <a:p>
            <a:pPr marL="42522">
              <a:spcBef>
                <a:spcPts val="840"/>
              </a:spcBef>
            </a:pPr>
            <a:r>
              <a:rPr sz="2000" i="1" dirty="0">
                <a:latin typeface="Carlito"/>
                <a:cs typeface="Carlito"/>
              </a:rPr>
              <a:t>Student</a:t>
            </a:r>
            <a:r>
              <a:rPr sz="2000" i="1" spc="-89" dirty="0">
                <a:latin typeface="Carlito"/>
                <a:cs typeface="Carlito"/>
              </a:rPr>
              <a:t> </a:t>
            </a:r>
            <a:r>
              <a:rPr sz="2000" i="1" dirty="0">
                <a:latin typeface="Carlito"/>
                <a:cs typeface="Carlito"/>
              </a:rPr>
              <a:t>ID:</a:t>
            </a:r>
            <a:r>
              <a:rPr sz="2000" i="1" spc="-85" dirty="0">
                <a:latin typeface="Carlito"/>
                <a:cs typeface="Carlito"/>
              </a:rPr>
              <a:t> </a:t>
            </a:r>
            <a:r>
              <a:rPr sz="2000" i="1" spc="190" dirty="0" smtClean="0">
                <a:latin typeface="Carlito"/>
                <a:cs typeface="Carlito"/>
              </a:rPr>
              <a:t> </a:t>
            </a:r>
            <a:endParaRPr sz="2000" dirty="0">
              <a:latin typeface="Carlito"/>
              <a:cs typeface="Carlito"/>
            </a:endParaRPr>
          </a:p>
        </p:txBody>
      </p:sp>
      <p:sp>
        <p:nvSpPr>
          <p:cNvPr id="4" name="object 4"/>
          <p:cNvSpPr txBox="1"/>
          <p:nvPr/>
        </p:nvSpPr>
        <p:spPr>
          <a:xfrm>
            <a:off x="639723" y="2584450"/>
            <a:ext cx="5875021" cy="2799613"/>
          </a:xfrm>
          <a:prstGeom prst="rect">
            <a:avLst/>
          </a:prstGeom>
          <a:solidFill>
            <a:srgbClr val="6FAC46"/>
          </a:solidFill>
        </p:spPr>
        <p:txBody>
          <a:bodyPr vert="horz" wrap="square" lIns="0" tIns="1905" rIns="0" bIns="0" rtlCol="0">
            <a:spAutoFit/>
          </a:bodyPr>
          <a:lstStyle/>
          <a:p>
            <a:pPr marL="42522" marR="34271" algn="just">
              <a:lnSpc>
                <a:spcPct val="100899"/>
              </a:lnSpc>
              <a:spcBef>
                <a:spcPts val="15"/>
              </a:spcBef>
            </a:pPr>
            <a:r>
              <a:rPr sz="2000" b="1" dirty="0" smtClean="0">
                <a:latin typeface="Calibri" panose="020F0502020204030204" pitchFamily="34" charset="0"/>
                <a:ea typeface="Calibri" panose="020F0502020204030204" pitchFamily="34" charset="0"/>
                <a:cs typeface="Calibri" panose="020F0502020204030204" pitchFamily="34" charset="0"/>
              </a:rPr>
              <a:t>Abstract:</a:t>
            </a:r>
            <a:r>
              <a:rPr lang="en-US" sz="2000" b="1" dirty="0" smtClean="0">
                <a:latin typeface="Calibri" panose="020F0502020204030204" pitchFamily="34" charset="0"/>
                <a:ea typeface="Calibri" panose="020F0502020204030204" pitchFamily="34" charset="0"/>
                <a:cs typeface="Calibri" panose="020F0502020204030204" pitchFamily="34" charset="0"/>
              </a:rPr>
              <a:t> </a:t>
            </a:r>
            <a:r>
              <a:rPr lang="en-US" sz="20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This poster investigates the trajectory of electricity production in select countries, employing exponential growth modeling. Focused on indicators related to hydroelectric and coal sources, the analysis reveals key growth rates and offers predictive insights. By scrutinizing fitted parameters and confidence intervals, the study provides a concise yet informative overview, facilitating a nuanced understanding of energy trends and aiding informed decision-making.</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Rounded Rectangle 30"/>
          <p:cNvSpPr/>
          <p:nvPr/>
        </p:nvSpPr>
        <p:spPr>
          <a:xfrm>
            <a:off x="682290" y="5483596"/>
            <a:ext cx="5832454"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Introduction:</a:t>
            </a:r>
          </a:p>
          <a:p>
            <a:pPr algn="just"/>
            <a:r>
              <a:rPr lang="en-US" dirty="0" smtClean="0">
                <a:latin typeface="Calibri" panose="020F0502020204030204" pitchFamily="34" charset="0"/>
                <a:ea typeface="Calibri" panose="020F0502020204030204" pitchFamily="34" charset="0"/>
                <a:cs typeface="Calibri" panose="020F0502020204030204" pitchFamily="34" charset="0"/>
              </a:rPr>
              <a:t>Unraveling the dynamics of electricity production is pivotal for sustainable energy planning. This study employs exponential growth modeling to analyze key indicators, including hydroelectric and coal sources, across nations. By scrutinizing growth rates and projecting future trends, our exploration lays the foundation for informed decision-making in the realm of global energy sustainability.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p:cNvSpPr/>
          <p:nvPr/>
        </p:nvSpPr>
        <p:spPr>
          <a:xfrm>
            <a:off x="682290" y="8312937"/>
            <a:ext cx="5832454" cy="2157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b="1" dirty="0" smtClean="0">
                <a:latin typeface="Calibri" panose="020F0502020204030204" pitchFamily="34" charset="0"/>
                <a:ea typeface="Calibri" panose="020F0502020204030204" pitchFamily="34" charset="0"/>
                <a:cs typeface="Calibri" panose="020F0502020204030204" pitchFamily="34" charset="0"/>
              </a:rPr>
              <a:t>Data Processing and Cleaning:</a:t>
            </a:r>
          </a:p>
          <a:p>
            <a:pPr algn="just"/>
            <a:r>
              <a:rPr lang="en-US" sz="2000" dirty="0" smtClean="0">
                <a:latin typeface="Calibri" panose="020F0502020204030204" pitchFamily="34" charset="0"/>
                <a:ea typeface="Calibri" panose="020F0502020204030204" pitchFamily="34" charset="0"/>
                <a:cs typeface="Calibri" panose="020F0502020204030204" pitchFamily="34" charset="0"/>
              </a:rPr>
              <a:t>World Bank data was processed and cleaned, removing unnecessary columns and reshaping the data for analysis. The resulting datasets, </a:t>
            </a:r>
            <a:r>
              <a:rPr lang="en-US" sz="2000" dirty="0" err="1" smtClean="0">
                <a:latin typeface="Calibri" panose="020F0502020204030204" pitchFamily="34" charset="0"/>
                <a:ea typeface="Calibri" panose="020F0502020204030204" pitchFamily="34" charset="0"/>
                <a:cs typeface="Calibri" panose="020F0502020204030204" pitchFamily="34" charset="0"/>
              </a:rPr>
              <a:t>df_years</a:t>
            </a:r>
            <a:r>
              <a:rPr lang="en-US" sz="2000" dirty="0" smtClean="0">
                <a:latin typeface="Calibri" panose="020F0502020204030204" pitchFamily="34" charset="0"/>
                <a:ea typeface="Calibri" panose="020F0502020204030204" pitchFamily="34" charset="0"/>
                <a:cs typeface="Calibri" panose="020F0502020204030204" pitchFamily="34" charset="0"/>
              </a:rPr>
              <a:t>, and </a:t>
            </a:r>
            <a:r>
              <a:rPr lang="en-US" sz="2000" dirty="0" err="1" smtClean="0">
                <a:latin typeface="Calibri" panose="020F0502020204030204" pitchFamily="34" charset="0"/>
                <a:ea typeface="Calibri" panose="020F0502020204030204" pitchFamily="34" charset="0"/>
                <a:cs typeface="Calibri" panose="020F0502020204030204" pitchFamily="34" charset="0"/>
              </a:rPr>
              <a:t>df_countries</a:t>
            </a:r>
            <a:r>
              <a:rPr lang="en-US" sz="2000" dirty="0" smtClean="0">
                <a:latin typeface="Calibri" panose="020F0502020204030204" pitchFamily="34" charset="0"/>
                <a:ea typeface="Calibri" panose="020F0502020204030204" pitchFamily="34" charset="0"/>
                <a:cs typeface="Calibri" panose="020F0502020204030204" pitchFamily="34" charset="0"/>
              </a:rPr>
              <a:t>, offer a comprehensive view of yearly and country-wise trends in electricity production indicators.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3" name="Snip Single Corner Rectangle 32"/>
          <p:cNvSpPr/>
          <p:nvPr/>
        </p:nvSpPr>
        <p:spPr>
          <a:xfrm>
            <a:off x="682290" y="10585450"/>
            <a:ext cx="5832454" cy="2667000"/>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Country and Indicator Selection:</a:t>
            </a:r>
          </a:p>
          <a:p>
            <a:pPr algn="just"/>
            <a:r>
              <a:rPr lang="en-US" sz="2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Four countries – Canada, European Union, India, and the United States – were selected for in-depth analysis. Two indicators, "Electricity production from hydroelectric sources (% of total)" and "Electricity production from coal sources (% of total)," were chosen for their significance in the energy landscape.</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Rounded Rectangle 33"/>
          <p:cNvSpPr/>
          <p:nvPr/>
        </p:nvSpPr>
        <p:spPr>
          <a:xfrm>
            <a:off x="682290" y="13402458"/>
            <a:ext cx="5841209" cy="381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latin typeface="Calibri" panose="020F0502020204030204" pitchFamily="34" charset="0"/>
                <a:ea typeface="Calibri" panose="020F0502020204030204" pitchFamily="34" charset="0"/>
                <a:cs typeface="Calibri" panose="020F0502020204030204" pitchFamily="34" charset="0"/>
              </a:rPr>
              <a:t>Exponential Growth Modeling:</a:t>
            </a:r>
          </a:p>
          <a:p>
            <a:pPr algn="just"/>
            <a:r>
              <a:rPr lang="en-US" sz="2000" dirty="0" smtClean="0">
                <a:latin typeface="Calibri" panose="020F0502020204030204" pitchFamily="34" charset="0"/>
                <a:ea typeface="Calibri" panose="020F0502020204030204" pitchFamily="34" charset="0"/>
                <a:cs typeface="Calibri" panose="020F0502020204030204" pitchFamily="34" charset="0"/>
              </a:rPr>
              <a:t>Fitted Parameters: The fitted parameters (a and b) for each country and indicator reveal key insights into the initial values and growth rates of electricity production. For instance, in India, the initial value for hydroelectric sources is 35.41, and the growth rate is -0.0405.</a:t>
            </a:r>
          </a:p>
          <a:p>
            <a:pPr algn="just"/>
            <a:r>
              <a:rPr lang="en-US" sz="2000" dirty="0" smtClean="0">
                <a:latin typeface="Calibri" panose="020F0502020204030204" pitchFamily="34" charset="0"/>
                <a:ea typeface="Calibri" panose="020F0502020204030204" pitchFamily="34" charset="0"/>
                <a:cs typeface="Calibri" panose="020F0502020204030204" pitchFamily="34" charset="0"/>
              </a:rPr>
              <a:t>Confidence Intervals: Confidence intervals provide a measure of uncertainty around the growth rates. For India, the confidence interval for the growth rate is [-0.0405 ± 7.00], emphasizing the variability in the predictions.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7098141" y="13404850"/>
            <a:ext cx="6561862" cy="2446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Future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Predictions:</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Exponential growth modeling predicts future values for electricity production indicators. These predictions offer a glimpse into the expected trajectory of hydroelectric and coal sources.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Example Interpretation (for European Union - Coal Sources):</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lt1"/>
                </a:solidFill>
                <a:latin typeface="Calibri" panose="020F0502020204030204" pitchFamily="34" charset="0"/>
                <a:ea typeface="Calibri" panose="020F0502020204030204" pitchFamily="34" charset="0"/>
                <a:cs typeface="Calibri" panose="020F0502020204030204" pitchFamily="34" charset="0"/>
              </a:rPr>
              <a:t>The predicted growth rate of -0.0109, with confidence intervals [-0.0109 ± 2.27], suggests a relatively stable, but slightly decreasing trend in coal-based electricity production in the European Union</a:t>
            </a:r>
            <a:r>
              <a:rPr lang="en-US" dirty="0" smtClean="0">
                <a:solidFill>
                  <a:schemeClr val="lt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912" y="3422650"/>
            <a:ext cx="656186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a:xfrm>
            <a:off x="6944912" y="1528400"/>
            <a:ext cx="6561862"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Cluster Analysis:</a:t>
            </a:r>
            <a:endParaRPr lang="en-IN"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smtClean="0">
                <a:solidFill>
                  <a:schemeClr val="lt1"/>
                </a:solidFill>
                <a:latin typeface="Calibri" panose="020F0502020204030204" pitchFamily="34" charset="0"/>
                <a:ea typeface="Calibri" panose="020F0502020204030204" pitchFamily="34" charset="0"/>
                <a:cs typeface="Calibri" panose="020F0502020204030204" pitchFamily="34" charset="0"/>
              </a:rPr>
              <a:t>K-Means clustering identifies patterns in normalized data. Similarities and differences in electricity production trends among the selected countries are revealed. This allows for a nuanced understanding of how countries group based on their electricity production profiles.</a:t>
            </a:r>
            <a:endParaRPr lang="en-US" dirty="0" smtClean="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37" name="Rounded Rectangle 36"/>
          <p:cNvSpPr/>
          <p:nvPr/>
        </p:nvSpPr>
        <p:spPr>
          <a:xfrm>
            <a:off x="7209477" y="6724568"/>
            <a:ext cx="6297297" cy="2667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Normalized Data Visualization:</a:t>
            </a:r>
            <a:endParaRPr lang="en-IN"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smtClean="0">
                <a:solidFill>
                  <a:schemeClr val="lt1"/>
                </a:solidFill>
                <a:latin typeface="Calibri" panose="020F0502020204030204" pitchFamily="34" charset="0"/>
                <a:ea typeface="Calibri" panose="020F0502020204030204" pitchFamily="34" charset="0"/>
                <a:cs typeface="Calibri" panose="020F0502020204030204" pitchFamily="34" charset="0"/>
              </a:rPr>
              <a:t>The stacked bar chart of normalized data from 1980 to 2014 visually showcases trends over the years. Observing how countries' electricity production indicators have evolved provides valuable insights into changing energy landscapes.</a:t>
            </a:r>
            <a:endParaRPr lang="en-IN" dirty="0" smtClean="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smtClean="0">
                <a:solidFill>
                  <a:schemeClr val="lt1"/>
                </a:solidFill>
                <a:latin typeface="Calibri" panose="020F0502020204030204" pitchFamily="34" charset="0"/>
                <a:ea typeface="Calibri" panose="020F0502020204030204" pitchFamily="34" charset="0"/>
                <a:cs typeface="Calibri" panose="020F0502020204030204" pitchFamily="34" charset="0"/>
              </a:rPr>
              <a:t>Example Interpretation (for Canada):</a:t>
            </a:r>
            <a:endParaRPr lang="en-IN" dirty="0" smtClean="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smtClean="0">
                <a:solidFill>
                  <a:schemeClr val="lt1"/>
                </a:solidFill>
                <a:latin typeface="Calibri" panose="020F0502020204030204" pitchFamily="34" charset="0"/>
                <a:ea typeface="Calibri" panose="020F0502020204030204" pitchFamily="34" charset="0"/>
                <a:cs typeface="Calibri" panose="020F0502020204030204" pitchFamily="34" charset="0"/>
              </a:rPr>
              <a:t>The chart indicates an upward trend in hydroelectric sources from 1980 to 2014, potentially reflecting a shift towards cleaner energy sources.</a:t>
            </a:r>
            <a:endParaRPr lang="en-US" dirty="0" smtClean="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194" y="9461500"/>
            <a:ext cx="6561862"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1585" y="15995650"/>
            <a:ext cx="6561862" cy="3362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Hexagon 37"/>
          <p:cNvSpPr/>
          <p:nvPr/>
        </p:nvSpPr>
        <p:spPr>
          <a:xfrm>
            <a:off x="453255" y="17367248"/>
            <a:ext cx="6070244" cy="2185059"/>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latin typeface="Calibri" panose="020F0502020204030204" pitchFamily="34" charset="0"/>
                <a:ea typeface="Calibri" panose="020F0502020204030204" pitchFamily="34" charset="0"/>
                <a:cs typeface="Calibri" panose="020F0502020204030204" pitchFamily="34" charset="0"/>
              </a:rPr>
              <a:t>Conclusion:</a:t>
            </a:r>
          </a:p>
          <a:p>
            <a:pPr algn="just"/>
            <a:r>
              <a:rPr lang="en-US" dirty="0" smtClean="0">
                <a:latin typeface="Calibri" panose="020F0502020204030204" pitchFamily="34" charset="0"/>
                <a:ea typeface="Calibri" panose="020F0502020204030204" pitchFamily="34" charset="0"/>
                <a:cs typeface="Calibri" panose="020F0502020204030204" pitchFamily="34" charset="0"/>
              </a:rPr>
              <a:t>This analysis provides a comprehensive and interpretable overview of electricity production trends. The combination of exponential growth modeling, clustering, and correlation analysis offers valuable insights for stakeholders involved in shaping sustainable energy futures.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p:cNvSpPr/>
          <p:nvPr/>
        </p:nvSpPr>
        <p:spPr>
          <a:xfrm>
            <a:off x="639723" y="19628509"/>
            <a:ext cx="12993724" cy="4755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err="1" smtClean="0">
                <a:solidFill>
                  <a:schemeClr val="tx1"/>
                </a:solidFill>
              </a:rPr>
              <a:t>GitLink</a:t>
            </a:r>
            <a:r>
              <a:rPr lang="en-US" dirty="0" smtClean="0">
                <a:solidFill>
                  <a:schemeClr val="tx1"/>
                </a:solidFill>
              </a:rPr>
              <a:t>:</a:t>
            </a:r>
            <a:endParaRPr lang="en-IN"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84</TotalTime>
  <Words>574</Words>
  <Application>Microsoft Office PowerPoint</Application>
  <PresentationFormat>Custom</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Trek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of Countries Based on Forest and Agricultural Land Use</dc:title>
  <dc:creator>ACER</dc:creator>
  <cp:lastModifiedBy>ACER</cp:lastModifiedBy>
  <cp:revision>8</cp:revision>
  <dcterms:created xsi:type="dcterms:W3CDTF">2024-01-18T00:17:50Z</dcterms:created>
  <dcterms:modified xsi:type="dcterms:W3CDTF">2024-01-17T20:17:55Z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2023-05-11T00:00:00Z</vt:filetime>
  </property>
  <property fmtid="{D5CDD505-2E9C-101B-9397-08002B2CF9AE}" pid="3" name="Creator">
    <vt:lpwstr>Microsoft® PowerPoint® for Microsoft 365</vt:lpwstr>
  </property>
  <property fmtid="{D5CDD505-2E9C-101B-9397-08002B2CF9AE}" pid="4" name="LastSaved">
    <vt:filetime>2024-01-18T00:00:00Z</vt:filetime>
  </property>
  <property fmtid="{D5CDD505-2E9C-101B-9397-08002B2CF9AE}" pid="5" name="Producer">
    <vt:lpwstr>3-Heights(TM) PDF Security Shell 4.8.25.2 (http://www.pdf-tools.com)</vt:lpwstr>
  </property>
</Properties>
</file>