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05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3F3274-2999-424A-A884-DDD825DB4E3B}">
  <a:tblStyle styleId="{B03F3274-2999-424A-A884-DDD825DB4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05" orient="horz"/>
        <p:guide pos="55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ARE GOING TO BUILD A MODEL TO PREDICT THE OVERALL RATING OF PLAYERS WITH </a:t>
            </a:r>
            <a:r>
              <a:rPr lang="es">
                <a:solidFill>
                  <a:schemeClr val="dk1"/>
                </a:solidFill>
              </a:rPr>
              <a:t>LINEAR REGRESSION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49d5e47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949d5e47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949d5e47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949d5e47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HAVE BUILT A CORRELATION MATRIX AND A HEATMAP TO: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949d5e4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949d5e4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49d5e47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49d5e47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949d5e47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949d5e47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A1A1A"/>
                </a:solidFill>
              </a:rPr>
              <a:t>Data scaling: </a:t>
            </a:r>
            <a:r>
              <a:rPr lang="es" sz="1000">
                <a:solidFill>
                  <a:srgbClr val="1A1A1A"/>
                </a:solidFill>
              </a:rPr>
              <a:t>Scaling our data to the range of 0 and 1 using MinMaxScaler().</a:t>
            </a:r>
            <a:r>
              <a:rPr b="1" lang="es" sz="1000">
                <a:solidFill>
                  <a:srgbClr val="1A1A1A"/>
                </a:solidFill>
              </a:rPr>
              <a:t>Box-cox:</a:t>
            </a:r>
            <a:r>
              <a:rPr lang="es" sz="1000">
                <a:solidFill>
                  <a:srgbClr val="1A1A1A"/>
                </a:solidFill>
              </a:rPr>
              <a:t> To make the data look more n</a:t>
            </a:r>
            <a:r>
              <a:rPr lang="es" sz="1000">
                <a:solidFill>
                  <a:srgbClr val="040C28"/>
                </a:solidFill>
              </a:rPr>
              <a:t>ormal distributed / normal shape</a:t>
            </a:r>
            <a:endParaRPr sz="100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WE DROP NAME COLUMN AND KEPT NATIONALITY AND POSITION COLUMN. WE TRIED TO CONVERT NATIONALITY OF PLAYERS TO CONTINENTS SO WE WOULD HAVE LESS VALUES BUT NO TIME.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THEN WE CONCATENATE OUR TRANSFORMED NUMERICAL AND OUR CATEGORICAL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040C28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49d5e47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949d5e47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949d5e47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949d5e47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949d5e4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949d5e4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rmse: LITTLE </a:t>
            </a:r>
            <a:r>
              <a:rPr lang="es"/>
              <a:t> deviation of the actual y-values from the regression 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49d5e47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949d5e47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s" sz="1250">
                <a:solidFill>
                  <a:schemeClr val="dk1"/>
                </a:solidFill>
              </a:rPr>
              <a:t>R2 =  0.9829952027590091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s" sz="1250">
                <a:solidFill>
                  <a:schemeClr val="dk1"/>
                </a:solidFill>
              </a:rPr>
              <a:t>RMSE =  0.7108417342985153 (</a:t>
            </a:r>
            <a:r>
              <a:rPr lang="es">
                <a:solidFill>
                  <a:schemeClr val="dk1"/>
                </a:solidFill>
              </a:rPr>
              <a:t>rmse: LITTLE  deviation of the actual y-values from the regression line.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49d5e47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949d5e47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949d5e47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949d5e47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SELECT THE COLUMNS BASED ON THE CRITERIA WHICH ARE MORE IMPORTANT FOR THE PERFORMANCE OF PLAYERS.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ORIGINAL DATA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(17125, 107)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 SELECTED COLUMNS: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(16991, 41)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49d5e47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949d5e47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DELETED THE COLUMNS WITH NULLS, BECAUSE THEY WERE REPEATED ROWS.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49d5e47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949d5e47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49d5e4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949d5e4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949d5e47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949d5e47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49d5e47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949d5e47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949d5e47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949d5e47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72727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25475" y="1535600"/>
            <a:ext cx="8693026" cy="19008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Predicting the Overall Rating of FIFA players 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with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Linear Regression</a:t>
            </a:r>
          </a:p>
        </p:txBody>
      </p:sp>
      <p:sp>
        <p:nvSpPr>
          <p:cNvPr id="88" name="Google Shape;88;p13"/>
          <p:cNvSpPr txBox="1"/>
          <p:nvPr/>
        </p:nvSpPr>
        <p:spPr>
          <a:xfrm>
            <a:off x="7514500" y="4020375"/>
            <a:ext cx="14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Jesús Cabezas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Sandra Cunha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26" y="444777"/>
            <a:ext cx="9144001" cy="437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91575" y="610500"/>
            <a:ext cx="7820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40"/>
              <a:t>Correlation Heatmap</a:t>
            </a:r>
            <a:endParaRPr sz="344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1784075"/>
            <a:ext cx="76887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marR="1905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150"/>
              <a:buFont typeface="Arial"/>
              <a:buChar char="❖"/>
            </a:pPr>
            <a:r>
              <a:rPr lang="es" sz="21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which variables are related to each other;</a:t>
            </a:r>
            <a:endParaRPr sz="21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190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50"/>
              <a:buFont typeface="Arial"/>
              <a:buChar char="❖"/>
            </a:pPr>
            <a:r>
              <a:rPr lang="es" sz="21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relationship with our target: “ova” - Overall Rating;</a:t>
            </a:r>
            <a:endParaRPr sz="21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190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50"/>
              <a:buFont typeface="Arial"/>
              <a:buChar char="❖"/>
            </a:pPr>
            <a:r>
              <a:rPr lang="es" sz="21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selection: which columns are relevant for our model?</a:t>
            </a:r>
            <a:endParaRPr b="1" sz="1850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0" y="72750"/>
            <a:ext cx="7419824" cy="499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372450" y="34650"/>
            <a:ext cx="7820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40"/>
              <a:t>Correlation Heatmap</a:t>
            </a:r>
            <a:endParaRPr sz="34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04000" y="9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80350" y="1659825"/>
            <a:ext cx="76887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300">
                <a:solidFill>
                  <a:schemeClr val="dk2"/>
                </a:solidFill>
              </a:rPr>
              <a:t>Moderate to High Correlated columns (above 0.8) with our target “ova”: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vision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shot_power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reactions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ball_control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 short_passing</a:t>
            </a:r>
            <a:endParaRPr sz="7300">
              <a:solidFill>
                <a:schemeClr val="dk2"/>
              </a:solidFill>
            </a:endParaRPr>
          </a:p>
          <a:p>
            <a:pPr indent="-3444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s" sz="7300">
                <a:solidFill>
                  <a:schemeClr val="dk2"/>
                </a:solidFill>
              </a:rPr>
              <a:t> bov </a:t>
            </a:r>
            <a:endParaRPr sz="7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461400"/>
            <a:ext cx="7688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Preprocessing</a:t>
            </a:r>
            <a:endParaRPr sz="3240"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1053700" y="18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{B03F3274-2999-424A-A884-DDD825DB4E3B}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50">
                          <a:solidFill>
                            <a:schemeClr val="dk2"/>
                          </a:solidFill>
                        </a:rPr>
                        <a:t>Numerical Features</a:t>
                      </a:r>
                      <a:endParaRPr b="1" sz="2050">
                        <a:solidFill>
                          <a:schemeClr val="dk2"/>
                        </a:solidFill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00"/>
                        <a:buChar char="●"/>
                      </a:pPr>
                      <a:r>
                        <a:rPr lang="es" sz="1900">
                          <a:solidFill>
                            <a:schemeClr val="dk2"/>
                          </a:solidFill>
                        </a:rPr>
                        <a:t>Data scaling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00"/>
                        <a:buChar char="●"/>
                      </a:pPr>
                      <a:r>
                        <a:rPr lang="es" sz="1900">
                          <a:solidFill>
                            <a:schemeClr val="dk2"/>
                          </a:solidFill>
                        </a:rPr>
                        <a:t>Box-cox</a:t>
                      </a:r>
                      <a:endParaRPr b="1"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50">
                          <a:solidFill>
                            <a:srgbClr val="292929"/>
                          </a:solidFill>
                        </a:rPr>
                        <a:t>Categorical Features</a:t>
                      </a:r>
                      <a:endParaRPr b="1" sz="2050">
                        <a:solidFill>
                          <a:srgbClr val="292929"/>
                        </a:solidFill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900"/>
                        <a:buChar char="●"/>
                      </a:pPr>
                      <a:r>
                        <a:rPr lang="es" sz="1900">
                          <a:solidFill>
                            <a:schemeClr val="dk2"/>
                          </a:solidFill>
                        </a:rPr>
                        <a:t>Dummy Encoding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2"/>
                          </a:solidFill>
                        </a:rPr>
                        <a:t>Nationality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2"/>
                          </a:solidFill>
                        </a:rPr>
                        <a:t>Position</a:t>
                      </a:r>
                      <a:endParaRPr b="1" sz="18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667325" y="554100"/>
            <a:ext cx="7688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Modeling </a:t>
            </a:r>
            <a:endParaRPr sz="33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527075" y="1647400"/>
            <a:ext cx="82308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X-y split</a:t>
            </a:r>
            <a:endParaRPr b="1" sz="4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2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= finaldata["ova"]  – Our Target “Overall”</a:t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2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= finaldata.drop(["ova"], axis=1)</a:t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09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Train-test split</a:t>
            </a:r>
            <a:endParaRPr b="1" sz="409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4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30% --&gt; test , 70% --&gt; train </a:t>
            </a:r>
            <a:endParaRPr sz="3869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8"/>
          <p:cNvGraphicFramePr/>
          <p:nvPr/>
        </p:nvGraphicFramePr>
        <p:xfrm>
          <a:off x="727650" y="154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{B03F3274-2999-424A-A884-DDD825DB4E3B}</a:tableStyleId>
              </a:tblPr>
              <a:tblGrid>
                <a:gridCol w="3844350"/>
                <a:gridCol w="3844350"/>
              </a:tblGrid>
              <a:tr h="1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Results with </a:t>
                      </a:r>
                      <a:r>
                        <a:rPr b="1" lang="es" sz="1500"/>
                        <a:t>Box-cox: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079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R2 =  0.98</a:t>
                      </a:r>
                      <a:endParaRPr sz="1250"/>
                    </a:p>
                    <a:p>
                      <a:pPr indent="-3079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RMSE =  0.71</a:t>
                      </a:r>
                      <a:endParaRPr sz="1250"/>
                    </a:p>
                    <a:p>
                      <a:pPr indent="-3079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MSE =  0.50</a:t>
                      </a:r>
                      <a:endParaRPr sz="1250"/>
                    </a:p>
                    <a:p>
                      <a:pPr indent="-3079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MAE =  0.53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Results without Box-cox: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079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R2 =  0.98</a:t>
                      </a:r>
                      <a:endParaRPr sz="1250"/>
                    </a:p>
                    <a:p>
                      <a:pPr indent="-3079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RMSE =  0.92</a:t>
                      </a:r>
                      <a:endParaRPr sz="1250"/>
                    </a:p>
                    <a:p>
                      <a:pPr indent="-3079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MSE =  0.85</a:t>
                      </a:r>
                      <a:endParaRPr sz="1250"/>
                    </a:p>
                    <a:p>
                      <a:pPr indent="-3079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●"/>
                      </a:pPr>
                      <a:r>
                        <a:rPr lang="es" sz="1250"/>
                        <a:t>MAE =  0.69</a:t>
                      </a:r>
                      <a:endParaRPr sz="12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5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1473450" y="439150"/>
            <a:ext cx="619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Evaluation</a:t>
            </a:r>
            <a:endParaRPr b="1" sz="322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1450" y="3282225"/>
            <a:ext cx="694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/>
              <a:t>98% of the variance of the target is explained by the variance of the features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51450" y="3819400"/>
            <a:ext cx="801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/>
              <a:t>±0.7/</a:t>
            </a:r>
            <a:r>
              <a:rPr lang="es" sz="1550"/>
              <a:t>±0.9 difference between values predicted by the model and the actual values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87" y="330475"/>
            <a:ext cx="7977826" cy="46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667325" y="554100"/>
            <a:ext cx="7688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Conclusions</a:t>
            </a:r>
            <a:endParaRPr sz="3300"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43100" y="1485900"/>
            <a:ext cx="82308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464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242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performs better without categoricals;</a:t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6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242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Slightly better prediction using box-cox transformation;</a:t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86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 sz="3869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2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00" y="3021375"/>
            <a:ext cx="3388125" cy="1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31375" y="1374075"/>
            <a:ext cx="8585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Column Selection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Data Cleaning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Correlation Heatmap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Features Selection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Numerical Features Transformation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Categorical Features Transformation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Modeling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520050" y="59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54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11"/>
              <a:t>Column Selection</a:t>
            </a:r>
            <a:endParaRPr sz="2711"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311700" y="1268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{B03F3274-2999-424A-A884-DDD825DB4E3B}</a:tableStyleId>
              </a:tblPr>
              <a:tblGrid>
                <a:gridCol w="2057050"/>
                <a:gridCol w="2203250"/>
                <a:gridCol w="2130150"/>
                <a:gridCol w="2130150"/>
              </a:tblGrid>
              <a:tr h="3523650"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Age  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OVA  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Nationality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Club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BOV  </a:t>
                      </a: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Position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POT  </a:t>
                      </a: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Value 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Crossing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Finishing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Heading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Short Passing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Volley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Dribbling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Curve  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FK Accuracy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Long Passing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Ball Control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Acceleration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Sprint Speed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Agility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Reactions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alance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tamina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Strength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Long Shots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Aggression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Interceptions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Positioning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Vision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Shot Power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Jumping             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Penalties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Marking  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Standing Tackle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Sliding Tackle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GK Diving 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GK Handling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GK Kicking    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GK Positioning      </a:t>
                      </a:r>
                      <a:endParaRPr sz="13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4325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Char char="●"/>
                      </a:pPr>
                      <a:r>
                        <a:rPr lang="es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GK Reflexes        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83975"/>
            <a:ext cx="7688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30050" y="1929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Standardize header names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Checking for nulls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Grouping values in “Position” Column to 'DF', 'MF', 'AT', 'GK</a:t>
            </a:r>
            <a:r>
              <a:rPr lang="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43600" y="454100"/>
            <a:ext cx="80568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Exploratory Data Analysis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150" y="1452000"/>
            <a:ext cx="5874525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53325" y="11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5 Features by Position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30" y="800629"/>
            <a:ext cx="3863174" cy="393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81" y="849975"/>
            <a:ext cx="3863169" cy="38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3325" y="11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5 Features by Position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1341"/>
          <a:stretch/>
        </p:blipFill>
        <p:spPr>
          <a:xfrm>
            <a:off x="4885119" y="818500"/>
            <a:ext cx="3878449" cy="38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94" y="847500"/>
            <a:ext cx="3785424" cy="3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53325" y="11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differences in features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675"/>
            <a:ext cx="4572000" cy="363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716" y="904571"/>
            <a:ext cx="4500533" cy="3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53325" y="11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differences in features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" y="928183"/>
            <a:ext cx="4521775" cy="36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288" y="956007"/>
            <a:ext cx="4495193" cy="3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