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620108-7F4B-4ED0-84B0-FFEE4169E926}">
  <a:tblStyle styleId="{6C620108-7F4B-4ED0-84B0-FFEE4169E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5c2b2d9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25c2b2d9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5c2b2d9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25c2b2d9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25c2b2d9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25c2b2d9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5c2b2d9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5c2b2d9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25c2b2d9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25c2b2d9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e87f29b9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e87f29b9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5c2b2d9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5c2b2d9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5c2b2d90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25c2b2d90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87f29b9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e87f29b9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87f29b98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87f29b98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e87f29b9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e87f29b9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25c2b2d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25c2b2d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5c2b2d90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5c2b2d90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5c2b2d9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5c2b2d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e87f29b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e87f29b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5c2b2d90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25c2b2d90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25c2b2d9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25c2b2d9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25c2b2d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25c2b2d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e87f29b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e87f29b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ublic.tableau.com/app/profile/sandra.cunha/viz/MIDPROJECT_V2/10_DASHBOARD?publish=yes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62100" y="5662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a" sz="4220">
                <a:latin typeface="Lato"/>
                <a:ea typeface="Lato"/>
                <a:cs typeface="Lato"/>
                <a:sym typeface="Lato"/>
              </a:rPr>
              <a:t>Predicting Real Estate King County </a:t>
            </a:r>
            <a:endParaRPr sz="42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a" sz="4220">
                <a:latin typeface="Lato"/>
                <a:ea typeface="Lato"/>
                <a:cs typeface="Lato"/>
                <a:sym typeface="Lato"/>
              </a:rPr>
              <a:t>Selling Prices</a:t>
            </a:r>
            <a:endParaRPr sz="42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936675" y="3072800"/>
            <a:ext cx="11040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André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Jordi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Sandra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32"/>
              <a:t>Francisco for moral support </a:t>
            </a:r>
            <a:endParaRPr sz="632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-5610" l="0" r="0" t="5610"/>
          <a:stretch/>
        </p:blipFill>
        <p:spPr>
          <a:xfrm>
            <a:off x="27500" y="3231150"/>
            <a:ext cx="9088998" cy="20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207250" y="2415888"/>
            <a:ext cx="472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 Models Performance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900">
                <a:latin typeface="Lato"/>
                <a:ea typeface="Lato"/>
                <a:cs typeface="Lato"/>
                <a:sym typeface="Lato"/>
              </a:rPr>
              <a:t>Visualizing Models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00188" y="1572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020">
                <a:latin typeface="Lato"/>
                <a:ea typeface="Lato"/>
                <a:cs typeface="Lato"/>
                <a:sym typeface="Lato"/>
              </a:rPr>
              <a:t>Linear Regression</a:t>
            </a:r>
            <a:endParaRPr sz="302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88" y="1317963"/>
            <a:ext cx="4709226" cy="37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2027200" y="729975"/>
            <a:ext cx="54687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2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Scalers but </a:t>
            </a:r>
            <a:r>
              <a:rPr lang="ca" sz="262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without</a:t>
            </a:r>
            <a:r>
              <a:rPr lang="ca" sz="262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Transformers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7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020">
                <a:latin typeface="Lato"/>
                <a:ea typeface="Lato"/>
                <a:cs typeface="Lato"/>
                <a:sym typeface="Lato"/>
              </a:rPr>
              <a:t>Linear Regression</a:t>
            </a:r>
            <a:endParaRPr sz="30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620">
                <a:latin typeface="Lato"/>
                <a:ea typeface="Lato"/>
                <a:cs typeface="Lato"/>
                <a:sym typeface="Lato"/>
              </a:rPr>
              <a:t>Box-Cox</a:t>
            </a:r>
            <a:endParaRPr sz="30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200" y="1210775"/>
            <a:ext cx="4865400" cy="36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37" y="1211675"/>
            <a:ext cx="4892076" cy="34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14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020">
                <a:latin typeface="Lato"/>
                <a:ea typeface="Lato"/>
                <a:cs typeface="Lato"/>
                <a:sym typeface="Lato"/>
              </a:rPr>
              <a:t>Linear Regression</a:t>
            </a:r>
            <a:endParaRPr sz="30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620">
                <a:latin typeface="Lato"/>
                <a:ea typeface="Lato"/>
                <a:cs typeface="Lato"/>
                <a:sym typeface="Lato"/>
              </a:rPr>
              <a:t>Outliers Removed</a:t>
            </a:r>
            <a:endParaRPr sz="262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5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020">
                <a:latin typeface="Lato"/>
                <a:ea typeface="Lato"/>
                <a:cs typeface="Lato"/>
                <a:sym typeface="Lato"/>
              </a:rPr>
              <a:t>KNN Regression</a:t>
            </a:r>
            <a:endParaRPr sz="302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901" y="1017725"/>
            <a:ext cx="4850200" cy="39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25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355">
                <a:latin typeface="Lato"/>
                <a:ea typeface="Lato"/>
                <a:cs typeface="Lato"/>
                <a:sym typeface="Lato"/>
              </a:rPr>
              <a:t>Random Forest Regression</a:t>
            </a:r>
            <a:endParaRPr sz="335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50" y="937675"/>
            <a:ext cx="5067674" cy="40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Why RandomForest?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The Random Forest Model is a great tool to use to improve predictive models.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Adding more trees can improve the performance of the model, but decreases the returns, and too many trees can lead to overfitting or slow training/prediction times.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It uses Cross-Validation, a useful method that splits the data in a training and validation sets. It finds the number of trees that give the best performance</a:t>
            </a:r>
            <a:r>
              <a:rPr lang="ca"/>
              <a:t>,</a:t>
            </a:r>
            <a:r>
              <a:rPr lang="ca"/>
              <a:t> by trying out different values and evaluating performance on a validation set.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Preprocessing the data and considering feature selection/engineering techniques are also important for optimizing random forest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8750" y="4476175"/>
            <a:ext cx="82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https://public.tableau.com/app/profile/sandra.cunha/viz/MIDPROJECT_V2/10_DASHBOARD?publish=yes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5" y="95475"/>
            <a:ext cx="8353451" cy="41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00000" y="16150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What to look for if Real Estate Company wants to improve sales in King County?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963" y="3161525"/>
            <a:ext cx="1448076" cy="14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23400" y="62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720">
                <a:latin typeface="Lato"/>
                <a:ea typeface="Lato"/>
                <a:cs typeface="Lato"/>
                <a:sym typeface="Lato"/>
              </a:rPr>
              <a:t>Add to Real Estate Property Portfolio:</a:t>
            </a:r>
            <a:endParaRPr sz="27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95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ca" sz="1900">
                <a:latin typeface="Lato"/>
                <a:ea typeface="Lato"/>
                <a:cs typeface="Lato"/>
                <a:sym typeface="Lato"/>
              </a:rPr>
              <a:t>3 - 4 Bedrooms Houses;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ca" sz="1900">
                <a:latin typeface="Lato"/>
                <a:ea typeface="Lato"/>
                <a:cs typeface="Lato"/>
                <a:sym typeface="Lato"/>
              </a:rPr>
              <a:t>Prioritize Living Area (Lot Area has been decreasing over time while Living Area </a:t>
            </a:r>
            <a:r>
              <a:rPr lang="ca" sz="1900">
                <a:latin typeface="Lato"/>
                <a:ea typeface="Lato"/>
                <a:cs typeface="Lato"/>
                <a:sym typeface="Lato"/>
              </a:rPr>
              <a:t>remains the same);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ca" sz="1900">
                <a:latin typeface="Lato"/>
                <a:ea typeface="Lato"/>
                <a:cs typeface="Lato"/>
                <a:sym typeface="Lato"/>
              </a:rPr>
              <a:t>Grade (7-9 higher selling rates);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ca" sz="1900">
                <a:latin typeface="Lato"/>
                <a:ea typeface="Lato"/>
                <a:cs typeface="Lato"/>
                <a:sym typeface="Lato"/>
              </a:rPr>
              <a:t>New properties instead of Old ones;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ca" sz="3320">
                <a:latin typeface="Lato"/>
                <a:ea typeface="Lato"/>
                <a:cs typeface="Lato"/>
                <a:sym typeface="Lato"/>
              </a:rPr>
              <a:t>Our Goals</a:t>
            </a:r>
            <a:endParaRPr sz="33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8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9"/>
          </a:p>
          <a:p>
            <a:pPr indent="-3151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ca" sz="3409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ca" sz="3409">
                <a:latin typeface="Lato"/>
                <a:ea typeface="Lato"/>
                <a:cs typeface="Lato"/>
                <a:sym typeface="Lato"/>
              </a:rPr>
              <a:t>uild a machine learning model to predict the selling prices of houses in King County, Washington State;</a:t>
            </a:r>
            <a:endParaRPr sz="3409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9">
              <a:latin typeface="Lato"/>
              <a:ea typeface="Lato"/>
              <a:cs typeface="Lato"/>
              <a:sym typeface="Lato"/>
            </a:endParaRPr>
          </a:p>
          <a:p>
            <a:pPr indent="-3151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ca" sz="3409">
                <a:latin typeface="Lato"/>
                <a:ea typeface="Lato"/>
                <a:cs typeface="Lato"/>
                <a:sym typeface="Lato"/>
              </a:rPr>
              <a:t>Compare performance of different  Regression Machine Learning Models;</a:t>
            </a:r>
            <a:endParaRPr sz="3409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9">
              <a:latin typeface="Lato"/>
              <a:ea typeface="Lato"/>
              <a:cs typeface="Lato"/>
              <a:sym typeface="Lato"/>
            </a:endParaRPr>
          </a:p>
          <a:p>
            <a:pPr indent="-3151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ca" sz="3409">
                <a:latin typeface="Lato"/>
                <a:ea typeface="Lato"/>
                <a:cs typeface="Lato"/>
                <a:sym typeface="Lato"/>
              </a:rPr>
              <a:t>Choose the best Model after improvements;</a:t>
            </a:r>
            <a:endParaRPr sz="3409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9">
              <a:latin typeface="Lato"/>
              <a:ea typeface="Lato"/>
              <a:cs typeface="Lato"/>
              <a:sym typeface="Lato"/>
            </a:endParaRPr>
          </a:p>
          <a:p>
            <a:pPr indent="-3151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ca" sz="3409">
                <a:latin typeface="Lato"/>
                <a:ea typeface="Lato"/>
                <a:cs typeface="Lato"/>
                <a:sym typeface="Lato"/>
              </a:rPr>
              <a:t>Identify key points to improve Real Estate Business with Tableau Dashboard;</a:t>
            </a:r>
            <a:endParaRPr sz="3409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Thank You for Listening!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Questions?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165" y="1152475"/>
            <a:ext cx="2883674" cy="34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75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Before starting to build our Models</a:t>
            </a:r>
            <a:endParaRPr sz="3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556775" y="12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{6C620108-7F4B-4ED0-84B0-FFEE4169E926}</a:tableStyleId>
              </a:tblPr>
              <a:tblGrid>
                <a:gridCol w="3908275"/>
                <a:gridCol w="3908275"/>
              </a:tblGrid>
              <a:tr h="2578675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and standardize column names</a:t>
                      </a:r>
                      <a:endParaRPr sz="1800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types (datetime, floats…)</a:t>
                      </a:r>
                      <a:endParaRPr sz="1800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Imperial vs Metric System </a:t>
                      </a:r>
                      <a:endParaRPr sz="1800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Duplicates</a:t>
                      </a:r>
                      <a:endParaRPr sz="1800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Nulls</a:t>
                      </a:r>
                      <a:endParaRPr sz="1800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Drop Irrelevant Columns</a:t>
                      </a:r>
                      <a:endParaRPr sz="1800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EDA on continuous numerical and discrete numerical</a:t>
                      </a:r>
                      <a:endParaRPr sz="1800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ca" sz="1800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Pre-processing (scaling, transformations, outliers, feature extraction)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1267" r="54276" t="47613"/>
          <a:stretch/>
        </p:blipFill>
        <p:spPr>
          <a:xfrm>
            <a:off x="861875" y="3905425"/>
            <a:ext cx="2986125" cy="10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05424"/>
            <a:ext cx="3697125" cy="10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1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300">
                <a:latin typeface="Lato"/>
                <a:ea typeface="Lato"/>
                <a:cs typeface="Lato"/>
                <a:sym typeface="Lato"/>
              </a:rPr>
              <a:t>Bucketing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Views - </a:t>
            </a:r>
            <a:r>
              <a:rPr lang="ca">
                <a:latin typeface="Lato"/>
                <a:ea typeface="Lato"/>
                <a:cs typeface="Lato"/>
                <a:sym typeface="Lato"/>
              </a:rPr>
              <a:t>Viewed</a:t>
            </a:r>
            <a:r>
              <a:rPr lang="ca">
                <a:latin typeface="Lato"/>
                <a:ea typeface="Lato"/>
                <a:cs typeface="Lato"/>
                <a:sym typeface="Lato"/>
              </a:rPr>
              <a:t> or not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Property Age - Age group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Renovated - renovated or not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Quarter - months into quarters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Fortnight -  days into fortnights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Bigger or not - if the lot or the living area became bigger after renovation or not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11050" y="4339650"/>
            <a:ext cx="34989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Continuous Numerical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800" y="1481825"/>
            <a:ext cx="3788150" cy="249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50" y="1420475"/>
            <a:ext cx="3788150" cy="2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211050" y="4339650"/>
            <a:ext cx="34989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Continuous Numerical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900" y="1596851"/>
            <a:ext cx="3083626" cy="228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01" y="1341613"/>
            <a:ext cx="3272774" cy="24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Exploratory Data Analysis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211050" y="4339650"/>
            <a:ext cx="34989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>
                <a:latin typeface="Lato"/>
                <a:ea typeface="Lato"/>
                <a:cs typeface="Lato"/>
                <a:sym typeface="Lato"/>
              </a:rPr>
              <a:t>Continuous Numerical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900" y="1573063"/>
            <a:ext cx="3429900" cy="253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25" y="1516450"/>
            <a:ext cx="3638024" cy="26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052550" y="147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700">
                <a:latin typeface="Lato"/>
                <a:ea typeface="Lato"/>
                <a:cs typeface="Lato"/>
                <a:sym typeface="Lato"/>
              </a:rPr>
              <a:t>Correlation Matrix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960" y="883000"/>
            <a:ext cx="4860078" cy="40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1"/>
          <p:cNvGraphicFramePr/>
          <p:nvPr/>
        </p:nvGraphicFramePr>
        <p:xfrm>
          <a:off x="364975" y="123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{6C620108-7F4B-4ED0-84B0-FFEE4169E926}</a:tableStyleId>
              </a:tblPr>
              <a:tblGrid>
                <a:gridCol w="2804675"/>
                <a:gridCol w="2804675"/>
                <a:gridCol w="2804675"/>
              </a:tblGrid>
              <a:tr h="8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latin typeface="Lato"/>
                          <a:ea typeface="Lato"/>
                          <a:cs typeface="Lato"/>
                          <a:sym typeface="Lato"/>
                        </a:rPr>
                        <a:t>KNN Regressor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 Regressor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492725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ca" sz="1800"/>
                        <a:t>0,37 - without outliers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ca" sz="1800"/>
                        <a:t>0,64 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ca" sz="1800"/>
                        <a:t>0,30 - BoxCox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ca" sz="1800"/>
                        <a:t>0,51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ca" sz="1800"/>
                        <a:t>0,28 - without outliers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ca" sz="1800"/>
                        <a:t>0,27 - Box Cox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ca" sz="1800"/>
                        <a:t>0,73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55450"/>
            <a:ext cx="85206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9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Regression Metrics </a:t>
            </a:r>
            <a:endParaRPr sz="29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9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R2 Score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25" y="255450"/>
            <a:ext cx="806025" cy="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16224" l="5193" r="52025" t="13600"/>
          <a:stretch/>
        </p:blipFill>
        <p:spPr>
          <a:xfrm>
            <a:off x="477525" y="3123600"/>
            <a:ext cx="268176" cy="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15028" l="52882" r="4787" t="14449"/>
          <a:stretch/>
        </p:blipFill>
        <p:spPr>
          <a:xfrm>
            <a:off x="477525" y="2296803"/>
            <a:ext cx="268176" cy="27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15028" l="52882" r="4787" t="14449"/>
          <a:stretch/>
        </p:blipFill>
        <p:spPr>
          <a:xfrm>
            <a:off x="477525" y="3546703"/>
            <a:ext cx="268176" cy="27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15028" l="52882" r="4787" t="14449"/>
          <a:stretch/>
        </p:blipFill>
        <p:spPr>
          <a:xfrm>
            <a:off x="3292925" y="3546703"/>
            <a:ext cx="268176" cy="27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15028" l="52882" r="4787" t="14449"/>
          <a:stretch/>
        </p:blipFill>
        <p:spPr>
          <a:xfrm>
            <a:off x="3292925" y="2753603"/>
            <a:ext cx="268176" cy="27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16224" l="5193" r="52025" t="13600"/>
          <a:stretch/>
        </p:blipFill>
        <p:spPr>
          <a:xfrm>
            <a:off x="6111825" y="2329625"/>
            <a:ext cx="268176" cy="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3294675" y="2330875"/>
            <a:ext cx="268175" cy="2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