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7772400" cy="10058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264960" y="2253600"/>
            <a:ext cx="7241760" cy="297576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264960" y="5512320"/>
            <a:ext cx="7241760" cy="29757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264960" y="2253600"/>
            <a:ext cx="3533760" cy="297576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3975840" y="2253600"/>
            <a:ext cx="3533760" cy="297576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264960" y="5512320"/>
            <a:ext cx="3533760" cy="297576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3975840" y="5512320"/>
            <a:ext cx="3533760" cy="29757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264960" y="2253600"/>
            <a:ext cx="2331720" cy="297576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2713680" y="2253600"/>
            <a:ext cx="2331720" cy="297576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5162400" y="2253600"/>
            <a:ext cx="2331720" cy="297576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264960" y="5512320"/>
            <a:ext cx="2331720" cy="297576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2713680" y="5512320"/>
            <a:ext cx="2331720" cy="297576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5162400" y="5512320"/>
            <a:ext cx="2331720" cy="29757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44" name="PlaceHolder 2"/>
          <p:cNvSpPr>
            <a:spLocks noGrp="1"/>
          </p:cNvSpPr>
          <p:nvPr>
            <p:ph type="subTitle"/>
          </p:nvPr>
        </p:nvSpPr>
        <p:spPr>
          <a:xfrm>
            <a:off x="264960" y="2253600"/>
            <a:ext cx="7241760" cy="6239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body"/>
          </p:nvPr>
        </p:nvSpPr>
        <p:spPr>
          <a:xfrm>
            <a:off x="264960" y="2253600"/>
            <a:ext cx="7241760" cy="6239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48" name="PlaceHolder 2"/>
          <p:cNvSpPr>
            <a:spLocks noGrp="1"/>
          </p:cNvSpPr>
          <p:nvPr>
            <p:ph type="body"/>
          </p:nvPr>
        </p:nvSpPr>
        <p:spPr>
          <a:xfrm>
            <a:off x="264960" y="2253600"/>
            <a:ext cx="3533760" cy="623916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3975840" y="2253600"/>
            <a:ext cx="3533760" cy="6239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264960" y="870120"/>
            <a:ext cx="7241760" cy="5189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53" name="PlaceHolder 2"/>
          <p:cNvSpPr>
            <a:spLocks noGrp="1"/>
          </p:cNvSpPr>
          <p:nvPr>
            <p:ph type="body"/>
          </p:nvPr>
        </p:nvSpPr>
        <p:spPr>
          <a:xfrm>
            <a:off x="264960" y="2253600"/>
            <a:ext cx="3533760" cy="297576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3975840" y="2253600"/>
            <a:ext cx="3533760" cy="6239160"/>
          </a:xfrm>
          <a:prstGeom prst="rect">
            <a:avLst/>
          </a:prstGeom>
        </p:spPr>
        <p:txBody>
          <a:bodyPr lIns="0" rIns="0" tIns="0" bIns="0">
            <a:normAutofit/>
          </a:bodyPr>
          <a:p>
            <a:endParaRPr b="0" lang="en-US" sz="3200" spc="-1" strike="noStrike">
              <a:latin typeface="Arial"/>
            </a:endParaRPr>
          </a:p>
        </p:txBody>
      </p:sp>
      <p:sp>
        <p:nvSpPr>
          <p:cNvPr id="55" name="PlaceHolder 4"/>
          <p:cNvSpPr>
            <a:spLocks noGrp="1"/>
          </p:cNvSpPr>
          <p:nvPr>
            <p:ph type="body"/>
          </p:nvPr>
        </p:nvSpPr>
        <p:spPr>
          <a:xfrm>
            <a:off x="264960" y="5512320"/>
            <a:ext cx="3533760" cy="29757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subTitle"/>
          </p:nvPr>
        </p:nvSpPr>
        <p:spPr>
          <a:xfrm>
            <a:off x="264960" y="2253600"/>
            <a:ext cx="7241760" cy="6239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57" name="PlaceHolder 2"/>
          <p:cNvSpPr>
            <a:spLocks noGrp="1"/>
          </p:cNvSpPr>
          <p:nvPr>
            <p:ph type="body"/>
          </p:nvPr>
        </p:nvSpPr>
        <p:spPr>
          <a:xfrm>
            <a:off x="264960" y="2253600"/>
            <a:ext cx="3533760" cy="623916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3975840" y="2253600"/>
            <a:ext cx="3533760" cy="297576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3975840" y="5512320"/>
            <a:ext cx="3533760" cy="29757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61" name="PlaceHolder 2"/>
          <p:cNvSpPr>
            <a:spLocks noGrp="1"/>
          </p:cNvSpPr>
          <p:nvPr>
            <p:ph type="body"/>
          </p:nvPr>
        </p:nvSpPr>
        <p:spPr>
          <a:xfrm>
            <a:off x="264960" y="2253600"/>
            <a:ext cx="3533760" cy="297576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3975840" y="2253600"/>
            <a:ext cx="3533760" cy="297576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264960" y="5512320"/>
            <a:ext cx="7241760" cy="29757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264960" y="2253600"/>
            <a:ext cx="7241760" cy="297576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264960" y="5512320"/>
            <a:ext cx="7241760" cy="29757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68" name="PlaceHolder 2"/>
          <p:cNvSpPr>
            <a:spLocks noGrp="1"/>
          </p:cNvSpPr>
          <p:nvPr>
            <p:ph type="body"/>
          </p:nvPr>
        </p:nvSpPr>
        <p:spPr>
          <a:xfrm>
            <a:off x="264960" y="2253600"/>
            <a:ext cx="3533760" cy="297576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3975840" y="2253600"/>
            <a:ext cx="3533760" cy="297576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264960" y="5512320"/>
            <a:ext cx="3533760" cy="2975760"/>
          </a:xfrm>
          <a:prstGeom prst="rect">
            <a:avLst/>
          </a:prstGeom>
        </p:spPr>
        <p:txBody>
          <a:bodyPr lIns="0" rIns="0" tIns="0" bIns="0">
            <a:normAutofit/>
          </a:bodyPr>
          <a:p>
            <a:endParaRPr b="0" lang="en-US" sz="3200" spc="-1" strike="noStrike">
              <a:latin typeface="Arial"/>
            </a:endParaRPr>
          </a:p>
        </p:txBody>
      </p:sp>
      <p:sp>
        <p:nvSpPr>
          <p:cNvPr id="71" name="PlaceHolder 5"/>
          <p:cNvSpPr>
            <a:spLocks noGrp="1"/>
          </p:cNvSpPr>
          <p:nvPr>
            <p:ph type="body"/>
          </p:nvPr>
        </p:nvSpPr>
        <p:spPr>
          <a:xfrm>
            <a:off x="3975840" y="5512320"/>
            <a:ext cx="3533760" cy="29757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73" name="PlaceHolder 2"/>
          <p:cNvSpPr>
            <a:spLocks noGrp="1"/>
          </p:cNvSpPr>
          <p:nvPr>
            <p:ph type="body"/>
          </p:nvPr>
        </p:nvSpPr>
        <p:spPr>
          <a:xfrm>
            <a:off x="264960" y="2253600"/>
            <a:ext cx="2331720" cy="297576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2713680" y="2253600"/>
            <a:ext cx="2331720" cy="297576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5162400" y="2253600"/>
            <a:ext cx="2331720" cy="297576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264960" y="5512320"/>
            <a:ext cx="2331720" cy="2975760"/>
          </a:xfrm>
          <a:prstGeom prst="rect">
            <a:avLst/>
          </a:prstGeom>
        </p:spPr>
        <p:txBody>
          <a:bodyPr lIns="0" rIns="0" tIns="0" bIns="0">
            <a:normAutofit/>
          </a:bodyPr>
          <a:p>
            <a:endParaRPr b="0" lang="en-US" sz="3200" spc="-1" strike="noStrike">
              <a:latin typeface="Arial"/>
            </a:endParaRPr>
          </a:p>
        </p:txBody>
      </p:sp>
      <p:sp>
        <p:nvSpPr>
          <p:cNvPr id="77" name="PlaceHolder 6"/>
          <p:cNvSpPr>
            <a:spLocks noGrp="1"/>
          </p:cNvSpPr>
          <p:nvPr>
            <p:ph type="body"/>
          </p:nvPr>
        </p:nvSpPr>
        <p:spPr>
          <a:xfrm>
            <a:off x="2713680" y="5512320"/>
            <a:ext cx="2331720" cy="2975760"/>
          </a:xfrm>
          <a:prstGeom prst="rect">
            <a:avLst/>
          </a:prstGeom>
        </p:spPr>
        <p:txBody>
          <a:bodyPr lIns="0" rIns="0" tIns="0" bIns="0">
            <a:normAutofit/>
          </a:bodyPr>
          <a:p>
            <a:endParaRPr b="0" lang="en-US" sz="3200" spc="-1" strike="noStrike">
              <a:latin typeface="Arial"/>
            </a:endParaRPr>
          </a:p>
        </p:txBody>
      </p:sp>
      <p:sp>
        <p:nvSpPr>
          <p:cNvPr id="78" name="PlaceHolder 7"/>
          <p:cNvSpPr>
            <a:spLocks noGrp="1"/>
          </p:cNvSpPr>
          <p:nvPr>
            <p:ph type="body"/>
          </p:nvPr>
        </p:nvSpPr>
        <p:spPr>
          <a:xfrm>
            <a:off x="5162400" y="5512320"/>
            <a:ext cx="2331720" cy="29757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82" name="PlaceHolder 2"/>
          <p:cNvSpPr>
            <a:spLocks noGrp="1"/>
          </p:cNvSpPr>
          <p:nvPr>
            <p:ph type="subTitle"/>
          </p:nvPr>
        </p:nvSpPr>
        <p:spPr>
          <a:xfrm>
            <a:off x="264960" y="2253600"/>
            <a:ext cx="7241760" cy="6239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84" name="PlaceHolder 2"/>
          <p:cNvSpPr>
            <a:spLocks noGrp="1"/>
          </p:cNvSpPr>
          <p:nvPr>
            <p:ph type="body"/>
          </p:nvPr>
        </p:nvSpPr>
        <p:spPr>
          <a:xfrm>
            <a:off x="264960" y="2253600"/>
            <a:ext cx="7241760" cy="6239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86" name="PlaceHolder 2"/>
          <p:cNvSpPr>
            <a:spLocks noGrp="1"/>
          </p:cNvSpPr>
          <p:nvPr>
            <p:ph type="body"/>
          </p:nvPr>
        </p:nvSpPr>
        <p:spPr>
          <a:xfrm>
            <a:off x="264960" y="2253600"/>
            <a:ext cx="3533760" cy="623916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3975840" y="2253600"/>
            <a:ext cx="3533760" cy="6239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264960" y="2253600"/>
            <a:ext cx="7241760" cy="6239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264960" y="870120"/>
            <a:ext cx="7241760" cy="5189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91" name="PlaceHolder 2"/>
          <p:cNvSpPr>
            <a:spLocks noGrp="1"/>
          </p:cNvSpPr>
          <p:nvPr>
            <p:ph type="body"/>
          </p:nvPr>
        </p:nvSpPr>
        <p:spPr>
          <a:xfrm>
            <a:off x="264960" y="2253600"/>
            <a:ext cx="3533760" cy="297576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3975840" y="2253600"/>
            <a:ext cx="3533760" cy="623916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264960" y="5512320"/>
            <a:ext cx="3533760" cy="29757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264960" y="2253600"/>
            <a:ext cx="3533760" cy="623916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3975840" y="2253600"/>
            <a:ext cx="3533760" cy="297576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3975840" y="5512320"/>
            <a:ext cx="3533760" cy="29757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99" name="PlaceHolder 2"/>
          <p:cNvSpPr>
            <a:spLocks noGrp="1"/>
          </p:cNvSpPr>
          <p:nvPr>
            <p:ph type="body"/>
          </p:nvPr>
        </p:nvSpPr>
        <p:spPr>
          <a:xfrm>
            <a:off x="264960" y="2253600"/>
            <a:ext cx="3533760" cy="297576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3975840" y="2253600"/>
            <a:ext cx="3533760" cy="297576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264960" y="5512320"/>
            <a:ext cx="7241760" cy="29757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264960" y="2253600"/>
            <a:ext cx="7241760" cy="297576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264960" y="5512320"/>
            <a:ext cx="7241760" cy="29757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106" name="PlaceHolder 2"/>
          <p:cNvSpPr>
            <a:spLocks noGrp="1"/>
          </p:cNvSpPr>
          <p:nvPr>
            <p:ph type="body"/>
          </p:nvPr>
        </p:nvSpPr>
        <p:spPr>
          <a:xfrm>
            <a:off x="264960" y="2253600"/>
            <a:ext cx="3533760" cy="297576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3975840" y="2253600"/>
            <a:ext cx="3533760" cy="297576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264960" y="5512320"/>
            <a:ext cx="3533760" cy="297576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3975840" y="5512320"/>
            <a:ext cx="3533760" cy="29757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111" name="PlaceHolder 2"/>
          <p:cNvSpPr>
            <a:spLocks noGrp="1"/>
          </p:cNvSpPr>
          <p:nvPr>
            <p:ph type="body"/>
          </p:nvPr>
        </p:nvSpPr>
        <p:spPr>
          <a:xfrm>
            <a:off x="264960" y="2253600"/>
            <a:ext cx="2331720" cy="297576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2713680" y="2253600"/>
            <a:ext cx="2331720" cy="297576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5162400" y="2253600"/>
            <a:ext cx="2331720" cy="297576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264960" y="5512320"/>
            <a:ext cx="2331720" cy="297576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2713680" y="5512320"/>
            <a:ext cx="2331720" cy="297576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5162400" y="5512320"/>
            <a:ext cx="2331720" cy="29757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264960" y="2253600"/>
            <a:ext cx="3533760" cy="623916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3975840" y="2253600"/>
            <a:ext cx="3533760" cy="6239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64960" y="870120"/>
            <a:ext cx="7241760" cy="5189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14" name="PlaceHolder 2"/>
          <p:cNvSpPr>
            <a:spLocks noGrp="1"/>
          </p:cNvSpPr>
          <p:nvPr>
            <p:ph type="body"/>
          </p:nvPr>
        </p:nvSpPr>
        <p:spPr>
          <a:xfrm>
            <a:off x="264960" y="2253600"/>
            <a:ext cx="3533760" cy="297576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3975840" y="2253600"/>
            <a:ext cx="3533760" cy="623916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264960" y="5512320"/>
            <a:ext cx="3533760" cy="29757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18" name="PlaceHolder 2"/>
          <p:cNvSpPr>
            <a:spLocks noGrp="1"/>
          </p:cNvSpPr>
          <p:nvPr>
            <p:ph type="body"/>
          </p:nvPr>
        </p:nvSpPr>
        <p:spPr>
          <a:xfrm>
            <a:off x="264960" y="2253600"/>
            <a:ext cx="3533760" cy="623916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3975840" y="2253600"/>
            <a:ext cx="3533760" cy="297576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3975840" y="5512320"/>
            <a:ext cx="3533760" cy="29757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64960" y="870120"/>
            <a:ext cx="7241760" cy="111924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264960" y="2253600"/>
            <a:ext cx="3533760" cy="297576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3975840" y="2253600"/>
            <a:ext cx="3533760" cy="297576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264960" y="5512320"/>
            <a:ext cx="7241760" cy="29757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964440"/>
            <a:ext cx="31680" cy="930960"/>
          </a:xfrm>
          <a:prstGeom prst="rect">
            <a:avLst/>
          </a:prstGeom>
          <a:solidFill>
            <a:srgbClr val="02b4e5"/>
          </a:solidFill>
          <a:ln>
            <a:noFill/>
          </a:ln>
        </p:spPr>
        <p:style>
          <a:lnRef idx="0"/>
          <a:fillRef idx="0"/>
          <a:effectRef idx="0"/>
          <a:fontRef idx="minor"/>
        </p:style>
      </p:sp>
      <p:pic>
        <p:nvPicPr>
          <p:cNvPr id="1" name="Google Shape;54;p13" descr=""/>
          <p:cNvPicPr/>
          <p:nvPr/>
        </p:nvPicPr>
        <p:blipFill>
          <a:blip r:embed="rId2"/>
          <a:stretch/>
        </p:blipFill>
        <p:spPr>
          <a:xfrm>
            <a:off x="6744240" y="8934840"/>
            <a:ext cx="807480" cy="272520"/>
          </a:xfrm>
          <a:prstGeom prst="rect">
            <a:avLst/>
          </a:prstGeom>
          <a:ln>
            <a:noFill/>
          </a:ln>
        </p:spPr>
      </p:pic>
      <p:sp>
        <p:nvSpPr>
          <p:cNvPr id="2" name="PlaceHolder 2"/>
          <p:cNvSpPr>
            <a:spLocks noGrp="1"/>
          </p:cNvSpPr>
          <p:nvPr>
            <p:ph type="title"/>
          </p:nvPr>
        </p:nvSpPr>
        <p:spPr>
          <a:xfrm>
            <a:off x="264960" y="870120"/>
            <a:ext cx="7241760" cy="11192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 name="PlaceHolder 3"/>
          <p:cNvSpPr>
            <a:spLocks noGrp="1"/>
          </p:cNvSpPr>
          <p:nvPr>
            <p:ph type="body"/>
          </p:nvPr>
        </p:nvSpPr>
        <p:spPr>
          <a:xfrm>
            <a:off x="388440" y="2353320"/>
            <a:ext cx="6994800" cy="5833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964440"/>
            <a:ext cx="31680" cy="930960"/>
          </a:xfrm>
          <a:prstGeom prst="rect">
            <a:avLst/>
          </a:prstGeom>
          <a:solidFill>
            <a:srgbClr val="02b4e5"/>
          </a:solidFill>
          <a:ln>
            <a:noFill/>
          </a:ln>
        </p:spPr>
        <p:style>
          <a:lnRef idx="0"/>
          <a:fillRef idx="0"/>
          <a:effectRef idx="0"/>
          <a:fontRef idx="minor"/>
        </p:style>
      </p:sp>
      <p:sp>
        <p:nvSpPr>
          <p:cNvPr id="41" name="PlaceHolder 2"/>
          <p:cNvSpPr>
            <a:spLocks noGrp="1"/>
          </p:cNvSpPr>
          <p:nvPr>
            <p:ph type="title"/>
          </p:nvPr>
        </p:nvSpPr>
        <p:spPr>
          <a:xfrm>
            <a:off x="264960" y="870120"/>
            <a:ext cx="7241760" cy="11192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42" name="PlaceHolder 3"/>
          <p:cNvSpPr>
            <a:spLocks noGrp="1"/>
          </p:cNvSpPr>
          <p:nvPr>
            <p:ph type="body"/>
          </p:nvPr>
        </p:nvSpPr>
        <p:spPr>
          <a:xfrm>
            <a:off x="264960" y="2253600"/>
            <a:ext cx="7241760" cy="62391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264960" y="870120"/>
            <a:ext cx="7241760" cy="11192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80" name="PlaceHolder 2"/>
          <p:cNvSpPr>
            <a:spLocks noGrp="1"/>
          </p:cNvSpPr>
          <p:nvPr>
            <p:ph type="body"/>
          </p:nvPr>
        </p:nvSpPr>
        <p:spPr>
          <a:xfrm>
            <a:off x="388440" y="2353320"/>
            <a:ext cx="6994800" cy="5833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7" Type="http://schemas.openxmlformats.org/officeDocument/2006/relationships/image" Target="../media/image18.png"/><Relationship Id="rId18"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www.freeswan.org/freeswan_trees/freeswan-1.5/doc/glossary.html#brute" TargetMode="External"/><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1.xml.rels><?xml version="1.0" encoding="UTF-8"?>
<Relationships xmlns="http://schemas.openxmlformats.org/package/2006/relationships"><Relationship Id="rId1" Type="http://schemas.openxmlformats.org/officeDocument/2006/relationships/hyperlink" Target="https://en.wikipedia.org/wiki/Data_encryption" TargetMode="External"/><Relationship Id="rId2" Type="http://schemas.openxmlformats.org/officeDocument/2006/relationships/hyperlink" Target="https://en.wikipedia.org/wiki/Advanced_Encryption_Standard" TargetMode="External"/><Relationship Id="rId3" Type="http://schemas.openxmlformats.org/officeDocument/2006/relationships/hyperlink" Target="https://en.wikipedia.org/wiki/RSA_(algorithm)" TargetMode="External"/><Relationship Id="rId4" Type="http://schemas.openxmlformats.org/officeDocument/2006/relationships/hyperlink" Target="https://en.wikipedia.org/wiki/Cryptography" TargetMode="External"/><Relationship Id="rId5" Type="http://schemas.openxmlformats.org/officeDocument/2006/relationships/hyperlink" Target="https://en.wikipedia.org/wiki/Crypto-shredding" TargetMode="External"/><Relationship Id="rId6"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hyperlink" Target="https://en.wikipedia.org/wiki/Triple_DES" TargetMode="External"/><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2b4e5"/>
        </a:solidFill>
      </p:bgPr>
    </p:bg>
    <p:spTree>
      <p:nvGrpSpPr>
        <p:cNvPr id="1" name=""/>
        <p:cNvGrpSpPr/>
        <p:nvPr/>
      </p:nvGrpSpPr>
      <p:grpSpPr>
        <a:xfrm>
          <a:off x="0" y="0"/>
          <a:ext cx="0" cy="0"/>
          <a:chOff x="0" y="0"/>
          <a:chExt cx="0" cy="0"/>
        </a:xfrm>
      </p:grpSpPr>
      <p:sp>
        <p:nvSpPr>
          <p:cNvPr id="117" name="CustomShape 1"/>
          <p:cNvSpPr/>
          <p:nvPr/>
        </p:nvSpPr>
        <p:spPr>
          <a:xfrm rot="16200000">
            <a:off x="4269960" y="6557040"/>
            <a:ext cx="3501360" cy="3501360"/>
          </a:xfrm>
          <a:prstGeom prst="rtTriangle">
            <a:avLst/>
          </a:prstGeom>
          <a:solidFill>
            <a:schemeClr val="lt1"/>
          </a:solidFill>
          <a:ln w="9360">
            <a:solidFill>
              <a:schemeClr val="lt1"/>
            </a:solidFill>
            <a:round/>
          </a:ln>
        </p:spPr>
        <p:style>
          <a:lnRef idx="0"/>
          <a:fillRef idx="0"/>
          <a:effectRef idx="0"/>
          <a:fontRef idx="minor"/>
        </p:style>
      </p:sp>
      <p:pic>
        <p:nvPicPr>
          <p:cNvPr id="118" name="Google Shape;177;p51" descr=""/>
          <p:cNvPicPr/>
          <p:nvPr/>
        </p:nvPicPr>
        <p:blipFill>
          <a:blip r:embed="rId1"/>
          <a:stretch/>
        </p:blipFill>
        <p:spPr>
          <a:xfrm>
            <a:off x="6049440" y="8353800"/>
            <a:ext cx="1374480" cy="1374480"/>
          </a:xfrm>
          <a:prstGeom prst="rect">
            <a:avLst/>
          </a:prstGeom>
          <a:ln>
            <a:noFill/>
          </a:ln>
        </p:spPr>
      </p:pic>
      <p:sp>
        <p:nvSpPr>
          <p:cNvPr id="119" name="CustomShape 2"/>
          <p:cNvSpPr/>
          <p:nvPr/>
        </p:nvSpPr>
        <p:spPr>
          <a:xfrm>
            <a:off x="264960" y="420480"/>
            <a:ext cx="7241760" cy="1503000"/>
          </a:xfrm>
          <a:prstGeom prst="rect">
            <a:avLst/>
          </a:prstGeom>
          <a:noFill/>
          <a:ln>
            <a:noFill/>
          </a:ln>
        </p:spPr>
        <p:style>
          <a:lnRef idx="0"/>
          <a:fillRef idx="0"/>
          <a:effectRef idx="0"/>
          <a:fontRef idx="minor"/>
        </p:style>
        <p:txBody>
          <a:bodyPr lIns="90000" rIns="90000" tIns="91440" bIns="91440"/>
          <a:p>
            <a:pPr algn="ctr">
              <a:lnSpc>
                <a:spcPct val="115000"/>
              </a:lnSpc>
            </a:pPr>
            <a:r>
              <a:rPr b="1" lang="en-US" sz="4000" spc="-1" strike="noStrike">
                <a:solidFill>
                  <a:srgbClr val="ffffff"/>
                </a:solidFill>
                <a:latin typeface="Open Sans"/>
                <a:ea typeface="Open Sans"/>
              </a:rPr>
              <a:t>TimeSheets</a:t>
            </a:r>
            <a:r>
              <a:rPr b="0" lang="en-US" sz="4000" spc="-1" strike="noStrike">
                <a:solidFill>
                  <a:srgbClr val="ffffff"/>
                </a:solidFill>
                <a:latin typeface="Open Sans"/>
                <a:ea typeface="Open Sans"/>
              </a:rPr>
              <a:t>: </a:t>
            </a:r>
            <a:br/>
            <a:r>
              <a:rPr b="0" lang="en-US" sz="4000" spc="-1" strike="noStrike">
                <a:solidFill>
                  <a:srgbClr val="ffffff"/>
                </a:solidFill>
                <a:latin typeface="Open Sans"/>
                <a:ea typeface="Open Sans"/>
              </a:rPr>
              <a:t>Threat Report</a:t>
            </a:r>
            <a:br/>
            <a:endParaRPr b="0" lang="en-US" sz="4000" spc="-1" strike="noStrike">
              <a:latin typeface="Arial"/>
            </a:endParaRPr>
          </a:p>
        </p:txBody>
      </p:sp>
      <p:sp>
        <p:nvSpPr>
          <p:cNvPr id="120" name="CustomShape 3"/>
          <p:cNvSpPr/>
          <p:nvPr/>
        </p:nvSpPr>
        <p:spPr>
          <a:xfrm>
            <a:off x="469440" y="6962040"/>
            <a:ext cx="5917680" cy="1279440"/>
          </a:xfrm>
          <a:prstGeom prst="rect">
            <a:avLst/>
          </a:prstGeom>
          <a:noFill/>
          <a:ln>
            <a:noFill/>
          </a:ln>
        </p:spPr>
        <p:style>
          <a:lnRef idx="0"/>
          <a:fillRef idx="0"/>
          <a:effectRef idx="0"/>
          <a:fontRef idx="minor"/>
        </p:style>
        <p:txBody>
          <a:bodyPr lIns="90000" rIns="90000" tIns="91440" bIns="91440"/>
          <a:p>
            <a:pPr algn="ctr">
              <a:lnSpc>
                <a:spcPct val="115000"/>
              </a:lnSpc>
            </a:pPr>
            <a:r>
              <a:rPr b="1" lang="en-US" sz="4000" spc="-1" strike="noStrike">
                <a:solidFill>
                  <a:srgbClr val="ffffff"/>
                </a:solidFill>
                <a:latin typeface="Open Sans"/>
                <a:ea typeface="Open Sans"/>
              </a:rPr>
              <a:t>Sandra Emma</a:t>
            </a:r>
            <a:br/>
            <a:r>
              <a:rPr b="1" lang="en-US" sz="4000" spc="-1" strike="noStrike">
                <a:solidFill>
                  <a:srgbClr val="ffffff"/>
                </a:solidFill>
                <a:latin typeface="Open Sans"/>
                <a:ea typeface="Open Sans"/>
              </a:rPr>
              <a:t>13th November 2020</a:t>
            </a:r>
            <a:br/>
            <a:r>
              <a:rPr b="0" i="1" lang="en-US" sz="2800" spc="-1" strike="noStrike">
                <a:solidFill>
                  <a:srgbClr val="000000"/>
                </a:solidFill>
                <a:latin typeface="Open Sans"/>
                <a:ea typeface="Open Sans"/>
              </a:rPr>
              <a:t>	</a:t>
            </a:r>
            <a:endParaRPr b="0" lang="en-US" sz="2800" spc="-1" strike="noStrike">
              <a:latin typeface="Arial"/>
            </a:endParaRPr>
          </a:p>
        </p:txBody>
      </p:sp>
      <p:pic>
        <p:nvPicPr>
          <p:cNvPr id="121" name="Google Shape;180;p51" descr=""/>
          <p:cNvPicPr/>
          <p:nvPr/>
        </p:nvPicPr>
        <p:blipFill>
          <a:blip r:embed="rId2"/>
          <a:stretch/>
        </p:blipFill>
        <p:spPr>
          <a:xfrm>
            <a:off x="156240" y="566640"/>
            <a:ext cx="7458840" cy="7458840"/>
          </a:xfrm>
          <a:prstGeom prst="rect">
            <a:avLst/>
          </a:prstGeom>
          <a:ln>
            <a:noFill/>
          </a:ln>
        </p:spPr>
      </p:pic>
      <p:pic>
        <p:nvPicPr>
          <p:cNvPr id="122" name="Google Shape;181;p51" descr=""/>
          <p:cNvPicPr/>
          <p:nvPr/>
        </p:nvPicPr>
        <p:blipFill>
          <a:blip r:embed="rId3"/>
          <a:stretch/>
        </p:blipFill>
        <p:spPr>
          <a:xfrm>
            <a:off x="2161440" y="3597840"/>
            <a:ext cx="390960" cy="356040"/>
          </a:xfrm>
          <a:prstGeom prst="rect">
            <a:avLst/>
          </a:prstGeom>
          <a:ln>
            <a:noFill/>
          </a:ln>
        </p:spPr>
      </p:pic>
      <p:pic>
        <p:nvPicPr>
          <p:cNvPr id="123" name="Google Shape;182;p51" descr=""/>
          <p:cNvPicPr/>
          <p:nvPr/>
        </p:nvPicPr>
        <p:blipFill>
          <a:blip r:embed="rId4"/>
          <a:stretch/>
        </p:blipFill>
        <p:spPr>
          <a:xfrm>
            <a:off x="2161440" y="4359960"/>
            <a:ext cx="390960" cy="356040"/>
          </a:xfrm>
          <a:prstGeom prst="rect">
            <a:avLst/>
          </a:prstGeom>
          <a:ln>
            <a:noFill/>
          </a:ln>
        </p:spPr>
      </p:pic>
      <p:pic>
        <p:nvPicPr>
          <p:cNvPr id="124" name="Google Shape;183;p51" descr=""/>
          <p:cNvPicPr/>
          <p:nvPr/>
        </p:nvPicPr>
        <p:blipFill>
          <a:blip r:embed="rId5"/>
          <a:stretch/>
        </p:blipFill>
        <p:spPr>
          <a:xfrm>
            <a:off x="2161440" y="5045760"/>
            <a:ext cx="390960" cy="356040"/>
          </a:xfrm>
          <a:prstGeom prst="rect">
            <a:avLst/>
          </a:prstGeom>
          <a:ln>
            <a:noFill/>
          </a:ln>
        </p:spPr>
      </p:pic>
      <p:pic>
        <p:nvPicPr>
          <p:cNvPr id="125" name="Google Shape;184;p51" descr=""/>
          <p:cNvPicPr/>
          <p:nvPr/>
        </p:nvPicPr>
        <p:blipFill>
          <a:blip r:embed="rId6"/>
          <a:stretch/>
        </p:blipFill>
        <p:spPr>
          <a:xfrm>
            <a:off x="2161440" y="5807520"/>
            <a:ext cx="390960" cy="356040"/>
          </a:xfrm>
          <a:prstGeom prst="rect">
            <a:avLst/>
          </a:prstGeom>
          <a:ln>
            <a:noFill/>
          </a:ln>
        </p:spPr>
      </p:pic>
      <p:pic>
        <p:nvPicPr>
          <p:cNvPr id="126" name="Google Shape;185;p51" descr=""/>
          <p:cNvPicPr/>
          <p:nvPr/>
        </p:nvPicPr>
        <p:blipFill>
          <a:blip r:embed="rId7"/>
          <a:stretch/>
        </p:blipFill>
        <p:spPr>
          <a:xfrm>
            <a:off x="2161440" y="6493320"/>
            <a:ext cx="390960" cy="356040"/>
          </a:xfrm>
          <a:prstGeom prst="rect">
            <a:avLst/>
          </a:prstGeom>
          <a:ln>
            <a:noFill/>
          </a:ln>
        </p:spPr>
      </p:pic>
      <p:pic>
        <p:nvPicPr>
          <p:cNvPr id="127" name="Google Shape;186;p51" descr=""/>
          <p:cNvPicPr/>
          <p:nvPr/>
        </p:nvPicPr>
        <p:blipFill>
          <a:blip r:embed="rId8"/>
          <a:stretch/>
        </p:blipFill>
        <p:spPr>
          <a:xfrm>
            <a:off x="3761640" y="3597840"/>
            <a:ext cx="390960" cy="356040"/>
          </a:xfrm>
          <a:prstGeom prst="rect">
            <a:avLst/>
          </a:prstGeom>
          <a:ln>
            <a:noFill/>
          </a:ln>
        </p:spPr>
      </p:pic>
      <p:pic>
        <p:nvPicPr>
          <p:cNvPr id="128" name="Google Shape;187;p51" descr=""/>
          <p:cNvPicPr/>
          <p:nvPr/>
        </p:nvPicPr>
        <p:blipFill>
          <a:blip r:embed="rId9"/>
          <a:stretch/>
        </p:blipFill>
        <p:spPr>
          <a:xfrm>
            <a:off x="3761640" y="4359960"/>
            <a:ext cx="390960" cy="356040"/>
          </a:xfrm>
          <a:prstGeom prst="rect">
            <a:avLst/>
          </a:prstGeom>
          <a:ln>
            <a:noFill/>
          </a:ln>
        </p:spPr>
      </p:pic>
      <p:pic>
        <p:nvPicPr>
          <p:cNvPr id="129" name="Google Shape;188;p51" descr=""/>
          <p:cNvPicPr/>
          <p:nvPr/>
        </p:nvPicPr>
        <p:blipFill>
          <a:blip r:embed="rId10"/>
          <a:stretch/>
        </p:blipFill>
        <p:spPr>
          <a:xfrm>
            <a:off x="3761640" y="5045760"/>
            <a:ext cx="390960" cy="356040"/>
          </a:xfrm>
          <a:prstGeom prst="rect">
            <a:avLst/>
          </a:prstGeom>
          <a:ln>
            <a:noFill/>
          </a:ln>
        </p:spPr>
      </p:pic>
      <p:pic>
        <p:nvPicPr>
          <p:cNvPr id="130" name="Google Shape;189;p51" descr=""/>
          <p:cNvPicPr/>
          <p:nvPr/>
        </p:nvPicPr>
        <p:blipFill>
          <a:blip r:embed="rId11"/>
          <a:stretch/>
        </p:blipFill>
        <p:spPr>
          <a:xfrm>
            <a:off x="3761640" y="5807520"/>
            <a:ext cx="390960" cy="356040"/>
          </a:xfrm>
          <a:prstGeom prst="rect">
            <a:avLst/>
          </a:prstGeom>
          <a:ln>
            <a:noFill/>
          </a:ln>
        </p:spPr>
      </p:pic>
      <p:pic>
        <p:nvPicPr>
          <p:cNvPr id="131" name="Google Shape;190;p51" descr=""/>
          <p:cNvPicPr/>
          <p:nvPr/>
        </p:nvPicPr>
        <p:blipFill>
          <a:blip r:embed="rId12"/>
          <a:stretch/>
        </p:blipFill>
        <p:spPr>
          <a:xfrm>
            <a:off x="3761640" y="6493320"/>
            <a:ext cx="390960" cy="356040"/>
          </a:xfrm>
          <a:prstGeom prst="rect">
            <a:avLst/>
          </a:prstGeom>
          <a:ln>
            <a:noFill/>
          </a:ln>
        </p:spPr>
      </p:pic>
      <p:pic>
        <p:nvPicPr>
          <p:cNvPr id="132" name="Google Shape;191;p51" descr=""/>
          <p:cNvPicPr/>
          <p:nvPr/>
        </p:nvPicPr>
        <p:blipFill>
          <a:blip r:embed="rId13"/>
          <a:stretch/>
        </p:blipFill>
        <p:spPr>
          <a:xfrm>
            <a:off x="5361840" y="3597840"/>
            <a:ext cx="390960" cy="356040"/>
          </a:xfrm>
          <a:prstGeom prst="rect">
            <a:avLst/>
          </a:prstGeom>
          <a:ln>
            <a:noFill/>
          </a:ln>
        </p:spPr>
      </p:pic>
      <p:pic>
        <p:nvPicPr>
          <p:cNvPr id="133" name="Google Shape;192;p51" descr=""/>
          <p:cNvPicPr/>
          <p:nvPr/>
        </p:nvPicPr>
        <p:blipFill>
          <a:blip r:embed="rId14"/>
          <a:stretch/>
        </p:blipFill>
        <p:spPr>
          <a:xfrm>
            <a:off x="5361840" y="4359960"/>
            <a:ext cx="390960" cy="356040"/>
          </a:xfrm>
          <a:prstGeom prst="rect">
            <a:avLst/>
          </a:prstGeom>
          <a:ln>
            <a:noFill/>
          </a:ln>
        </p:spPr>
      </p:pic>
      <p:pic>
        <p:nvPicPr>
          <p:cNvPr id="134" name="Google Shape;193;p51" descr=""/>
          <p:cNvPicPr/>
          <p:nvPr/>
        </p:nvPicPr>
        <p:blipFill>
          <a:blip r:embed="rId15"/>
          <a:stretch/>
        </p:blipFill>
        <p:spPr>
          <a:xfrm>
            <a:off x="5361840" y="5045760"/>
            <a:ext cx="390960" cy="356040"/>
          </a:xfrm>
          <a:prstGeom prst="rect">
            <a:avLst/>
          </a:prstGeom>
          <a:ln>
            <a:noFill/>
          </a:ln>
        </p:spPr>
      </p:pic>
      <p:pic>
        <p:nvPicPr>
          <p:cNvPr id="135" name="Google Shape;194;p51" descr=""/>
          <p:cNvPicPr/>
          <p:nvPr/>
        </p:nvPicPr>
        <p:blipFill>
          <a:blip r:embed="rId16"/>
          <a:stretch/>
        </p:blipFill>
        <p:spPr>
          <a:xfrm>
            <a:off x="5361840" y="5807520"/>
            <a:ext cx="390960" cy="356040"/>
          </a:xfrm>
          <a:prstGeom prst="rect">
            <a:avLst/>
          </a:prstGeom>
          <a:ln>
            <a:noFill/>
          </a:ln>
        </p:spPr>
      </p:pic>
      <p:pic>
        <p:nvPicPr>
          <p:cNvPr id="136" name="Google Shape;195;p51" descr=""/>
          <p:cNvPicPr/>
          <p:nvPr/>
        </p:nvPicPr>
        <p:blipFill>
          <a:blip r:embed="rId17"/>
          <a:stretch/>
        </p:blipFill>
        <p:spPr>
          <a:xfrm>
            <a:off x="5361840" y="6493320"/>
            <a:ext cx="390960" cy="3560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2b4e5"/>
        </a:solidFill>
      </p:bgPr>
    </p:bg>
    <p:spTree>
      <p:nvGrpSpPr>
        <p:cNvPr id="1" name=""/>
        <p:cNvGrpSpPr/>
        <p:nvPr/>
      </p:nvGrpSpPr>
      <p:grpSpPr>
        <a:xfrm>
          <a:off x="0" y="0"/>
          <a:ext cx="0" cy="0"/>
          <a:chOff x="0" y="0"/>
          <a:chExt cx="0" cy="0"/>
        </a:xfrm>
      </p:grpSpPr>
      <p:sp>
        <p:nvSpPr>
          <p:cNvPr id="157" name="CustomShape 1"/>
          <p:cNvSpPr/>
          <p:nvPr/>
        </p:nvSpPr>
        <p:spPr>
          <a:xfrm>
            <a:off x="1807200" y="4003560"/>
            <a:ext cx="4157280" cy="2459160"/>
          </a:xfrm>
          <a:prstGeom prst="rect">
            <a:avLst/>
          </a:prstGeom>
          <a:noFill/>
          <a:ln>
            <a:noFill/>
          </a:ln>
        </p:spPr>
        <p:style>
          <a:lnRef idx="0"/>
          <a:fillRef idx="0"/>
          <a:effectRef idx="0"/>
          <a:fontRef idx="minor"/>
        </p:style>
        <p:txBody>
          <a:bodyPr lIns="26640" rIns="26640" tIns="26640" bIns="26640"/>
          <a:p>
            <a:pPr algn="ctr">
              <a:lnSpc>
                <a:spcPct val="150000"/>
              </a:lnSpc>
            </a:pPr>
            <a:r>
              <a:rPr b="1" lang="en-US" sz="3000" spc="-1" strike="noStrike">
                <a:solidFill>
                  <a:srgbClr val="ffffff"/>
                </a:solidFill>
                <a:latin typeface="Open Sans"/>
                <a:ea typeface="Open Sans"/>
              </a:rPr>
              <a:t>Section 2</a:t>
            </a:r>
            <a:endParaRPr b="0" lang="en-US" sz="3000" spc="-1" strike="noStrike">
              <a:latin typeface="Arial"/>
            </a:endParaRPr>
          </a:p>
          <a:p>
            <a:pPr algn="ctr">
              <a:lnSpc>
                <a:spcPct val="150000"/>
              </a:lnSpc>
            </a:pPr>
            <a:r>
              <a:rPr b="0" lang="en-US" sz="3000" spc="-1" strike="noStrike">
                <a:solidFill>
                  <a:srgbClr val="ffffff"/>
                </a:solidFill>
                <a:latin typeface="Open Sans"/>
                <a:ea typeface="Open Sans"/>
              </a:rPr>
              <a:t>Vulnerability Analysis</a:t>
            </a:r>
            <a:endParaRPr b="0" lang="en-US" sz="3000" spc="-1" strike="noStrike">
              <a:latin typeface="Arial"/>
            </a:endParaRPr>
          </a:p>
        </p:txBody>
      </p:sp>
      <p:sp>
        <p:nvSpPr>
          <p:cNvPr id="158" name="CustomShape 2"/>
          <p:cNvSpPr/>
          <p:nvPr/>
        </p:nvSpPr>
        <p:spPr>
          <a:xfrm>
            <a:off x="3582720" y="3663000"/>
            <a:ext cx="606600" cy="73800"/>
          </a:xfrm>
          <a:prstGeom prst="rect">
            <a:avLst/>
          </a:prstGeom>
          <a:solidFill>
            <a:schemeClr val="lt1"/>
          </a:solidFill>
          <a:ln>
            <a:noFill/>
          </a:ln>
        </p:spPr>
        <p:style>
          <a:lnRef idx="0"/>
          <a:fillRef idx="0"/>
          <a:effectRef idx="0"/>
          <a:fontRef idx="minor"/>
        </p:style>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264960" y="87012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000" spc="-1" strike="noStrike">
                <a:solidFill>
                  <a:srgbClr val="2e3d49"/>
                </a:solidFill>
                <a:latin typeface="Open Sans"/>
                <a:ea typeface="Open Sans"/>
              </a:rPr>
              <a:t>2.1 Employee Data Unencrypted at Rest</a:t>
            </a:r>
            <a:endParaRPr b="0" lang="en-US" sz="4000" spc="-1" strike="noStrike">
              <a:latin typeface="Arial"/>
            </a:endParaRPr>
          </a:p>
        </p:txBody>
      </p:sp>
      <p:sp>
        <p:nvSpPr>
          <p:cNvPr id="160" name="CustomShape 2"/>
          <p:cNvSpPr/>
          <p:nvPr/>
        </p:nvSpPr>
        <p:spPr>
          <a:xfrm>
            <a:off x="264960" y="2253600"/>
            <a:ext cx="7241760" cy="7731360"/>
          </a:xfrm>
          <a:prstGeom prst="rect">
            <a:avLst/>
          </a:prstGeom>
          <a:noFill/>
          <a:ln>
            <a:noFill/>
          </a:ln>
        </p:spPr>
        <p:style>
          <a:lnRef idx="0"/>
          <a:fillRef idx="0"/>
          <a:effectRef idx="0"/>
          <a:fontRef idx="minor"/>
        </p:style>
        <p:txBody>
          <a:bodyPr lIns="90000" rIns="90000" tIns="91440" bIns="91440"/>
          <a:p>
            <a:pPr>
              <a:lnSpc>
                <a:spcPct val="115000"/>
              </a:lnSpc>
            </a:pPr>
            <a:r>
              <a:rPr b="1" lang="en-US" sz="1900" spc="-1" strike="noStrike">
                <a:solidFill>
                  <a:srgbClr val="595959"/>
                </a:solidFill>
                <a:latin typeface="Open Sans"/>
                <a:ea typeface="Open Sans"/>
              </a:rPr>
              <a:t>Discovery:</a:t>
            </a:r>
            <a:endParaRPr b="0" lang="en-US" sz="1900" spc="-1" strike="noStrike">
              <a:latin typeface="Arial"/>
            </a:endParaRPr>
          </a:p>
          <a:p>
            <a:pPr>
              <a:lnSpc>
                <a:spcPct val="115000"/>
              </a:lnSpc>
              <a:spcBef>
                <a:spcPts val="1599"/>
              </a:spcBef>
            </a:pPr>
            <a:r>
              <a:rPr b="0" lang="en-US" sz="1900" spc="-1" strike="noStrike">
                <a:solidFill>
                  <a:srgbClr val="595959"/>
                </a:solidFill>
                <a:latin typeface="Open Sans Light"/>
                <a:ea typeface="Open Sans Light"/>
              </a:rPr>
              <a:t>During the threat model the SRE team confirmed that the database is on a server that does not have encryption at rest.</a:t>
            </a:r>
            <a:endParaRPr b="0" lang="en-US" sz="1900" spc="-1" strike="noStrike">
              <a:latin typeface="Arial"/>
            </a:endParaRPr>
          </a:p>
          <a:p>
            <a:pPr>
              <a:lnSpc>
                <a:spcPct val="115000"/>
              </a:lnSpc>
              <a:spcBef>
                <a:spcPts val="1599"/>
              </a:spcBef>
            </a:pPr>
            <a:r>
              <a:rPr b="1" lang="en-US" sz="1900" spc="-1" strike="noStrike">
                <a:solidFill>
                  <a:srgbClr val="595959"/>
                </a:solidFill>
                <a:latin typeface="Open Sans"/>
                <a:ea typeface="Open Sans"/>
              </a:rPr>
              <a:t>Why is this an issue?</a:t>
            </a:r>
            <a:endParaRPr b="0" lang="en-US" sz="1900" spc="-1" strike="noStrike">
              <a:latin typeface="Arial"/>
            </a:endParaRPr>
          </a:p>
          <a:p>
            <a:pPr>
              <a:lnSpc>
                <a:spcPct val="6000"/>
              </a:lnSpc>
              <a:spcBef>
                <a:spcPts val="1599"/>
              </a:spcBef>
            </a:pPr>
            <a:endParaRPr b="0" lang="en-US" sz="1900" spc="-1" strike="noStrike">
              <a:latin typeface="Arial"/>
            </a:endParaRPr>
          </a:p>
          <a:p>
            <a:pPr>
              <a:lnSpc>
                <a:spcPct val="6000"/>
              </a:lnSpc>
              <a:spcBef>
                <a:spcPts val="1599"/>
              </a:spcBef>
            </a:pPr>
            <a:r>
              <a:rPr b="0" i="1" lang="en-US" sz="1900" spc="-1" strike="noStrike">
                <a:solidFill>
                  <a:srgbClr val="000000"/>
                </a:solidFill>
                <a:latin typeface="Open Sans Light"/>
                <a:ea typeface="Open Sans Light"/>
              </a:rPr>
              <a:t>The database server stores employee data and will be queried from</a:t>
            </a:r>
            <a:endParaRPr b="0" lang="en-US" sz="1900" spc="-1" strike="noStrike">
              <a:latin typeface="Arial"/>
            </a:endParaRPr>
          </a:p>
          <a:p>
            <a:pPr>
              <a:lnSpc>
                <a:spcPct val="6000"/>
              </a:lnSpc>
              <a:spcBef>
                <a:spcPts val="1599"/>
              </a:spcBef>
            </a:pPr>
            <a:r>
              <a:rPr b="0" i="1" lang="en-US" sz="1900" spc="-1" strike="noStrike">
                <a:solidFill>
                  <a:srgbClr val="000000"/>
                </a:solidFill>
                <a:latin typeface="Open Sans Light"/>
                <a:ea typeface="Open Sans Light"/>
              </a:rPr>
              <a:t> </a:t>
            </a:r>
            <a:r>
              <a:rPr b="0" i="1" lang="en-US" sz="1900" spc="-1" strike="noStrike">
                <a:solidFill>
                  <a:srgbClr val="000000"/>
                </a:solidFill>
                <a:latin typeface="Open Sans Light"/>
                <a:ea typeface="Open Sans Light"/>
              </a:rPr>
              <a:t>the application server. Now, storing sensitive information such as </a:t>
            </a:r>
            <a:endParaRPr b="0" lang="en-US" sz="1900" spc="-1" strike="noStrike">
              <a:latin typeface="Arial"/>
            </a:endParaRPr>
          </a:p>
          <a:p>
            <a:pPr>
              <a:lnSpc>
                <a:spcPct val="6000"/>
              </a:lnSpc>
              <a:spcBef>
                <a:spcPts val="1599"/>
              </a:spcBef>
            </a:pPr>
            <a:r>
              <a:rPr b="0" i="1" lang="en-US" sz="1900" spc="-1" strike="noStrike">
                <a:solidFill>
                  <a:srgbClr val="000000"/>
                </a:solidFill>
                <a:latin typeface="Open Sans Light"/>
                <a:ea typeface="Open Sans Light"/>
              </a:rPr>
              <a:t>employee data on the database server should be encrypted for </a:t>
            </a:r>
            <a:endParaRPr b="0" lang="en-US" sz="1900" spc="-1" strike="noStrike">
              <a:latin typeface="Arial"/>
            </a:endParaRPr>
          </a:p>
          <a:p>
            <a:pPr>
              <a:lnSpc>
                <a:spcPct val="6000"/>
              </a:lnSpc>
              <a:spcBef>
                <a:spcPts val="1599"/>
              </a:spcBef>
            </a:pPr>
            <a:r>
              <a:rPr b="0" i="1" lang="en-US" sz="1900" spc="-1" strike="noStrike">
                <a:solidFill>
                  <a:srgbClr val="000000"/>
                </a:solidFill>
                <a:latin typeface="Open Sans Light"/>
                <a:ea typeface="Open Sans Light"/>
              </a:rPr>
              <a:t>security reasons. Data at rest is subject to threats from hackers and </a:t>
            </a:r>
            <a:endParaRPr b="0" lang="en-US" sz="1900" spc="-1" strike="noStrike">
              <a:latin typeface="Arial"/>
            </a:endParaRPr>
          </a:p>
          <a:p>
            <a:pPr>
              <a:lnSpc>
                <a:spcPct val="6000"/>
              </a:lnSpc>
              <a:spcBef>
                <a:spcPts val="1599"/>
              </a:spcBef>
            </a:pPr>
            <a:r>
              <a:rPr b="0" i="1" lang="en-US" sz="1900" spc="-1" strike="noStrike">
                <a:solidFill>
                  <a:srgbClr val="000000"/>
                </a:solidFill>
                <a:latin typeface="Open Sans Light"/>
                <a:ea typeface="Open Sans Light"/>
              </a:rPr>
              <a:t>other malicious threats. Having Employee Data Unencrypted at Rest </a:t>
            </a:r>
            <a:endParaRPr b="0" lang="en-US" sz="1900" spc="-1" strike="noStrike">
              <a:latin typeface="Arial"/>
            </a:endParaRPr>
          </a:p>
          <a:p>
            <a:pPr>
              <a:lnSpc>
                <a:spcPct val="6000"/>
              </a:lnSpc>
              <a:spcBef>
                <a:spcPts val="1599"/>
              </a:spcBef>
            </a:pPr>
            <a:r>
              <a:rPr b="0" i="1" lang="en-US" sz="1900" spc="-1" strike="noStrike">
                <a:solidFill>
                  <a:srgbClr val="000000"/>
                </a:solidFill>
                <a:latin typeface="Open Sans Light"/>
                <a:ea typeface="Open Sans Light"/>
              </a:rPr>
              <a:t>is an issue because:</a:t>
            </a:r>
            <a:endParaRPr b="0" lang="en-US" sz="1900" spc="-1" strike="noStrike">
              <a:latin typeface="Arial"/>
            </a:endParaRPr>
          </a:p>
          <a:p>
            <a:pPr>
              <a:lnSpc>
                <a:spcPct val="7000"/>
              </a:lnSpc>
              <a:spcBef>
                <a:spcPts val="1199"/>
              </a:spcBef>
            </a:pPr>
            <a:endParaRPr b="0" lang="en-US" sz="1900" spc="-1" strike="noStrike">
              <a:latin typeface="Arial"/>
            </a:endParaRPr>
          </a:p>
          <a:p>
            <a:pPr>
              <a:lnSpc>
                <a:spcPct val="7000"/>
              </a:lnSpc>
              <a:spcBef>
                <a:spcPts val="1729"/>
              </a:spcBef>
            </a:pPr>
            <a:r>
              <a:rPr b="0" i="1" lang="en-US" sz="1900" spc="-1" strike="noStrike">
                <a:solidFill>
                  <a:srgbClr val="000000"/>
                </a:solidFill>
                <a:latin typeface="Open Sans Light"/>
                <a:ea typeface="Open Sans Light"/>
              </a:rPr>
              <a:t>Data breaches of unencrypted sensitive information occur often, and </a:t>
            </a:r>
            <a:endParaRPr b="0" lang="en-US" sz="1900" spc="-1" strike="noStrike">
              <a:latin typeface="Arial"/>
            </a:endParaRPr>
          </a:p>
          <a:p>
            <a:pPr>
              <a:lnSpc>
                <a:spcPct val="7000"/>
              </a:lnSpc>
              <a:spcBef>
                <a:spcPts val="1729"/>
              </a:spcBef>
            </a:pPr>
            <a:r>
              <a:rPr b="0" i="1" lang="en-US" sz="1900" spc="-1" strike="noStrike">
                <a:solidFill>
                  <a:srgbClr val="000000"/>
                </a:solidFill>
                <a:latin typeface="Open Sans Light"/>
                <a:ea typeface="Open Sans Light"/>
              </a:rPr>
              <a:t>many are highly publicized. Businesses are thrust into the spotlight </a:t>
            </a:r>
            <a:endParaRPr b="0" lang="en-US" sz="1900" spc="-1" strike="noStrike">
              <a:latin typeface="Arial"/>
            </a:endParaRPr>
          </a:p>
          <a:p>
            <a:pPr>
              <a:lnSpc>
                <a:spcPct val="7000"/>
              </a:lnSpc>
              <a:spcBef>
                <a:spcPts val="1729"/>
              </a:spcBef>
            </a:pPr>
            <a:r>
              <a:rPr b="0" i="1" lang="en-US" sz="1900" spc="-1" strike="noStrike">
                <a:solidFill>
                  <a:srgbClr val="000000"/>
                </a:solidFill>
                <a:latin typeface="Open Sans Light"/>
                <a:ea typeface="Open Sans Light"/>
              </a:rPr>
              <a:t>and scrutinized for scandalous lack of oversight and accountability </a:t>
            </a:r>
            <a:endParaRPr b="0" lang="en-US" sz="1900" spc="-1" strike="noStrike">
              <a:latin typeface="Arial"/>
            </a:endParaRPr>
          </a:p>
          <a:p>
            <a:pPr>
              <a:lnSpc>
                <a:spcPct val="7000"/>
              </a:lnSpc>
              <a:spcBef>
                <a:spcPts val="1729"/>
              </a:spcBef>
            </a:pPr>
            <a:r>
              <a:rPr b="0" i="1" lang="en-US" sz="1900" spc="-1" strike="noStrike">
                <a:solidFill>
                  <a:srgbClr val="000000"/>
                </a:solidFill>
                <a:latin typeface="Open Sans Light"/>
                <a:ea typeface="Open Sans Light"/>
              </a:rPr>
              <a:t>around data security.</a:t>
            </a:r>
            <a:endParaRPr b="0" lang="en-US" sz="1900" spc="-1" strike="noStrike">
              <a:latin typeface="Arial"/>
            </a:endParaRPr>
          </a:p>
          <a:p>
            <a:pPr>
              <a:lnSpc>
                <a:spcPct val="7000"/>
              </a:lnSpc>
              <a:spcBef>
                <a:spcPts val="1729"/>
              </a:spcBef>
            </a:pPr>
            <a:endParaRPr b="0" lang="en-US" sz="1900" spc="-1" strike="noStrike">
              <a:latin typeface="Arial"/>
            </a:endParaRPr>
          </a:p>
          <a:p>
            <a:pPr>
              <a:lnSpc>
                <a:spcPct val="7000"/>
              </a:lnSpc>
              <a:spcBef>
                <a:spcPts val="1729"/>
              </a:spcBef>
            </a:pPr>
            <a:r>
              <a:rPr b="0" i="1" lang="en-US" sz="1900" spc="-1" strike="noStrike">
                <a:solidFill>
                  <a:srgbClr val="000000"/>
                </a:solidFill>
                <a:latin typeface="Open Sans Light"/>
                <a:ea typeface="Open Sans Light"/>
              </a:rPr>
              <a:t>Unprotected sensitive data leads to identity theft, fraud, and theft of </a:t>
            </a:r>
            <a:endParaRPr b="0" lang="en-US" sz="1900" spc="-1" strike="noStrike">
              <a:latin typeface="Arial"/>
            </a:endParaRPr>
          </a:p>
          <a:p>
            <a:pPr>
              <a:lnSpc>
                <a:spcPct val="7000"/>
              </a:lnSpc>
              <a:spcBef>
                <a:spcPts val="1729"/>
              </a:spcBef>
            </a:pPr>
            <a:r>
              <a:rPr b="0" i="1" lang="en-US" sz="1900" spc="-1" strike="noStrike">
                <a:solidFill>
                  <a:srgbClr val="000000"/>
                </a:solidFill>
                <a:latin typeface="Open Sans Light"/>
                <a:ea typeface="Open Sans Light"/>
              </a:rPr>
              <a:t>financial resources from employees and customers. There might be </a:t>
            </a:r>
            <a:endParaRPr b="0" lang="en-US" sz="1900" spc="-1" strike="noStrike">
              <a:latin typeface="Arial"/>
            </a:endParaRPr>
          </a:p>
          <a:p>
            <a:pPr>
              <a:lnSpc>
                <a:spcPct val="7000"/>
              </a:lnSpc>
              <a:spcBef>
                <a:spcPts val="1729"/>
              </a:spcBef>
            </a:pPr>
            <a:r>
              <a:rPr b="0" i="1" lang="en-US" sz="1900" spc="-1" strike="noStrike">
                <a:solidFill>
                  <a:srgbClr val="000000"/>
                </a:solidFill>
                <a:latin typeface="Open Sans Light"/>
                <a:ea typeface="Open Sans Light"/>
              </a:rPr>
              <a:t>data leakage, because information such as employee data is very </a:t>
            </a:r>
            <a:endParaRPr b="0" lang="en-US" sz="1900" spc="-1" strike="noStrike">
              <a:latin typeface="Arial"/>
            </a:endParaRPr>
          </a:p>
          <a:p>
            <a:pPr>
              <a:lnSpc>
                <a:spcPct val="7000"/>
              </a:lnSpc>
              <a:spcBef>
                <a:spcPts val="1729"/>
              </a:spcBef>
            </a:pPr>
            <a:r>
              <a:rPr b="0" i="1" lang="en-US" sz="1900" spc="-1" strike="noStrike">
                <a:solidFill>
                  <a:srgbClr val="000000"/>
                </a:solidFill>
                <a:latin typeface="Open Sans Light"/>
                <a:ea typeface="Open Sans Light"/>
              </a:rPr>
              <a:t>trivial to an organization. Hence, the information is no secured, </a:t>
            </a:r>
            <a:endParaRPr b="0" lang="en-US" sz="1900" spc="-1" strike="noStrike">
              <a:latin typeface="Arial"/>
            </a:endParaRPr>
          </a:p>
          <a:p>
            <a:pPr>
              <a:lnSpc>
                <a:spcPct val="7000"/>
              </a:lnSpc>
              <a:spcBef>
                <a:spcPts val="1729"/>
              </a:spcBef>
            </a:pPr>
            <a:r>
              <a:rPr b="0" i="1" lang="en-US" sz="1900" spc="-1" strike="noStrike">
                <a:solidFill>
                  <a:srgbClr val="000000"/>
                </a:solidFill>
                <a:latin typeface="Open Sans Light"/>
                <a:ea typeface="Open Sans Light"/>
              </a:rPr>
              <a:t>which makes it vulnerable to hack attacks. This information could be </a:t>
            </a:r>
            <a:endParaRPr b="0" lang="en-US" sz="1900" spc="-1" strike="noStrike">
              <a:latin typeface="Arial"/>
            </a:endParaRPr>
          </a:p>
          <a:p>
            <a:pPr>
              <a:lnSpc>
                <a:spcPct val="7000"/>
              </a:lnSpc>
              <a:spcBef>
                <a:spcPts val="1729"/>
              </a:spcBef>
            </a:pPr>
            <a:r>
              <a:rPr b="0" i="1" lang="en-US" sz="1900" spc="-1" strike="noStrike">
                <a:solidFill>
                  <a:srgbClr val="000000"/>
                </a:solidFill>
                <a:latin typeface="Open Sans Light"/>
                <a:ea typeface="Open Sans Light"/>
              </a:rPr>
              <a:t>accessed by a third party. Confidential information could be accessed </a:t>
            </a:r>
            <a:endParaRPr b="0" lang="en-US" sz="1900" spc="-1" strike="noStrike">
              <a:latin typeface="Arial"/>
            </a:endParaRPr>
          </a:p>
          <a:p>
            <a:pPr>
              <a:lnSpc>
                <a:spcPct val="7000"/>
              </a:lnSpc>
              <a:spcBef>
                <a:spcPts val="1729"/>
              </a:spcBef>
            </a:pPr>
            <a:r>
              <a:rPr b="0" i="1" lang="en-US" sz="1900" spc="-1" strike="noStrike">
                <a:solidFill>
                  <a:srgbClr val="000000"/>
                </a:solidFill>
                <a:latin typeface="Open Sans Light"/>
                <a:ea typeface="Open Sans Light"/>
              </a:rPr>
              <a:t>by other employees too there by breaching confidentiality contracts.</a:t>
            </a:r>
            <a:endParaRPr b="0" lang="en-US" sz="1900" spc="-1" strike="noStrike">
              <a:latin typeface="Arial"/>
            </a:endParaRPr>
          </a:p>
          <a:p>
            <a:pPr>
              <a:lnSpc>
                <a:spcPct val="115000"/>
              </a:lnSpc>
              <a:spcBef>
                <a:spcPts val="1729"/>
              </a:spcBef>
            </a:pPr>
            <a:endParaRPr b="0" lang="en-US" sz="1900" spc="-1" strike="noStrike">
              <a:latin typeface="Arial"/>
            </a:endParaRPr>
          </a:p>
          <a:p>
            <a:pPr>
              <a:lnSpc>
                <a:spcPct val="115000"/>
              </a:lnSpc>
              <a:spcBef>
                <a:spcPts val="700"/>
              </a:spcBef>
            </a:pPr>
            <a:endParaRPr b="0" lang="en-US" sz="1900" spc="-1" strike="noStrike">
              <a:latin typeface="Arial"/>
            </a:endParaRPr>
          </a:p>
          <a:p>
            <a:pPr>
              <a:lnSpc>
                <a:spcPct val="6000"/>
              </a:lnSpc>
              <a:spcBef>
                <a:spcPts val="1599"/>
              </a:spcBef>
            </a:pPr>
            <a:endParaRPr b="0" lang="en-US" sz="19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264960" y="68544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000" spc="-1" strike="noStrike">
                <a:solidFill>
                  <a:srgbClr val="2e3d49"/>
                </a:solidFill>
                <a:latin typeface="Open Sans"/>
                <a:ea typeface="Open Sans"/>
              </a:rPr>
              <a:t>2.2 Authentication Data Stored Using Reversible Encryption</a:t>
            </a:r>
            <a:endParaRPr b="0" lang="en-US" sz="4000" spc="-1" strike="noStrike">
              <a:latin typeface="Arial"/>
            </a:endParaRPr>
          </a:p>
        </p:txBody>
      </p:sp>
      <p:sp>
        <p:nvSpPr>
          <p:cNvPr id="162" name="CustomShape 2"/>
          <p:cNvSpPr/>
          <p:nvPr/>
        </p:nvSpPr>
        <p:spPr>
          <a:xfrm>
            <a:off x="264960" y="2253600"/>
            <a:ext cx="7241760" cy="7731360"/>
          </a:xfrm>
          <a:prstGeom prst="rect">
            <a:avLst/>
          </a:prstGeom>
          <a:noFill/>
          <a:ln>
            <a:noFill/>
          </a:ln>
        </p:spPr>
        <p:style>
          <a:lnRef idx="0"/>
          <a:fillRef idx="0"/>
          <a:effectRef idx="0"/>
          <a:fontRef idx="minor"/>
        </p:style>
        <p:txBody>
          <a:bodyPr lIns="90000" rIns="90000" tIns="91440" bIns="91440"/>
          <a:p>
            <a:pPr>
              <a:lnSpc>
                <a:spcPct val="115000"/>
              </a:lnSpc>
            </a:pPr>
            <a:r>
              <a:rPr b="1" lang="en-US" sz="1900" spc="-1" strike="noStrike">
                <a:solidFill>
                  <a:srgbClr val="595959"/>
                </a:solidFill>
                <a:latin typeface="Open Sans"/>
                <a:ea typeface="Open Sans"/>
              </a:rPr>
              <a:t>Discovery:</a:t>
            </a:r>
            <a:endParaRPr b="0" lang="en-US" sz="1900" spc="-1" strike="noStrike">
              <a:latin typeface="Arial"/>
            </a:endParaRPr>
          </a:p>
          <a:p>
            <a:pPr>
              <a:lnSpc>
                <a:spcPct val="115000"/>
              </a:lnSpc>
              <a:spcBef>
                <a:spcPts val="1599"/>
              </a:spcBef>
            </a:pPr>
            <a:r>
              <a:rPr b="0" lang="en-US" sz="1900" spc="-1" strike="noStrike">
                <a:solidFill>
                  <a:srgbClr val="595959"/>
                </a:solidFill>
                <a:latin typeface="Open Sans Light"/>
                <a:ea typeface="Open Sans Light"/>
              </a:rPr>
              <a:t>During the threat model the DBA team confirmed that the database is storing authentication data (credentials) encrypted.</a:t>
            </a:r>
            <a:endParaRPr b="0" lang="en-US" sz="1900" spc="-1" strike="noStrike">
              <a:latin typeface="Arial"/>
            </a:endParaRPr>
          </a:p>
          <a:p>
            <a:pPr>
              <a:lnSpc>
                <a:spcPct val="115000"/>
              </a:lnSpc>
              <a:spcBef>
                <a:spcPts val="1599"/>
              </a:spcBef>
            </a:pPr>
            <a:r>
              <a:rPr b="1" lang="en-US" sz="1900" spc="-1" strike="noStrike">
                <a:solidFill>
                  <a:srgbClr val="595959"/>
                </a:solidFill>
                <a:latin typeface="Open Sans"/>
                <a:ea typeface="Open Sans"/>
              </a:rPr>
              <a:t>Why is this an issue?</a:t>
            </a:r>
            <a:endParaRPr b="0" lang="en-US" sz="1900" spc="-1" strike="noStrike">
              <a:latin typeface="Arial"/>
            </a:endParaRPr>
          </a:p>
          <a:p>
            <a:pPr algn="just">
              <a:lnSpc>
                <a:spcPct val="115000"/>
              </a:lnSpc>
              <a:spcBef>
                <a:spcPts val="1599"/>
              </a:spcBef>
            </a:pPr>
            <a:r>
              <a:rPr b="0" i="1" lang="en-US" sz="1900" spc="-1" strike="noStrike">
                <a:solidFill>
                  <a:srgbClr val="171717"/>
                </a:solidFill>
                <a:latin typeface="Open Sans Light"/>
                <a:ea typeface="Open Sans Light"/>
              </a:rPr>
              <a:t>Authenticating data using reversible encryption policy setting provides support for applications that use protocols that require the user's password for authentication. Storing encrypted passwords in a way that is reversible means that the encrypted passwords can be decrypted. This becomes an issue because a knowledgeable attacker who is able to break this encryption can then log on to network resources by using the compromised account. </a:t>
            </a:r>
            <a:endParaRPr b="0" lang="en-US" sz="1900" spc="-1" strike="noStrike">
              <a:latin typeface="Arial"/>
            </a:endParaRPr>
          </a:p>
          <a:p>
            <a:pPr algn="just">
              <a:lnSpc>
                <a:spcPct val="6000"/>
              </a:lnSpc>
              <a:spcBef>
                <a:spcPts val="1199"/>
              </a:spcBef>
            </a:pPr>
            <a:endParaRPr b="0" lang="en-US" sz="1900" spc="-1" strike="noStrike">
              <a:latin typeface="Arial"/>
            </a:endParaRPr>
          </a:p>
          <a:p>
            <a:pPr algn="just">
              <a:lnSpc>
                <a:spcPct val="6000"/>
              </a:lnSpc>
              <a:spcBef>
                <a:spcPts val="1199"/>
              </a:spcBef>
            </a:pPr>
            <a:r>
              <a:rPr b="0" i="1" lang="en-US" sz="1900" spc="-1" strike="noStrike">
                <a:solidFill>
                  <a:srgbClr val="242729"/>
                </a:solidFill>
                <a:latin typeface="Open Sans Light"/>
                <a:ea typeface="Open Sans Light"/>
              </a:rPr>
              <a:t>Based on my research, storing password using reversible encryption</a:t>
            </a:r>
            <a:endParaRPr b="0" lang="en-US" sz="1900" spc="-1" strike="noStrike">
              <a:latin typeface="Arial"/>
            </a:endParaRPr>
          </a:p>
          <a:p>
            <a:pPr algn="just">
              <a:lnSpc>
                <a:spcPct val="6000"/>
              </a:lnSpc>
              <a:spcBef>
                <a:spcPts val="1199"/>
              </a:spcBef>
            </a:pPr>
            <a:r>
              <a:rPr b="0" i="1" lang="en-US" sz="1900" spc="-1" strike="noStrike">
                <a:solidFill>
                  <a:srgbClr val="242729"/>
                </a:solidFill>
                <a:latin typeface="Open Sans Light"/>
                <a:ea typeface="Open Sans Light"/>
              </a:rPr>
              <a:t> </a:t>
            </a:r>
            <a:endParaRPr b="0" lang="en-US" sz="1900" spc="-1" strike="noStrike">
              <a:latin typeface="Arial"/>
            </a:endParaRPr>
          </a:p>
          <a:p>
            <a:pPr algn="just">
              <a:lnSpc>
                <a:spcPct val="6000"/>
              </a:lnSpc>
              <a:spcBef>
                <a:spcPts val="1199"/>
              </a:spcBef>
            </a:pPr>
            <a:r>
              <a:rPr b="0" i="1" lang="en-US" sz="1900" spc="-1" strike="noStrike">
                <a:solidFill>
                  <a:srgbClr val="242729"/>
                </a:solidFill>
                <a:latin typeface="Open Sans Light"/>
                <a:ea typeface="Open Sans Light"/>
              </a:rPr>
              <a:t>is essentially equal to storing plaintext versions of the passwords. </a:t>
            </a:r>
            <a:r>
              <a:rPr b="0" i="1" lang="en-US" sz="1900" spc="-1" strike="noStrike">
                <a:solidFill>
                  <a:srgbClr val="000000"/>
                </a:solidFill>
                <a:latin typeface="Open Sans Light"/>
                <a:ea typeface="Open Sans Light"/>
              </a:rPr>
              <a:t>This</a:t>
            </a:r>
            <a:endParaRPr b="0" lang="en-US" sz="1900" spc="-1" strike="noStrike">
              <a:latin typeface="Arial"/>
            </a:endParaRPr>
          </a:p>
          <a:p>
            <a:pPr algn="just">
              <a:lnSpc>
                <a:spcPct val="6000"/>
              </a:lnSpc>
              <a:spcBef>
                <a:spcPts val="1199"/>
              </a:spcBef>
            </a:pPr>
            <a:r>
              <a:rPr b="0" i="1" lang="en-US" sz="1900" spc="-1" strike="noStrike">
                <a:solidFill>
                  <a:srgbClr val="000000"/>
                </a:solidFill>
                <a:latin typeface="Open Sans Light"/>
                <a:ea typeface="Open Sans Light"/>
              </a:rPr>
              <a:t> </a:t>
            </a:r>
            <a:endParaRPr b="0" lang="en-US" sz="1900" spc="-1" strike="noStrike">
              <a:latin typeface="Arial"/>
            </a:endParaRPr>
          </a:p>
          <a:p>
            <a:pPr algn="just">
              <a:lnSpc>
                <a:spcPct val="6000"/>
              </a:lnSpc>
              <a:spcBef>
                <a:spcPts val="1199"/>
              </a:spcBef>
            </a:pPr>
            <a:r>
              <a:rPr b="0" i="1" lang="en-US" sz="1900" spc="-1" strike="noStrike">
                <a:solidFill>
                  <a:srgbClr val="000000"/>
                </a:solidFill>
                <a:latin typeface="Open Sans Light"/>
                <a:ea typeface="Open Sans Light"/>
              </a:rPr>
              <a:t>is disadvantageous in that, authentication information is exposed. </a:t>
            </a:r>
            <a:endParaRPr b="0" lang="en-US" sz="1900" spc="-1" strike="noStrike">
              <a:latin typeface="Arial"/>
            </a:endParaRPr>
          </a:p>
          <a:p>
            <a:pPr algn="just">
              <a:lnSpc>
                <a:spcPct val="6000"/>
              </a:lnSpc>
              <a:spcBef>
                <a:spcPts val="1199"/>
              </a:spcBef>
            </a:pPr>
            <a:endParaRPr b="0" lang="en-US" sz="1900" spc="-1" strike="noStrike">
              <a:latin typeface="Arial"/>
            </a:endParaRPr>
          </a:p>
          <a:p>
            <a:pPr algn="just">
              <a:lnSpc>
                <a:spcPct val="6000"/>
              </a:lnSpc>
              <a:spcBef>
                <a:spcPts val="1199"/>
              </a:spcBef>
            </a:pPr>
            <a:r>
              <a:rPr b="0" i="1" lang="en-US" sz="1900" spc="-1" strike="noStrike">
                <a:solidFill>
                  <a:srgbClr val="242729"/>
                </a:solidFill>
                <a:latin typeface="Open Sans Light"/>
                <a:ea typeface="Open Sans Light"/>
              </a:rPr>
              <a:t>So, it is not recommended.</a:t>
            </a:r>
            <a:endParaRPr b="0" lang="en-US" sz="1900" spc="-1" strike="noStrike">
              <a:latin typeface="Arial"/>
            </a:endParaRPr>
          </a:p>
          <a:p>
            <a:pPr algn="just">
              <a:lnSpc>
                <a:spcPct val="7000"/>
              </a:lnSpc>
              <a:spcBef>
                <a:spcPts val="1199"/>
              </a:spcBef>
            </a:pPr>
            <a:endParaRPr b="0" lang="en-US" sz="1900" spc="-1" strike="noStrike">
              <a:latin typeface="Arial"/>
            </a:endParaRPr>
          </a:p>
          <a:p>
            <a:pPr algn="just">
              <a:lnSpc>
                <a:spcPct val="7000"/>
              </a:lnSpc>
              <a:spcBef>
                <a:spcPts val="1199"/>
              </a:spcBef>
            </a:pPr>
            <a:r>
              <a:rPr b="0" i="1" lang="en-US" sz="1900" spc="-1" strike="noStrike">
                <a:solidFill>
                  <a:srgbClr val="242729"/>
                </a:solidFill>
                <a:latin typeface="Open Sans Light"/>
                <a:ea typeface="Open Sans Light"/>
              </a:rPr>
              <a:t>Reversible encryption should not be used for authentication because </a:t>
            </a:r>
            <a:endParaRPr b="0" lang="en-US" sz="1900" spc="-1" strike="noStrike">
              <a:latin typeface="Arial"/>
            </a:endParaRPr>
          </a:p>
          <a:p>
            <a:pPr algn="just">
              <a:lnSpc>
                <a:spcPct val="7000"/>
              </a:lnSpc>
              <a:spcBef>
                <a:spcPts val="1199"/>
              </a:spcBef>
            </a:pPr>
            <a:endParaRPr b="0" lang="en-US" sz="1900" spc="-1" strike="noStrike">
              <a:latin typeface="Arial"/>
            </a:endParaRPr>
          </a:p>
          <a:p>
            <a:pPr algn="just">
              <a:lnSpc>
                <a:spcPct val="7000"/>
              </a:lnSpc>
              <a:spcBef>
                <a:spcPts val="1199"/>
              </a:spcBef>
            </a:pPr>
            <a:r>
              <a:rPr b="0" i="1" lang="en-US" sz="1900" spc="-1" strike="noStrike">
                <a:solidFill>
                  <a:srgbClr val="242729"/>
                </a:solidFill>
                <a:latin typeface="Open Sans Light"/>
                <a:ea typeface="Open Sans Light"/>
              </a:rPr>
              <a:t>the specific requirements and parameters of authentication are </a:t>
            </a:r>
            <a:endParaRPr b="0" lang="en-US" sz="1900" spc="-1" strike="noStrike">
              <a:latin typeface="Arial"/>
            </a:endParaRPr>
          </a:p>
          <a:p>
            <a:pPr algn="just">
              <a:lnSpc>
                <a:spcPct val="7000"/>
              </a:lnSpc>
              <a:spcBef>
                <a:spcPts val="1199"/>
              </a:spcBef>
            </a:pPr>
            <a:endParaRPr b="0" lang="en-US" sz="1900" spc="-1" strike="noStrike">
              <a:latin typeface="Arial"/>
            </a:endParaRPr>
          </a:p>
          <a:p>
            <a:pPr algn="just">
              <a:lnSpc>
                <a:spcPct val="7000"/>
              </a:lnSpc>
              <a:spcBef>
                <a:spcPts val="1199"/>
              </a:spcBef>
            </a:pPr>
            <a:r>
              <a:rPr b="0" i="1" lang="en-US" sz="1900" spc="-1" strike="noStrike">
                <a:solidFill>
                  <a:srgbClr val="242729"/>
                </a:solidFill>
                <a:latin typeface="Open Sans Light"/>
                <a:ea typeface="Open Sans Light"/>
              </a:rPr>
              <a:t>incompatible with the weakness of reversible encryption. The primary </a:t>
            </a:r>
            <a:endParaRPr b="0" lang="en-US" sz="1900" spc="-1" strike="noStrike">
              <a:latin typeface="Arial"/>
            </a:endParaRPr>
          </a:p>
          <a:p>
            <a:pPr algn="just">
              <a:lnSpc>
                <a:spcPct val="7000"/>
              </a:lnSpc>
              <a:spcBef>
                <a:spcPts val="1199"/>
              </a:spcBef>
            </a:pPr>
            <a:endParaRPr b="0" lang="en-US" sz="1900" spc="-1" strike="noStrike">
              <a:latin typeface="Arial"/>
            </a:endParaRPr>
          </a:p>
          <a:p>
            <a:pPr algn="just">
              <a:lnSpc>
                <a:spcPct val="7000"/>
              </a:lnSpc>
              <a:spcBef>
                <a:spcPts val="1199"/>
              </a:spcBef>
            </a:pPr>
            <a:r>
              <a:rPr b="0" i="1" lang="en-US" sz="1900" spc="-1" strike="noStrike">
                <a:solidFill>
                  <a:srgbClr val="242729"/>
                </a:solidFill>
                <a:latin typeface="Open Sans Light"/>
                <a:ea typeface="Open Sans Light"/>
              </a:rPr>
              <a:t>weakness of reversible encryption is simple: if the key is </a:t>
            </a:r>
            <a:endParaRPr b="0" lang="en-US" sz="1900" spc="-1" strike="noStrike">
              <a:latin typeface="Arial"/>
            </a:endParaRPr>
          </a:p>
          <a:p>
            <a:pPr algn="just">
              <a:lnSpc>
                <a:spcPct val="7000"/>
              </a:lnSpc>
              <a:spcBef>
                <a:spcPts val="1199"/>
              </a:spcBef>
            </a:pPr>
            <a:endParaRPr b="0" lang="en-US" sz="1900" spc="-1" strike="noStrike">
              <a:latin typeface="Arial"/>
            </a:endParaRPr>
          </a:p>
          <a:p>
            <a:pPr algn="just">
              <a:lnSpc>
                <a:spcPct val="7000"/>
              </a:lnSpc>
              <a:spcBef>
                <a:spcPts val="1199"/>
              </a:spcBef>
            </a:pPr>
            <a:r>
              <a:rPr b="0" i="1" lang="en-US" sz="1900" spc="-1" strike="noStrike">
                <a:solidFill>
                  <a:srgbClr val="242729"/>
                </a:solidFill>
                <a:latin typeface="Open Sans Light"/>
                <a:ea typeface="Open Sans Light"/>
              </a:rPr>
              <a:t>compromised, the encrypted data is compromised.</a:t>
            </a:r>
            <a:endParaRPr b="0" lang="en-US" sz="1900" spc="-1" strike="noStrike">
              <a:latin typeface="Arial"/>
            </a:endParaRPr>
          </a:p>
          <a:p>
            <a:pPr>
              <a:lnSpc>
                <a:spcPct val="115000"/>
              </a:lnSpc>
              <a:spcBef>
                <a:spcPts val="1199"/>
              </a:spcBef>
            </a:pPr>
            <a:endParaRPr b="0" lang="en-US" sz="1900" spc="-1" strike="noStrike">
              <a:latin typeface="Arial"/>
            </a:endParaRPr>
          </a:p>
          <a:p>
            <a:pPr>
              <a:lnSpc>
                <a:spcPct val="115000"/>
              </a:lnSpc>
            </a:pPr>
            <a:endParaRPr b="0" lang="en-US" sz="1900" spc="-1" strike="noStrike">
              <a:latin typeface="Arial"/>
            </a:endParaRPr>
          </a:p>
          <a:p>
            <a:pPr>
              <a:lnSpc>
                <a:spcPct val="115000"/>
              </a:lnSpc>
            </a:pPr>
            <a:endParaRPr b="0" lang="en-US" sz="1900" spc="-1" strike="noStrike">
              <a:latin typeface="Arial"/>
            </a:endParaRPr>
          </a:p>
          <a:p>
            <a:pPr>
              <a:lnSpc>
                <a:spcPct val="115000"/>
              </a:lnSpc>
              <a:spcBef>
                <a:spcPts val="1599"/>
              </a:spcBef>
              <a:spcAft>
                <a:spcPts val="1599"/>
              </a:spcAft>
            </a:pPr>
            <a:endParaRPr b="0" lang="en-US" sz="19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264960" y="87012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000" spc="-1" strike="noStrike">
                <a:solidFill>
                  <a:srgbClr val="2e3d49"/>
                </a:solidFill>
                <a:latin typeface="Open Sans"/>
                <a:ea typeface="Open Sans"/>
              </a:rPr>
              <a:t>2.3 Authentication Requests are Unencrypted in Transit</a:t>
            </a:r>
            <a:endParaRPr b="0" lang="en-US" sz="4000" spc="-1" strike="noStrike">
              <a:latin typeface="Arial"/>
            </a:endParaRPr>
          </a:p>
        </p:txBody>
      </p:sp>
      <p:sp>
        <p:nvSpPr>
          <p:cNvPr id="164" name="CustomShape 2"/>
          <p:cNvSpPr/>
          <p:nvPr/>
        </p:nvSpPr>
        <p:spPr>
          <a:xfrm>
            <a:off x="264960" y="2253600"/>
            <a:ext cx="7241760" cy="7731360"/>
          </a:xfrm>
          <a:prstGeom prst="rect">
            <a:avLst/>
          </a:prstGeom>
          <a:noFill/>
          <a:ln>
            <a:noFill/>
          </a:ln>
        </p:spPr>
        <p:style>
          <a:lnRef idx="0"/>
          <a:fillRef idx="0"/>
          <a:effectRef idx="0"/>
          <a:fontRef idx="minor"/>
        </p:style>
        <p:txBody>
          <a:bodyPr lIns="90000" rIns="90000" tIns="91440" bIns="91440"/>
          <a:p>
            <a:pPr>
              <a:lnSpc>
                <a:spcPct val="115000"/>
              </a:lnSpc>
            </a:pPr>
            <a:r>
              <a:rPr b="1" lang="en-US" sz="1900" spc="-1" strike="noStrike">
                <a:solidFill>
                  <a:srgbClr val="595959"/>
                </a:solidFill>
                <a:latin typeface="Open Sans"/>
                <a:ea typeface="Open Sans"/>
              </a:rPr>
              <a:t>Discovery:</a:t>
            </a:r>
            <a:endParaRPr b="0" lang="en-US" sz="1900" spc="-1" strike="noStrike">
              <a:latin typeface="Arial"/>
            </a:endParaRPr>
          </a:p>
          <a:p>
            <a:pPr>
              <a:lnSpc>
                <a:spcPct val="115000"/>
              </a:lnSpc>
              <a:spcBef>
                <a:spcPts val="1599"/>
              </a:spcBef>
            </a:pPr>
            <a:r>
              <a:rPr b="0" lang="en-US" sz="1900" spc="-1" strike="noStrike">
                <a:solidFill>
                  <a:srgbClr val="595959"/>
                </a:solidFill>
                <a:latin typeface="Open Sans Light"/>
                <a:ea typeface="Open Sans Light"/>
              </a:rPr>
              <a:t>During the threat model the security team confirmed that authentication requests are being transmitted in plaintext.</a:t>
            </a:r>
            <a:endParaRPr b="0" lang="en-US" sz="1900" spc="-1" strike="noStrike">
              <a:latin typeface="Arial"/>
            </a:endParaRPr>
          </a:p>
          <a:p>
            <a:pPr>
              <a:lnSpc>
                <a:spcPct val="115000"/>
              </a:lnSpc>
              <a:spcBef>
                <a:spcPts val="1599"/>
              </a:spcBef>
            </a:pPr>
            <a:r>
              <a:rPr b="1" lang="en-US" sz="1900" spc="-1" strike="noStrike">
                <a:solidFill>
                  <a:srgbClr val="595959"/>
                </a:solidFill>
                <a:latin typeface="Open Sans"/>
                <a:ea typeface="Open Sans"/>
              </a:rPr>
              <a:t>Why is this an issue?</a:t>
            </a:r>
            <a:endParaRPr b="0" lang="en-US" sz="1900" spc="-1" strike="noStrike">
              <a:latin typeface="Arial"/>
            </a:endParaRPr>
          </a:p>
          <a:p>
            <a:pPr>
              <a:lnSpc>
                <a:spcPct val="6000"/>
              </a:lnSpc>
              <a:spcBef>
                <a:spcPts val="1599"/>
              </a:spcBef>
            </a:pPr>
            <a:endParaRPr b="0" lang="en-US" sz="1900" spc="-1" strike="noStrike">
              <a:latin typeface="Arial"/>
            </a:endParaRPr>
          </a:p>
          <a:p>
            <a:pPr>
              <a:lnSpc>
                <a:spcPct val="6000"/>
              </a:lnSpc>
              <a:spcBef>
                <a:spcPts val="1871"/>
              </a:spcBef>
            </a:pPr>
            <a:r>
              <a:rPr b="0" i="1" lang="en-US" sz="1900" spc="-1" strike="noStrike">
                <a:solidFill>
                  <a:srgbClr val="000000"/>
                </a:solidFill>
                <a:latin typeface="Open Sans Light"/>
                <a:ea typeface="Open Sans Light"/>
              </a:rPr>
              <a:t>During data transfer, many communication channels can be "sniffed" </a:t>
            </a:r>
            <a:endParaRPr b="0" lang="en-US" sz="1900" spc="-1" strike="noStrike">
              <a:latin typeface="Arial"/>
            </a:endParaRPr>
          </a:p>
          <a:p>
            <a:pPr>
              <a:lnSpc>
                <a:spcPct val="6000"/>
              </a:lnSpc>
              <a:spcBef>
                <a:spcPts val="1871"/>
              </a:spcBef>
            </a:pPr>
            <a:r>
              <a:rPr b="0" i="1" lang="en-US" sz="1900" spc="-1" strike="noStrike">
                <a:solidFill>
                  <a:srgbClr val="000000"/>
                </a:solidFill>
                <a:latin typeface="Open Sans Light"/>
                <a:ea typeface="Open Sans Light"/>
              </a:rPr>
              <a:t>by attackers during data transmission. For example, network traffic </a:t>
            </a:r>
            <a:endParaRPr b="0" lang="en-US" sz="1900" spc="-1" strike="noStrike">
              <a:latin typeface="Arial"/>
            </a:endParaRPr>
          </a:p>
          <a:p>
            <a:pPr>
              <a:lnSpc>
                <a:spcPct val="6000"/>
              </a:lnSpc>
              <a:spcBef>
                <a:spcPts val="1871"/>
              </a:spcBef>
            </a:pPr>
            <a:r>
              <a:rPr b="0" i="1" lang="en-US" sz="1900" spc="-1" strike="noStrike">
                <a:solidFill>
                  <a:srgbClr val="000000"/>
                </a:solidFill>
                <a:latin typeface="Open Sans Light"/>
                <a:ea typeface="Open Sans Light"/>
              </a:rPr>
              <a:t>can often be sniffed by any attacker who has access to a network </a:t>
            </a:r>
            <a:endParaRPr b="0" lang="en-US" sz="1900" spc="-1" strike="noStrike">
              <a:latin typeface="Arial"/>
            </a:endParaRPr>
          </a:p>
          <a:p>
            <a:pPr>
              <a:lnSpc>
                <a:spcPct val="6000"/>
              </a:lnSpc>
              <a:spcBef>
                <a:spcPts val="1871"/>
              </a:spcBef>
            </a:pPr>
            <a:r>
              <a:rPr b="0" i="1" lang="en-US" sz="1900" spc="-1" strike="noStrike">
                <a:solidFill>
                  <a:srgbClr val="000000"/>
                </a:solidFill>
                <a:latin typeface="Open Sans Light"/>
                <a:ea typeface="Open Sans Light"/>
              </a:rPr>
              <a:t>interface. This significantly lowers the difficulty of exploitation by </a:t>
            </a:r>
            <a:endParaRPr b="0" lang="en-US" sz="1900" spc="-1" strike="noStrike">
              <a:latin typeface="Arial"/>
            </a:endParaRPr>
          </a:p>
          <a:p>
            <a:pPr>
              <a:lnSpc>
                <a:spcPct val="6000"/>
              </a:lnSpc>
              <a:spcBef>
                <a:spcPts val="1871"/>
              </a:spcBef>
            </a:pPr>
            <a:r>
              <a:rPr b="0" i="1" lang="en-US" sz="1900" spc="-1" strike="noStrike">
                <a:solidFill>
                  <a:srgbClr val="000000"/>
                </a:solidFill>
                <a:latin typeface="Open Sans Light"/>
                <a:ea typeface="Open Sans Light"/>
              </a:rPr>
              <a:t>attackers. The lack of proper data encryption passes up the </a:t>
            </a:r>
            <a:endParaRPr b="0" lang="en-US" sz="1900" spc="-1" strike="noStrike">
              <a:latin typeface="Arial"/>
            </a:endParaRPr>
          </a:p>
          <a:p>
            <a:pPr>
              <a:lnSpc>
                <a:spcPct val="6000"/>
              </a:lnSpc>
              <a:spcBef>
                <a:spcPts val="1871"/>
              </a:spcBef>
            </a:pPr>
            <a:r>
              <a:rPr b="0" i="1" lang="en-US" sz="1900" spc="-1" strike="noStrike">
                <a:solidFill>
                  <a:srgbClr val="000000"/>
                </a:solidFill>
                <a:latin typeface="Open Sans Light"/>
                <a:ea typeface="Open Sans Light"/>
              </a:rPr>
              <a:t>guarantees of confidentiality, integrity, and accountability that </a:t>
            </a:r>
            <a:endParaRPr b="0" lang="en-US" sz="1900" spc="-1" strike="noStrike">
              <a:latin typeface="Arial"/>
            </a:endParaRPr>
          </a:p>
          <a:p>
            <a:pPr>
              <a:lnSpc>
                <a:spcPct val="6000"/>
              </a:lnSpc>
              <a:spcBef>
                <a:spcPts val="1871"/>
              </a:spcBef>
            </a:pPr>
            <a:r>
              <a:rPr b="0" i="1" lang="en-US" sz="1900" spc="-1" strike="noStrike">
                <a:solidFill>
                  <a:srgbClr val="000000"/>
                </a:solidFill>
                <a:latin typeface="Open Sans Light"/>
                <a:ea typeface="Open Sans Light"/>
              </a:rPr>
              <a:t>properly implemented encryption conveys. If the authentication </a:t>
            </a:r>
            <a:endParaRPr b="0" lang="en-US" sz="1900" spc="-1" strike="noStrike">
              <a:latin typeface="Arial"/>
            </a:endParaRPr>
          </a:p>
          <a:p>
            <a:pPr>
              <a:lnSpc>
                <a:spcPct val="6000"/>
              </a:lnSpc>
              <a:spcBef>
                <a:spcPts val="1871"/>
              </a:spcBef>
            </a:pPr>
            <a:r>
              <a:rPr b="0" i="1" lang="en-US" sz="1900" spc="-1" strike="noStrike">
                <a:solidFill>
                  <a:srgbClr val="000000"/>
                </a:solidFill>
                <a:latin typeface="Open Sans Light"/>
                <a:ea typeface="Open Sans Light"/>
              </a:rPr>
              <a:t>information is transmitted in plaintext, it is possible for an attacker </a:t>
            </a:r>
            <a:endParaRPr b="0" lang="en-US" sz="1900" spc="-1" strike="noStrike">
              <a:latin typeface="Arial"/>
            </a:endParaRPr>
          </a:p>
          <a:p>
            <a:pPr>
              <a:lnSpc>
                <a:spcPct val="6000"/>
              </a:lnSpc>
              <a:spcBef>
                <a:spcPts val="1871"/>
              </a:spcBef>
            </a:pPr>
            <a:r>
              <a:rPr b="0" i="1" lang="en-US" sz="1900" spc="-1" strike="noStrike">
                <a:solidFill>
                  <a:srgbClr val="000000"/>
                </a:solidFill>
                <a:latin typeface="Open Sans Light"/>
                <a:ea typeface="Open Sans Light"/>
              </a:rPr>
              <a:t>with access to the network traffic to sniff in and get the information.</a:t>
            </a: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r>
              <a:rPr b="0" i="1" lang="en-US" sz="1900" spc="-1" strike="noStrike">
                <a:solidFill>
                  <a:srgbClr val="000000"/>
                </a:solidFill>
                <a:latin typeface="Open Sans Light"/>
                <a:ea typeface="Open Sans Light"/>
              </a:rPr>
              <a:t>Omitting the use of encryption in any program which transfers data </a:t>
            </a: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r>
              <a:rPr b="0" i="1" lang="en-US" sz="1900" spc="-1" strike="noStrike">
                <a:solidFill>
                  <a:srgbClr val="000000"/>
                </a:solidFill>
                <a:latin typeface="Open Sans Light"/>
                <a:ea typeface="Open Sans Light"/>
              </a:rPr>
              <a:t>over a network of any kind should be considered on par with </a:t>
            </a: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r>
              <a:rPr b="0" i="1" lang="en-US" sz="1900" spc="-1" strike="noStrike">
                <a:solidFill>
                  <a:srgbClr val="000000"/>
                </a:solidFill>
                <a:latin typeface="Open Sans Light"/>
                <a:ea typeface="Open Sans Light"/>
              </a:rPr>
              <a:t>delivering the data sent to each user on the local networks of both </a:t>
            </a: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r>
              <a:rPr b="0" i="1" lang="en-US" sz="1900" spc="-1" strike="noStrike">
                <a:solidFill>
                  <a:srgbClr val="000000"/>
                </a:solidFill>
                <a:latin typeface="Open Sans Light"/>
                <a:ea typeface="Open Sans Light"/>
              </a:rPr>
              <a:t>the sender and receiver. Worse, this omission allows for the injection </a:t>
            </a: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r>
              <a:rPr b="0" i="1" lang="en-US" sz="1900" spc="-1" strike="noStrike">
                <a:solidFill>
                  <a:srgbClr val="000000"/>
                </a:solidFill>
                <a:latin typeface="Open Sans Light"/>
                <a:ea typeface="Open Sans Light"/>
              </a:rPr>
              <a:t>of data into a stream of communication between two parties -- with </a:t>
            </a: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r>
              <a:rPr b="0" i="1" lang="en-US" sz="1900" spc="-1" strike="noStrike">
                <a:solidFill>
                  <a:srgbClr val="000000"/>
                </a:solidFill>
                <a:latin typeface="Open Sans Light"/>
                <a:ea typeface="Open Sans Light"/>
              </a:rPr>
              <a:t>no means for the victims to separate valid data from invalid. In this </a:t>
            </a: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r>
              <a:rPr b="0" i="1" lang="en-US" sz="1900" spc="-1" strike="noStrike">
                <a:solidFill>
                  <a:srgbClr val="000000"/>
                </a:solidFill>
                <a:latin typeface="Open Sans Light"/>
                <a:ea typeface="Open Sans Light"/>
              </a:rPr>
              <a:t>day of widespread network attacks and password collection sniffers, </a:t>
            </a: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r>
              <a:rPr b="0" i="1" lang="en-US" sz="1900" spc="-1" strike="noStrike">
                <a:solidFill>
                  <a:srgbClr val="000000"/>
                </a:solidFill>
                <a:latin typeface="Open Sans Light"/>
                <a:ea typeface="Open Sans Light"/>
              </a:rPr>
              <a:t>it is an unnecessary risk to omit encryption from the design of any </a:t>
            </a: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endParaRPr b="0" lang="en-US" sz="1900" spc="-1" strike="noStrike">
              <a:latin typeface="Arial"/>
            </a:endParaRPr>
          </a:p>
          <a:p>
            <a:pPr>
              <a:lnSpc>
                <a:spcPct val="7000"/>
              </a:lnSpc>
              <a:spcBef>
                <a:spcPts val="400"/>
              </a:spcBef>
            </a:pPr>
            <a:r>
              <a:rPr b="0" i="1" lang="en-US" sz="1900" spc="-1" strike="noStrike">
                <a:solidFill>
                  <a:srgbClr val="000000"/>
                </a:solidFill>
                <a:latin typeface="Open Sans Light"/>
                <a:ea typeface="Open Sans Light"/>
              </a:rPr>
              <a:t>system which might benefit from it.</a:t>
            </a:r>
            <a:endParaRPr b="0" lang="en-US" sz="1900" spc="-1" strike="noStrike">
              <a:latin typeface="Arial"/>
            </a:endParaRPr>
          </a:p>
          <a:p>
            <a:pPr algn="just">
              <a:lnSpc>
                <a:spcPct val="9000"/>
              </a:lnSpc>
              <a:spcBef>
                <a:spcPts val="1199"/>
              </a:spcBef>
            </a:pPr>
            <a:endParaRPr b="0" lang="en-US" sz="1900" spc="-1" strike="noStrike">
              <a:latin typeface="Arial"/>
            </a:endParaRPr>
          </a:p>
          <a:p>
            <a:pPr>
              <a:lnSpc>
                <a:spcPct val="7000"/>
              </a:lnSpc>
              <a:spcBef>
                <a:spcPts val="1599"/>
              </a:spcBef>
            </a:pPr>
            <a:endParaRPr b="0" lang="en-US" sz="1900" spc="-1" strike="noStrike">
              <a:latin typeface="Arial"/>
            </a:endParaRPr>
          </a:p>
          <a:p>
            <a:pPr>
              <a:lnSpc>
                <a:spcPct val="7000"/>
              </a:lnSpc>
              <a:spcBef>
                <a:spcPts val="1199"/>
              </a:spcBef>
            </a:pPr>
            <a:endParaRPr b="0" lang="en-US" sz="1900" spc="-1" strike="noStrike">
              <a:latin typeface="Arial"/>
            </a:endParaRPr>
          </a:p>
          <a:p>
            <a:pPr algn="just">
              <a:lnSpc>
                <a:spcPct val="115000"/>
              </a:lnSpc>
              <a:spcBef>
                <a:spcPts val="700"/>
              </a:spcBef>
            </a:pPr>
            <a:endParaRPr b="0" lang="en-US" sz="1900" spc="-1" strike="noStrike">
              <a:latin typeface="Arial"/>
            </a:endParaRPr>
          </a:p>
          <a:p>
            <a:pPr>
              <a:lnSpc>
                <a:spcPct val="115000"/>
              </a:lnSpc>
              <a:spcBef>
                <a:spcPts val="1599"/>
              </a:spcBef>
              <a:spcAft>
                <a:spcPts val="1599"/>
              </a:spcAft>
            </a:pPr>
            <a:endParaRPr b="0" lang="en-US" sz="19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264960" y="87012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000" spc="-1" strike="noStrike">
                <a:solidFill>
                  <a:srgbClr val="2e3d49"/>
                </a:solidFill>
                <a:latin typeface="Open Sans"/>
                <a:ea typeface="Open Sans"/>
              </a:rPr>
              <a:t>2.DES Algorithm in Use</a:t>
            </a:r>
            <a:endParaRPr b="0" lang="en-US" sz="4000" spc="-1" strike="noStrike">
              <a:latin typeface="Arial"/>
            </a:endParaRPr>
          </a:p>
        </p:txBody>
      </p:sp>
      <p:sp>
        <p:nvSpPr>
          <p:cNvPr id="166" name="CustomShape 2"/>
          <p:cNvSpPr/>
          <p:nvPr/>
        </p:nvSpPr>
        <p:spPr>
          <a:xfrm>
            <a:off x="264960" y="2253600"/>
            <a:ext cx="7241760" cy="7731360"/>
          </a:xfrm>
          <a:prstGeom prst="rect">
            <a:avLst/>
          </a:prstGeom>
          <a:noFill/>
          <a:ln>
            <a:noFill/>
          </a:ln>
        </p:spPr>
        <p:style>
          <a:lnRef idx="0"/>
          <a:fillRef idx="0"/>
          <a:effectRef idx="0"/>
          <a:fontRef idx="minor"/>
        </p:style>
        <p:txBody>
          <a:bodyPr lIns="90000" rIns="90000" tIns="91440" bIns="91440"/>
          <a:p>
            <a:pPr>
              <a:lnSpc>
                <a:spcPct val="115000"/>
              </a:lnSpc>
            </a:pPr>
            <a:r>
              <a:rPr b="1" lang="en-US" sz="1900" spc="-1" strike="noStrike">
                <a:solidFill>
                  <a:srgbClr val="595959"/>
                </a:solidFill>
                <a:latin typeface="Open Sans"/>
                <a:ea typeface="Open Sans"/>
              </a:rPr>
              <a:t>Discovery:</a:t>
            </a:r>
            <a:endParaRPr b="0" lang="en-US" sz="1900" spc="-1" strike="noStrike">
              <a:latin typeface="Arial"/>
            </a:endParaRPr>
          </a:p>
          <a:p>
            <a:pPr>
              <a:lnSpc>
                <a:spcPct val="115000"/>
              </a:lnSpc>
              <a:spcBef>
                <a:spcPts val="1599"/>
              </a:spcBef>
            </a:pPr>
            <a:r>
              <a:rPr b="0" lang="en-US" sz="1900" spc="-1" strike="noStrike">
                <a:solidFill>
                  <a:srgbClr val="595959"/>
                </a:solidFill>
                <a:latin typeface="Open Sans Light"/>
                <a:ea typeface="Open Sans Light"/>
              </a:rPr>
              <a:t>During the threat model the security team identified sensitive data being stored using the DES algorithm.</a:t>
            </a:r>
            <a:endParaRPr b="0" lang="en-US" sz="1900" spc="-1" strike="noStrike">
              <a:latin typeface="Arial"/>
            </a:endParaRPr>
          </a:p>
          <a:p>
            <a:pPr>
              <a:lnSpc>
                <a:spcPct val="115000"/>
              </a:lnSpc>
              <a:spcBef>
                <a:spcPts val="1599"/>
              </a:spcBef>
            </a:pPr>
            <a:r>
              <a:rPr b="1" lang="en-US" sz="1900" spc="-1" strike="noStrike">
                <a:solidFill>
                  <a:srgbClr val="595959"/>
                </a:solidFill>
                <a:latin typeface="Open Sans"/>
                <a:ea typeface="Open Sans"/>
              </a:rPr>
              <a:t>Why is this an issue?</a:t>
            </a:r>
            <a:endParaRPr b="0" lang="en-US" sz="1900" spc="-1" strike="noStrike">
              <a:latin typeface="Arial"/>
            </a:endParaRPr>
          </a:p>
          <a:p>
            <a:pPr algn="just">
              <a:lnSpc>
                <a:spcPct val="115000"/>
              </a:lnSpc>
              <a:spcBef>
                <a:spcPts val="1599"/>
              </a:spcBef>
            </a:pPr>
            <a:r>
              <a:rPr b="0" i="1" lang="en-US" sz="1900" spc="-1" strike="noStrike">
                <a:solidFill>
                  <a:srgbClr val="000000"/>
                </a:solidFill>
                <a:latin typeface="Open Sans Light"/>
                <a:ea typeface="Open Sans Light"/>
              </a:rPr>
              <a:t>DES, the Data Encryption Standard, can no longer be considered secure. While no major flaws in its innards are known, it is fundamentally inadequate because its 56-bit key is too short. These sizes are typically not large enough for today’s uses. It is vulnerable to </a:t>
            </a:r>
            <a:r>
              <a:rPr b="0" i="1" lang="en-US" sz="1900" spc="-1" strike="noStrike" u="sng">
                <a:solidFill>
                  <a:srgbClr val="0000ff"/>
                </a:solidFill>
                <a:uFillTx/>
                <a:latin typeface="Open Sans Light"/>
                <a:ea typeface="Open Sans Light"/>
                <a:hlinkClick r:id="rId1"/>
              </a:rPr>
              <a:t>brute-force search</a:t>
            </a:r>
            <a:r>
              <a:rPr b="0" i="1" lang="en-US" sz="1900" spc="-1" strike="noStrike">
                <a:solidFill>
                  <a:srgbClr val="000000"/>
                </a:solidFill>
                <a:latin typeface="Open Sans Light"/>
                <a:ea typeface="Open Sans Light"/>
              </a:rPr>
              <a:t> of the whole key space, either by large collections of general-purpose machines or even more quickly by specialized hardware.In short, it is now absolutely clear that DES is not secure against any well-funded opponent, any opponent with access (even stolen access) to enough general purpose computers</a:t>
            </a:r>
            <a:endParaRPr b="0" lang="en-US" sz="1900" spc="-1" strike="noStrike">
              <a:latin typeface="Arial"/>
            </a:endParaRPr>
          </a:p>
          <a:p>
            <a:pPr algn="just">
              <a:lnSpc>
                <a:spcPct val="115000"/>
              </a:lnSpc>
              <a:spcBef>
                <a:spcPts val="1599"/>
              </a:spcBef>
            </a:pPr>
            <a:r>
              <a:rPr b="0" i="1" lang="en-US" sz="1900" spc="-1" strike="noStrike">
                <a:solidFill>
                  <a:srgbClr val="000000"/>
                </a:solidFill>
                <a:latin typeface="Open Sans Light"/>
                <a:ea typeface="Open Sans Light"/>
              </a:rPr>
              <a:t>Now, using DES algorithm on sensitive data is not secured because it can easily be attacked by simple brute force which makes it vulnerable to attacks. </a:t>
            </a:r>
            <a:endParaRPr b="0" lang="en-US" sz="1900" spc="-1" strike="noStrike">
              <a:latin typeface="Arial"/>
            </a:endParaRPr>
          </a:p>
          <a:p>
            <a:pPr>
              <a:lnSpc>
                <a:spcPct val="115000"/>
              </a:lnSpc>
              <a:spcBef>
                <a:spcPts val="1199"/>
              </a:spcBef>
            </a:pPr>
            <a:endParaRPr b="0" lang="en-US" sz="1900" spc="-1" strike="noStrike">
              <a:latin typeface="Arial"/>
            </a:endParaRPr>
          </a:p>
          <a:p>
            <a:pPr>
              <a:lnSpc>
                <a:spcPct val="115000"/>
              </a:lnSpc>
              <a:spcBef>
                <a:spcPts val="1599"/>
              </a:spcBef>
            </a:pPr>
            <a:endParaRPr b="0" lang="en-US" sz="1900" spc="-1" strike="noStrike">
              <a:latin typeface="Arial"/>
            </a:endParaRPr>
          </a:p>
          <a:p>
            <a:pPr>
              <a:lnSpc>
                <a:spcPct val="115000"/>
              </a:lnSpc>
              <a:spcBef>
                <a:spcPts val="1599"/>
              </a:spcBef>
            </a:pPr>
            <a:endParaRPr b="0" lang="en-US" sz="1900" spc="-1" strike="noStrike">
              <a:latin typeface="Arial"/>
            </a:endParaRPr>
          </a:p>
          <a:p>
            <a:pPr>
              <a:lnSpc>
                <a:spcPct val="115000"/>
              </a:lnSpc>
              <a:spcBef>
                <a:spcPts val="1599"/>
              </a:spcBef>
              <a:spcAft>
                <a:spcPts val="1599"/>
              </a:spcAft>
            </a:pPr>
            <a:endParaRPr b="0" lang="en-US" sz="19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2b4e5"/>
        </a:solidFill>
      </p:bgPr>
    </p:bg>
    <p:spTree>
      <p:nvGrpSpPr>
        <p:cNvPr id="1" name=""/>
        <p:cNvGrpSpPr/>
        <p:nvPr/>
      </p:nvGrpSpPr>
      <p:grpSpPr>
        <a:xfrm>
          <a:off x="0" y="0"/>
          <a:ext cx="0" cy="0"/>
          <a:chOff x="0" y="0"/>
          <a:chExt cx="0" cy="0"/>
        </a:xfrm>
      </p:grpSpPr>
      <p:sp>
        <p:nvSpPr>
          <p:cNvPr id="167" name="CustomShape 1"/>
          <p:cNvSpPr/>
          <p:nvPr/>
        </p:nvSpPr>
        <p:spPr>
          <a:xfrm>
            <a:off x="1807200" y="4003560"/>
            <a:ext cx="4157280" cy="2459160"/>
          </a:xfrm>
          <a:prstGeom prst="rect">
            <a:avLst/>
          </a:prstGeom>
          <a:noFill/>
          <a:ln>
            <a:noFill/>
          </a:ln>
        </p:spPr>
        <p:style>
          <a:lnRef idx="0"/>
          <a:fillRef idx="0"/>
          <a:effectRef idx="0"/>
          <a:fontRef idx="minor"/>
        </p:style>
        <p:txBody>
          <a:bodyPr lIns="26640" rIns="26640" tIns="26640" bIns="26640"/>
          <a:p>
            <a:pPr algn="ctr">
              <a:lnSpc>
                <a:spcPct val="150000"/>
              </a:lnSpc>
            </a:pPr>
            <a:r>
              <a:rPr b="1" lang="en-US" sz="3000" spc="-1" strike="noStrike">
                <a:solidFill>
                  <a:srgbClr val="ffffff"/>
                </a:solidFill>
                <a:latin typeface="Open Sans"/>
                <a:ea typeface="Open Sans"/>
              </a:rPr>
              <a:t>Section 3</a:t>
            </a:r>
            <a:endParaRPr b="0" lang="en-US" sz="3000" spc="-1" strike="noStrike">
              <a:latin typeface="Arial"/>
            </a:endParaRPr>
          </a:p>
          <a:p>
            <a:pPr algn="ctr">
              <a:lnSpc>
                <a:spcPct val="150000"/>
              </a:lnSpc>
            </a:pPr>
            <a:r>
              <a:rPr b="0" lang="en-US" sz="3000" spc="-1" strike="noStrike">
                <a:solidFill>
                  <a:srgbClr val="ffffff"/>
                </a:solidFill>
                <a:latin typeface="Open Sans"/>
                <a:ea typeface="Open Sans"/>
              </a:rPr>
              <a:t>Risk Analysis</a:t>
            </a:r>
            <a:endParaRPr b="0" lang="en-US" sz="3000" spc="-1" strike="noStrike">
              <a:latin typeface="Arial"/>
            </a:endParaRPr>
          </a:p>
        </p:txBody>
      </p:sp>
      <p:sp>
        <p:nvSpPr>
          <p:cNvPr id="168" name="CustomShape 2"/>
          <p:cNvSpPr/>
          <p:nvPr/>
        </p:nvSpPr>
        <p:spPr>
          <a:xfrm>
            <a:off x="3582720" y="3663000"/>
            <a:ext cx="606600" cy="73800"/>
          </a:xfrm>
          <a:prstGeom prst="rect">
            <a:avLst/>
          </a:prstGeom>
          <a:solidFill>
            <a:schemeClr val="lt1"/>
          </a:solidFill>
          <a:ln>
            <a:noFill/>
          </a:ln>
        </p:spPr>
        <p:style>
          <a:lnRef idx="0"/>
          <a:fillRef idx="0"/>
          <a:effectRef idx="0"/>
          <a:fontRef idx="minor"/>
        </p:style>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264960" y="87012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000" spc="-1" strike="noStrike">
                <a:solidFill>
                  <a:srgbClr val="2e3d49"/>
                </a:solidFill>
                <a:latin typeface="Open Sans"/>
                <a:ea typeface="Open Sans"/>
              </a:rPr>
              <a:t>3.1 Scoring Risks</a:t>
            </a:r>
            <a:endParaRPr b="0" lang="en-US" sz="4000" spc="-1" strike="noStrike">
              <a:latin typeface="Arial"/>
            </a:endParaRPr>
          </a:p>
        </p:txBody>
      </p:sp>
      <p:sp>
        <p:nvSpPr>
          <p:cNvPr id="170" name="CustomShape 2"/>
          <p:cNvSpPr/>
          <p:nvPr/>
        </p:nvSpPr>
        <p:spPr>
          <a:xfrm>
            <a:off x="1028520" y="7749000"/>
            <a:ext cx="5652360" cy="1119240"/>
          </a:xfrm>
          <a:prstGeom prst="rect">
            <a:avLst/>
          </a:prstGeom>
          <a:noFill/>
          <a:ln>
            <a:noFill/>
          </a:ln>
        </p:spPr>
        <p:style>
          <a:lnRef idx="0"/>
          <a:fillRef idx="0"/>
          <a:effectRef idx="0"/>
          <a:fontRef idx="minor"/>
        </p:style>
        <p:txBody>
          <a:bodyPr lIns="90000" rIns="90000" tIns="91440" bIns="91440"/>
          <a:p>
            <a:pPr algn="ctr">
              <a:lnSpc>
                <a:spcPct val="100000"/>
              </a:lnSpc>
            </a:pPr>
            <a:r>
              <a:rPr b="0" lang="en-US" sz="4500" spc="-1" strike="noStrike">
                <a:solidFill>
                  <a:srgbClr val="ffffff"/>
                </a:solidFill>
                <a:latin typeface="Open Sans"/>
                <a:ea typeface="Open Sans"/>
              </a:rPr>
              <a:t>Remove this slide</a:t>
            </a:r>
            <a:endParaRPr b="0" lang="en-US" sz="4500" spc="-1" strike="noStrike">
              <a:latin typeface="Arial"/>
            </a:endParaRPr>
          </a:p>
        </p:txBody>
      </p:sp>
      <p:graphicFrame>
        <p:nvGraphicFramePr>
          <p:cNvPr id="171" name="Table 3"/>
          <p:cNvGraphicFramePr/>
          <p:nvPr/>
        </p:nvGraphicFramePr>
        <p:xfrm>
          <a:off x="493560" y="2491560"/>
          <a:ext cx="6732360" cy="3833640"/>
        </p:xfrm>
        <a:graphic>
          <a:graphicData uri="http://schemas.openxmlformats.org/drawingml/2006/table">
            <a:tbl>
              <a:tblPr/>
              <a:tblGrid>
                <a:gridCol w="2459880"/>
                <a:gridCol w="4272840"/>
              </a:tblGrid>
              <a:tr h="738360">
                <a:tc>
                  <a:txBody>
                    <a:bodyPr lIns="63360" rIns="63360"/>
                    <a:p>
                      <a:pPr>
                        <a:lnSpc>
                          <a:spcPct val="100000"/>
                        </a:lnSpc>
                      </a:pPr>
                      <a:r>
                        <a:rPr b="1" lang="en-US" sz="1800" spc="-1" strike="noStrike">
                          <a:solidFill>
                            <a:srgbClr val="595959"/>
                          </a:solidFill>
                          <a:latin typeface="Open Sans"/>
                          <a:ea typeface="Open Sans"/>
                        </a:rPr>
                        <a:t>Risk</a:t>
                      </a:r>
                      <a:endParaRPr b="0" lang="en-US" sz="18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nSpc>
                          <a:spcPct val="100000"/>
                        </a:lnSpc>
                      </a:pPr>
                      <a:r>
                        <a:rPr b="1" lang="en-US" sz="1800" spc="-1" strike="noStrike">
                          <a:solidFill>
                            <a:srgbClr val="595959"/>
                          </a:solidFill>
                          <a:latin typeface="Open Sans"/>
                          <a:ea typeface="Open Sans"/>
                        </a:rPr>
                        <a:t>Score </a:t>
                      </a:r>
                      <a:endParaRPr b="0" lang="en-US" sz="1800" spc="-1" strike="noStrike">
                        <a:latin typeface="Arial"/>
                      </a:endParaRPr>
                    </a:p>
                    <a:p>
                      <a:pPr>
                        <a:lnSpc>
                          <a:spcPct val="100000"/>
                        </a:lnSpc>
                      </a:pPr>
                      <a:r>
                        <a:rPr b="1" i="1" lang="en-US" sz="1600" spc="-1" strike="noStrike">
                          <a:solidFill>
                            <a:srgbClr val="595959"/>
                          </a:solidFill>
                          <a:latin typeface="Open Sans"/>
                          <a:ea typeface="Open Sans"/>
                        </a:rPr>
                        <a:t>(1 is most dangerous, 4 is least dangerous)</a:t>
                      </a:r>
                      <a:endParaRPr b="0" lang="en-US" sz="1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1035000">
                <a:tc>
                  <a:txBody>
                    <a:bodyPr lIns="63360" rIns="63360"/>
                    <a:p>
                      <a:pPr>
                        <a:lnSpc>
                          <a:spcPct val="100000"/>
                        </a:lnSpc>
                      </a:pPr>
                      <a:r>
                        <a:rPr b="0" lang="en-US" sz="1800" spc="-1" strike="noStrike">
                          <a:solidFill>
                            <a:srgbClr val="595959"/>
                          </a:solidFill>
                          <a:latin typeface="Open Sans"/>
                          <a:ea typeface="Open Sans"/>
                        </a:rPr>
                        <a:t>Unencrypted at Rest</a:t>
                      </a:r>
                      <a:endParaRPr b="0" lang="en-US" sz="18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nSpc>
                          <a:spcPct val="100000"/>
                        </a:lnSpc>
                      </a:pPr>
                      <a:r>
                        <a:rPr b="0" lang="en-US" sz="1800" spc="-1" strike="noStrike">
                          <a:solidFill>
                            <a:srgbClr val="595959"/>
                          </a:solidFill>
                          <a:latin typeface="Open Sans"/>
                          <a:ea typeface="Open Sans"/>
                        </a:rPr>
                        <a:t>2</a:t>
                      </a:r>
                      <a:endParaRPr b="0" lang="en-US" sz="18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655920">
                <a:tc>
                  <a:txBody>
                    <a:bodyPr lIns="63360" rIns="63360"/>
                    <a:p>
                      <a:pPr>
                        <a:lnSpc>
                          <a:spcPct val="100000"/>
                        </a:lnSpc>
                      </a:pPr>
                      <a:r>
                        <a:rPr b="0" lang="en-US" sz="1800" spc="-1" strike="noStrike">
                          <a:solidFill>
                            <a:srgbClr val="595959"/>
                          </a:solidFill>
                          <a:latin typeface="Open Sans"/>
                          <a:ea typeface="Open Sans"/>
                        </a:rPr>
                        <a:t>Reversible Encryption</a:t>
                      </a:r>
                      <a:endParaRPr b="0" lang="en-US" sz="18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nSpc>
                          <a:spcPct val="100000"/>
                        </a:lnSpc>
                      </a:pPr>
                      <a:r>
                        <a:rPr b="0" lang="en-US" sz="1800" spc="-1" strike="noStrike">
                          <a:solidFill>
                            <a:srgbClr val="595959"/>
                          </a:solidFill>
                          <a:latin typeface="Open Sans"/>
                          <a:ea typeface="Open Sans"/>
                        </a:rPr>
                        <a:t>3</a:t>
                      </a:r>
                      <a:endParaRPr b="0" lang="en-US" sz="18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749160">
                <a:tc>
                  <a:txBody>
                    <a:bodyPr lIns="63360" rIns="63360"/>
                    <a:p>
                      <a:pPr>
                        <a:lnSpc>
                          <a:spcPct val="100000"/>
                        </a:lnSpc>
                      </a:pPr>
                      <a:r>
                        <a:rPr b="0" lang="en-US" sz="1800" spc="-1" strike="noStrike">
                          <a:solidFill>
                            <a:srgbClr val="595959"/>
                          </a:solidFill>
                          <a:latin typeface="Open Sans"/>
                          <a:ea typeface="Open Sans"/>
                        </a:rPr>
                        <a:t>Unencrypted in Transit</a:t>
                      </a:r>
                      <a:endParaRPr b="0" lang="en-US" sz="18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nSpc>
                          <a:spcPct val="100000"/>
                        </a:lnSpc>
                      </a:pPr>
                      <a:r>
                        <a:rPr b="0" lang="en-US" sz="1800" spc="-1" strike="noStrike">
                          <a:solidFill>
                            <a:srgbClr val="595959"/>
                          </a:solidFill>
                          <a:latin typeface="Open Sans"/>
                          <a:ea typeface="Open Sans"/>
                        </a:rPr>
                        <a:t>1</a:t>
                      </a:r>
                      <a:endParaRPr b="0" lang="en-US" sz="18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655560">
                <a:tc>
                  <a:txBody>
                    <a:bodyPr lIns="63360" rIns="63360"/>
                    <a:p>
                      <a:pPr>
                        <a:lnSpc>
                          <a:spcPct val="100000"/>
                        </a:lnSpc>
                      </a:pPr>
                      <a:r>
                        <a:rPr b="0" lang="en-US" sz="1800" spc="-1" strike="noStrike">
                          <a:solidFill>
                            <a:srgbClr val="595959"/>
                          </a:solidFill>
                          <a:latin typeface="Open Sans"/>
                          <a:ea typeface="Open Sans"/>
                        </a:rPr>
                        <a:t>Outdated Algorithm</a:t>
                      </a:r>
                      <a:endParaRPr b="0" lang="en-US" sz="18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nSpc>
                          <a:spcPct val="100000"/>
                        </a:lnSpc>
                      </a:pPr>
                      <a:r>
                        <a:rPr b="0" lang="en-US" sz="1800" spc="-1" strike="noStrike">
                          <a:solidFill>
                            <a:srgbClr val="595959"/>
                          </a:solidFill>
                          <a:latin typeface="Open Sans"/>
                          <a:ea typeface="Open Sans"/>
                        </a:rPr>
                        <a:t>4</a:t>
                      </a:r>
                      <a:endParaRPr b="0" lang="en-US" sz="18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264960" y="87012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000" spc="-1" strike="noStrike">
                <a:solidFill>
                  <a:srgbClr val="2e3d49"/>
                </a:solidFill>
                <a:latin typeface="Open Sans"/>
                <a:ea typeface="Open Sans"/>
              </a:rPr>
              <a:t>3.2 Risk Rationale</a:t>
            </a:r>
            <a:endParaRPr b="0" lang="en-US" sz="4000" spc="-1" strike="noStrike">
              <a:latin typeface="Arial"/>
            </a:endParaRPr>
          </a:p>
        </p:txBody>
      </p:sp>
      <p:sp>
        <p:nvSpPr>
          <p:cNvPr id="173" name="CustomShape 2"/>
          <p:cNvSpPr/>
          <p:nvPr/>
        </p:nvSpPr>
        <p:spPr>
          <a:xfrm>
            <a:off x="264960" y="2253600"/>
            <a:ext cx="7241760" cy="7731360"/>
          </a:xfrm>
          <a:prstGeom prst="rect">
            <a:avLst/>
          </a:prstGeom>
          <a:noFill/>
          <a:ln>
            <a:noFill/>
          </a:ln>
        </p:spPr>
        <p:style>
          <a:lnRef idx="0"/>
          <a:fillRef idx="0"/>
          <a:effectRef idx="0"/>
          <a:fontRef idx="minor"/>
        </p:style>
        <p:txBody>
          <a:bodyPr lIns="90000" rIns="90000" tIns="91440" bIns="91440"/>
          <a:p>
            <a:pPr>
              <a:lnSpc>
                <a:spcPct val="115000"/>
              </a:lnSpc>
            </a:pPr>
            <a:r>
              <a:rPr b="1" lang="en-US" sz="1900" spc="-1" strike="noStrike">
                <a:solidFill>
                  <a:srgbClr val="595959"/>
                </a:solidFill>
                <a:latin typeface="Open Sans"/>
                <a:ea typeface="Open Sans"/>
              </a:rPr>
              <a:t>Why Did You Choose That Ranking? Make sure to include your risk ranking methodology. </a:t>
            </a:r>
            <a:r>
              <a:rPr b="0" i="1" lang="en-US" sz="1900" spc="-1" strike="noStrike">
                <a:solidFill>
                  <a:srgbClr val="595959"/>
                </a:solidFill>
                <a:latin typeface="Open Sans Light"/>
                <a:ea typeface="Open Sans Light"/>
              </a:rPr>
              <a:t>(Did you use a tool or defined risk scoring system?)</a:t>
            </a:r>
            <a:endParaRPr b="0" lang="en-US" sz="1900" spc="-1" strike="noStrike">
              <a:latin typeface="Arial"/>
            </a:endParaRPr>
          </a:p>
          <a:p>
            <a:pPr>
              <a:lnSpc>
                <a:spcPct val="115000"/>
              </a:lnSpc>
              <a:spcBef>
                <a:spcPts val="1599"/>
              </a:spcBef>
            </a:pPr>
            <a:r>
              <a:rPr b="0" lang="en-US" sz="1900" spc="-1" strike="noStrike">
                <a:solidFill>
                  <a:srgbClr val="595959"/>
                </a:solidFill>
                <a:latin typeface="Open Sans Light"/>
                <a:ea typeface="Open Sans Light"/>
              </a:rPr>
              <a:t>I have made use of the Common Vulnerability Scoring System Version 3.1 Calculator(CVSS) </a:t>
            </a:r>
            <a:endParaRPr b="0" lang="en-US" sz="1900" spc="-1" strike="noStrike">
              <a:latin typeface="Arial"/>
            </a:endParaRPr>
          </a:p>
          <a:p>
            <a:pPr>
              <a:lnSpc>
                <a:spcPct val="115000"/>
              </a:lnSpc>
              <a:spcBef>
                <a:spcPts val="1599"/>
              </a:spcBef>
            </a:pPr>
            <a:endParaRPr b="0" lang="en-US" sz="1900" spc="-1" strike="noStrike">
              <a:latin typeface="Arial"/>
            </a:endParaRPr>
          </a:p>
          <a:p>
            <a:pPr>
              <a:lnSpc>
                <a:spcPct val="115000"/>
              </a:lnSpc>
              <a:spcBef>
                <a:spcPts val="1599"/>
              </a:spcBef>
            </a:pPr>
            <a:endParaRPr b="0" lang="en-US" sz="1900" spc="-1" strike="noStrike">
              <a:latin typeface="Arial"/>
            </a:endParaRPr>
          </a:p>
          <a:p>
            <a:pPr>
              <a:lnSpc>
                <a:spcPct val="115000"/>
              </a:lnSpc>
              <a:spcBef>
                <a:spcPts val="1599"/>
              </a:spcBef>
            </a:pPr>
            <a:endParaRPr b="0" lang="en-US" sz="1900" spc="-1" strike="noStrike">
              <a:latin typeface="Arial"/>
            </a:endParaRPr>
          </a:p>
          <a:p>
            <a:pPr>
              <a:lnSpc>
                <a:spcPct val="115000"/>
              </a:lnSpc>
              <a:spcBef>
                <a:spcPts val="1599"/>
              </a:spcBef>
            </a:pPr>
            <a:endParaRPr b="0" lang="en-US" sz="1900" spc="-1" strike="noStrike">
              <a:latin typeface="Arial"/>
            </a:endParaRPr>
          </a:p>
          <a:p>
            <a:pPr>
              <a:lnSpc>
                <a:spcPct val="115000"/>
              </a:lnSpc>
            </a:pPr>
            <a:endParaRPr b="0" lang="en-US" sz="1900" spc="-1" strike="noStrike">
              <a:latin typeface="Arial"/>
            </a:endParaRPr>
          </a:p>
          <a:p>
            <a:pPr marL="457200">
              <a:lnSpc>
                <a:spcPct val="115000"/>
              </a:lnSpc>
              <a:spcBef>
                <a:spcPts val="1599"/>
              </a:spcBef>
            </a:pPr>
            <a:endParaRPr b="0" lang="en-US" sz="1900" spc="-1" strike="noStrike">
              <a:latin typeface="Arial"/>
            </a:endParaRPr>
          </a:p>
          <a:p>
            <a:pPr marL="457200">
              <a:lnSpc>
                <a:spcPct val="115000"/>
              </a:lnSpc>
              <a:spcBef>
                <a:spcPts val="1599"/>
              </a:spcBef>
              <a:spcAft>
                <a:spcPts val="1599"/>
              </a:spcAft>
            </a:pPr>
            <a:endParaRPr b="0" lang="en-US" sz="1900" spc="-1" strike="noStrike">
              <a:latin typeface="Arial"/>
            </a:endParaRPr>
          </a:p>
        </p:txBody>
      </p:sp>
      <p:graphicFrame>
        <p:nvGraphicFramePr>
          <p:cNvPr id="174" name="Table 3"/>
          <p:cNvGraphicFramePr/>
          <p:nvPr/>
        </p:nvGraphicFramePr>
        <p:xfrm>
          <a:off x="1097280" y="4489200"/>
          <a:ext cx="5721840" cy="4837680"/>
        </p:xfrm>
        <a:graphic>
          <a:graphicData uri="http://schemas.openxmlformats.org/drawingml/2006/table">
            <a:tbl>
              <a:tblPr/>
              <a:tblGrid>
                <a:gridCol w="2881800"/>
                <a:gridCol w="2840040"/>
              </a:tblGrid>
              <a:tr h="539640">
                <a:tc>
                  <a:txBody>
                    <a:bodyPr lIns="91080" rIns="91080"/>
                    <a:p>
                      <a:pPr>
                        <a:lnSpc>
                          <a:spcPct val="100000"/>
                        </a:lnSpc>
                      </a:pPr>
                      <a:r>
                        <a:rPr b="0" lang="en-US" sz="1300" spc="-1" strike="noStrike">
                          <a:solidFill>
                            <a:srgbClr val="000000"/>
                          </a:solidFill>
                          <a:latin typeface="Arial"/>
                          <a:ea typeface="Arial"/>
                        </a:rPr>
                        <a:t>Risk</a:t>
                      </a:r>
                      <a:endParaRPr b="0" lang="en-US" sz="13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200000"/>
                        </a:lnSpc>
                      </a:pPr>
                      <a:r>
                        <a:rPr b="0" lang="en-US" sz="1300" spc="-1" strike="noStrike">
                          <a:solidFill>
                            <a:srgbClr val="000000"/>
                          </a:solidFill>
                          <a:latin typeface="Open Sans Light"/>
                          <a:ea typeface="Open Sans Light"/>
                        </a:rPr>
                        <a:t>CVSS score </a:t>
                      </a:r>
                      <a:endParaRPr b="0" lang="en-US" sz="13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171800">
                <a:tc>
                  <a:txBody>
                    <a:bodyPr lIns="91080" rIns="91080"/>
                    <a:p>
                      <a:pPr marL="457200" indent="-310320">
                        <a:lnSpc>
                          <a:spcPct val="200000"/>
                        </a:lnSpc>
                        <a:buClr>
                          <a:srgbClr val="000000"/>
                        </a:buClr>
                        <a:buFont typeface="Open Sans Light"/>
                        <a:buChar char="●"/>
                      </a:pPr>
                      <a:r>
                        <a:rPr b="0" lang="en-US" sz="1300" spc="-1" strike="noStrike">
                          <a:solidFill>
                            <a:srgbClr val="000000"/>
                          </a:solidFill>
                          <a:latin typeface="Open Sans Light"/>
                          <a:ea typeface="Open Sans Light"/>
                        </a:rPr>
                        <a:t>Employee Data Unencrypted at Rest - CVSS score </a:t>
                      </a:r>
                      <a:endParaRPr b="0" lang="en-US" sz="1300" spc="-1" strike="noStrike">
                        <a:latin typeface="Arial"/>
                      </a:endParaRPr>
                    </a:p>
                    <a:p>
                      <a:pPr>
                        <a:lnSpc>
                          <a:spcPct val="100000"/>
                        </a:lnSpc>
                      </a:pPr>
                      <a:endParaRPr b="0" lang="en-US" sz="13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300" spc="-1" strike="noStrike">
                          <a:solidFill>
                            <a:srgbClr val="000000"/>
                          </a:solidFill>
                          <a:latin typeface="Arial"/>
                          <a:ea typeface="Arial"/>
                        </a:rPr>
                        <a:t>8.5</a:t>
                      </a:r>
                      <a:endParaRPr b="0" lang="en-US" sz="13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171800">
                <a:tc>
                  <a:txBody>
                    <a:bodyPr lIns="91080" rIns="91080"/>
                    <a:p>
                      <a:pPr marL="457200" indent="-310320">
                        <a:lnSpc>
                          <a:spcPct val="200000"/>
                        </a:lnSpc>
                        <a:buClr>
                          <a:srgbClr val="000000"/>
                        </a:buClr>
                        <a:buFont typeface="Open Sans Light"/>
                        <a:buChar char="●"/>
                      </a:pPr>
                      <a:r>
                        <a:rPr b="0" lang="en-US" sz="1300" spc="-1" strike="noStrike">
                          <a:solidFill>
                            <a:srgbClr val="000000"/>
                          </a:solidFill>
                          <a:latin typeface="Open Sans Light"/>
                          <a:ea typeface="Open Sans Light"/>
                        </a:rPr>
                        <a:t>Authentication data is using reversible encryption</a:t>
                      </a:r>
                      <a:endParaRPr b="0" lang="en-US" sz="1300" spc="-1" strike="noStrike">
                        <a:latin typeface="Arial"/>
                      </a:endParaRPr>
                    </a:p>
                    <a:p>
                      <a:pPr>
                        <a:lnSpc>
                          <a:spcPct val="100000"/>
                        </a:lnSpc>
                      </a:pPr>
                      <a:endParaRPr b="0" lang="en-US" sz="13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300" spc="-1" strike="noStrike">
                          <a:solidFill>
                            <a:srgbClr val="000000"/>
                          </a:solidFill>
                          <a:latin typeface="Arial"/>
                          <a:ea typeface="Arial"/>
                        </a:rPr>
                        <a:t>7.5</a:t>
                      </a:r>
                      <a:endParaRPr b="0" lang="en-US" sz="13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171800">
                <a:tc>
                  <a:txBody>
                    <a:bodyPr lIns="91080" rIns="91080"/>
                    <a:p>
                      <a:pPr marL="457200" indent="-310320">
                        <a:lnSpc>
                          <a:spcPct val="200000"/>
                        </a:lnSpc>
                        <a:buClr>
                          <a:srgbClr val="000000"/>
                        </a:buClr>
                        <a:buFont typeface="Open Sans Light"/>
                        <a:buChar char="●"/>
                      </a:pPr>
                      <a:r>
                        <a:rPr b="0" lang="en-US" sz="1300" spc="-1" strike="noStrike">
                          <a:solidFill>
                            <a:srgbClr val="000000"/>
                          </a:solidFill>
                          <a:latin typeface="Open Sans Light"/>
                          <a:ea typeface="Open Sans Light"/>
                        </a:rPr>
                        <a:t>Authentication requests are not encrypted in transit</a:t>
                      </a:r>
                      <a:endParaRPr b="0" lang="en-US" sz="1300" spc="-1" strike="noStrike">
                        <a:latin typeface="Arial"/>
                      </a:endParaRPr>
                    </a:p>
                    <a:p>
                      <a:pPr>
                        <a:lnSpc>
                          <a:spcPct val="100000"/>
                        </a:lnSpc>
                      </a:pPr>
                      <a:endParaRPr b="0" lang="en-US" sz="13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300" spc="-1" strike="noStrike">
                          <a:solidFill>
                            <a:srgbClr val="000000"/>
                          </a:solidFill>
                          <a:latin typeface="Arial"/>
                          <a:ea typeface="Arial"/>
                        </a:rPr>
                        <a:t>9</a:t>
                      </a:r>
                      <a:endParaRPr b="0" lang="en-US" sz="13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171800">
                <a:tc>
                  <a:txBody>
                    <a:bodyPr lIns="91080" rIns="91080"/>
                    <a:p>
                      <a:pPr marL="457200" indent="-310320">
                        <a:lnSpc>
                          <a:spcPct val="200000"/>
                        </a:lnSpc>
                        <a:buClr>
                          <a:srgbClr val="000000"/>
                        </a:buClr>
                        <a:buFont typeface="Open Sans Light"/>
                        <a:buChar char="●"/>
                      </a:pPr>
                      <a:r>
                        <a:rPr b="0" lang="en-US" sz="1300" spc="-1" strike="noStrike">
                          <a:solidFill>
                            <a:srgbClr val="000000"/>
                          </a:solidFill>
                          <a:latin typeface="Open Sans Light"/>
                          <a:ea typeface="Open Sans Light"/>
                        </a:rPr>
                        <a:t>Sensitive data is encrypted using DES algorithm</a:t>
                      </a:r>
                      <a:endParaRPr b="0" lang="en-US" sz="1300" spc="-1" strike="noStrike">
                        <a:latin typeface="Arial"/>
                      </a:endParaRPr>
                    </a:p>
                    <a:p>
                      <a:pPr>
                        <a:lnSpc>
                          <a:spcPct val="100000"/>
                        </a:lnSpc>
                      </a:pPr>
                      <a:endParaRPr b="0" lang="en-US" sz="13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300" spc="-1" strike="noStrike">
                          <a:solidFill>
                            <a:srgbClr val="000000"/>
                          </a:solidFill>
                          <a:latin typeface="Arial"/>
                          <a:ea typeface="Arial"/>
                        </a:rPr>
                        <a:t>5</a:t>
                      </a:r>
                      <a:endParaRPr b="0" lang="en-US" sz="13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264960" y="87012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000" spc="-1" strike="noStrike">
                <a:solidFill>
                  <a:srgbClr val="2e3d49"/>
                </a:solidFill>
                <a:latin typeface="Open Sans"/>
                <a:ea typeface="Open Sans"/>
              </a:rPr>
              <a:t>3.2.1 Risk Rationale</a:t>
            </a:r>
            <a:endParaRPr b="0" lang="en-US" sz="4000" spc="-1" strike="noStrike">
              <a:latin typeface="Arial"/>
            </a:endParaRPr>
          </a:p>
        </p:txBody>
      </p:sp>
      <p:sp>
        <p:nvSpPr>
          <p:cNvPr id="176" name="CustomShape 2"/>
          <p:cNvSpPr/>
          <p:nvPr/>
        </p:nvSpPr>
        <p:spPr>
          <a:xfrm>
            <a:off x="264960" y="2253600"/>
            <a:ext cx="7241760" cy="7731360"/>
          </a:xfrm>
          <a:prstGeom prst="rect">
            <a:avLst/>
          </a:prstGeom>
          <a:noFill/>
          <a:ln>
            <a:noFill/>
          </a:ln>
        </p:spPr>
        <p:style>
          <a:lnRef idx="0"/>
          <a:fillRef idx="0"/>
          <a:effectRef idx="0"/>
          <a:fontRef idx="minor"/>
        </p:style>
        <p:txBody>
          <a:bodyPr lIns="90000" rIns="90000" tIns="91440" bIns="91440"/>
          <a:p>
            <a:pPr>
              <a:lnSpc>
                <a:spcPct val="115000"/>
              </a:lnSpc>
            </a:pPr>
            <a:r>
              <a:rPr b="1" lang="en-US" sz="1900" spc="-1" strike="noStrike">
                <a:solidFill>
                  <a:srgbClr val="595959"/>
                </a:solidFill>
                <a:latin typeface="Open Sans"/>
                <a:ea typeface="Open Sans"/>
              </a:rPr>
              <a:t>Why Did You Choose That Ranking? Make sure to include your risk ranking methodology. </a:t>
            </a:r>
            <a:r>
              <a:rPr b="0" i="1" lang="en-US" sz="1900" spc="-1" strike="noStrike">
                <a:solidFill>
                  <a:srgbClr val="595959"/>
                </a:solidFill>
                <a:latin typeface="Open Sans Light"/>
                <a:ea typeface="Open Sans Light"/>
              </a:rPr>
              <a:t>(Did you use a tool or defined risk scoring system?)</a:t>
            </a:r>
            <a:endParaRPr b="0" lang="en-US" sz="1900" spc="-1" strike="noStrike">
              <a:latin typeface="Arial"/>
            </a:endParaRPr>
          </a:p>
          <a:p>
            <a:pPr>
              <a:lnSpc>
                <a:spcPct val="115000"/>
              </a:lnSpc>
              <a:spcBef>
                <a:spcPts val="1599"/>
              </a:spcBef>
            </a:pPr>
            <a:r>
              <a:rPr b="0" i="1" lang="en-US" sz="1900" spc="-1" strike="noStrike">
                <a:solidFill>
                  <a:srgbClr val="595959"/>
                </a:solidFill>
                <a:latin typeface="Open Sans Light"/>
                <a:ea typeface="Open Sans Light"/>
              </a:rPr>
              <a:t>I made use of on an online CVSS calculator </a:t>
            </a:r>
            <a:r>
              <a:rPr b="0" i="1" lang="en-US" sz="1900" spc="-1" strike="noStrike">
                <a:solidFill>
                  <a:srgbClr val="595959"/>
                </a:solidFill>
                <a:latin typeface="Open Sans Light"/>
                <a:ea typeface="Open Sans Light"/>
              </a:rPr>
              <a:t>and inserted the various risks into the system and obtained the values shown in the table above. This helped me make my decision on the ranking system explained below. From the ranking, we discover that Unencrypted data in transit rest has the highest severity risk and the highest value, reason why it is the most dangerous. Next we have Unencrypted data at REST. Followed we have reversible encryption which poses some problem and least dangerous among the 4 was sensitive data using DES. </a:t>
            </a:r>
            <a:endParaRPr b="0" lang="en-US" sz="1900" spc="-1" strike="noStrike">
              <a:latin typeface="Arial"/>
            </a:endParaRPr>
          </a:p>
          <a:p>
            <a:pPr marL="216000" indent="-216000">
              <a:lnSpc>
                <a:spcPct val="115000"/>
              </a:lnSpc>
              <a:spcBef>
                <a:spcPts val="1599"/>
              </a:spcBef>
              <a:buClr>
                <a:srgbClr val="595959"/>
              </a:buClr>
              <a:buFont typeface="Wingdings" charset="2"/>
              <a:buChar char=""/>
            </a:pPr>
            <a:r>
              <a:rPr b="1" i="1" lang="en-US" sz="1900" spc="-1" strike="noStrike">
                <a:solidFill>
                  <a:srgbClr val="595959"/>
                </a:solidFill>
                <a:latin typeface="Open Sans Light"/>
                <a:ea typeface="Open Sans Light"/>
              </a:rPr>
              <a:t>Unencrypted data in Transit:</a:t>
            </a:r>
            <a:r>
              <a:rPr b="0" i="1" lang="en-US" sz="1900" spc="-1" strike="noStrike">
                <a:solidFill>
                  <a:srgbClr val="595959"/>
                </a:solidFill>
                <a:latin typeface="Open Sans Light"/>
                <a:ea typeface="Open Sans Light"/>
              </a:rPr>
              <a:t> Scored </a:t>
            </a:r>
            <a:r>
              <a:rPr b="1" i="1" lang="en-US" sz="1900" spc="-1" strike="noStrike">
                <a:solidFill>
                  <a:srgbClr val="595959"/>
                </a:solidFill>
                <a:latin typeface="Open Sans Light"/>
                <a:ea typeface="Open Sans Light"/>
              </a:rPr>
              <a:t>9</a:t>
            </a:r>
            <a:r>
              <a:rPr b="0" i="1" lang="en-US" sz="1900" spc="-1" strike="noStrike">
                <a:solidFill>
                  <a:srgbClr val="595959"/>
                </a:solidFill>
                <a:latin typeface="Open Sans Light"/>
                <a:ea typeface="Open Sans Light"/>
              </a:rPr>
              <a:t> and is ranked first since a malicious user can intercept plaintext data transmitting across unencrypted network and gain unauthorized access to that jeopardize sensitive data.</a:t>
            </a:r>
            <a:endParaRPr b="0" lang="en-US" sz="1900" spc="-1" strike="noStrike">
              <a:latin typeface="Arial"/>
            </a:endParaRPr>
          </a:p>
          <a:p>
            <a:pPr marL="216000" indent="-216000">
              <a:lnSpc>
                <a:spcPct val="115000"/>
              </a:lnSpc>
              <a:spcBef>
                <a:spcPts val="1599"/>
              </a:spcBef>
              <a:buClr>
                <a:srgbClr val="595959"/>
              </a:buClr>
              <a:buFont typeface="Wingdings" charset="2"/>
              <a:buChar char=""/>
            </a:pPr>
            <a:r>
              <a:rPr b="1" i="1" lang="en-US" sz="1900" spc="-1" strike="noStrike">
                <a:solidFill>
                  <a:srgbClr val="595959"/>
                </a:solidFill>
                <a:latin typeface="Open Sans Light"/>
                <a:ea typeface="Open Sans Light"/>
              </a:rPr>
              <a:t>Unencrypted at Rest:</a:t>
            </a:r>
            <a:r>
              <a:rPr b="0" i="1" lang="en-US" sz="1900" spc="-1" strike="noStrike">
                <a:solidFill>
                  <a:srgbClr val="595959"/>
                </a:solidFill>
                <a:latin typeface="Open Sans Light"/>
                <a:ea typeface="Open Sans Light"/>
              </a:rPr>
              <a:t> Scored </a:t>
            </a:r>
            <a:r>
              <a:rPr b="1" i="1" lang="en-US" sz="1900" spc="-1" strike="noStrike">
                <a:solidFill>
                  <a:srgbClr val="595959"/>
                </a:solidFill>
                <a:latin typeface="Open Sans Light"/>
                <a:ea typeface="Open Sans Light"/>
              </a:rPr>
              <a:t>8.5</a:t>
            </a:r>
            <a:r>
              <a:rPr b="0" i="1" lang="en-US" sz="1900" spc="-1" strike="noStrike">
                <a:solidFill>
                  <a:srgbClr val="595959"/>
                </a:solidFill>
                <a:latin typeface="Open Sans Light"/>
                <a:ea typeface="Open Sans Light"/>
              </a:rPr>
              <a:t> and is ranked second</a:t>
            </a:r>
            <a:r>
              <a:rPr b="0" i="1" lang="en-US" sz="1900" spc="-1" strike="noStrike">
                <a:solidFill>
                  <a:srgbClr val="595959"/>
                </a:solidFill>
                <a:latin typeface="Open Sans Light"/>
                <a:ea typeface="Open Sans Light"/>
              </a:rPr>
              <a:t>. When sensitive data is at REST, it can easily be accessed by unauthorized users.  once a malicious users gets access to the data, all information is made available to them.</a:t>
            </a:r>
            <a:endParaRPr b="0" lang="en-US" sz="1900" spc="-1" strike="noStrike">
              <a:latin typeface="Arial"/>
            </a:endParaRPr>
          </a:p>
          <a:p>
            <a:pPr>
              <a:lnSpc>
                <a:spcPct val="115000"/>
              </a:lnSpc>
              <a:spcBef>
                <a:spcPts val="1599"/>
              </a:spcBef>
            </a:pPr>
            <a:endParaRPr b="0" lang="en-US" sz="1900" spc="-1" strike="noStrike">
              <a:latin typeface="Arial"/>
            </a:endParaRPr>
          </a:p>
          <a:p>
            <a:pPr>
              <a:lnSpc>
                <a:spcPct val="115000"/>
              </a:lnSpc>
              <a:spcBef>
                <a:spcPts val="1599"/>
              </a:spcBef>
              <a:spcAft>
                <a:spcPts val="1599"/>
              </a:spcAft>
            </a:pPr>
            <a:endParaRPr b="0" lang="en-US" sz="19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264960" y="87012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000" spc="-1" strike="noStrike">
                <a:solidFill>
                  <a:srgbClr val="2e3d49"/>
                </a:solidFill>
                <a:latin typeface="Open Sans"/>
                <a:ea typeface="Open Sans"/>
              </a:rPr>
              <a:t>3.2.1 Risk </a:t>
            </a:r>
            <a:r>
              <a:rPr b="0" lang="en-US" sz="4000" spc="-1" strike="noStrike">
                <a:solidFill>
                  <a:srgbClr val="2e3d49"/>
                </a:solidFill>
                <a:latin typeface="Open Sans"/>
                <a:ea typeface="Open Sans"/>
              </a:rPr>
              <a:t>Rationale</a:t>
            </a:r>
            <a:endParaRPr b="0" lang="en-US" sz="4000" spc="-1" strike="noStrike">
              <a:latin typeface="Arial"/>
            </a:endParaRPr>
          </a:p>
        </p:txBody>
      </p:sp>
      <p:sp>
        <p:nvSpPr>
          <p:cNvPr id="178" name="CustomShape 2"/>
          <p:cNvSpPr/>
          <p:nvPr/>
        </p:nvSpPr>
        <p:spPr>
          <a:xfrm>
            <a:off x="264960" y="2253600"/>
            <a:ext cx="7241760" cy="7731360"/>
          </a:xfrm>
          <a:prstGeom prst="rect">
            <a:avLst/>
          </a:prstGeom>
          <a:noFill/>
          <a:ln>
            <a:noFill/>
          </a:ln>
        </p:spPr>
        <p:style>
          <a:lnRef idx="0"/>
          <a:fillRef idx="0"/>
          <a:effectRef idx="0"/>
          <a:fontRef idx="minor"/>
        </p:style>
        <p:txBody>
          <a:bodyPr lIns="90000" rIns="90000" tIns="91440" bIns="91440"/>
          <a:p>
            <a:pPr>
              <a:lnSpc>
                <a:spcPct val="115000"/>
              </a:lnSpc>
            </a:pPr>
            <a:r>
              <a:rPr b="1" lang="en-US" sz="1900" spc="-1" strike="noStrike">
                <a:solidFill>
                  <a:srgbClr val="595959"/>
                </a:solidFill>
                <a:latin typeface="Open Sans"/>
                <a:ea typeface="Open Sans"/>
              </a:rPr>
              <a:t>Why Did You Choose </a:t>
            </a:r>
            <a:r>
              <a:rPr b="1" lang="en-US" sz="1900" spc="-1" strike="noStrike">
                <a:solidFill>
                  <a:srgbClr val="595959"/>
                </a:solidFill>
                <a:latin typeface="Open Sans"/>
                <a:ea typeface="Open Sans"/>
              </a:rPr>
              <a:t>That Ranking? Make </a:t>
            </a:r>
            <a:r>
              <a:rPr b="1" lang="en-US" sz="1900" spc="-1" strike="noStrike">
                <a:solidFill>
                  <a:srgbClr val="595959"/>
                </a:solidFill>
                <a:latin typeface="Open Sans"/>
                <a:ea typeface="Open Sans"/>
              </a:rPr>
              <a:t>sure to include your </a:t>
            </a:r>
            <a:r>
              <a:rPr b="1" lang="en-US" sz="1900" spc="-1" strike="noStrike">
                <a:solidFill>
                  <a:srgbClr val="595959"/>
                </a:solidFill>
                <a:latin typeface="Open Sans"/>
                <a:ea typeface="Open Sans"/>
              </a:rPr>
              <a:t>risk ranking </a:t>
            </a:r>
            <a:r>
              <a:rPr b="1" lang="en-US" sz="1900" spc="-1" strike="noStrike">
                <a:solidFill>
                  <a:srgbClr val="595959"/>
                </a:solidFill>
                <a:latin typeface="Open Sans"/>
                <a:ea typeface="Open Sans"/>
              </a:rPr>
              <a:t>methodology. </a:t>
            </a:r>
            <a:r>
              <a:rPr b="0" i="1" lang="en-US" sz="1900" spc="-1" strike="noStrike">
                <a:solidFill>
                  <a:srgbClr val="595959"/>
                </a:solidFill>
                <a:latin typeface="Open Sans Light"/>
                <a:ea typeface="Open Sans Light"/>
              </a:rPr>
              <a:t>(Did you </a:t>
            </a:r>
            <a:r>
              <a:rPr b="0" i="1" lang="en-US" sz="1900" spc="-1" strike="noStrike">
                <a:solidFill>
                  <a:srgbClr val="595959"/>
                </a:solidFill>
                <a:latin typeface="Open Sans Light"/>
                <a:ea typeface="Open Sans Light"/>
              </a:rPr>
              <a:t>use a tool or defined risk </a:t>
            </a:r>
            <a:r>
              <a:rPr b="0" i="1" lang="en-US" sz="1900" spc="-1" strike="noStrike">
                <a:solidFill>
                  <a:srgbClr val="595959"/>
                </a:solidFill>
                <a:latin typeface="Open Sans Light"/>
                <a:ea typeface="Open Sans Light"/>
              </a:rPr>
              <a:t>scoring system?)</a:t>
            </a:r>
            <a:endParaRPr b="0" lang="en-US" sz="1900" spc="-1" strike="noStrike">
              <a:latin typeface="Arial"/>
            </a:endParaRPr>
          </a:p>
          <a:p>
            <a:pPr marL="216000" indent="-216000">
              <a:lnSpc>
                <a:spcPct val="115000"/>
              </a:lnSpc>
              <a:spcBef>
                <a:spcPts val="1599"/>
              </a:spcBef>
              <a:buClr>
                <a:srgbClr val="595959"/>
              </a:buClr>
              <a:buFont typeface="Wingdings" charset="2"/>
              <a:buChar char=""/>
            </a:pPr>
            <a:r>
              <a:rPr b="1" i="1" lang="en-US" sz="1900" spc="-1" strike="noStrike">
                <a:solidFill>
                  <a:srgbClr val="595959"/>
                </a:solidFill>
                <a:latin typeface="Open Sans Light"/>
                <a:ea typeface="Open Sans Light"/>
              </a:rPr>
              <a:t>Reversible Encryption:</a:t>
            </a:r>
            <a:r>
              <a:rPr b="0" i="1" lang="en-US" sz="1900" spc="-1" strike="noStrike">
                <a:solidFill>
                  <a:srgbClr val="595959"/>
                </a:solidFill>
                <a:latin typeface="Open Sans Light"/>
                <a:ea typeface="Open Sans Light"/>
              </a:rPr>
              <a:t> </a:t>
            </a:r>
            <a:r>
              <a:rPr b="0" i="1" lang="en-US" sz="1900" spc="-1" strike="noStrike">
                <a:solidFill>
                  <a:srgbClr val="595959"/>
                </a:solidFill>
                <a:latin typeface="Open Sans Light"/>
                <a:ea typeface="Open Sans Light"/>
              </a:rPr>
              <a:t>Scored </a:t>
            </a:r>
            <a:r>
              <a:rPr b="1" i="1" lang="en-US" sz="1900" spc="-1" strike="noStrike">
                <a:solidFill>
                  <a:srgbClr val="595959"/>
                </a:solidFill>
                <a:latin typeface="Open Sans Light"/>
                <a:ea typeface="Open Sans Light"/>
              </a:rPr>
              <a:t>7.5 </a:t>
            </a:r>
            <a:r>
              <a:rPr b="0" i="1" lang="en-US" sz="1900" spc="-1" strike="noStrike">
                <a:solidFill>
                  <a:srgbClr val="595959"/>
                </a:solidFill>
                <a:latin typeface="Open Sans Light"/>
                <a:ea typeface="Open Sans Light"/>
              </a:rPr>
              <a:t>and is </a:t>
            </a:r>
            <a:r>
              <a:rPr b="0" i="1" lang="en-US" sz="1900" spc="-1" strike="noStrike">
                <a:solidFill>
                  <a:srgbClr val="595959"/>
                </a:solidFill>
                <a:latin typeface="Open Sans Light"/>
                <a:ea typeface="Open Sans Light"/>
              </a:rPr>
              <a:t>ranked third.</a:t>
            </a:r>
            <a:r>
              <a:rPr b="1" i="1" lang="en-US" sz="1900" spc="-1" strike="noStrike">
                <a:solidFill>
                  <a:srgbClr val="595959"/>
                </a:solidFill>
                <a:latin typeface="Open Sans Light"/>
                <a:ea typeface="Open Sans Light"/>
              </a:rPr>
              <a:t> </a:t>
            </a:r>
            <a:r>
              <a:rPr b="0" i="1" lang="en-US" sz="1900" spc="-1" strike="noStrike">
                <a:solidFill>
                  <a:srgbClr val="606060"/>
                </a:solidFill>
                <a:latin typeface="Open Sans Light"/>
                <a:ea typeface="Open Sans Light"/>
              </a:rPr>
              <a:t>We know </a:t>
            </a:r>
            <a:r>
              <a:rPr b="0" i="1" lang="en-US" sz="1900" spc="-1" strike="noStrike">
                <a:solidFill>
                  <a:srgbClr val="606060"/>
                </a:solidFill>
                <a:latin typeface="Open Sans Light"/>
                <a:ea typeface="Open Sans Light"/>
              </a:rPr>
              <a:t>that s</a:t>
            </a:r>
            <a:r>
              <a:rPr b="0" i="1" lang="en-US" sz="1900" spc="-1" strike="noStrike">
                <a:solidFill>
                  <a:srgbClr val="606060"/>
                </a:solidFill>
                <a:latin typeface="Open Sans Light"/>
                <a:ea typeface="Open Sans Light"/>
              </a:rPr>
              <a:t>toring encrypted </a:t>
            </a:r>
            <a:r>
              <a:rPr b="0" i="1" lang="en-US" sz="1900" spc="-1" strike="noStrike">
                <a:solidFill>
                  <a:srgbClr val="606060"/>
                </a:solidFill>
                <a:latin typeface="Open Sans Light"/>
                <a:ea typeface="Open Sans Light"/>
              </a:rPr>
              <a:t>passwords in a way that </a:t>
            </a:r>
            <a:r>
              <a:rPr b="0" i="1" lang="en-US" sz="1900" spc="-1" strike="noStrike">
                <a:solidFill>
                  <a:srgbClr val="606060"/>
                </a:solidFill>
                <a:latin typeface="Open Sans Light"/>
                <a:ea typeface="Open Sans Light"/>
              </a:rPr>
              <a:t>is reversible means that </a:t>
            </a:r>
            <a:r>
              <a:rPr b="0" i="1" lang="en-US" sz="1900" spc="-1" strike="noStrike">
                <a:solidFill>
                  <a:srgbClr val="606060"/>
                </a:solidFill>
                <a:latin typeface="Open Sans Light"/>
                <a:ea typeface="Open Sans Light"/>
              </a:rPr>
              <a:t>the encrypted </a:t>
            </a:r>
            <a:r>
              <a:rPr b="0" i="1" lang="en-US" sz="1900" spc="-1" strike="noStrike">
                <a:solidFill>
                  <a:srgbClr val="606060"/>
                </a:solidFill>
                <a:latin typeface="Open Sans Light"/>
                <a:ea typeface="Open Sans Light"/>
              </a:rPr>
              <a:t>passwords can be </a:t>
            </a:r>
            <a:r>
              <a:rPr b="0" i="1" lang="en-US" sz="1900" spc="-1" strike="noStrike">
                <a:solidFill>
                  <a:srgbClr val="606060"/>
                </a:solidFill>
                <a:latin typeface="Open Sans Light"/>
                <a:ea typeface="Open Sans Light"/>
              </a:rPr>
              <a:t>decrypted. This becomes </a:t>
            </a:r>
            <a:r>
              <a:rPr b="0" i="1" lang="en-US" sz="1900" spc="-1" strike="noStrike">
                <a:solidFill>
                  <a:srgbClr val="606060"/>
                </a:solidFill>
                <a:latin typeface="Open Sans Light"/>
                <a:ea typeface="Open Sans Light"/>
              </a:rPr>
              <a:t>an issue because a </a:t>
            </a:r>
            <a:r>
              <a:rPr b="0" i="1" lang="en-US" sz="1900" spc="-1" strike="noStrike">
                <a:solidFill>
                  <a:srgbClr val="606060"/>
                </a:solidFill>
                <a:latin typeface="Open Sans Light"/>
                <a:ea typeface="Open Sans Light"/>
              </a:rPr>
              <a:t>knowledgeable attacker </a:t>
            </a:r>
            <a:r>
              <a:rPr b="0" i="1" lang="en-US" sz="1900" spc="-1" strike="noStrike">
                <a:solidFill>
                  <a:srgbClr val="606060"/>
                </a:solidFill>
                <a:latin typeface="Open Sans Light"/>
                <a:ea typeface="Open Sans Light"/>
              </a:rPr>
              <a:t>who is able to break this </a:t>
            </a:r>
            <a:r>
              <a:rPr b="0" i="1" lang="en-US" sz="1900" spc="-1" strike="noStrike">
                <a:solidFill>
                  <a:srgbClr val="606060"/>
                </a:solidFill>
                <a:latin typeface="Open Sans Light"/>
                <a:ea typeface="Open Sans Light"/>
              </a:rPr>
              <a:t>encryption can then log </a:t>
            </a:r>
            <a:r>
              <a:rPr b="0" i="1" lang="en-US" sz="1900" spc="-1" strike="noStrike">
                <a:solidFill>
                  <a:srgbClr val="606060"/>
                </a:solidFill>
                <a:latin typeface="Open Sans Light"/>
                <a:ea typeface="Open Sans Light"/>
              </a:rPr>
              <a:t>on to network resources </a:t>
            </a:r>
            <a:r>
              <a:rPr b="0" i="1" lang="en-US" sz="1900" spc="-1" strike="noStrike">
                <a:solidFill>
                  <a:srgbClr val="606060"/>
                </a:solidFill>
                <a:latin typeface="Open Sans Light"/>
                <a:ea typeface="Open Sans Light"/>
              </a:rPr>
              <a:t>by using the </a:t>
            </a:r>
            <a:r>
              <a:rPr b="0" i="1" lang="en-US" sz="1900" spc="-1" strike="noStrike">
                <a:solidFill>
                  <a:srgbClr val="606060"/>
                </a:solidFill>
                <a:latin typeface="Open Sans Light"/>
                <a:ea typeface="Open Sans Light"/>
              </a:rPr>
              <a:t>compromised account. </a:t>
            </a:r>
            <a:endParaRPr b="0" lang="en-US" sz="1900" spc="-1" strike="noStrike">
              <a:latin typeface="Arial"/>
            </a:endParaRPr>
          </a:p>
          <a:p>
            <a:pPr marL="216000" indent="-216000">
              <a:lnSpc>
                <a:spcPct val="115000"/>
              </a:lnSpc>
              <a:spcBef>
                <a:spcPts val="1599"/>
              </a:spcBef>
              <a:buClr>
                <a:srgbClr val="595959"/>
              </a:buClr>
              <a:buFont typeface="Wingdings" charset="2"/>
              <a:buChar char=""/>
            </a:pPr>
            <a:r>
              <a:rPr b="1" i="1" lang="en-US" sz="1900" spc="-1" strike="noStrike">
                <a:solidFill>
                  <a:srgbClr val="595959"/>
                </a:solidFill>
                <a:latin typeface="Open Sans Light"/>
                <a:ea typeface="Open Sans Light"/>
              </a:rPr>
              <a:t>Outdated Algorithm:</a:t>
            </a:r>
            <a:r>
              <a:rPr b="0" i="1" lang="en-US" sz="1900" spc="-1" strike="noStrike">
                <a:solidFill>
                  <a:srgbClr val="595959"/>
                </a:solidFill>
                <a:latin typeface="Open Sans Light"/>
                <a:ea typeface="Open Sans Light"/>
              </a:rPr>
              <a:t> </a:t>
            </a:r>
            <a:r>
              <a:rPr b="0" i="1" lang="en-US" sz="1900" spc="-1" strike="noStrike">
                <a:solidFill>
                  <a:srgbClr val="595959"/>
                </a:solidFill>
                <a:latin typeface="Open Sans Light"/>
                <a:ea typeface="Open Sans Light"/>
              </a:rPr>
              <a:t>Scored </a:t>
            </a:r>
            <a:r>
              <a:rPr b="1" i="1" lang="en-US" sz="1900" spc="-1" strike="noStrike">
                <a:solidFill>
                  <a:srgbClr val="595959"/>
                </a:solidFill>
                <a:latin typeface="Open Sans Light"/>
                <a:ea typeface="Open Sans Light"/>
              </a:rPr>
              <a:t>5 </a:t>
            </a:r>
            <a:r>
              <a:rPr b="0" i="1" lang="en-US" sz="1900" spc="-1" strike="noStrike">
                <a:solidFill>
                  <a:srgbClr val="595959"/>
                </a:solidFill>
                <a:latin typeface="Open Sans Light"/>
                <a:ea typeface="Open Sans Light"/>
              </a:rPr>
              <a:t>and is ranked </a:t>
            </a:r>
            <a:r>
              <a:rPr b="0" i="1" lang="en-US" sz="1900" spc="-1" strike="noStrike">
                <a:solidFill>
                  <a:srgbClr val="595959"/>
                </a:solidFill>
                <a:latin typeface="Open Sans Light"/>
                <a:ea typeface="Open Sans Light"/>
              </a:rPr>
              <a:t>fourth and least severe.</a:t>
            </a:r>
            <a:r>
              <a:rPr b="1" i="1" lang="en-US" sz="1900" spc="-1" strike="noStrike">
                <a:solidFill>
                  <a:srgbClr val="595959"/>
                </a:solidFill>
                <a:latin typeface="Open Sans Light"/>
                <a:ea typeface="Open Sans Light"/>
              </a:rPr>
              <a:t> </a:t>
            </a:r>
            <a:r>
              <a:rPr b="0" i="1" lang="en-US" sz="1900" spc="-1" strike="noStrike">
                <a:solidFill>
                  <a:srgbClr val="606060"/>
                </a:solidFill>
                <a:latin typeface="Open Sans Light"/>
                <a:ea typeface="Open Sans Light"/>
              </a:rPr>
              <a:t>Data Encryption </a:t>
            </a:r>
            <a:r>
              <a:rPr b="0" i="1" lang="en-US" sz="1900" spc="-1" strike="noStrike">
                <a:solidFill>
                  <a:srgbClr val="606060"/>
                </a:solidFill>
                <a:latin typeface="Open Sans Light"/>
                <a:ea typeface="Open Sans Light"/>
              </a:rPr>
              <a:t>Standard, can no </a:t>
            </a:r>
            <a:r>
              <a:rPr b="0" i="1" lang="en-US" sz="1900" spc="-1" strike="noStrike">
                <a:solidFill>
                  <a:srgbClr val="606060"/>
                </a:solidFill>
                <a:latin typeface="Open Sans Light"/>
                <a:ea typeface="Open Sans Light"/>
              </a:rPr>
              <a:t>longer be considered </a:t>
            </a:r>
            <a:r>
              <a:rPr b="0" i="1" lang="en-US" sz="1900" spc="-1" strike="noStrike">
                <a:solidFill>
                  <a:srgbClr val="606060"/>
                </a:solidFill>
                <a:latin typeface="Open Sans Light"/>
                <a:ea typeface="Open Sans Light"/>
              </a:rPr>
              <a:t>secure. While no major </a:t>
            </a:r>
            <a:r>
              <a:rPr b="0" i="1" lang="en-US" sz="1900" spc="-1" strike="noStrike">
                <a:solidFill>
                  <a:srgbClr val="606060"/>
                </a:solidFill>
                <a:latin typeface="Open Sans Light"/>
                <a:ea typeface="Open Sans Light"/>
              </a:rPr>
              <a:t>flaws in its innards are </a:t>
            </a:r>
            <a:r>
              <a:rPr b="0" i="1" lang="en-US" sz="1900" spc="-1" strike="noStrike">
                <a:solidFill>
                  <a:srgbClr val="606060"/>
                </a:solidFill>
                <a:latin typeface="Open Sans Light"/>
                <a:ea typeface="Open Sans Light"/>
              </a:rPr>
              <a:t>known, it is </a:t>
            </a:r>
            <a:r>
              <a:rPr b="0" i="1" lang="en-US" sz="1900" spc="-1" strike="noStrike">
                <a:solidFill>
                  <a:srgbClr val="606060"/>
                </a:solidFill>
                <a:latin typeface="Open Sans Light"/>
                <a:ea typeface="Open Sans Light"/>
              </a:rPr>
              <a:t>fundamentally </a:t>
            </a:r>
            <a:r>
              <a:rPr b="0" i="1" lang="en-US" sz="1900" spc="-1" strike="noStrike">
                <a:solidFill>
                  <a:srgbClr val="606060"/>
                </a:solidFill>
                <a:latin typeface="Open Sans Light"/>
                <a:ea typeface="Open Sans Light"/>
              </a:rPr>
              <a:t>inadequate because its </a:t>
            </a:r>
            <a:r>
              <a:rPr b="0" i="1" lang="en-US" sz="1900" spc="-1" strike="noStrike">
                <a:solidFill>
                  <a:srgbClr val="606060"/>
                </a:solidFill>
                <a:latin typeface="Open Sans Light"/>
                <a:ea typeface="Open Sans Light"/>
              </a:rPr>
              <a:t>56-bit key is too short. </a:t>
            </a:r>
            <a:r>
              <a:rPr b="0" i="1" lang="en-US" sz="1900" spc="-1" strike="noStrike">
                <a:solidFill>
                  <a:srgbClr val="606060"/>
                </a:solidFill>
                <a:latin typeface="Open Sans Light"/>
                <a:ea typeface="Open Sans Light"/>
              </a:rPr>
              <a:t>Now, using DES </a:t>
            </a:r>
            <a:r>
              <a:rPr b="0" i="1" lang="en-US" sz="1900" spc="-1" strike="noStrike">
                <a:solidFill>
                  <a:srgbClr val="606060"/>
                </a:solidFill>
                <a:latin typeface="Open Sans Light"/>
                <a:ea typeface="Open Sans Light"/>
              </a:rPr>
              <a:t>algorithm on sensitive </a:t>
            </a:r>
            <a:r>
              <a:rPr b="0" i="1" lang="en-US" sz="1900" spc="-1" strike="noStrike">
                <a:solidFill>
                  <a:srgbClr val="606060"/>
                </a:solidFill>
                <a:latin typeface="Open Sans Light"/>
                <a:ea typeface="Open Sans Light"/>
              </a:rPr>
              <a:t>data is not secured </a:t>
            </a:r>
            <a:r>
              <a:rPr b="0" i="1" lang="en-US" sz="1900" spc="-1" strike="noStrike">
                <a:solidFill>
                  <a:srgbClr val="606060"/>
                </a:solidFill>
                <a:latin typeface="Open Sans Light"/>
                <a:ea typeface="Open Sans Light"/>
              </a:rPr>
              <a:t>because it can easily be </a:t>
            </a:r>
            <a:r>
              <a:rPr b="0" i="1" lang="en-US" sz="1900" spc="-1" strike="noStrike">
                <a:solidFill>
                  <a:srgbClr val="606060"/>
                </a:solidFill>
                <a:latin typeface="Open Sans Light"/>
                <a:ea typeface="Open Sans Light"/>
              </a:rPr>
              <a:t>attacked by simple </a:t>
            </a:r>
            <a:r>
              <a:rPr b="0" i="1" lang="en-US" sz="1900" spc="-1" strike="noStrike">
                <a:solidFill>
                  <a:srgbClr val="606060"/>
                </a:solidFill>
                <a:latin typeface="Open Sans Light"/>
                <a:ea typeface="Open Sans Light"/>
              </a:rPr>
              <a:t>brute force which makes </a:t>
            </a:r>
            <a:r>
              <a:rPr b="0" i="1" lang="en-US" sz="1900" spc="-1" strike="noStrike">
                <a:solidFill>
                  <a:srgbClr val="606060"/>
                </a:solidFill>
                <a:latin typeface="Open Sans Light"/>
                <a:ea typeface="Open Sans Light"/>
              </a:rPr>
              <a:t>it vulnerable to attacks</a:t>
            </a:r>
            <a:r>
              <a:rPr b="0" i="1" lang="en-US" sz="1900" spc="-1" strike="noStrike">
                <a:solidFill>
                  <a:srgbClr val="000000"/>
                </a:solidFill>
                <a:latin typeface="Open Sans Light"/>
                <a:ea typeface="Open Sans Light"/>
              </a:rPr>
              <a:t>. </a:t>
            </a:r>
            <a:endParaRPr b="0" lang="en-US" sz="19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264960" y="87012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000" spc="-1" strike="noStrike">
                <a:solidFill>
                  <a:srgbClr val="2e3d49"/>
                </a:solidFill>
                <a:latin typeface="Open Sans"/>
                <a:ea typeface="Open Sans"/>
              </a:rPr>
              <a:t>Purpose of this Report:</a:t>
            </a:r>
            <a:endParaRPr b="0" lang="en-US" sz="4000" spc="-1" strike="noStrike">
              <a:latin typeface="Arial"/>
            </a:endParaRPr>
          </a:p>
        </p:txBody>
      </p:sp>
      <p:sp>
        <p:nvSpPr>
          <p:cNvPr id="138" name="CustomShape 2"/>
          <p:cNvSpPr/>
          <p:nvPr/>
        </p:nvSpPr>
        <p:spPr>
          <a:xfrm>
            <a:off x="264960" y="2253600"/>
            <a:ext cx="7241760" cy="6239160"/>
          </a:xfrm>
          <a:prstGeom prst="rect">
            <a:avLst/>
          </a:prstGeom>
          <a:noFill/>
          <a:ln>
            <a:noFill/>
          </a:ln>
        </p:spPr>
        <p:style>
          <a:lnRef idx="0"/>
          <a:fillRef idx="0"/>
          <a:effectRef idx="0"/>
          <a:fontRef idx="minor"/>
        </p:style>
        <p:txBody>
          <a:bodyPr lIns="90000" rIns="90000" tIns="91440" bIns="91440"/>
          <a:p>
            <a:pPr>
              <a:lnSpc>
                <a:spcPct val="150000"/>
              </a:lnSpc>
            </a:pPr>
            <a:r>
              <a:rPr b="0" lang="en-US" sz="1800" spc="-1" strike="noStrike">
                <a:solidFill>
                  <a:srgbClr val="000000"/>
                </a:solidFill>
                <a:latin typeface="Open Sans"/>
                <a:ea typeface="Open Sans"/>
              </a:rPr>
              <a:t>This is a threat model report for </a:t>
            </a:r>
            <a:r>
              <a:rPr b="1" lang="en-US" sz="1800" spc="-1" strike="noStrike">
                <a:solidFill>
                  <a:srgbClr val="02b4e5"/>
                </a:solidFill>
                <a:latin typeface="Open Sans"/>
                <a:ea typeface="Open Sans"/>
              </a:rPr>
              <a:t>TimeSheets</a:t>
            </a:r>
            <a:r>
              <a:rPr b="0" lang="en-US" sz="1800" spc="-1" strike="noStrike">
                <a:solidFill>
                  <a:srgbClr val="000000"/>
                </a:solidFill>
                <a:latin typeface="Open Sans"/>
                <a:ea typeface="Open Sans"/>
              </a:rPr>
              <a:t>. The report will describe the threats facing TimeSheets. The model will cover the following:</a:t>
            </a:r>
            <a:endParaRPr b="0" lang="en-US" sz="1800" spc="-1" strike="noStrike">
              <a:latin typeface="Arial"/>
            </a:endParaRPr>
          </a:p>
          <a:p>
            <a:pPr marL="457200" indent="-342360">
              <a:lnSpc>
                <a:spcPct val="150000"/>
              </a:lnSpc>
              <a:buClr>
                <a:srgbClr val="000000"/>
              </a:buClr>
              <a:buFont typeface="Open Sans"/>
              <a:buChar char="●"/>
            </a:pPr>
            <a:r>
              <a:rPr b="0" lang="en-US" sz="1800" spc="-1" strike="noStrike">
                <a:solidFill>
                  <a:srgbClr val="000000"/>
                </a:solidFill>
                <a:latin typeface="Open Sans"/>
                <a:ea typeface="Open Sans"/>
              </a:rPr>
              <a:t>Threat Assessment</a:t>
            </a:r>
            <a:endParaRPr b="0" lang="en-US" sz="1800" spc="-1" strike="noStrike">
              <a:latin typeface="Arial"/>
            </a:endParaRPr>
          </a:p>
          <a:p>
            <a:pPr lvl="1" marL="914400" indent="-342360">
              <a:lnSpc>
                <a:spcPct val="150000"/>
              </a:lnSpc>
              <a:buClr>
                <a:srgbClr val="000000"/>
              </a:buClr>
              <a:buFont typeface="Open Sans"/>
              <a:buChar char="○"/>
            </a:pPr>
            <a:r>
              <a:rPr b="0" lang="en-US" sz="1800" spc="-1" strike="noStrike">
                <a:solidFill>
                  <a:srgbClr val="000000"/>
                </a:solidFill>
                <a:latin typeface="Open Sans"/>
                <a:ea typeface="Open Sans"/>
              </a:rPr>
              <a:t>Scoping out Asset Inventory</a:t>
            </a:r>
            <a:endParaRPr b="0" lang="en-US" sz="1800" spc="-1" strike="noStrike">
              <a:latin typeface="Arial"/>
            </a:endParaRPr>
          </a:p>
          <a:p>
            <a:pPr lvl="1" marL="914400" indent="-342360">
              <a:lnSpc>
                <a:spcPct val="150000"/>
              </a:lnSpc>
              <a:buClr>
                <a:srgbClr val="000000"/>
              </a:buClr>
              <a:buFont typeface="Open Sans"/>
              <a:buChar char="○"/>
            </a:pPr>
            <a:r>
              <a:rPr b="0" lang="en-US" sz="1800" spc="-1" strike="noStrike">
                <a:solidFill>
                  <a:srgbClr val="000000"/>
                </a:solidFill>
                <a:latin typeface="Open Sans"/>
                <a:ea typeface="Open Sans"/>
              </a:rPr>
              <a:t>Architecture Audit</a:t>
            </a:r>
            <a:endParaRPr b="0" lang="en-US" sz="1800" spc="-1" strike="noStrike">
              <a:latin typeface="Arial"/>
            </a:endParaRPr>
          </a:p>
          <a:p>
            <a:pPr lvl="1" marL="914400" indent="-342360">
              <a:lnSpc>
                <a:spcPct val="150000"/>
              </a:lnSpc>
              <a:buClr>
                <a:srgbClr val="000000"/>
              </a:buClr>
              <a:buFont typeface="Open Sans"/>
              <a:buChar char="○"/>
            </a:pPr>
            <a:r>
              <a:rPr b="0" lang="en-US" sz="1800" spc="-1" strike="noStrike">
                <a:solidFill>
                  <a:srgbClr val="000000"/>
                </a:solidFill>
                <a:latin typeface="Open Sans"/>
                <a:ea typeface="Open Sans"/>
              </a:rPr>
              <a:t>Threat Model Diagram</a:t>
            </a:r>
            <a:endParaRPr b="0" lang="en-US" sz="1800" spc="-1" strike="noStrike">
              <a:latin typeface="Arial"/>
            </a:endParaRPr>
          </a:p>
          <a:p>
            <a:pPr lvl="1" marL="914400" indent="-342360">
              <a:lnSpc>
                <a:spcPct val="150000"/>
              </a:lnSpc>
              <a:buClr>
                <a:srgbClr val="000000"/>
              </a:buClr>
              <a:buFont typeface="Open Sans"/>
              <a:buChar char="○"/>
            </a:pPr>
            <a:r>
              <a:rPr b="0" lang="en-US" sz="1800" spc="-1" strike="noStrike">
                <a:solidFill>
                  <a:srgbClr val="000000"/>
                </a:solidFill>
                <a:latin typeface="Open Sans"/>
                <a:ea typeface="Open Sans"/>
              </a:rPr>
              <a:t>Threats to the Organization</a:t>
            </a:r>
            <a:endParaRPr b="0" lang="en-US" sz="1800" spc="-1" strike="noStrike">
              <a:latin typeface="Arial"/>
            </a:endParaRPr>
          </a:p>
          <a:p>
            <a:pPr lvl="1" marL="914400" indent="-342360">
              <a:lnSpc>
                <a:spcPct val="150000"/>
              </a:lnSpc>
              <a:buClr>
                <a:srgbClr val="000000"/>
              </a:buClr>
              <a:buFont typeface="Open Sans"/>
              <a:buChar char="○"/>
            </a:pPr>
            <a:r>
              <a:rPr b="0" lang="en-US" sz="1800" spc="-1" strike="noStrike">
                <a:solidFill>
                  <a:srgbClr val="000000"/>
                </a:solidFill>
                <a:latin typeface="Open Sans"/>
                <a:ea typeface="Open Sans"/>
              </a:rPr>
              <a:t>Identifying Threat Actors</a:t>
            </a:r>
            <a:endParaRPr b="0" lang="en-US" sz="1800" spc="-1" strike="noStrike">
              <a:latin typeface="Arial"/>
            </a:endParaRPr>
          </a:p>
          <a:p>
            <a:pPr marL="457200" indent="-342360">
              <a:lnSpc>
                <a:spcPct val="150000"/>
              </a:lnSpc>
              <a:buClr>
                <a:srgbClr val="000000"/>
              </a:buClr>
              <a:buFont typeface="Open Sans"/>
              <a:buChar char="●"/>
            </a:pPr>
            <a:r>
              <a:rPr b="0" lang="en-US" sz="1800" spc="-1" strike="noStrike">
                <a:solidFill>
                  <a:srgbClr val="000000"/>
                </a:solidFill>
                <a:latin typeface="Open Sans"/>
                <a:ea typeface="Open Sans"/>
              </a:rPr>
              <a:t>Vulnerability Analysis</a:t>
            </a:r>
            <a:endParaRPr b="0" lang="en-US" sz="1800" spc="-1" strike="noStrike">
              <a:latin typeface="Arial"/>
            </a:endParaRPr>
          </a:p>
          <a:p>
            <a:pPr marL="457200" indent="-342360">
              <a:lnSpc>
                <a:spcPct val="150000"/>
              </a:lnSpc>
              <a:buClr>
                <a:srgbClr val="000000"/>
              </a:buClr>
              <a:buFont typeface="Open Sans"/>
              <a:buChar char="●"/>
            </a:pPr>
            <a:r>
              <a:rPr b="0" lang="en-US" sz="1800" spc="-1" strike="noStrike">
                <a:solidFill>
                  <a:srgbClr val="000000"/>
                </a:solidFill>
                <a:latin typeface="Open Sans"/>
                <a:ea typeface="Open Sans"/>
              </a:rPr>
              <a:t>Risk Analysis</a:t>
            </a:r>
            <a:endParaRPr b="0" lang="en-US" sz="1800" spc="-1" strike="noStrike">
              <a:latin typeface="Arial"/>
            </a:endParaRPr>
          </a:p>
          <a:p>
            <a:pPr marL="457200" indent="-342360">
              <a:lnSpc>
                <a:spcPct val="150000"/>
              </a:lnSpc>
              <a:buClr>
                <a:srgbClr val="000000"/>
              </a:buClr>
              <a:buFont typeface="Open Sans"/>
              <a:buChar char="●"/>
            </a:pPr>
            <a:r>
              <a:rPr b="0" lang="en-US" sz="1800" spc="-1" strike="noStrike">
                <a:solidFill>
                  <a:srgbClr val="000000"/>
                </a:solidFill>
                <a:latin typeface="Open Sans"/>
                <a:ea typeface="Open Sans"/>
              </a:rPr>
              <a:t>Mitigation Plan</a:t>
            </a:r>
            <a:endParaRPr b="0" lang="en-US" sz="1800" spc="-1" strike="noStrike">
              <a:latin typeface="Arial"/>
            </a:endParaRPr>
          </a:p>
        </p:txBody>
      </p:sp>
      <p:sp>
        <p:nvSpPr>
          <p:cNvPr id="139" name="CustomShape 3"/>
          <p:cNvSpPr/>
          <p:nvPr/>
        </p:nvSpPr>
        <p:spPr>
          <a:xfrm>
            <a:off x="1028520" y="7749000"/>
            <a:ext cx="5652360" cy="1119240"/>
          </a:xfrm>
          <a:prstGeom prst="rect">
            <a:avLst/>
          </a:prstGeom>
          <a:noFill/>
          <a:ln>
            <a:noFill/>
          </a:ln>
        </p:spPr>
        <p:style>
          <a:lnRef idx="0"/>
          <a:fillRef idx="0"/>
          <a:effectRef idx="0"/>
          <a:fontRef idx="minor"/>
        </p:style>
        <p:txBody>
          <a:bodyPr lIns="90000" rIns="90000" tIns="91440" bIns="91440"/>
          <a:p>
            <a:pPr algn="ctr">
              <a:lnSpc>
                <a:spcPct val="100000"/>
              </a:lnSpc>
            </a:pPr>
            <a:r>
              <a:rPr b="0" lang="en-US" sz="4500" spc="-1" strike="noStrike">
                <a:solidFill>
                  <a:srgbClr val="ffffff"/>
                </a:solidFill>
                <a:latin typeface="Open Sans"/>
                <a:ea typeface="Open Sans"/>
              </a:rPr>
              <a:t>Remove this slide</a:t>
            </a:r>
            <a:endParaRPr b="0" lang="en-US" sz="45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2b4e5"/>
        </a:solidFill>
      </p:bgPr>
    </p:bg>
    <p:spTree>
      <p:nvGrpSpPr>
        <p:cNvPr id="1" name=""/>
        <p:cNvGrpSpPr/>
        <p:nvPr/>
      </p:nvGrpSpPr>
      <p:grpSpPr>
        <a:xfrm>
          <a:off x="0" y="0"/>
          <a:ext cx="0" cy="0"/>
          <a:chOff x="0" y="0"/>
          <a:chExt cx="0" cy="0"/>
        </a:xfrm>
      </p:grpSpPr>
      <p:sp>
        <p:nvSpPr>
          <p:cNvPr id="179" name="CustomShape 1"/>
          <p:cNvSpPr/>
          <p:nvPr/>
        </p:nvSpPr>
        <p:spPr>
          <a:xfrm>
            <a:off x="1807200" y="4003560"/>
            <a:ext cx="4157280" cy="2459160"/>
          </a:xfrm>
          <a:prstGeom prst="rect">
            <a:avLst/>
          </a:prstGeom>
          <a:noFill/>
          <a:ln>
            <a:noFill/>
          </a:ln>
        </p:spPr>
        <p:style>
          <a:lnRef idx="0"/>
          <a:fillRef idx="0"/>
          <a:effectRef idx="0"/>
          <a:fontRef idx="minor"/>
        </p:style>
        <p:txBody>
          <a:bodyPr lIns="26640" rIns="26640" tIns="26640" bIns="26640"/>
          <a:p>
            <a:pPr algn="ctr">
              <a:lnSpc>
                <a:spcPct val="150000"/>
              </a:lnSpc>
            </a:pPr>
            <a:r>
              <a:rPr b="1" lang="en-US" sz="3000" spc="-1" strike="noStrike">
                <a:solidFill>
                  <a:srgbClr val="ffffff"/>
                </a:solidFill>
                <a:latin typeface="Open Sans"/>
                <a:ea typeface="Open Sans"/>
              </a:rPr>
              <a:t>Section 4</a:t>
            </a:r>
            <a:endParaRPr b="0" lang="en-US" sz="3000" spc="-1" strike="noStrike">
              <a:latin typeface="Arial"/>
            </a:endParaRPr>
          </a:p>
          <a:p>
            <a:pPr algn="ctr">
              <a:lnSpc>
                <a:spcPct val="150000"/>
              </a:lnSpc>
            </a:pPr>
            <a:r>
              <a:rPr b="0" lang="en-US" sz="3000" spc="-1" strike="noStrike">
                <a:solidFill>
                  <a:srgbClr val="ffffff"/>
                </a:solidFill>
                <a:latin typeface="Open Sans"/>
                <a:ea typeface="Open Sans"/>
              </a:rPr>
              <a:t>Mitigation Plan</a:t>
            </a:r>
            <a:endParaRPr b="0" lang="en-US" sz="3000" spc="-1" strike="noStrike">
              <a:latin typeface="Arial"/>
            </a:endParaRPr>
          </a:p>
        </p:txBody>
      </p:sp>
      <p:sp>
        <p:nvSpPr>
          <p:cNvPr id="180" name="CustomShape 2"/>
          <p:cNvSpPr/>
          <p:nvPr/>
        </p:nvSpPr>
        <p:spPr>
          <a:xfrm>
            <a:off x="3582720" y="3663000"/>
            <a:ext cx="606600" cy="73800"/>
          </a:xfrm>
          <a:prstGeom prst="rect">
            <a:avLst/>
          </a:prstGeom>
          <a:solidFill>
            <a:schemeClr val="lt1"/>
          </a:solidFill>
          <a:ln>
            <a:noFill/>
          </a:ln>
        </p:spPr>
        <p:style>
          <a:lnRef idx="0"/>
          <a:fillRef idx="0"/>
          <a:effectRef idx="0"/>
          <a:fontRef idx="minor"/>
        </p:style>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264960" y="2253600"/>
            <a:ext cx="7241760" cy="7731360"/>
          </a:xfrm>
          <a:prstGeom prst="rect">
            <a:avLst/>
          </a:prstGeom>
          <a:noFill/>
          <a:ln>
            <a:noFill/>
          </a:ln>
        </p:spPr>
        <p:style>
          <a:lnRef idx="0"/>
          <a:fillRef idx="0"/>
          <a:effectRef idx="0"/>
          <a:fontRef idx="minor"/>
        </p:style>
        <p:txBody>
          <a:bodyPr lIns="90000" rIns="90000" tIns="91440" bIns="91440"/>
          <a:p>
            <a:pPr>
              <a:lnSpc>
                <a:spcPct val="115000"/>
              </a:lnSpc>
            </a:pPr>
            <a:r>
              <a:rPr b="1" lang="en-US" sz="1900" spc="-1" strike="noStrike">
                <a:solidFill>
                  <a:srgbClr val="595959"/>
                </a:solidFill>
                <a:latin typeface="Open Sans"/>
                <a:ea typeface="Open Sans"/>
              </a:rPr>
              <a:t>What is Your Recommended Mitigation Plan?</a:t>
            </a:r>
            <a:endParaRPr b="0" lang="en-US" sz="1900" spc="-1" strike="noStrike">
              <a:latin typeface="Arial"/>
            </a:endParaRPr>
          </a:p>
          <a:p>
            <a:pPr>
              <a:lnSpc>
                <a:spcPct val="115000"/>
              </a:lnSpc>
              <a:spcBef>
                <a:spcPts val="1599"/>
              </a:spcBef>
            </a:pPr>
            <a:r>
              <a:rPr b="0" i="1" lang="en-US" sz="1900" spc="-1" strike="noStrike" u="sng">
                <a:solidFill>
                  <a:srgbClr val="0000ff"/>
                </a:solidFill>
                <a:uFillTx/>
                <a:latin typeface="Open Sans Light"/>
                <a:ea typeface="Open Sans Light"/>
                <a:hlinkClick r:id="rId1"/>
              </a:rPr>
              <a:t>Data encryption</a:t>
            </a:r>
            <a:r>
              <a:rPr b="0" i="1" lang="en-US" sz="1900" spc="-1" strike="noStrike">
                <a:solidFill>
                  <a:srgbClr val="202122"/>
                </a:solidFill>
                <a:latin typeface="Open Sans Light"/>
                <a:ea typeface="Open Sans Light"/>
              </a:rPr>
              <a:t>, which prevents data visibility in the event of its unauthorized access or theft, is commonly used to protect data in motion and increasingly promoted for protecting data at rest.</a:t>
            </a:r>
            <a:endParaRPr b="0" lang="en-US" sz="1900" spc="-1" strike="noStrike">
              <a:latin typeface="Arial"/>
            </a:endParaRPr>
          </a:p>
          <a:p>
            <a:pPr>
              <a:lnSpc>
                <a:spcPct val="115000"/>
              </a:lnSpc>
              <a:spcBef>
                <a:spcPts val="499"/>
              </a:spcBef>
            </a:pPr>
            <a:endParaRPr b="0" lang="en-US" sz="1900" spc="-1" strike="noStrike">
              <a:latin typeface="Arial"/>
            </a:endParaRPr>
          </a:p>
          <a:p>
            <a:pPr>
              <a:lnSpc>
                <a:spcPct val="115000"/>
              </a:lnSpc>
            </a:pPr>
            <a:r>
              <a:rPr b="0" i="1" lang="en-US" sz="1900" spc="-1" strike="noStrike">
                <a:solidFill>
                  <a:srgbClr val="202122"/>
                </a:solidFill>
                <a:latin typeface="Open Sans Light"/>
                <a:ea typeface="Open Sans Light"/>
              </a:rPr>
              <a:t>The encryption of data at rest should only include strong encryption methods such as </a:t>
            </a:r>
            <a:r>
              <a:rPr b="0" i="1" lang="en-US" sz="1900" spc="-1" strike="noStrike" u="sng">
                <a:solidFill>
                  <a:srgbClr val="0000ff"/>
                </a:solidFill>
                <a:uFillTx/>
                <a:latin typeface="Open Sans Light"/>
                <a:ea typeface="Open Sans Light"/>
                <a:hlinkClick r:id="rId2"/>
              </a:rPr>
              <a:t>AES</a:t>
            </a:r>
            <a:r>
              <a:rPr b="0" i="1" lang="en-US" sz="1900" spc="-1" strike="noStrike">
                <a:solidFill>
                  <a:srgbClr val="202122"/>
                </a:solidFill>
                <a:latin typeface="Open Sans Light"/>
                <a:ea typeface="Open Sans Light"/>
              </a:rPr>
              <a:t> or </a:t>
            </a:r>
            <a:r>
              <a:rPr b="0" i="1" lang="en-US" sz="1900" spc="-1" strike="noStrike" u="sng">
                <a:solidFill>
                  <a:srgbClr val="0000ff"/>
                </a:solidFill>
                <a:uFillTx/>
                <a:latin typeface="Open Sans Light"/>
                <a:ea typeface="Open Sans Light"/>
                <a:hlinkClick r:id="rId3"/>
              </a:rPr>
              <a:t>RSA</a:t>
            </a:r>
            <a:r>
              <a:rPr b="0" i="1" lang="en-US" sz="1900" spc="-1" strike="noStrike">
                <a:solidFill>
                  <a:srgbClr val="202122"/>
                </a:solidFill>
                <a:latin typeface="Open Sans Light"/>
                <a:ea typeface="Open Sans Light"/>
              </a:rPr>
              <a:t>. Encrypted data should remain encrypted when access controls such as usernames and password fail. Increasing encryption on multiple levels is recommended. </a:t>
            </a:r>
            <a:r>
              <a:rPr b="0" i="1" lang="en-US" sz="1900" spc="-1" strike="noStrike" u="sng">
                <a:solidFill>
                  <a:srgbClr val="0000ff"/>
                </a:solidFill>
                <a:uFillTx/>
                <a:latin typeface="Open Sans Light"/>
                <a:ea typeface="Open Sans Light"/>
                <a:hlinkClick r:id="rId4"/>
              </a:rPr>
              <a:t>Cryptography</a:t>
            </a:r>
            <a:r>
              <a:rPr b="0" i="1" lang="en-US" sz="1900" spc="-1" strike="noStrike">
                <a:solidFill>
                  <a:srgbClr val="202122"/>
                </a:solidFill>
                <a:latin typeface="Open Sans Light"/>
                <a:ea typeface="Open Sans Light"/>
              </a:rPr>
              <a:t> can be implemented on the database housing the data and on the physical storage where the databases are stored. Data encryption keys should be updated on a regular basis. Encryption keys should be stored separately from the data. Encryption also enables </a:t>
            </a:r>
            <a:r>
              <a:rPr b="0" i="1" lang="en-US" sz="1900" spc="-1" strike="noStrike" u="sng">
                <a:solidFill>
                  <a:srgbClr val="0000ff"/>
                </a:solidFill>
                <a:uFillTx/>
                <a:latin typeface="Open Sans Light"/>
                <a:ea typeface="Open Sans Light"/>
                <a:hlinkClick r:id="rId5"/>
              </a:rPr>
              <a:t>crypto-shredding</a:t>
            </a:r>
            <a:r>
              <a:rPr b="0" i="1" lang="en-US" sz="1900" spc="-1" strike="noStrike">
                <a:solidFill>
                  <a:srgbClr val="202122"/>
                </a:solidFill>
                <a:latin typeface="Open Sans Light"/>
                <a:ea typeface="Open Sans Light"/>
              </a:rPr>
              <a:t> at the end of the data or hardware lifecycle. Periodic auditing of sensitive data should be part of policy and should occur on scheduled occurrences. Finally, only store the minimum possible amount of sensitive data.</a:t>
            </a:r>
            <a:endParaRPr b="0" lang="en-US" sz="1900" spc="-1" strike="noStrike">
              <a:latin typeface="Arial"/>
            </a:endParaRPr>
          </a:p>
          <a:p>
            <a:pPr>
              <a:lnSpc>
                <a:spcPct val="115000"/>
              </a:lnSpc>
              <a:spcBef>
                <a:spcPts val="1599"/>
              </a:spcBef>
            </a:pPr>
            <a:endParaRPr b="0" lang="en-US" sz="1900" spc="-1" strike="noStrike">
              <a:latin typeface="Arial"/>
            </a:endParaRPr>
          </a:p>
          <a:p>
            <a:pPr>
              <a:lnSpc>
                <a:spcPct val="115000"/>
              </a:lnSpc>
              <a:spcBef>
                <a:spcPts val="1599"/>
              </a:spcBef>
            </a:pPr>
            <a:endParaRPr b="0" lang="en-US" sz="1900" spc="-1" strike="noStrike">
              <a:latin typeface="Arial"/>
            </a:endParaRPr>
          </a:p>
          <a:p>
            <a:pPr marL="457200">
              <a:lnSpc>
                <a:spcPct val="115000"/>
              </a:lnSpc>
              <a:spcBef>
                <a:spcPts val="1599"/>
              </a:spcBef>
            </a:pPr>
            <a:endParaRPr b="0" lang="en-US" sz="1900" spc="-1" strike="noStrike">
              <a:latin typeface="Arial"/>
            </a:endParaRPr>
          </a:p>
          <a:p>
            <a:pPr marL="457200">
              <a:lnSpc>
                <a:spcPct val="115000"/>
              </a:lnSpc>
              <a:spcBef>
                <a:spcPts val="1599"/>
              </a:spcBef>
              <a:spcAft>
                <a:spcPts val="1599"/>
              </a:spcAft>
            </a:pPr>
            <a:endParaRPr b="0" lang="en-US" sz="1900" spc="-1" strike="noStrike">
              <a:latin typeface="Arial"/>
            </a:endParaRPr>
          </a:p>
        </p:txBody>
      </p:sp>
      <p:sp>
        <p:nvSpPr>
          <p:cNvPr id="182" name="CustomShape 2"/>
          <p:cNvSpPr/>
          <p:nvPr/>
        </p:nvSpPr>
        <p:spPr>
          <a:xfrm>
            <a:off x="264960" y="87012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000" spc="-1" strike="noStrike">
                <a:solidFill>
                  <a:srgbClr val="2e3d49"/>
                </a:solidFill>
                <a:latin typeface="Open Sans"/>
                <a:ea typeface="Open Sans"/>
              </a:rPr>
              <a:t>4.1 Employee Data Unencrypted at Rest</a:t>
            </a:r>
            <a:endParaRPr b="0" lang="en-US" sz="40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264960" y="2253600"/>
            <a:ext cx="7241760" cy="7731360"/>
          </a:xfrm>
          <a:prstGeom prst="rect">
            <a:avLst/>
          </a:prstGeom>
          <a:noFill/>
          <a:ln>
            <a:noFill/>
          </a:ln>
        </p:spPr>
        <p:style>
          <a:lnRef idx="0"/>
          <a:fillRef idx="0"/>
          <a:effectRef idx="0"/>
          <a:fontRef idx="minor"/>
        </p:style>
        <p:txBody>
          <a:bodyPr lIns="90000" rIns="90000" tIns="91440" bIns="91440"/>
          <a:p>
            <a:pPr>
              <a:lnSpc>
                <a:spcPct val="115000"/>
              </a:lnSpc>
            </a:pPr>
            <a:r>
              <a:rPr b="1" lang="en-US" sz="1900" spc="-1" strike="noStrike">
                <a:solidFill>
                  <a:srgbClr val="595959"/>
                </a:solidFill>
                <a:latin typeface="Open Sans"/>
                <a:ea typeface="Open Sans"/>
              </a:rPr>
              <a:t>Why Did you Recommend This Course of Action?</a:t>
            </a:r>
            <a:endParaRPr b="0" lang="en-US" sz="1900" spc="-1" strike="noStrike">
              <a:latin typeface="Arial"/>
            </a:endParaRPr>
          </a:p>
          <a:p>
            <a:pPr>
              <a:lnSpc>
                <a:spcPct val="115000"/>
              </a:lnSpc>
              <a:spcBef>
                <a:spcPts val="1599"/>
              </a:spcBef>
            </a:pPr>
            <a:r>
              <a:rPr b="0" i="1" lang="en-US" sz="1800" spc="-1" strike="noStrike">
                <a:solidFill>
                  <a:srgbClr val="333333"/>
                </a:solidFill>
                <a:latin typeface="Open Sans Light"/>
                <a:ea typeface="Open Sans Light"/>
              </a:rPr>
              <a:t>AES stands for Advanced Encryption Standard and is in wide use around the world. It falls into a class of encryption methods called “symmetric” encryption. That is, the same secret (an encryption key) is used to encrypt the data, and also used to decrypt the data. AES encryption is probably the most widely used encryption method for protecting </a:t>
            </a:r>
            <a:r>
              <a:rPr b="1" i="1" lang="en-US" sz="1800" spc="-1" strike="noStrike">
                <a:solidFill>
                  <a:srgbClr val="333333"/>
                </a:solidFill>
                <a:latin typeface="Open Sans"/>
                <a:ea typeface="Open Sans"/>
              </a:rPr>
              <a:t>data at rest.</a:t>
            </a:r>
            <a:r>
              <a:rPr b="0" i="1" lang="en-US" sz="1800" spc="-1" strike="noStrike">
                <a:solidFill>
                  <a:srgbClr val="333333"/>
                </a:solidFill>
                <a:latin typeface="Open Sans Light"/>
                <a:ea typeface="Open Sans Light"/>
              </a:rPr>
              <a:t> You will find it used in self-encrypting disk drives, database encryption, storage encryption, and so forth. It’s been around since about 2002, and it is an international standard. Roughly speaking, when you encrypt with AES you put data and the secret encryption key into software that implements AES encryption, and out comes the encrypted data. When you want to use that data you put the encrypted data and the same encryption key into the software, and out comes the original data that you can use.</a:t>
            </a:r>
            <a:endParaRPr b="0" lang="en-US" sz="1800" spc="-1" strike="noStrike">
              <a:latin typeface="Arial"/>
            </a:endParaRPr>
          </a:p>
          <a:p>
            <a:pPr>
              <a:lnSpc>
                <a:spcPct val="115000"/>
              </a:lnSpc>
              <a:spcBef>
                <a:spcPts val="901"/>
              </a:spcBef>
            </a:pPr>
            <a:endParaRPr b="0" lang="en-US" sz="1800" spc="-1" strike="noStrike">
              <a:latin typeface="Arial"/>
            </a:endParaRPr>
          </a:p>
          <a:p>
            <a:pPr>
              <a:lnSpc>
                <a:spcPct val="115000"/>
              </a:lnSpc>
            </a:pPr>
            <a:r>
              <a:rPr b="0" i="1" lang="en-US" sz="1800" spc="-1" strike="noStrike">
                <a:solidFill>
                  <a:srgbClr val="333333"/>
                </a:solidFill>
                <a:latin typeface="Open Sans Light"/>
                <a:ea typeface="Open Sans Light"/>
              </a:rPr>
              <a:t>AES encryption is great when we have a constrained environment. For example, if we encrypt data in a database, we will decrypt data when we need to access the database. Another example is hard drive encryption - we encrypt the data written to the disk, and decrypt it when we read from the disk. Encryption and decryption will take place on the same platform and in the same context. AES encryption is great for this particular use case. That is why it is commonly used for protecting </a:t>
            </a:r>
            <a:r>
              <a:rPr b="1" i="1" lang="en-US" sz="1800" spc="-1" strike="noStrike">
                <a:solidFill>
                  <a:srgbClr val="333333"/>
                </a:solidFill>
                <a:latin typeface="Open Sans"/>
                <a:ea typeface="Open Sans"/>
              </a:rPr>
              <a:t>data at rest</a:t>
            </a:r>
            <a:r>
              <a:rPr b="0" i="1" lang="en-US" sz="1800" spc="-1" strike="noStrike">
                <a:solidFill>
                  <a:srgbClr val="333333"/>
                </a:solidFill>
                <a:latin typeface="Open Sans Light"/>
                <a:ea typeface="Open Sans Light"/>
              </a:rPr>
              <a:t>.</a:t>
            </a:r>
            <a:endParaRPr b="0" lang="en-US" sz="1800" spc="-1" strike="noStrike">
              <a:latin typeface="Arial"/>
            </a:endParaRPr>
          </a:p>
          <a:p>
            <a:pPr>
              <a:lnSpc>
                <a:spcPct val="115000"/>
              </a:lnSpc>
              <a:spcBef>
                <a:spcPts val="901"/>
              </a:spcBef>
            </a:pPr>
            <a:endParaRPr b="0" lang="en-US" sz="1800" spc="-1" strike="noStrike">
              <a:latin typeface="Arial"/>
            </a:endParaRPr>
          </a:p>
          <a:p>
            <a:pPr>
              <a:lnSpc>
                <a:spcPct val="115000"/>
              </a:lnSpc>
            </a:pPr>
            <a:endParaRPr b="0" lang="en-US" sz="1800" spc="-1" strike="noStrike">
              <a:latin typeface="Arial"/>
            </a:endParaRPr>
          </a:p>
          <a:p>
            <a:pPr marL="457200">
              <a:lnSpc>
                <a:spcPct val="115000"/>
              </a:lnSpc>
              <a:spcBef>
                <a:spcPts val="1599"/>
              </a:spcBef>
              <a:spcAft>
                <a:spcPts val="1599"/>
              </a:spcAft>
            </a:pPr>
            <a:endParaRPr b="0" lang="en-US" sz="1800" spc="-1" strike="noStrike">
              <a:latin typeface="Arial"/>
            </a:endParaRPr>
          </a:p>
        </p:txBody>
      </p:sp>
      <p:sp>
        <p:nvSpPr>
          <p:cNvPr id="184" name="CustomShape 2"/>
          <p:cNvSpPr/>
          <p:nvPr/>
        </p:nvSpPr>
        <p:spPr>
          <a:xfrm>
            <a:off x="264960" y="87012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000" spc="-1" strike="noStrike">
                <a:solidFill>
                  <a:srgbClr val="2e3d49"/>
                </a:solidFill>
                <a:latin typeface="Open Sans"/>
                <a:ea typeface="Open Sans"/>
              </a:rPr>
              <a:t>4.1 Employee Data Unencrypted at Rest</a:t>
            </a:r>
            <a:endParaRPr b="0" lang="en-US" sz="40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264960" y="87012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000" spc="-1" strike="noStrike">
                <a:solidFill>
                  <a:srgbClr val="2e3d49"/>
                </a:solidFill>
                <a:latin typeface="Open Sans"/>
                <a:ea typeface="Open Sans"/>
              </a:rPr>
              <a:t>4.2 Authentication Data Stored Using Reversible Encryption</a:t>
            </a:r>
            <a:endParaRPr b="0" lang="en-US" sz="4000" spc="-1" strike="noStrike">
              <a:latin typeface="Arial"/>
            </a:endParaRPr>
          </a:p>
        </p:txBody>
      </p:sp>
      <p:sp>
        <p:nvSpPr>
          <p:cNvPr id="186" name="CustomShape 2"/>
          <p:cNvSpPr/>
          <p:nvPr/>
        </p:nvSpPr>
        <p:spPr>
          <a:xfrm>
            <a:off x="264960" y="2517480"/>
            <a:ext cx="7241760" cy="7731360"/>
          </a:xfrm>
          <a:prstGeom prst="rect">
            <a:avLst/>
          </a:prstGeom>
          <a:noFill/>
          <a:ln>
            <a:noFill/>
          </a:ln>
        </p:spPr>
        <p:style>
          <a:lnRef idx="0"/>
          <a:fillRef idx="0"/>
          <a:effectRef idx="0"/>
          <a:fontRef idx="minor"/>
        </p:style>
        <p:txBody>
          <a:bodyPr lIns="90000" rIns="90000" tIns="91440" bIns="91440"/>
          <a:p>
            <a:pPr>
              <a:lnSpc>
                <a:spcPct val="115000"/>
              </a:lnSpc>
            </a:pPr>
            <a:r>
              <a:rPr b="1" lang="en-US" sz="1900" spc="-1" strike="noStrike">
                <a:solidFill>
                  <a:srgbClr val="595959"/>
                </a:solidFill>
                <a:latin typeface="Open Sans"/>
                <a:ea typeface="Open Sans"/>
              </a:rPr>
              <a:t>What is Your Recommended Mitigation Plan?</a:t>
            </a:r>
            <a:endParaRPr b="0" lang="en-US" sz="1900" spc="-1" strike="noStrike">
              <a:latin typeface="Arial"/>
            </a:endParaRPr>
          </a:p>
          <a:p>
            <a:pPr>
              <a:lnSpc>
                <a:spcPct val="115000"/>
              </a:lnSpc>
              <a:spcBef>
                <a:spcPts val="1599"/>
              </a:spcBef>
            </a:pPr>
            <a:r>
              <a:rPr b="0" i="1" lang="en-US" sz="1900" spc="-1" strike="noStrike">
                <a:solidFill>
                  <a:srgbClr val="595959"/>
                </a:solidFill>
                <a:latin typeface="Open Sans Light"/>
                <a:ea typeface="Open Sans Light"/>
              </a:rPr>
              <a:t>We can make use of the Secure Hash Algorithm (SHA-3), instead rather than using reversible encryption. </a:t>
            </a:r>
            <a:endParaRPr b="0" lang="en-US" sz="1900" spc="-1" strike="noStrike">
              <a:latin typeface="Arial"/>
            </a:endParaRPr>
          </a:p>
          <a:p>
            <a:pPr>
              <a:lnSpc>
                <a:spcPct val="115000"/>
              </a:lnSpc>
              <a:spcBef>
                <a:spcPts val="1599"/>
              </a:spcBef>
            </a:pPr>
            <a:r>
              <a:rPr b="1" lang="en-US" sz="1900" spc="-1" strike="noStrike">
                <a:solidFill>
                  <a:srgbClr val="595959"/>
                </a:solidFill>
                <a:latin typeface="Open Sans"/>
                <a:ea typeface="Open Sans"/>
              </a:rPr>
              <a:t>Why Did you Recommend This Course of Action?</a:t>
            </a:r>
            <a:endParaRPr b="0" lang="en-US" sz="1900" spc="-1" strike="noStrike">
              <a:latin typeface="Arial"/>
            </a:endParaRPr>
          </a:p>
          <a:p>
            <a:pPr algn="just">
              <a:lnSpc>
                <a:spcPct val="100000"/>
              </a:lnSpc>
              <a:spcBef>
                <a:spcPts val="1899"/>
              </a:spcBef>
            </a:pPr>
            <a:r>
              <a:rPr b="0" i="1" lang="en-US" sz="1900" spc="-1" strike="noStrike">
                <a:solidFill>
                  <a:srgbClr val="595959"/>
                </a:solidFill>
                <a:latin typeface="Open Sans Light"/>
                <a:ea typeface="Open Sans Light"/>
              </a:rPr>
              <a:t>Hashing is a one way process. It ensures that the plain text  password can never be recovered even if the hash is stolen or revealed from the computer. This makes it easy to manage password storage and retrieval. this is also one of the major differences between hashing and encryption. We cannot revert a hash digest back into its readable form even if we know about the algorithm being used to generate the hash. In case of encryption, we can get back the readable text by decrypting the data back.</a:t>
            </a:r>
            <a:endParaRPr b="0" lang="en-US" sz="1900" spc="-1" strike="noStrike">
              <a:latin typeface="Arial"/>
            </a:endParaRPr>
          </a:p>
          <a:p>
            <a:pPr algn="just">
              <a:lnSpc>
                <a:spcPct val="100000"/>
              </a:lnSpc>
              <a:spcBef>
                <a:spcPts val="1899"/>
              </a:spcBef>
            </a:pPr>
            <a:r>
              <a:rPr b="0" i="1" lang="en-US" sz="1900" spc="-1" strike="noStrike">
                <a:solidFill>
                  <a:srgbClr val="595959"/>
                </a:solidFill>
                <a:latin typeface="Open Sans Light"/>
                <a:ea typeface="Open Sans Light"/>
              </a:rPr>
              <a:t>The Secure Hash Algorithm 3 (SHA-3) is a computer security cryptographic algorithm. It was created by the US National Security Agency (NSA) in collaboration with the National Institute of Science and Technology (NIST) as an enhancement to the SHA-2 algorithm. SHA-2 has six different variants, which differ in proportion with the bit size used for encrypting data. SHA-3 is the newest member of the Secure Hash Algorithm family, but it is built quite differently from its predecessors. At this stage, it has not yet replaced SHA-2, but simply gives cryptographers another option that can provide improved security in certain situations.</a:t>
            </a:r>
            <a:endParaRPr b="0" lang="en-US" sz="1900" spc="-1" strike="noStrike">
              <a:latin typeface="Arial"/>
            </a:endParaRPr>
          </a:p>
          <a:p>
            <a:pPr>
              <a:lnSpc>
                <a:spcPct val="115000"/>
              </a:lnSpc>
              <a:spcBef>
                <a:spcPts val="1599"/>
              </a:spcBef>
            </a:pPr>
            <a:endParaRPr b="0" lang="en-US" sz="1900" spc="-1" strike="noStrike">
              <a:latin typeface="Arial"/>
            </a:endParaRPr>
          </a:p>
          <a:p>
            <a:pPr marL="457200">
              <a:lnSpc>
                <a:spcPct val="115000"/>
              </a:lnSpc>
              <a:spcBef>
                <a:spcPts val="1599"/>
              </a:spcBef>
              <a:spcAft>
                <a:spcPts val="1599"/>
              </a:spcAft>
            </a:pPr>
            <a:endParaRPr b="0" lang="en-US" sz="19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264960" y="87012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000" spc="-1" strike="noStrike">
                <a:solidFill>
                  <a:srgbClr val="2e3d49"/>
                </a:solidFill>
                <a:latin typeface="Open Sans"/>
                <a:ea typeface="Open Sans"/>
              </a:rPr>
              <a:t>4.3 Authentication Requests are Not Encrypted in Transit</a:t>
            </a:r>
            <a:endParaRPr b="0" lang="en-US" sz="4000" spc="-1" strike="noStrike">
              <a:latin typeface="Arial"/>
            </a:endParaRPr>
          </a:p>
        </p:txBody>
      </p:sp>
      <p:sp>
        <p:nvSpPr>
          <p:cNvPr id="188" name="CustomShape 2"/>
          <p:cNvSpPr/>
          <p:nvPr/>
        </p:nvSpPr>
        <p:spPr>
          <a:xfrm>
            <a:off x="264960" y="2253600"/>
            <a:ext cx="7241760" cy="7731360"/>
          </a:xfrm>
          <a:prstGeom prst="rect">
            <a:avLst/>
          </a:prstGeom>
          <a:noFill/>
          <a:ln>
            <a:noFill/>
          </a:ln>
        </p:spPr>
        <p:style>
          <a:lnRef idx="0"/>
          <a:fillRef idx="0"/>
          <a:effectRef idx="0"/>
          <a:fontRef idx="minor"/>
        </p:style>
        <p:txBody>
          <a:bodyPr lIns="90000" rIns="90000" tIns="91440" bIns="91440"/>
          <a:p>
            <a:pPr>
              <a:lnSpc>
                <a:spcPct val="115000"/>
              </a:lnSpc>
            </a:pPr>
            <a:r>
              <a:rPr b="1" lang="en-US" sz="1900" spc="-1" strike="noStrike">
                <a:solidFill>
                  <a:srgbClr val="595959"/>
                </a:solidFill>
                <a:latin typeface="Open Sans"/>
                <a:ea typeface="Open Sans"/>
              </a:rPr>
              <a:t>What is Your Recommended Mitigation Plan?</a:t>
            </a:r>
            <a:endParaRPr b="0" lang="en-US" sz="1900" spc="-1" strike="noStrike">
              <a:latin typeface="Arial"/>
            </a:endParaRPr>
          </a:p>
          <a:p>
            <a:pPr>
              <a:lnSpc>
                <a:spcPct val="115000"/>
              </a:lnSpc>
              <a:spcBef>
                <a:spcPts val="1599"/>
              </a:spcBef>
            </a:pPr>
            <a:r>
              <a:rPr b="0" i="1" lang="en-US" sz="1900" spc="-1" strike="noStrike">
                <a:solidFill>
                  <a:srgbClr val="595959"/>
                </a:solidFill>
                <a:latin typeface="Open Sans Light"/>
                <a:ea typeface="Open Sans Light"/>
              </a:rPr>
              <a:t>Encrypt the data before transmission .</a:t>
            </a:r>
            <a:endParaRPr b="0" lang="en-US" sz="1900" spc="-1" strike="noStrike">
              <a:latin typeface="Arial"/>
            </a:endParaRPr>
          </a:p>
          <a:p>
            <a:pPr>
              <a:lnSpc>
                <a:spcPct val="115000"/>
              </a:lnSpc>
              <a:spcBef>
                <a:spcPts val="1599"/>
              </a:spcBef>
            </a:pPr>
            <a:r>
              <a:rPr b="1" lang="en-US" sz="1900" spc="-1" strike="noStrike">
                <a:solidFill>
                  <a:srgbClr val="595959"/>
                </a:solidFill>
                <a:latin typeface="Open Sans"/>
                <a:ea typeface="Open Sans"/>
              </a:rPr>
              <a:t>Why Did you Recommend This Course of Action?</a:t>
            </a:r>
            <a:endParaRPr b="0" lang="en-US" sz="1900" spc="-1" strike="noStrike">
              <a:latin typeface="Arial"/>
            </a:endParaRPr>
          </a:p>
          <a:p>
            <a:pPr>
              <a:lnSpc>
                <a:spcPct val="115000"/>
              </a:lnSpc>
              <a:spcBef>
                <a:spcPts val="1599"/>
              </a:spcBef>
            </a:pPr>
            <a:r>
              <a:rPr b="0" i="1" lang="en-US" sz="1900" spc="-1" strike="noStrike">
                <a:solidFill>
                  <a:srgbClr val="636363"/>
                </a:solidFill>
                <a:latin typeface="Open Sans Light"/>
                <a:ea typeface="Open Sans Light"/>
              </a:rPr>
              <a:t>The purpose of data encryption is to protect digital data confidentiality as it is stored on computer systems and transmitted using the internet or other computer networks. The outdated data encryption standard (DES) has been replaced by modern encryption algorithms that play a critical role in the security of IT systems and communications.</a:t>
            </a:r>
            <a:endParaRPr b="0" lang="en-US" sz="1900" spc="-1" strike="noStrike">
              <a:latin typeface="Arial"/>
            </a:endParaRPr>
          </a:p>
          <a:p>
            <a:pPr>
              <a:lnSpc>
                <a:spcPct val="115000"/>
              </a:lnSpc>
              <a:spcBef>
                <a:spcPts val="1500"/>
              </a:spcBef>
            </a:pPr>
            <a:r>
              <a:rPr b="0" i="1" lang="en-US" sz="1900" spc="-1" strike="noStrike">
                <a:solidFill>
                  <a:srgbClr val="636363"/>
                </a:solidFill>
                <a:latin typeface="Open Sans Light"/>
                <a:ea typeface="Open Sans Light"/>
              </a:rPr>
              <a:t>These algorithms provide confidentiality and drive key security initiatives including authentication, integrity, and non-repudiation. Authentication allows for the verification of a message’s origin, and integrity provides proof that a message’s contents have not changed since it was sent. Additionally, non-repudiation ensures that a message sender cannot deny sending the message.</a:t>
            </a:r>
            <a:endParaRPr b="0" lang="en-US" sz="1900" spc="-1" strike="noStrike">
              <a:latin typeface="Arial"/>
            </a:endParaRPr>
          </a:p>
          <a:p>
            <a:pPr>
              <a:lnSpc>
                <a:spcPct val="115000"/>
              </a:lnSpc>
              <a:spcBef>
                <a:spcPts val="1500"/>
              </a:spcBef>
            </a:pPr>
            <a:endParaRPr b="0" lang="en-US" sz="1900" spc="-1" strike="noStrike">
              <a:latin typeface="Arial"/>
            </a:endParaRPr>
          </a:p>
          <a:p>
            <a:pPr>
              <a:lnSpc>
                <a:spcPct val="115000"/>
              </a:lnSpc>
            </a:pPr>
            <a:endParaRPr b="0" lang="en-US" sz="1900" spc="-1" strike="noStrike">
              <a:latin typeface="Arial"/>
            </a:endParaRPr>
          </a:p>
          <a:p>
            <a:pPr marL="457200">
              <a:lnSpc>
                <a:spcPct val="115000"/>
              </a:lnSpc>
              <a:spcBef>
                <a:spcPts val="1599"/>
              </a:spcBef>
            </a:pPr>
            <a:endParaRPr b="0" lang="en-US" sz="1900" spc="-1" strike="noStrike">
              <a:latin typeface="Arial"/>
            </a:endParaRPr>
          </a:p>
          <a:p>
            <a:pPr marL="457200">
              <a:lnSpc>
                <a:spcPct val="115000"/>
              </a:lnSpc>
              <a:spcBef>
                <a:spcPts val="1599"/>
              </a:spcBef>
            </a:pPr>
            <a:endParaRPr b="0" lang="en-US" sz="1900" spc="-1" strike="noStrike">
              <a:latin typeface="Arial"/>
            </a:endParaRPr>
          </a:p>
          <a:p>
            <a:pPr marL="457200">
              <a:lnSpc>
                <a:spcPct val="115000"/>
              </a:lnSpc>
              <a:spcBef>
                <a:spcPts val="1599"/>
              </a:spcBef>
              <a:spcAft>
                <a:spcPts val="1599"/>
              </a:spcAft>
            </a:pPr>
            <a:endParaRPr b="0" lang="en-US" sz="19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264960" y="87012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000" spc="-1" strike="noStrike">
                <a:solidFill>
                  <a:srgbClr val="2e3d49"/>
                </a:solidFill>
                <a:latin typeface="Open Sans"/>
                <a:ea typeface="Open Sans"/>
              </a:rPr>
              <a:t>4.4 DES Algorithm in Use</a:t>
            </a:r>
            <a:endParaRPr b="0" lang="en-US" sz="4000" spc="-1" strike="noStrike">
              <a:latin typeface="Arial"/>
            </a:endParaRPr>
          </a:p>
        </p:txBody>
      </p:sp>
      <p:sp>
        <p:nvSpPr>
          <p:cNvPr id="190" name="CustomShape 2"/>
          <p:cNvSpPr/>
          <p:nvPr/>
        </p:nvSpPr>
        <p:spPr>
          <a:xfrm>
            <a:off x="264960" y="2253600"/>
            <a:ext cx="7241760" cy="7731360"/>
          </a:xfrm>
          <a:prstGeom prst="rect">
            <a:avLst/>
          </a:prstGeom>
          <a:noFill/>
          <a:ln>
            <a:noFill/>
          </a:ln>
        </p:spPr>
        <p:style>
          <a:lnRef idx="0"/>
          <a:fillRef idx="0"/>
          <a:effectRef idx="0"/>
          <a:fontRef idx="minor"/>
        </p:style>
        <p:txBody>
          <a:bodyPr lIns="90000" rIns="90000" tIns="91440" bIns="91440"/>
          <a:p>
            <a:pPr>
              <a:lnSpc>
                <a:spcPct val="115000"/>
              </a:lnSpc>
            </a:pPr>
            <a:r>
              <a:rPr b="1" lang="en-US" sz="1900" spc="-1" strike="noStrike">
                <a:solidFill>
                  <a:srgbClr val="595959"/>
                </a:solidFill>
                <a:latin typeface="Open Sans"/>
                <a:ea typeface="Open Sans"/>
              </a:rPr>
              <a:t>What is Your Recommended Mitigation Plan?</a:t>
            </a:r>
            <a:endParaRPr b="0" lang="en-US" sz="1900" spc="-1" strike="noStrike">
              <a:latin typeface="Arial"/>
            </a:endParaRPr>
          </a:p>
          <a:p>
            <a:pPr>
              <a:lnSpc>
                <a:spcPct val="115000"/>
              </a:lnSpc>
              <a:spcBef>
                <a:spcPts val="1599"/>
              </a:spcBef>
            </a:pPr>
            <a:r>
              <a:rPr b="0" i="1" lang="en-US" sz="1900" spc="-1" strike="noStrike">
                <a:solidFill>
                  <a:srgbClr val="595959"/>
                </a:solidFill>
                <a:latin typeface="Open Sans Light"/>
                <a:ea typeface="Open Sans Light"/>
              </a:rPr>
              <a:t>Implement stronger algorithm like triple DES</a:t>
            </a:r>
            <a:endParaRPr b="0" lang="en-US" sz="1900" spc="-1" strike="noStrike">
              <a:latin typeface="Arial"/>
            </a:endParaRPr>
          </a:p>
          <a:p>
            <a:pPr>
              <a:lnSpc>
                <a:spcPct val="115000"/>
              </a:lnSpc>
              <a:spcBef>
                <a:spcPts val="1599"/>
              </a:spcBef>
            </a:pPr>
            <a:r>
              <a:rPr b="1" lang="en-US" sz="1900" spc="-1" strike="noStrike">
                <a:solidFill>
                  <a:srgbClr val="595959"/>
                </a:solidFill>
                <a:latin typeface="Open Sans"/>
                <a:ea typeface="Open Sans"/>
              </a:rPr>
              <a:t>Why Did you Recommend This Course of Action?</a:t>
            </a:r>
            <a:endParaRPr b="0" lang="en-US" sz="1900" spc="-1" strike="noStrike">
              <a:latin typeface="Arial"/>
            </a:endParaRPr>
          </a:p>
          <a:p>
            <a:pPr>
              <a:lnSpc>
                <a:spcPct val="160000"/>
              </a:lnSpc>
              <a:spcBef>
                <a:spcPts val="1599"/>
              </a:spcBef>
            </a:pPr>
            <a:r>
              <a:rPr b="0" i="1" lang="en-US" sz="1900" spc="-1" strike="noStrike" u="sng">
                <a:solidFill>
                  <a:srgbClr val="0000ff"/>
                </a:solidFill>
                <a:uFillTx/>
                <a:latin typeface="Open Sans Light"/>
                <a:ea typeface="Open Sans Light"/>
                <a:hlinkClick r:id="rId1"/>
              </a:rPr>
              <a:t>Triple DES</a:t>
            </a:r>
            <a:r>
              <a:rPr b="0" i="1" lang="en-US" sz="1900" spc="-1" strike="noStrike">
                <a:solidFill>
                  <a:srgbClr val="222222"/>
                </a:solidFill>
                <a:latin typeface="Open Sans Light"/>
                <a:ea typeface="Open Sans Light"/>
              </a:rPr>
              <a:t> was designed to replace the original Data Encryption Standard (DES) algorithm, which hackers eventually learned to defeat with relative ease. At one time, Triple DES was the recommended standard and the most widely used symmetric algorithm in the industry.</a:t>
            </a:r>
            <a:endParaRPr b="0" lang="en-US" sz="1900" spc="-1" strike="noStrike">
              <a:latin typeface="Arial"/>
            </a:endParaRPr>
          </a:p>
          <a:p>
            <a:pPr>
              <a:lnSpc>
                <a:spcPct val="160000"/>
              </a:lnSpc>
              <a:spcBef>
                <a:spcPts val="1500"/>
              </a:spcBef>
            </a:pPr>
            <a:r>
              <a:rPr b="0" i="1" lang="en-US" sz="1900" spc="-1" strike="noStrike">
                <a:solidFill>
                  <a:srgbClr val="222222"/>
                </a:solidFill>
                <a:latin typeface="Open Sans Light"/>
                <a:ea typeface="Open Sans Light"/>
              </a:rPr>
              <a:t>Triple DES uses three individual keys with 56 bits each. The total key length adds up to 168 bits, but experts would argue that 112-bits in key strength is more like it. </a:t>
            </a:r>
            <a:r>
              <a:rPr b="0" i="1" lang="en-US" sz="1900" spc="-1" strike="noStrike">
                <a:solidFill>
                  <a:srgbClr val="444444"/>
                </a:solidFill>
                <a:latin typeface="Open Sans Light"/>
                <a:ea typeface="Open Sans Light"/>
              </a:rPr>
              <a:t>In 3DES, data is run through the DES algorithm three times instead of just once, which makes it harder to crack. </a:t>
            </a:r>
            <a:endParaRPr b="0" lang="en-US" sz="1900" spc="-1" strike="noStrike">
              <a:latin typeface="Arial"/>
            </a:endParaRPr>
          </a:p>
          <a:p>
            <a:pPr>
              <a:lnSpc>
                <a:spcPct val="115000"/>
              </a:lnSpc>
              <a:spcBef>
                <a:spcPts val="1500"/>
              </a:spcBef>
            </a:pPr>
            <a:endParaRPr b="0" lang="en-US" sz="1900" spc="-1" strike="noStrike">
              <a:latin typeface="Arial"/>
            </a:endParaRPr>
          </a:p>
          <a:p>
            <a:pPr>
              <a:lnSpc>
                <a:spcPct val="115000"/>
              </a:lnSpc>
            </a:pPr>
            <a:endParaRPr b="0" lang="en-US" sz="1900" spc="-1" strike="noStrike">
              <a:latin typeface="Arial"/>
            </a:endParaRPr>
          </a:p>
          <a:p>
            <a:pPr marL="457200">
              <a:lnSpc>
                <a:spcPct val="115000"/>
              </a:lnSpc>
              <a:spcBef>
                <a:spcPts val="1599"/>
              </a:spcBef>
              <a:spcAft>
                <a:spcPts val="1599"/>
              </a:spcAft>
            </a:pPr>
            <a:endParaRPr b="0" lang="en-US" sz="19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264960" y="2253600"/>
            <a:ext cx="7241760" cy="7731360"/>
          </a:xfrm>
          <a:prstGeom prst="rect">
            <a:avLst/>
          </a:prstGeom>
          <a:noFill/>
          <a:ln>
            <a:noFill/>
          </a:ln>
        </p:spPr>
        <p:style>
          <a:lnRef idx="0"/>
          <a:fillRef idx="0"/>
          <a:effectRef idx="0"/>
          <a:fontRef idx="minor"/>
        </p:style>
        <p:txBody>
          <a:bodyPr lIns="90000" rIns="90000" tIns="91440" bIns="91440"/>
          <a:p>
            <a:pPr>
              <a:lnSpc>
                <a:spcPct val="115000"/>
              </a:lnSpc>
            </a:pPr>
            <a:r>
              <a:rPr b="1" lang="en-US" sz="1900" spc="-1" strike="noStrike">
                <a:solidFill>
                  <a:srgbClr val="595959"/>
                </a:solidFill>
                <a:latin typeface="Open Sans"/>
                <a:ea typeface="Open Sans"/>
              </a:rPr>
              <a:t>The audit team has been made aware of the systemic issue and wants to ensure your recommendations are followed. What steps can the audit team take?</a:t>
            </a:r>
            <a:endParaRPr b="0" lang="en-US" sz="1900" spc="-1" strike="noStrike">
              <a:latin typeface="Arial"/>
            </a:endParaRPr>
          </a:p>
          <a:p>
            <a:pPr marL="457200" indent="-342360">
              <a:lnSpc>
                <a:spcPct val="115000"/>
              </a:lnSpc>
              <a:spcBef>
                <a:spcPts val="1800"/>
              </a:spcBef>
              <a:buClr>
                <a:srgbClr val="333333"/>
              </a:buClr>
              <a:buFont typeface="Open Sans Light"/>
              <a:buChar char="●"/>
            </a:pPr>
            <a:r>
              <a:rPr b="0" i="1" lang="en-US" sz="1800" spc="-1" strike="noStrike">
                <a:solidFill>
                  <a:srgbClr val="000000"/>
                </a:solidFill>
                <a:latin typeface="Open Sans Light"/>
                <a:ea typeface="Open Sans Light"/>
              </a:rPr>
              <a:t>Communicate new policies to employees. Change is inevitable, when business policies and procedures change, communicating these with employees is essential to avoid costly mistakes and errors. Depending on the nature of the policy or procedure that’s being changed, there could be legal and financial consequences if the organization does not comply,</a:t>
            </a:r>
            <a:endParaRPr b="0" lang="en-US" sz="1800" spc="-1" strike="noStrike">
              <a:latin typeface="Arial"/>
            </a:endParaRPr>
          </a:p>
          <a:p>
            <a:pPr marL="457200" indent="-342360">
              <a:lnSpc>
                <a:spcPct val="115000"/>
              </a:lnSpc>
              <a:spcBef>
                <a:spcPts val="1800"/>
              </a:spcBef>
              <a:buClr>
                <a:srgbClr val="333333"/>
              </a:buClr>
              <a:buFont typeface="Open Sans Light"/>
              <a:buChar char="●"/>
            </a:pPr>
            <a:r>
              <a:rPr b="0" i="1" lang="en-US" sz="1800" spc="-1" strike="noStrike">
                <a:solidFill>
                  <a:srgbClr val="000000"/>
                </a:solidFill>
                <a:latin typeface="Open Sans Light"/>
                <a:ea typeface="Open Sans Light"/>
              </a:rPr>
              <a:t>Make sure all procedures are well documented: Recording internal procedures is crucial. In an audit, you can review these procedures to know how people are interacting with the systems. These procedures can also be analyzed in order to find systematic faults in how a company interacts with its network. </a:t>
            </a:r>
            <a:endParaRPr b="0" lang="en-US" sz="1800" spc="-1" strike="noStrike">
              <a:latin typeface="Arial"/>
            </a:endParaRPr>
          </a:p>
          <a:p>
            <a:pPr marL="457200" indent="-342360">
              <a:lnSpc>
                <a:spcPct val="115000"/>
              </a:lnSpc>
              <a:buClr>
                <a:srgbClr val="333333"/>
              </a:buClr>
              <a:buFont typeface="Open Sans Light"/>
              <a:buChar char="●"/>
            </a:pPr>
            <a:r>
              <a:rPr b="0" i="1" lang="en-US" sz="1800" spc="-1" strike="noStrike">
                <a:solidFill>
                  <a:srgbClr val="000000"/>
                </a:solidFill>
                <a:latin typeface="Open Sans Light"/>
                <a:ea typeface="Open Sans Light"/>
              </a:rPr>
              <a:t>Make sure the written version of the policy can be understood by the total population of the workforce;</a:t>
            </a:r>
            <a:endParaRPr b="0" lang="en-US" sz="1800" spc="-1" strike="noStrike">
              <a:latin typeface="Arial"/>
            </a:endParaRPr>
          </a:p>
          <a:p>
            <a:pPr marL="457200" indent="-342360">
              <a:lnSpc>
                <a:spcPct val="115000"/>
              </a:lnSpc>
              <a:buClr>
                <a:srgbClr val="333333"/>
              </a:buClr>
              <a:buFont typeface="Open Sans Light"/>
              <a:buChar char="●"/>
            </a:pPr>
            <a:r>
              <a:rPr b="0" i="1" lang="en-US" sz="1800" spc="-1" strike="noStrike">
                <a:solidFill>
                  <a:srgbClr val="000000"/>
                </a:solidFill>
                <a:latin typeface="Open Sans Light"/>
                <a:ea typeface="Open Sans Light"/>
              </a:rPr>
              <a:t>Check the penetration testing process and policy: Penetration testing is one of the key methods of locating vulnerability within a network. Review the current pen-testing methods and assess the process in which they're employed. </a:t>
            </a:r>
            <a:endParaRPr b="0" lang="en-US" sz="1800" spc="-1" strike="noStrike">
              <a:latin typeface="Arial"/>
            </a:endParaRPr>
          </a:p>
          <a:p>
            <a:pPr marL="457200" indent="-342360">
              <a:lnSpc>
                <a:spcPct val="115000"/>
              </a:lnSpc>
              <a:buClr>
                <a:srgbClr val="333333"/>
              </a:buClr>
              <a:buFont typeface="Open Sans Light"/>
              <a:buChar char="●"/>
            </a:pPr>
            <a:endParaRPr b="0" lang="en-US" sz="1800" spc="-1" strike="noStrike">
              <a:latin typeface="Arial"/>
            </a:endParaRPr>
          </a:p>
        </p:txBody>
      </p:sp>
      <p:sp>
        <p:nvSpPr>
          <p:cNvPr id="192" name="CustomShape 2"/>
          <p:cNvSpPr/>
          <p:nvPr/>
        </p:nvSpPr>
        <p:spPr>
          <a:xfrm>
            <a:off x="264960" y="87012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000" spc="-1" strike="noStrike">
                <a:solidFill>
                  <a:srgbClr val="2e3d49"/>
                </a:solidFill>
                <a:latin typeface="Open Sans"/>
                <a:ea typeface="Open Sans"/>
              </a:rPr>
              <a:t>4.5 Security Audit</a:t>
            </a:r>
            <a:endParaRPr b="0" lang="en-US" sz="40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264960" y="2253600"/>
            <a:ext cx="7241760" cy="7731360"/>
          </a:xfrm>
          <a:prstGeom prst="rect">
            <a:avLst/>
          </a:prstGeom>
          <a:noFill/>
          <a:ln>
            <a:noFill/>
          </a:ln>
        </p:spPr>
        <p:style>
          <a:lnRef idx="0"/>
          <a:fillRef idx="0"/>
          <a:effectRef idx="0"/>
          <a:fontRef idx="minor"/>
        </p:style>
        <p:txBody>
          <a:bodyPr lIns="90000" rIns="90000" tIns="91440" bIns="91440"/>
          <a:p>
            <a:pPr>
              <a:lnSpc>
                <a:spcPct val="115000"/>
              </a:lnSpc>
            </a:pPr>
            <a:r>
              <a:rPr b="1" lang="en-US" sz="1900" spc="-1" strike="noStrike">
                <a:solidFill>
                  <a:srgbClr val="595959"/>
                </a:solidFill>
                <a:latin typeface="Open Sans"/>
                <a:ea typeface="Open Sans"/>
              </a:rPr>
              <a:t>The audit team has been made aware of the systemic issue and wants to ensure your recommendations are followed. What steps can the audit team take?</a:t>
            </a:r>
            <a:endParaRPr b="0" lang="en-US" sz="1900" spc="-1" strike="noStrike">
              <a:latin typeface="Arial"/>
            </a:endParaRPr>
          </a:p>
          <a:p>
            <a:pPr marL="457200" indent="-348480">
              <a:lnSpc>
                <a:spcPct val="115000"/>
              </a:lnSpc>
              <a:spcBef>
                <a:spcPts val="1800"/>
              </a:spcBef>
              <a:buClr>
                <a:srgbClr val="333333"/>
              </a:buClr>
              <a:buFont typeface="Open Sans Light"/>
              <a:buChar char="●"/>
            </a:pPr>
            <a:r>
              <a:rPr b="0" i="1" lang="en-US" sz="1900" spc="-1" strike="noStrike">
                <a:solidFill>
                  <a:srgbClr val="000000"/>
                </a:solidFill>
                <a:latin typeface="Open Sans Light"/>
                <a:ea typeface="Open Sans Light"/>
              </a:rPr>
              <a:t>Make sure sensitive data is properly is stored separately: Social security numbers or medical records should be stored in a different location with differing levels of access to other less personal data. </a:t>
            </a:r>
            <a:endParaRPr b="0" lang="en-US" sz="1900" spc="-1" strike="noStrike">
              <a:latin typeface="Arial"/>
            </a:endParaRPr>
          </a:p>
          <a:p>
            <a:pPr marL="457200" indent="-348480">
              <a:lnSpc>
                <a:spcPct val="115000"/>
              </a:lnSpc>
              <a:buClr>
                <a:srgbClr val="333333"/>
              </a:buClr>
              <a:buFont typeface="Open Sans Light"/>
              <a:buChar char="●"/>
            </a:pPr>
            <a:r>
              <a:rPr b="0" i="1" lang="en-US" sz="1900" spc="-1" strike="noStrike">
                <a:solidFill>
                  <a:srgbClr val="000000"/>
                </a:solidFill>
                <a:latin typeface="Open Sans Light"/>
                <a:ea typeface="Open Sans Light"/>
              </a:rPr>
              <a:t>Encrypt company laptop hard disks: Sensitive data should ideally never be stored on a laptop. However, often laptops are the focus on many people's work lives so it is important to be able to account for them.</a:t>
            </a:r>
            <a:endParaRPr b="0" lang="en-US" sz="1900" spc="-1" strike="noStrike">
              <a:latin typeface="Arial"/>
            </a:endParaRPr>
          </a:p>
          <a:p>
            <a:pPr marL="457200">
              <a:lnSpc>
                <a:spcPct val="115000"/>
              </a:lnSpc>
              <a:spcBef>
                <a:spcPts val="1800"/>
              </a:spcBef>
            </a:pPr>
            <a:r>
              <a:rPr b="0" i="1" lang="en-US" sz="1900" spc="-1" strike="noStrike">
                <a:solidFill>
                  <a:srgbClr val="000000"/>
                </a:solidFill>
                <a:latin typeface="Open Sans Light"/>
                <a:ea typeface="Open Sans Light"/>
              </a:rPr>
              <a:t>Less sensitive data which may be stored on a laptop can be encrypted to provide increased security.</a:t>
            </a:r>
            <a:endParaRPr b="0" lang="en-US" sz="1900" spc="-1" strike="noStrike">
              <a:latin typeface="Arial"/>
            </a:endParaRPr>
          </a:p>
          <a:p>
            <a:pPr marL="457200" indent="-348480">
              <a:lnSpc>
                <a:spcPct val="115000"/>
              </a:lnSpc>
              <a:spcBef>
                <a:spcPts val="1800"/>
              </a:spcBef>
              <a:buClr>
                <a:srgbClr val="333333"/>
              </a:buClr>
              <a:buFont typeface="Open Sans Light"/>
              <a:buChar char="●"/>
            </a:pPr>
            <a:r>
              <a:rPr b="0" i="1" lang="en-US" sz="1900" spc="-1" strike="noStrike">
                <a:solidFill>
                  <a:srgbClr val="000000"/>
                </a:solidFill>
                <a:latin typeface="Open Sans Light"/>
                <a:ea typeface="Open Sans Light"/>
              </a:rPr>
              <a:t>Check wireless networks are secured: It is important to try to use up to date technology to secure your networks, otherwise, you leave them vulnerable. Avoid WEP or WPA and make sure networks are using WPA2.</a:t>
            </a:r>
            <a:endParaRPr b="0" lang="en-US" sz="1900" spc="-1" strike="noStrike">
              <a:latin typeface="Arial"/>
            </a:endParaRPr>
          </a:p>
          <a:p>
            <a:pPr>
              <a:lnSpc>
                <a:spcPct val="115000"/>
              </a:lnSpc>
              <a:spcBef>
                <a:spcPts val="1800"/>
              </a:spcBef>
            </a:pPr>
            <a:endParaRPr b="0" lang="en-US" sz="1900" spc="-1" strike="noStrike">
              <a:latin typeface="Arial"/>
            </a:endParaRPr>
          </a:p>
          <a:p>
            <a:pPr>
              <a:lnSpc>
                <a:spcPct val="7000"/>
              </a:lnSpc>
              <a:spcBef>
                <a:spcPts val="1199"/>
              </a:spcBef>
            </a:pPr>
            <a:endParaRPr b="0" lang="en-US" sz="1900" spc="-1" strike="noStrike">
              <a:latin typeface="Arial"/>
            </a:endParaRPr>
          </a:p>
          <a:p>
            <a:pPr>
              <a:lnSpc>
                <a:spcPct val="7000"/>
              </a:lnSpc>
              <a:spcBef>
                <a:spcPts val="1199"/>
              </a:spcBef>
            </a:pPr>
            <a:endParaRPr b="0" lang="en-US" sz="1900" spc="-1" strike="noStrike">
              <a:latin typeface="Arial"/>
            </a:endParaRPr>
          </a:p>
          <a:p>
            <a:pPr>
              <a:lnSpc>
                <a:spcPct val="7000"/>
              </a:lnSpc>
              <a:spcBef>
                <a:spcPts val="1199"/>
              </a:spcBef>
            </a:pPr>
            <a:endParaRPr b="0" lang="en-US" sz="1900" spc="-1" strike="noStrike">
              <a:latin typeface="Arial"/>
            </a:endParaRPr>
          </a:p>
          <a:p>
            <a:pPr>
              <a:lnSpc>
                <a:spcPct val="6000"/>
              </a:lnSpc>
              <a:spcBef>
                <a:spcPts val="1199"/>
              </a:spcBef>
            </a:pPr>
            <a:endParaRPr b="0" lang="en-US" sz="1900" spc="-1" strike="noStrike">
              <a:latin typeface="Arial"/>
            </a:endParaRPr>
          </a:p>
          <a:p>
            <a:pPr>
              <a:lnSpc>
                <a:spcPct val="115000"/>
              </a:lnSpc>
            </a:pPr>
            <a:endParaRPr b="0" lang="en-US" sz="1900" spc="-1" strike="noStrike">
              <a:latin typeface="Arial"/>
            </a:endParaRPr>
          </a:p>
          <a:p>
            <a:pPr marL="457200">
              <a:lnSpc>
                <a:spcPct val="115000"/>
              </a:lnSpc>
              <a:spcBef>
                <a:spcPts val="1599"/>
              </a:spcBef>
              <a:spcAft>
                <a:spcPts val="1599"/>
              </a:spcAft>
            </a:pPr>
            <a:endParaRPr b="0" lang="en-US" sz="1900" spc="-1" strike="noStrike">
              <a:latin typeface="Arial"/>
            </a:endParaRPr>
          </a:p>
        </p:txBody>
      </p:sp>
      <p:sp>
        <p:nvSpPr>
          <p:cNvPr id="194" name="CustomShape 2"/>
          <p:cNvSpPr/>
          <p:nvPr/>
        </p:nvSpPr>
        <p:spPr>
          <a:xfrm>
            <a:off x="264960" y="87012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000" spc="-1" strike="noStrike">
                <a:solidFill>
                  <a:srgbClr val="2e3d49"/>
                </a:solidFill>
                <a:latin typeface="Open Sans"/>
                <a:ea typeface="Open Sans"/>
              </a:rPr>
              <a:t>4.5 Security Audit</a:t>
            </a:r>
            <a:endParaRPr b="0" lang="en-US" sz="40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264960" y="2253600"/>
            <a:ext cx="7241760" cy="7731360"/>
          </a:xfrm>
          <a:prstGeom prst="rect">
            <a:avLst/>
          </a:prstGeom>
          <a:noFill/>
          <a:ln>
            <a:noFill/>
          </a:ln>
        </p:spPr>
        <p:style>
          <a:lnRef idx="0"/>
          <a:fillRef idx="0"/>
          <a:effectRef idx="0"/>
          <a:fontRef idx="minor"/>
        </p:style>
        <p:txBody>
          <a:bodyPr lIns="90000" rIns="90000" tIns="91440" bIns="91440"/>
          <a:p>
            <a:pPr>
              <a:lnSpc>
                <a:spcPct val="115000"/>
              </a:lnSpc>
            </a:pPr>
            <a:r>
              <a:rPr b="1" lang="en-US" sz="1900" spc="-1" strike="noStrike">
                <a:solidFill>
                  <a:srgbClr val="595959"/>
                </a:solidFill>
                <a:latin typeface="Open Sans"/>
                <a:ea typeface="Open Sans"/>
              </a:rPr>
              <a:t>The audit team has been made aware of the systemic issue and wants to ensure your recommendations are followed. What steps can the audit team take?</a:t>
            </a:r>
            <a:endParaRPr b="0" lang="en-US" sz="1900" spc="-1" strike="noStrike">
              <a:latin typeface="Arial"/>
            </a:endParaRPr>
          </a:p>
          <a:p>
            <a:pPr marL="457200" indent="-348480">
              <a:lnSpc>
                <a:spcPct val="115000"/>
              </a:lnSpc>
              <a:spcBef>
                <a:spcPts val="1800"/>
              </a:spcBef>
              <a:buClr>
                <a:srgbClr val="333333"/>
              </a:buClr>
              <a:buFont typeface="Open Sans Light"/>
              <a:buChar char="●"/>
            </a:pPr>
            <a:r>
              <a:rPr b="0" i="1" lang="en-US" sz="1900" spc="-1" strike="noStrike">
                <a:solidFill>
                  <a:srgbClr val="000000"/>
                </a:solidFill>
                <a:latin typeface="Open Sans Light"/>
                <a:ea typeface="Open Sans Light"/>
              </a:rPr>
              <a:t>By regularly performing an internal audit, you can ensure compliance with any and all relevant laws and regulations. Internal auditing programs are critical for monitoring and assuring that all of your business assets have been properly secured and safeguarded from threats. It is also important for verifying that your business processes reflect your documented policies and procedures.</a:t>
            </a:r>
            <a:endParaRPr b="0" lang="en-US" sz="1900" spc="-1" strike="noStrike">
              <a:latin typeface="Arial"/>
            </a:endParaRPr>
          </a:p>
          <a:p>
            <a:pPr marL="457200" indent="-348480">
              <a:lnSpc>
                <a:spcPct val="115000"/>
              </a:lnSpc>
              <a:buClr>
                <a:srgbClr val="333333"/>
              </a:buClr>
              <a:buFont typeface="Open Sans Light"/>
              <a:buChar char="●"/>
            </a:pPr>
            <a:r>
              <a:rPr b="0" i="1" lang="en-US" sz="1800" spc="-1" strike="noStrike">
                <a:solidFill>
                  <a:srgbClr val="000000"/>
                </a:solidFill>
                <a:latin typeface="Open Sans Light"/>
                <a:ea typeface="Open Sans Light"/>
              </a:rPr>
              <a:t>Test software which deals with sensitive information</a:t>
            </a:r>
            <a:endParaRPr b="0" lang="en-US" sz="1800" spc="-1" strike="noStrike">
              <a:latin typeface="Arial"/>
            </a:endParaRPr>
          </a:p>
          <a:p>
            <a:pPr marL="457200" indent="-348480">
              <a:lnSpc>
                <a:spcPct val="115000"/>
              </a:lnSpc>
              <a:buClr>
                <a:srgbClr val="333333"/>
              </a:buClr>
              <a:buFont typeface="Open Sans Light"/>
              <a:buChar char="●"/>
            </a:pPr>
            <a:r>
              <a:rPr b="0" i="1" lang="en-US" sz="1900" spc="-1" strike="noStrike">
                <a:solidFill>
                  <a:srgbClr val="000000"/>
                </a:solidFill>
                <a:latin typeface="Open Sans Light"/>
                <a:ea typeface="Open Sans Light"/>
              </a:rPr>
              <a:t>Look for holes in the firewall or intrusion prevention systems: Assess the effectiveness of your firewall by reviewing the rules and permissions you currently have set. Often, holes in a firewall are intentionally created for a reasonable purpose - people just forget to close them back up again afterward.</a:t>
            </a:r>
            <a:endParaRPr b="0" lang="en-US" sz="1900" spc="-1" strike="noStrike">
              <a:latin typeface="Arial"/>
            </a:endParaRPr>
          </a:p>
          <a:p>
            <a:pPr>
              <a:lnSpc>
                <a:spcPct val="115000"/>
              </a:lnSpc>
              <a:spcBef>
                <a:spcPts val="1800"/>
              </a:spcBef>
            </a:pPr>
            <a:endParaRPr b="0" lang="en-US" sz="1900" spc="-1" strike="noStrike">
              <a:latin typeface="Arial"/>
            </a:endParaRPr>
          </a:p>
          <a:p>
            <a:pPr>
              <a:lnSpc>
                <a:spcPct val="7000"/>
              </a:lnSpc>
              <a:spcBef>
                <a:spcPts val="1199"/>
              </a:spcBef>
            </a:pPr>
            <a:endParaRPr b="0" lang="en-US" sz="1900" spc="-1" strike="noStrike">
              <a:latin typeface="Arial"/>
            </a:endParaRPr>
          </a:p>
          <a:p>
            <a:pPr>
              <a:lnSpc>
                <a:spcPct val="7000"/>
              </a:lnSpc>
              <a:spcBef>
                <a:spcPts val="1199"/>
              </a:spcBef>
            </a:pPr>
            <a:endParaRPr b="0" lang="en-US" sz="1900" spc="-1" strike="noStrike">
              <a:latin typeface="Arial"/>
            </a:endParaRPr>
          </a:p>
          <a:p>
            <a:pPr>
              <a:lnSpc>
                <a:spcPct val="7000"/>
              </a:lnSpc>
              <a:spcBef>
                <a:spcPts val="1199"/>
              </a:spcBef>
            </a:pPr>
            <a:endParaRPr b="0" lang="en-US" sz="1900" spc="-1" strike="noStrike">
              <a:latin typeface="Arial"/>
            </a:endParaRPr>
          </a:p>
          <a:p>
            <a:pPr>
              <a:lnSpc>
                <a:spcPct val="6000"/>
              </a:lnSpc>
              <a:spcBef>
                <a:spcPts val="1199"/>
              </a:spcBef>
            </a:pPr>
            <a:endParaRPr b="0" lang="en-US" sz="1900" spc="-1" strike="noStrike">
              <a:latin typeface="Arial"/>
            </a:endParaRPr>
          </a:p>
          <a:p>
            <a:pPr>
              <a:lnSpc>
                <a:spcPct val="115000"/>
              </a:lnSpc>
            </a:pPr>
            <a:endParaRPr b="0" lang="en-US" sz="1900" spc="-1" strike="noStrike">
              <a:latin typeface="Arial"/>
            </a:endParaRPr>
          </a:p>
          <a:p>
            <a:pPr marL="457200">
              <a:lnSpc>
                <a:spcPct val="115000"/>
              </a:lnSpc>
              <a:spcBef>
                <a:spcPts val="1599"/>
              </a:spcBef>
              <a:spcAft>
                <a:spcPts val="1599"/>
              </a:spcAft>
            </a:pPr>
            <a:endParaRPr b="0" lang="en-US" sz="1900" spc="-1" strike="noStrike">
              <a:latin typeface="Arial"/>
            </a:endParaRPr>
          </a:p>
        </p:txBody>
      </p:sp>
      <p:sp>
        <p:nvSpPr>
          <p:cNvPr id="196" name="CustomShape 2"/>
          <p:cNvSpPr/>
          <p:nvPr/>
        </p:nvSpPr>
        <p:spPr>
          <a:xfrm>
            <a:off x="264960" y="87012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000" spc="-1" strike="noStrike">
                <a:solidFill>
                  <a:srgbClr val="2e3d49"/>
                </a:solidFill>
                <a:latin typeface="Open Sans"/>
                <a:ea typeface="Open Sans"/>
              </a:rPr>
              <a:t>4.5 Security Audit</a:t>
            </a:r>
            <a:endParaRPr b="0" lang="en-US" sz="40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2b4e5"/>
        </a:solidFill>
      </p:bgPr>
    </p:bg>
    <p:spTree>
      <p:nvGrpSpPr>
        <p:cNvPr id="1" name=""/>
        <p:cNvGrpSpPr/>
        <p:nvPr/>
      </p:nvGrpSpPr>
      <p:grpSpPr>
        <a:xfrm>
          <a:off x="0" y="0"/>
          <a:ext cx="0" cy="0"/>
          <a:chOff x="0" y="0"/>
          <a:chExt cx="0" cy="0"/>
        </a:xfrm>
      </p:grpSpPr>
      <p:sp>
        <p:nvSpPr>
          <p:cNvPr id="140" name="CustomShape 1"/>
          <p:cNvSpPr/>
          <p:nvPr/>
        </p:nvSpPr>
        <p:spPr>
          <a:xfrm>
            <a:off x="3582720" y="3663000"/>
            <a:ext cx="606600" cy="73800"/>
          </a:xfrm>
          <a:prstGeom prst="rect">
            <a:avLst/>
          </a:prstGeom>
          <a:solidFill>
            <a:srgbClr val="02b4e5"/>
          </a:solidFill>
          <a:ln>
            <a:noFill/>
          </a:ln>
        </p:spPr>
        <p:style>
          <a:lnRef idx="0"/>
          <a:fillRef idx="0"/>
          <a:effectRef idx="0"/>
          <a:fontRef idx="minor"/>
        </p:style>
      </p:sp>
      <p:sp>
        <p:nvSpPr>
          <p:cNvPr id="141" name="CustomShape 2"/>
          <p:cNvSpPr/>
          <p:nvPr/>
        </p:nvSpPr>
        <p:spPr>
          <a:xfrm>
            <a:off x="3582720" y="3663000"/>
            <a:ext cx="606600" cy="73800"/>
          </a:xfrm>
          <a:prstGeom prst="rect">
            <a:avLst/>
          </a:prstGeom>
          <a:solidFill>
            <a:schemeClr val="lt1"/>
          </a:solidFill>
          <a:ln>
            <a:noFill/>
          </a:ln>
        </p:spPr>
        <p:style>
          <a:lnRef idx="0"/>
          <a:fillRef idx="0"/>
          <a:effectRef idx="0"/>
          <a:fontRef idx="minor"/>
        </p:style>
      </p:sp>
      <p:sp>
        <p:nvSpPr>
          <p:cNvPr id="142" name="CustomShape 3"/>
          <p:cNvSpPr/>
          <p:nvPr/>
        </p:nvSpPr>
        <p:spPr>
          <a:xfrm>
            <a:off x="1807200" y="4003560"/>
            <a:ext cx="4157280" cy="2459160"/>
          </a:xfrm>
          <a:prstGeom prst="rect">
            <a:avLst/>
          </a:prstGeom>
          <a:noFill/>
          <a:ln>
            <a:noFill/>
          </a:ln>
        </p:spPr>
        <p:style>
          <a:lnRef idx="0"/>
          <a:fillRef idx="0"/>
          <a:effectRef idx="0"/>
          <a:fontRef idx="minor"/>
        </p:style>
        <p:txBody>
          <a:bodyPr lIns="26640" rIns="26640" tIns="26640" bIns="26640"/>
          <a:p>
            <a:pPr algn="ctr">
              <a:lnSpc>
                <a:spcPct val="150000"/>
              </a:lnSpc>
            </a:pPr>
            <a:r>
              <a:rPr b="1" lang="en-US" sz="3000" spc="-1" strike="noStrike">
                <a:solidFill>
                  <a:srgbClr val="ffffff"/>
                </a:solidFill>
                <a:latin typeface="Open Sans"/>
                <a:ea typeface="Open Sans"/>
              </a:rPr>
              <a:t>Section 1</a:t>
            </a:r>
            <a:endParaRPr b="0" lang="en-US" sz="3000" spc="-1" strike="noStrike">
              <a:latin typeface="Arial"/>
            </a:endParaRPr>
          </a:p>
          <a:p>
            <a:pPr algn="ctr">
              <a:lnSpc>
                <a:spcPct val="150000"/>
              </a:lnSpc>
            </a:pPr>
            <a:r>
              <a:rPr b="0" lang="en-US" sz="3000" spc="-1" strike="noStrike">
                <a:solidFill>
                  <a:srgbClr val="ffffff"/>
                </a:solidFill>
                <a:latin typeface="Open Sans"/>
                <a:ea typeface="Open Sans"/>
              </a:rPr>
              <a:t>Initial Threat Assessment</a:t>
            </a:r>
            <a:endParaRPr b="0" lang="en-US" sz="3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264960" y="87012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000" spc="-1" strike="noStrike">
                <a:solidFill>
                  <a:srgbClr val="2e3d49"/>
                </a:solidFill>
                <a:latin typeface="Open Sans"/>
                <a:ea typeface="Open Sans"/>
              </a:rPr>
              <a:t>Completed Asset Inventory</a:t>
            </a:r>
            <a:endParaRPr b="0" lang="en-US" sz="4000" spc="-1" strike="noStrike">
              <a:latin typeface="Arial"/>
            </a:endParaRPr>
          </a:p>
        </p:txBody>
      </p:sp>
      <p:sp>
        <p:nvSpPr>
          <p:cNvPr id="144" name="CustomShape 2"/>
          <p:cNvSpPr/>
          <p:nvPr/>
        </p:nvSpPr>
        <p:spPr>
          <a:xfrm>
            <a:off x="264960" y="2253600"/>
            <a:ext cx="7241760" cy="6239160"/>
          </a:xfrm>
          <a:prstGeom prst="rect">
            <a:avLst/>
          </a:prstGeom>
          <a:noFill/>
          <a:ln>
            <a:noFill/>
          </a:ln>
        </p:spPr>
        <p:style>
          <a:lnRef idx="0"/>
          <a:fillRef idx="0"/>
          <a:effectRef idx="0"/>
          <a:fontRef idx="minor"/>
        </p:style>
        <p:txBody>
          <a:bodyPr lIns="90000" rIns="90000" tIns="91440" bIns="91440"/>
          <a:p>
            <a:pPr>
              <a:lnSpc>
                <a:spcPct val="115000"/>
              </a:lnSpc>
            </a:pPr>
            <a:r>
              <a:rPr b="1" lang="en-US" sz="1900" spc="-1" strike="noStrike">
                <a:solidFill>
                  <a:srgbClr val="595959"/>
                </a:solidFill>
                <a:latin typeface="Open Sans"/>
                <a:ea typeface="Open Sans"/>
              </a:rPr>
              <a:t>Components and Functions</a:t>
            </a:r>
            <a:endParaRPr b="0" lang="en-US" sz="1900" spc="-1" strike="noStrike">
              <a:latin typeface="Arial"/>
            </a:endParaRPr>
          </a:p>
          <a:p>
            <a:pPr marL="457200" indent="-348480">
              <a:lnSpc>
                <a:spcPct val="200000"/>
              </a:lnSpc>
              <a:spcBef>
                <a:spcPts val="1599"/>
              </a:spcBef>
              <a:buClr>
                <a:srgbClr val="595959"/>
              </a:buClr>
              <a:buFont typeface="Open Sans"/>
              <a:buChar char="●"/>
            </a:pPr>
            <a:r>
              <a:rPr b="1" i="1" lang="en-US" sz="1900" spc="-1" strike="noStrike">
                <a:solidFill>
                  <a:srgbClr val="595959"/>
                </a:solidFill>
                <a:latin typeface="Open Sans"/>
                <a:ea typeface="Open Sans"/>
              </a:rPr>
              <a:t>TimeSheets Web Server:</a:t>
            </a:r>
            <a:r>
              <a:rPr b="0" i="1" lang="en-US" sz="1900" spc="-1" strike="noStrike">
                <a:solidFill>
                  <a:srgbClr val="595959"/>
                </a:solidFill>
                <a:latin typeface="Open Sans"/>
                <a:ea typeface="Open Sans"/>
              </a:rPr>
              <a:t> </a:t>
            </a:r>
            <a:r>
              <a:rPr b="0" lang="en-US" sz="1900" spc="-1" strike="noStrike">
                <a:solidFill>
                  <a:srgbClr val="595959"/>
                </a:solidFill>
                <a:latin typeface="Open Sans"/>
                <a:ea typeface="Open Sans"/>
              </a:rPr>
              <a:t>The web server's primary role is to serve static content to a requesting client through the http protocol.</a:t>
            </a:r>
            <a:endParaRPr b="0" lang="en-US" sz="1900" spc="-1" strike="noStrike">
              <a:latin typeface="Arial"/>
            </a:endParaRPr>
          </a:p>
          <a:p>
            <a:pPr marL="457200" indent="-348480">
              <a:lnSpc>
                <a:spcPct val="200000"/>
              </a:lnSpc>
              <a:buClr>
                <a:srgbClr val="595959"/>
              </a:buClr>
              <a:buFont typeface="Open Sans"/>
              <a:buChar char="●"/>
            </a:pPr>
            <a:r>
              <a:rPr b="1" i="1" lang="en-US" sz="1900" spc="-1" strike="noStrike">
                <a:solidFill>
                  <a:srgbClr val="595959"/>
                </a:solidFill>
                <a:latin typeface="Open Sans"/>
                <a:ea typeface="Open Sans"/>
              </a:rPr>
              <a:t>TimeSheets Application Server:</a:t>
            </a:r>
            <a:r>
              <a:rPr b="0" i="1" lang="en-US" sz="1900" spc="-1" strike="noStrike">
                <a:solidFill>
                  <a:srgbClr val="595959"/>
                </a:solidFill>
                <a:latin typeface="Open Sans"/>
                <a:ea typeface="Open Sans"/>
              </a:rPr>
              <a:t> </a:t>
            </a:r>
            <a:r>
              <a:rPr b="0" lang="en-US" sz="1900" spc="-1" strike="noStrike">
                <a:solidFill>
                  <a:srgbClr val="595959"/>
                </a:solidFill>
                <a:latin typeface="Open Sans"/>
                <a:ea typeface="Open Sans"/>
              </a:rPr>
              <a:t>The application server handles all the business logic process and serves dynamic content.</a:t>
            </a:r>
            <a:endParaRPr b="0" lang="en-US" sz="1900" spc="-1" strike="noStrike">
              <a:latin typeface="Arial"/>
            </a:endParaRPr>
          </a:p>
          <a:p>
            <a:pPr marL="457200" indent="-348480">
              <a:lnSpc>
                <a:spcPct val="200000"/>
              </a:lnSpc>
              <a:buClr>
                <a:srgbClr val="595959"/>
              </a:buClr>
              <a:buFont typeface="Open Sans"/>
              <a:buChar char="●"/>
            </a:pPr>
            <a:r>
              <a:rPr b="1" i="1" lang="en-US" sz="1900" spc="-1" strike="noStrike">
                <a:solidFill>
                  <a:srgbClr val="595959"/>
                </a:solidFill>
                <a:latin typeface="Open Sans"/>
                <a:ea typeface="Open Sans"/>
              </a:rPr>
              <a:t>TimeSheetsDB:</a:t>
            </a:r>
            <a:r>
              <a:rPr b="0" lang="en-US" sz="1900" spc="-1" strike="noStrike">
                <a:solidFill>
                  <a:srgbClr val="595959"/>
                </a:solidFill>
                <a:latin typeface="Open Sans"/>
                <a:ea typeface="Open Sans"/>
              </a:rPr>
              <a:t> The database server stores employee data and will be queried from the application server.</a:t>
            </a:r>
            <a:endParaRPr b="0" lang="en-US" sz="1900" spc="-1" strike="noStrike">
              <a:latin typeface="Arial"/>
            </a:endParaRPr>
          </a:p>
          <a:p>
            <a:pPr marL="457200" indent="-348480">
              <a:lnSpc>
                <a:spcPct val="200000"/>
              </a:lnSpc>
              <a:buClr>
                <a:srgbClr val="595959"/>
              </a:buClr>
              <a:buFont typeface="Open Sans"/>
              <a:buChar char="●"/>
            </a:pPr>
            <a:r>
              <a:rPr b="1" i="1" lang="en-US" sz="1900" spc="-1" strike="noStrike">
                <a:solidFill>
                  <a:srgbClr val="595959"/>
                </a:solidFill>
                <a:latin typeface="Open Sans"/>
                <a:ea typeface="Open Sans"/>
              </a:rPr>
              <a:t>AuthDB: </a:t>
            </a:r>
            <a:r>
              <a:rPr b="0" lang="en-US" sz="1900" spc="-1" strike="noStrike">
                <a:solidFill>
                  <a:srgbClr val="595959"/>
                </a:solidFill>
                <a:latin typeface="Open Sans"/>
                <a:ea typeface="Open Sans"/>
              </a:rPr>
              <a:t>Stores user authentication data (credentials) and will be queried from the application server.</a:t>
            </a:r>
            <a:endParaRPr b="0" lang="en-US" sz="1900" spc="-1" strike="noStrike">
              <a:latin typeface="Arial"/>
            </a:endParaRPr>
          </a:p>
        </p:txBody>
      </p:sp>
      <p:sp>
        <p:nvSpPr>
          <p:cNvPr id="145" name="CustomShape 3"/>
          <p:cNvSpPr/>
          <p:nvPr/>
        </p:nvSpPr>
        <p:spPr>
          <a:xfrm>
            <a:off x="1059840" y="8599680"/>
            <a:ext cx="5652360" cy="1119240"/>
          </a:xfrm>
          <a:prstGeom prst="rect">
            <a:avLst/>
          </a:prstGeom>
          <a:noFill/>
          <a:ln>
            <a:noFill/>
          </a:ln>
        </p:spPr>
        <p:style>
          <a:lnRef idx="0"/>
          <a:fillRef idx="0"/>
          <a:effectRef idx="0"/>
          <a:fontRef idx="minor"/>
        </p:style>
        <p:txBody>
          <a:bodyPr lIns="90000" rIns="90000" tIns="91440" bIns="91440"/>
          <a:p>
            <a:pPr algn="ctr">
              <a:lnSpc>
                <a:spcPct val="100000"/>
              </a:lnSpc>
            </a:pPr>
            <a:r>
              <a:rPr b="0" lang="en-US" sz="4500" spc="-1" strike="noStrike">
                <a:solidFill>
                  <a:srgbClr val="ffffff"/>
                </a:solidFill>
                <a:latin typeface="Open Sans"/>
                <a:ea typeface="Open Sans"/>
              </a:rPr>
              <a:t>Remove this slide</a:t>
            </a:r>
            <a:endParaRPr b="0" lang="en-US" sz="45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264960" y="87012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000" spc="-1" strike="noStrike">
                <a:solidFill>
                  <a:srgbClr val="2e3d49"/>
                </a:solidFill>
                <a:latin typeface="Open Sans"/>
                <a:ea typeface="Open Sans"/>
              </a:rPr>
              <a:t>Completed Asset Inventory</a:t>
            </a:r>
            <a:endParaRPr b="0" lang="en-US" sz="4000" spc="-1" strike="noStrike">
              <a:latin typeface="Arial"/>
            </a:endParaRPr>
          </a:p>
        </p:txBody>
      </p:sp>
      <p:sp>
        <p:nvSpPr>
          <p:cNvPr id="147" name="CustomShape 2"/>
          <p:cNvSpPr/>
          <p:nvPr/>
        </p:nvSpPr>
        <p:spPr>
          <a:xfrm>
            <a:off x="264960" y="2253600"/>
            <a:ext cx="7241760" cy="7731360"/>
          </a:xfrm>
          <a:prstGeom prst="rect">
            <a:avLst/>
          </a:prstGeom>
          <a:noFill/>
          <a:ln>
            <a:noFill/>
          </a:ln>
        </p:spPr>
        <p:style>
          <a:lnRef idx="0"/>
          <a:fillRef idx="0"/>
          <a:effectRef idx="0"/>
          <a:fontRef idx="minor"/>
        </p:style>
        <p:txBody>
          <a:bodyPr lIns="90000" rIns="90000" tIns="91440" bIns="91440"/>
          <a:p>
            <a:pPr>
              <a:lnSpc>
                <a:spcPct val="115000"/>
              </a:lnSpc>
            </a:pPr>
            <a:r>
              <a:rPr b="1" lang="en-US" sz="1900" spc="-1" strike="noStrike">
                <a:solidFill>
                  <a:srgbClr val="595959"/>
                </a:solidFill>
                <a:latin typeface="Open Sans"/>
                <a:ea typeface="Open Sans"/>
              </a:rPr>
              <a:t>Overview of Application Functionality</a:t>
            </a:r>
            <a:endParaRPr b="0" lang="en-US" sz="1900" spc="-1" strike="noStrike">
              <a:latin typeface="Arial"/>
            </a:endParaRPr>
          </a:p>
          <a:p>
            <a:pPr>
              <a:lnSpc>
                <a:spcPct val="115000"/>
              </a:lnSpc>
              <a:spcBef>
                <a:spcPts val="1599"/>
              </a:spcBef>
            </a:pPr>
            <a:r>
              <a:rPr b="0" lang="en-US" sz="1900" spc="-1" strike="noStrike">
                <a:solidFill>
                  <a:srgbClr val="595959"/>
                </a:solidFill>
                <a:latin typeface="Open Sans Light"/>
                <a:ea typeface="Open Sans Light"/>
              </a:rPr>
              <a:t>TimeSheets is used by employees to track their hours worked. Users will login to the TimeSheets application from their device.</a:t>
            </a:r>
            <a:endParaRPr b="0" lang="en-US" sz="1900" spc="-1" strike="noStrike">
              <a:latin typeface="Arial"/>
            </a:endParaRPr>
          </a:p>
          <a:p>
            <a:pPr>
              <a:lnSpc>
                <a:spcPct val="115000"/>
              </a:lnSpc>
              <a:spcBef>
                <a:spcPts val="1599"/>
              </a:spcBef>
            </a:pPr>
            <a:r>
              <a:rPr b="1" lang="en-US" sz="1900" spc="-1" strike="noStrike">
                <a:solidFill>
                  <a:srgbClr val="595959"/>
                </a:solidFill>
                <a:latin typeface="Open Sans"/>
                <a:ea typeface="Open Sans"/>
              </a:rPr>
              <a:t>Data Flow</a:t>
            </a:r>
            <a:endParaRPr b="0" lang="en-US" sz="1900" spc="-1" strike="noStrike">
              <a:latin typeface="Arial"/>
            </a:endParaRPr>
          </a:p>
          <a:p>
            <a:pPr>
              <a:lnSpc>
                <a:spcPct val="115000"/>
              </a:lnSpc>
              <a:spcBef>
                <a:spcPts val="1599"/>
              </a:spcBef>
            </a:pPr>
            <a:r>
              <a:rPr b="0" lang="en-US" sz="1900" spc="-1" strike="noStrike">
                <a:solidFill>
                  <a:srgbClr val="595959"/>
                </a:solidFill>
                <a:latin typeface="Open Sans Light"/>
                <a:ea typeface="Open Sans Light"/>
              </a:rPr>
              <a:t>Request is generated from the client via the Internet. The request arrives at the TimeSheets web server which serves static content to the user (HTML, images, etc). Dynamic data is retrieved from the database and served to the client.</a:t>
            </a:r>
            <a:endParaRPr b="0" lang="en-US" sz="1900" spc="-1" strike="noStrike">
              <a:latin typeface="Arial"/>
            </a:endParaRPr>
          </a:p>
          <a:p>
            <a:pPr>
              <a:lnSpc>
                <a:spcPct val="115000"/>
              </a:lnSpc>
              <a:spcBef>
                <a:spcPts val="1599"/>
              </a:spcBef>
              <a:spcAft>
                <a:spcPts val="1599"/>
              </a:spcAft>
            </a:pPr>
            <a:endParaRPr b="0" lang="en-US" sz="19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264960" y="87012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000" spc="-1" strike="noStrike">
                <a:solidFill>
                  <a:srgbClr val="2e3d49"/>
                </a:solidFill>
                <a:latin typeface="Open Sans"/>
                <a:ea typeface="Open Sans"/>
              </a:rPr>
              <a:t>Completed Architecture Audit</a:t>
            </a:r>
            <a:endParaRPr b="0" lang="en-US" sz="4000" spc="-1" strike="noStrike">
              <a:latin typeface="Arial"/>
            </a:endParaRPr>
          </a:p>
        </p:txBody>
      </p:sp>
      <p:sp>
        <p:nvSpPr>
          <p:cNvPr id="149" name="CustomShape 2"/>
          <p:cNvSpPr/>
          <p:nvPr/>
        </p:nvSpPr>
        <p:spPr>
          <a:xfrm>
            <a:off x="264960" y="2253600"/>
            <a:ext cx="7241760" cy="7731360"/>
          </a:xfrm>
          <a:prstGeom prst="rect">
            <a:avLst/>
          </a:prstGeom>
          <a:noFill/>
          <a:ln>
            <a:noFill/>
          </a:ln>
        </p:spPr>
        <p:style>
          <a:lnRef idx="0"/>
          <a:fillRef idx="0"/>
          <a:effectRef idx="0"/>
          <a:fontRef idx="minor"/>
        </p:style>
        <p:txBody>
          <a:bodyPr lIns="90000" rIns="90000" tIns="91440" bIns="91440"/>
          <a:p>
            <a:pPr>
              <a:lnSpc>
                <a:spcPct val="115000"/>
              </a:lnSpc>
            </a:pPr>
            <a:r>
              <a:rPr b="1" lang="en-US" sz="1900" spc="-1" strike="noStrike">
                <a:solidFill>
                  <a:srgbClr val="595959"/>
                </a:solidFill>
                <a:latin typeface="Open Sans"/>
                <a:ea typeface="Open Sans"/>
              </a:rPr>
              <a:t>Flaws</a:t>
            </a:r>
            <a:endParaRPr b="0" lang="en-US" sz="1900" spc="-1" strike="noStrike">
              <a:latin typeface="Arial"/>
            </a:endParaRPr>
          </a:p>
          <a:p>
            <a:pPr marL="457200" indent="-348480">
              <a:lnSpc>
                <a:spcPct val="200000"/>
              </a:lnSpc>
              <a:spcBef>
                <a:spcPts val="1599"/>
              </a:spcBef>
              <a:buClr>
                <a:srgbClr val="595959"/>
              </a:buClr>
              <a:buFont typeface="Open Sans"/>
              <a:buChar char="●"/>
            </a:pPr>
            <a:r>
              <a:rPr b="0" i="1" lang="en-US" sz="1900" spc="-1" strike="noStrike">
                <a:solidFill>
                  <a:srgbClr val="595959"/>
                </a:solidFill>
                <a:latin typeface="Open Sans"/>
                <a:ea typeface="Open Sans"/>
              </a:rPr>
              <a:t>There is a lack of encryption at rest - database servers are storing data on unencrypted disks.</a:t>
            </a:r>
            <a:endParaRPr b="0" lang="en-US" sz="1900" spc="-1" strike="noStrike">
              <a:latin typeface="Arial"/>
            </a:endParaRPr>
          </a:p>
          <a:p>
            <a:pPr marL="457200" indent="-348480">
              <a:lnSpc>
                <a:spcPct val="200000"/>
              </a:lnSpc>
              <a:buClr>
                <a:srgbClr val="595959"/>
              </a:buClr>
              <a:buFont typeface="Open Sans"/>
              <a:buChar char="●"/>
            </a:pPr>
            <a:r>
              <a:rPr b="0" i="1" lang="en-US" sz="1900" spc="-1" strike="noStrike">
                <a:solidFill>
                  <a:srgbClr val="595959"/>
                </a:solidFill>
                <a:latin typeface="Open Sans"/>
                <a:ea typeface="Open Sans"/>
              </a:rPr>
              <a:t>There is lack of redundancy. </a:t>
            </a:r>
            <a:endParaRPr b="0" lang="en-US" sz="1900" spc="-1" strike="noStrike">
              <a:latin typeface="Arial"/>
            </a:endParaRPr>
          </a:p>
          <a:p>
            <a:pPr marL="457200" indent="-348480">
              <a:lnSpc>
                <a:spcPct val="200000"/>
              </a:lnSpc>
              <a:buClr>
                <a:srgbClr val="595959"/>
              </a:buClr>
              <a:buFont typeface="Open Sans"/>
              <a:buChar char="●"/>
            </a:pPr>
            <a:r>
              <a:rPr b="0" i="1" lang="en-US" sz="1900" spc="-1" strike="noStrike">
                <a:solidFill>
                  <a:srgbClr val="595959"/>
                </a:solidFill>
                <a:latin typeface="Open Sans"/>
                <a:ea typeface="Open Sans"/>
              </a:rPr>
              <a:t>There is no firewall that is filtering traffic coming from the Internet</a:t>
            </a:r>
            <a:endParaRPr b="0" lang="en-US" sz="1900" spc="-1" strike="noStrike">
              <a:latin typeface="Arial"/>
            </a:endParaRPr>
          </a:p>
          <a:p>
            <a:pPr marL="457200">
              <a:lnSpc>
                <a:spcPct val="115000"/>
              </a:lnSpc>
            </a:pPr>
            <a:endParaRPr b="0" lang="en-US" sz="1900" spc="-1" strike="noStrike">
              <a:latin typeface="Arial"/>
            </a:endParaRPr>
          </a:p>
          <a:p>
            <a:pPr marL="457200">
              <a:lnSpc>
                <a:spcPct val="115000"/>
              </a:lnSpc>
              <a:spcBef>
                <a:spcPts val="1599"/>
              </a:spcBef>
              <a:spcAft>
                <a:spcPts val="1599"/>
              </a:spcAft>
            </a:pPr>
            <a:endParaRPr b="0" lang="en-US" sz="19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64960" y="87012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000" spc="-1" strike="noStrike">
                <a:solidFill>
                  <a:srgbClr val="2e3d49"/>
                </a:solidFill>
                <a:latin typeface="Open Sans"/>
                <a:ea typeface="Open Sans"/>
              </a:rPr>
              <a:t>Completed Threat Model</a:t>
            </a:r>
            <a:endParaRPr b="0" lang="en-US" sz="4000" spc="-1" strike="noStrike">
              <a:latin typeface="Arial"/>
            </a:endParaRPr>
          </a:p>
        </p:txBody>
      </p:sp>
      <p:sp>
        <p:nvSpPr>
          <p:cNvPr id="151" name="CustomShape 2"/>
          <p:cNvSpPr/>
          <p:nvPr/>
        </p:nvSpPr>
        <p:spPr>
          <a:xfrm>
            <a:off x="264960" y="7051320"/>
            <a:ext cx="7241760" cy="2934000"/>
          </a:xfrm>
          <a:prstGeom prst="rect">
            <a:avLst/>
          </a:prstGeom>
          <a:noFill/>
          <a:ln>
            <a:noFill/>
          </a:ln>
        </p:spPr>
        <p:style>
          <a:lnRef idx="0"/>
          <a:fillRef idx="0"/>
          <a:effectRef idx="0"/>
          <a:fontRef idx="minor"/>
        </p:style>
        <p:txBody>
          <a:bodyPr lIns="90000" rIns="90000" tIns="91440" bIns="91440"/>
          <a:p>
            <a:pPr marL="457200" indent="-348480">
              <a:lnSpc>
                <a:spcPct val="200000"/>
              </a:lnSpc>
              <a:buClr>
                <a:srgbClr val="595959"/>
              </a:buClr>
              <a:buFont typeface="Open Sans Light"/>
              <a:buChar char="●"/>
            </a:pPr>
            <a:r>
              <a:rPr b="0" lang="en-US" sz="1900" spc="-1" strike="noStrike">
                <a:solidFill>
                  <a:srgbClr val="595959"/>
                </a:solidFill>
                <a:latin typeface="Open Sans Light"/>
                <a:ea typeface="Open Sans Light"/>
              </a:rPr>
              <a:t>Employee Data Unencrypted at Rest</a:t>
            </a:r>
            <a:endParaRPr b="0" lang="en-US" sz="1900" spc="-1" strike="noStrike">
              <a:latin typeface="Arial"/>
            </a:endParaRPr>
          </a:p>
          <a:p>
            <a:pPr marL="457200" indent="-348480">
              <a:lnSpc>
                <a:spcPct val="200000"/>
              </a:lnSpc>
              <a:buClr>
                <a:srgbClr val="595959"/>
              </a:buClr>
              <a:buFont typeface="Open Sans Light"/>
              <a:buChar char="●"/>
            </a:pPr>
            <a:r>
              <a:rPr b="0" lang="en-US" sz="1900" spc="-1" strike="noStrike">
                <a:solidFill>
                  <a:srgbClr val="595959"/>
                </a:solidFill>
                <a:latin typeface="Open Sans Light"/>
                <a:ea typeface="Open Sans Light"/>
              </a:rPr>
              <a:t>Authentication data is using reversible encryption</a:t>
            </a:r>
            <a:endParaRPr b="0" lang="en-US" sz="1900" spc="-1" strike="noStrike">
              <a:latin typeface="Arial"/>
            </a:endParaRPr>
          </a:p>
          <a:p>
            <a:pPr marL="457200" indent="-348480">
              <a:lnSpc>
                <a:spcPct val="200000"/>
              </a:lnSpc>
              <a:buClr>
                <a:srgbClr val="595959"/>
              </a:buClr>
              <a:buFont typeface="Open Sans Light"/>
              <a:buChar char="●"/>
            </a:pPr>
            <a:r>
              <a:rPr b="0" lang="en-US" sz="1900" spc="-1" strike="noStrike">
                <a:solidFill>
                  <a:srgbClr val="595959"/>
                </a:solidFill>
                <a:latin typeface="Open Sans Light"/>
                <a:ea typeface="Open Sans Light"/>
              </a:rPr>
              <a:t>Authentication requests are not encrypted in transit</a:t>
            </a:r>
            <a:endParaRPr b="0" lang="en-US" sz="1900" spc="-1" strike="noStrike">
              <a:latin typeface="Arial"/>
            </a:endParaRPr>
          </a:p>
          <a:p>
            <a:pPr marL="457200" indent="-348480">
              <a:lnSpc>
                <a:spcPct val="200000"/>
              </a:lnSpc>
              <a:buClr>
                <a:srgbClr val="595959"/>
              </a:buClr>
              <a:buFont typeface="Open Sans Light"/>
              <a:buChar char="●"/>
            </a:pPr>
            <a:r>
              <a:rPr b="0" lang="en-US" sz="1900" spc="-1" strike="noStrike">
                <a:solidFill>
                  <a:srgbClr val="595959"/>
                </a:solidFill>
                <a:latin typeface="Open Sans Light"/>
                <a:ea typeface="Open Sans Light"/>
              </a:rPr>
              <a:t>Sensitive data is encrypted using DES algorithm</a:t>
            </a:r>
            <a:endParaRPr b="0" lang="en-US" sz="1900" spc="-1" strike="noStrike">
              <a:latin typeface="Arial"/>
            </a:endParaRPr>
          </a:p>
          <a:p>
            <a:pPr marL="914400">
              <a:lnSpc>
                <a:spcPct val="200000"/>
              </a:lnSpc>
            </a:pPr>
            <a:endParaRPr b="0" lang="en-US" sz="1900" spc="-1" strike="noStrike">
              <a:latin typeface="Arial"/>
            </a:endParaRPr>
          </a:p>
        </p:txBody>
      </p:sp>
      <p:pic>
        <p:nvPicPr>
          <p:cNvPr id="152" name="Google Shape;235;p57" descr=""/>
          <p:cNvPicPr/>
          <p:nvPr/>
        </p:nvPicPr>
        <p:blipFill>
          <a:blip r:embed="rId1"/>
          <a:stretch/>
        </p:blipFill>
        <p:spPr>
          <a:xfrm>
            <a:off x="152280" y="2142720"/>
            <a:ext cx="7466760" cy="459612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264960" y="87012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4000" spc="-1" strike="noStrike">
                <a:solidFill>
                  <a:srgbClr val="2e3d49"/>
                </a:solidFill>
                <a:latin typeface="Open Sans"/>
                <a:ea typeface="Open Sans"/>
              </a:rPr>
              <a:t>Completed Threat Analysis</a:t>
            </a:r>
            <a:endParaRPr b="0" lang="en-US" sz="4000" spc="-1" strike="noStrike">
              <a:latin typeface="Arial"/>
            </a:endParaRPr>
          </a:p>
        </p:txBody>
      </p:sp>
      <p:sp>
        <p:nvSpPr>
          <p:cNvPr id="154" name="CustomShape 2"/>
          <p:cNvSpPr/>
          <p:nvPr/>
        </p:nvSpPr>
        <p:spPr>
          <a:xfrm>
            <a:off x="264960" y="2253600"/>
            <a:ext cx="7241760" cy="7731360"/>
          </a:xfrm>
          <a:prstGeom prst="rect">
            <a:avLst/>
          </a:prstGeom>
          <a:noFill/>
          <a:ln>
            <a:noFill/>
          </a:ln>
        </p:spPr>
        <p:style>
          <a:lnRef idx="0"/>
          <a:fillRef idx="0"/>
          <a:effectRef idx="0"/>
          <a:fontRef idx="minor"/>
        </p:style>
        <p:txBody>
          <a:bodyPr lIns="90000" rIns="90000" tIns="91440" bIns="91440"/>
          <a:p>
            <a:pPr>
              <a:lnSpc>
                <a:spcPct val="115000"/>
              </a:lnSpc>
            </a:pPr>
            <a:r>
              <a:rPr b="1" lang="en-US" sz="1900" spc="-1" strike="noStrike">
                <a:solidFill>
                  <a:srgbClr val="595959"/>
                </a:solidFill>
                <a:latin typeface="Open Sans"/>
                <a:ea typeface="Open Sans"/>
              </a:rPr>
              <a:t>What Type of Attack Caused the Login Alerts?</a:t>
            </a:r>
            <a:endParaRPr b="0" lang="en-US" sz="1900" spc="-1" strike="noStrike">
              <a:latin typeface="Arial"/>
            </a:endParaRPr>
          </a:p>
          <a:p>
            <a:pPr>
              <a:lnSpc>
                <a:spcPct val="115000"/>
              </a:lnSpc>
              <a:spcBef>
                <a:spcPts val="1599"/>
              </a:spcBef>
            </a:pPr>
            <a:r>
              <a:rPr b="0" lang="en-US" sz="1900" spc="-1" strike="noStrike">
                <a:solidFill>
                  <a:srgbClr val="595959"/>
                </a:solidFill>
                <a:latin typeface="Open Sans Light"/>
                <a:ea typeface="Open Sans Light"/>
              </a:rPr>
              <a:t>Man in the Middle (MitM)</a:t>
            </a:r>
            <a:endParaRPr b="0" lang="en-US" sz="1900" spc="-1" strike="noStrike">
              <a:latin typeface="Arial"/>
            </a:endParaRPr>
          </a:p>
          <a:p>
            <a:pPr>
              <a:lnSpc>
                <a:spcPct val="115000"/>
              </a:lnSpc>
              <a:spcBef>
                <a:spcPts val="1599"/>
              </a:spcBef>
            </a:pPr>
            <a:endParaRPr b="0" lang="en-US" sz="1900" spc="-1" strike="noStrike">
              <a:latin typeface="Arial"/>
            </a:endParaRPr>
          </a:p>
          <a:p>
            <a:pPr>
              <a:lnSpc>
                <a:spcPct val="115000"/>
              </a:lnSpc>
              <a:spcBef>
                <a:spcPts val="1599"/>
              </a:spcBef>
            </a:pPr>
            <a:r>
              <a:rPr b="1" lang="en-US" sz="1900" spc="-1" strike="noStrike">
                <a:solidFill>
                  <a:srgbClr val="595959"/>
                </a:solidFill>
                <a:latin typeface="Open Sans"/>
                <a:ea typeface="Open Sans"/>
              </a:rPr>
              <a:t>What Proves Your Theory?</a:t>
            </a:r>
            <a:endParaRPr b="0" lang="en-US" sz="1900" spc="-1" strike="noStrike">
              <a:latin typeface="Arial"/>
            </a:endParaRPr>
          </a:p>
          <a:p>
            <a:pPr>
              <a:lnSpc>
                <a:spcPct val="115000"/>
              </a:lnSpc>
              <a:spcBef>
                <a:spcPts val="1599"/>
              </a:spcBef>
              <a:spcAft>
                <a:spcPts val="1599"/>
              </a:spcAft>
            </a:pPr>
            <a:r>
              <a:rPr b="0" lang="en-US" sz="1900" spc="-1" strike="noStrike">
                <a:solidFill>
                  <a:srgbClr val="595959"/>
                </a:solidFill>
                <a:latin typeface="Open Sans Light"/>
                <a:ea typeface="Open Sans Light"/>
              </a:rPr>
              <a:t>There is lack of encryption between the client and the application. A malicious actor is sniffing traffic and intercepting the requests with a valid username/password in the request. Additionally, the logs show successful login attempts from the expected IP, but also a different location at the same time.</a:t>
            </a:r>
            <a:endParaRPr b="0" lang="en-US" sz="19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264960" y="870120"/>
            <a:ext cx="7241760" cy="111924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3600" spc="-1" strike="noStrike">
                <a:solidFill>
                  <a:srgbClr val="2e3d49"/>
                </a:solidFill>
                <a:latin typeface="Open Sans"/>
                <a:ea typeface="Open Sans"/>
              </a:rPr>
              <a:t>Completed Threat Actor Analysis</a:t>
            </a:r>
            <a:endParaRPr b="0" lang="en-US" sz="3600" spc="-1" strike="noStrike">
              <a:latin typeface="Arial"/>
            </a:endParaRPr>
          </a:p>
        </p:txBody>
      </p:sp>
      <p:sp>
        <p:nvSpPr>
          <p:cNvPr id="156" name="CustomShape 2"/>
          <p:cNvSpPr/>
          <p:nvPr/>
        </p:nvSpPr>
        <p:spPr>
          <a:xfrm>
            <a:off x="264960" y="2253600"/>
            <a:ext cx="7241760" cy="7731360"/>
          </a:xfrm>
          <a:prstGeom prst="rect">
            <a:avLst/>
          </a:prstGeom>
          <a:noFill/>
          <a:ln>
            <a:noFill/>
          </a:ln>
        </p:spPr>
        <p:style>
          <a:lnRef idx="0"/>
          <a:fillRef idx="0"/>
          <a:effectRef idx="0"/>
          <a:fontRef idx="minor"/>
        </p:style>
        <p:txBody>
          <a:bodyPr lIns="90000" rIns="90000" tIns="91440" bIns="91440"/>
          <a:p>
            <a:pPr>
              <a:lnSpc>
                <a:spcPct val="115000"/>
              </a:lnSpc>
            </a:pPr>
            <a:r>
              <a:rPr b="1" lang="en-US" sz="1900" spc="-1" strike="noStrike">
                <a:solidFill>
                  <a:srgbClr val="595959"/>
                </a:solidFill>
                <a:latin typeface="Open Sans"/>
                <a:ea typeface="Open Sans"/>
              </a:rPr>
              <a:t>Who is the Most Likely Threat Actor?</a:t>
            </a:r>
            <a:endParaRPr b="0" lang="en-US" sz="1900" spc="-1" strike="noStrike">
              <a:latin typeface="Arial"/>
            </a:endParaRPr>
          </a:p>
          <a:p>
            <a:pPr>
              <a:lnSpc>
                <a:spcPct val="115000"/>
              </a:lnSpc>
              <a:spcBef>
                <a:spcPts val="1599"/>
              </a:spcBef>
            </a:pPr>
            <a:r>
              <a:rPr b="0" lang="en-US" sz="1900" spc="-1" strike="noStrike">
                <a:solidFill>
                  <a:srgbClr val="595959"/>
                </a:solidFill>
                <a:latin typeface="Open Sans Light"/>
                <a:ea typeface="Open Sans Light"/>
              </a:rPr>
              <a:t>Internal User</a:t>
            </a:r>
            <a:endParaRPr b="0" lang="en-US" sz="1900" spc="-1" strike="noStrike">
              <a:latin typeface="Arial"/>
            </a:endParaRPr>
          </a:p>
          <a:p>
            <a:pPr>
              <a:lnSpc>
                <a:spcPct val="115000"/>
              </a:lnSpc>
              <a:spcBef>
                <a:spcPts val="1599"/>
              </a:spcBef>
            </a:pPr>
            <a:endParaRPr b="0" lang="en-US" sz="1900" spc="-1" strike="noStrike">
              <a:latin typeface="Arial"/>
            </a:endParaRPr>
          </a:p>
          <a:p>
            <a:pPr>
              <a:lnSpc>
                <a:spcPct val="115000"/>
              </a:lnSpc>
              <a:spcBef>
                <a:spcPts val="1599"/>
              </a:spcBef>
            </a:pPr>
            <a:r>
              <a:rPr b="1" lang="en-US" sz="1900" spc="-1" strike="noStrike">
                <a:solidFill>
                  <a:srgbClr val="595959"/>
                </a:solidFill>
                <a:latin typeface="Open Sans"/>
                <a:ea typeface="Open Sans"/>
              </a:rPr>
              <a:t>What Proves Your Theory?</a:t>
            </a:r>
            <a:endParaRPr b="0" lang="en-US" sz="1900" spc="-1" strike="noStrike">
              <a:latin typeface="Arial"/>
            </a:endParaRPr>
          </a:p>
          <a:p>
            <a:pPr>
              <a:lnSpc>
                <a:spcPct val="115000"/>
              </a:lnSpc>
              <a:spcBef>
                <a:spcPts val="1599"/>
              </a:spcBef>
              <a:spcAft>
                <a:spcPts val="1599"/>
              </a:spcAft>
            </a:pPr>
            <a:r>
              <a:rPr b="0" lang="en-US" sz="1900" spc="-1" strike="noStrike">
                <a:solidFill>
                  <a:srgbClr val="595959"/>
                </a:solidFill>
                <a:latin typeface="Open Sans Light"/>
                <a:ea typeface="Open Sans Light"/>
              </a:rPr>
              <a:t>The IP address of the unexpected login matches that of an internal user. Additionally, there was no data leaked from the company, and no data changed. Just data accessed that the legitimate user typically doesn’t access. </a:t>
            </a:r>
            <a:endParaRPr b="0" lang="en-US" sz="19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2020-12-24T01:17:11Z</dcterms:modified>
  <cp:revision>12</cp:revision>
  <dc:subject/>
  <dc:title/>
</cp:coreProperties>
</file>