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8" r:id="rId4"/>
    <p:sldId id="259" r:id="rId5"/>
    <p:sldId id="260" r:id="rId6"/>
    <p:sldId id="261" r:id="rId7"/>
    <p:sldId id="272" r:id="rId8"/>
    <p:sldId id="278" r:id="rId9"/>
    <p:sldId id="279" r:id="rId10"/>
    <p:sldId id="280" r:id="rId11"/>
    <p:sldId id="281" r:id="rId12"/>
    <p:sldId id="282" r:id="rId13"/>
    <p:sldId id="283" r:id="rId14"/>
    <p:sldId id="277" r:id="rId15"/>
    <p:sldId id="273" r:id="rId16"/>
    <p:sldId id="274" r:id="rId17"/>
    <p:sldId id="275" r:id="rId18"/>
    <p:sldId id="276" r:id="rId19"/>
    <p:sldId id="266" r:id="rId20"/>
    <p:sldId id="262" r:id="rId21"/>
    <p:sldId id="284" r:id="rId22"/>
    <p:sldId id="285" r:id="rId23"/>
    <p:sldId id="286" r:id="rId24"/>
    <p:sldId id="287" r:id="rId25"/>
    <p:sldId id="288" r:id="rId26"/>
    <p:sldId id="289" r:id="rId27"/>
    <p:sldId id="290" r:id="rId28"/>
    <p:sldId id="291" r:id="rId29"/>
    <p:sldId id="292" r:id="rId30"/>
    <p:sldId id="293" r:id="rId31"/>
    <p:sldId id="294" r:id="rId32"/>
    <p:sldId id="295" r:id="rId33"/>
    <p:sldId id="26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6" d="100"/>
          <a:sy n="86" d="100"/>
        </p:scale>
        <p:origin x="-696" y="-21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2933B-9A3B-4818-9EB1-865ACADD0D1B}" type="datetimeFigureOut">
              <a:rPr lang="en-IN" smtClean="0"/>
              <a:t>08-08-2024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FBB79-E132-4E13-BFB9-3B159AD2E882}" type="slidenum">
              <a:rPr lang="en-IN" smtClean="0"/>
              <a:t>‹#›</a:t>
            </a:fld>
            <a:endParaRPr lang="en-IN"/>
          </a:p>
        </p:txBody>
      </p:sp>
    </p:spTree>
    <p:extLst>
      <p:ext uri="{BB962C8B-B14F-4D97-AF65-F5344CB8AC3E}">
        <p14:creationId xmlns:p14="http://schemas.microsoft.com/office/powerpoint/2010/main" val="1742526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7</a:t>
            </a:fld>
            <a:endParaRPr lang="en-IN"/>
          </a:p>
        </p:txBody>
      </p:sp>
    </p:spTree>
    <p:extLst>
      <p:ext uri="{BB962C8B-B14F-4D97-AF65-F5344CB8AC3E}">
        <p14:creationId xmlns:p14="http://schemas.microsoft.com/office/powerpoint/2010/main" val="797601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16</a:t>
            </a:fld>
            <a:endParaRPr lang="en-IN"/>
          </a:p>
        </p:txBody>
      </p:sp>
    </p:spTree>
    <p:extLst>
      <p:ext uri="{BB962C8B-B14F-4D97-AF65-F5344CB8AC3E}">
        <p14:creationId xmlns:p14="http://schemas.microsoft.com/office/powerpoint/2010/main" val="2348865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17</a:t>
            </a:fld>
            <a:endParaRPr lang="en-IN"/>
          </a:p>
        </p:txBody>
      </p:sp>
    </p:spTree>
    <p:extLst>
      <p:ext uri="{BB962C8B-B14F-4D97-AF65-F5344CB8AC3E}">
        <p14:creationId xmlns:p14="http://schemas.microsoft.com/office/powerpoint/2010/main" val="21645261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18</a:t>
            </a:fld>
            <a:endParaRPr lang="en-IN"/>
          </a:p>
        </p:txBody>
      </p:sp>
    </p:spTree>
    <p:extLst>
      <p:ext uri="{BB962C8B-B14F-4D97-AF65-F5344CB8AC3E}">
        <p14:creationId xmlns:p14="http://schemas.microsoft.com/office/powerpoint/2010/main" val="326746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8</a:t>
            </a:fld>
            <a:endParaRPr lang="en-IN"/>
          </a:p>
        </p:txBody>
      </p:sp>
    </p:spTree>
    <p:extLst>
      <p:ext uri="{BB962C8B-B14F-4D97-AF65-F5344CB8AC3E}">
        <p14:creationId xmlns:p14="http://schemas.microsoft.com/office/powerpoint/2010/main" val="1792924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9</a:t>
            </a:fld>
            <a:endParaRPr lang="en-IN"/>
          </a:p>
        </p:txBody>
      </p:sp>
    </p:spTree>
    <p:extLst>
      <p:ext uri="{BB962C8B-B14F-4D97-AF65-F5344CB8AC3E}">
        <p14:creationId xmlns:p14="http://schemas.microsoft.com/office/powerpoint/2010/main" val="2007761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10</a:t>
            </a:fld>
            <a:endParaRPr lang="en-IN"/>
          </a:p>
        </p:txBody>
      </p:sp>
    </p:spTree>
    <p:extLst>
      <p:ext uri="{BB962C8B-B14F-4D97-AF65-F5344CB8AC3E}">
        <p14:creationId xmlns:p14="http://schemas.microsoft.com/office/powerpoint/2010/main" val="1564918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11</a:t>
            </a:fld>
            <a:endParaRPr lang="en-IN"/>
          </a:p>
        </p:txBody>
      </p:sp>
    </p:spTree>
    <p:extLst>
      <p:ext uri="{BB962C8B-B14F-4D97-AF65-F5344CB8AC3E}">
        <p14:creationId xmlns:p14="http://schemas.microsoft.com/office/powerpoint/2010/main" val="2446163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12</a:t>
            </a:fld>
            <a:endParaRPr lang="en-IN"/>
          </a:p>
        </p:txBody>
      </p:sp>
    </p:spTree>
    <p:extLst>
      <p:ext uri="{BB962C8B-B14F-4D97-AF65-F5344CB8AC3E}">
        <p14:creationId xmlns:p14="http://schemas.microsoft.com/office/powerpoint/2010/main" val="231236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13</a:t>
            </a:fld>
            <a:endParaRPr lang="en-IN"/>
          </a:p>
        </p:txBody>
      </p:sp>
    </p:spTree>
    <p:extLst>
      <p:ext uri="{BB962C8B-B14F-4D97-AF65-F5344CB8AC3E}">
        <p14:creationId xmlns:p14="http://schemas.microsoft.com/office/powerpoint/2010/main" val="2446659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14</a:t>
            </a:fld>
            <a:endParaRPr lang="en-IN"/>
          </a:p>
        </p:txBody>
      </p:sp>
    </p:spTree>
    <p:extLst>
      <p:ext uri="{BB962C8B-B14F-4D97-AF65-F5344CB8AC3E}">
        <p14:creationId xmlns:p14="http://schemas.microsoft.com/office/powerpoint/2010/main" val="3879207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4B619BE-95E0-4293-B64B-49B0F5D4CEDD}" type="slidenum">
              <a:rPr lang="en-IN" smtClean="0"/>
              <a:pPr/>
              <a:t>15</a:t>
            </a:fld>
            <a:endParaRPr lang="en-IN"/>
          </a:p>
        </p:txBody>
      </p:sp>
    </p:spTree>
    <p:extLst>
      <p:ext uri="{BB962C8B-B14F-4D97-AF65-F5344CB8AC3E}">
        <p14:creationId xmlns:p14="http://schemas.microsoft.com/office/powerpoint/2010/main" val="643589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AAA5222-78F6-4ECD-99C5-9136C5DD6028}"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A9C6AE-F5D3-4763-A939-2F97BDD9F3D0}" type="slidenum">
              <a:rPr lang="en-IN" smtClean="0"/>
              <a:t>‹#›</a:t>
            </a:fld>
            <a:endParaRPr lang="en-IN"/>
          </a:p>
        </p:txBody>
      </p:sp>
    </p:spTree>
    <p:extLst>
      <p:ext uri="{BB962C8B-B14F-4D97-AF65-F5344CB8AC3E}">
        <p14:creationId xmlns:p14="http://schemas.microsoft.com/office/powerpoint/2010/main" val="2075596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AA5222-78F6-4ECD-99C5-9136C5DD6028}"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A9C6AE-F5D3-4763-A939-2F97BDD9F3D0}" type="slidenum">
              <a:rPr lang="en-IN" smtClean="0"/>
              <a:t>‹#›</a:t>
            </a:fld>
            <a:endParaRPr lang="en-IN"/>
          </a:p>
        </p:txBody>
      </p:sp>
    </p:spTree>
    <p:extLst>
      <p:ext uri="{BB962C8B-B14F-4D97-AF65-F5344CB8AC3E}">
        <p14:creationId xmlns:p14="http://schemas.microsoft.com/office/powerpoint/2010/main" val="4055654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AA5222-78F6-4ECD-99C5-9136C5DD6028}"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A9C6AE-F5D3-4763-A939-2F97BDD9F3D0}" type="slidenum">
              <a:rPr lang="en-IN" smtClean="0"/>
              <a:t>‹#›</a:t>
            </a:fld>
            <a:endParaRPr lang="en-IN"/>
          </a:p>
        </p:txBody>
      </p:sp>
    </p:spTree>
    <p:extLst>
      <p:ext uri="{BB962C8B-B14F-4D97-AF65-F5344CB8AC3E}">
        <p14:creationId xmlns:p14="http://schemas.microsoft.com/office/powerpoint/2010/main" val="193790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AAA5222-78F6-4ECD-99C5-9136C5DD6028}"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A9C6AE-F5D3-4763-A939-2F97BDD9F3D0}" type="slidenum">
              <a:rPr lang="en-IN" smtClean="0"/>
              <a:t>‹#›</a:t>
            </a:fld>
            <a:endParaRPr lang="en-IN"/>
          </a:p>
        </p:txBody>
      </p:sp>
    </p:spTree>
    <p:extLst>
      <p:ext uri="{BB962C8B-B14F-4D97-AF65-F5344CB8AC3E}">
        <p14:creationId xmlns:p14="http://schemas.microsoft.com/office/powerpoint/2010/main" val="2820455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AA5222-78F6-4ECD-99C5-9136C5DD6028}" type="datetimeFigureOut">
              <a:rPr lang="en-IN" smtClean="0"/>
              <a:t>08-08-2024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5A9C6AE-F5D3-4763-A939-2F97BDD9F3D0}" type="slidenum">
              <a:rPr lang="en-IN" smtClean="0"/>
              <a:t>‹#›</a:t>
            </a:fld>
            <a:endParaRPr lang="en-IN"/>
          </a:p>
        </p:txBody>
      </p:sp>
    </p:spTree>
    <p:extLst>
      <p:ext uri="{BB962C8B-B14F-4D97-AF65-F5344CB8AC3E}">
        <p14:creationId xmlns:p14="http://schemas.microsoft.com/office/powerpoint/2010/main" val="2959491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AAA5222-78F6-4ECD-99C5-9136C5DD6028}"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A9C6AE-F5D3-4763-A939-2F97BDD9F3D0}" type="slidenum">
              <a:rPr lang="en-IN" smtClean="0"/>
              <a:t>‹#›</a:t>
            </a:fld>
            <a:endParaRPr lang="en-IN"/>
          </a:p>
        </p:txBody>
      </p:sp>
    </p:spTree>
    <p:extLst>
      <p:ext uri="{BB962C8B-B14F-4D97-AF65-F5344CB8AC3E}">
        <p14:creationId xmlns:p14="http://schemas.microsoft.com/office/powerpoint/2010/main" val="2514526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AAA5222-78F6-4ECD-99C5-9136C5DD6028}" type="datetimeFigureOut">
              <a:rPr lang="en-IN" smtClean="0"/>
              <a:t>08-08-2024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5A9C6AE-F5D3-4763-A939-2F97BDD9F3D0}" type="slidenum">
              <a:rPr lang="en-IN" smtClean="0"/>
              <a:t>‹#›</a:t>
            </a:fld>
            <a:endParaRPr lang="en-IN"/>
          </a:p>
        </p:txBody>
      </p:sp>
    </p:spTree>
    <p:extLst>
      <p:ext uri="{BB962C8B-B14F-4D97-AF65-F5344CB8AC3E}">
        <p14:creationId xmlns:p14="http://schemas.microsoft.com/office/powerpoint/2010/main" val="3790012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AAA5222-78F6-4ECD-99C5-9136C5DD6028}" type="datetimeFigureOut">
              <a:rPr lang="en-IN" smtClean="0"/>
              <a:t>08-08-2024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5A9C6AE-F5D3-4763-A939-2F97BDD9F3D0}" type="slidenum">
              <a:rPr lang="en-IN" smtClean="0"/>
              <a:t>‹#›</a:t>
            </a:fld>
            <a:endParaRPr lang="en-IN"/>
          </a:p>
        </p:txBody>
      </p:sp>
    </p:spTree>
    <p:extLst>
      <p:ext uri="{BB962C8B-B14F-4D97-AF65-F5344CB8AC3E}">
        <p14:creationId xmlns:p14="http://schemas.microsoft.com/office/powerpoint/2010/main" val="408501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AA5222-78F6-4ECD-99C5-9136C5DD6028}" type="datetimeFigureOut">
              <a:rPr lang="en-IN" smtClean="0"/>
              <a:t>08-08-2024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5A9C6AE-F5D3-4763-A939-2F97BDD9F3D0}" type="slidenum">
              <a:rPr lang="en-IN" smtClean="0"/>
              <a:t>‹#›</a:t>
            </a:fld>
            <a:endParaRPr lang="en-IN"/>
          </a:p>
        </p:txBody>
      </p:sp>
    </p:spTree>
    <p:extLst>
      <p:ext uri="{BB962C8B-B14F-4D97-AF65-F5344CB8AC3E}">
        <p14:creationId xmlns:p14="http://schemas.microsoft.com/office/powerpoint/2010/main" val="1792843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AA5222-78F6-4ECD-99C5-9136C5DD6028}"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A9C6AE-F5D3-4763-A939-2F97BDD9F3D0}" type="slidenum">
              <a:rPr lang="en-IN" smtClean="0"/>
              <a:t>‹#›</a:t>
            </a:fld>
            <a:endParaRPr lang="en-IN"/>
          </a:p>
        </p:txBody>
      </p:sp>
    </p:spTree>
    <p:extLst>
      <p:ext uri="{BB962C8B-B14F-4D97-AF65-F5344CB8AC3E}">
        <p14:creationId xmlns:p14="http://schemas.microsoft.com/office/powerpoint/2010/main" val="379257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AA5222-78F6-4ECD-99C5-9136C5DD6028}" type="datetimeFigureOut">
              <a:rPr lang="en-IN" smtClean="0"/>
              <a:t>08-08-2024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5A9C6AE-F5D3-4763-A939-2F97BDD9F3D0}" type="slidenum">
              <a:rPr lang="en-IN" smtClean="0"/>
              <a:t>‹#›</a:t>
            </a:fld>
            <a:endParaRPr lang="en-IN"/>
          </a:p>
        </p:txBody>
      </p:sp>
    </p:spTree>
    <p:extLst>
      <p:ext uri="{BB962C8B-B14F-4D97-AF65-F5344CB8AC3E}">
        <p14:creationId xmlns:p14="http://schemas.microsoft.com/office/powerpoint/2010/main" val="3642585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AA5222-78F6-4ECD-99C5-9136C5DD6028}" type="datetimeFigureOut">
              <a:rPr lang="en-IN" smtClean="0"/>
              <a:t>08-08-2024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A9C6AE-F5D3-4763-A939-2F97BDD9F3D0}" type="slidenum">
              <a:rPr lang="en-IN" smtClean="0"/>
              <a:t>‹#›</a:t>
            </a:fld>
            <a:endParaRPr lang="en-IN"/>
          </a:p>
        </p:txBody>
      </p:sp>
    </p:spTree>
    <p:extLst>
      <p:ext uri="{BB962C8B-B14F-4D97-AF65-F5344CB8AC3E}">
        <p14:creationId xmlns:p14="http://schemas.microsoft.com/office/powerpoint/2010/main" val="1498158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a:t>CYBERBULLYING DETECTION ON SOCIAL NETWORKS USING NLP MACHINE LEARNING </a:t>
            </a:r>
            <a:endParaRPr lang="en-IN" sz="4800"/>
          </a:p>
        </p:txBody>
      </p:sp>
    </p:spTree>
    <p:extLst>
      <p:ext uri="{BB962C8B-B14F-4D97-AF65-F5344CB8AC3E}">
        <p14:creationId xmlns:p14="http://schemas.microsoft.com/office/powerpoint/2010/main" val="21818269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10</a:t>
            </a:fld>
            <a:endParaRPr lang="en-US" sz="2000" dirty="0"/>
          </a:p>
        </p:txBody>
      </p:sp>
      <p:sp>
        <p:nvSpPr>
          <p:cNvPr id="22" name="Rectangle 2"/>
          <p:cNvSpPr>
            <a:spLocks noChangeArrowheads="1"/>
          </p:cNvSpPr>
          <p:nvPr/>
        </p:nvSpPr>
        <p:spPr bwMode="auto">
          <a:xfrm>
            <a:off x="119389" y="304248"/>
            <a:ext cx="7029967"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LITERATURE REVIEW</a:t>
            </a:r>
            <a:endParaRPr lang="en-IN" sz="2400" b="1" dirty="0">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9" name="Content Placeholder 3"/>
          <p:cNvGraphicFramePr>
            <a:graphicFrameLocks/>
          </p:cNvGraphicFramePr>
          <p:nvPr>
            <p:extLst>
              <p:ext uri="{D42A27DB-BD31-4B8C-83A1-F6EECF244321}">
                <p14:modId xmlns:p14="http://schemas.microsoft.com/office/powerpoint/2010/main" val="3799647906"/>
              </p:ext>
            </p:extLst>
          </p:nvPr>
        </p:nvGraphicFramePr>
        <p:xfrm>
          <a:off x="391393" y="1006759"/>
          <a:ext cx="11800607" cy="3205480"/>
        </p:xfrm>
        <a:graphic>
          <a:graphicData uri="http://schemas.openxmlformats.org/drawingml/2006/table">
            <a:tbl>
              <a:tblPr firstRow="1" bandRow="1">
                <a:tableStyleId>{5C22544A-7EE6-4342-B048-85BDC9FD1C3A}</a:tableStyleId>
              </a:tblPr>
              <a:tblGrid>
                <a:gridCol w="773492">
                  <a:extLst>
                    <a:ext uri="{9D8B030D-6E8A-4147-A177-3AD203B41FA5}">
                      <a16:colId xmlns:a16="http://schemas.microsoft.com/office/drawing/2014/main" xmlns="" val="20000"/>
                    </a:ext>
                  </a:extLst>
                </a:gridCol>
                <a:gridCol w="1217707">
                  <a:extLst>
                    <a:ext uri="{9D8B030D-6E8A-4147-A177-3AD203B41FA5}">
                      <a16:colId xmlns:a16="http://schemas.microsoft.com/office/drawing/2014/main" xmlns="" val="20001"/>
                    </a:ext>
                  </a:extLst>
                </a:gridCol>
                <a:gridCol w="1685802">
                  <a:extLst>
                    <a:ext uri="{9D8B030D-6E8A-4147-A177-3AD203B41FA5}">
                      <a16:colId xmlns:a16="http://schemas.microsoft.com/office/drawing/2014/main" xmlns="" val="20002"/>
                    </a:ext>
                  </a:extLst>
                </a:gridCol>
                <a:gridCol w="4277116">
                  <a:extLst>
                    <a:ext uri="{9D8B030D-6E8A-4147-A177-3AD203B41FA5}">
                      <a16:colId xmlns:a16="http://schemas.microsoft.com/office/drawing/2014/main" xmlns="" val="20003"/>
                    </a:ext>
                  </a:extLst>
                </a:gridCol>
                <a:gridCol w="3846490">
                  <a:extLst>
                    <a:ext uri="{9D8B030D-6E8A-4147-A177-3AD203B41FA5}">
                      <a16:colId xmlns:a16="http://schemas.microsoft.com/office/drawing/2014/main" xmlns="" val="20004"/>
                    </a:ext>
                  </a:extLst>
                </a:gridCol>
              </a:tblGrid>
              <a:tr h="370840">
                <a:tc>
                  <a:txBody>
                    <a:bodyPr/>
                    <a:lstStyle/>
                    <a:p>
                      <a:r>
                        <a:rPr lang="en-IN" dirty="0"/>
                        <a:t>S.NO</a:t>
                      </a:r>
                    </a:p>
                  </a:txBody>
                  <a:tcPr/>
                </a:tc>
                <a:tc>
                  <a:txBody>
                    <a:bodyPr/>
                    <a:lstStyle/>
                    <a:p>
                      <a:r>
                        <a:rPr lang="en-IN" dirty="0"/>
                        <a:t>TITLE</a:t>
                      </a:r>
                    </a:p>
                  </a:txBody>
                  <a:tcPr/>
                </a:tc>
                <a:tc>
                  <a:txBody>
                    <a:bodyPr/>
                    <a:lstStyle/>
                    <a:p>
                      <a:r>
                        <a:rPr lang="en-IN" dirty="0"/>
                        <a:t>AUHTOR/YEAR</a:t>
                      </a:r>
                    </a:p>
                  </a:txBody>
                  <a:tcPr/>
                </a:tc>
                <a:tc>
                  <a:txBody>
                    <a:bodyPr/>
                    <a:lstStyle/>
                    <a:p>
                      <a:r>
                        <a:rPr lang="en-IN" dirty="0"/>
                        <a:t>DESCRIPTION</a:t>
                      </a:r>
                    </a:p>
                  </a:txBody>
                  <a:tcPr/>
                </a:tc>
                <a:tc>
                  <a:txBody>
                    <a:bodyPr/>
                    <a:lstStyle/>
                    <a:p>
                      <a:r>
                        <a:rPr lang="en-IN" dirty="0"/>
                        <a:t>TECHNIQUE</a:t>
                      </a:r>
                    </a:p>
                  </a:txBody>
                  <a:tcPr/>
                </a:tc>
                <a:extLst>
                  <a:ext uri="{0D108BD9-81ED-4DB2-BD59-A6C34878D82A}">
                    <a16:rowId xmlns:a16="http://schemas.microsoft.com/office/drawing/2014/main" xmlns="" val="10000"/>
                  </a:ext>
                </a:extLst>
              </a:tr>
              <a:tr h="370840">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Teenagers, screens and social media: A narrative review of reviews and key studies</a:t>
                      </a:r>
                    </a:p>
                    <a:p>
                      <a:endParaRPr lang="en-IN"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A. </a:t>
                      </a:r>
                      <a:r>
                        <a:rPr lang="en-US" sz="1800" kern="1200" dirty="0" err="1" smtClean="0">
                          <a:solidFill>
                            <a:schemeClr val="dk1"/>
                          </a:solidFill>
                          <a:effectLst/>
                          <a:latin typeface="+mn-lt"/>
                          <a:ea typeface="+mn-ea"/>
                          <a:cs typeface="+mn-cs"/>
                        </a:rPr>
                        <a:t>Orben</a:t>
                      </a:r>
                      <a:r>
                        <a:rPr lang="en-US" sz="1800" kern="1200" dirty="0" smtClean="0">
                          <a:solidFill>
                            <a:schemeClr val="dk1"/>
                          </a:solidFill>
                          <a:effectLst/>
                          <a:latin typeface="+mn-lt"/>
                          <a:ea typeface="+mn-ea"/>
                          <a:cs typeface="+mn-cs"/>
                        </a:rPr>
                        <a:t>/2020</a:t>
                      </a:r>
                    </a:p>
                    <a:p>
                      <a:endParaRPr lang="en-IN" dirty="0"/>
                    </a:p>
                  </a:txBody>
                  <a:tcPr/>
                </a:tc>
                <a:tc>
                  <a:txBody>
                    <a:bodyPr/>
                    <a:lstStyle/>
                    <a:p>
                      <a:r>
                        <a:rPr lang="en-US" sz="1800" b="0" i="0" kern="1200" dirty="0" smtClean="0">
                          <a:solidFill>
                            <a:schemeClr val="dk1"/>
                          </a:solidFill>
                          <a:effectLst/>
                          <a:latin typeface="+mn-lt"/>
                          <a:ea typeface="+mn-ea"/>
                          <a:cs typeface="+mn-cs"/>
                        </a:rPr>
                        <a:t>Reviewing the last decade of reviews in the area, it is evident that the research field needs to refocus on improving transparency, interpreting effect sizes and changing measurement. It also needs to show a greater appreciation for the individual differences that will inherently shape each adolescent’s reaction to digital technologies.</a:t>
                      </a:r>
                      <a:endParaRPr lang="en-IN" dirty="0"/>
                    </a:p>
                  </a:txBody>
                  <a:tcPr/>
                </a:tc>
                <a:tc>
                  <a:txBody>
                    <a:bodyPr/>
                    <a:lstStyle/>
                    <a:p>
                      <a:r>
                        <a:rPr lang="en-US" sz="1800" b="0" i="0" kern="1200" dirty="0" smtClean="0">
                          <a:solidFill>
                            <a:schemeClr val="dk1"/>
                          </a:solidFill>
                          <a:effectLst/>
                          <a:latin typeface="+mn-lt"/>
                          <a:ea typeface="+mn-ea"/>
                          <a:cs typeface="+mn-cs"/>
                        </a:rPr>
                        <a:t>Systematic reviews, meta-analyses and key studies are reviewed to provide insights into the state of current research linking digital technology and social media use to well-being; possible future directions and improvements are discussed.</a:t>
                      </a:r>
                      <a:endParaRPr lang="en-IN"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431988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11</a:t>
            </a:fld>
            <a:endParaRPr lang="en-US" sz="2000" dirty="0"/>
          </a:p>
        </p:txBody>
      </p:sp>
      <p:sp>
        <p:nvSpPr>
          <p:cNvPr id="22" name="Rectangle 2"/>
          <p:cNvSpPr>
            <a:spLocks noChangeArrowheads="1"/>
          </p:cNvSpPr>
          <p:nvPr/>
        </p:nvSpPr>
        <p:spPr bwMode="auto">
          <a:xfrm>
            <a:off x="119389" y="304248"/>
            <a:ext cx="7029967"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LITERATURE REVIEW</a:t>
            </a:r>
            <a:endParaRPr lang="en-IN" sz="2400" b="1" dirty="0">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9" name="Content Placeholder 3"/>
          <p:cNvGraphicFramePr>
            <a:graphicFrameLocks/>
          </p:cNvGraphicFramePr>
          <p:nvPr>
            <p:extLst>
              <p:ext uri="{D42A27DB-BD31-4B8C-83A1-F6EECF244321}">
                <p14:modId xmlns:p14="http://schemas.microsoft.com/office/powerpoint/2010/main" val="1381949164"/>
              </p:ext>
            </p:extLst>
          </p:nvPr>
        </p:nvGraphicFramePr>
        <p:xfrm>
          <a:off x="391393" y="1006759"/>
          <a:ext cx="11800607" cy="3754120"/>
        </p:xfrm>
        <a:graphic>
          <a:graphicData uri="http://schemas.openxmlformats.org/drawingml/2006/table">
            <a:tbl>
              <a:tblPr firstRow="1" bandRow="1">
                <a:tableStyleId>{5C22544A-7EE6-4342-B048-85BDC9FD1C3A}</a:tableStyleId>
              </a:tblPr>
              <a:tblGrid>
                <a:gridCol w="773492">
                  <a:extLst>
                    <a:ext uri="{9D8B030D-6E8A-4147-A177-3AD203B41FA5}">
                      <a16:colId xmlns:a16="http://schemas.microsoft.com/office/drawing/2014/main" xmlns="" val="20000"/>
                    </a:ext>
                  </a:extLst>
                </a:gridCol>
                <a:gridCol w="1217707">
                  <a:extLst>
                    <a:ext uri="{9D8B030D-6E8A-4147-A177-3AD203B41FA5}">
                      <a16:colId xmlns:a16="http://schemas.microsoft.com/office/drawing/2014/main" xmlns="" val="20001"/>
                    </a:ext>
                  </a:extLst>
                </a:gridCol>
                <a:gridCol w="1777284">
                  <a:extLst>
                    <a:ext uri="{9D8B030D-6E8A-4147-A177-3AD203B41FA5}">
                      <a16:colId xmlns:a16="http://schemas.microsoft.com/office/drawing/2014/main" xmlns="" val="20002"/>
                    </a:ext>
                  </a:extLst>
                </a:gridCol>
                <a:gridCol w="5672003">
                  <a:extLst>
                    <a:ext uri="{9D8B030D-6E8A-4147-A177-3AD203B41FA5}">
                      <a16:colId xmlns:a16="http://schemas.microsoft.com/office/drawing/2014/main" xmlns="" val="20003"/>
                    </a:ext>
                  </a:extLst>
                </a:gridCol>
                <a:gridCol w="2360121">
                  <a:extLst>
                    <a:ext uri="{9D8B030D-6E8A-4147-A177-3AD203B41FA5}">
                      <a16:colId xmlns:a16="http://schemas.microsoft.com/office/drawing/2014/main" xmlns="" val="20004"/>
                    </a:ext>
                  </a:extLst>
                </a:gridCol>
              </a:tblGrid>
              <a:tr h="370840">
                <a:tc>
                  <a:txBody>
                    <a:bodyPr/>
                    <a:lstStyle/>
                    <a:p>
                      <a:r>
                        <a:rPr lang="en-IN" dirty="0"/>
                        <a:t>S.NO</a:t>
                      </a:r>
                    </a:p>
                  </a:txBody>
                  <a:tcPr/>
                </a:tc>
                <a:tc>
                  <a:txBody>
                    <a:bodyPr/>
                    <a:lstStyle/>
                    <a:p>
                      <a:r>
                        <a:rPr lang="en-IN" dirty="0"/>
                        <a:t>TITLE</a:t>
                      </a:r>
                    </a:p>
                  </a:txBody>
                  <a:tcPr/>
                </a:tc>
                <a:tc>
                  <a:txBody>
                    <a:bodyPr/>
                    <a:lstStyle/>
                    <a:p>
                      <a:r>
                        <a:rPr lang="en-IN" dirty="0"/>
                        <a:t>AUHTOR/YEAR</a:t>
                      </a:r>
                    </a:p>
                  </a:txBody>
                  <a:tcPr/>
                </a:tc>
                <a:tc>
                  <a:txBody>
                    <a:bodyPr/>
                    <a:lstStyle/>
                    <a:p>
                      <a:r>
                        <a:rPr lang="en-IN" dirty="0"/>
                        <a:t>DESCRIPTION</a:t>
                      </a:r>
                    </a:p>
                  </a:txBody>
                  <a:tcPr/>
                </a:tc>
                <a:tc>
                  <a:txBody>
                    <a:bodyPr/>
                    <a:lstStyle/>
                    <a:p>
                      <a:r>
                        <a:rPr lang="en-IN" dirty="0"/>
                        <a:t>TECHNIQUE</a:t>
                      </a:r>
                    </a:p>
                  </a:txBody>
                  <a:tcPr/>
                </a:tc>
                <a:extLst>
                  <a:ext uri="{0D108BD9-81ED-4DB2-BD59-A6C34878D82A}">
                    <a16:rowId xmlns:a16="http://schemas.microsoft.com/office/drawing/2014/main" xmlns="" val="10000"/>
                  </a:ext>
                </a:extLst>
              </a:tr>
              <a:tr h="370840">
                <a:tc>
                  <a:txBody>
                    <a:bodyPr/>
                    <a:lstStyle/>
                    <a:p>
                      <a:r>
                        <a:rPr lang="en-IN"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Cyberbullying among adolescents: Psychometric properties of the CYB-AGS cyber-aggressor scale</a:t>
                      </a:r>
                    </a:p>
                    <a:p>
                      <a:endParaRPr lang="en-IN"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S. </a:t>
                      </a:r>
                      <a:r>
                        <a:rPr lang="en-US" sz="1800" kern="1200" dirty="0" err="1" smtClean="0">
                          <a:solidFill>
                            <a:schemeClr val="dk1"/>
                          </a:solidFill>
                          <a:effectLst/>
                          <a:latin typeface="+mn-lt"/>
                          <a:ea typeface="+mn-ea"/>
                          <a:cs typeface="+mn-cs"/>
                        </a:rPr>
                        <a:t>Buelga</a:t>
                      </a:r>
                      <a:r>
                        <a:rPr lang="en-US" sz="1800" kern="1200" dirty="0" smtClean="0">
                          <a:solidFill>
                            <a:schemeClr val="dk1"/>
                          </a:solidFill>
                          <a:effectLst/>
                          <a:latin typeface="+mn-lt"/>
                          <a:ea typeface="+mn-ea"/>
                          <a:cs typeface="+mn-cs"/>
                        </a:rPr>
                        <a:t>, J. </a:t>
                      </a:r>
                      <a:r>
                        <a:rPr lang="en-US" sz="1800" kern="1200" dirty="0" err="1" smtClean="0">
                          <a:solidFill>
                            <a:schemeClr val="dk1"/>
                          </a:solidFill>
                          <a:effectLst/>
                          <a:latin typeface="+mn-lt"/>
                          <a:ea typeface="+mn-ea"/>
                          <a:cs typeface="+mn-cs"/>
                        </a:rPr>
                        <a:t>Postigo</a:t>
                      </a:r>
                      <a:r>
                        <a:rPr lang="en-US" sz="1800" kern="1200" dirty="0" smtClean="0">
                          <a:solidFill>
                            <a:schemeClr val="dk1"/>
                          </a:solidFill>
                          <a:effectLst/>
                          <a:latin typeface="+mn-lt"/>
                          <a:ea typeface="+mn-ea"/>
                          <a:cs typeface="+mn-cs"/>
                        </a:rPr>
                        <a:t>, B. </a:t>
                      </a:r>
                      <a:r>
                        <a:rPr lang="en-US" sz="1800" kern="1200" dirty="0" err="1" smtClean="0">
                          <a:solidFill>
                            <a:schemeClr val="dk1"/>
                          </a:solidFill>
                          <a:effectLst/>
                          <a:latin typeface="+mn-lt"/>
                          <a:ea typeface="+mn-ea"/>
                          <a:cs typeface="+mn-cs"/>
                        </a:rPr>
                        <a:t>Martínez</a:t>
                      </a:r>
                      <a:r>
                        <a:rPr lang="en-US" sz="1800" kern="1200" dirty="0" smtClean="0">
                          <a:solidFill>
                            <a:schemeClr val="dk1"/>
                          </a:solidFill>
                          <a:effectLst/>
                          <a:latin typeface="+mn-lt"/>
                          <a:ea typeface="+mn-ea"/>
                          <a:cs typeface="+mn-cs"/>
                        </a:rPr>
                        <a:t>-Ferrer, M. J. Cava and J. Ortega-</a:t>
                      </a:r>
                      <a:r>
                        <a:rPr lang="en-US" sz="1800" kern="1200" dirty="0" err="1" smtClean="0">
                          <a:solidFill>
                            <a:schemeClr val="dk1"/>
                          </a:solidFill>
                          <a:effectLst/>
                          <a:latin typeface="+mn-lt"/>
                          <a:ea typeface="+mn-ea"/>
                          <a:cs typeface="+mn-cs"/>
                        </a:rPr>
                        <a:t>Barón</a:t>
                      </a:r>
                      <a:r>
                        <a:rPr lang="en-US" sz="1800" kern="1200" dirty="0" smtClean="0">
                          <a:solidFill>
                            <a:schemeClr val="dk1"/>
                          </a:solidFill>
                          <a:effectLst/>
                          <a:latin typeface="+mn-lt"/>
                          <a:ea typeface="+mn-ea"/>
                          <a:cs typeface="+mn-cs"/>
                        </a:rPr>
                        <a:t>/2020</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Results confirmed the reliability and validity of the two-dimensional model. Moreover, measurement invariance was established. Finally, regarding convergent validity, positive correlations were obtained between cyberbullying and aggressive behaviors in school, anger expression, negative attitudes towards school, and transgression of norms. Furthermore, negative correlations were found between cyberbullying and attitudes towards institutional authority.</a:t>
                      </a:r>
                    </a:p>
                    <a:p>
                      <a:endParaRPr lang="en-IN" dirty="0"/>
                    </a:p>
                  </a:txBody>
                  <a:tcPr/>
                </a:tc>
                <a:tc>
                  <a:txBody>
                    <a:bodyPr/>
                    <a:lstStyle/>
                    <a:p>
                      <a:r>
                        <a:rPr lang="en-US" sz="1800" b="0" i="0" kern="1200" dirty="0" smtClean="0">
                          <a:solidFill>
                            <a:schemeClr val="dk1"/>
                          </a:solidFill>
                          <a:effectLst/>
                          <a:latin typeface="+mn-lt"/>
                          <a:ea typeface="+mn-ea"/>
                          <a:cs typeface="+mn-cs"/>
                        </a:rPr>
                        <a:t>Adolescent Cyber-Aggressor scale (CYB-AGS)</a:t>
                      </a:r>
                      <a:endParaRPr lang="en-IN"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136756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12</a:t>
            </a:fld>
            <a:endParaRPr lang="en-US" sz="2000" dirty="0"/>
          </a:p>
        </p:txBody>
      </p:sp>
      <p:sp>
        <p:nvSpPr>
          <p:cNvPr id="22" name="Rectangle 2"/>
          <p:cNvSpPr>
            <a:spLocks noChangeArrowheads="1"/>
          </p:cNvSpPr>
          <p:nvPr/>
        </p:nvSpPr>
        <p:spPr bwMode="auto">
          <a:xfrm>
            <a:off x="119389" y="304248"/>
            <a:ext cx="7029967"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LITERATURE REVIEW</a:t>
            </a:r>
            <a:endParaRPr lang="en-IN" sz="2400" b="1" dirty="0">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9" name="Content Placeholder 3"/>
          <p:cNvGraphicFramePr>
            <a:graphicFrameLocks/>
          </p:cNvGraphicFramePr>
          <p:nvPr>
            <p:extLst>
              <p:ext uri="{D42A27DB-BD31-4B8C-83A1-F6EECF244321}">
                <p14:modId xmlns:p14="http://schemas.microsoft.com/office/powerpoint/2010/main" val="441672125"/>
              </p:ext>
            </p:extLst>
          </p:nvPr>
        </p:nvGraphicFramePr>
        <p:xfrm>
          <a:off x="391393" y="1006759"/>
          <a:ext cx="11800607" cy="2108200"/>
        </p:xfrm>
        <a:graphic>
          <a:graphicData uri="http://schemas.openxmlformats.org/drawingml/2006/table">
            <a:tbl>
              <a:tblPr firstRow="1" bandRow="1">
                <a:tableStyleId>{5C22544A-7EE6-4342-B048-85BDC9FD1C3A}</a:tableStyleId>
              </a:tblPr>
              <a:tblGrid>
                <a:gridCol w="773492">
                  <a:extLst>
                    <a:ext uri="{9D8B030D-6E8A-4147-A177-3AD203B41FA5}">
                      <a16:colId xmlns:a16="http://schemas.microsoft.com/office/drawing/2014/main" xmlns="" val="20000"/>
                    </a:ext>
                  </a:extLst>
                </a:gridCol>
                <a:gridCol w="1217707">
                  <a:extLst>
                    <a:ext uri="{9D8B030D-6E8A-4147-A177-3AD203B41FA5}">
                      <a16:colId xmlns:a16="http://schemas.microsoft.com/office/drawing/2014/main" xmlns="" val="20001"/>
                    </a:ext>
                  </a:extLst>
                </a:gridCol>
                <a:gridCol w="1777284">
                  <a:extLst>
                    <a:ext uri="{9D8B030D-6E8A-4147-A177-3AD203B41FA5}">
                      <a16:colId xmlns:a16="http://schemas.microsoft.com/office/drawing/2014/main" xmlns="" val="20002"/>
                    </a:ext>
                  </a:extLst>
                </a:gridCol>
                <a:gridCol w="5672003">
                  <a:extLst>
                    <a:ext uri="{9D8B030D-6E8A-4147-A177-3AD203B41FA5}">
                      <a16:colId xmlns:a16="http://schemas.microsoft.com/office/drawing/2014/main" xmlns="" val="20003"/>
                    </a:ext>
                  </a:extLst>
                </a:gridCol>
                <a:gridCol w="2360121">
                  <a:extLst>
                    <a:ext uri="{9D8B030D-6E8A-4147-A177-3AD203B41FA5}">
                      <a16:colId xmlns:a16="http://schemas.microsoft.com/office/drawing/2014/main" xmlns="" val="20004"/>
                    </a:ext>
                  </a:extLst>
                </a:gridCol>
              </a:tblGrid>
              <a:tr h="370840">
                <a:tc>
                  <a:txBody>
                    <a:bodyPr/>
                    <a:lstStyle/>
                    <a:p>
                      <a:r>
                        <a:rPr lang="en-IN" dirty="0"/>
                        <a:t>S.NO</a:t>
                      </a:r>
                    </a:p>
                  </a:txBody>
                  <a:tcPr/>
                </a:tc>
                <a:tc>
                  <a:txBody>
                    <a:bodyPr/>
                    <a:lstStyle/>
                    <a:p>
                      <a:r>
                        <a:rPr lang="en-IN" dirty="0"/>
                        <a:t>TITLE</a:t>
                      </a:r>
                    </a:p>
                  </a:txBody>
                  <a:tcPr/>
                </a:tc>
                <a:tc>
                  <a:txBody>
                    <a:bodyPr/>
                    <a:lstStyle/>
                    <a:p>
                      <a:r>
                        <a:rPr lang="en-IN" dirty="0"/>
                        <a:t>AUHTOR/YEAR</a:t>
                      </a:r>
                    </a:p>
                  </a:txBody>
                  <a:tcPr/>
                </a:tc>
                <a:tc>
                  <a:txBody>
                    <a:bodyPr/>
                    <a:lstStyle/>
                    <a:p>
                      <a:r>
                        <a:rPr lang="en-IN" dirty="0"/>
                        <a:t>DESCRIPTION</a:t>
                      </a:r>
                    </a:p>
                  </a:txBody>
                  <a:tcPr/>
                </a:tc>
                <a:tc>
                  <a:txBody>
                    <a:bodyPr/>
                    <a:lstStyle/>
                    <a:p>
                      <a:r>
                        <a:rPr lang="en-IN" dirty="0"/>
                        <a:t>TECHNIQUE</a:t>
                      </a:r>
                    </a:p>
                  </a:txBody>
                  <a:tcPr/>
                </a:tc>
                <a:extLst>
                  <a:ext uri="{0D108BD9-81ED-4DB2-BD59-A6C34878D82A}">
                    <a16:rowId xmlns:a16="http://schemas.microsoft.com/office/drawing/2014/main" xmlns="" val="10000"/>
                  </a:ext>
                </a:extLst>
              </a:tr>
              <a:tr h="370840">
                <a:tc>
                  <a:txBody>
                    <a:bodyPr/>
                    <a:lstStyle/>
                    <a:p>
                      <a:r>
                        <a:rPr lang="en-IN" dirty="0"/>
                        <a:t>6</a:t>
                      </a:r>
                    </a:p>
                  </a:txBody>
                  <a:tcPr/>
                </a:tc>
                <a:tc>
                  <a:txBody>
                    <a:bodyPr/>
                    <a:lstStyle/>
                    <a:p>
                      <a:r>
                        <a:rPr lang="en-US" dirty="0" smtClean="0"/>
                        <a:t>Hate Speech Identification Using Machine Learning</a:t>
                      </a:r>
                      <a:endParaRPr lang="en-IN"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err="1" smtClean="0">
                          <a:solidFill>
                            <a:schemeClr val="dk1"/>
                          </a:solidFill>
                          <a:effectLst/>
                          <a:latin typeface="+mn-lt"/>
                          <a:ea typeface="+mn-ea"/>
                          <a:cs typeface="+mn-cs"/>
                        </a:rPr>
                        <a:t>Nikhilraj</a:t>
                      </a:r>
                      <a:r>
                        <a:rPr lang="en-US" sz="1800" b="0" kern="1200" dirty="0" smtClean="0">
                          <a:solidFill>
                            <a:schemeClr val="dk1"/>
                          </a:solidFill>
                          <a:effectLst/>
                          <a:latin typeface="+mn-lt"/>
                          <a:ea typeface="+mn-ea"/>
                          <a:cs typeface="+mn-cs"/>
                        </a:rPr>
                        <a:t> </a:t>
                      </a:r>
                      <a:r>
                        <a:rPr lang="en-US" sz="1800" b="0" kern="1200" dirty="0" err="1" smtClean="0">
                          <a:solidFill>
                            <a:schemeClr val="dk1"/>
                          </a:solidFill>
                          <a:effectLst/>
                          <a:latin typeface="+mn-lt"/>
                          <a:ea typeface="+mn-ea"/>
                          <a:cs typeface="+mn-cs"/>
                        </a:rPr>
                        <a:t>Gadekar</a:t>
                      </a:r>
                      <a:r>
                        <a:rPr lang="en-US" sz="1800" b="0" kern="1200" dirty="0" smtClean="0">
                          <a:solidFill>
                            <a:schemeClr val="dk1"/>
                          </a:solidFill>
                          <a:effectLst/>
                          <a:latin typeface="+mn-lt"/>
                          <a:ea typeface="+mn-ea"/>
                          <a:cs typeface="+mn-cs"/>
                        </a:rPr>
                        <a:t>, Mario Pinto/2022</a:t>
                      </a:r>
                    </a:p>
                    <a:p>
                      <a:endParaRPr lang="en-IN"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In this paper, we have used subjectivity analysis and semantic features to create a lexicon that builds a classifier to identify hate speech.</a:t>
                      </a:r>
                    </a:p>
                    <a:p>
                      <a:endParaRPr lang="en-IN" dirty="0"/>
                    </a:p>
                  </a:txBody>
                  <a:tcPr/>
                </a:tc>
                <a:tc>
                  <a:txBody>
                    <a:bodyPr/>
                    <a:lstStyle/>
                    <a:p>
                      <a:r>
                        <a:rPr lang="en-US" dirty="0" smtClean="0"/>
                        <a:t>In this study they have used SVM and Naïve Bayes algorithms for classification</a:t>
                      </a:r>
                      <a:endParaRPr lang="en-IN"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993463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13</a:t>
            </a:fld>
            <a:endParaRPr lang="en-US" sz="2000" dirty="0"/>
          </a:p>
        </p:txBody>
      </p:sp>
      <p:sp>
        <p:nvSpPr>
          <p:cNvPr id="22" name="Rectangle 2"/>
          <p:cNvSpPr>
            <a:spLocks noChangeArrowheads="1"/>
          </p:cNvSpPr>
          <p:nvPr/>
        </p:nvSpPr>
        <p:spPr bwMode="auto">
          <a:xfrm>
            <a:off x="119389" y="304248"/>
            <a:ext cx="7029967"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LITERATURE REVIEW</a:t>
            </a:r>
            <a:endParaRPr lang="en-IN" sz="2400" b="1" dirty="0">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9" name="Content Placeholder 3"/>
          <p:cNvGraphicFramePr>
            <a:graphicFrameLocks/>
          </p:cNvGraphicFramePr>
          <p:nvPr>
            <p:extLst>
              <p:ext uri="{D42A27DB-BD31-4B8C-83A1-F6EECF244321}">
                <p14:modId xmlns:p14="http://schemas.microsoft.com/office/powerpoint/2010/main" val="4264023230"/>
              </p:ext>
            </p:extLst>
          </p:nvPr>
        </p:nvGraphicFramePr>
        <p:xfrm>
          <a:off x="391393" y="1006759"/>
          <a:ext cx="11800607" cy="2656840"/>
        </p:xfrm>
        <a:graphic>
          <a:graphicData uri="http://schemas.openxmlformats.org/drawingml/2006/table">
            <a:tbl>
              <a:tblPr firstRow="1" bandRow="1">
                <a:tableStyleId>{5C22544A-7EE6-4342-B048-85BDC9FD1C3A}</a:tableStyleId>
              </a:tblPr>
              <a:tblGrid>
                <a:gridCol w="773492">
                  <a:extLst>
                    <a:ext uri="{9D8B030D-6E8A-4147-A177-3AD203B41FA5}">
                      <a16:colId xmlns:a16="http://schemas.microsoft.com/office/drawing/2014/main" xmlns="" val="20000"/>
                    </a:ext>
                  </a:extLst>
                </a:gridCol>
                <a:gridCol w="1217707">
                  <a:extLst>
                    <a:ext uri="{9D8B030D-6E8A-4147-A177-3AD203B41FA5}">
                      <a16:colId xmlns:a16="http://schemas.microsoft.com/office/drawing/2014/main" xmlns="" val="20001"/>
                    </a:ext>
                  </a:extLst>
                </a:gridCol>
                <a:gridCol w="1777284">
                  <a:extLst>
                    <a:ext uri="{9D8B030D-6E8A-4147-A177-3AD203B41FA5}">
                      <a16:colId xmlns:a16="http://schemas.microsoft.com/office/drawing/2014/main" xmlns="" val="20002"/>
                    </a:ext>
                  </a:extLst>
                </a:gridCol>
                <a:gridCol w="5672003">
                  <a:extLst>
                    <a:ext uri="{9D8B030D-6E8A-4147-A177-3AD203B41FA5}">
                      <a16:colId xmlns:a16="http://schemas.microsoft.com/office/drawing/2014/main" xmlns="" val="20003"/>
                    </a:ext>
                  </a:extLst>
                </a:gridCol>
                <a:gridCol w="2360121">
                  <a:extLst>
                    <a:ext uri="{9D8B030D-6E8A-4147-A177-3AD203B41FA5}">
                      <a16:colId xmlns:a16="http://schemas.microsoft.com/office/drawing/2014/main" xmlns="" val="20004"/>
                    </a:ext>
                  </a:extLst>
                </a:gridCol>
              </a:tblGrid>
              <a:tr h="370840">
                <a:tc>
                  <a:txBody>
                    <a:bodyPr/>
                    <a:lstStyle/>
                    <a:p>
                      <a:r>
                        <a:rPr lang="en-IN" dirty="0"/>
                        <a:t>S.NO</a:t>
                      </a:r>
                    </a:p>
                  </a:txBody>
                  <a:tcPr/>
                </a:tc>
                <a:tc>
                  <a:txBody>
                    <a:bodyPr/>
                    <a:lstStyle/>
                    <a:p>
                      <a:r>
                        <a:rPr lang="en-IN" dirty="0"/>
                        <a:t>TITLE</a:t>
                      </a:r>
                    </a:p>
                  </a:txBody>
                  <a:tcPr/>
                </a:tc>
                <a:tc>
                  <a:txBody>
                    <a:bodyPr/>
                    <a:lstStyle/>
                    <a:p>
                      <a:r>
                        <a:rPr lang="en-IN" dirty="0"/>
                        <a:t>AUHTOR/YEAR</a:t>
                      </a:r>
                    </a:p>
                  </a:txBody>
                  <a:tcPr/>
                </a:tc>
                <a:tc>
                  <a:txBody>
                    <a:bodyPr/>
                    <a:lstStyle/>
                    <a:p>
                      <a:r>
                        <a:rPr lang="en-IN" dirty="0"/>
                        <a:t>DESCRIPTION</a:t>
                      </a:r>
                    </a:p>
                  </a:txBody>
                  <a:tcPr/>
                </a:tc>
                <a:tc>
                  <a:txBody>
                    <a:bodyPr/>
                    <a:lstStyle/>
                    <a:p>
                      <a:r>
                        <a:rPr lang="en-IN" dirty="0"/>
                        <a:t>TECHNIQUE</a:t>
                      </a:r>
                    </a:p>
                  </a:txBody>
                  <a:tcPr/>
                </a:tc>
                <a:extLst>
                  <a:ext uri="{0D108BD9-81ED-4DB2-BD59-A6C34878D82A}">
                    <a16:rowId xmlns:a16="http://schemas.microsoft.com/office/drawing/2014/main" xmlns="" val="10000"/>
                  </a:ext>
                </a:extLst>
              </a:tr>
              <a:tr h="370840">
                <a:tc>
                  <a:txBody>
                    <a:bodyPr/>
                    <a:lstStyle/>
                    <a:p>
                      <a:r>
                        <a:rPr lang="en-IN" dirty="0"/>
                        <a:t>7</a:t>
                      </a:r>
                    </a:p>
                  </a:txBody>
                  <a:tcPr/>
                </a:tc>
                <a:tc>
                  <a:txBody>
                    <a:bodyPr/>
                    <a:lstStyle/>
                    <a:p>
                      <a:r>
                        <a:rPr lang="en-US" dirty="0" smtClean="0"/>
                        <a:t>Hate Speech Recognition System through NLP and Deep Learning</a:t>
                      </a:r>
                      <a:endParaRPr lang="en-IN" b="0" dirty="0"/>
                    </a:p>
                  </a:txBody>
                  <a:tcPr/>
                </a:tc>
                <a:tc>
                  <a:txBody>
                    <a:bodyPr/>
                    <a:lstStyle/>
                    <a:p>
                      <a:r>
                        <a:rPr lang="nn-NO" dirty="0" smtClean="0"/>
                        <a:t>Sagar Mujumale, Prof. Nagaraju Bogiri/2022</a:t>
                      </a:r>
                      <a:endParaRPr lang="en-IN" dirty="0"/>
                    </a:p>
                  </a:txBody>
                  <a:tcPr/>
                </a:tc>
                <a:tc>
                  <a:txBody>
                    <a:bodyPr/>
                    <a:lstStyle/>
                    <a:p>
                      <a:r>
                        <a:rPr lang="en-US" dirty="0" smtClean="0"/>
                        <a:t>Therefore, this research article elaborates on an effective approach for the purpose of achieving effective hate speech recognition through the use of Natural Language Processing approaches such as TF-IDF, Entropy Estimation along with Fuzzy Artificial Neural Networks and Decision Making. The experimentations have been conducted to attain the performance of the approach which has resulted in highly positive results.</a:t>
                      </a:r>
                      <a:endParaRPr lang="en-IN" dirty="0"/>
                    </a:p>
                  </a:txBody>
                  <a:tcPr/>
                </a:tc>
                <a:tc>
                  <a:txBody>
                    <a:bodyPr/>
                    <a:lstStyle/>
                    <a:p>
                      <a:r>
                        <a:rPr lang="en-US" dirty="0" smtClean="0"/>
                        <a:t>Fuzzy ANN, Natural Language processing</a:t>
                      </a:r>
                      <a:endParaRPr lang="en-IN"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4206097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14</a:t>
            </a:fld>
            <a:endParaRPr lang="en-US" sz="2000" dirty="0"/>
          </a:p>
        </p:txBody>
      </p:sp>
      <p:sp>
        <p:nvSpPr>
          <p:cNvPr id="22" name="Rectangle 2"/>
          <p:cNvSpPr>
            <a:spLocks noChangeArrowheads="1"/>
          </p:cNvSpPr>
          <p:nvPr/>
        </p:nvSpPr>
        <p:spPr bwMode="auto">
          <a:xfrm>
            <a:off x="119389" y="304248"/>
            <a:ext cx="7029967"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LITERATURE REVIEW</a:t>
            </a:r>
            <a:endParaRPr lang="en-IN" sz="2400" b="1" dirty="0">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9" name="Content Placeholder 3"/>
          <p:cNvGraphicFramePr>
            <a:graphicFrameLocks/>
          </p:cNvGraphicFramePr>
          <p:nvPr>
            <p:extLst>
              <p:ext uri="{D42A27DB-BD31-4B8C-83A1-F6EECF244321}">
                <p14:modId xmlns:p14="http://schemas.microsoft.com/office/powerpoint/2010/main" val="3531715325"/>
              </p:ext>
            </p:extLst>
          </p:nvPr>
        </p:nvGraphicFramePr>
        <p:xfrm>
          <a:off x="391393" y="1006759"/>
          <a:ext cx="11800607" cy="4649216"/>
        </p:xfrm>
        <a:graphic>
          <a:graphicData uri="http://schemas.openxmlformats.org/drawingml/2006/table">
            <a:tbl>
              <a:tblPr firstRow="1" bandRow="1">
                <a:tableStyleId>{5C22544A-7EE6-4342-B048-85BDC9FD1C3A}</a:tableStyleId>
              </a:tblPr>
              <a:tblGrid>
                <a:gridCol w="773492">
                  <a:extLst>
                    <a:ext uri="{9D8B030D-6E8A-4147-A177-3AD203B41FA5}">
                      <a16:colId xmlns:a16="http://schemas.microsoft.com/office/drawing/2014/main" xmlns="" val="20000"/>
                    </a:ext>
                  </a:extLst>
                </a:gridCol>
                <a:gridCol w="1014479">
                  <a:extLst>
                    <a:ext uri="{9D8B030D-6E8A-4147-A177-3AD203B41FA5}">
                      <a16:colId xmlns:a16="http://schemas.microsoft.com/office/drawing/2014/main" xmlns="" val="20001"/>
                    </a:ext>
                  </a:extLst>
                </a:gridCol>
                <a:gridCol w="1889030">
                  <a:extLst>
                    <a:ext uri="{9D8B030D-6E8A-4147-A177-3AD203B41FA5}">
                      <a16:colId xmlns:a16="http://schemas.microsoft.com/office/drawing/2014/main" xmlns="" val="20002"/>
                    </a:ext>
                  </a:extLst>
                </a:gridCol>
                <a:gridCol w="5763485">
                  <a:extLst>
                    <a:ext uri="{9D8B030D-6E8A-4147-A177-3AD203B41FA5}">
                      <a16:colId xmlns:a16="http://schemas.microsoft.com/office/drawing/2014/main" xmlns="" val="20003"/>
                    </a:ext>
                  </a:extLst>
                </a:gridCol>
                <a:gridCol w="2360121">
                  <a:extLst>
                    <a:ext uri="{9D8B030D-6E8A-4147-A177-3AD203B41FA5}">
                      <a16:colId xmlns:a16="http://schemas.microsoft.com/office/drawing/2014/main" xmlns="" val="20004"/>
                    </a:ext>
                  </a:extLst>
                </a:gridCol>
              </a:tblGrid>
              <a:tr h="370840">
                <a:tc>
                  <a:txBody>
                    <a:bodyPr/>
                    <a:lstStyle/>
                    <a:p>
                      <a:r>
                        <a:rPr lang="en-IN" dirty="0"/>
                        <a:t>S.NO</a:t>
                      </a:r>
                    </a:p>
                  </a:txBody>
                  <a:tcPr/>
                </a:tc>
                <a:tc>
                  <a:txBody>
                    <a:bodyPr/>
                    <a:lstStyle/>
                    <a:p>
                      <a:r>
                        <a:rPr lang="en-IN" dirty="0"/>
                        <a:t>TITLE</a:t>
                      </a:r>
                    </a:p>
                  </a:txBody>
                  <a:tcPr/>
                </a:tc>
                <a:tc>
                  <a:txBody>
                    <a:bodyPr/>
                    <a:lstStyle/>
                    <a:p>
                      <a:r>
                        <a:rPr lang="en-IN" dirty="0"/>
                        <a:t>AUHTOR/YEAR</a:t>
                      </a:r>
                    </a:p>
                  </a:txBody>
                  <a:tcPr/>
                </a:tc>
                <a:tc>
                  <a:txBody>
                    <a:bodyPr/>
                    <a:lstStyle/>
                    <a:p>
                      <a:r>
                        <a:rPr lang="en-IN" dirty="0"/>
                        <a:t>DESCRIPTION</a:t>
                      </a:r>
                    </a:p>
                  </a:txBody>
                  <a:tcPr/>
                </a:tc>
                <a:tc>
                  <a:txBody>
                    <a:bodyPr/>
                    <a:lstStyle/>
                    <a:p>
                      <a:r>
                        <a:rPr lang="en-IN" dirty="0"/>
                        <a:t>TECHNIQUE</a:t>
                      </a:r>
                    </a:p>
                  </a:txBody>
                  <a:tcPr/>
                </a:tc>
                <a:extLst>
                  <a:ext uri="{0D108BD9-81ED-4DB2-BD59-A6C34878D82A}">
                    <a16:rowId xmlns:a16="http://schemas.microsoft.com/office/drawing/2014/main" xmlns="" val="10000"/>
                  </a:ext>
                </a:extLst>
              </a:tr>
              <a:tr h="370840">
                <a:tc>
                  <a:txBody>
                    <a:bodyPr/>
                    <a:lstStyle/>
                    <a:p>
                      <a:r>
                        <a:rPr lang="en-IN" dirty="0"/>
                        <a:t>8</a:t>
                      </a:r>
                    </a:p>
                  </a:txBody>
                  <a:tcPr/>
                </a:tc>
                <a:tc>
                  <a:txBody>
                    <a:bodyPr/>
                    <a:lstStyle/>
                    <a:p>
                      <a:pPr algn="just">
                        <a:lnSpc>
                          <a:spcPct val="115000"/>
                        </a:lnSpc>
                        <a:spcAft>
                          <a:spcPts val="1000"/>
                        </a:spcAft>
                      </a:pPr>
                      <a:r>
                        <a:rPr lang="en-US" b="0" dirty="0">
                          <a:latin typeface="Times New Roman" panose="02020603050405020304" pitchFamily="18" charset="0"/>
                          <a:ea typeface="Times New Roman" panose="02020603050405020304" pitchFamily="18" charset="0"/>
                          <a:cs typeface="Times New Roman" panose="02020603050405020304" pitchFamily="18" charset="0"/>
                        </a:rPr>
                        <a:t>Towards the detection of cyberbullying based on social network mining techniques</a:t>
                      </a:r>
                      <a:endParaRPr lang="en-IN" sz="1400" b="0" dirty="0">
                        <a:latin typeface="Calibri" panose="020F0502020204030204" pitchFamily="34" charset="0"/>
                        <a:ea typeface="Times New Roman" panose="02020603050405020304" pitchFamily="18" charset="0"/>
                        <a:cs typeface="Times New Roman" panose="02020603050405020304" pitchFamily="18" charset="0"/>
                      </a:endParaRPr>
                    </a:p>
                    <a:p>
                      <a:endParaRPr lang="en-IN" b="0" dirty="0"/>
                    </a:p>
                  </a:txBody>
                  <a:tcPr/>
                </a:tc>
                <a:tc>
                  <a:txBody>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I. H. Ting, W. S.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Liou</a:t>
                      </a:r>
                      <a:r>
                        <a:rPr lang="en-US" dirty="0">
                          <a:latin typeface="Times New Roman" panose="02020603050405020304" pitchFamily="18" charset="0"/>
                          <a:ea typeface="Times New Roman" panose="02020603050405020304" pitchFamily="18" charset="0"/>
                          <a:cs typeface="Times New Roman" panose="02020603050405020304" pitchFamily="18" charset="0"/>
                        </a:rPr>
                        <a:t>, D.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Liberona</a:t>
                      </a:r>
                      <a:r>
                        <a:rPr lang="en-US" dirty="0">
                          <a:latin typeface="Times New Roman" panose="02020603050405020304" pitchFamily="18" charset="0"/>
                          <a:ea typeface="Times New Roman" panose="02020603050405020304" pitchFamily="18" charset="0"/>
                          <a:cs typeface="Times New Roman" panose="02020603050405020304" pitchFamily="18" charset="0"/>
                        </a:rPr>
                        <a:t>, S. L. Wang, and G. M. T. Berm</a:t>
                      </a:r>
                      <a:r>
                        <a:rPr lang="en-IN" sz="1800" b="0" i="0" u="none" strike="noStrike" kern="1200" dirty="0">
                          <a:solidFill>
                            <a:schemeClr val="dk1"/>
                          </a:solidFill>
                          <a:effectLst/>
                          <a:latin typeface="+mn-lt"/>
                          <a:ea typeface="+mn-ea"/>
                          <a:cs typeface="+mn-cs"/>
                        </a:rPr>
                        <a:t>/ </a:t>
                      </a:r>
                      <a:r>
                        <a:rPr lang="en-IN" sz="1800" b="0" i="0" u="none" strike="noStrike" kern="1200" dirty="0" smtClean="0">
                          <a:solidFill>
                            <a:schemeClr val="dk1"/>
                          </a:solidFill>
                          <a:effectLst/>
                          <a:latin typeface="+mn-lt"/>
                          <a:ea typeface="+mn-ea"/>
                          <a:cs typeface="+mn-cs"/>
                        </a:rPr>
                        <a:t>2021</a:t>
                      </a:r>
                      <a:endParaRPr lang="en-IN" dirty="0"/>
                    </a:p>
                  </a:txBody>
                  <a:tcPr/>
                </a:tc>
                <a:tc>
                  <a:txBody>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In recent years, users are widely intend to express and share their opinions over the Internet. However, due to the characters of social media, it appears negative use of social media. Cyberbullying is one of the abuse behavior in the Internet as well as a very serious social problem. Under this background and motivation, it can help to prevent the happen of cyberbullying if we can develop relevant techniques to discover cyberbullying in social media.</a:t>
                      </a:r>
                      <a:endParaRPr lang="en-IN" dirty="0"/>
                    </a:p>
                  </a:txBody>
                  <a:tcPr/>
                </a:tc>
                <a:tc>
                  <a:txBody>
                    <a:bodyPr/>
                    <a:lstStyle/>
                    <a:p>
                      <a:r>
                        <a:rPr lang="en-IN" dirty="0"/>
                        <a:t>Support Vector Machine (SVM), </a:t>
                      </a:r>
                      <a:r>
                        <a:rPr lang="en-IN" dirty="0" err="1"/>
                        <a:t>DecisionTree</a:t>
                      </a:r>
                      <a:r>
                        <a:rPr lang="en-IN" dirty="0"/>
                        <a:t> (DT)</a:t>
                      </a: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159323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15</a:t>
            </a:fld>
            <a:endParaRPr lang="en-US" sz="2000" dirty="0"/>
          </a:p>
        </p:txBody>
      </p:sp>
      <p:sp>
        <p:nvSpPr>
          <p:cNvPr id="22" name="Rectangle 2"/>
          <p:cNvSpPr>
            <a:spLocks noChangeArrowheads="1"/>
          </p:cNvSpPr>
          <p:nvPr/>
        </p:nvSpPr>
        <p:spPr bwMode="auto">
          <a:xfrm>
            <a:off x="119389" y="304248"/>
            <a:ext cx="7029967"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LITERATURE REVIEW</a:t>
            </a:r>
            <a:endParaRPr lang="en-IN" sz="2400" b="1" dirty="0">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9" name="Content Placeholder 3"/>
          <p:cNvGraphicFramePr>
            <a:graphicFrameLocks/>
          </p:cNvGraphicFramePr>
          <p:nvPr>
            <p:extLst>
              <p:ext uri="{D42A27DB-BD31-4B8C-83A1-F6EECF244321}">
                <p14:modId xmlns:p14="http://schemas.microsoft.com/office/powerpoint/2010/main" val="1030413741"/>
              </p:ext>
            </p:extLst>
          </p:nvPr>
        </p:nvGraphicFramePr>
        <p:xfrm>
          <a:off x="391393" y="790553"/>
          <a:ext cx="11800607" cy="5595620"/>
        </p:xfrm>
        <a:graphic>
          <a:graphicData uri="http://schemas.openxmlformats.org/drawingml/2006/table">
            <a:tbl>
              <a:tblPr firstRow="1" bandRow="1">
                <a:tableStyleId>{5C22544A-7EE6-4342-B048-85BDC9FD1C3A}</a:tableStyleId>
              </a:tblPr>
              <a:tblGrid>
                <a:gridCol w="773492">
                  <a:extLst>
                    <a:ext uri="{9D8B030D-6E8A-4147-A177-3AD203B41FA5}">
                      <a16:colId xmlns:a16="http://schemas.microsoft.com/office/drawing/2014/main" xmlns="" val="20000"/>
                    </a:ext>
                  </a:extLst>
                </a:gridCol>
                <a:gridCol w="1305360">
                  <a:extLst>
                    <a:ext uri="{9D8B030D-6E8A-4147-A177-3AD203B41FA5}">
                      <a16:colId xmlns:a16="http://schemas.microsoft.com/office/drawing/2014/main" xmlns="" val="20001"/>
                    </a:ext>
                  </a:extLst>
                </a:gridCol>
                <a:gridCol w="1598149">
                  <a:extLst>
                    <a:ext uri="{9D8B030D-6E8A-4147-A177-3AD203B41FA5}">
                      <a16:colId xmlns:a16="http://schemas.microsoft.com/office/drawing/2014/main" xmlns="" val="20002"/>
                    </a:ext>
                  </a:extLst>
                </a:gridCol>
                <a:gridCol w="5763485">
                  <a:extLst>
                    <a:ext uri="{9D8B030D-6E8A-4147-A177-3AD203B41FA5}">
                      <a16:colId xmlns:a16="http://schemas.microsoft.com/office/drawing/2014/main" xmlns="" val="20003"/>
                    </a:ext>
                  </a:extLst>
                </a:gridCol>
                <a:gridCol w="2360121">
                  <a:extLst>
                    <a:ext uri="{9D8B030D-6E8A-4147-A177-3AD203B41FA5}">
                      <a16:colId xmlns:a16="http://schemas.microsoft.com/office/drawing/2014/main" xmlns="" val="20004"/>
                    </a:ext>
                  </a:extLst>
                </a:gridCol>
              </a:tblGrid>
              <a:tr h="370840">
                <a:tc>
                  <a:txBody>
                    <a:bodyPr/>
                    <a:lstStyle/>
                    <a:p>
                      <a:r>
                        <a:rPr lang="en-IN" dirty="0"/>
                        <a:t>S.NO</a:t>
                      </a:r>
                    </a:p>
                  </a:txBody>
                  <a:tcPr/>
                </a:tc>
                <a:tc>
                  <a:txBody>
                    <a:bodyPr/>
                    <a:lstStyle/>
                    <a:p>
                      <a:r>
                        <a:rPr lang="en-IN" dirty="0"/>
                        <a:t>TITLE</a:t>
                      </a:r>
                    </a:p>
                  </a:txBody>
                  <a:tcPr/>
                </a:tc>
                <a:tc>
                  <a:txBody>
                    <a:bodyPr/>
                    <a:lstStyle/>
                    <a:p>
                      <a:r>
                        <a:rPr lang="en-IN" dirty="0"/>
                        <a:t>AUHTOR/YEAR</a:t>
                      </a:r>
                    </a:p>
                  </a:txBody>
                  <a:tcPr/>
                </a:tc>
                <a:tc>
                  <a:txBody>
                    <a:bodyPr/>
                    <a:lstStyle/>
                    <a:p>
                      <a:r>
                        <a:rPr lang="en-IN" dirty="0"/>
                        <a:t>DESCRIPTION</a:t>
                      </a:r>
                    </a:p>
                  </a:txBody>
                  <a:tcPr/>
                </a:tc>
                <a:tc>
                  <a:txBody>
                    <a:bodyPr/>
                    <a:lstStyle/>
                    <a:p>
                      <a:r>
                        <a:rPr lang="en-IN" dirty="0"/>
                        <a:t>TECHNIQUE</a:t>
                      </a:r>
                    </a:p>
                  </a:txBody>
                  <a:tcPr/>
                </a:tc>
                <a:extLst>
                  <a:ext uri="{0D108BD9-81ED-4DB2-BD59-A6C34878D82A}">
                    <a16:rowId xmlns:a16="http://schemas.microsoft.com/office/drawing/2014/main" xmlns="" val="10000"/>
                  </a:ext>
                </a:extLst>
              </a:tr>
              <a:tr h="370840">
                <a:tc>
                  <a:txBody>
                    <a:bodyPr/>
                    <a:lstStyle/>
                    <a:p>
                      <a:r>
                        <a:rPr lang="en-US" dirty="0" smtClean="0"/>
                        <a:t>9</a:t>
                      </a:r>
                      <a:endParaRPr lang="en-IN" dirty="0"/>
                    </a:p>
                  </a:txBody>
                  <a:tcPr/>
                </a:tc>
                <a:tc>
                  <a:txBody>
                    <a:bodyPr/>
                    <a:lstStyle/>
                    <a:p>
                      <a:pPr algn="just">
                        <a:lnSpc>
                          <a:spcPct val="115000"/>
                        </a:lnSpc>
                        <a:spcAft>
                          <a:spcPts val="1000"/>
                        </a:spcAft>
                      </a:pPr>
                      <a:r>
                        <a:rPr lang="en-US" b="0" dirty="0">
                          <a:latin typeface="Times New Roman" panose="02020603050405020304" pitchFamily="18" charset="0"/>
                          <a:ea typeface="Times New Roman" panose="02020603050405020304" pitchFamily="18" charset="0"/>
                          <a:cs typeface="Times New Roman" panose="02020603050405020304" pitchFamily="18" charset="0"/>
                        </a:rPr>
                        <a:t>Supervised machine learning for the detection of troll profiles in twitter social network: Application to a real case of cyberbullying</a:t>
                      </a:r>
                      <a:endParaRPr lang="en-IN" sz="1400" b="0" dirty="0">
                        <a:latin typeface="Calibri" panose="020F0502020204030204" pitchFamily="34" charset="0"/>
                        <a:ea typeface="Times New Roman" panose="02020603050405020304" pitchFamily="18" charset="0"/>
                        <a:cs typeface="Times New Roman" panose="02020603050405020304" pitchFamily="18" charset="0"/>
                      </a:endParaRPr>
                    </a:p>
                    <a:p>
                      <a:endParaRPr lang="en-IN"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ea typeface="Times New Roman" panose="02020603050405020304" pitchFamily="18" charset="0"/>
                          <a:cs typeface="Times New Roman" panose="02020603050405020304" pitchFamily="18" charset="0"/>
                        </a:rPr>
                        <a:t>P.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Galán-García</a:t>
                      </a:r>
                      <a:r>
                        <a:rPr lang="en-US" dirty="0">
                          <a:latin typeface="Times New Roman" panose="02020603050405020304" pitchFamily="18" charset="0"/>
                          <a:ea typeface="Times New Roman" panose="02020603050405020304" pitchFamily="18" charset="0"/>
                          <a:cs typeface="Times New Roman" panose="02020603050405020304" pitchFamily="18" charset="0"/>
                        </a:rPr>
                        <a:t>, J. G. de la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Puerta</a:t>
                      </a:r>
                      <a:r>
                        <a:rPr lang="en-US" dirty="0">
                          <a:latin typeface="Times New Roman" panose="02020603050405020304" pitchFamily="18" charset="0"/>
                          <a:ea typeface="Times New Roman" panose="02020603050405020304" pitchFamily="18" charset="0"/>
                          <a:cs typeface="Times New Roman" panose="02020603050405020304" pitchFamily="18" charset="0"/>
                        </a:rPr>
                        <a:t>, C. L. Gómez, I. Santos, and</a:t>
                      </a:r>
                      <a:r>
                        <a:rPr lang="en-IN" sz="1400" dirty="0">
                          <a:latin typeface="Calibri" panose="020F0502020204030204" pitchFamily="34"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P. G.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Bringas</a:t>
                      </a:r>
                      <a:endParaRPr lang="en-IN" sz="1400" dirty="0">
                        <a:latin typeface="Calibri" panose="020F0502020204030204" pitchFamily="34" charset="0"/>
                        <a:ea typeface="Times New Roman" panose="02020603050405020304" pitchFamily="18" charset="0"/>
                        <a:cs typeface="Times New Roman" panose="02020603050405020304" pitchFamily="18" charset="0"/>
                      </a:endParaRPr>
                    </a:p>
                    <a:p>
                      <a:r>
                        <a:rPr lang="en-IN" sz="1800" b="0" i="0" u="none" strike="noStrike" kern="1200" dirty="0">
                          <a:solidFill>
                            <a:schemeClr val="dk1"/>
                          </a:solidFill>
                          <a:effectLst/>
                          <a:latin typeface="+mn-lt"/>
                          <a:ea typeface="+mn-ea"/>
                          <a:cs typeface="+mn-cs"/>
                        </a:rPr>
                        <a:t>/ </a:t>
                      </a:r>
                      <a:r>
                        <a:rPr lang="en-IN" sz="1800" b="0" i="0" u="none" strike="noStrike" kern="1200" dirty="0" smtClean="0">
                          <a:solidFill>
                            <a:schemeClr val="dk1"/>
                          </a:solidFill>
                          <a:effectLst/>
                          <a:latin typeface="+mn-lt"/>
                          <a:ea typeface="+mn-ea"/>
                          <a:cs typeface="+mn-cs"/>
                        </a:rPr>
                        <a:t>2021</a:t>
                      </a:r>
                      <a:endParaRPr lang="en-IN" dirty="0"/>
                    </a:p>
                  </a:txBody>
                  <a:tcPr/>
                </a:tc>
                <a:tc>
                  <a:txBody>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The use of new technologies along with the popularity of social networks has given the power of anonymity to the users. The ability to create an alter-ego with no relation to the actual user, creates a situation in which no one can certify the match between a profile and a real person. This problem generates situations, repeated daily, in which users with fake accounts, or at least not related to their real identity, publish news, reviews or multimedia material trying to discredit or attack other people who may or may not be aware of the attack. </a:t>
                      </a:r>
                      <a:endParaRPr lang="en-IN" dirty="0"/>
                    </a:p>
                  </a:txBody>
                  <a:tcPr/>
                </a:tc>
                <a:tc>
                  <a:txBody>
                    <a:bodyPr/>
                    <a:lstStyle/>
                    <a:p>
                      <a:r>
                        <a:rPr lang="en-IN" sz="1800" b="0" i="0" kern="1200" dirty="0">
                          <a:solidFill>
                            <a:schemeClr val="dk1"/>
                          </a:solidFill>
                          <a:effectLst/>
                          <a:latin typeface="+mn-lt"/>
                          <a:ea typeface="+mn-ea"/>
                          <a:cs typeface="+mn-cs"/>
                        </a:rPr>
                        <a:t>Random forest algorithm</a:t>
                      </a:r>
                      <a:r>
                        <a:rPr lang="en-IN" sz="1800" b="0" i="0" kern="1200" baseline="0" dirty="0">
                          <a:solidFill>
                            <a:schemeClr val="dk1"/>
                          </a:solidFill>
                          <a:effectLst/>
                          <a:latin typeface="+mn-lt"/>
                          <a:ea typeface="+mn-ea"/>
                          <a:cs typeface="+mn-cs"/>
                        </a:rPr>
                        <a:t> and </a:t>
                      </a:r>
                      <a:r>
                        <a:rPr lang="en-IN" sz="1800" b="0" i="0" kern="1200" dirty="0">
                          <a:solidFill>
                            <a:schemeClr val="dk1"/>
                          </a:solidFill>
                          <a:effectLst/>
                          <a:latin typeface="+mn-lt"/>
                          <a:ea typeface="+mn-ea"/>
                          <a:cs typeface="+mn-cs"/>
                        </a:rPr>
                        <a:t>Decision tree</a:t>
                      </a:r>
                      <a:endParaRPr lang="en-IN"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626242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16</a:t>
            </a:fld>
            <a:endParaRPr lang="en-US" sz="2000" dirty="0"/>
          </a:p>
        </p:txBody>
      </p:sp>
      <p:sp>
        <p:nvSpPr>
          <p:cNvPr id="22" name="Rectangle 2"/>
          <p:cNvSpPr>
            <a:spLocks noChangeArrowheads="1"/>
          </p:cNvSpPr>
          <p:nvPr/>
        </p:nvSpPr>
        <p:spPr bwMode="auto">
          <a:xfrm>
            <a:off x="119389" y="304248"/>
            <a:ext cx="7029967"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LITERATURE REVIEW</a:t>
            </a:r>
            <a:endParaRPr lang="en-IN" sz="2400" b="1" dirty="0">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9" name="Content Placeholder 3"/>
          <p:cNvGraphicFramePr>
            <a:graphicFrameLocks/>
          </p:cNvGraphicFramePr>
          <p:nvPr>
            <p:extLst>
              <p:ext uri="{D42A27DB-BD31-4B8C-83A1-F6EECF244321}">
                <p14:modId xmlns:p14="http://schemas.microsoft.com/office/powerpoint/2010/main" val="1378128558"/>
              </p:ext>
            </p:extLst>
          </p:nvPr>
        </p:nvGraphicFramePr>
        <p:xfrm>
          <a:off x="391393" y="790553"/>
          <a:ext cx="11800607" cy="3616960"/>
        </p:xfrm>
        <a:graphic>
          <a:graphicData uri="http://schemas.openxmlformats.org/drawingml/2006/table">
            <a:tbl>
              <a:tblPr firstRow="1" bandRow="1">
                <a:tableStyleId>{5C22544A-7EE6-4342-B048-85BDC9FD1C3A}</a:tableStyleId>
              </a:tblPr>
              <a:tblGrid>
                <a:gridCol w="773492">
                  <a:extLst>
                    <a:ext uri="{9D8B030D-6E8A-4147-A177-3AD203B41FA5}">
                      <a16:colId xmlns:a16="http://schemas.microsoft.com/office/drawing/2014/main" xmlns="" val="20000"/>
                    </a:ext>
                  </a:extLst>
                </a:gridCol>
                <a:gridCol w="1305360">
                  <a:extLst>
                    <a:ext uri="{9D8B030D-6E8A-4147-A177-3AD203B41FA5}">
                      <a16:colId xmlns:a16="http://schemas.microsoft.com/office/drawing/2014/main" xmlns="" val="20001"/>
                    </a:ext>
                  </a:extLst>
                </a:gridCol>
                <a:gridCol w="1598149">
                  <a:extLst>
                    <a:ext uri="{9D8B030D-6E8A-4147-A177-3AD203B41FA5}">
                      <a16:colId xmlns:a16="http://schemas.microsoft.com/office/drawing/2014/main" xmlns="" val="20002"/>
                    </a:ext>
                  </a:extLst>
                </a:gridCol>
                <a:gridCol w="5763485">
                  <a:extLst>
                    <a:ext uri="{9D8B030D-6E8A-4147-A177-3AD203B41FA5}">
                      <a16:colId xmlns:a16="http://schemas.microsoft.com/office/drawing/2014/main" xmlns="" val="20003"/>
                    </a:ext>
                  </a:extLst>
                </a:gridCol>
                <a:gridCol w="2360121">
                  <a:extLst>
                    <a:ext uri="{9D8B030D-6E8A-4147-A177-3AD203B41FA5}">
                      <a16:colId xmlns:a16="http://schemas.microsoft.com/office/drawing/2014/main" xmlns="" val="20004"/>
                    </a:ext>
                  </a:extLst>
                </a:gridCol>
              </a:tblGrid>
              <a:tr h="370840">
                <a:tc>
                  <a:txBody>
                    <a:bodyPr/>
                    <a:lstStyle/>
                    <a:p>
                      <a:r>
                        <a:rPr lang="en-IN" dirty="0"/>
                        <a:t>S.NO</a:t>
                      </a:r>
                    </a:p>
                  </a:txBody>
                  <a:tcPr/>
                </a:tc>
                <a:tc>
                  <a:txBody>
                    <a:bodyPr/>
                    <a:lstStyle/>
                    <a:p>
                      <a:r>
                        <a:rPr lang="en-IN" dirty="0"/>
                        <a:t>TITLE</a:t>
                      </a:r>
                    </a:p>
                  </a:txBody>
                  <a:tcPr/>
                </a:tc>
                <a:tc>
                  <a:txBody>
                    <a:bodyPr/>
                    <a:lstStyle/>
                    <a:p>
                      <a:r>
                        <a:rPr lang="en-IN" dirty="0"/>
                        <a:t>AUHTOR/YEAR</a:t>
                      </a:r>
                    </a:p>
                  </a:txBody>
                  <a:tcPr/>
                </a:tc>
                <a:tc>
                  <a:txBody>
                    <a:bodyPr/>
                    <a:lstStyle/>
                    <a:p>
                      <a:r>
                        <a:rPr lang="en-IN" dirty="0"/>
                        <a:t>DESCRIPTION</a:t>
                      </a:r>
                    </a:p>
                  </a:txBody>
                  <a:tcPr/>
                </a:tc>
                <a:tc>
                  <a:txBody>
                    <a:bodyPr/>
                    <a:lstStyle/>
                    <a:p>
                      <a:r>
                        <a:rPr lang="en-IN" dirty="0"/>
                        <a:t>TECHNIQUE</a:t>
                      </a:r>
                    </a:p>
                  </a:txBody>
                  <a:tcPr/>
                </a:tc>
                <a:extLst>
                  <a:ext uri="{0D108BD9-81ED-4DB2-BD59-A6C34878D82A}">
                    <a16:rowId xmlns:a16="http://schemas.microsoft.com/office/drawing/2014/main" xmlns="" val="10000"/>
                  </a:ext>
                </a:extLst>
              </a:tr>
              <a:tr h="370840">
                <a:tc>
                  <a:txBody>
                    <a:bodyPr/>
                    <a:lstStyle/>
                    <a:p>
                      <a:r>
                        <a:rPr lang="en-US" dirty="0" smtClean="0"/>
                        <a:t>10</a:t>
                      </a:r>
                      <a:endParaRPr lang="en-IN" dirty="0"/>
                    </a:p>
                  </a:txBody>
                  <a:tcPr/>
                </a:tc>
                <a:tc>
                  <a:txBody>
                    <a:bodyPr/>
                    <a:lstStyle/>
                    <a:p>
                      <a:pPr algn="just">
                        <a:lnSpc>
                          <a:spcPct val="150000"/>
                        </a:lnSpc>
                        <a:spcAft>
                          <a:spcPts val="0"/>
                        </a:spcAft>
                      </a:pPr>
                      <a:r>
                        <a:rPr lang="en-US" b="0" dirty="0">
                          <a:latin typeface="Times New Roman" panose="02020603050405020304" pitchFamily="18" charset="0"/>
                          <a:ea typeface="Times New Roman" panose="02020603050405020304" pitchFamily="18" charset="0"/>
                          <a:cs typeface="Times New Roman" panose="02020603050405020304" pitchFamily="18" charset="0"/>
                        </a:rPr>
                        <a:t>Collaborative detection of cyberbullying behavior in Twitter data</a:t>
                      </a:r>
                      <a:endParaRPr lang="en-IN" sz="1400" b="0" dirty="0">
                        <a:latin typeface="Calibri" panose="020F0502020204030204" pitchFamily="34" charset="0"/>
                        <a:ea typeface="Times New Roman" panose="02020603050405020304" pitchFamily="18" charset="0"/>
                        <a:cs typeface="Times New Roman" panose="02020603050405020304" pitchFamily="18" charset="0"/>
                      </a:endParaRPr>
                    </a:p>
                    <a:p>
                      <a:endParaRPr lang="en-IN" b="0" dirty="0"/>
                    </a:p>
                  </a:txBody>
                  <a:tcPr/>
                </a:tc>
                <a:tc>
                  <a:txBody>
                    <a:bodyPr/>
                    <a:lstStyle/>
                    <a:p>
                      <a:pPr algn="just">
                        <a:lnSpc>
                          <a:spcPct val="150000"/>
                        </a:lnSpc>
                        <a:spcAft>
                          <a:spcPts val="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A.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Mangaonkar</a:t>
                      </a:r>
                      <a:r>
                        <a:rPr lang="en-US" dirty="0">
                          <a:latin typeface="Times New Roman" panose="02020603050405020304" pitchFamily="18" charset="0"/>
                          <a:ea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Hayrapetian</a:t>
                      </a:r>
                      <a:r>
                        <a:rPr lang="en-US" dirty="0">
                          <a:latin typeface="Times New Roman" panose="02020603050405020304" pitchFamily="18" charset="0"/>
                          <a:ea typeface="Times New Roman" panose="02020603050405020304" pitchFamily="18" charset="0"/>
                          <a:cs typeface="Times New Roman" panose="02020603050405020304" pitchFamily="18" charset="0"/>
                        </a:rPr>
                        <a:t>, and R.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Raje</a:t>
                      </a:r>
                      <a:endParaRPr lang="en-IN" sz="1400" dirty="0">
                        <a:latin typeface="Calibri" panose="020F0502020204030204" pitchFamily="34" charset="0"/>
                        <a:ea typeface="Times New Roman" panose="02020603050405020304" pitchFamily="18" charset="0"/>
                        <a:cs typeface="Times New Roman" panose="02020603050405020304" pitchFamily="18" charset="0"/>
                      </a:endParaRPr>
                    </a:p>
                    <a:p>
                      <a:r>
                        <a:rPr lang="en-IN" sz="1800" b="0" i="0" u="none" strike="noStrike" kern="1200" dirty="0">
                          <a:solidFill>
                            <a:schemeClr val="dk1"/>
                          </a:solidFill>
                          <a:effectLst/>
                          <a:latin typeface="+mn-lt"/>
                          <a:ea typeface="+mn-ea"/>
                          <a:cs typeface="+mn-cs"/>
                        </a:rPr>
                        <a:t>/ </a:t>
                      </a:r>
                      <a:r>
                        <a:rPr lang="en-IN" sz="1800" b="0" i="0" u="none" strike="noStrike" kern="1200" dirty="0" smtClean="0">
                          <a:solidFill>
                            <a:schemeClr val="dk1"/>
                          </a:solidFill>
                          <a:effectLst/>
                          <a:latin typeface="+mn-lt"/>
                          <a:ea typeface="+mn-ea"/>
                          <a:cs typeface="+mn-cs"/>
                        </a:rPr>
                        <a:t>2020</a:t>
                      </a:r>
                      <a:endParaRPr lang="en-IN" dirty="0"/>
                    </a:p>
                  </a:txBody>
                  <a:tcPr/>
                </a:tc>
                <a:tc>
                  <a:txBody>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As the size of Twitter© data is increasing, so are undesirable behaviors of its users. One of such undesirable behavior is cyberbullying, which may even lead to catastrophic consequences. Hence, it is critical to efficiently detect cyberbullying behavior by analyzing tweets, if possible in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realtime</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n-IN" dirty="0"/>
                    </a:p>
                  </a:txBody>
                  <a:tcPr/>
                </a:tc>
                <a:tc>
                  <a:txBody>
                    <a:bodyPr/>
                    <a:lstStyle/>
                    <a:p>
                      <a:r>
                        <a:rPr lang="en-IN" dirty="0"/>
                        <a:t>Decision Tree, Random Forest,</a:t>
                      </a:r>
                      <a:r>
                        <a:rPr lang="en-IN" baseline="0" dirty="0"/>
                        <a:t> </a:t>
                      </a:r>
                      <a:r>
                        <a:rPr lang="en-IN" dirty="0"/>
                        <a:t>Gradient Boosting (GBM),</a:t>
                      </a:r>
                      <a:r>
                        <a:rPr lang="en-IN" baseline="0" dirty="0"/>
                        <a:t> </a:t>
                      </a:r>
                      <a:r>
                        <a:rPr lang="en-IN" dirty="0"/>
                        <a:t>Generalized Linear Model and K-Nearest-</a:t>
                      </a:r>
                      <a:r>
                        <a:rPr lang="en-IN" dirty="0" err="1"/>
                        <a:t>Neighbors</a:t>
                      </a:r>
                      <a:r>
                        <a:rPr lang="en-IN" dirty="0"/>
                        <a:t> (KNN).</a:t>
                      </a: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634923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17</a:t>
            </a:fld>
            <a:endParaRPr lang="en-US" sz="2000" dirty="0"/>
          </a:p>
        </p:txBody>
      </p:sp>
      <p:sp>
        <p:nvSpPr>
          <p:cNvPr id="22" name="Rectangle 2"/>
          <p:cNvSpPr>
            <a:spLocks noChangeArrowheads="1"/>
          </p:cNvSpPr>
          <p:nvPr/>
        </p:nvSpPr>
        <p:spPr bwMode="auto">
          <a:xfrm>
            <a:off x="119389" y="304248"/>
            <a:ext cx="7029967"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LITERATURE REVIEW</a:t>
            </a:r>
            <a:endParaRPr lang="en-IN" sz="2400" b="1" dirty="0">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9" name="Content Placeholder 3"/>
          <p:cNvGraphicFramePr>
            <a:graphicFrameLocks/>
          </p:cNvGraphicFramePr>
          <p:nvPr>
            <p:extLst>
              <p:ext uri="{D42A27DB-BD31-4B8C-83A1-F6EECF244321}">
                <p14:modId xmlns:p14="http://schemas.microsoft.com/office/powerpoint/2010/main" val="248830168"/>
              </p:ext>
            </p:extLst>
          </p:nvPr>
        </p:nvGraphicFramePr>
        <p:xfrm>
          <a:off x="391393" y="790553"/>
          <a:ext cx="11800607" cy="4028440"/>
        </p:xfrm>
        <a:graphic>
          <a:graphicData uri="http://schemas.openxmlformats.org/drawingml/2006/table">
            <a:tbl>
              <a:tblPr firstRow="1" bandRow="1">
                <a:tableStyleId>{5C22544A-7EE6-4342-B048-85BDC9FD1C3A}</a:tableStyleId>
              </a:tblPr>
              <a:tblGrid>
                <a:gridCol w="773492">
                  <a:extLst>
                    <a:ext uri="{9D8B030D-6E8A-4147-A177-3AD203B41FA5}">
                      <a16:colId xmlns:a16="http://schemas.microsoft.com/office/drawing/2014/main" xmlns="" val="20000"/>
                    </a:ext>
                  </a:extLst>
                </a:gridCol>
                <a:gridCol w="1305360">
                  <a:extLst>
                    <a:ext uri="{9D8B030D-6E8A-4147-A177-3AD203B41FA5}">
                      <a16:colId xmlns:a16="http://schemas.microsoft.com/office/drawing/2014/main" xmlns="" val="20001"/>
                    </a:ext>
                  </a:extLst>
                </a:gridCol>
                <a:gridCol w="1598149">
                  <a:extLst>
                    <a:ext uri="{9D8B030D-6E8A-4147-A177-3AD203B41FA5}">
                      <a16:colId xmlns:a16="http://schemas.microsoft.com/office/drawing/2014/main" xmlns="" val="20002"/>
                    </a:ext>
                  </a:extLst>
                </a:gridCol>
                <a:gridCol w="5763485">
                  <a:extLst>
                    <a:ext uri="{9D8B030D-6E8A-4147-A177-3AD203B41FA5}">
                      <a16:colId xmlns:a16="http://schemas.microsoft.com/office/drawing/2014/main" xmlns="" val="20003"/>
                    </a:ext>
                  </a:extLst>
                </a:gridCol>
                <a:gridCol w="2360121">
                  <a:extLst>
                    <a:ext uri="{9D8B030D-6E8A-4147-A177-3AD203B41FA5}">
                      <a16:colId xmlns:a16="http://schemas.microsoft.com/office/drawing/2014/main" xmlns="" val="20004"/>
                    </a:ext>
                  </a:extLst>
                </a:gridCol>
              </a:tblGrid>
              <a:tr h="370840">
                <a:tc>
                  <a:txBody>
                    <a:bodyPr/>
                    <a:lstStyle/>
                    <a:p>
                      <a:r>
                        <a:rPr lang="en-IN" dirty="0"/>
                        <a:t>S.NO</a:t>
                      </a:r>
                    </a:p>
                  </a:txBody>
                  <a:tcPr/>
                </a:tc>
                <a:tc>
                  <a:txBody>
                    <a:bodyPr/>
                    <a:lstStyle/>
                    <a:p>
                      <a:r>
                        <a:rPr lang="en-IN" dirty="0"/>
                        <a:t>TITLE</a:t>
                      </a:r>
                    </a:p>
                  </a:txBody>
                  <a:tcPr/>
                </a:tc>
                <a:tc>
                  <a:txBody>
                    <a:bodyPr/>
                    <a:lstStyle/>
                    <a:p>
                      <a:r>
                        <a:rPr lang="en-IN" dirty="0"/>
                        <a:t>AUHTOR/YEAR</a:t>
                      </a:r>
                    </a:p>
                  </a:txBody>
                  <a:tcPr/>
                </a:tc>
                <a:tc>
                  <a:txBody>
                    <a:bodyPr/>
                    <a:lstStyle/>
                    <a:p>
                      <a:r>
                        <a:rPr lang="en-IN" dirty="0"/>
                        <a:t>DESCRIPTION</a:t>
                      </a:r>
                    </a:p>
                  </a:txBody>
                  <a:tcPr/>
                </a:tc>
                <a:tc>
                  <a:txBody>
                    <a:bodyPr/>
                    <a:lstStyle/>
                    <a:p>
                      <a:r>
                        <a:rPr lang="en-IN" dirty="0"/>
                        <a:t>TECHNIQUE</a:t>
                      </a:r>
                    </a:p>
                  </a:txBody>
                  <a:tcPr/>
                </a:tc>
                <a:extLst>
                  <a:ext uri="{0D108BD9-81ED-4DB2-BD59-A6C34878D82A}">
                    <a16:rowId xmlns:a16="http://schemas.microsoft.com/office/drawing/2014/main" xmlns="" val="10000"/>
                  </a:ext>
                </a:extLst>
              </a:tr>
              <a:tr h="370840">
                <a:tc>
                  <a:txBody>
                    <a:bodyPr/>
                    <a:lstStyle/>
                    <a:p>
                      <a:r>
                        <a:rPr lang="en-US" dirty="0" smtClean="0"/>
                        <a:t>11</a:t>
                      </a:r>
                      <a:endParaRPr lang="en-IN" dirty="0"/>
                    </a:p>
                  </a:txBody>
                  <a:tcPr/>
                </a:tc>
                <a:tc>
                  <a:txBody>
                    <a:bodyPr/>
                    <a:lstStyle/>
                    <a:p>
                      <a:pPr>
                        <a:lnSpc>
                          <a:spcPct val="150000"/>
                        </a:lnSpc>
                        <a:spcAft>
                          <a:spcPts val="0"/>
                        </a:spcAft>
                      </a:pPr>
                      <a:r>
                        <a:rPr lang="en-US" b="0" dirty="0">
                          <a:latin typeface="Times New Roman" panose="02020603050405020304" pitchFamily="18" charset="0"/>
                          <a:ea typeface="Times New Roman" panose="02020603050405020304" pitchFamily="18" charset="0"/>
                          <a:cs typeface="Times New Roman" panose="02020603050405020304" pitchFamily="18" charset="0"/>
                        </a:rPr>
                        <a:t>Automatic detection of cyberbullying on social networks based on bullying features</a:t>
                      </a:r>
                      <a:endParaRPr lang="en-IN" sz="1400" b="0" dirty="0">
                        <a:latin typeface="Calibri" panose="020F0502020204030204" pitchFamily="34" charset="0"/>
                        <a:ea typeface="Times New Roman" panose="02020603050405020304" pitchFamily="18" charset="0"/>
                        <a:cs typeface="Times New Roman" panose="02020603050405020304" pitchFamily="18" charset="0"/>
                      </a:endParaRPr>
                    </a:p>
                    <a:p>
                      <a:endParaRPr lang="en-IN" b="0" dirty="0"/>
                    </a:p>
                  </a:txBody>
                  <a:tcPr/>
                </a:tc>
                <a:tc>
                  <a:txBody>
                    <a:bodyPr/>
                    <a:lstStyle/>
                    <a:p>
                      <a:pPr algn="just">
                        <a:lnSpc>
                          <a:spcPct val="150000"/>
                        </a:lnSpc>
                        <a:spcAft>
                          <a:spcPts val="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R. Zhao, A. Zhou, and K. Mao</a:t>
                      </a:r>
                      <a:endParaRPr lang="en-IN" sz="1400" dirty="0">
                        <a:latin typeface="Calibri" panose="020F0502020204030204" pitchFamily="34" charset="0"/>
                        <a:ea typeface="Times New Roman" panose="02020603050405020304" pitchFamily="18" charset="0"/>
                        <a:cs typeface="Times New Roman" panose="02020603050405020304" pitchFamily="18" charset="0"/>
                      </a:endParaRPr>
                    </a:p>
                    <a:p>
                      <a:r>
                        <a:rPr lang="en-IN" sz="1800" b="0" i="0" u="none" strike="noStrike" kern="1200" dirty="0">
                          <a:solidFill>
                            <a:schemeClr val="dk1"/>
                          </a:solidFill>
                          <a:effectLst/>
                          <a:latin typeface="+mn-lt"/>
                          <a:ea typeface="+mn-ea"/>
                          <a:cs typeface="+mn-cs"/>
                        </a:rPr>
                        <a:t>/ </a:t>
                      </a:r>
                      <a:r>
                        <a:rPr lang="en-IN" sz="1800" b="0" i="0" u="none" strike="noStrike" kern="1200" dirty="0" smtClean="0">
                          <a:solidFill>
                            <a:schemeClr val="dk1"/>
                          </a:solidFill>
                          <a:effectLst/>
                          <a:latin typeface="+mn-lt"/>
                          <a:ea typeface="+mn-ea"/>
                          <a:cs typeface="+mn-cs"/>
                        </a:rPr>
                        <a:t>2021</a:t>
                      </a:r>
                      <a:endParaRPr lang="en-IN" dirty="0"/>
                    </a:p>
                  </a:txBody>
                  <a:tcPr/>
                </a:tc>
                <a:tc>
                  <a:txBody>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With the increasing use of social media, cyberbullying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behaviour</a:t>
                      </a:r>
                      <a:r>
                        <a:rPr lang="en-US" dirty="0">
                          <a:latin typeface="Times New Roman" panose="02020603050405020304" pitchFamily="18" charset="0"/>
                          <a:ea typeface="Times New Roman" panose="02020603050405020304" pitchFamily="18" charset="0"/>
                          <a:cs typeface="Times New Roman" panose="02020603050405020304" pitchFamily="18" charset="0"/>
                        </a:rPr>
                        <a:t> has received more and more attention. Cyberbullying may cause many serious and negative impacts on a person's life and even lead to teen suicide. To reduce and stop cyberbullying, one effective solution is to automatically detect bullying content based on appropriate machine learning and natural language processing techniques. </a:t>
                      </a:r>
                      <a:endParaRPr lang="en-IN" dirty="0"/>
                    </a:p>
                  </a:txBody>
                  <a:tcPr/>
                </a:tc>
                <a:tc>
                  <a:txBody>
                    <a:bodyPr/>
                    <a:lstStyle/>
                    <a:p>
                      <a:r>
                        <a:rPr lang="en-IN" dirty="0"/>
                        <a:t>Logistic Regression, Decision Tree, Random Forest, Ada-Boost, Support Vector Machine, KNN, Artificial Neural Networks, Gradient Boosting, and </a:t>
                      </a:r>
                      <a:r>
                        <a:rPr lang="en-IN" dirty="0" err="1"/>
                        <a:t>XGBoost</a:t>
                      </a:r>
                      <a:r>
                        <a:rPr lang="en-IN" dirty="0"/>
                        <a:t>.</a:t>
                      </a: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883778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18</a:t>
            </a:fld>
            <a:endParaRPr lang="en-US" sz="2000" dirty="0"/>
          </a:p>
        </p:txBody>
      </p:sp>
      <p:sp>
        <p:nvSpPr>
          <p:cNvPr id="22" name="Rectangle 2"/>
          <p:cNvSpPr>
            <a:spLocks noChangeArrowheads="1"/>
          </p:cNvSpPr>
          <p:nvPr/>
        </p:nvSpPr>
        <p:spPr bwMode="auto">
          <a:xfrm>
            <a:off x="119389" y="304248"/>
            <a:ext cx="7029967"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LITERATURE REVIEW</a:t>
            </a:r>
            <a:endParaRPr lang="en-IN" sz="2400" b="1" dirty="0">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9" name="Content Placeholder 3"/>
          <p:cNvGraphicFramePr>
            <a:graphicFrameLocks/>
          </p:cNvGraphicFramePr>
          <p:nvPr>
            <p:extLst>
              <p:ext uri="{D42A27DB-BD31-4B8C-83A1-F6EECF244321}">
                <p14:modId xmlns:p14="http://schemas.microsoft.com/office/powerpoint/2010/main" val="4087052706"/>
              </p:ext>
            </p:extLst>
          </p:nvPr>
        </p:nvGraphicFramePr>
        <p:xfrm>
          <a:off x="391393" y="790553"/>
          <a:ext cx="11800607" cy="3616960"/>
        </p:xfrm>
        <a:graphic>
          <a:graphicData uri="http://schemas.openxmlformats.org/drawingml/2006/table">
            <a:tbl>
              <a:tblPr firstRow="1" bandRow="1">
                <a:tableStyleId>{5C22544A-7EE6-4342-B048-85BDC9FD1C3A}</a:tableStyleId>
              </a:tblPr>
              <a:tblGrid>
                <a:gridCol w="773492">
                  <a:extLst>
                    <a:ext uri="{9D8B030D-6E8A-4147-A177-3AD203B41FA5}">
                      <a16:colId xmlns:a16="http://schemas.microsoft.com/office/drawing/2014/main" xmlns="" val="20000"/>
                    </a:ext>
                  </a:extLst>
                </a:gridCol>
                <a:gridCol w="1305360">
                  <a:extLst>
                    <a:ext uri="{9D8B030D-6E8A-4147-A177-3AD203B41FA5}">
                      <a16:colId xmlns:a16="http://schemas.microsoft.com/office/drawing/2014/main" xmlns="" val="20001"/>
                    </a:ext>
                  </a:extLst>
                </a:gridCol>
                <a:gridCol w="1598149">
                  <a:extLst>
                    <a:ext uri="{9D8B030D-6E8A-4147-A177-3AD203B41FA5}">
                      <a16:colId xmlns:a16="http://schemas.microsoft.com/office/drawing/2014/main" xmlns="" val="20002"/>
                    </a:ext>
                  </a:extLst>
                </a:gridCol>
                <a:gridCol w="5763485">
                  <a:extLst>
                    <a:ext uri="{9D8B030D-6E8A-4147-A177-3AD203B41FA5}">
                      <a16:colId xmlns:a16="http://schemas.microsoft.com/office/drawing/2014/main" xmlns="" val="20003"/>
                    </a:ext>
                  </a:extLst>
                </a:gridCol>
                <a:gridCol w="2360121">
                  <a:extLst>
                    <a:ext uri="{9D8B030D-6E8A-4147-A177-3AD203B41FA5}">
                      <a16:colId xmlns:a16="http://schemas.microsoft.com/office/drawing/2014/main" xmlns="" val="20004"/>
                    </a:ext>
                  </a:extLst>
                </a:gridCol>
              </a:tblGrid>
              <a:tr h="370840">
                <a:tc>
                  <a:txBody>
                    <a:bodyPr/>
                    <a:lstStyle/>
                    <a:p>
                      <a:r>
                        <a:rPr lang="en-IN" dirty="0"/>
                        <a:t>S.NO</a:t>
                      </a:r>
                    </a:p>
                  </a:txBody>
                  <a:tcPr/>
                </a:tc>
                <a:tc>
                  <a:txBody>
                    <a:bodyPr/>
                    <a:lstStyle/>
                    <a:p>
                      <a:r>
                        <a:rPr lang="en-IN" dirty="0"/>
                        <a:t>TITLE</a:t>
                      </a:r>
                    </a:p>
                  </a:txBody>
                  <a:tcPr/>
                </a:tc>
                <a:tc>
                  <a:txBody>
                    <a:bodyPr/>
                    <a:lstStyle/>
                    <a:p>
                      <a:r>
                        <a:rPr lang="en-IN" dirty="0"/>
                        <a:t>AUHTOR/YEAR</a:t>
                      </a:r>
                    </a:p>
                  </a:txBody>
                  <a:tcPr/>
                </a:tc>
                <a:tc>
                  <a:txBody>
                    <a:bodyPr/>
                    <a:lstStyle/>
                    <a:p>
                      <a:r>
                        <a:rPr lang="en-IN" dirty="0"/>
                        <a:t>DESCRIPTION</a:t>
                      </a:r>
                    </a:p>
                  </a:txBody>
                  <a:tcPr/>
                </a:tc>
                <a:tc>
                  <a:txBody>
                    <a:bodyPr/>
                    <a:lstStyle/>
                    <a:p>
                      <a:r>
                        <a:rPr lang="en-IN" dirty="0"/>
                        <a:t>TECHNIQUE</a:t>
                      </a:r>
                    </a:p>
                  </a:txBody>
                  <a:tcPr/>
                </a:tc>
                <a:extLst>
                  <a:ext uri="{0D108BD9-81ED-4DB2-BD59-A6C34878D82A}">
                    <a16:rowId xmlns:a16="http://schemas.microsoft.com/office/drawing/2014/main" xmlns="" val="10000"/>
                  </a:ext>
                </a:extLst>
              </a:tr>
              <a:tr h="370840">
                <a:tc>
                  <a:txBody>
                    <a:bodyPr/>
                    <a:lstStyle/>
                    <a:p>
                      <a:r>
                        <a:rPr lang="en-US" dirty="0" smtClean="0"/>
                        <a:t>12</a:t>
                      </a:r>
                      <a:endParaRPr lang="en-IN" dirty="0"/>
                    </a:p>
                  </a:txBody>
                  <a:tcPr/>
                </a:tc>
                <a:tc>
                  <a:txBody>
                    <a:bodyPr/>
                    <a:lstStyle/>
                    <a:p>
                      <a:pPr algn="just">
                        <a:lnSpc>
                          <a:spcPct val="150000"/>
                        </a:lnSpc>
                        <a:spcAft>
                          <a:spcPts val="0"/>
                        </a:spcAft>
                      </a:pPr>
                      <a:r>
                        <a:rPr lang="en-US" b="0" dirty="0">
                          <a:latin typeface="Times New Roman" panose="02020603050405020304" pitchFamily="18" charset="0"/>
                          <a:ea typeface="Times New Roman" panose="02020603050405020304" pitchFamily="18" charset="0"/>
                          <a:cs typeface="Times New Roman" panose="02020603050405020304" pitchFamily="18" charset="0"/>
                        </a:rPr>
                        <a:t>Detection of Cyberbullying Using Deep Neural Network</a:t>
                      </a:r>
                      <a:endParaRPr lang="en-IN" sz="1400" b="0" dirty="0">
                        <a:latin typeface="Calibri" panose="020F0502020204030204" pitchFamily="34" charset="0"/>
                        <a:ea typeface="Times New Roman" panose="02020603050405020304" pitchFamily="18" charset="0"/>
                        <a:cs typeface="Times New Roman" panose="02020603050405020304" pitchFamily="18" charset="0"/>
                      </a:endParaRPr>
                    </a:p>
                    <a:p>
                      <a:endParaRPr lang="en-IN" b="0" dirty="0"/>
                    </a:p>
                  </a:txBody>
                  <a:tcPr/>
                </a:tc>
                <a:tc>
                  <a:txBody>
                    <a:bodyPr/>
                    <a:lstStyle/>
                    <a:p>
                      <a:pPr algn="just">
                        <a:lnSpc>
                          <a:spcPct val="150000"/>
                        </a:lnSpc>
                        <a:spcAft>
                          <a:spcPts val="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V. Banerjee, J.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Telavane</a:t>
                      </a:r>
                      <a:r>
                        <a:rPr lang="en-US" dirty="0">
                          <a:latin typeface="Times New Roman" panose="02020603050405020304" pitchFamily="18" charset="0"/>
                          <a:ea typeface="Times New Roman" panose="02020603050405020304" pitchFamily="18" charset="0"/>
                          <a:cs typeface="Times New Roman" panose="02020603050405020304" pitchFamily="18" charset="0"/>
                        </a:rPr>
                        <a:t>, P.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Gaikwad</a:t>
                      </a:r>
                      <a:r>
                        <a:rPr lang="en-US" dirty="0">
                          <a:latin typeface="Times New Roman" panose="02020603050405020304" pitchFamily="18" charset="0"/>
                          <a:ea typeface="Times New Roman" panose="02020603050405020304" pitchFamily="18" charset="0"/>
                          <a:cs typeface="Times New Roman" panose="02020603050405020304" pitchFamily="18" charset="0"/>
                        </a:rPr>
                        <a:t>, and P.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Vartak</a:t>
                      </a:r>
                      <a:endParaRPr lang="en-IN" sz="1400" dirty="0">
                        <a:latin typeface="Calibri" panose="020F0502020204030204" pitchFamily="34" charset="0"/>
                        <a:ea typeface="Times New Roman" panose="02020603050405020304" pitchFamily="18" charset="0"/>
                        <a:cs typeface="Times New Roman" panose="02020603050405020304" pitchFamily="18" charset="0"/>
                      </a:endParaRPr>
                    </a:p>
                    <a:p>
                      <a:r>
                        <a:rPr lang="en-IN" sz="1800" b="0" i="0" u="none" strike="noStrike" kern="1200" dirty="0">
                          <a:solidFill>
                            <a:schemeClr val="dk1"/>
                          </a:solidFill>
                          <a:effectLst/>
                          <a:latin typeface="+mn-lt"/>
                          <a:ea typeface="+mn-ea"/>
                          <a:cs typeface="+mn-cs"/>
                        </a:rPr>
                        <a:t>/ </a:t>
                      </a:r>
                      <a:r>
                        <a:rPr lang="en-IN" sz="1800" b="0" i="0" u="none" strike="noStrike" kern="1200" dirty="0" smtClean="0">
                          <a:solidFill>
                            <a:schemeClr val="dk1"/>
                          </a:solidFill>
                          <a:effectLst/>
                          <a:latin typeface="+mn-lt"/>
                          <a:ea typeface="+mn-ea"/>
                          <a:cs typeface="+mn-cs"/>
                        </a:rPr>
                        <a:t>2020</a:t>
                      </a:r>
                      <a:endParaRPr lang="en-IN" dirty="0"/>
                    </a:p>
                  </a:txBody>
                  <a:tcPr/>
                </a:tc>
                <a:tc>
                  <a:txBody>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Innovation is developing quickly today. This headways in innovation has changed how individuals cooperate in an expansive way giving communication another dimension. But despite the fact that innovation encourages us in numerous parts of life, it accompanies different effects that influence people in a few or the other way.</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Random Forest Classification machine learning model</a:t>
                      </a:r>
                      <a:r>
                        <a:rPr lang="en-IN" dirty="0"/>
                        <a:t>.</a:t>
                      </a: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3369478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a:t>
            </a:r>
            <a:endParaRPr lang="en-IN" dirty="0"/>
          </a:p>
        </p:txBody>
      </p:sp>
      <p:pic>
        <p:nvPicPr>
          <p:cNvPr id="4" name="Picture 3"/>
          <p:cNvPicPr>
            <a:picLocks noChangeAspect="1"/>
          </p:cNvPicPr>
          <p:nvPr/>
        </p:nvPicPr>
        <p:blipFill>
          <a:blip r:embed="rId2"/>
          <a:stretch>
            <a:fillRect/>
          </a:stretch>
        </p:blipFill>
        <p:spPr>
          <a:xfrm>
            <a:off x="2566987" y="2124075"/>
            <a:ext cx="7058025" cy="2609850"/>
          </a:xfrm>
          <a:prstGeom prst="rect">
            <a:avLst/>
          </a:prstGeom>
        </p:spPr>
      </p:pic>
    </p:spTree>
    <p:extLst>
      <p:ext uri="{BB962C8B-B14F-4D97-AF65-F5344CB8AC3E}">
        <p14:creationId xmlns:p14="http://schemas.microsoft.com/office/powerpoint/2010/main" val="217831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ABSTRACT</a:t>
            </a:r>
            <a:endParaRPr lang="en-IN" b="1" dirty="0"/>
          </a:p>
        </p:txBody>
      </p:sp>
      <p:sp>
        <p:nvSpPr>
          <p:cNvPr id="3" name="Content Placeholder 2"/>
          <p:cNvSpPr>
            <a:spLocks noGrp="1"/>
          </p:cNvSpPr>
          <p:nvPr>
            <p:ph idx="1"/>
          </p:nvPr>
        </p:nvSpPr>
        <p:spPr>
          <a:xfrm>
            <a:off x="838200" y="1825625"/>
            <a:ext cx="10515600" cy="4819874"/>
          </a:xfrm>
        </p:spPr>
        <p:txBody>
          <a:bodyPr>
            <a:noAutofit/>
          </a:bodyPr>
          <a:lstStyle/>
          <a:p>
            <a:pPr marL="0" indent="0">
              <a:buNone/>
            </a:pPr>
            <a:r>
              <a:rPr lang="en-US" sz="1800" dirty="0"/>
              <a:t>Cyberbullying is a major problem encountered on internet that affects teenagers and also adults. It has lead to </a:t>
            </a:r>
            <a:r>
              <a:rPr lang="en-US" sz="1800" dirty="0" err="1" smtClean="0"/>
              <a:t>mis</a:t>
            </a:r>
            <a:r>
              <a:rPr lang="en-US" sz="1800" dirty="0" smtClean="0"/>
              <a:t> happenings </a:t>
            </a:r>
            <a:r>
              <a:rPr lang="en-US" sz="1800" dirty="0"/>
              <a:t>like suicide and depression. Regulation of content on Social media </a:t>
            </a:r>
            <a:r>
              <a:rPr lang="en-US" sz="1800" dirty="0" smtClean="0"/>
              <a:t>platforms </a:t>
            </a:r>
            <a:r>
              <a:rPr lang="en-US" sz="1800" dirty="0"/>
              <a:t>has become a growing need. The following study uses data from two different forms of cyberbullying, hate speech tweets from </a:t>
            </a:r>
            <a:r>
              <a:rPr lang="en-US" sz="1800" dirty="0" smtClean="0"/>
              <a:t>Twitter </a:t>
            </a:r>
            <a:r>
              <a:rPr lang="en-US" sz="1800" dirty="0"/>
              <a:t>and comments based on personal attacks from Wikipedia forums to build a model based on detection of Cyberbullying in text data using Natural Language Processing and Machine learning. Three methods for Feature extraction and four classifiers are studied to outline the best approach. For Tweet data the model provides accuracies above 90% and for Wikipedia data it gives accuracies above 80%.</a:t>
            </a:r>
            <a:endParaRPr lang="en-IN" sz="1800" dirty="0"/>
          </a:p>
        </p:txBody>
      </p:sp>
    </p:spTree>
    <p:extLst>
      <p:ext uri="{BB962C8B-B14F-4D97-AF65-F5344CB8AC3E}">
        <p14:creationId xmlns:p14="http://schemas.microsoft.com/office/powerpoint/2010/main" val="4027646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REQUIREMENTS </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IN" b="1" dirty="0" smtClean="0"/>
              <a:t>HARDWARE REQUIREMENTS</a:t>
            </a:r>
          </a:p>
          <a:p>
            <a:pPr marL="0" indent="0">
              <a:buNone/>
            </a:pPr>
            <a:r>
              <a:rPr lang="en-IN" dirty="0" smtClean="0"/>
              <a:t>• System : Pentium Dual Core.</a:t>
            </a:r>
          </a:p>
          <a:p>
            <a:pPr marL="0" indent="0">
              <a:buNone/>
            </a:pPr>
            <a:r>
              <a:rPr lang="en-IN" dirty="0" smtClean="0"/>
              <a:t>• Hard Disk : 120 GB.</a:t>
            </a:r>
          </a:p>
          <a:p>
            <a:pPr marL="0" indent="0">
              <a:buNone/>
            </a:pPr>
            <a:r>
              <a:rPr lang="en-IN" dirty="0" smtClean="0"/>
              <a:t>• Monitor : 15”LED</a:t>
            </a:r>
          </a:p>
          <a:p>
            <a:pPr marL="0" indent="0">
              <a:buNone/>
            </a:pPr>
            <a:r>
              <a:rPr lang="en-IN" dirty="0" smtClean="0"/>
              <a:t>• Input Devices : Keyboard, Mouse</a:t>
            </a:r>
          </a:p>
          <a:p>
            <a:pPr marL="0" indent="0">
              <a:buNone/>
            </a:pPr>
            <a:r>
              <a:rPr lang="en-IN" dirty="0" smtClean="0"/>
              <a:t>• Ram : 1GB.</a:t>
            </a:r>
          </a:p>
          <a:p>
            <a:pPr marL="0" indent="0">
              <a:buNone/>
            </a:pPr>
            <a:r>
              <a:rPr lang="en-IN" b="1" dirty="0" smtClean="0"/>
              <a:t>SOFTWARE REQUIREMENTS</a:t>
            </a:r>
          </a:p>
          <a:p>
            <a:pPr marL="0" indent="0">
              <a:buNone/>
            </a:pPr>
            <a:r>
              <a:rPr lang="en-IN" dirty="0" smtClean="0"/>
              <a:t>• Operating system : Windows 7.</a:t>
            </a:r>
          </a:p>
          <a:p>
            <a:pPr marL="0" indent="0">
              <a:buNone/>
            </a:pPr>
            <a:r>
              <a:rPr lang="en-IN" dirty="0" smtClean="0"/>
              <a:t>• Coding Language : Android, Java</a:t>
            </a:r>
          </a:p>
          <a:p>
            <a:pPr marL="0" indent="0">
              <a:buNone/>
            </a:pPr>
            <a:r>
              <a:rPr lang="en-IN" dirty="0" smtClean="0"/>
              <a:t>• Toolkit : Android 2.3 Above</a:t>
            </a:r>
          </a:p>
          <a:p>
            <a:pPr marL="0" indent="0">
              <a:buNone/>
            </a:pPr>
            <a:r>
              <a:rPr lang="en-IN" dirty="0" smtClean="0"/>
              <a:t>• IDE : Eclipse/Android Studio</a:t>
            </a:r>
            <a:endParaRPr lang="en-IN" dirty="0"/>
          </a:p>
        </p:txBody>
      </p:sp>
    </p:spTree>
    <p:extLst>
      <p:ext uri="{BB962C8B-B14F-4D97-AF65-F5344CB8AC3E}">
        <p14:creationId xmlns:p14="http://schemas.microsoft.com/office/powerpoint/2010/main" val="2360893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DETAILED DESCRIPTION OF MODULES AND </a:t>
            </a:r>
            <a:r>
              <a:rPr lang="en-US" b="1" dirty="0" smtClean="0"/>
              <a:t>WORKFLOW</a:t>
            </a:r>
            <a:endParaRPr lang="en-US" dirty="0"/>
          </a:p>
        </p:txBody>
      </p:sp>
      <p:sp>
        <p:nvSpPr>
          <p:cNvPr id="3" name="Content Placeholder 2"/>
          <p:cNvSpPr>
            <a:spLocks noGrp="1"/>
          </p:cNvSpPr>
          <p:nvPr>
            <p:ph idx="1"/>
          </p:nvPr>
        </p:nvSpPr>
        <p:spPr/>
        <p:txBody>
          <a:bodyPr/>
          <a:lstStyle/>
          <a:p>
            <a:pPr lvl="0"/>
            <a:r>
              <a:rPr lang="en-US" dirty="0"/>
              <a:t>Data Collection </a:t>
            </a:r>
          </a:p>
          <a:p>
            <a:pPr lvl="0"/>
            <a:r>
              <a:rPr lang="en-US" dirty="0"/>
              <a:t>Dataset </a:t>
            </a:r>
          </a:p>
          <a:p>
            <a:pPr lvl="0"/>
            <a:r>
              <a:rPr lang="en-US" dirty="0"/>
              <a:t>Data Preparation </a:t>
            </a:r>
          </a:p>
          <a:p>
            <a:pPr lvl="0"/>
            <a:r>
              <a:rPr lang="en-US" dirty="0"/>
              <a:t>Model Selection </a:t>
            </a:r>
          </a:p>
          <a:p>
            <a:pPr lvl="0"/>
            <a:r>
              <a:rPr lang="en-US" dirty="0"/>
              <a:t>Analyze and Prediction </a:t>
            </a:r>
          </a:p>
          <a:p>
            <a:pPr lvl="0"/>
            <a:r>
              <a:rPr lang="en-IN" dirty="0"/>
              <a:t>Accuracy on test set</a:t>
            </a:r>
            <a:endParaRPr lang="en-US" dirty="0"/>
          </a:p>
          <a:p>
            <a:pPr lvl="0"/>
            <a:r>
              <a:rPr lang="en-IN" dirty="0"/>
              <a:t>Saving the Trained Model</a:t>
            </a:r>
            <a:endParaRPr lang="en-US" dirty="0"/>
          </a:p>
          <a:p>
            <a:endParaRPr lang="en-US" dirty="0"/>
          </a:p>
        </p:txBody>
      </p:sp>
    </p:spTree>
    <p:extLst>
      <p:ext uri="{BB962C8B-B14F-4D97-AF65-F5344CB8AC3E}">
        <p14:creationId xmlns:p14="http://schemas.microsoft.com/office/powerpoint/2010/main" val="3383397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Hate </a:t>
            </a:r>
            <a:r>
              <a:rPr lang="en-US" b="1" dirty="0" smtClean="0"/>
              <a:t>speech</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a:t>Data Collection:</a:t>
            </a:r>
            <a:endParaRPr lang="en-US" dirty="0"/>
          </a:p>
          <a:p>
            <a:r>
              <a:rPr lang="en-US" dirty="0"/>
              <a:t>This is the first real step towards the real development of a machine learning model, collecting data. This is a critical step that will cascade in how good the model will be, the more and better data that we get, the better our model will perform.</a:t>
            </a:r>
          </a:p>
          <a:p>
            <a:r>
              <a:rPr lang="en-US" dirty="0"/>
              <a:t>There are several techniques to collect the data, like web scraping, manual interventions and etc.</a:t>
            </a:r>
          </a:p>
          <a:p>
            <a:r>
              <a:rPr lang="en-US" dirty="0"/>
              <a:t>Detection of Cyberbullying on Social Media Using Machine learning</a:t>
            </a:r>
          </a:p>
          <a:p>
            <a:r>
              <a:rPr lang="en-US" b="1" dirty="0"/>
              <a:t> </a:t>
            </a:r>
            <a:endParaRPr lang="en-US" dirty="0"/>
          </a:p>
          <a:p>
            <a:r>
              <a:rPr lang="en-US" dirty="0"/>
              <a:t>We given the Twitter Hate data set in the project folder</a:t>
            </a:r>
          </a:p>
          <a:p>
            <a:endParaRPr lang="en-US" dirty="0"/>
          </a:p>
        </p:txBody>
      </p:sp>
    </p:spTree>
    <p:extLst>
      <p:ext uri="{BB962C8B-B14F-4D97-AF65-F5344CB8AC3E}">
        <p14:creationId xmlns:p14="http://schemas.microsoft.com/office/powerpoint/2010/main" val="1352838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Dataset</a:t>
            </a:r>
            <a:endParaRPr lang="en-US" dirty="0"/>
          </a:p>
        </p:txBody>
      </p:sp>
      <p:sp>
        <p:nvSpPr>
          <p:cNvPr id="3" name="Content Placeholder 2"/>
          <p:cNvSpPr>
            <a:spLocks noGrp="1"/>
          </p:cNvSpPr>
          <p:nvPr>
            <p:ph idx="1"/>
          </p:nvPr>
        </p:nvSpPr>
        <p:spPr/>
        <p:txBody>
          <a:bodyPr/>
          <a:lstStyle/>
          <a:p>
            <a:r>
              <a:rPr lang="en-US" dirty="0"/>
              <a:t>The dataset consists of 31962 individual data. There are 3 columns in the dataset, which are described below</a:t>
            </a:r>
          </a:p>
          <a:p>
            <a:pPr lvl="0" fontAlgn="base"/>
            <a:r>
              <a:rPr lang="en-IN" dirty="0"/>
              <a:t>Id: unique id </a:t>
            </a:r>
            <a:endParaRPr lang="en-US" dirty="0"/>
          </a:p>
          <a:p>
            <a:pPr lvl="0" fontAlgn="base"/>
            <a:r>
              <a:rPr lang="en-IN" dirty="0"/>
              <a:t>Labels : </a:t>
            </a:r>
            <a:endParaRPr lang="en-US" dirty="0"/>
          </a:p>
          <a:p>
            <a:pPr fontAlgn="base"/>
            <a:r>
              <a:rPr lang="en-IN" dirty="0"/>
              <a:t>         1: offensive</a:t>
            </a:r>
            <a:endParaRPr lang="en-US" dirty="0"/>
          </a:p>
          <a:p>
            <a:pPr fontAlgn="base"/>
            <a:r>
              <a:rPr lang="en-IN" dirty="0"/>
              <a:t>         0: non offensive</a:t>
            </a:r>
            <a:endParaRPr lang="en-US" dirty="0"/>
          </a:p>
          <a:p>
            <a:pPr lvl="0" fontAlgn="base"/>
            <a:r>
              <a:rPr lang="en-IN" dirty="0"/>
              <a:t>Tweet :</a:t>
            </a:r>
            <a:r>
              <a:rPr lang="en-US" dirty="0"/>
              <a:t>  comment</a:t>
            </a:r>
          </a:p>
          <a:p>
            <a:endParaRPr lang="en-US" dirty="0"/>
          </a:p>
        </p:txBody>
      </p:sp>
    </p:spTree>
    <p:extLst>
      <p:ext uri="{BB962C8B-B14F-4D97-AF65-F5344CB8AC3E}">
        <p14:creationId xmlns:p14="http://schemas.microsoft.com/office/powerpoint/2010/main" val="24745200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Preparation</a:t>
            </a:r>
            <a:endParaRPr lang="en-US" dirty="0"/>
          </a:p>
        </p:txBody>
      </p:sp>
      <p:sp>
        <p:nvSpPr>
          <p:cNvPr id="3" name="Content Placeholder 2"/>
          <p:cNvSpPr>
            <a:spLocks noGrp="1"/>
          </p:cNvSpPr>
          <p:nvPr>
            <p:ph idx="1"/>
          </p:nvPr>
        </p:nvSpPr>
        <p:spPr/>
        <p:txBody>
          <a:bodyPr>
            <a:normAutofit fontScale="70000" lnSpcReduction="20000"/>
          </a:bodyPr>
          <a:lstStyle/>
          <a:p>
            <a:r>
              <a:rPr lang="en-IN" dirty="0"/>
              <a:t>We will transform the data. by getting rid of missing data and removing some columns. First we will create a list of column names that we want to keep or retain.</a:t>
            </a:r>
            <a:endParaRPr lang="en-US" dirty="0"/>
          </a:p>
          <a:p>
            <a:r>
              <a:rPr lang="en-IN" dirty="0"/>
              <a:t>Next we drop or remove all columns except for the columns that we want to retain.</a:t>
            </a:r>
            <a:endParaRPr lang="en-US" dirty="0"/>
          </a:p>
          <a:p>
            <a:r>
              <a:rPr lang="en-IN" dirty="0"/>
              <a:t>Finally we drop or remove the rows that have missing values from the data set.</a:t>
            </a:r>
            <a:endParaRPr lang="en-US" dirty="0"/>
          </a:p>
          <a:p>
            <a:r>
              <a:rPr lang="en-IN" dirty="0"/>
              <a:t>  Steps to follow:</a:t>
            </a:r>
            <a:endParaRPr lang="en-US" dirty="0"/>
          </a:p>
          <a:p>
            <a:pPr lvl="0"/>
            <a:r>
              <a:rPr lang="en-IN" dirty="0"/>
              <a:t>    Removing extra symbols </a:t>
            </a:r>
            <a:endParaRPr lang="en-US" dirty="0"/>
          </a:p>
          <a:p>
            <a:pPr lvl="0"/>
            <a:r>
              <a:rPr lang="en-IN" dirty="0"/>
              <a:t>    Removing punctuations</a:t>
            </a:r>
            <a:endParaRPr lang="en-US" dirty="0"/>
          </a:p>
          <a:p>
            <a:pPr lvl="0"/>
            <a:r>
              <a:rPr lang="en-IN" dirty="0"/>
              <a:t>    Removing the </a:t>
            </a:r>
            <a:r>
              <a:rPr lang="en-IN" dirty="0" err="1"/>
              <a:t>Stopwords</a:t>
            </a:r>
            <a:endParaRPr lang="en-US" dirty="0"/>
          </a:p>
          <a:p>
            <a:pPr lvl="0"/>
            <a:r>
              <a:rPr lang="en-IN" dirty="0"/>
              <a:t>    Stemming</a:t>
            </a:r>
            <a:endParaRPr lang="en-US" dirty="0"/>
          </a:p>
          <a:p>
            <a:pPr lvl="0"/>
            <a:r>
              <a:rPr lang="en-IN" dirty="0"/>
              <a:t>    Tokenization</a:t>
            </a:r>
            <a:endParaRPr lang="en-US" dirty="0"/>
          </a:p>
          <a:p>
            <a:pPr lvl="0"/>
            <a:r>
              <a:rPr lang="en-IN" dirty="0"/>
              <a:t>    Feature extractions</a:t>
            </a:r>
            <a:endParaRPr lang="en-US" dirty="0"/>
          </a:p>
          <a:p>
            <a:pPr lvl="0"/>
            <a:r>
              <a:rPr lang="en-IN" dirty="0"/>
              <a:t>    TF-IDF </a:t>
            </a:r>
            <a:r>
              <a:rPr lang="en-IN" dirty="0" err="1"/>
              <a:t>vectorizer</a:t>
            </a:r>
            <a:endParaRPr lang="en-US" dirty="0"/>
          </a:p>
          <a:p>
            <a:pPr lvl="0"/>
            <a:r>
              <a:rPr lang="en-IN" dirty="0"/>
              <a:t>    Counter </a:t>
            </a:r>
            <a:r>
              <a:rPr lang="en-IN" dirty="0" err="1"/>
              <a:t>vectorizer</a:t>
            </a:r>
            <a:r>
              <a:rPr lang="en-IN" dirty="0"/>
              <a:t> with TF-IDF transformer</a:t>
            </a:r>
            <a:endParaRPr lang="en-US" dirty="0"/>
          </a:p>
          <a:p>
            <a:endParaRPr lang="en-US" dirty="0"/>
          </a:p>
        </p:txBody>
      </p:sp>
    </p:spTree>
    <p:extLst>
      <p:ext uri="{BB962C8B-B14F-4D97-AF65-F5344CB8AC3E}">
        <p14:creationId xmlns:p14="http://schemas.microsoft.com/office/powerpoint/2010/main" val="2856704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Model </a:t>
            </a:r>
            <a:r>
              <a:rPr lang="en-US" b="1" dirty="0" smtClean="0"/>
              <a:t>Selection</a:t>
            </a:r>
          </a:p>
          <a:p>
            <a:r>
              <a:rPr lang="en-US" dirty="0"/>
              <a:t>We used SVC </a:t>
            </a:r>
            <a:r>
              <a:rPr lang="en-US" dirty="0" smtClean="0"/>
              <a:t>algorithms</a:t>
            </a:r>
          </a:p>
          <a:p>
            <a:endParaRPr lang="en-US" dirty="0"/>
          </a:p>
          <a:p>
            <a:pPr marL="0" indent="0">
              <a:buNone/>
            </a:pPr>
            <a:r>
              <a:rPr lang="en-US" b="1" dirty="0"/>
              <a:t>Analyze and Prediction:</a:t>
            </a:r>
            <a:endParaRPr lang="en-US" dirty="0"/>
          </a:p>
          <a:p>
            <a:r>
              <a:rPr lang="en-US" dirty="0"/>
              <a:t>In the actual dataset, we chose only 2 features :</a:t>
            </a:r>
          </a:p>
          <a:p>
            <a:r>
              <a:rPr lang="en-US" dirty="0"/>
              <a:t> </a:t>
            </a:r>
          </a:p>
          <a:p>
            <a:pPr lvl="0" fontAlgn="base"/>
            <a:r>
              <a:rPr lang="en-IN" dirty="0"/>
              <a:t>Text: the tweets</a:t>
            </a:r>
            <a:endParaRPr lang="en-US" dirty="0"/>
          </a:p>
          <a:p>
            <a:pPr fontAlgn="base"/>
            <a:r>
              <a:rPr lang="en-IN" dirty="0"/>
              <a:t>         2    Labels : </a:t>
            </a:r>
            <a:endParaRPr lang="en-US" dirty="0"/>
          </a:p>
          <a:p>
            <a:pPr fontAlgn="base"/>
            <a:r>
              <a:rPr lang="en-IN" dirty="0"/>
              <a:t>         1: offensive</a:t>
            </a:r>
            <a:endParaRPr lang="en-US" dirty="0"/>
          </a:p>
          <a:p>
            <a:pPr fontAlgn="base"/>
            <a:r>
              <a:rPr lang="en-IN" dirty="0"/>
              <a:t>         0: non offensive</a:t>
            </a:r>
            <a:endParaRPr lang="en-US" dirty="0"/>
          </a:p>
          <a:p>
            <a:endParaRPr lang="en-US" dirty="0"/>
          </a:p>
        </p:txBody>
      </p:sp>
    </p:spTree>
    <p:extLst>
      <p:ext uri="{BB962C8B-B14F-4D97-AF65-F5344CB8AC3E}">
        <p14:creationId xmlns:p14="http://schemas.microsoft.com/office/powerpoint/2010/main" val="104156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0" indent="0" fontAlgn="base">
              <a:buNone/>
            </a:pPr>
            <a:r>
              <a:rPr lang="en-IN" b="1" dirty="0" smtClean="0"/>
              <a:t>Accuracy on test set:</a:t>
            </a:r>
            <a:endParaRPr lang="en-US" dirty="0" smtClean="0"/>
          </a:p>
          <a:p>
            <a:r>
              <a:rPr lang="en-IN" dirty="0" smtClean="0"/>
              <a:t>We </a:t>
            </a:r>
            <a:r>
              <a:rPr lang="en-IN" dirty="0"/>
              <a:t>got an accuracy of 96.02% on test set.</a:t>
            </a:r>
            <a:endParaRPr lang="en-US" dirty="0"/>
          </a:p>
          <a:p>
            <a:endParaRPr lang="en-US" dirty="0" smtClean="0"/>
          </a:p>
          <a:p>
            <a:pPr marL="0" indent="0">
              <a:buNone/>
            </a:pPr>
            <a:r>
              <a:rPr lang="en-IN" b="1" dirty="0"/>
              <a:t>Saving the Trained Model:</a:t>
            </a:r>
            <a:endParaRPr lang="en-US" dirty="0"/>
          </a:p>
          <a:p>
            <a:r>
              <a:rPr lang="en-US" dirty="0"/>
              <a:t>Once you’re confident enough to take your trained and tested model into the production-ready environment, the first step is to save it into a .h5 or . </a:t>
            </a:r>
            <a:r>
              <a:rPr lang="en-US" dirty="0" err="1"/>
              <a:t>pkl</a:t>
            </a:r>
            <a:r>
              <a:rPr lang="en-US" dirty="0"/>
              <a:t> file using </a:t>
            </a:r>
            <a:r>
              <a:rPr lang="en-US" dirty="0" smtClean="0"/>
              <a:t>a library like pickle. Make sure you have pickle installed in your environment. Next , let’s import the module and dump the model into .</a:t>
            </a:r>
            <a:r>
              <a:rPr lang="en-US" dirty="0" err="1" smtClean="0"/>
              <a:t>pkl</a:t>
            </a:r>
            <a:r>
              <a:rPr lang="en-US" dirty="0" smtClean="0"/>
              <a:t> file.</a:t>
            </a:r>
          </a:p>
          <a:p>
            <a:endParaRPr lang="en-US" dirty="0"/>
          </a:p>
        </p:txBody>
      </p:sp>
    </p:spTree>
    <p:extLst>
      <p:ext uri="{BB962C8B-B14F-4D97-AF65-F5344CB8AC3E}">
        <p14:creationId xmlns:p14="http://schemas.microsoft.com/office/powerpoint/2010/main" val="580149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Wikipedia attack </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Data </a:t>
            </a:r>
            <a:r>
              <a:rPr lang="en-US" b="1" dirty="0"/>
              <a:t>Collection:</a:t>
            </a:r>
            <a:endParaRPr lang="en-US" dirty="0"/>
          </a:p>
          <a:p>
            <a:r>
              <a:rPr lang="en-US" dirty="0"/>
              <a:t>This is the first real step towards the real development of a machine learning model, collecting data. This is a critical step that will cascade in how good the model will be, the more and better data that we get, the better our model will perform.</a:t>
            </a:r>
          </a:p>
          <a:p>
            <a:r>
              <a:rPr lang="en-US" dirty="0"/>
              <a:t>There are several techniques to collect the data, like web scraping, manual interventions and etc.</a:t>
            </a:r>
          </a:p>
          <a:p>
            <a:r>
              <a:rPr lang="en-US" dirty="0"/>
              <a:t>Detection of Cyberbullying on Social Media Using Machine learning</a:t>
            </a:r>
          </a:p>
          <a:p>
            <a:r>
              <a:rPr lang="en-US" b="1" dirty="0"/>
              <a:t> </a:t>
            </a:r>
            <a:endParaRPr lang="en-US" dirty="0"/>
          </a:p>
          <a:p>
            <a:r>
              <a:rPr lang="en-US" dirty="0"/>
              <a:t>We given the </a:t>
            </a:r>
            <a:r>
              <a:rPr lang="en-US" dirty="0" err="1"/>
              <a:t>wikipedia</a:t>
            </a:r>
            <a:r>
              <a:rPr lang="en-US" dirty="0"/>
              <a:t> attack data set in the project folder</a:t>
            </a:r>
          </a:p>
          <a:p>
            <a:endParaRPr lang="en-US" dirty="0"/>
          </a:p>
        </p:txBody>
      </p:sp>
    </p:spTree>
    <p:extLst>
      <p:ext uri="{BB962C8B-B14F-4D97-AF65-F5344CB8AC3E}">
        <p14:creationId xmlns:p14="http://schemas.microsoft.com/office/powerpoint/2010/main" val="1307760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Dataset</a:t>
            </a:r>
            <a:endParaRPr lang="en-US" dirty="0"/>
          </a:p>
        </p:txBody>
      </p:sp>
      <p:sp>
        <p:nvSpPr>
          <p:cNvPr id="3" name="Content Placeholder 2"/>
          <p:cNvSpPr>
            <a:spLocks noGrp="1"/>
          </p:cNvSpPr>
          <p:nvPr>
            <p:ph idx="1"/>
          </p:nvPr>
        </p:nvSpPr>
        <p:spPr/>
        <p:txBody>
          <a:bodyPr/>
          <a:lstStyle/>
          <a:p>
            <a:r>
              <a:rPr lang="en-US" dirty="0"/>
              <a:t>The dataset consists of 115864 individual data. There are 4 columns in the dataset, which are described below</a:t>
            </a:r>
          </a:p>
          <a:p>
            <a:pPr lvl="0" fontAlgn="base"/>
            <a:r>
              <a:rPr lang="en-IN" dirty="0"/>
              <a:t>Review Id: unique id </a:t>
            </a:r>
            <a:endParaRPr lang="en-US" dirty="0"/>
          </a:p>
          <a:p>
            <a:pPr lvl="0" fontAlgn="base"/>
            <a:r>
              <a:rPr lang="en-IN" dirty="0"/>
              <a:t>comment : comment about </a:t>
            </a:r>
            <a:r>
              <a:rPr lang="en-IN" dirty="0" err="1"/>
              <a:t>wikipedia</a:t>
            </a:r>
            <a:r>
              <a:rPr lang="en-IN" dirty="0"/>
              <a:t> titles</a:t>
            </a:r>
            <a:endParaRPr lang="en-US" dirty="0"/>
          </a:p>
          <a:p>
            <a:pPr lvl="0" fontAlgn="base"/>
            <a:r>
              <a:rPr lang="en-IN" dirty="0"/>
              <a:t>year  :</a:t>
            </a:r>
            <a:r>
              <a:rPr lang="en-US" dirty="0"/>
              <a:t>  year of comment</a:t>
            </a:r>
          </a:p>
          <a:p>
            <a:pPr lvl="0" fontAlgn="base"/>
            <a:r>
              <a:rPr lang="en-US" dirty="0"/>
              <a:t>attack : Personal attack or non personal attack</a:t>
            </a:r>
          </a:p>
          <a:p>
            <a:endParaRPr lang="en-US" dirty="0"/>
          </a:p>
        </p:txBody>
      </p:sp>
    </p:spTree>
    <p:extLst>
      <p:ext uri="{BB962C8B-B14F-4D97-AF65-F5344CB8AC3E}">
        <p14:creationId xmlns:p14="http://schemas.microsoft.com/office/powerpoint/2010/main" val="2650678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t>
            </a:r>
            <a:r>
              <a:rPr lang="en-US" b="1" dirty="0" smtClean="0"/>
              <a:t>Preparation</a:t>
            </a:r>
            <a:endParaRPr lang="en-US" dirty="0"/>
          </a:p>
        </p:txBody>
      </p:sp>
      <p:sp>
        <p:nvSpPr>
          <p:cNvPr id="3" name="Content Placeholder 2"/>
          <p:cNvSpPr>
            <a:spLocks noGrp="1"/>
          </p:cNvSpPr>
          <p:nvPr>
            <p:ph idx="1"/>
          </p:nvPr>
        </p:nvSpPr>
        <p:spPr/>
        <p:txBody>
          <a:bodyPr>
            <a:normAutofit fontScale="70000" lnSpcReduction="20000"/>
          </a:bodyPr>
          <a:lstStyle/>
          <a:p>
            <a:r>
              <a:rPr lang="en-IN" dirty="0"/>
              <a:t>We will transform the data. by getting rid of missing data and removing some columns. First we will create a list of column names that we want to keep or retain.</a:t>
            </a:r>
            <a:endParaRPr lang="en-US" dirty="0"/>
          </a:p>
          <a:p>
            <a:r>
              <a:rPr lang="en-IN" dirty="0"/>
              <a:t>Next we drop or remove all columns except for the columns that we want to retain.</a:t>
            </a:r>
            <a:endParaRPr lang="en-US" dirty="0"/>
          </a:p>
          <a:p>
            <a:r>
              <a:rPr lang="en-IN" dirty="0"/>
              <a:t>Finally we drop or remove the rows that have missing values from the data set.</a:t>
            </a:r>
            <a:endParaRPr lang="en-US" dirty="0"/>
          </a:p>
          <a:p>
            <a:r>
              <a:rPr lang="en-IN" dirty="0"/>
              <a:t>  Steps to follow:</a:t>
            </a:r>
            <a:endParaRPr lang="en-US" dirty="0"/>
          </a:p>
          <a:p>
            <a:pPr lvl="0"/>
            <a:r>
              <a:rPr lang="en-IN" dirty="0"/>
              <a:t>    Removing extra symbols </a:t>
            </a:r>
            <a:endParaRPr lang="en-US" dirty="0"/>
          </a:p>
          <a:p>
            <a:pPr lvl="0"/>
            <a:r>
              <a:rPr lang="en-IN" dirty="0"/>
              <a:t>    Removing punctuations</a:t>
            </a:r>
            <a:endParaRPr lang="en-US" dirty="0"/>
          </a:p>
          <a:p>
            <a:pPr lvl="0"/>
            <a:r>
              <a:rPr lang="en-IN" dirty="0"/>
              <a:t>    Removing the </a:t>
            </a:r>
            <a:r>
              <a:rPr lang="en-IN" dirty="0" err="1"/>
              <a:t>Stopwords</a:t>
            </a:r>
            <a:endParaRPr lang="en-US" dirty="0"/>
          </a:p>
          <a:p>
            <a:pPr lvl="0"/>
            <a:r>
              <a:rPr lang="en-IN" dirty="0"/>
              <a:t>    Stemming</a:t>
            </a:r>
            <a:endParaRPr lang="en-US" dirty="0"/>
          </a:p>
          <a:p>
            <a:pPr lvl="0"/>
            <a:r>
              <a:rPr lang="en-IN" dirty="0"/>
              <a:t>    Tokenization</a:t>
            </a:r>
            <a:endParaRPr lang="en-US" dirty="0"/>
          </a:p>
          <a:p>
            <a:pPr lvl="0"/>
            <a:r>
              <a:rPr lang="en-IN" dirty="0"/>
              <a:t>    Feature extractions</a:t>
            </a:r>
            <a:endParaRPr lang="en-US" dirty="0"/>
          </a:p>
          <a:p>
            <a:pPr lvl="0"/>
            <a:r>
              <a:rPr lang="en-IN" dirty="0"/>
              <a:t>    TF-IDF </a:t>
            </a:r>
            <a:r>
              <a:rPr lang="en-IN" dirty="0" err="1"/>
              <a:t>vectorize</a:t>
            </a:r>
            <a:endParaRPr lang="en-US" dirty="0"/>
          </a:p>
          <a:p>
            <a:pPr lvl="0"/>
            <a:r>
              <a:rPr lang="en-IN" dirty="0"/>
              <a:t> Counter </a:t>
            </a:r>
            <a:r>
              <a:rPr lang="en-IN" dirty="0" err="1"/>
              <a:t>vectorizer</a:t>
            </a:r>
            <a:r>
              <a:rPr lang="en-IN" dirty="0"/>
              <a:t> with TF-IDF transformer</a:t>
            </a:r>
            <a:endParaRPr lang="en-US" dirty="0"/>
          </a:p>
          <a:p>
            <a:endParaRPr lang="en-US" dirty="0"/>
          </a:p>
        </p:txBody>
      </p:sp>
    </p:spTree>
    <p:extLst>
      <p:ext uri="{BB962C8B-B14F-4D97-AF65-F5344CB8AC3E}">
        <p14:creationId xmlns:p14="http://schemas.microsoft.com/office/powerpoint/2010/main" val="2427411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IN" b="1"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Now more than ever technology has become an integral part of our life. With the evolution of the internet. Social media is trending these days. But as all the other things misusers will pop out sometimes late sometime early but there will be for </a:t>
            </a:r>
            <a:r>
              <a:rPr lang="en-US" dirty="0" err="1"/>
              <a:t>sure.Now</a:t>
            </a:r>
            <a:r>
              <a:rPr lang="en-US" dirty="0"/>
              <a:t> Cyberbullying is common these days. Sites for social networking are excellent tools for communication within individuals. Use of social networking has become widespread over the years, though, in general people find immoral and unethical ways of negative stuff. We see this happening between teens or sometimes between young adults. One of the negative stuffs they do is bullying each other over the internet. In online environment we cannot easily said that whether someone is saying something just for fun or there may be other intention of him. Often, with just a joke," or don't take it so seriously," they'll laugh it off. Cyberbullying is the use of technology to harass, threaten, embarrass, or target another person. Often this internet fight results into real life threats for some individual. Some people have turned to suicide. It is necessary to stop such activities at the beginning. Any actions could be taken to avoid this for example if an individual’s tweet/post is found offensive then maybe his/her account can be terminated or suspended for a particular period. </a:t>
            </a:r>
            <a:endParaRPr lang="en-IN" dirty="0"/>
          </a:p>
          <a:p>
            <a:endParaRPr lang="en-IN" dirty="0"/>
          </a:p>
        </p:txBody>
      </p:sp>
    </p:spTree>
    <p:extLst>
      <p:ext uri="{BB962C8B-B14F-4D97-AF65-F5344CB8AC3E}">
        <p14:creationId xmlns:p14="http://schemas.microsoft.com/office/powerpoint/2010/main" val="32075441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a:t>Model Selection:</a:t>
            </a:r>
            <a:endParaRPr lang="en-US" dirty="0"/>
          </a:p>
          <a:p>
            <a:r>
              <a:rPr lang="en-US" b="1" dirty="0"/>
              <a:t>            </a:t>
            </a:r>
            <a:r>
              <a:rPr lang="en-US" dirty="0"/>
              <a:t>We used </a:t>
            </a:r>
            <a:r>
              <a:rPr lang="en-US" dirty="0" err="1"/>
              <a:t>RandomForestClassifier</a:t>
            </a:r>
            <a:r>
              <a:rPr lang="en-US" dirty="0"/>
              <a:t> algorithms</a:t>
            </a:r>
          </a:p>
          <a:p>
            <a:r>
              <a:rPr lang="en-US" b="1" dirty="0"/>
              <a:t> </a:t>
            </a:r>
            <a:endParaRPr lang="en-US" dirty="0"/>
          </a:p>
          <a:p>
            <a:pPr marL="0" indent="0">
              <a:buNone/>
            </a:pPr>
            <a:endParaRPr lang="en-US" b="1" dirty="0" smtClean="0"/>
          </a:p>
          <a:p>
            <a:pPr marL="0" indent="0">
              <a:buNone/>
            </a:pPr>
            <a:r>
              <a:rPr lang="en-US" b="1" dirty="0" smtClean="0"/>
              <a:t>Analyze </a:t>
            </a:r>
            <a:r>
              <a:rPr lang="en-US" b="1" dirty="0"/>
              <a:t>and Prediction:</a:t>
            </a:r>
            <a:endParaRPr lang="en-US" dirty="0"/>
          </a:p>
          <a:p>
            <a:r>
              <a:rPr lang="en-US" dirty="0"/>
              <a:t>In the actual dataset, we chose only 2 features :</a:t>
            </a:r>
          </a:p>
          <a:p>
            <a:r>
              <a:rPr lang="en-US" dirty="0"/>
              <a:t> </a:t>
            </a:r>
          </a:p>
          <a:p>
            <a:pPr fontAlgn="base"/>
            <a:r>
              <a:rPr lang="en-IN" dirty="0"/>
              <a:t>         1  Text: the tweets</a:t>
            </a:r>
            <a:endParaRPr lang="en-US" dirty="0"/>
          </a:p>
          <a:p>
            <a:pPr fontAlgn="base"/>
            <a:r>
              <a:rPr lang="en-IN" dirty="0"/>
              <a:t>         2    Labels : </a:t>
            </a:r>
            <a:endParaRPr lang="en-US" dirty="0"/>
          </a:p>
          <a:p>
            <a:pPr fontAlgn="base"/>
            <a:r>
              <a:rPr lang="en-IN" dirty="0"/>
              <a:t>         1: personal attack</a:t>
            </a:r>
            <a:endParaRPr lang="en-US" dirty="0"/>
          </a:p>
          <a:p>
            <a:pPr fontAlgn="base"/>
            <a:r>
              <a:rPr lang="en-IN" dirty="0"/>
              <a:t>         0: non personal attack</a:t>
            </a:r>
            <a:endParaRPr lang="en-US" dirty="0"/>
          </a:p>
          <a:p>
            <a:pPr marL="0" indent="0" fontAlgn="base">
              <a:buNone/>
            </a:pPr>
            <a:endParaRPr lang="en-US" dirty="0"/>
          </a:p>
          <a:p>
            <a:endParaRPr lang="en-US" dirty="0"/>
          </a:p>
        </p:txBody>
      </p:sp>
    </p:spTree>
    <p:extLst>
      <p:ext uri="{BB962C8B-B14F-4D97-AF65-F5344CB8AC3E}">
        <p14:creationId xmlns:p14="http://schemas.microsoft.com/office/powerpoint/2010/main" val="3521572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0" indent="0" fontAlgn="base">
              <a:buNone/>
            </a:pPr>
            <a:r>
              <a:rPr lang="en-IN" b="1" dirty="0"/>
              <a:t>Accuracy on test set:</a:t>
            </a:r>
            <a:endParaRPr lang="en-US" dirty="0"/>
          </a:p>
          <a:p>
            <a:r>
              <a:rPr lang="en-IN" dirty="0"/>
              <a:t>We got a accuracy of 99.02% on test set.</a:t>
            </a:r>
            <a:endParaRPr lang="en-US" dirty="0"/>
          </a:p>
          <a:p>
            <a:pPr marL="0" indent="0" fontAlgn="base">
              <a:buNone/>
            </a:pPr>
            <a:endParaRPr lang="en-US" dirty="0"/>
          </a:p>
          <a:p>
            <a:pPr marL="0" indent="0" fontAlgn="base">
              <a:buNone/>
            </a:pPr>
            <a:r>
              <a:rPr lang="en-IN" b="1" dirty="0" smtClean="0"/>
              <a:t>Saving </a:t>
            </a:r>
            <a:r>
              <a:rPr lang="en-IN" b="1" dirty="0"/>
              <a:t>the Trained Model:</a:t>
            </a:r>
            <a:endParaRPr lang="en-US" dirty="0"/>
          </a:p>
          <a:p>
            <a:r>
              <a:rPr lang="en-US" dirty="0"/>
              <a:t>Once you’re confident enough to take your trained and tested model into the production-ready environment, the first step is to save it into a .h5 or . </a:t>
            </a:r>
            <a:r>
              <a:rPr lang="en-US" dirty="0" err="1"/>
              <a:t>pkl</a:t>
            </a:r>
            <a:r>
              <a:rPr lang="en-US" dirty="0"/>
              <a:t> file using a library like pickle. Make sure you have pickle installed in your environment. Next , let’s import the module and dump the model into .</a:t>
            </a:r>
            <a:r>
              <a:rPr lang="en-US" dirty="0" err="1"/>
              <a:t>pkl</a:t>
            </a:r>
            <a:r>
              <a:rPr lang="en-US" dirty="0"/>
              <a:t> file.</a:t>
            </a:r>
          </a:p>
          <a:p>
            <a:endParaRPr lang="en-US" dirty="0"/>
          </a:p>
          <a:p>
            <a:endParaRPr lang="en-US" dirty="0"/>
          </a:p>
        </p:txBody>
      </p:sp>
    </p:spTree>
    <p:extLst>
      <p:ext uri="{BB962C8B-B14F-4D97-AF65-F5344CB8AC3E}">
        <p14:creationId xmlns:p14="http://schemas.microsoft.com/office/powerpoint/2010/main" val="29414599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In this paper, we proposed an approach to detect cyberbullying using machine learning techniques, specifically Naive Bayes and Random Forest classifiers. We evaluated our models using TF-IDF for feature extraction and compared their performance based on different n-gram language models. The Naive Bayes classifier achieved an accuracy of 90.3%, while the Random Forest classifier attained 92.8% accuracy, demonstrating their effectiveness in identifying cyberbullying content. Our Random Forest model outperformed the Naive Bayes classifier in terms of accuracy and F-score. When compared with related work using similar datasets, our Random Forest model showed superior performance, highlighting its potential for improving cyberbullying detection. Despite these promising results, the performance is still limited by the size of the training data, indicating that expanding the dataset and exploring advanced techniques could further enhance detection accuracy and effectiveness.</a:t>
            </a:r>
          </a:p>
          <a:p>
            <a:endParaRPr lang="en-US" dirty="0"/>
          </a:p>
        </p:txBody>
      </p:sp>
    </p:spTree>
    <p:extLst>
      <p:ext uri="{BB962C8B-B14F-4D97-AF65-F5344CB8AC3E}">
        <p14:creationId xmlns:p14="http://schemas.microsoft.com/office/powerpoint/2010/main" val="1016440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 </a:t>
            </a:r>
            <a:endParaRPr lang="en-IN" dirty="0"/>
          </a:p>
        </p:txBody>
      </p:sp>
      <p:sp>
        <p:nvSpPr>
          <p:cNvPr id="3" name="Content Placeholder 2"/>
          <p:cNvSpPr>
            <a:spLocks noGrp="1"/>
          </p:cNvSpPr>
          <p:nvPr>
            <p:ph idx="1"/>
          </p:nvPr>
        </p:nvSpPr>
        <p:spPr/>
        <p:txBody>
          <a:bodyPr>
            <a:normAutofit fontScale="47500" lnSpcReduction="20000"/>
          </a:bodyPr>
          <a:lstStyle/>
          <a:p>
            <a:pPr marL="0" indent="0">
              <a:buNone/>
            </a:pPr>
            <a:r>
              <a:rPr lang="en-IN" dirty="0"/>
              <a:t>[1] Rice, Eric, et al. “Cyber bullying perpetration and victimization among middle-school students.” American Journal of Public Health (</a:t>
            </a:r>
            <a:r>
              <a:rPr lang="en-IN" dirty="0" err="1"/>
              <a:t>ajph</a:t>
            </a:r>
            <a:r>
              <a:rPr lang="en-IN" dirty="0"/>
              <a:t>), pp. e66-e72, Washington, </a:t>
            </a:r>
            <a:r>
              <a:rPr lang="en-IN" dirty="0" smtClean="0"/>
              <a:t>2019. </a:t>
            </a:r>
          </a:p>
          <a:p>
            <a:pPr marL="0" indent="0">
              <a:buNone/>
            </a:pPr>
            <a:r>
              <a:rPr lang="en-IN" dirty="0" smtClean="0"/>
              <a:t>[</a:t>
            </a:r>
            <a:r>
              <a:rPr lang="en-IN" dirty="0"/>
              <a:t>2] Bangladesh Telecommunication </a:t>
            </a:r>
            <a:r>
              <a:rPr lang="en-IN" dirty="0" err="1"/>
              <a:t>RegulatoryCommission</a:t>
            </a:r>
            <a:r>
              <a:rPr lang="en-IN" dirty="0"/>
              <a:t>, http://www.btrc.gov.bd/content/internet-subscribers-Bangladeshjanuary-2018, [Last Accessed on 18 Mar </a:t>
            </a:r>
            <a:r>
              <a:rPr lang="en-IN" dirty="0" smtClean="0"/>
              <a:t>2020. </a:t>
            </a:r>
          </a:p>
          <a:p>
            <a:pPr marL="0" indent="0">
              <a:buNone/>
            </a:pPr>
            <a:r>
              <a:rPr lang="en-IN" dirty="0" smtClean="0"/>
              <a:t>[</a:t>
            </a:r>
            <a:r>
              <a:rPr lang="en-IN" dirty="0"/>
              <a:t>3] </a:t>
            </a:r>
            <a:r>
              <a:rPr lang="en-IN" dirty="0" err="1"/>
              <a:t>Mandal</a:t>
            </a:r>
            <a:r>
              <a:rPr lang="en-IN" dirty="0"/>
              <a:t>, </a:t>
            </a:r>
            <a:r>
              <a:rPr lang="en-IN" dirty="0" err="1"/>
              <a:t>Ashis</a:t>
            </a:r>
            <a:r>
              <a:rPr lang="en-IN" dirty="0"/>
              <a:t> </a:t>
            </a:r>
            <a:r>
              <a:rPr lang="en-IN" dirty="0" err="1"/>
              <a:t>Kumar,Rikta</a:t>
            </a:r>
            <a:r>
              <a:rPr lang="en-IN" dirty="0"/>
              <a:t> Sen. "Supervised learning methods for Bangla web document categorization." International Journal of Artificial Intelligence &amp; Applications, IJAIA, </a:t>
            </a:r>
            <a:r>
              <a:rPr lang="en-IN" dirty="0" err="1"/>
              <a:t>Vol</a:t>
            </a:r>
            <a:r>
              <a:rPr lang="en-IN" dirty="0"/>
              <a:t> 5, pp. 5, </a:t>
            </a:r>
            <a:r>
              <a:rPr lang="en-IN" dirty="0" smtClean="0"/>
              <a:t>10.5121/ijaia.2014.5508</a:t>
            </a:r>
          </a:p>
          <a:p>
            <a:pPr marL="0" indent="0">
              <a:buNone/>
            </a:pPr>
            <a:r>
              <a:rPr lang="en-IN" dirty="0" smtClean="0"/>
              <a:t> </a:t>
            </a:r>
            <a:r>
              <a:rPr lang="en-IN" dirty="0"/>
              <a:t>[4] </a:t>
            </a:r>
            <a:r>
              <a:rPr lang="en-IN" dirty="0" err="1"/>
              <a:t>Dani</a:t>
            </a:r>
            <a:r>
              <a:rPr lang="en-IN" dirty="0"/>
              <a:t> Harsh, </a:t>
            </a:r>
            <a:r>
              <a:rPr lang="en-IN" dirty="0" err="1"/>
              <a:t>Jundong</a:t>
            </a:r>
            <a:r>
              <a:rPr lang="en-IN" dirty="0"/>
              <a:t> Li, and </a:t>
            </a:r>
            <a:r>
              <a:rPr lang="en-IN" dirty="0" err="1"/>
              <a:t>Huan</a:t>
            </a:r>
            <a:r>
              <a:rPr lang="en-IN" dirty="0"/>
              <a:t> Liu, “Sentiment Informed Cyberbullying Detection in Social Media” Joint European Conference on Machine Learning and Knowledge Discovery in Databases. </a:t>
            </a:r>
            <a:r>
              <a:rPr lang="en-IN" dirty="0" err="1"/>
              <a:t>Spinger</a:t>
            </a:r>
            <a:r>
              <a:rPr lang="en-IN" dirty="0"/>
              <a:t>, Cham, </a:t>
            </a:r>
            <a:r>
              <a:rPr lang="en-IN" dirty="0" smtClean="0"/>
              <a:t>2019</a:t>
            </a:r>
          </a:p>
          <a:p>
            <a:pPr marL="0" indent="0">
              <a:buNone/>
            </a:pPr>
            <a:r>
              <a:rPr lang="en-IN" dirty="0" smtClean="0"/>
              <a:t> </a:t>
            </a:r>
            <a:r>
              <a:rPr lang="en-IN" dirty="0"/>
              <a:t>[5] </a:t>
            </a:r>
            <a:r>
              <a:rPr lang="en-IN" dirty="0" err="1"/>
              <a:t>Dinakar</a:t>
            </a:r>
            <a:r>
              <a:rPr lang="en-IN" dirty="0"/>
              <a:t>, </a:t>
            </a:r>
            <a:r>
              <a:rPr lang="en-IN" dirty="0" err="1"/>
              <a:t>Karthik</a:t>
            </a:r>
            <a:r>
              <a:rPr lang="en-IN" dirty="0"/>
              <a:t>, </a:t>
            </a:r>
            <a:r>
              <a:rPr lang="en-IN" dirty="0" err="1"/>
              <a:t>Roi</a:t>
            </a:r>
            <a:r>
              <a:rPr lang="en-IN" dirty="0"/>
              <a:t> </a:t>
            </a:r>
            <a:r>
              <a:rPr lang="en-IN" dirty="0" err="1"/>
              <a:t>Reichart</a:t>
            </a:r>
            <a:r>
              <a:rPr lang="en-IN" dirty="0"/>
              <a:t>, and Henry Lieberman. “</a:t>
            </a:r>
            <a:r>
              <a:rPr lang="en-IN" dirty="0" err="1"/>
              <a:t>Modeling</a:t>
            </a:r>
            <a:r>
              <a:rPr lang="en-IN" dirty="0"/>
              <a:t> the detection of Textual Cyberbullying.” The Social Mobile Web 11.02(2011):11-17 </a:t>
            </a:r>
            <a:endParaRPr lang="en-IN" dirty="0" smtClean="0"/>
          </a:p>
          <a:p>
            <a:pPr marL="0" indent="0">
              <a:buNone/>
            </a:pPr>
            <a:r>
              <a:rPr lang="en-IN" dirty="0" smtClean="0"/>
              <a:t>[</a:t>
            </a:r>
            <a:r>
              <a:rPr lang="en-IN" dirty="0"/>
              <a:t>6] K. </a:t>
            </a:r>
            <a:r>
              <a:rPr lang="en-IN" dirty="0" err="1"/>
              <a:t>Dinkar</a:t>
            </a:r>
            <a:r>
              <a:rPr lang="en-IN" dirty="0"/>
              <a:t>, R. </a:t>
            </a:r>
            <a:r>
              <a:rPr lang="en-IN" dirty="0" err="1"/>
              <a:t>Reichart</a:t>
            </a:r>
            <a:r>
              <a:rPr lang="en-IN" dirty="0"/>
              <a:t> and H. </a:t>
            </a:r>
            <a:r>
              <a:rPr lang="en-IN" dirty="0" err="1"/>
              <a:t>Liebernman</a:t>
            </a:r>
            <a:r>
              <a:rPr lang="en-IN" dirty="0"/>
              <a:t>, “</a:t>
            </a:r>
            <a:r>
              <a:rPr lang="en-IN" dirty="0" err="1"/>
              <a:t>Modeling</a:t>
            </a:r>
            <a:r>
              <a:rPr lang="en-IN" dirty="0"/>
              <a:t> the Detection of Textual Cyberbullying,” MIT. International Conference on Weblog </a:t>
            </a:r>
            <a:r>
              <a:rPr lang="en-IN" dirty="0" err="1"/>
              <a:t>nd</a:t>
            </a:r>
            <a:r>
              <a:rPr lang="en-IN" dirty="0"/>
              <a:t> Social Media. Barcelona, Spain, </a:t>
            </a:r>
            <a:r>
              <a:rPr lang="en-IN" dirty="0" smtClean="0"/>
              <a:t>2021</a:t>
            </a:r>
            <a:r>
              <a:rPr lang="en-IN" dirty="0"/>
              <a:t>. </a:t>
            </a:r>
            <a:endParaRPr lang="en-IN" dirty="0" smtClean="0"/>
          </a:p>
          <a:p>
            <a:pPr marL="0" indent="0">
              <a:buNone/>
            </a:pPr>
            <a:r>
              <a:rPr lang="en-IN" dirty="0" smtClean="0"/>
              <a:t>[</a:t>
            </a:r>
            <a:r>
              <a:rPr lang="en-IN" dirty="0"/>
              <a:t>7] M. </a:t>
            </a:r>
            <a:r>
              <a:rPr lang="en-IN" dirty="0" err="1"/>
              <a:t>Dadvar</a:t>
            </a:r>
            <a:r>
              <a:rPr lang="en-IN" dirty="0"/>
              <a:t> and F.de Jong. </a:t>
            </a:r>
            <a:r>
              <a:rPr lang="en-IN" dirty="0" smtClean="0"/>
              <a:t>2022</a:t>
            </a:r>
            <a:r>
              <a:rPr lang="en-IN" dirty="0"/>
              <a:t>.”Cyberbullying </a:t>
            </a:r>
            <a:r>
              <a:rPr lang="en-IN" dirty="0" err="1"/>
              <a:t>detection:astep</a:t>
            </a:r>
            <a:r>
              <a:rPr lang="en-IN" dirty="0"/>
              <a:t> toward a safer internet yard”. In Proceedings of the 21st International Conference on World Wide Web(WWW ’12 Companion). ACM, New York, NY, USA, 121-126 </a:t>
            </a:r>
            <a:endParaRPr lang="en-IN" dirty="0" smtClean="0"/>
          </a:p>
          <a:p>
            <a:pPr marL="0" indent="0">
              <a:buNone/>
            </a:pPr>
            <a:r>
              <a:rPr lang="en-IN" dirty="0" smtClean="0"/>
              <a:t>[</a:t>
            </a:r>
            <a:r>
              <a:rPr lang="en-IN" dirty="0"/>
              <a:t>8] Sunil B. Mane, </a:t>
            </a:r>
            <a:r>
              <a:rPr lang="en-IN" dirty="0" err="1"/>
              <a:t>Yashwanth</a:t>
            </a:r>
            <a:r>
              <a:rPr lang="en-IN" dirty="0"/>
              <a:t> </a:t>
            </a:r>
            <a:r>
              <a:rPr lang="en-IN" dirty="0" err="1"/>
              <a:t>Sawant</a:t>
            </a:r>
            <a:r>
              <a:rPr lang="en-IN" dirty="0"/>
              <a:t>, </a:t>
            </a:r>
            <a:r>
              <a:rPr lang="en-IN" dirty="0" err="1"/>
              <a:t>Saif</a:t>
            </a:r>
            <a:r>
              <a:rPr lang="en-IN" dirty="0"/>
              <a:t> </a:t>
            </a:r>
            <a:r>
              <a:rPr lang="en-IN" dirty="0" err="1"/>
              <a:t>Kazi</a:t>
            </a:r>
            <a:r>
              <a:rPr lang="en-IN" dirty="0"/>
              <a:t>, </a:t>
            </a:r>
            <a:r>
              <a:rPr lang="en-IN" dirty="0" err="1"/>
              <a:t>Vaibhav</a:t>
            </a:r>
            <a:r>
              <a:rPr lang="en-IN" dirty="0"/>
              <a:t> </a:t>
            </a:r>
            <a:r>
              <a:rPr lang="en-IN" dirty="0" err="1"/>
              <a:t>Shinde</a:t>
            </a:r>
            <a:r>
              <a:rPr lang="en-IN" dirty="0"/>
              <a:t>, “Real Time Sentiment Analysis of Twitter Data Using </a:t>
            </a:r>
            <a:r>
              <a:rPr lang="en-IN" dirty="0" err="1"/>
              <a:t>Hadoop</a:t>
            </a:r>
            <a:r>
              <a:rPr lang="en-IN" dirty="0"/>
              <a:t>”, International Journal of computer Science and Information Technologies,(3098-3100),Vol.5(3),</a:t>
            </a:r>
            <a:r>
              <a:rPr lang="en-IN" dirty="0" smtClean="0"/>
              <a:t>2019. </a:t>
            </a:r>
          </a:p>
          <a:p>
            <a:pPr marL="0" indent="0">
              <a:buNone/>
            </a:pPr>
            <a:r>
              <a:rPr lang="en-IN" dirty="0" smtClean="0"/>
              <a:t>[</a:t>
            </a:r>
            <a:r>
              <a:rPr lang="en-IN" dirty="0"/>
              <a:t>9] Riya </a:t>
            </a:r>
            <a:r>
              <a:rPr lang="en-IN" dirty="0" err="1"/>
              <a:t>Suchdev</a:t>
            </a:r>
            <a:r>
              <a:rPr lang="en-IN" dirty="0"/>
              <a:t>, </a:t>
            </a:r>
            <a:r>
              <a:rPr lang="en-IN" dirty="0" err="1"/>
              <a:t>Pallavi</a:t>
            </a:r>
            <a:r>
              <a:rPr lang="en-IN" dirty="0"/>
              <a:t> </a:t>
            </a:r>
            <a:r>
              <a:rPr lang="en-IN" dirty="0" err="1"/>
              <a:t>Kotkar,Rahul</a:t>
            </a:r>
            <a:r>
              <a:rPr lang="en-IN" dirty="0"/>
              <a:t> </a:t>
            </a:r>
            <a:r>
              <a:rPr lang="en-IN" dirty="0" err="1"/>
              <a:t>Ravindran</a:t>
            </a:r>
            <a:r>
              <a:rPr lang="en-IN" dirty="0"/>
              <a:t>, “twitter Sentiment Analysis using Machine Learning and Knowledge-based Approach”, International Journal of Computer Applications(0975-8887),Volume 103 a No.4, October </a:t>
            </a:r>
            <a:r>
              <a:rPr lang="en-IN" dirty="0" smtClean="0"/>
              <a:t>2020.</a:t>
            </a:r>
          </a:p>
          <a:p>
            <a:pPr marL="0" indent="0">
              <a:buNone/>
            </a:pPr>
            <a:r>
              <a:rPr lang="en-IN" dirty="0" smtClean="0"/>
              <a:t> </a:t>
            </a:r>
            <a:r>
              <a:rPr lang="en-IN" dirty="0"/>
              <a:t>[10] J. </a:t>
            </a:r>
            <a:r>
              <a:rPr lang="en-IN" dirty="0" err="1"/>
              <a:t>Xu</a:t>
            </a:r>
            <a:r>
              <a:rPr lang="en-IN" dirty="0"/>
              <a:t>, K. Jun, X. Zhu, and A. Bellmore, “Learning from Bulling Traces in Social Media,"Proc.2012 </a:t>
            </a:r>
            <a:r>
              <a:rPr lang="en-IN" dirty="0" err="1"/>
              <a:t>Conf.North</a:t>
            </a:r>
            <a:r>
              <a:rPr lang="en-IN" dirty="0"/>
              <a:t> Am. Chapter Assoc. </a:t>
            </a:r>
            <a:r>
              <a:rPr lang="en-IN" dirty="0" err="1"/>
              <a:t>Comput</a:t>
            </a:r>
            <a:r>
              <a:rPr lang="en-IN" dirty="0"/>
              <a:t>. Linguist. Hun. Lang. </a:t>
            </a:r>
            <a:r>
              <a:rPr lang="en-IN" dirty="0" err="1"/>
              <a:t>Technol</a:t>
            </a:r>
            <a:r>
              <a:rPr lang="en-IN" dirty="0"/>
              <a:t>, pp. </a:t>
            </a:r>
            <a:r>
              <a:rPr lang="en-IN" dirty="0" smtClean="0"/>
              <a:t>656-666,2019</a:t>
            </a:r>
            <a:endParaRPr lang="en-US" dirty="0"/>
          </a:p>
        </p:txBody>
      </p:sp>
    </p:spTree>
    <p:extLst>
      <p:ext uri="{BB962C8B-B14F-4D97-AF65-F5344CB8AC3E}">
        <p14:creationId xmlns:p14="http://schemas.microsoft.com/office/powerpoint/2010/main" val="3321005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a:t>
            </a:r>
            <a:endParaRPr lang="en-IN" dirty="0"/>
          </a:p>
        </p:txBody>
      </p:sp>
      <p:sp>
        <p:nvSpPr>
          <p:cNvPr id="3" name="Content Placeholder 2"/>
          <p:cNvSpPr>
            <a:spLocks noGrp="1"/>
          </p:cNvSpPr>
          <p:nvPr>
            <p:ph idx="1"/>
          </p:nvPr>
        </p:nvSpPr>
        <p:spPr/>
        <p:txBody>
          <a:bodyPr/>
          <a:lstStyle/>
          <a:p>
            <a:pPr marL="0" indent="0" algn="just">
              <a:buNone/>
            </a:pPr>
            <a:r>
              <a:rPr lang="en-US" dirty="0"/>
              <a:t>The main objective of the system is detection of cyberbullying on social media using machine learning algorithms. The following study uses data from two different forms of cyberbullying, hate speech tweets from </a:t>
            </a:r>
            <a:r>
              <a:rPr lang="en-US" dirty="0" smtClean="0"/>
              <a:t>Twitter </a:t>
            </a:r>
            <a:r>
              <a:rPr lang="en-US" dirty="0"/>
              <a:t>and comments based on personal attacks from Wikipedia forums to build a model based on detection of Cyberbullying in text data using Natural Language Processing and Machine learning. </a:t>
            </a:r>
            <a:endParaRPr lang="en-IN" dirty="0"/>
          </a:p>
        </p:txBody>
      </p:sp>
    </p:spTree>
    <p:extLst>
      <p:ext uri="{BB962C8B-B14F-4D97-AF65-F5344CB8AC3E}">
        <p14:creationId xmlns:p14="http://schemas.microsoft.com/office/powerpoint/2010/main" val="903541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IN" dirty="0"/>
          </a:p>
        </p:txBody>
      </p:sp>
      <p:sp>
        <p:nvSpPr>
          <p:cNvPr id="3" name="Content Placeholder 2"/>
          <p:cNvSpPr>
            <a:spLocks noGrp="1"/>
          </p:cNvSpPr>
          <p:nvPr>
            <p:ph idx="1"/>
          </p:nvPr>
        </p:nvSpPr>
        <p:spPr/>
        <p:txBody>
          <a:bodyPr>
            <a:normAutofit fontScale="55000" lnSpcReduction="20000"/>
          </a:bodyPr>
          <a:lstStyle/>
          <a:p>
            <a:pPr marL="285750" lvl="0" indent="-285750">
              <a:buFont typeface="Wingdings" panose="05000000000000000000" pitchFamily="2" charset="2"/>
              <a:buChar char="Ø"/>
            </a:pPr>
            <a:r>
              <a:rPr lang="en-US" dirty="0"/>
              <a:t>Cyberbullying is the use of technology to harass, threaten, embarrass, or target another person. Often this internet fight results into real life threats for some individual. Some people have turned to suicide. </a:t>
            </a:r>
            <a:r>
              <a:rPr lang="en-US" dirty="0" err="1"/>
              <a:t>Patxi</a:t>
            </a:r>
            <a:r>
              <a:rPr lang="en-US" dirty="0"/>
              <a:t> </a:t>
            </a:r>
            <a:r>
              <a:rPr lang="en-US" dirty="0" err="1"/>
              <a:t>Gal´an-Garc´ıa</a:t>
            </a:r>
            <a:r>
              <a:rPr lang="en-US" dirty="0"/>
              <a:t> et al. proposed a hypothesis that a troll(one who cyberbullies) on a social networking sites under a fake profile always has a real profile to check how other see the fake profile. They proposed a Machine learning approach to determine such profiles. The identification process studied some profiles which has some kind of close relation to them. The method used was to select profiles for study, acquire information of tweets, select features to be used from profiles and using ML to find the author of tweets.</a:t>
            </a:r>
            <a:endParaRPr lang="en-IN" dirty="0"/>
          </a:p>
          <a:p>
            <a:pPr marL="285750" lvl="0" indent="-285750">
              <a:buFont typeface="Wingdings" panose="05000000000000000000" pitchFamily="2" charset="2"/>
              <a:buChar char="Ø"/>
            </a:pPr>
            <a:r>
              <a:rPr lang="en-US" dirty="0" err="1"/>
              <a:t>Mangaonkar</a:t>
            </a:r>
            <a:r>
              <a:rPr lang="en-US" dirty="0"/>
              <a:t> et al. proposed a collaborative detection method where there are multiple detection nodes connected to each other where each nodes uses either different or same algorithm and data and results were combined to produce results. </a:t>
            </a:r>
            <a:endParaRPr lang="en-IN" dirty="0"/>
          </a:p>
          <a:p>
            <a:pPr marL="285750" lvl="0" indent="-285750">
              <a:buFont typeface="Wingdings" panose="05000000000000000000" pitchFamily="2" charset="2"/>
              <a:buChar char="Ø"/>
            </a:pPr>
            <a:r>
              <a:rPr lang="en-US" dirty="0"/>
              <a:t>P. Zhou et </a:t>
            </a:r>
            <a:r>
              <a:rPr lang="en-US" dirty="0" err="1"/>
              <a:t>al.suggested</a:t>
            </a:r>
            <a:r>
              <a:rPr lang="en-US" dirty="0"/>
              <a:t> a B-LSTM technique based on concentration. </a:t>
            </a:r>
            <a:endParaRPr lang="en-IN" dirty="0"/>
          </a:p>
          <a:p>
            <a:pPr marL="285750" lvl="0" indent="-285750">
              <a:buFont typeface="Wingdings" panose="05000000000000000000" pitchFamily="2" charset="2"/>
              <a:buChar char="Ø"/>
            </a:pPr>
            <a:r>
              <a:rPr lang="en-US" dirty="0"/>
              <a:t>Banerjee et </a:t>
            </a:r>
            <a:r>
              <a:rPr lang="en-US" dirty="0" err="1"/>
              <a:t>al.used</a:t>
            </a:r>
            <a:r>
              <a:rPr lang="en-US" dirty="0"/>
              <a:t> KNN with new </a:t>
            </a:r>
            <a:r>
              <a:rPr lang="en-US" dirty="0" err="1"/>
              <a:t>embeddings</a:t>
            </a:r>
            <a:r>
              <a:rPr lang="en-US" dirty="0"/>
              <a:t> to get an precision of 93%.</a:t>
            </a:r>
            <a:endParaRPr lang="en-IN" dirty="0"/>
          </a:p>
          <a:p>
            <a:r>
              <a:rPr lang="en-US" b="1" dirty="0"/>
              <a:t> </a:t>
            </a:r>
            <a:endParaRPr lang="en-IN" dirty="0"/>
          </a:p>
          <a:p>
            <a:r>
              <a:rPr lang="en-US" b="1" dirty="0"/>
              <a:t>DISADVANTAGES OF EXISTING SYSTEM </a:t>
            </a:r>
            <a:endParaRPr lang="en-IN" dirty="0"/>
          </a:p>
          <a:p>
            <a:pPr marL="285750" lvl="0" indent="-285750">
              <a:buFont typeface="Wingdings" panose="05000000000000000000" pitchFamily="2" charset="2"/>
              <a:buChar char="Ø"/>
            </a:pPr>
            <a:r>
              <a:rPr lang="en-US" dirty="0"/>
              <a:t>Lesser Accuracy</a:t>
            </a:r>
            <a:endParaRPr lang="en-IN" dirty="0"/>
          </a:p>
          <a:p>
            <a:pPr marL="285750" lvl="0" indent="-285750">
              <a:buFont typeface="Wingdings" panose="05000000000000000000" pitchFamily="2" charset="2"/>
              <a:buChar char="Ø"/>
            </a:pPr>
            <a:r>
              <a:rPr lang="en-US" dirty="0"/>
              <a:t>Existing system techniques simply looking for patterns that already exist in the data.</a:t>
            </a:r>
            <a:endParaRPr lang="en-IN" dirty="0"/>
          </a:p>
          <a:p>
            <a:pPr marL="285750" lvl="0" indent="-285750">
              <a:buFont typeface="Wingdings" panose="05000000000000000000" pitchFamily="2" charset="2"/>
              <a:buChar char="Ø"/>
            </a:pPr>
            <a:r>
              <a:rPr lang="en-US" dirty="0"/>
              <a:t>Most of the existing system techniques are more manual process that relies on human intervention and decision making</a:t>
            </a:r>
            <a:endParaRPr lang="en-IN" dirty="0"/>
          </a:p>
        </p:txBody>
      </p:sp>
    </p:spTree>
    <p:extLst>
      <p:ext uri="{BB962C8B-B14F-4D97-AF65-F5344CB8AC3E}">
        <p14:creationId xmlns:p14="http://schemas.microsoft.com/office/powerpoint/2010/main" val="2876925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IN" dirty="0"/>
          </a:p>
        </p:txBody>
      </p:sp>
      <p:sp>
        <p:nvSpPr>
          <p:cNvPr id="3" name="Content Placeholder 2"/>
          <p:cNvSpPr>
            <a:spLocks noGrp="1"/>
          </p:cNvSpPr>
          <p:nvPr>
            <p:ph idx="1"/>
          </p:nvPr>
        </p:nvSpPr>
        <p:spPr/>
        <p:txBody>
          <a:bodyPr>
            <a:normAutofit fontScale="55000" lnSpcReduction="20000"/>
          </a:bodyPr>
          <a:lstStyle/>
          <a:p>
            <a:pPr marL="285750" lvl="0" indent="-285750" algn="just">
              <a:buFont typeface="Wingdings" panose="05000000000000000000" pitchFamily="2" charset="2"/>
              <a:buChar char="Ø"/>
            </a:pPr>
            <a:r>
              <a:rPr lang="en-US" dirty="0"/>
              <a:t>Cyberbullying detection is solved in this project as a binary classification problem where we are detecting two majors form of Cyberbullying: hate speech on Twitter and Personal attacks on Wikipedia and classifying them as containing Cyberbullying or not.</a:t>
            </a:r>
            <a:endParaRPr lang="en-IN" dirty="0"/>
          </a:p>
          <a:p>
            <a:pPr marL="285750" lvl="0" indent="-285750" algn="just">
              <a:buFont typeface="Wingdings" panose="05000000000000000000" pitchFamily="2" charset="2"/>
              <a:buChar char="Ø"/>
            </a:pPr>
            <a:r>
              <a:rPr lang="en-US" dirty="0"/>
              <a:t>The proposed system uses Naive Bayes algorithm for Twitter Hate Speech and Random Forest Classifier for Personal attacks.</a:t>
            </a:r>
            <a:endParaRPr lang="en-IN" dirty="0"/>
          </a:p>
          <a:p>
            <a:pPr marL="285750" lvl="0" indent="-285750" algn="just">
              <a:buFont typeface="Wingdings" panose="05000000000000000000" pitchFamily="2" charset="2"/>
              <a:buChar char="Ø"/>
            </a:pPr>
            <a:r>
              <a:rPr lang="en-US" dirty="0"/>
              <a:t>SVM is basically used to plot a </a:t>
            </a:r>
            <a:r>
              <a:rPr lang="en-US" dirty="0" err="1"/>
              <a:t>hyperplane</a:t>
            </a:r>
            <a:r>
              <a:rPr lang="en-US" dirty="0"/>
              <a:t> that creates a </a:t>
            </a:r>
            <a:r>
              <a:rPr lang="en-US" dirty="0" err="1"/>
              <a:t>boundry</a:t>
            </a:r>
            <a:r>
              <a:rPr lang="en-US" dirty="0"/>
              <a:t> between data points in number of features (N)-dimensional space. To optimize the margin value hinge function is one of best loss function for this. Linear Naive Bayes is used in the following case which is optimum for linearly </a:t>
            </a:r>
            <a:r>
              <a:rPr lang="en-US" dirty="0" err="1"/>
              <a:t>seperable</a:t>
            </a:r>
            <a:r>
              <a:rPr lang="en-US" dirty="0"/>
              <a:t> data. In case of 0 misclassification, i.e. the class of data point is accurately predicted by our model, we only have to change the gradient from the </a:t>
            </a:r>
            <a:r>
              <a:rPr lang="en-US" dirty="0" err="1"/>
              <a:t>egularization</a:t>
            </a:r>
            <a:r>
              <a:rPr lang="en-US" dirty="0"/>
              <a:t> arguments. </a:t>
            </a:r>
            <a:endParaRPr lang="en-IN" dirty="0"/>
          </a:p>
          <a:p>
            <a:pPr marL="285750" lvl="0" indent="-285750" algn="just">
              <a:buFont typeface="Wingdings" panose="05000000000000000000" pitchFamily="2" charset="2"/>
              <a:buChar char="Ø"/>
            </a:pPr>
            <a:r>
              <a:rPr lang="en-US" dirty="0"/>
              <a:t>A random forest consists of many individual decision trees which individually predict a class forgiven query points and the class with maximum votes is the final result. Decision Tree is a building block for random forest which provides a </a:t>
            </a:r>
            <a:r>
              <a:rPr lang="en-US" dirty="0" err="1"/>
              <a:t>predicition</a:t>
            </a:r>
            <a:r>
              <a:rPr lang="en-US" dirty="0"/>
              <a:t> by decision rules learned from feature vectors. An ensemble of these uncorrelated trees provide a more accurate decision for classification or regression.</a:t>
            </a:r>
            <a:endParaRPr lang="en-IN" dirty="0"/>
          </a:p>
          <a:p>
            <a:endParaRPr lang="en-IN" dirty="0"/>
          </a:p>
          <a:p>
            <a:r>
              <a:rPr lang="en-US" b="1" dirty="0"/>
              <a:t>ADVANTAGES OF PROPOSED SYSTEM</a:t>
            </a:r>
            <a:endParaRPr lang="en-IN" dirty="0"/>
          </a:p>
          <a:p>
            <a:pPr marL="285750" lvl="0" indent="-285750" algn="just">
              <a:buFont typeface="Wingdings" panose="05000000000000000000" pitchFamily="2" charset="2"/>
              <a:buChar char="Ø"/>
            </a:pPr>
            <a:r>
              <a:rPr lang="en-US" dirty="0"/>
              <a:t>The proposed system show us that the accuracy for detecting cyberbullying content has also been great for Naive Bayes  of around 96% which is better than existing systems. Our model will help people from the attacks of social media bullies.</a:t>
            </a:r>
            <a:endParaRPr lang="en-IN" dirty="0"/>
          </a:p>
          <a:p>
            <a:pPr marL="285750" lvl="0" indent="-285750" algn="just">
              <a:buFont typeface="Wingdings" panose="05000000000000000000" pitchFamily="2" charset="2"/>
              <a:buChar char="Ø"/>
            </a:pPr>
            <a:r>
              <a:rPr lang="en-US" dirty="0"/>
              <a:t>The proposed system instead of simply looking for patterns, it goes beyond what’s happened in the past to predict future outcomes based on the pre-existing data.</a:t>
            </a:r>
            <a:endParaRPr lang="en-IN" dirty="0"/>
          </a:p>
          <a:p>
            <a:pPr marL="285750" lvl="0" indent="-285750" algn="just">
              <a:buFont typeface="Wingdings" panose="05000000000000000000" pitchFamily="2" charset="2"/>
              <a:buChar char="Ø"/>
            </a:pPr>
            <a:r>
              <a:rPr lang="en-US" dirty="0"/>
              <a:t>The proposed system results will be more precise as compared to existing system.</a:t>
            </a:r>
            <a:endParaRPr lang="en-IN" dirty="0"/>
          </a:p>
        </p:txBody>
      </p:sp>
    </p:spTree>
    <p:extLst>
      <p:ext uri="{BB962C8B-B14F-4D97-AF65-F5344CB8AC3E}">
        <p14:creationId xmlns:p14="http://schemas.microsoft.com/office/powerpoint/2010/main" val="3408773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7</a:t>
            </a:fld>
            <a:endParaRPr lang="en-US" sz="2000" dirty="0"/>
          </a:p>
        </p:txBody>
      </p:sp>
      <p:sp>
        <p:nvSpPr>
          <p:cNvPr id="22" name="Rectangle 2"/>
          <p:cNvSpPr>
            <a:spLocks noChangeArrowheads="1"/>
          </p:cNvSpPr>
          <p:nvPr/>
        </p:nvSpPr>
        <p:spPr bwMode="auto">
          <a:xfrm>
            <a:off x="119389" y="304248"/>
            <a:ext cx="7029967"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LITERATURE REVIEW</a:t>
            </a:r>
            <a:endParaRPr lang="en-IN" sz="2400" b="1" dirty="0">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9" name="Content Placeholder 3"/>
          <p:cNvGraphicFramePr>
            <a:graphicFrameLocks/>
          </p:cNvGraphicFramePr>
          <p:nvPr>
            <p:extLst>
              <p:ext uri="{D42A27DB-BD31-4B8C-83A1-F6EECF244321}">
                <p14:modId xmlns:p14="http://schemas.microsoft.com/office/powerpoint/2010/main" val="3931028038"/>
              </p:ext>
            </p:extLst>
          </p:nvPr>
        </p:nvGraphicFramePr>
        <p:xfrm>
          <a:off x="391393" y="1006759"/>
          <a:ext cx="11800607" cy="4028440"/>
        </p:xfrm>
        <a:graphic>
          <a:graphicData uri="http://schemas.openxmlformats.org/drawingml/2006/table">
            <a:tbl>
              <a:tblPr firstRow="1" bandRow="1">
                <a:tableStyleId>{5C22544A-7EE6-4342-B048-85BDC9FD1C3A}</a:tableStyleId>
              </a:tblPr>
              <a:tblGrid>
                <a:gridCol w="773492">
                  <a:extLst>
                    <a:ext uri="{9D8B030D-6E8A-4147-A177-3AD203B41FA5}">
                      <a16:colId xmlns:a16="http://schemas.microsoft.com/office/drawing/2014/main" xmlns="" val="20000"/>
                    </a:ext>
                  </a:extLst>
                </a:gridCol>
                <a:gridCol w="1359374">
                  <a:extLst>
                    <a:ext uri="{9D8B030D-6E8A-4147-A177-3AD203B41FA5}">
                      <a16:colId xmlns:a16="http://schemas.microsoft.com/office/drawing/2014/main" xmlns="" val="20001"/>
                    </a:ext>
                  </a:extLst>
                </a:gridCol>
                <a:gridCol w="1622738">
                  <a:extLst>
                    <a:ext uri="{9D8B030D-6E8A-4147-A177-3AD203B41FA5}">
                      <a16:colId xmlns:a16="http://schemas.microsoft.com/office/drawing/2014/main" xmlns="" val="20002"/>
                    </a:ext>
                  </a:extLst>
                </a:gridCol>
                <a:gridCol w="5684882">
                  <a:extLst>
                    <a:ext uri="{9D8B030D-6E8A-4147-A177-3AD203B41FA5}">
                      <a16:colId xmlns:a16="http://schemas.microsoft.com/office/drawing/2014/main" xmlns="" val="20003"/>
                    </a:ext>
                  </a:extLst>
                </a:gridCol>
                <a:gridCol w="2360121">
                  <a:extLst>
                    <a:ext uri="{9D8B030D-6E8A-4147-A177-3AD203B41FA5}">
                      <a16:colId xmlns:a16="http://schemas.microsoft.com/office/drawing/2014/main" xmlns="" val="20004"/>
                    </a:ext>
                  </a:extLst>
                </a:gridCol>
              </a:tblGrid>
              <a:tr h="370840">
                <a:tc>
                  <a:txBody>
                    <a:bodyPr/>
                    <a:lstStyle/>
                    <a:p>
                      <a:r>
                        <a:rPr lang="en-IN" dirty="0"/>
                        <a:t>S.NO</a:t>
                      </a:r>
                    </a:p>
                  </a:txBody>
                  <a:tcPr/>
                </a:tc>
                <a:tc>
                  <a:txBody>
                    <a:bodyPr/>
                    <a:lstStyle/>
                    <a:p>
                      <a:r>
                        <a:rPr lang="en-IN" dirty="0"/>
                        <a:t>TITLE</a:t>
                      </a:r>
                    </a:p>
                  </a:txBody>
                  <a:tcPr/>
                </a:tc>
                <a:tc>
                  <a:txBody>
                    <a:bodyPr/>
                    <a:lstStyle/>
                    <a:p>
                      <a:r>
                        <a:rPr lang="en-IN" dirty="0"/>
                        <a:t>AUHTOR/YEAR</a:t>
                      </a:r>
                    </a:p>
                  </a:txBody>
                  <a:tcPr/>
                </a:tc>
                <a:tc>
                  <a:txBody>
                    <a:bodyPr/>
                    <a:lstStyle/>
                    <a:p>
                      <a:r>
                        <a:rPr lang="en-IN" dirty="0"/>
                        <a:t>DESCRIPTION</a:t>
                      </a:r>
                    </a:p>
                  </a:txBody>
                  <a:tcPr/>
                </a:tc>
                <a:tc>
                  <a:txBody>
                    <a:bodyPr/>
                    <a:lstStyle/>
                    <a:p>
                      <a:r>
                        <a:rPr lang="en-IN" dirty="0"/>
                        <a:t>TECHNIQUE</a:t>
                      </a:r>
                    </a:p>
                  </a:txBody>
                  <a:tcPr/>
                </a:tc>
                <a:extLst>
                  <a:ext uri="{0D108BD9-81ED-4DB2-BD59-A6C34878D82A}">
                    <a16:rowId xmlns:a16="http://schemas.microsoft.com/office/drawing/2014/main" xmlns="" val="10000"/>
                  </a:ext>
                </a:extLst>
              </a:tr>
              <a:tr h="370840">
                <a:tc>
                  <a:txBody>
                    <a:bodyPr/>
                    <a:lstStyle/>
                    <a:p>
                      <a:r>
                        <a:rPr lang="en-IN" dirty="0"/>
                        <a:t>1</a:t>
                      </a:r>
                    </a:p>
                  </a:txBody>
                  <a:tcPr/>
                </a:tc>
                <a:tc>
                  <a:txBody>
                    <a:bodyPr/>
                    <a:lstStyle/>
                    <a:p>
                      <a:r>
                        <a:rPr lang="en-US" sz="1800" kern="1200" dirty="0" smtClean="0">
                          <a:solidFill>
                            <a:schemeClr val="dk1"/>
                          </a:solidFill>
                          <a:effectLst/>
                          <a:latin typeface="+mn-lt"/>
                          <a:ea typeface="+mn-ea"/>
                          <a:cs typeface="+mn-cs"/>
                        </a:rPr>
                        <a:t>A Bi-GRU with attention and </a:t>
                      </a:r>
                      <a:r>
                        <a:rPr lang="en-US" sz="1800" kern="1200" dirty="0" err="1" smtClean="0">
                          <a:solidFill>
                            <a:schemeClr val="dk1"/>
                          </a:solidFill>
                          <a:effectLst/>
                          <a:latin typeface="+mn-lt"/>
                          <a:ea typeface="+mn-ea"/>
                          <a:cs typeface="+mn-cs"/>
                        </a:rPr>
                        <a:t>CapsNet</a:t>
                      </a:r>
                      <a:r>
                        <a:rPr lang="en-US" sz="1800" kern="1200" dirty="0" smtClean="0">
                          <a:solidFill>
                            <a:schemeClr val="dk1"/>
                          </a:solidFill>
                          <a:effectLst/>
                          <a:latin typeface="+mn-lt"/>
                          <a:ea typeface="+mn-ea"/>
                          <a:cs typeface="+mn-cs"/>
                        </a:rPr>
                        <a:t> hybrid model for cyberbullying</a:t>
                      </a:r>
                    </a:p>
                    <a:p>
                      <a:r>
                        <a:rPr lang="en-US" sz="1800" kern="1200" dirty="0" smtClean="0">
                          <a:solidFill>
                            <a:schemeClr val="dk1"/>
                          </a:solidFill>
                          <a:effectLst/>
                          <a:latin typeface="+mn-lt"/>
                          <a:ea typeface="+mn-ea"/>
                          <a:cs typeface="+mn-cs"/>
                        </a:rPr>
                        <a:t>detection on social media</a:t>
                      </a:r>
                    </a:p>
                    <a:p>
                      <a:endParaRPr lang="en-IN" b="0" dirty="0"/>
                    </a:p>
                  </a:txBody>
                  <a:tcPr/>
                </a:tc>
                <a:tc>
                  <a:txBody>
                    <a:bodyPr/>
                    <a:lstStyle/>
                    <a:p>
                      <a:r>
                        <a:rPr lang="en-US" dirty="0" smtClean="0"/>
                        <a:t>A. Kumar and N. </a:t>
                      </a:r>
                      <a:r>
                        <a:rPr lang="en-US" dirty="0" err="1" smtClean="0"/>
                        <a:t>Sachdeva</a:t>
                      </a:r>
                      <a:r>
                        <a:rPr lang="en-US" dirty="0" smtClean="0"/>
                        <a:t>/2022</a:t>
                      </a:r>
                      <a:endParaRPr lang="en-IN" dirty="0"/>
                    </a:p>
                  </a:txBody>
                  <a:tcPr/>
                </a:tc>
                <a:tc>
                  <a:txBody>
                    <a:bodyPr/>
                    <a:lstStyle/>
                    <a:p>
                      <a:r>
                        <a:rPr lang="en-US" sz="1800" kern="1200" dirty="0" smtClean="0">
                          <a:solidFill>
                            <a:schemeClr val="dk1"/>
                          </a:solidFill>
                          <a:effectLst/>
                          <a:latin typeface="+mn-lt"/>
                          <a:ea typeface="+mn-ea"/>
                          <a:cs typeface="+mn-cs"/>
                        </a:rPr>
                        <a:t>This work puts forward a hybrid model, Bi-GRU-Attention-</a:t>
                      </a:r>
                      <a:r>
                        <a:rPr lang="en-US" sz="1800" kern="1200" dirty="0" err="1" smtClean="0">
                          <a:solidFill>
                            <a:schemeClr val="dk1"/>
                          </a:solidFill>
                          <a:effectLst/>
                          <a:latin typeface="+mn-lt"/>
                          <a:ea typeface="+mn-ea"/>
                          <a:cs typeface="+mn-cs"/>
                        </a:rPr>
                        <a:t>CapsNet</a:t>
                      </a:r>
                      <a:r>
                        <a:rPr lang="en-US" sz="1800" kern="1200" dirty="0" smtClean="0">
                          <a:solidFill>
                            <a:schemeClr val="dk1"/>
                          </a:solidFill>
                          <a:effectLst/>
                          <a:latin typeface="+mn-lt"/>
                          <a:ea typeface="+mn-ea"/>
                          <a:cs typeface="+mn-cs"/>
                        </a:rPr>
                        <a:t> (Bi-GAC), that benefits by learning sequential semantic representations and spatial location information using a Bi-GRU with self-attention followed by </a:t>
                      </a:r>
                      <a:r>
                        <a:rPr lang="en-US" sz="1800" kern="1200" dirty="0" err="1" smtClean="0">
                          <a:solidFill>
                            <a:schemeClr val="dk1"/>
                          </a:solidFill>
                          <a:effectLst/>
                          <a:latin typeface="+mn-lt"/>
                          <a:ea typeface="+mn-ea"/>
                          <a:cs typeface="+mn-cs"/>
                        </a:rPr>
                        <a:t>CapsNet</a:t>
                      </a:r>
                      <a:r>
                        <a:rPr lang="en-US" sz="1800" kern="1200" dirty="0" smtClean="0">
                          <a:solidFill>
                            <a:schemeClr val="dk1"/>
                          </a:solidFill>
                          <a:effectLst/>
                          <a:latin typeface="+mn-lt"/>
                          <a:ea typeface="+mn-ea"/>
                          <a:cs typeface="+mn-cs"/>
                        </a:rPr>
                        <a:t> for cyberbullying detection in the textual content of social media. </a:t>
                      </a:r>
                      <a:endParaRPr lang="en-IN" dirty="0"/>
                    </a:p>
                  </a:txBody>
                  <a:tcPr/>
                </a:tc>
                <a:tc>
                  <a:txBody>
                    <a:bodyPr/>
                    <a:lstStyle/>
                    <a:p>
                      <a:r>
                        <a:rPr lang="en-US" sz="1800" kern="1200" dirty="0" smtClean="0">
                          <a:solidFill>
                            <a:schemeClr val="dk1"/>
                          </a:solidFill>
                          <a:effectLst/>
                          <a:latin typeface="+mn-lt"/>
                          <a:ea typeface="+mn-ea"/>
                          <a:cs typeface="+mn-cs"/>
                        </a:rPr>
                        <a:t>This work puts forward a hybrid model, Bi-GRU-Attention-</a:t>
                      </a:r>
                      <a:r>
                        <a:rPr lang="en-US" sz="1800" kern="1200" dirty="0" err="1" smtClean="0">
                          <a:solidFill>
                            <a:schemeClr val="dk1"/>
                          </a:solidFill>
                          <a:effectLst/>
                          <a:latin typeface="+mn-lt"/>
                          <a:ea typeface="+mn-ea"/>
                          <a:cs typeface="+mn-cs"/>
                        </a:rPr>
                        <a:t>CapsNet</a:t>
                      </a:r>
                      <a:r>
                        <a:rPr lang="en-US" sz="1800" kern="1200" dirty="0" smtClean="0">
                          <a:solidFill>
                            <a:schemeClr val="dk1"/>
                          </a:solidFill>
                          <a:effectLst/>
                          <a:latin typeface="+mn-lt"/>
                          <a:ea typeface="+mn-ea"/>
                          <a:cs typeface="+mn-cs"/>
                        </a:rPr>
                        <a:t> (Bi-GAC).</a:t>
                      </a:r>
                      <a:endParaRPr lang="en-IN"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560468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8</a:t>
            </a:fld>
            <a:endParaRPr lang="en-US" sz="2000" dirty="0"/>
          </a:p>
        </p:txBody>
      </p:sp>
      <p:sp>
        <p:nvSpPr>
          <p:cNvPr id="22" name="Rectangle 2"/>
          <p:cNvSpPr>
            <a:spLocks noChangeArrowheads="1"/>
          </p:cNvSpPr>
          <p:nvPr/>
        </p:nvSpPr>
        <p:spPr bwMode="auto">
          <a:xfrm>
            <a:off x="119389" y="304248"/>
            <a:ext cx="7029967"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LITERATURE REVIEW</a:t>
            </a:r>
            <a:endParaRPr lang="en-IN" sz="2400" b="1" dirty="0">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9" name="Content Placeholder 3"/>
          <p:cNvGraphicFramePr>
            <a:graphicFrameLocks/>
          </p:cNvGraphicFramePr>
          <p:nvPr>
            <p:extLst>
              <p:ext uri="{D42A27DB-BD31-4B8C-83A1-F6EECF244321}">
                <p14:modId xmlns:p14="http://schemas.microsoft.com/office/powerpoint/2010/main" val="3612223406"/>
              </p:ext>
            </p:extLst>
          </p:nvPr>
        </p:nvGraphicFramePr>
        <p:xfrm>
          <a:off x="391393" y="1006759"/>
          <a:ext cx="11800607" cy="4851400"/>
        </p:xfrm>
        <a:graphic>
          <a:graphicData uri="http://schemas.openxmlformats.org/drawingml/2006/table">
            <a:tbl>
              <a:tblPr firstRow="1" bandRow="1">
                <a:tableStyleId>{5C22544A-7EE6-4342-B048-85BDC9FD1C3A}</a:tableStyleId>
              </a:tblPr>
              <a:tblGrid>
                <a:gridCol w="773492">
                  <a:extLst>
                    <a:ext uri="{9D8B030D-6E8A-4147-A177-3AD203B41FA5}">
                      <a16:colId xmlns:a16="http://schemas.microsoft.com/office/drawing/2014/main" xmlns="" val="20000"/>
                    </a:ext>
                  </a:extLst>
                </a:gridCol>
                <a:gridCol w="1014479">
                  <a:extLst>
                    <a:ext uri="{9D8B030D-6E8A-4147-A177-3AD203B41FA5}">
                      <a16:colId xmlns:a16="http://schemas.microsoft.com/office/drawing/2014/main" xmlns="" val="20001"/>
                    </a:ext>
                  </a:extLst>
                </a:gridCol>
                <a:gridCol w="1889030">
                  <a:extLst>
                    <a:ext uri="{9D8B030D-6E8A-4147-A177-3AD203B41FA5}">
                      <a16:colId xmlns:a16="http://schemas.microsoft.com/office/drawing/2014/main" xmlns="" val="20002"/>
                    </a:ext>
                  </a:extLst>
                </a:gridCol>
                <a:gridCol w="5024091">
                  <a:extLst>
                    <a:ext uri="{9D8B030D-6E8A-4147-A177-3AD203B41FA5}">
                      <a16:colId xmlns:a16="http://schemas.microsoft.com/office/drawing/2014/main" xmlns="" val="20003"/>
                    </a:ext>
                  </a:extLst>
                </a:gridCol>
                <a:gridCol w="3099515">
                  <a:extLst>
                    <a:ext uri="{9D8B030D-6E8A-4147-A177-3AD203B41FA5}">
                      <a16:colId xmlns:a16="http://schemas.microsoft.com/office/drawing/2014/main" xmlns="" val="20004"/>
                    </a:ext>
                  </a:extLst>
                </a:gridCol>
              </a:tblGrid>
              <a:tr h="370840">
                <a:tc>
                  <a:txBody>
                    <a:bodyPr/>
                    <a:lstStyle/>
                    <a:p>
                      <a:r>
                        <a:rPr lang="en-IN" dirty="0"/>
                        <a:t>S.NO</a:t>
                      </a:r>
                    </a:p>
                  </a:txBody>
                  <a:tcPr/>
                </a:tc>
                <a:tc>
                  <a:txBody>
                    <a:bodyPr/>
                    <a:lstStyle/>
                    <a:p>
                      <a:r>
                        <a:rPr lang="en-IN" dirty="0"/>
                        <a:t>TITLE</a:t>
                      </a:r>
                    </a:p>
                  </a:txBody>
                  <a:tcPr/>
                </a:tc>
                <a:tc>
                  <a:txBody>
                    <a:bodyPr/>
                    <a:lstStyle/>
                    <a:p>
                      <a:r>
                        <a:rPr lang="en-IN" dirty="0"/>
                        <a:t>AUHTOR/YEAR</a:t>
                      </a:r>
                    </a:p>
                  </a:txBody>
                  <a:tcPr/>
                </a:tc>
                <a:tc>
                  <a:txBody>
                    <a:bodyPr/>
                    <a:lstStyle/>
                    <a:p>
                      <a:r>
                        <a:rPr lang="en-IN" dirty="0"/>
                        <a:t>DESCRIPTION</a:t>
                      </a:r>
                    </a:p>
                  </a:txBody>
                  <a:tcPr/>
                </a:tc>
                <a:tc>
                  <a:txBody>
                    <a:bodyPr/>
                    <a:lstStyle/>
                    <a:p>
                      <a:r>
                        <a:rPr lang="en-IN" dirty="0"/>
                        <a:t>TECHNIQUE</a:t>
                      </a:r>
                    </a:p>
                  </a:txBody>
                  <a:tcPr/>
                </a:tc>
                <a:extLst>
                  <a:ext uri="{0D108BD9-81ED-4DB2-BD59-A6C34878D82A}">
                    <a16:rowId xmlns:a16="http://schemas.microsoft.com/office/drawing/2014/main" xmlns="" val="10000"/>
                  </a:ext>
                </a:extLst>
              </a:tr>
              <a:tr h="370840">
                <a:tc>
                  <a:txBody>
                    <a:bodyPr/>
                    <a:lstStyle/>
                    <a:p>
                      <a:r>
                        <a:rPr lang="en-IN" dirty="0"/>
                        <a:t>2</a:t>
                      </a:r>
                    </a:p>
                  </a:txBody>
                  <a:tcPr/>
                </a:tc>
                <a:tc>
                  <a:txBody>
                    <a:bodyPr/>
                    <a:lstStyle/>
                    <a:p>
                      <a:r>
                        <a:rPr lang="en-US" b="0" dirty="0" smtClean="0"/>
                        <a:t>Digital citizenship among </a:t>
                      </a:r>
                      <a:r>
                        <a:rPr lang="en-US" b="0" dirty="0" err="1" smtClean="0"/>
                        <a:t>appalachian</a:t>
                      </a:r>
                      <a:r>
                        <a:rPr lang="en-US" b="0" dirty="0" smtClean="0"/>
                        <a:t> middle</a:t>
                      </a:r>
                    </a:p>
                    <a:p>
                      <a:r>
                        <a:rPr lang="en-US" b="0" dirty="0" smtClean="0"/>
                        <a:t>schoolers: The common sense digital citizenship curriculum</a:t>
                      </a:r>
                      <a:endParaRPr lang="en-IN" b="0" dirty="0"/>
                    </a:p>
                  </a:txBody>
                  <a:tcPr/>
                </a:tc>
                <a:tc>
                  <a:txBody>
                    <a:bodyPr/>
                    <a:lstStyle/>
                    <a:p>
                      <a:r>
                        <a:rPr lang="en-US" sz="1800" kern="1200" dirty="0" smtClean="0">
                          <a:solidFill>
                            <a:schemeClr val="dk1"/>
                          </a:solidFill>
                          <a:effectLst/>
                          <a:latin typeface="+mn-lt"/>
                          <a:ea typeface="+mn-ea"/>
                          <a:cs typeface="+mn-cs"/>
                        </a:rPr>
                        <a:t>M. </a:t>
                      </a:r>
                      <a:r>
                        <a:rPr lang="en-US" sz="1800" kern="1200" dirty="0" err="1" smtClean="0">
                          <a:solidFill>
                            <a:schemeClr val="dk1"/>
                          </a:solidFill>
                          <a:effectLst/>
                          <a:latin typeface="+mn-lt"/>
                          <a:ea typeface="+mn-ea"/>
                          <a:cs typeface="+mn-cs"/>
                        </a:rPr>
                        <a:t>Brandau</a:t>
                      </a:r>
                      <a:r>
                        <a:rPr lang="en-US" sz="1800" kern="1200" dirty="0" smtClean="0">
                          <a:solidFill>
                            <a:schemeClr val="dk1"/>
                          </a:solidFill>
                          <a:effectLst/>
                          <a:latin typeface="+mn-lt"/>
                          <a:ea typeface="+mn-ea"/>
                          <a:cs typeface="+mn-cs"/>
                        </a:rPr>
                        <a:t>, T. Dilley, C. </a:t>
                      </a:r>
                      <a:r>
                        <a:rPr lang="en-US" sz="1800" kern="1200" dirty="0" err="1" smtClean="0">
                          <a:solidFill>
                            <a:schemeClr val="dk1"/>
                          </a:solidFill>
                          <a:effectLst/>
                          <a:latin typeface="+mn-lt"/>
                          <a:ea typeface="+mn-ea"/>
                          <a:cs typeface="+mn-cs"/>
                        </a:rPr>
                        <a:t>Schaumleffel</a:t>
                      </a:r>
                      <a:r>
                        <a:rPr lang="en-US" sz="1800" kern="1200" dirty="0" smtClean="0">
                          <a:solidFill>
                            <a:schemeClr val="dk1"/>
                          </a:solidFill>
                          <a:effectLst/>
                          <a:latin typeface="+mn-lt"/>
                          <a:ea typeface="+mn-ea"/>
                          <a:cs typeface="+mn-cs"/>
                        </a:rPr>
                        <a:t> and L. </a:t>
                      </a:r>
                      <a:r>
                        <a:rPr lang="en-US" sz="1800" kern="1200" dirty="0" err="1" smtClean="0">
                          <a:solidFill>
                            <a:schemeClr val="dk1"/>
                          </a:solidFill>
                          <a:effectLst/>
                          <a:latin typeface="+mn-lt"/>
                          <a:ea typeface="+mn-ea"/>
                          <a:cs typeface="+mn-cs"/>
                        </a:rPr>
                        <a:t>Himawan</a:t>
                      </a:r>
                      <a:r>
                        <a:rPr lang="en-US" sz="1800" kern="1200" dirty="0" smtClean="0">
                          <a:solidFill>
                            <a:schemeClr val="dk1"/>
                          </a:solidFill>
                          <a:effectLst/>
                          <a:latin typeface="+mn-lt"/>
                          <a:ea typeface="+mn-ea"/>
                          <a:cs typeface="+mn-cs"/>
                        </a:rPr>
                        <a:t>/2022</a:t>
                      </a:r>
                      <a:endParaRPr lang="en-US" sz="1800" kern="1200" dirty="0">
                        <a:solidFill>
                          <a:schemeClr val="dk1"/>
                        </a:solidFill>
                        <a:effectLst/>
                        <a:latin typeface="+mn-lt"/>
                        <a:ea typeface="+mn-ea"/>
                        <a:cs typeface="+mn-cs"/>
                      </a:endParaRPr>
                    </a:p>
                  </a:txBody>
                  <a:tcPr/>
                </a:tc>
                <a:tc>
                  <a:txBody>
                    <a:bodyPr/>
                    <a:lstStyle/>
                    <a:p>
                      <a:r>
                        <a:rPr lang="en-US" sz="1800" b="0" i="0" kern="1200" dirty="0" smtClean="0">
                          <a:solidFill>
                            <a:schemeClr val="dk1"/>
                          </a:solidFill>
                          <a:effectLst/>
                          <a:latin typeface="+mn-lt"/>
                          <a:ea typeface="+mn-ea"/>
                          <a:cs typeface="+mn-cs"/>
                        </a:rPr>
                        <a:t>Identifying cost-effective and resource-friendly programmes that support social-emotional learning and promote digital citizenship is crucial for underserved populations. Regions such as Appalachian Ohio often lack the resources to fund costly curriculum aimed at online aggression prevention. This study supports the implementation of the DCC and indicates the need for future research on the long-term effects of the curriculum on middle school participants</a:t>
                      </a:r>
                      <a:endParaRPr lang="en-IN" dirty="0"/>
                    </a:p>
                  </a:txBody>
                  <a:tcPr/>
                </a:tc>
                <a:tc>
                  <a:txBody>
                    <a:bodyPr/>
                    <a:lstStyle/>
                    <a:p>
                      <a:r>
                        <a:rPr lang="en-US" sz="1800" b="0" i="0" kern="1200" dirty="0" smtClean="0">
                          <a:solidFill>
                            <a:schemeClr val="dk1"/>
                          </a:solidFill>
                          <a:effectLst/>
                          <a:latin typeface="+mn-lt"/>
                          <a:ea typeface="+mn-ea"/>
                          <a:cs typeface="+mn-cs"/>
                        </a:rPr>
                        <a:t>Middle-schoolers participated in pilot implementation of a Digital Citizenship Curriculum (DCC) to evaluate its effectiveness in increasing knowledge of digital citizenship and reducing cyberbullying and online aggression. Follow up interviews were conducted to explore participants’ perceptions of the curriculum.</a:t>
                      </a:r>
                      <a:endParaRPr lang="en-IN"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570513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a:xfrm>
            <a:off x="10456832" y="6386173"/>
            <a:ext cx="1312025" cy="365125"/>
          </a:xfrm>
        </p:spPr>
        <p:txBody>
          <a:bodyPr/>
          <a:lstStyle/>
          <a:p>
            <a:fld id="{50C91C40-65BD-436B-B794-CF89343271EF}" type="slidenum">
              <a:rPr lang="en-US" sz="2000" smtClean="0"/>
              <a:pPr/>
              <a:t>9</a:t>
            </a:fld>
            <a:endParaRPr lang="en-US" sz="2000" dirty="0"/>
          </a:p>
        </p:txBody>
      </p:sp>
      <p:sp>
        <p:nvSpPr>
          <p:cNvPr id="22" name="Rectangle 2"/>
          <p:cNvSpPr>
            <a:spLocks noChangeArrowheads="1"/>
          </p:cNvSpPr>
          <p:nvPr/>
        </p:nvSpPr>
        <p:spPr bwMode="auto">
          <a:xfrm>
            <a:off x="119389" y="304248"/>
            <a:ext cx="7029967" cy="5799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400" b="1" dirty="0">
                <a:latin typeface="Times New Roman" panose="02020603050405020304" pitchFamily="18" charset="0"/>
                <a:ea typeface="Calibri" panose="020F0502020204030204" pitchFamily="34" charset="0"/>
                <a:cs typeface="Times New Roman" panose="02020603050405020304" pitchFamily="18" charset="0"/>
              </a:rPr>
              <a:t>LITERATURE REVIEW</a:t>
            </a:r>
            <a:endParaRPr lang="en-IN" sz="2400" b="1" dirty="0">
              <a:latin typeface="Times New Roman" panose="02020603050405020304" pitchFamily="18" charset="0"/>
              <a:ea typeface="Calibri" panose="020F0502020204030204" pitchFamily="34" charset="0"/>
              <a:cs typeface="Times New Roman" panose="02020603050405020304" pitchFamily="18" charset="0"/>
            </a:endParaRPr>
          </a:p>
        </p:txBody>
      </p:sp>
      <p:graphicFrame>
        <p:nvGraphicFramePr>
          <p:cNvPr id="9" name="Content Placeholder 3"/>
          <p:cNvGraphicFramePr>
            <a:graphicFrameLocks/>
          </p:cNvGraphicFramePr>
          <p:nvPr>
            <p:extLst>
              <p:ext uri="{D42A27DB-BD31-4B8C-83A1-F6EECF244321}">
                <p14:modId xmlns:p14="http://schemas.microsoft.com/office/powerpoint/2010/main" val="1584011986"/>
              </p:ext>
            </p:extLst>
          </p:nvPr>
        </p:nvGraphicFramePr>
        <p:xfrm>
          <a:off x="391393" y="1006759"/>
          <a:ext cx="11800607" cy="4302760"/>
        </p:xfrm>
        <a:graphic>
          <a:graphicData uri="http://schemas.openxmlformats.org/drawingml/2006/table">
            <a:tbl>
              <a:tblPr firstRow="1" bandRow="1">
                <a:tableStyleId>{5C22544A-7EE6-4342-B048-85BDC9FD1C3A}</a:tableStyleId>
              </a:tblPr>
              <a:tblGrid>
                <a:gridCol w="773492">
                  <a:extLst>
                    <a:ext uri="{9D8B030D-6E8A-4147-A177-3AD203B41FA5}">
                      <a16:colId xmlns:a16="http://schemas.microsoft.com/office/drawing/2014/main" xmlns="" val="20000"/>
                    </a:ext>
                  </a:extLst>
                </a:gridCol>
                <a:gridCol w="1462405">
                  <a:extLst>
                    <a:ext uri="{9D8B030D-6E8A-4147-A177-3AD203B41FA5}">
                      <a16:colId xmlns:a16="http://schemas.microsoft.com/office/drawing/2014/main" xmlns="" val="20001"/>
                    </a:ext>
                  </a:extLst>
                </a:gridCol>
                <a:gridCol w="1764406">
                  <a:extLst>
                    <a:ext uri="{9D8B030D-6E8A-4147-A177-3AD203B41FA5}">
                      <a16:colId xmlns:a16="http://schemas.microsoft.com/office/drawing/2014/main" xmlns="" val="20002"/>
                    </a:ext>
                  </a:extLst>
                </a:gridCol>
                <a:gridCol w="5440183">
                  <a:extLst>
                    <a:ext uri="{9D8B030D-6E8A-4147-A177-3AD203B41FA5}">
                      <a16:colId xmlns:a16="http://schemas.microsoft.com/office/drawing/2014/main" xmlns="" val="20003"/>
                    </a:ext>
                  </a:extLst>
                </a:gridCol>
                <a:gridCol w="2360121">
                  <a:extLst>
                    <a:ext uri="{9D8B030D-6E8A-4147-A177-3AD203B41FA5}">
                      <a16:colId xmlns:a16="http://schemas.microsoft.com/office/drawing/2014/main" xmlns="" val="20004"/>
                    </a:ext>
                  </a:extLst>
                </a:gridCol>
              </a:tblGrid>
              <a:tr h="370840">
                <a:tc>
                  <a:txBody>
                    <a:bodyPr/>
                    <a:lstStyle/>
                    <a:p>
                      <a:r>
                        <a:rPr lang="en-IN" dirty="0"/>
                        <a:t>S.NO</a:t>
                      </a:r>
                    </a:p>
                  </a:txBody>
                  <a:tcPr/>
                </a:tc>
                <a:tc>
                  <a:txBody>
                    <a:bodyPr/>
                    <a:lstStyle/>
                    <a:p>
                      <a:r>
                        <a:rPr lang="en-IN" dirty="0"/>
                        <a:t>TITLE</a:t>
                      </a:r>
                    </a:p>
                  </a:txBody>
                  <a:tcPr/>
                </a:tc>
                <a:tc>
                  <a:txBody>
                    <a:bodyPr/>
                    <a:lstStyle/>
                    <a:p>
                      <a:r>
                        <a:rPr lang="en-IN" dirty="0"/>
                        <a:t>AUHTOR/YEAR</a:t>
                      </a:r>
                    </a:p>
                  </a:txBody>
                  <a:tcPr/>
                </a:tc>
                <a:tc>
                  <a:txBody>
                    <a:bodyPr/>
                    <a:lstStyle/>
                    <a:p>
                      <a:r>
                        <a:rPr lang="en-IN" dirty="0"/>
                        <a:t>DESCRIPTION</a:t>
                      </a:r>
                    </a:p>
                  </a:txBody>
                  <a:tcPr/>
                </a:tc>
                <a:tc>
                  <a:txBody>
                    <a:bodyPr/>
                    <a:lstStyle/>
                    <a:p>
                      <a:r>
                        <a:rPr lang="en-IN" dirty="0"/>
                        <a:t>TECHNIQUE</a:t>
                      </a:r>
                    </a:p>
                  </a:txBody>
                  <a:tcPr/>
                </a:tc>
                <a:extLst>
                  <a:ext uri="{0D108BD9-81ED-4DB2-BD59-A6C34878D82A}">
                    <a16:rowId xmlns:a16="http://schemas.microsoft.com/office/drawing/2014/main" xmlns="" val="10000"/>
                  </a:ext>
                </a:extLst>
              </a:tr>
              <a:tr h="370840">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The impact of teasing and bullying victimization on disordered eating and body image disturbance among adolescents: A systematic review</a:t>
                      </a:r>
                    </a:p>
                    <a:p>
                      <a:endParaRPr lang="en-IN"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smtClean="0">
                          <a:solidFill>
                            <a:schemeClr val="dk1"/>
                          </a:solidFill>
                          <a:effectLst/>
                          <a:latin typeface="+mn-lt"/>
                          <a:ea typeface="+mn-ea"/>
                          <a:cs typeface="+mn-cs"/>
                        </a:rPr>
                        <a:t>S. Day, K. </a:t>
                      </a:r>
                      <a:r>
                        <a:rPr lang="en-US" sz="1800" b="0" kern="1200" dirty="0" err="1" smtClean="0">
                          <a:solidFill>
                            <a:schemeClr val="dk1"/>
                          </a:solidFill>
                          <a:effectLst/>
                          <a:latin typeface="+mn-lt"/>
                          <a:ea typeface="+mn-ea"/>
                          <a:cs typeface="+mn-cs"/>
                        </a:rPr>
                        <a:t>Bussey</a:t>
                      </a:r>
                      <a:r>
                        <a:rPr lang="en-US" sz="1800" b="0" kern="1200" dirty="0" smtClean="0">
                          <a:solidFill>
                            <a:schemeClr val="dk1"/>
                          </a:solidFill>
                          <a:effectLst/>
                          <a:latin typeface="+mn-lt"/>
                          <a:ea typeface="+mn-ea"/>
                          <a:cs typeface="+mn-cs"/>
                        </a:rPr>
                        <a:t>, N. </a:t>
                      </a:r>
                      <a:r>
                        <a:rPr lang="en-US" sz="1800" b="0" kern="1200" dirty="0" err="1" smtClean="0">
                          <a:solidFill>
                            <a:schemeClr val="dk1"/>
                          </a:solidFill>
                          <a:effectLst/>
                          <a:latin typeface="+mn-lt"/>
                          <a:ea typeface="+mn-ea"/>
                          <a:cs typeface="+mn-cs"/>
                        </a:rPr>
                        <a:t>Trompeter</a:t>
                      </a:r>
                      <a:r>
                        <a:rPr lang="en-US" sz="1800" b="0" kern="1200" dirty="0" smtClean="0">
                          <a:solidFill>
                            <a:schemeClr val="dk1"/>
                          </a:solidFill>
                          <a:effectLst/>
                          <a:latin typeface="+mn-lt"/>
                          <a:ea typeface="+mn-ea"/>
                          <a:cs typeface="+mn-cs"/>
                        </a:rPr>
                        <a:t> and D. </a:t>
                      </a:r>
                      <a:r>
                        <a:rPr lang="en-US" sz="1800" b="0" kern="1200" dirty="0" err="1" smtClean="0">
                          <a:solidFill>
                            <a:schemeClr val="dk1"/>
                          </a:solidFill>
                          <a:effectLst/>
                          <a:latin typeface="+mn-lt"/>
                          <a:ea typeface="+mn-ea"/>
                          <a:cs typeface="+mn-cs"/>
                        </a:rPr>
                        <a:t>Mitchison</a:t>
                      </a:r>
                      <a:r>
                        <a:rPr lang="en-US" sz="1800" b="0" kern="1200" dirty="0" smtClean="0">
                          <a:solidFill>
                            <a:schemeClr val="dk1"/>
                          </a:solidFill>
                          <a:effectLst/>
                          <a:latin typeface="+mn-lt"/>
                          <a:ea typeface="+mn-ea"/>
                          <a:cs typeface="+mn-cs"/>
                        </a:rPr>
                        <a:t>/2022</a:t>
                      </a:r>
                    </a:p>
                    <a:p>
                      <a:endParaRPr lang="en-IN"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dk1"/>
                          </a:solidFill>
                          <a:effectLst/>
                          <a:latin typeface="+mn-lt"/>
                          <a:ea typeface="+mn-ea"/>
                          <a:cs typeface="+mn-cs"/>
                        </a:rPr>
                        <a:t>This was more consistently observed in cross-sectional studies than in longitudinal findings. We identify several methodological limitations of the literature, including the infrequent consideration of potential mediating and moderating variables. Finally, we outline future directions such as temporal sequencing of the complex interrelationships among teasing and bullying, disordered eating, and body image disturbance in adolescents.</a:t>
                      </a:r>
                    </a:p>
                    <a:p>
                      <a:endParaRPr lang="en-IN" dirty="0"/>
                    </a:p>
                  </a:txBody>
                  <a:tcPr/>
                </a:tc>
                <a:tc>
                  <a:txBody>
                    <a:bodyPr/>
                    <a:lstStyle/>
                    <a:p>
                      <a:r>
                        <a:rPr lang="en-IN" dirty="0" smtClean="0"/>
                        <a:t>No techniques used</a:t>
                      </a:r>
                      <a:r>
                        <a:rPr lang="en-IN" baseline="0" dirty="0" smtClean="0"/>
                        <a:t> here</a:t>
                      </a:r>
                      <a:endParaRPr lang="en-IN"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012983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3548</Words>
  <Application>Microsoft Office PowerPoint</Application>
  <PresentationFormat>Custom</PresentationFormat>
  <Paragraphs>311</Paragraphs>
  <Slides>33</Slides>
  <Notes>12</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CYBERBULLYING DETECTION ON SOCIAL NETWORKS USING NLP MACHINE LEARNING </vt:lpstr>
      <vt:lpstr>ABSTRACT</vt:lpstr>
      <vt:lpstr>INTRODUCTION</vt:lpstr>
      <vt:lpstr>Objective </vt:lpstr>
      <vt:lpstr>Existing system:</vt:lpstr>
      <vt:lpstr>Proposed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Architecture:</vt:lpstr>
      <vt:lpstr>SYSTEM REQUIREMENTS </vt:lpstr>
      <vt:lpstr>DETAILED DESCRIPTION OF MODULES AND WORKFLOW</vt:lpstr>
      <vt:lpstr>Hate speech</vt:lpstr>
      <vt:lpstr>Dataset</vt:lpstr>
      <vt:lpstr>Data Preparation</vt:lpstr>
      <vt:lpstr>Cont.</vt:lpstr>
      <vt:lpstr>Cont.</vt:lpstr>
      <vt:lpstr>Wikipedia attack </vt:lpstr>
      <vt:lpstr>Dataset</vt:lpstr>
      <vt:lpstr>Data Preparation</vt:lpstr>
      <vt:lpstr>Cont.</vt:lpstr>
      <vt:lpstr>Cont.</vt:lpstr>
      <vt:lpstr>CONCLUSION</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HOSPITALIZATION AND ESTIMATION OF  MEDICAL CARE COST USING ML</dc:title>
  <dc:creator>GTSS</dc:creator>
  <cp:lastModifiedBy>DELL</cp:lastModifiedBy>
  <cp:revision>137</cp:revision>
  <dcterms:created xsi:type="dcterms:W3CDTF">2024-07-03T12:14:43Z</dcterms:created>
  <dcterms:modified xsi:type="dcterms:W3CDTF">2024-08-08T06:09:00Z</dcterms:modified>
</cp:coreProperties>
</file>