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1" r:id="rId2"/>
    <p:sldId id="290" r:id="rId3"/>
    <p:sldId id="277" r:id="rId4"/>
    <p:sldId id="308" r:id="rId5"/>
    <p:sldId id="293" r:id="rId6"/>
    <p:sldId id="281" r:id="rId7"/>
    <p:sldId id="282" r:id="rId8"/>
    <p:sldId id="311" r:id="rId9"/>
    <p:sldId id="298" r:id="rId10"/>
    <p:sldId id="319" r:id="rId11"/>
    <p:sldId id="320" r:id="rId12"/>
    <p:sldId id="312" r:id="rId13"/>
    <p:sldId id="299" r:id="rId14"/>
    <p:sldId id="309" r:id="rId15"/>
    <p:sldId id="314" r:id="rId16"/>
    <p:sldId id="315" r:id="rId17"/>
    <p:sldId id="316" r:id="rId18"/>
    <p:sldId id="31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AB5592-DE54-4C48-999B-4B141568C268}">
          <p14:sldIdLst>
            <p14:sldId id="261"/>
            <p14:sldId id="290"/>
            <p14:sldId id="277"/>
            <p14:sldId id="308"/>
            <p14:sldId id="293"/>
            <p14:sldId id="281"/>
            <p14:sldId id="282"/>
            <p14:sldId id="311"/>
            <p14:sldId id="298"/>
            <p14:sldId id="319"/>
            <p14:sldId id="320"/>
            <p14:sldId id="312"/>
            <p14:sldId id="299"/>
            <p14:sldId id="309"/>
            <p14:sldId id="314"/>
            <p14:sldId id="315"/>
            <p14:sldId id="316"/>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gondaharikumar@gmail.com" initials="a" lastIdx="1" clrIdx="0">
    <p:extLst>
      <p:ext uri="{19B8F6BF-5375-455C-9EA6-DF929625EA0E}">
        <p15:presenceInfo xmlns:p15="http://schemas.microsoft.com/office/powerpoint/2012/main" userId="e195316562ae6125" providerId="Windows Live"/>
      </p:ext>
    </p:extLst>
  </p:cmAuthor>
  <p:cmAuthor id="2" name="sandra george" initials="sg" lastIdx="1" clrIdx="1">
    <p:extLst>
      <p:ext uri="{19B8F6BF-5375-455C-9EA6-DF929625EA0E}">
        <p15:presenceInfo xmlns:p15="http://schemas.microsoft.com/office/powerpoint/2012/main" userId="e6150b3dca0c60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590" autoAdjust="0"/>
  </p:normalViewPr>
  <p:slideViewPr>
    <p:cSldViewPr>
      <p:cViewPr varScale="1">
        <p:scale>
          <a:sx n="80" d="100"/>
          <a:sy n="80" d="100"/>
        </p:scale>
        <p:origin x="130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9/24/2023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9/24/2023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24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24 September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24 September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24 September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24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24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24 September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hyperlink" Target="https://youtu.be/8cm1x4bC610" TargetMode="External"/><Relationship Id="rId1" Type="http://schemas.openxmlformats.org/officeDocument/2006/relationships/slideLayout" Target="../slideLayouts/slideLayout2.xml"/><Relationship Id="rId6" Type="http://schemas.openxmlformats.org/officeDocument/2006/relationships/hyperlink" Target="https://youtu.be/pTJJsmejUOQ" TargetMode="External"/><Relationship Id="rId5" Type="http://schemas.openxmlformats.org/officeDocument/2006/relationships/hyperlink" Target="https://youtu.be/0CTj3x6jge" TargetMode="External"/><Relationship Id="rId4" Type="http://schemas.openxmlformats.org/officeDocument/2006/relationships/hyperlink" Target="https://flutter.de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2057400"/>
            <a:ext cx="7772400" cy="4068763"/>
          </a:xfrm>
        </p:spPr>
        <p:txBody>
          <a:bodyPr>
            <a:normAutofit/>
          </a:bodyPr>
          <a:lstStyle/>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sz="2000" dirty="0">
                <a:latin typeface="Arial" panose="020B0604020202020204" pitchFamily="34" charset="0"/>
                <a:cs typeface="Arial" panose="020B0604020202020204" pitchFamily="34" charset="0"/>
              </a:rPr>
              <a:t> GUIDED BY:</a:t>
            </a:r>
          </a:p>
          <a:p>
            <a:pPr>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Mr</a:t>
            </a:r>
            <a:r>
              <a:rPr lang="en-US" sz="2000" dirty="0">
                <a:latin typeface="Arial" panose="020B0604020202020204" pitchFamily="34" charset="0"/>
                <a:cs typeface="Arial" panose="020B0604020202020204" pitchFamily="34" charset="0"/>
              </a:rPr>
              <a:t> Chandu </a:t>
            </a:r>
            <a:endParaRPr lang="en-US"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7" name="Rectangle 6"/>
          <p:cNvSpPr/>
          <p:nvPr/>
        </p:nvSpPr>
        <p:spPr>
          <a:xfrm>
            <a:off x="1037289" y="2183057"/>
            <a:ext cx="6917022" cy="646331"/>
          </a:xfrm>
          <a:prstGeom prst="rect">
            <a:avLst/>
          </a:prstGeom>
        </p:spPr>
        <p:txBody>
          <a:bodyPr wrap="square" lIns="91440" tIns="45720" rIns="91440" bIns="45720" anchor="t">
            <a:spAutoFit/>
          </a:bodyPr>
          <a:lstStyle/>
          <a:p>
            <a:pPr algn="ctr"/>
            <a:r>
              <a:rPr lang="en-US" sz="3600" b="1" dirty="0">
                <a:cs typeface="Calibri"/>
              </a:rPr>
              <a:t>DROWSINESS DETECTION SYSTEM</a:t>
            </a:r>
          </a:p>
        </p:txBody>
      </p:sp>
      <p:sp>
        <p:nvSpPr>
          <p:cNvPr id="8" name="Rectangle 7"/>
          <p:cNvSpPr/>
          <p:nvPr/>
        </p:nvSpPr>
        <p:spPr>
          <a:xfrm>
            <a:off x="609600" y="2895600"/>
            <a:ext cx="8077200" cy="1420325"/>
          </a:xfrm>
          <a:prstGeom prst="rect">
            <a:avLst/>
          </a:prstGeom>
        </p:spPr>
        <p:txBody>
          <a:bodyPr wrap="square" lIns="91440" tIns="45720" rIns="91440" bIns="45720" anchor="t">
            <a:spAutoFit/>
          </a:bodyPr>
          <a:lstStyle/>
          <a:p>
            <a:pPr>
              <a:lnSpc>
                <a:spcPct val="150000"/>
              </a:lnSpc>
            </a:pPr>
            <a:r>
              <a:rPr lang="en-US" sz="2000" dirty="0">
                <a:latin typeface="Arial"/>
                <a:cs typeface="Arial"/>
              </a:rPr>
              <a:t> NAME     :SANDRA MARIA GEORGE</a:t>
            </a:r>
          </a:p>
          <a:p>
            <a:pPr>
              <a:lnSpc>
                <a:spcPct val="150000"/>
              </a:lnSpc>
            </a:pPr>
            <a:r>
              <a:rPr lang="en-US" sz="2000" dirty="0">
                <a:latin typeface="Arial"/>
                <a:cs typeface="Arial"/>
              </a:rPr>
              <a:t> REG NO :41731108</a:t>
            </a: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CSE WITH SPECIALIZATION IN ARTIFICIAL INTELLIGENCE                                         </a:t>
            </a:r>
          </a:p>
        </p:txBody>
      </p:sp>
      <p:pic>
        <p:nvPicPr>
          <p:cNvPr id="9" name="Picture 8" descr="new letter head July30_2020.png"/>
          <p:cNvPicPr/>
          <p:nvPr/>
        </p:nvPicPr>
        <p:blipFill>
          <a:blip r:embed="rId2" cstate="print"/>
          <a:stretch>
            <a:fillRect/>
          </a:stretch>
        </p:blipFill>
        <p:spPr>
          <a:xfrm>
            <a:off x="228600" y="1"/>
            <a:ext cx="8686800" cy="1904999"/>
          </a:xfrm>
          <a:prstGeom prst="rect">
            <a:avLst/>
          </a:prstGeom>
        </p:spPr>
      </p:pic>
      <p:sp>
        <p:nvSpPr>
          <p:cNvPr id="10" name="Rectangle 1">
            <a:extLst>
              <a:ext uri="{FF2B5EF4-FFF2-40B4-BE49-F238E27FC236}">
                <a16:creationId xmlns:a16="http://schemas.microsoft.com/office/drawing/2014/main" id="{32498D8A-383D-43B4-9AFA-7D57EAA328E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BCEB4A3-473B-48B0-ACC7-69E059CE2AB0}"/>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76AE-B256-2F58-6F48-B6CC567F354E}"/>
              </a:ext>
            </a:extLst>
          </p:cNvPr>
          <p:cNvSpPr>
            <a:spLocks noGrp="1"/>
          </p:cNvSpPr>
          <p:nvPr>
            <p:ph type="title"/>
          </p:nvPr>
        </p:nvSpPr>
        <p:spPr/>
        <p:txBody>
          <a:bodyPr/>
          <a:lstStyle/>
          <a:p>
            <a:r>
              <a:rPr lang="en-US" dirty="0">
                <a:solidFill>
                  <a:srgbClr val="C00000"/>
                </a:solidFill>
              </a:rPr>
              <a:t>Module Implementation</a:t>
            </a:r>
            <a:endParaRPr lang="en-IN" dirty="0">
              <a:solidFill>
                <a:srgbClr val="C00000"/>
              </a:solidFill>
            </a:endParaRPr>
          </a:p>
        </p:txBody>
      </p:sp>
      <p:sp>
        <p:nvSpPr>
          <p:cNvPr id="3" name="Date Placeholder 2">
            <a:extLst>
              <a:ext uri="{FF2B5EF4-FFF2-40B4-BE49-F238E27FC236}">
                <a16:creationId xmlns:a16="http://schemas.microsoft.com/office/drawing/2014/main" id="{5E459B44-7846-9DE5-F709-448408A4C856}"/>
              </a:ext>
            </a:extLst>
          </p:cNvPr>
          <p:cNvSpPr>
            <a:spLocks noGrp="1"/>
          </p:cNvSpPr>
          <p:nvPr>
            <p:ph type="dt" sz="half" idx="10"/>
          </p:nvPr>
        </p:nvSpPr>
        <p:spPr/>
        <p:txBody>
          <a:bodyPr/>
          <a:lstStyle/>
          <a:p>
            <a:fld id="{1A9C9DA3-207B-4128-A780-0899C9C276AD}" type="datetime3">
              <a:rPr lang="en-US" smtClean="0"/>
              <a:pPr/>
              <a:t>24 September 2023</a:t>
            </a:fld>
            <a:endParaRPr lang="en-US"/>
          </a:p>
        </p:txBody>
      </p:sp>
      <p:sp>
        <p:nvSpPr>
          <p:cNvPr id="4" name="Footer Placeholder 3">
            <a:extLst>
              <a:ext uri="{FF2B5EF4-FFF2-40B4-BE49-F238E27FC236}">
                <a16:creationId xmlns:a16="http://schemas.microsoft.com/office/drawing/2014/main" id="{BF55D99F-B1FF-2C21-911D-10DF35587EAC}"/>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7929AE76-A77B-F2AD-CF48-CFAC1A571AED}"/>
              </a:ext>
            </a:extLst>
          </p:cNvPr>
          <p:cNvSpPr>
            <a:spLocks noGrp="1"/>
          </p:cNvSpPr>
          <p:nvPr>
            <p:ph type="sldNum" sz="quarter" idx="12"/>
          </p:nvPr>
        </p:nvSpPr>
        <p:spPr/>
        <p:txBody>
          <a:bodyPr/>
          <a:lstStyle/>
          <a:p>
            <a:fld id="{7B28076C-CE04-4A00-BFAA-A90EA8355859}" type="slidenum">
              <a:rPr lang="en-US" smtClean="0"/>
              <a:pPr/>
              <a:t>10</a:t>
            </a:fld>
            <a:endParaRPr lang="en-US"/>
          </a:p>
        </p:txBody>
      </p:sp>
      <p:sp>
        <p:nvSpPr>
          <p:cNvPr id="7" name="TextBox 6">
            <a:extLst>
              <a:ext uri="{FF2B5EF4-FFF2-40B4-BE49-F238E27FC236}">
                <a16:creationId xmlns:a16="http://schemas.microsoft.com/office/drawing/2014/main" id="{7C8C5765-7831-88CF-8AF7-297D71C000CE}"/>
              </a:ext>
            </a:extLst>
          </p:cNvPr>
          <p:cNvSpPr txBox="1"/>
          <p:nvPr/>
        </p:nvSpPr>
        <p:spPr>
          <a:xfrm>
            <a:off x="457200" y="1295400"/>
            <a:ext cx="8534400" cy="2862322"/>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Module 1 : Face Recognition</a:t>
            </a:r>
          </a:p>
          <a:p>
            <a:r>
              <a:rPr lang="en-IN" sz="2000" dirty="0">
                <a:solidFill>
                  <a:srgbClr val="000000"/>
                </a:solidFill>
                <a:effectLst/>
                <a:latin typeface="Times New Roman" panose="02020603050405020304" pitchFamily="18" charset="0"/>
                <a:ea typeface="Times New Roman" panose="02020603050405020304" pitchFamily="18" charset="0"/>
              </a:rPr>
              <a:t>This camera employs a pretrained programme called </a:t>
            </a:r>
            <a:r>
              <a:rPr lang="en-IN" sz="2000" dirty="0" err="1">
                <a:solidFill>
                  <a:srgbClr val="000000"/>
                </a:solidFill>
                <a:effectLst/>
                <a:latin typeface="Times New Roman" panose="02020603050405020304" pitchFamily="18" charset="0"/>
                <a:ea typeface="Times New Roman" panose="02020603050405020304" pitchFamily="18" charset="0"/>
              </a:rPr>
              <a:t>dlib</a:t>
            </a:r>
            <a:r>
              <a:rPr lang="en-IN" sz="2000" dirty="0">
                <a:solidFill>
                  <a:srgbClr val="000000"/>
                </a:solidFill>
                <a:effectLst/>
                <a:latin typeface="Times New Roman" panose="02020603050405020304" pitchFamily="18" charset="0"/>
                <a:ea typeface="Times New Roman" panose="02020603050405020304" pitchFamily="18" charset="0"/>
              </a:rPr>
              <a:t> that was created using the HELEN dataset to recognise human faces using the predefined 68 landmarks. The AI camera is a digital camera with a built-in software programme that scans a person's facial features for signs of tiredness. Using the 68 predetermined indicators, the software maps a person's facial features, such as their eyes, nose, and mouth, to determine whether they are sleepy. When a person's face is detected, the software analyses their pupil size ratio, distance between their eyes, and head tilt to decide whether or not they are human.</a:t>
            </a:r>
            <a:endParaRPr lang="en-IN" sz="2000" dirty="0"/>
          </a:p>
        </p:txBody>
      </p:sp>
      <p:sp>
        <p:nvSpPr>
          <p:cNvPr id="11" name="TextBox 10">
            <a:extLst>
              <a:ext uri="{FF2B5EF4-FFF2-40B4-BE49-F238E27FC236}">
                <a16:creationId xmlns:a16="http://schemas.microsoft.com/office/drawing/2014/main" id="{05F7E81C-0892-2806-9F88-4C7E25D2D374}"/>
              </a:ext>
            </a:extLst>
          </p:cNvPr>
          <p:cNvSpPr txBox="1"/>
          <p:nvPr/>
        </p:nvSpPr>
        <p:spPr>
          <a:xfrm>
            <a:off x="474562" y="4409857"/>
            <a:ext cx="822960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Module 2 : Eye feature Recognition and EAR calculation</a:t>
            </a:r>
            <a:endParaRPr lang="en-IN" sz="2000" b="1" dirty="0"/>
          </a:p>
        </p:txBody>
      </p:sp>
      <p:sp>
        <p:nvSpPr>
          <p:cNvPr id="13" name="TextBox 12">
            <a:extLst>
              <a:ext uri="{FF2B5EF4-FFF2-40B4-BE49-F238E27FC236}">
                <a16:creationId xmlns:a16="http://schemas.microsoft.com/office/drawing/2014/main" id="{07D8F60D-B3EA-AD73-79D5-BDD93A1535D3}"/>
              </a:ext>
            </a:extLst>
          </p:cNvPr>
          <p:cNvSpPr txBox="1"/>
          <p:nvPr/>
        </p:nvSpPr>
        <p:spPr>
          <a:xfrm rot="10800000" flipV="1">
            <a:off x="474562" y="4809967"/>
            <a:ext cx="8053978" cy="1323439"/>
          </a:xfrm>
          <a:prstGeom prst="rect">
            <a:avLst/>
          </a:prstGeom>
          <a:noFill/>
        </p:spPr>
        <p:txBody>
          <a:bodyPr wrap="square">
            <a:spAutoFit/>
          </a:bodyPr>
          <a:lstStyle/>
          <a:p>
            <a:r>
              <a:rPr lang="en-IN" sz="2000" dirty="0">
                <a:solidFill>
                  <a:srgbClr val="000000"/>
                </a:solidFill>
                <a:effectLst/>
                <a:latin typeface="Times New Roman" panose="02020603050405020304" pitchFamily="18" charset="0"/>
                <a:ea typeface="Times New Roman" panose="02020603050405020304" pitchFamily="18" charset="0"/>
              </a:rPr>
              <a:t>This camera employs a pretrained programme called </a:t>
            </a:r>
            <a:r>
              <a:rPr lang="en-IN" sz="2000" dirty="0" err="1">
                <a:solidFill>
                  <a:srgbClr val="000000"/>
                </a:solidFill>
                <a:effectLst/>
                <a:latin typeface="Times New Roman" panose="02020603050405020304" pitchFamily="18" charset="0"/>
                <a:ea typeface="Times New Roman" panose="02020603050405020304" pitchFamily="18" charset="0"/>
              </a:rPr>
              <a:t>dlib</a:t>
            </a:r>
            <a:r>
              <a:rPr lang="en-IN" sz="2000" dirty="0">
                <a:solidFill>
                  <a:srgbClr val="000000"/>
                </a:solidFill>
                <a:effectLst/>
                <a:latin typeface="Times New Roman" panose="02020603050405020304" pitchFamily="18" charset="0"/>
                <a:ea typeface="Times New Roman" panose="02020603050405020304" pitchFamily="18" charset="0"/>
              </a:rPr>
              <a:t> that was created using the HELEN dataset to recognise human faces using the predefined 68 landmarks. The AI camera is a digital camera with a built-in software programme that scans a person's facial features for signs of tiredness. </a:t>
            </a:r>
            <a:endParaRPr lang="en-IN" sz="2000" dirty="0"/>
          </a:p>
        </p:txBody>
      </p:sp>
    </p:spTree>
    <p:extLst>
      <p:ext uri="{BB962C8B-B14F-4D97-AF65-F5344CB8AC3E}">
        <p14:creationId xmlns:p14="http://schemas.microsoft.com/office/powerpoint/2010/main" val="252079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CBF2-B1B7-AA8E-0287-0B8E7FAFA59F}"/>
              </a:ext>
            </a:extLst>
          </p:cNvPr>
          <p:cNvSpPr>
            <a:spLocks noGrp="1"/>
          </p:cNvSpPr>
          <p:nvPr>
            <p:ph type="title"/>
          </p:nvPr>
        </p:nvSpPr>
        <p:spPr/>
        <p:txBody>
          <a:bodyPr/>
          <a:lstStyle/>
          <a:p>
            <a:r>
              <a:rPr lang="en-US" dirty="0">
                <a:solidFill>
                  <a:srgbClr val="C00000"/>
                </a:solidFill>
              </a:rPr>
              <a:t>Module Implementation</a:t>
            </a:r>
            <a:endParaRPr lang="en-IN" dirty="0">
              <a:solidFill>
                <a:srgbClr val="C00000"/>
              </a:solidFill>
            </a:endParaRPr>
          </a:p>
        </p:txBody>
      </p:sp>
      <p:sp>
        <p:nvSpPr>
          <p:cNvPr id="3" name="Date Placeholder 2">
            <a:extLst>
              <a:ext uri="{FF2B5EF4-FFF2-40B4-BE49-F238E27FC236}">
                <a16:creationId xmlns:a16="http://schemas.microsoft.com/office/drawing/2014/main" id="{1FDF9DEC-0E01-62CC-A62F-DA6D211248EA}"/>
              </a:ext>
            </a:extLst>
          </p:cNvPr>
          <p:cNvSpPr>
            <a:spLocks noGrp="1"/>
          </p:cNvSpPr>
          <p:nvPr>
            <p:ph type="dt" sz="half" idx="10"/>
          </p:nvPr>
        </p:nvSpPr>
        <p:spPr/>
        <p:txBody>
          <a:bodyPr/>
          <a:lstStyle/>
          <a:p>
            <a:fld id="{1A9C9DA3-207B-4128-A780-0899C9C276AD}" type="datetime3">
              <a:rPr lang="en-US" smtClean="0"/>
              <a:pPr/>
              <a:t>24 September 2023</a:t>
            </a:fld>
            <a:endParaRPr lang="en-US"/>
          </a:p>
        </p:txBody>
      </p:sp>
      <p:sp>
        <p:nvSpPr>
          <p:cNvPr id="4" name="Footer Placeholder 3">
            <a:extLst>
              <a:ext uri="{FF2B5EF4-FFF2-40B4-BE49-F238E27FC236}">
                <a16:creationId xmlns:a16="http://schemas.microsoft.com/office/drawing/2014/main" id="{D563FDAD-7EB1-53FE-961F-5063DB403C7B}"/>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CF89E0D1-D60A-3280-5D29-55F57585BF7E}"/>
              </a:ext>
            </a:extLst>
          </p:cNvPr>
          <p:cNvSpPr>
            <a:spLocks noGrp="1"/>
          </p:cNvSpPr>
          <p:nvPr>
            <p:ph type="sldNum" sz="quarter" idx="12"/>
          </p:nvPr>
        </p:nvSpPr>
        <p:spPr/>
        <p:txBody>
          <a:bodyPr/>
          <a:lstStyle/>
          <a:p>
            <a:fld id="{7B28076C-CE04-4A00-BFAA-A90EA8355859}" type="slidenum">
              <a:rPr lang="en-US" smtClean="0"/>
              <a:pPr/>
              <a:t>11</a:t>
            </a:fld>
            <a:endParaRPr lang="en-US"/>
          </a:p>
        </p:txBody>
      </p:sp>
      <p:sp>
        <p:nvSpPr>
          <p:cNvPr id="7" name="TextBox 6">
            <a:extLst>
              <a:ext uri="{FF2B5EF4-FFF2-40B4-BE49-F238E27FC236}">
                <a16:creationId xmlns:a16="http://schemas.microsoft.com/office/drawing/2014/main" id="{4B1553F1-2042-2143-EAC7-54A610C24DA7}"/>
              </a:ext>
            </a:extLst>
          </p:cNvPr>
          <p:cNvSpPr txBox="1"/>
          <p:nvPr/>
        </p:nvSpPr>
        <p:spPr>
          <a:xfrm>
            <a:off x="457200" y="3962400"/>
            <a:ext cx="8229600" cy="2010615"/>
          </a:xfrm>
          <a:prstGeom prst="rect">
            <a:avLst/>
          </a:prstGeom>
          <a:noFill/>
        </p:spPr>
        <p:txBody>
          <a:bodyPr wrap="square">
            <a:spAutoFit/>
          </a:bodyPr>
          <a:lstStyle/>
          <a:p>
            <a:pPr marL="26670" marR="0" indent="-6350" algn="just">
              <a:lnSpc>
                <a:spcPct val="105000"/>
              </a:lnSpc>
              <a:spcBef>
                <a:spcPts val="0"/>
              </a:spcBef>
              <a:spcAft>
                <a:spcPts val="1225"/>
              </a:spcAft>
            </a:pPr>
            <a:r>
              <a:rPr lang="en-IN" sz="2000" kern="100" dirty="0">
                <a:solidFill>
                  <a:srgbClr val="000000"/>
                </a:solidFill>
                <a:effectLst/>
                <a:latin typeface="Times New Roman" panose="02020603050405020304" pitchFamily="18" charset="0"/>
                <a:ea typeface="Times New Roman" panose="02020603050405020304" pitchFamily="18" charset="0"/>
              </a:rPr>
              <a:t>There are several benefits to the </a:t>
            </a:r>
            <a:r>
              <a:rPr lang="en-IN" sz="2000" kern="100" dirty="0" err="1">
                <a:solidFill>
                  <a:srgbClr val="000000"/>
                </a:solidFill>
                <a:effectLst/>
                <a:latin typeface="Times New Roman" panose="02020603050405020304" pitchFamily="18" charset="0"/>
                <a:ea typeface="Times New Roman" panose="02020603050405020304" pitchFamily="18" charset="0"/>
              </a:rPr>
              <a:t>Scipy</a:t>
            </a:r>
            <a:r>
              <a:rPr lang="en-IN" sz="2000" kern="100" dirty="0">
                <a:solidFill>
                  <a:srgbClr val="000000"/>
                </a:solidFill>
                <a:effectLst/>
                <a:latin typeface="Times New Roman" panose="02020603050405020304" pitchFamily="18" charset="0"/>
                <a:ea typeface="Times New Roman" panose="02020603050405020304" pitchFamily="18" charset="0"/>
              </a:rPr>
              <a:t> Euclidean function. One of its key features is its capacity to efficiently and swiftly process large datasets. Because of the function's great precision, the distance between the two points may be calculated with complete accuracy. The function can be used in a variety of contexts, including physics and machine learning, and is also extremely customizable</a:t>
            </a:r>
            <a:r>
              <a:rPr lang="en-IN" sz="1800" kern="100" dirty="0">
                <a:solidFill>
                  <a:srgbClr val="000000"/>
                </a:solidFill>
                <a:effectLst/>
                <a:latin typeface="Times New Roman" panose="02020603050405020304" pitchFamily="18" charset="0"/>
                <a:ea typeface="Times New Roman" panose="02020603050405020304" pitchFamily="18" charset="0"/>
              </a:rPr>
              <a:t>.</a:t>
            </a:r>
          </a:p>
        </p:txBody>
      </p:sp>
      <p:sp>
        <p:nvSpPr>
          <p:cNvPr id="9" name="TextBox 8">
            <a:extLst>
              <a:ext uri="{FF2B5EF4-FFF2-40B4-BE49-F238E27FC236}">
                <a16:creationId xmlns:a16="http://schemas.microsoft.com/office/drawing/2014/main" id="{53DBC3B1-8FBB-4FED-467A-4DA275DE3BB9}"/>
              </a:ext>
            </a:extLst>
          </p:cNvPr>
          <p:cNvSpPr txBox="1"/>
          <p:nvPr/>
        </p:nvSpPr>
        <p:spPr>
          <a:xfrm>
            <a:off x="457200" y="1371600"/>
            <a:ext cx="8071340" cy="1631216"/>
          </a:xfrm>
          <a:prstGeom prst="rect">
            <a:avLst/>
          </a:prstGeom>
          <a:noFill/>
        </p:spPr>
        <p:txBody>
          <a:bodyPr wrap="square">
            <a:spAutoFit/>
          </a:bodyPr>
          <a:lstStyle/>
          <a:p>
            <a:r>
              <a:rPr lang="en-IN" sz="2000" dirty="0">
                <a:solidFill>
                  <a:srgbClr val="000000"/>
                </a:solidFill>
                <a:effectLst/>
                <a:latin typeface="Times New Roman" panose="02020603050405020304" pitchFamily="18" charset="0"/>
                <a:ea typeface="Times New Roman" panose="02020603050405020304" pitchFamily="18" charset="0"/>
              </a:rPr>
              <a:t>Using the 68 predetermined indicators, the software maps a person's facial features, such as their eyes, nose, and mouth, to determine whether they are sleepy. When a person's face is detected, the software analyses their pupil size ratio, distance between their eyes, and head tilt to decide whether or not they are human</a:t>
            </a:r>
            <a:endParaRPr lang="en-IN" sz="2000" dirty="0"/>
          </a:p>
        </p:txBody>
      </p:sp>
      <p:sp>
        <p:nvSpPr>
          <p:cNvPr id="11" name="TextBox 10">
            <a:extLst>
              <a:ext uri="{FF2B5EF4-FFF2-40B4-BE49-F238E27FC236}">
                <a16:creationId xmlns:a16="http://schemas.microsoft.com/office/drawing/2014/main" id="{A1755632-032F-886B-298F-81B4DDFF6957}"/>
              </a:ext>
            </a:extLst>
          </p:cNvPr>
          <p:cNvSpPr txBox="1"/>
          <p:nvPr/>
        </p:nvSpPr>
        <p:spPr>
          <a:xfrm>
            <a:off x="0" y="3448855"/>
            <a:ext cx="6400800" cy="406330"/>
          </a:xfrm>
          <a:prstGeom prst="rect">
            <a:avLst/>
          </a:prstGeom>
          <a:noFill/>
        </p:spPr>
        <p:txBody>
          <a:bodyPr wrap="square">
            <a:spAutoFit/>
          </a:bodyPr>
          <a:lstStyle/>
          <a:p>
            <a:pPr marL="510540" marR="0" indent="-6350">
              <a:lnSpc>
                <a:spcPct val="110000"/>
              </a:lnSpc>
              <a:spcBef>
                <a:spcPts val="0"/>
              </a:spcBef>
              <a:spcAft>
                <a:spcPts val="1155"/>
              </a:spcAft>
            </a:pPr>
            <a:r>
              <a:rPr lang="en-IN" sz="2000" b="1" kern="100" dirty="0">
                <a:solidFill>
                  <a:srgbClr val="000000"/>
                </a:solidFill>
                <a:effectLst/>
                <a:latin typeface="Times New Roman" panose="02020603050405020304" pitchFamily="18" charset="0"/>
                <a:ea typeface="Times New Roman" panose="02020603050405020304" pitchFamily="18" charset="0"/>
              </a:rPr>
              <a:t>Module 3 : Integration of face and EAR</a:t>
            </a:r>
          </a:p>
        </p:txBody>
      </p:sp>
    </p:spTree>
    <p:extLst>
      <p:ext uri="{BB962C8B-B14F-4D97-AF65-F5344CB8AC3E}">
        <p14:creationId xmlns:p14="http://schemas.microsoft.com/office/powerpoint/2010/main" val="321669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B47E-38D5-45C4-A26E-63EB2CB4B0FC}"/>
              </a:ext>
            </a:extLst>
          </p:cNvPr>
          <p:cNvSpPr>
            <a:spLocks noGrp="1"/>
          </p:cNvSpPr>
          <p:nvPr>
            <p:ph type="title"/>
          </p:nvPr>
        </p:nvSpPr>
        <p:spPr>
          <a:xfrm>
            <a:off x="298940" y="228600"/>
            <a:ext cx="8229600" cy="1143000"/>
          </a:xfrm>
        </p:spPr>
        <p:txBody>
          <a:bodyPr/>
          <a:lstStyle/>
          <a:p>
            <a:r>
              <a:rPr lang="en-IN" dirty="0">
                <a:solidFill>
                  <a:srgbClr val="C00000"/>
                </a:solidFill>
              </a:rPr>
              <a:t>Module Implementation</a:t>
            </a:r>
          </a:p>
        </p:txBody>
      </p:sp>
      <p:sp>
        <p:nvSpPr>
          <p:cNvPr id="10" name="Content Placeholder 9">
            <a:extLst>
              <a:ext uri="{FF2B5EF4-FFF2-40B4-BE49-F238E27FC236}">
                <a16:creationId xmlns:a16="http://schemas.microsoft.com/office/drawing/2014/main" id="{D6AD7859-9854-4478-A69D-8E5EBA2DF537}"/>
              </a:ext>
            </a:extLst>
          </p:cNvPr>
          <p:cNvSpPr>
            <a:spLocks noGrp="1"/>
          </p:cNvSpPr>
          <p:nvPr>
            <p:ph idx="1"/>
          </p:nvPr>
        </p:nvSpPr>
        <p:spPr>
          <a:xfrm>
            <a:off x="457200" y="1600200"/>
            <a:ext cx="8229600" cy="4525963"/>
          </a:xfrm>
        </p:spPr>
        <p:txBody>
          <a:bodyPr>
            <a:normAutofit/>
          </a:bodyPr>
          <a:lstStyle/>
          <a:p>
            <a:r>
              <a:rPr lang="en-IN" dirty="0"/>
              <a:t>Main dart</a:t>
            </a:r>
          </a:p>
          <a:p>
            <a:endParaRPr lang="en-IN" dirty="0"/>
          </a:p>
        </p:txBody>
      </p:sp>
      <p:sp>
        <p:nvSpPr>
          <p:cNvPr id="4" name="Date Placeholder 3">
            <a:extLst>
              <a:ext uri="{FF2B5EF4-FFF2-40B4-BE49-F238E27FC236}">
                <a16:creationId xmlns:a16="http://schemas.microsoft.com/office/drawing/2014/main" id="{F5F9B515-1227-470D-9E4D-E06B2D61E80D}"/>
              </a:ext>
            </a:extLst>
          </p:cNvPr>
          <p:cNvSpPr>
            <a:spLocks noGrp="1"/>
          </p:cNvSpPr>
          <p:nvPr>
            <p:ph type="dt" sz="half" idx="10"/>
          </p:nvPr>
        </p:nvSpPr>
        <p:spPr>
          <a:xfrm>
            <a:off x="457200" y="6356350"/>
            <a:ext cx="2133600" cy="365125"/>
          </a:xfrm>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A53074C5-5E20-471C-A77E-1973445D7AE8}"/>
              </a:ext>
            </a:extLst>
          </p:cNvPr>
          <p:cNvSpPr>
            <a:spLocks noGrp="1"/>
          </p:cNvSpPr>
          <p:nvPr>
            <p:ph type="ftr" sz="quarter" idx="11"/>
          </p:nvPr>
        </p:nvSpPr>
        <p:spPr>
          <a:xfrm>
            <a:off x="3124200" y="6356350"/>
            <a:ext cx="2895600" cy="365125"/>
          </a:xfrm>
        </p:spPr>
        <p:txBody>
          <a:bodyPr/>
          <a:lstStyle/>
          <a:p>
            <a:r>
              <a:rPr lang="en-US"/>
              <a:t>Department of CSE</a:t>
            </a:r>
          </a:p>
        </p:txBody>
      </p:sp>
      <p:sp>
        <p:nvSpPr>
          <p:cNvPr id="6" name="Slide Number Placeholder 5">
            <a:extLst>
              <a:ext uri="{FF2B5EF4-FFF2-40B4-BE49-F238E27FC236}">
                <a16:creationId xmlns:a16="http://schemas.microsoft.com/office/drawing/2014/main" id="{EFFCBF1B-53E9-4642-A20B-4DFF2E13EF00}"/>
              </a:ext>
            </a:extLst>
          </p:cNvPr>
          <p:cNvSpPr>
            <a:spLocks noGrp="1"/>
          </p:cNvSpPr>
          <p:nvPr>
            <p:ph type="sldNum" sz="quarter" idx="12"/>
          </p:nvPr>
        </p:nvSpPr>
        <p:spPr>
          <a:xfrm>
            <a:off x="6553200" y="6356350"/>
            <a:ext cx="2133600" cy="365125"/>
          </a:xfrm>
        </p:spPr>
        <p:txBody>
          <a:bodyPr/>
          <a:lstStyle/>
          <a:p>
            <a:fld id="{7B28076C-CE04-4A00-BFAA-A90EA8355859}" type="slidenum">
              <a:rPr lang="en-US" smtClean="0"/>
              <a:pPr/>
              <a:t>12</a:t>
            </a:fld>
            <a:endParaRPr lang="en-US"/>
          </a:p>
        </p:txBody>
      </p:sp>
      <p:sp>
        <p:nvSpPr>
          <p:cNvPr id="8" name="AutoShape 2">
            <a:extLst>
              <a:ext uri="{FF2B5EF4-FFF2-40B4-BE49-F238E27FC236}">
                <a16:creationId xmlns:a16="http://schemas.microsoft.com/office/drawing/2014/main" id="{3508FE87-926C-4473-9646-31B95B6708F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7E0A5444-01B7-7379-1BAA-41410DDD3D84}"/>
              </a:ext>
            </a:extLst>
          </p:cNvPr>
          <p:cNvPicPr/>
          <p:nvPr/>
        </p:nvPicPr>
        <p:blipFill>
          <a:blip r:embed="rId2"/>
          <a:stretch>
            <a:fillRect/>
          </a:stretch>
        </p:blipFill>
        <p:spPr>
          <a:xfrm>
            <a:off x="1224135" y="2590800"/>
            <a:ext cx="6379210" cy="3029585"/>
          </a:xfrm>
          <a:prstGeom prst="rect">
            <a:avLst/>
          </a:prstGeom>
        </p:spPr>
      </p:pic>
    </p:spTree>
    <p:extLst>
      <p:ext uri="{BB962C8B-B14F-4D97-AF65-F5344CB8AC3E}">
        <p14:creationId xmlns:p14="http://schemas.microsoft.com/office/powerpoint/2010/main" val="281926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71A6-D044-4DAB-A15E-A1FB2FF9595A}"/>
              </a:ext>
            </a:extLst>
          </p:cNvPr>
          <p:cNvSpPr>
            <a:spLocks noGrp="1"/>
          </p:cNvSpPr>
          <p:nvPr>
            <p:ph type="title"/>
          </p:nvPr>
        </p:nvSpPr>
        <p:spPr>
          <a:xfrm>
            <a:off x="444795" y="136525"/>
            <a:ext cx="8229600" cy="1143000"/>
          </a:xfrm>
        </p:spPr>
        <p:txBody>
          <a:bodyPr/>
          <a:lstStyle/>
          <a:p>
            <a:pPr algn="l"/>
            <a:r>
              <a:rPr lang="en-US" dirty="0">
                <a:solidFill>
                  <a:srgbClr val="C00000"/>
                </a:solidFill>
                <a:cs typeface="Calibri"/>
              </a:rPr>
              <a:t>Results and discussion</a:t>
            </a:r>
            <a:endParaRPr lang="en-US" dirty="0"/>
          </a:p>
        </p:txBody>
      </p:sp>
      <p:sp>
        <p:nvSpPr>
          <p:cNvPr id="3" name="Content Placeholder 2">
            <a:extLst>
              <a:ext uri="{FF2B5EF4-FFF2-40B4-BE49-F238E27FC236}">
                <a16:creationId xmlns:a16="http://schemas.microsoft.com/office/drawing/2014/main" id="{4F71AFC9-2806-44A6-9A3C-63360D0CF0F1}"/>
              </a:ext>
            </a:extLst>
          </p:cNvPr>
          <p:cNvSpPr>
            <a:spLocks noGrp="1"/>
          </p:cNvSpPr>
          <p:nvPr>
            <p:ph idx="1"/>
          </p:nvPr>
        </p:nvSpPr>
        <p:spPr>
          <a:xfrm>
            <a:off x="444795" y="1600201"/>
            <a:ext cx="8394405" cy="4756149"/>
          </a:xfrm>
        </p:spPr>
        <p:txBody>
          <a:bodyPr vert="horz" lIns="91440" tIns="45720" rIns="91440" bIns="45720" rtlCol="0" anchor="t">
            <a:noAutofit/>
          </a:bodyPr>
          <a:lstStyle/>
          <a:p>
            <a:r>
              <a:rPr lang="en-IN" sz="2000" dirty="0">
                <a:solidFill>
                  <a:srgbClr val="000000"/>
                </a:solidFill>
                <a:effectLst/>
                <a:latin typeface="Times New Roman" panose="02020603050405020304" pitchFamily="18" charset="0"/>
                <a:ea typeface="Times New Roman" panose="02020603050405020304" pitchFamily="18" charset="0"/>
              </a:rPr>
              <a:t>This work provides an effective method for the detection of driver fatigue in collision impact systems now in use. The suggested approach is used to develop a nonintrusive tool for assessing the severity of a collision brought on by braking or an accident, as well as the amount of driver fatigue.</a:t>
            </a:r>
          </a:p>
          <a:p>
            <a:r>
              <a:rPr lang="en-IN" sz="2000" dirty="0">
                <a:solidFill>
                  <a:srgbClr val="000000"/>
                </a:solidFill>
                <a:effectLst/>
                <a:latin typeface="Times New Roman" panose="02020603050405020304" pitchFamily="18" charset="0"/>
                <a:ea typeface="Times New Roman" panose="02020603050405020304" pitchFamily="18" charset="0"/>
              </a:rPr>
              <a:t> Software will regularly use </a:t>
            </a:r>
            <a:r>
              <a:rPr lang="en-IN" sz="2000" dirty="0" err="1">
                <a:solidFill>
                  <a:srgbClr val="000000"/>
                </a:solidFill>
                <a:effectLst/>
                <a:latin typeface="Times New Roman" panose="02020603050405020304" pitchFamily="18" charset="0"/>
                <a:ea typeface="Times New Roman" panose="02020603050405020304" pitchFamily="18" charset="0"/>
              </a:rPr>
              <a:t>dlib</a:t>
            </a:r>
            <a:r>
              <a:rPr lang="en-IN" sz="2000" dirty="0">
                <a:solidFill>
                  <a:srgbClr val="000000"/>
                </a:solidFill>
                <a:effectLst/>
                <a:latin typeface="Times New Roman" panose="02020603050405020304" pitchFamily="18" charset="0"/>
                <a:ea typeface="Times New Roman" panose="02020603050405020304" pitchFamily="18" charset="0"/>
              </a:rPr>
              <a:t> facial recognition to record the user's face and compare the eye ratio to a preset setting. The system will give one of three kinds of alerts using various preprogrammed noises if the value deviates from the threshold </a:t>
            </a:r>
            <a:r>
              <a:rPr lang="en-IN" sz="2000" dirty="0" err="1">
                <a:solidFill>
                  <a:srgbClr val="000000"/>
                </a:solidFill>
                <a:effectLst/>
                <a:latin typeface="Times New Roman" panose="02020603050405020304" pitchFamily="18" charset="0"/>
                <a:ea typeface="Times New Roman" panose="02020603050405020304" pitchFamily="18" charset="0"/>
              </a:rPr>
              <a:t>range.The</a:t>
            </a:r>
            <a:r>
              <a:rPr lang="en-IN" sz="2000" dirty="0">
                <a:solidFill>
                  <a:srgbClr val="000000"/>
                </a:solidFill>
                <a:effectLst/>
                <a:latin typeface="Times New Roman" panose="02020603050405020304" pitchFamily="18" charset="0"/>
                <a:ea typeface="Times New Roman" panose="02020603050405020304" pitchFamily="18" charset="0"/>
              </a:rPr>
              <a:t> user will hear their name called out in the first sound, a warning in the second, and then a siren that will blare nonstop until they return to normal. </a:t>
            </a:r>
          </a:p>
          <a:p>
            <a:r>
              <a:rPr lang="en-IN" sz="2000" dirty="0">
                <a:solidFill>
                  <a:srgbClr val="000000"/>
                </a:solidFill>
                <a:effectLst/>
                <a:latin typeface="Times New Roman" panose="02020603050405020304" pitchFamily="18" charset="0"/>
                <a:ea typeface="Times New Roman" panose="02020603050405020304" pitchFamily="18" charset="0"/>
              </a:rPr>
              <a:t>Similarly, if the eyes are kept open, the device keeps working invisibly. The first level of a voice speaker is standard sound, the second level has a slightly higher pitch, and the third level alerts the driver with a loud siren</a:t>
            </a:r>
            <a:endParaRPr lang="en-US" sz="2000" dirty="0"/>
          </a:p>
          <a:p>
            <a:endParaRPr lang="en-US" sz="2400" dirty="0"/>
          </a:p>
        </p:txBody>
      </p:sp>
      <p:sp>
        <p:nvSpPr>
          <p:cNvPr id="4" name="Date Placeholder 3">
            <a:extLst>
              <a:ext uri="{FF2B5EF4-FFF2-40B4-BE49-F238E27FC236}">
                <a16:creationId xmlns:a16="http://schemas.microsoft.com/office/drawing/2014/main" id="{E192006E-327C-4149-A038-C2D4A163CF45}"/>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31B7AEF3-2783-434F-899B-8E5A6B93626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1CBA1D5-E814-4F31-9FDE-CA6E8FF3B6C6}"/>
              </a:ext>
            </a:extLst>
          </p:cNvPr>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a:extLst>
              <a:ext uri="{FF2B5EF4-FFF2-40B4-BE49-F238E27FC236}">
                <a16:creationId xmlns:a16="http://schemas.microsoft.com/office/drawing/2014/main" id="{EA1AF92C-0FB8-C189-7C06-80AD87FBB1D9}"/>
              </a:ext>
            </a:extLst>
          </p:cNvPr>
          <p:cNvSpPr txBox="1">
            <a:spLocks/>
          </p:cNvSpPr>
          <p:nvPr/>
        </p:nvSpPr>
        <p:spPr>
          <a:xfrm>
            <a:off x="457200" y="13652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solidFill>
                  <a:srgbClr val="C00000"/>
                </a:solidFill>
                <a:cs typeface="Calibri"/>
              </a:rPr>
              <a:t>Results and discussion</a:t>
            </a:r>
            <a:endParaRPr lang="en-US" dirty="0"/>
          </a:p>
        </p:txBody>
      </p:sp>
    </p:spTree>
    <p:extLst>
      <p:ext uri="{BB962C8B-B14F-4D97-AF65-F5344CB8AC3E}">
        <p14:creationId xmlns:p14="http://schemas.microsoft.com/office/powerpoint/2010/main" val="7218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D1E05-E26F-40E5-B234-FD2ACD78711E}"/>
              </a:ext>
            </a:extLst>
          </p:cNvPr>
          <p:cNvSpPr>
            <a:spLocks noGrp="1"/>
          </p:cNvSpPr>
          <p:nvPr>
            <p:ph idx="1"/>
          </p:nvPr>
        </p:nvSpPr>
        <p:spPr/>
        <p:txBody>
          <a:bodyPr>
            <a:noAutofit/>
          </a:bodyPr>
          <a:lstStyle/>
          <a:p>
            <a:r>
              <a:rPr lang="en-IN" sz="2400" kern="100" dirty="0">
                <a:solidFill>
                  <a:srgbClr val="000000"/>
                </a:solidFill>
                <a:effectLst/>
                <a:latin typeface="Times New Roman" panose="02020603050405020304" pitchFamily="18" charset="0"/>
                <a:ea typeface="Times New Roman" panose="02020603050405020304" pitchFamily="18" charset="0"/>
              </a:rPr>
              <a:t>This chapter concludes the project and talks about the targets that were set for the project and the success in achieving them. It also mentions the list of future developments that can be done to scale up the project and increase the usefulness of the system for the user.</a:t>
            </a:r>
          </a:p>
          <a:p>
            <a:pPr marL="0" indent="0">
              <a:buNone/>
            </a:pPr>
            <a:endParaRPr lang="en-IN" sz="2400" dirty="0"/>
          </a:p>
        </p:txBody>
      </p:sp>
      <p:sp>
        <p:nvSpPr>
          <p:cNvPr id="4" name="Date Placeholder 3">
            <a:extLst>
              <a:ext uri="{FF2B5EF4-FFF2-40B4-BE49-F238E27FC236}">
                <a16:creationId xmlns:a16="http://schemas.microsoft.com/office/drawing/2014/main" id="{3E51CE25-052A-498A-A54C-211006757E21}"/>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1F2996D3-138B-4CFB-9B89-2AF69EC2D3D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4CCCB25-001F-4AEE-BBAF-53C8E5A1EAE8}"/>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9" name="Title 1">
            <a:extLst>
              <a:ext uri="{FF2B5EF4-FFF2-40B4-BE49-F238E27FC236}">
                <a16:creationId xmlns:a16="http://schemas.microsoft.com/office/drawing/2014/main" id="{029B497F-4463-5C9E-94C2-0190DC1C9DC4}"/>
              </a:ext>
            </a:extLst>
          </p:cNvPr>
          <p:cNvSpPr txBox="1">
            <a:spLocks/>
          </p:cNvSpPr>
          <p:nvPr/>
        </p:nvSpPr>
        <p:spPr>
          <a:xfrm>
            <a:off x="457200" y="13652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solidFill>
                  <a:srgbClr val="C00000"/>
                </a:solidFill>
                <a:cs typeface="Calibri"/>
              </a:rPr>
              <a:t>Results and discussion</a:t>
            </a:r>
            <a:endParaRPr lang="en-US" dirty="0"/>
          </a:p>
        </p:txBody>
      </p:sp>
    </p:spTree>
    <p:extLst>
      <p:ext uri="{BB962C8B-B14F-4D97-AF65-F5344CB8AC3E}">
        <p14:creationId xmlns:p14="http://schemas.microsoft.com/office/powerpoint/2010/main" val="241593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AD6-D31D-46FB-843F-595303B91EAE}"/>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 - Snapshots</a:t>
            </a:r>
          </a:p>
        </p:txBody>
      </p:sp>
      <p:sp>
        <p:nvSpPr>
          <p:cNvPr id="4" name="Date Placeholder 3">
            <a:extLst>
              <a:ext uri="{FF2B5EF4-FFF2-40B4-BE49-F238E27FC236}">
                <a16:creationId xmlns:a16="http://schemas.microsoft.com/office/drawing/2014/main" id="{079FA42A-B5C6-4346-85C9-6AA0CF92A3AF}"/>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B5759BBB-07CB-4B9A-9D39-4B6D25FC7AA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A2D167E-91A6-466E-9586-B075BF760F2C}"/>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7" name="Content Placeholder 6">
            <a:extLst>
              <a:ext uri="{FF2B5EF4-FFF2-40B4-BE49-F238E27FC236}">
                <a16:creationId xmlns:a16="http://schemas.microsoft.com/office/drawing/2014/main" id="{7D12683F-F22D-5F18-9346-70DB5EB176DC}"/>
              </a:ext>
            </a:extLst>
          </p:cNvPr>
          <p:cNvSpPr>
            <a:spLocks noGrp="1"/>
          </p:cNvSpPr>
          <p:nvPr>
            <p:ph sz="half" idx="1"/>
          </p:nvPr>
        </p:nvSpPr>
        <p:spPr/>
        <p:txBody>
          <a:bodyPr/>
          <a:lstStyle/>
          <a:p>
            <a:endParaRPr lang="en-IN"/>
          </a:p>
        </p:txBody>
      </p:sp>
      <p:sp>
        <p:nvSpPr>
          <p:cNvPr id="9" name="Content Placeholder 8">
            <a:extLst>
              <a:ext uri="{FF2B5EF4-FFF2-40B4-BE49-F238E27FC236}">
                <a16:creationId xmlns:a16="http://schemas.microsoft.com/office/drawing/2014/main" id="{0C6B6BF4-DB90-7D1E-E79C-75221D6B7781}"/>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30256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E666C26-98A0-4A46-8C1B-70413029B100}"/>
              </a:ext>
            </a:extLst>
          </p:cNvPr>
          <p:cNvSpPr>
            <a:spLocks noGrp="1"/>
          </p:cNvSpPr>
          <p:nvPr>
            <p:ph type="dt" sz="half" idx="10"/>
          </p:nvPr>
        </p:nvSpPr>
        <p:spPr/>
        <p:txBody>
          <a:bodyPr/>
          <a:lstStyle/>
          <a:p>
            <a:fld id="{39EAEA68-FEEF-400D-AE97-0743E2B01B36}" type="datetime3">
              <a:rPr lang="en-US" smtClean="0"/>
              <a:pPr/>
              <a:t>24 September 2023</a:t>
            </a:fld>
            <a:endParaRPr lang="en-US"/>
          </a:p>
        </p:txBody>
      </p:sp>
      <p:sp>
        <p:nvSpPr>
          <p:cNvPr id="6" name="Footer Placeholder 5">
            <a:extLst>
              <a:ext uri="{FF2B5EF4-FFF2-40B4-BE49-F238E27FC236}">
                <a16:creationId xmlns:a16="http://schemas.microsoft.com/office/drawing/2014/main" id="{5E426487-1188-4BAA-92E5-AFD9C2CB127D}"/>
              </a:ext>
            </a:extLst>
          </p:cNvPr>
          <p:cNvSpPr>
            <a:spLocks noGrp="1"/>
          </p:cNvSpPr>
          <p:nvPr>
            <p:ph type="ftr" sz="quarter" idx="11"/>
          </p:nvPr>
        </p:nvSpPr>
        <p:spPr/>
        <p:txBody>
          <a:bodyPr/>
          <a:lstStyle/>
          <a:p>
            <a:r>
              <a:rPr lang="en-US"/>
              <a:t>Department of CSE</a:t>
            </a:r>
          </a:p>
        </p:txBody>
      </p:sp>
      <p:sp>
        <p:nvSpPr>
          <p:cNvPr id="7" name="Slide Number Placeholder 6">
            <a:extLst>
              <a:ext uri="{FF2B5EF4-FFF2-40B4-BE49-F238E27FC236}">
                <a16:creationId xmlns:a16="http://schemas.microsoft.com/office/drawing/2014/main" id="{5BBA473F-DC8F-4FB6-8EEC-60B188F0DFC8}"/>
              </a:ext>
            </a:extLst>
          </p:cNvPr>
          <p:cNvSpPr>
            <a:spLocks noGrp="1"/>
          </p:cNvSpPr>
          <p:nvPr>
            <p:ph type="sldNum" sz="quarter" idx="12"/>
          </p:nvPr>
        </p:nvSpPr>
        <p:spPr/>
        <p:txBody>
          <a:bodyPr/>
          <a:lstStyle/>
          <a:p>
            <a:fld id="{7B28076C-CE04-4A00-BFAA-A90EA8355859}" type="slidenum">
              <a:rPr lang="en-US" smtClean="0"/>
              <a:pPr/>
              <a:t>16</a:t>
            </a:fld>
            <a:endParaRPr lang="en-US"/>
          </a:p>
        </p:txBody>
      </p:sp>
      <p:sp>
        <p:nvSpPr>
          <p:cNvPr id="10" name="Title 1">
            <a:extLst>
              <a:ext uri="{FF2B5EF4-FFF2-40B4-BE49-F238E27FC236}">
                <a16:creationId xmlns:a16="http://schemas.microsoft.com/office/drawing/2014/main" id="{0F0CCB2C-909C-A442-EC57-23AB944307FC}"/>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a:t>
            </a:r>
          </a:p>
        </p:txBody>
      </p:sp>
      <p:sp>
        <p:nvSpPr>
          <p:cNvPr id="3" name="Content Placeholder 2">
            <a:extLst>
              <a:ext uri="{FF2B5EF4-FFF2-40B4-BE49-F238E27FC236}">
                <a16:creationId xmlns:a16="http://schemas.microsoft.com/office/drawing/2014/main" id="{BC191AF2-C0BF-D866-DF9E-E671121DE85C}"/>
              </a:ext>
            </a:extLst>
          </p:cNvPr>
          <p:cNvSpPr>
            <a:spLocks noGrp="1"/>
          </p:cNvSpPr>
          <p:nvPr>
            <p:ph sz="half" idx="1"/>
          </p:nvPr>
        </p:nvSpPr>
        <p:spPr/>
        <p:txBody>
          <a:bodyPr/>
          <a:lstStyle/>
          <a:p>
            <a:endParaRPr lang="en-IN"/>
          </a:p>
        </p:txBody>
      </p:sp>
      <p:sp>
        <p:nvSpPr>
          <p:cNvPr id="11" name="Content Placeholder 10">
            <a:extLst>
              <a:ext uri="{FF2B5EF4-FFF2-40B4-BE49-F238E27FC236}">
                <a16:creationId xmlns:a16="http://schemas.microsoft.com/office/drawing/2014/main" id="{503E7546-7A3F-CC1C-B2C5-2CB85D4FC778}"/>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7770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074F66C-AFB8-4F62-9646-2C4DAD76EC75}"/>
              </a:ext>
            </a:extLst>
          </p:cNvPr>
          <p:cNvSpPr>
            <a:spLocks noGrp="1"/>
          </p:cNvSpPr>
          <p:nvPr>
            <p:ph type="dt" sz="half" idx="10"/>
          </p:nvPr>
        </p:nvSpPr>
        <p:spPr/>
        <p:txBody>
          <a:bodyPr/>
          <a:lstStyle/>
          <a:p>
            <a:fld id="{39EAEA68-FEEF-400D-AE97-0743E2B01B36}" type="datetime3">
              <a:rPr lang="en-US" smtClean="0"/>
              <a:pPr/>
              <a:t>24 September 2023</a:t>
            </a:fld>
            <a:endParaRPr lang="en-US"/>
          </a:p>
        </p:txBody>
      </p:sp>
      <p:sp>
        <p:nvSpPr>
          <p:cNvPr id="6" name="Footer Placeholder 5">
            <a:extLst>
              <a:ext uri="{FF2B5EF4-FFF2-40B4-BE49-F238E27FC236}">
                <a16:creationId xmlns:a16="http://schemas.microsoft.com/office/drawing/2014/main" id="{2F5170DE-31D9-4CB4-A138-34D47781122F}"/>
              </a:ext>
            </a:extLst>
          </p:cNvPr>
          <p:cNvSpPr>
            <a:spLocks noGrp="1"/>
          </p:cNvSpPr>
          <p:nvPr>
            <p:ph type="ftr" sz="quarter" idx="11"/>
          </p:nvPr>
        </p:nvSpPr>
        <p:spPr/>
        <p:txBody>
          <a:bodyPr/>
          <a:lstStyle/>
          <a:p>
            <a:r>
              <a:rPr lang="en-US"/>
              <a:t>Department of CSE</a:t>
            </a:r>
          </a:p>
        </p:txBody>
      </p:sp>
      <p:sp>
        <p:nvSpPr>
          <p:cNvPr id="7" name="Slide Number Placeholder 6">
            <a:extLst>
              <a:ext uri="{FF2B5EF4-FFF2-40B4-BE49-F238E27FC236}">
                <a16:creationId xmlns:a16="http://schemas.microsoft.com/office/drawing/2014/main" id="{CB65FA1D-5528-4159-BB14-8054E448F281}"/>
              </a:ext>
            </a:extLst>
          </p:cNvPr>
          <p:cNvSpPr>
            <a:spLocks noGrp="1"/>
          </p:cNvSpPr>
          <p:nvPr>
            <p:ph type="sldNum" sz="quarter" idx="12"/>
          </p:nvPr>
        </p:nvSpPr>
        <p:spPr/>
        <p:txBody>
          <a:bodyPr/>
          <a:lstStyle/>
          <a:p>
            <a:fld id="{7B28076C-CE04-4A00-BFAA-A90EA8355859}" type="slidenum">
              <a:rPr lang="en-US" smtClean="0"/>
              <a:pPr/>
              <a:t>17</a:t>
            </a:fld>
            <a:endParaRPr lang="en-US"/>
          </a:p>
        </p:txBody>
      </p:sp>
      <p:sp>
        <p:nvSpPr>
          <p:cNvPr id="4" name="Title 1">
            <a:extLst>
              <a:ext uri="{FF2B5EF4-FFF2-40B4-BE49-F238E27FC236}">
                <a16:creationId xmlns:a16="http://schemas.microsoft.com/office/drawing/2014/main" id="{99A9E548-D59C-ADE3-A642-75FA3F995DF7}"/>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 </a:t>
            </a:r>
          </a:p>
        </p:txBody>
      </p:sp>
      <p:sp>
        <p:nvSpPr>
          <p:cNvPr id="3" name="Content Placeholder 2">
            <a:extLst>
              <a:ext uri="{FF2B5EF4-FFF2-40B4-BE49-F238E27FC236}">
                <a16:creationId xmlns:a16="http://schemas.microsoft.com/office/drawing/2014/main" id="{9820EF09-3E2F-2FB1-A71A-04E2A55B1773}"/>
              </a:ext>
            </a:extLst>
          </p:cNvPr>
          <p:cNvSpPr>
            <a:spLocks noGrp="1"/>
          </p:cNvSpPr>
          <p:nvPr>
            <p:ph sz="half" idx="1"/>
          </p:nvPr>
        </p:nvSpPr>
        <p:spPr/>
        <p:txBody>
          <a:bodyPr/>
          <a:lstStyle/>
          <a:p>
            <a:endParaRPr lang="en-IN"/>
          </a:p>
        </p:txBody>
      </p:sp>
      <p:sp>
        <p:nvSpPr>
          <p:cNvPr id="9" name="Content Placeholder 8">
            <a:extLst>
              <a:ext uri="{FF2B5EF4-FFF2-40B4-BE49-F238E27FC236}">
                <a16:creationId xmlns:a16="http://schemas.microsoft.com/office/drawing/2014/main" id="{620701D1-A019-060F-5FC2-19585E2B20B9}"/>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092207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6A5D-1ECE-4A0E-9D60-BDD294B86C54}"/>
              </a:ext>
            </a:extLst>
          </p:cNvPr>
          <p:cNvSpPr>
            <a:spLocks noGrp="1"/>
          </p:cNvSpPr>
          <p:nvPr>
            <p:ph type="title"/>
          </p:nvPr>
        </p:nvSpPr>
        <p:spPr>
          <a:xfrm>
            <a:off x="304800" y="160337"/>
            <a:ext cx="8229600" cy="1143000"/>
          </a:xfrm>
        </p:spPr>
        <p:txBody>
          <a:bodyPr/>
          <a:lstStyle/>
          <a:p>
            <a:pPr algn="l"/>
            <a:r>
              <a:rPr lang="en-IN" dirty="0">
                <a:solidFill>
                  <a:srgbClr val="C00000"/>
                </a:solidFill>
              </a:rPr>
              <a:t>References</a:t>
            </a:r>
          </a:p>
        </p:txBody>
      </p:sp>
      <p:sp>
        <p:nvSpPr>
          <p:cNvPr id="3" name="Content Placeholder 2">
            <a:extLst>
              <a:ext uri="{FF2B5EF4-FFF2-40B4-BE49-F238E27FC236}">
                <a16:creationId xmlns:a16="http://schemas.microsoft.com/office/drawing/2014/main" id="{0BE8CEFC-DEA7-453E-9898-1FD57E87A965}"/>
              </a:ext>
            </a:extLst>
          </p:cNvPr>
          <p:cNvSpPr>
            <a:spLocks noGrp="1"/>
          </p:cNvSpPr>
          <p:nvPr>
            <p:ph idx="1"/>
          </p:nvPr>
        </p:nvSpPr>
        <p:spPr>
          <a:xfrm>
            <a:off x="457200" y="1319286"/>
            <a:ext cx="8229600" cy="5562600"/>
          </a:xfrm>
        </p:spPr>
        <p:txBody>
          <a:bodyPr>
            <a:noAutofit/>
          </a:bodyPr>
          <a:lstStyle/>
          <a:p>
            <a:pPr marL="265113" indent="-265113" algn="just">
              <a:buFont typeface="+mj-lt"/>
              <a:buAutoNum type="arabicPeriod"/>
            </a:pPr>
            <a:r>
              <a:rPr lang="en-IN" sz="1800" dirty="0"/>
              <a:t>McHugh ML. The odds ratio: calculation, usage, and interpretation. </a:t>
            </a:r>
            <a:r>
              <a:rPr lang="en-IN" sz="1800" dirty="0" err="1"/>
              <a:t>BiochemMed</a:t>
            </a:r>
            <a:r>
              <a:rPr lang="en-IN" sz="1800" dirty="0"/>
              <a:t>. 2009;19:120–6. http://dx.doi.org/10.11613/BM.2009.011.</a:t>
            </a:r>
          </a:p>
          <a:p>
            <a:pPr marL="265113" indent="-265113" algn="just">
              <a:buFont typeface="+mj-lt"/>
              <a:buAutoNum type="arabicPeriod"/>
            </a:pPr>
            <a:r>
              <a:rPr lang="en-IN" sz="1800" dirty="0"/>
              <a:t>Mantel N, Haenszel W. Statistical aspects of the analysis of data from retrospective studies of disease. J Natl Cancer Inst. 1959;22:719–48. </a:t>
            </a:r>
          </a:p>
          <a:p>
            <a:pPr marL="265113" indent="-265113" algn="just">
              <a:buFont typeface="+mj-lt"/>
              <a:buAutoNum type="arabicPeriod"/>
            </a:pPr>
            <a:r>
              <a:rPr lang="en-IN" sz="1800" dirty="0">
                <a:hlinkClick r:id="rId2"/>
              </a:rPr>
              <a:t>https://youtu.be/8cm1x4bC610</a:t>
            </a:r>
            <a:endParaRPr lang="en-IN" sz="1800" dirty="0"/>
          </a:p>
          <a:p>
            <a:pPr marL="265113" indent="-265113" algn="just">
              <a:buFont typeface="+mj-lt"/>
              <a:buAutoNum type="arabicPeriod"/>
            </a:pPr>
            <a:r>
              <a:rPr lang="en-IN" sz="1800" dirty="0"/>
              <a:t>Dart : </a:t>
            </a:r>
            <a:r>
              <a:rPr lang="en-IN" sz="1800" dirty="0">
                <a:hlinkClick r:id="rId3"/>
              </a:rPr>
              <a:t>https://dart.dev/</a:t>
            </a:r>
            <a:endParaRPr lang="en-IN" sz="1800" dirty="0"/>
          </a:p>
          <a:p>
            <a:pPr marL="265113" indent="-265113" algn="just">
              <a:buFont typeface="+mj-lt"/>
              <a:buAutoNum type="arabicPeriod"/>
            </a:pPr>
            <a:r>
              <a:rPr lang="en-IN" sz="1800" dirty="0"/>
              <a:t>Flutter : </a:t>
            </a:r>
            <a:r>
              <a:rPr lang="en-IN" sz="1800" dirty="0">
                <a:hlinkClick r:id="rId4"/>
              </a:rPr>
              <a:t>https://flutter.dev/</a:t>
            </a:r>
            <a:endParaRPr lang="en-IN" sz="1800" dirty="0"/>
          </a:p>
          <a:p>
            <a:pPr marL="265113" indent="-265113" algn="just">
              <a:buFont typeface="+mj-lt"/>
              <a:buAutoNum type="arabicPeriod"/>
            </a:pPr>
            <a:r>
              <a:rPr lang="en-US" sz="1800" dirty="0">
                <a:effectLst/>
                <a:ea typeface="Arial" panose="020B0604020202020204" pitchFamily="34" charset="0"/>
                <a:cs typeface="Times New Roman" panose="02020603050405020304" pitchFamily="18" charset="0"/>
              </a:rPr>
              <a:t>Dart - </a:t>
            </a:r>
            <a:r>
              <a:rPr lang="en-US" sz="1800" u="sng" dirty="0">
                <a:solidFill>
                  <a:srgbClr val="1F4E79"/>
                </a:solidFill>
                <a:ea typeface="Arial" panose="020B0604020202020204" pitchFamily="34" charset="0"/>
                <a:cs typeface="Times New Roman" panose="02020603050405020304" pitchFamily="18" charset="0"/>
                <a:hlinkClick r:id="rId5"/>
              </a:rPr>
              <a:t>https://youtu.be/0CTj3x6jge</a:t>
            </a:r>
            <a:endParaRPr lang="en-US" sz="1800" u="sng" dirty="0">
              <a:solidFill>
                <a:srgbClr val="1F4E79"/>
              </a:solidFill>
              <a:ea typeface="Arial" panose="020B0604020202020204" pitchFamily="34" charset="0"/>
              <a:cs typeface="Times New Roman" panose="02020603050405020304" pitchFamily="18" charset="0"/>
            </a:endParaRPr>
          </a:p>
          <a:p>
            <a:pPr marL="265113" indent="-265113" algn="just">
              <a:buFont typeface="+mj-lt"/>
              <a:buAutoNum type="arabicPeriod"/>
            </a:pPr>
            <a:r>
              <a:rPr lang="en-US" sz="1800" dirty="0">
                <a:effectLst/>
                <a:ea typeface="Arial" panose="020B0604020202020204" pitchFamily="34" charset="0"/>
                <a:cs typeface="Times New Roman" panose="02020603050405020304" pitchFamily="18" charset="0"/>
              </a:rPr>
              <a:t>Flutter Basic - </a:t>
            </a:r>
            <a:r>
              <a:rPr lang="en-US" sz="1800" u="sng" dirty="0">
                <a:solidFill>
                  <a:srgbClr val="1F4E79"/>
                </a:solidFill>
                <a:effectLst/>
                <a:ea typeface="Arial" panose="020B0604020202020204" pitchFamily="34" charset="0"/>
                <a:cs typeface="Times New Roman" panose="02020603050405020304" pitchFamily="18" charset="0"/>
                <a:hlinkClick r:id="rId6"/>
              </a:rPr>
              <a:t>https://youtu.be/pTJJsmejUOQ</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endParaRPr lang="en-IN" sz="1800" dirty="0"/>
          </a:p>
          <a:p>
            <a:endParaRPr lang="en-IN" sz="1800" dirty="0"/>
          </a:p>
          <a:p>
            <a:endParaRPr lang="en-IN" sz="1800" dirty="0"/>
          </a:p>
          <a:p>
            <a:endParaRPr lang="en-IN" sz="1800" dirty="0"/>
          </a:p>
        </p:txBody>
      </p:sp>
      <p:sp>
        <p:nvSpPr>
          <p:cNvPr id="4" name="Date Placeholder 3">
            <a:extLst>
              <a:ext uri="{FF2B5EF4-FFF2-40B4-BE49-F238E27FC236}">
                <a16:creationId xmlns:a16="http://schemas.microsoft.com/office/drawing/2014/main" id="{ADC34958-2F92-49BF-A62D-BF40E6DE1C15}"/>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AC9EDB67-F1FD-4207-B3B4-43C6F6D51B5D}"/>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DB5C7D4F-9866-4C90-8A0C-9E645DBD66E4}"/>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309539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        Presentation Outline</a:t>
            </a:r>
          </a:p>
        </p:txBody>
      </p:sp>
      <p:sp>
        <p:nvSpPr>
          <p:cNvPr id="3" name="Content Placeholder 2"/>
          <p:cNvSpPr>
            <a:spLocks noGrp="1"/>
          </p:cNvSpPr>
          <p:nvPr>
            <p:ph idx="1"/>
          </p:nvPr>
        </p:nvSpPr>
        <p:spPr>
          <a:xfrm>
            <a:off x="609600" y="1600200"/>
            <a:ext cx="8229600" cy="4525963"/>
          </a:xfrm>
        </p:spPr>
        <p:txBody>
          <a:bodyPr vert="horz" lIns="91440" tIns="45720" rIns="91440" bIns="45720" rtlCol="0" anchor="t">
            <a:normAutofit/>
          </a:bodyPr>
          <a:lstStyle/>
          <a:p>
            <a:r>
              <a:rPr lang="en-US" sz="2400" dirty="0">
                <a:latin typeface="Arial" pitchFamily="34" charset="0"/>
                <a:cs typeface="Arial" pitchFamily="34" charset="0"/>
              </a:rPr>
              <a:t>Course Certificate</a:t>
            </a:r>
          </a:p>
          <a:p>
            <a:r>
              <a:rPr lang="en-US" sz="2400" dirty="0">
                <a:latin typeface="Arial" pitchFamily="34" charset="0"/>
                <a:cs typeface="Arial" pitchFamily="34" charset="0"/>
              </a:rPr>
              <a:t>Introduction</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Flowchart</a:t>
            </a:r>
          </a:p>
          <a:p>
            <a:r>
              <a:rPr lang="en-US" sz="2400" dirty="0">
                <a:latin typeface="Arial"/>
                <a:cs typeface="Arial"/>
              </a:rPr>
              <a:t>Project Implementation</a:t>
            </a:r>
          </a:p>
          <a:p>
            <a:r>
              <a:rPr lang="en-US" sz="2400" dirty="0">
                <a:latin typeface="Arial"/>
                <a:cs typeface="Arial"/>
              </a:rPr>
              <a:t>Software and Hardware Requirements</a:t>
            </a:r>
          </a:p>
          <a:p>
            <a:r>
              <a:rPr lang="en-US" sz="2400" dirty="0">
                <a:latin typeface="Arial"/>
                <a:cs typeface="Arial"/>
              </a:rPr>
              <a:t>Module Implementation</a:t>
            </a:r>
          </a:p>
          <a:p>
            <a:r>
              <a:rPr lang="en-US" sz="2400" dirty="0">
                <a:latin typeface="Arial" pitchFamily="34" charset="0"/>
                <a:cs typeface="Arial" pitchFamily="34" charset="0"/>
              </a:rPr>
              <a:t>Results and Discussions</a:t>
            </a:r>
          </a:p>
          <a:p>
            <a:r>
              <a:rPr lang="en-US" sz="2400" dirty="0">
                <a:latin typeface="Arial"/>
                <a:cs typeface="Arial"/>
              </a:rPr>
              <a:t>Conclusion </a:t>
            </a:r>
            <a:endParaRPr lang="en-US" sz="2400" dirty="0">
              <a:latin typeface="Arial" pitchFamily="34" charset="0"/>
              <a:cs typeface="Arial" pitchFamily="34" charset="0"/>
            </a:endParaRPr>
          </a:p>
          <a:p>
            <a:r>
              <a:rPr lang="en-US" sz="24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24 September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           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latin typeface="Arial"/>
              <a:cs typeface="Arial"/>
            </a:endParaRPr>
          </a:p>
        </p:txBody>
      </p:sp>
      <p:sp>
        <p:nvSpPr>
          <p:cNvPr id="7" name="Date Placeholder 6"/>
          <p:cNvSpPr>
            <a:spLocks noGrp="1"/>
          </p:cNvSpPr>
          <p:nvPr>
            <p:ph type="dt" sz="half" idx="10"/>
          </p:nvPr>
        </p:nvSpPr>
        <p:spPr/>
        <p:txBody>
          <a:bodyPr/>
          <a:lstStyle/>
          <a:p>
            <a:fld id="{34BF8381-4334-4BCF-A228-57F83149AF87}" type="datetime3">
              <a:rPr lang="en-US" smtClean="0"/>
              <a:pPr/>
              <a:t>24 September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pic>
        <p:nvPicPr>
          <p:cNvPr id="11" name="Picture 10">
            <a:extLst>
              <a:ext uri="{FF2B5EF4-FFF2-40B4-BE49-F238E27FC236}">
                <a16:creationId xmlns:a16="http://schemas.microsoft.com/office/drawing/2014/main" id="{62BF6581-9836-B13F-C33A-197CF7A1CAD7}"/>
              </a:ext>
            </a:extLst>
          </p:cNvPr>
          <p:cNvPicPr>
            <a:picLocks noChangeAspect="1"/>
          </p:cNvPicPr>
          <p:nvPr/>
        </p:nvPicPr>
        <p:blipFill>
          <a:blip r:embed="rId2"/>
          <a:stretch>
            <a:fillRect/>
          </a:stretch>
        </p:blipFill>
        <p:spPr>
          <a:xfrm>
            <a:off x="838200" y="1334085"/>
            <a:ext cx="7353300" cy="5142915"/>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0D86-6B48-4ADE-B267-E29F3DEF6F9F}"/>
              </a:ext>
            </a:extLst>
          </p:cNvPr>
          <p:cNvSpPr>
            <a:spLocks noGrp="1"/>
          </p:cNvSpPr>
          <p:nvPr>
            <p:ph type="title"/>
          </p:nvPr>
        </p:nvSpPr>
        <p:spPr/>
        <p:txBody>
          <a:bodyPr>
            <a:normAutofit/>
          </a:bodyPr>
          <a:lstStyle/>
          <a:p>
            <a:r>
              <a:rPr lang="en-IN" sz="4100" dirty="0">
                <a:solidFill>
                  <a:srgbClr val="FF0000"/>
                </a:solidFill>
                <a:latin typeface="Arial" panose="020B0604020202020204" pitchFamily="34" charset="0"/>
                <a:cs typeface="Arial" panose="020B0604020202020204" pitchFamily="34" charset="0"/>
              </a:rPr>
              <a:t>Introduction</a:t>
            </a:r>
          </a:p>
        </p:txBody>
      </p:sp>
      <p:sp>
        <p:nvSpPr>
          <p:cNvPr id="7" name="Content Placeholder 6">
            <a:extLst>
              <a:ext uri="{FF2B5EF4-FFF2-40B4-BE49-F238E27FC236}">
                <a16:creationId xmlns:a16="http://schemas.microsoft.com/office/drawing/2014/main" id="{880A2BFD-4EAA-4782-A89A-DF371921D3A0}"/>
              </a:ext>
            </a:extLst>
          </p:cNvPr>
          <p:cNvSpPr>
            <a:spLocks noGrp="1"/>
          </p:cNvSpPr>
          <p:nvPr>
            <p:ph idx="1"/>
          </p:nvPr>
        </p:nvSpPr>
        <p:spPr>
          <a:xfrm>
            <a:off x="457200" y="1371600"/>
            <a:ext cx="8229600" cy="4754563"/>
          </a:xfrm>
        </p:spPr>
        <p:txBody>
          <a:bodyPr>
            <a:normAutofit lnSpcReduction="10000"/>
          </a:bodyPr>
          <a:lstStyle/>
          <a:p>
            <a:pPr marL="0" indent="0">
              <a:buNone/>
            </a:pPr>
            <a:r>
              <a:rPr lang="en-IN" sz="1800" dirty="0">
                <a:solidFill>
                  <a:srgbClr val="404040"/>
                </a:solidFill>
                <a:effectLst/>
                <a:latin typeface="Times New Roman" panose="02020603050405020304" pitchFamily="18" charset="0"/>
                <a:ea typeface="Times New Roman" panose="02020603050405020304" pitchFamily="18" charset="0"/>
              </a:rPr>
              <a:t>We now travel at a rate that not even our grandparents could have anticipated. Almost everyone in the world now uses some kind of conveyance to get to work or to other daily activities. Many people use public transport while others can afford to acquire cars. Nevertheless, there are some laws and norms of conduct for drivers, regardless Keeping your body and mind active while driving is one of them. Because we disregarded our responsibilities to encourage safer travel, this wonderful invention is responsible for hundreds of fatalities each year. Although it may seem unimportant to the majority of people, following traffic laws and regulations is essential. A car is the most potent object on the road. When used recklessly, it can be dangerous and occasionally put other road users' lives in jeopardy. One example of being irresponsible is not realising when we are too sleepy to drive. In an effort to monitor and avert a disastrous conclusion from such irresponsibility of socioeconomic standing, numerous academics have authored study articles on driver tiredness monitoring systems. This project has been carried out in order to provide data and a different perspective on the existing situation in order to improve their implementations and further optimise the solution. A automotive safety system called driver drowsiness detection works to stop accidents when the driver is about to nod off. </a:t>
            </a:r>
            <a:endParaRPr lang="en-IN" sz="4000" dirty="0"/>
          </a:p>
        </p:txBody>
      </p:sp>
      <p:sp>
        <p:nvSpPr>
          <p:cNvPr id="4" name="Date Placeholder 3">
            <a:extLst>
              <a:ext uri="{FF2B5EF4-FFF2-40B4-BE49-F238E27FC236}">
                <a16:creationId xmlns:a16="http://schemas.microsoft.com/office/drawing/2014/main" id="{88D201F8-CB1D-4ABD-8669-DA9CA4EBDEB9}"/>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1771BFDD-42FB-4E52-8BFE-7ECEBDEAF7D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A5B9464-675B-4E38-95FC-80D3FA7E767E}"/>
              </a:ext>
            </a:extLst>
          </p:cNvPr>
          <p:cNvSpPr>
            <a:spLocks noGrp="1"/>
          </p:cNvSpPr>
          <p:nvPr>
            <p:ph type="sldNum" sz="quarter" idx="12"/>
          </p:nvPr>
        </p:nvSpPr>
        <p:spPr/>
        <p:txBody>
          <a:bodyPr/>
          <a:lstStyle/>
          <a:p>
            <a:fld id="{7B28076C-CE04-4A00-BFAA-A90EA8355859}" type="slidenum">
              <a:rPr lang="en-US" smtClean="0"/>
              <a:pPr/>
              <a:t>4</a:t>
            </a:fld>
            <a:endParaRPr lang="en-US"/>
          </a:p>
        </p:txBody>
      </p:sp>
      <p:sp>
        <p:nvSpPr>
          <p:cNvPr id="8" name="Rectangle 1">
            <a:extLst>
              <a:ext uri="{FF2B5EF4-FFF2-40B4-BE49-F238E27FC236}">
                <a16:creationId xmlns:a16="http://schemas.microsoft.com/office/drawing/2014/main" id="{94F29E84-FCDB-4F63-A3E6-E1F8F2439D2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8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51CA-BE39-4E3A-8EA9-116D87AF1F44}"/>
              </a:ext>
            </a:extLst>
          </p:cNvPr>
          <p:cNvSpPr>
            <a:spLocks noGrp="1"/>
          </p:cNvSpPr>
          <p:nvPr>
            <p:ph type="title"/>
          </p:nvPr>
        </p:nvSpPr>
        <p:spPr>
          <a:xfrm>
            <a:off x="3124200" y="136525"/>
            <a:ext cx="5404340" cy="1157288"/>
          </a:xfrm>
        </p:spPr>
        <p:txBody>
          <a:bodyPr/>
          <a:lstStyle/>
          <a:p>
            <a:pPr algn="l"/>
            <a:r>
              <a:rPr lang="en-US" dirty="0">
                <a:solidFill>
                  <a:srgbClr val="C00000"/>
                </a:solidFill>
                <a:cs typeface="Calibri"/>
              </a:rPr>
              <a:t>Objectives</a:t>
            </a:r>
          </a:p>
        </p:txBody>
      </p:sp>
      <p:sp>
        <p:nvSpPr>
          <p:cNvPr id="3" name="Content Placeholder 2">
            <a:extLst>
              <a:ext uri="{FF2B5EF4-FFF2-40B4-BE49-F238E27FC236}">
                <a16:creationId xmlns:a16="http://schemas.microsoft.com/office/drawing/2014/main" id="{AB5E7DB7-0393-441C-96F6-BC31F5853316}"/>
              </a:ext>
            </a:extLst>
          </p:cNvPr>
          <p:cNvSpPr>
            <a:spLocks noGrp="1"/>
          </p:cNvSpPr>
          <p:nvPr>
            <p:ph idx="1"/>
          </p:nvPr>
        </p:nvSpPr>
        <p:spPr>
          <a:xfrm>
            <a:off x="457200" y="1524000"/>
            <a:ext cx="8229600" cy="4602163"/>
          </a:xfrm>
        </p:spPr>
        <p:txBody>
          <a:bodyPr vert="horz" lIns="91440" tIns="45720" rIns="91440" bIns="45720" rtlCol="0" anchor="t">
            <a:normAutofit/>
          </a:bodyPr>
          <a:lstStyle/>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The objective of our project is to put into practise a technique that may instantaneously alert users via a buzzer, speaker, or other output devices when they start to nod off. Being tired or being more inclined to feel sleepy at night are two examples of the many causes of being sleepy, which is a common aspect of human behaviour.</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sz="1800" kern="100" dirty="0">
                <a:solidFill>
                  <a:srgbClr val="000000"/>
                </a:solidFill>
                <a:effectLst/>
                <a:latin typeface="Times New Roman" panose="02020603050405020304" pitchFamily="18" charset="0"/>
                <a:ea typeface="Times New Roman" panose="02020603050405020304" pitchFamily="18" charset="0"/>
              </a:rPr>
              <a:t>By focusing on the driver's eye movements, an IoT-based system is intended to prevent innumerable accidents caused by fatigued drivers' altered behavioural and psychological patterns. It is necessary to record the location for taking supportive action in addition to monitoring the severity of collision effects during traffic accidents.</a:t>
            </a:r>
          </a:p>
          <a:p>
            <a:pPr algn="just"/>
            <a:endParaRPr lang="en-US" sz="2800" dirty="0">
              <a:cs typeface="Calibri"/>
            </a:endParaRPr>
          </a:p>
          <a:p>
            <a:pPr algn="just"/>
            <a:endParaRPr lang="en-US" sz="2800" dirty="0">
              <a:cs typeface="Calibri"/>
            </a:endParaRPr>
          </a:p>
        </p:txBody>
      </p:sp>
      <p:sp>
        <p:nvSpPr>
          <p:cNvPr id="4" name="Date Placeholder 3">
            <a:extLst>
              <a:ext uri="{FF2B5EF4-FFF2-40B4-BE49-F238E27FC236}">
                <a16:creationId xmlns:a16="http://schemas.microsoft.com/office/drawing/2014/main" id="{1137E33D-A504-4ED8-AE9F-D09013E34F10}"/>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1FAACC4A-6B24-42C6-8F4D-2DD9626AC26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1031D3C-E918-44A8-8BD8-84DF9AE280D5}"/>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74373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71800" y="183027"/>
            <a:ext cx="6852140" cy="1143000"/>
          </a:xfrm>
        </p:spPr>
        <p:txBody>
          <a:bodyPr>
            <a:normAutofit/>
          </a:bodyPr>
          <a:lstStyle/>
          <a:p>
            <a:pPr algn="l"/>
            <a:r>
              <a:rPr lang="en-US" dirty="0">
                <a:solidFill>
                  <a:srgbClr val="C00000"/>
                </a:solidFill>
                <a:latin typeface="Arial" pitchFamily="34" charset="0"/>
                <a:cs typeface="Arial" pitchFamily="34" charset="0"/>
              </a:rPr>
              <a:t> Flowchart</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0" y="5367338"/>
            <a:ext cx="5486400" cy="804862"/>
          </a:xfrm>
        </p:spPr>
        <p:txBody>
          <a:bodyPr>
            <a:normAutofit/>
          </a:bodyPr>
          <a:lstStyle/>
          <a:p>
            <a:pPr marL="0" indent="0">
              <a:buNone/>
            </a:pPr>
            <a:r>
              <a:rPr lang="en-IN" dirty="0"/>
              <a:t>        </a:t>
            </a:r>
            <a:endParaRPr lang="en-IN" sz="2400" dirty="0"/>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pic>
        <p:nvPicPr>
          <p:cNvPr id="2" name="Picture 1">
            <a:extLst>
              <a:ext uri="{FF2B5EF4-FFF2-40B4-BE49-F238E27FC236}">
                <a16:creationId xmlns:a16="http://schemas.microsoft.com/office/drawing/2014/main" id="{2BA11577-1E83-50A8-F34F-FEEF5ED817C5}"/>
              </a:ext>
            </a:extLst>
          </p:cNvPr>
          <p:cNvPicPr/>
          <p:nvPr/>
        </p:nvPicPr>
        <p:blipFill>
          <a:blip r:embed="rId3"/>
          <a:stretch>
            <a:fillRect/>
          </a:stretch>
        </p:blipFill>
        <p:spPr>
          <a:xfrm>
            <a:off x="615460" y="1371600"/>
            <a:ext cx="8071340" cy="4984750"/>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1676400" y="457200"/>
            <a:ext cx="69342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555750"/>
            <a:ext cx="8305800" cy="4800600"/>
          </a:xfrm>
        </p:spPr>
        <p:txBody>
          <a:bodyPr vert="horz" lIns="91440" tIns="45720" rIns="91440" bIns="45720" rtlCol="0" anchor="t">
            <a:normAutofit/>
          </a:bodyPr>
          <a:lstStyle/>
          <a:p>
            <a:pPr marL="0" indent="0">
              <a:lnSpc>
                <a:spcPct val="150000"/>
              </a:lnSpc>
              <a:buNone/>
            </a:pPr>
            <a:endParaRPr lang="en-US" sz="2400" dirty="0">
              <a:cs typeface="Calibri"/>
            </a:endParaRPr>
          </a:p>
          <a:p>
            <a:pPr>
              <a:buNone/>
            </a:pPr>
            <a:endParaRPr lang="en-US" sz="2800" dirty="0">
              <a:cs typeface="Calibri"/>
            </a:endParaRPr>
          </a:p>
        </p:txBody>
      </p:sp>
      <p:sp>
        <p:nvSpPr>
          <p:cNvPr id="10" name="TextBox 9">
            <a:extLst>
              <a:ext uri="{FF2B5EF4-FFF2-40B4-BE49-F238E27FC236}">
                <a16:creationId xmlns:a16="http://schemas.microsoft.com/office/drawing/2014/main" id="{7A51F450-A9FB-5BAD-6DB3-954A03C90349}"/>
              </a:ext>
            </a:extLst>
          </p:cNvPr>
          <p:cNvSpPr txBox="1"/>
          <p:nvPr/>
        </p:nvSpPr>
        <p:spPr>
          <a:xfrm>
            <a:off x="304800" y="1371600"/>
            <a:ext cx="8382000" cy="4413516"/>
          </a:xfrm>
          <a:prstGeom prst="rect">
            <a:avLst/>
          </a:prstGeom>
          <a:noFill/>
        </p:spPr>
        <p:txBody>
          <a:bodyPr wrap="square">
            <a:spAutoFit/>
          </a:bodyPr>
          <a:lstStyle/>
          <a:p>
            <a:pPr marL="285750" marR="46990" indent="-285750" algn="just">
              <a:lnSpc>
                <a:spcPct val="105000"/>
              </a:lnSpc>
              <a:spcBef>
                <a:spcPts val="0"/>
              </a:spcBef>
              <a:spcAft>
                <a:spcPts val="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integration of the </a:t>
            </a:r>
            <a:r>
              <a:rPr lang="en-IN" sz="1800" kern="100" dirty="0" err="1">
                <a:solidFill>
                  <a:srgbClr val="000000"/>
                </a:solidFill>
                <a:effectLst/>
                <a:latin typeface="Times New Roman" panose="02020603050405020304" pitchFamily="18" charset="0"/>
                <a:ea typeface="Times New Roman" panose="02020603050405020304" pitchFamily="18" charset="0"/>
              </a:rPr>
              <a:t>Scipy</a:t>
            </a:r>
            <a:r>
              <a:rPr lang="en-IN" sz="1800" kern="100" dirty="0">
                <a:solidFill>
                  <a:srgbClr val="000000"/>
                </a:solidFill>
                <a:effectLst/>
                <a:latin typeface="Times New Roman" panose="02020603050405020304" pitchFamily="18" charset="0"/>
                <a:ea typeface="Times New Roman" panose="02020603050405020304" pitchFamily="18" charset="0"/>
              </a:rPr>
              <a:t> Euclidean function with the AI camera that detects tiredness requires a deliberate approach. The following gives a general outline of the implementation process:</a:t>
            </a:r>
          </a:p>
          <a:p>
            <a:pPr marL="285750" marR="46990" indent="-285750" algn="just">
              <a:lnSpc>
                <a:spcPct val="105000"/>
              </a:lnSpc>
              <a:spcBef>
                <a:spcPts val="0"/>
              </a:spcBef>
              <a:spcAft>
                <a:spcPts val="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first step in putting this technology into use is choosing the appropriate hardware. The hardware must be able to run the necessary software, assess data from the camera and sensors, and execute the required programme. It is possible to add a camera, a computer or mobile device for processing, and any necessary sensors.</a:t>
            </a:r>
          </a:p>
          <a:p>
            <a:pPr marL="285750" marR="46990" indent="-285750" algn="just">
              <a:lnSpc>
                <a:spcPct val="105000"/>
              </a:lnSpc>
              <a:spcBef>
                <a:spcPts val="0"/>
              </a:spcBef>
              <a:spcAft>
                <a:spcPts val="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After deciding on the hardware, the creation of the software that will combine the AI camera that recognises drowsiness and the </a:t>
            </a:r>
            <a:r>
              <a:rPr lang="en-IN" sz="1800" kern="100" dirty="0" err="1">
                <a:solidFill>
                  <a:srgbClr val="000000"/>
                </a:solidFill>
                <a:effectLst/>
                <a:latin typeface="Times New Roman" panose="02020603050405020304" pitchFamily="18" charset="0"/>
                <a:ea typeface="Times New Roman" panose="02020603050405020304" pitchFamily="18" charset="0"/>
              </a:rPr>
              <a:t>Scipy</a:t>
            </a:r>
            <a:r>
              <a:rPr lang="en-IN" sz="1800" kern="100" dirty="0">
                <a:solidFill>
                  <a:srgbClr val="000000"/>
                </a:solidFill>
                <a:effectLst/>
                <a:latin typeface="Times New Roman" panose="02020603050405020304" pitchFamily="18" charset="0"/>
                <a:ea typeface="Times New Roman" panose="02020603050405020304" pitchFamily="18" charset="0"/>
              </a:rPr>
              <a:t> Euclidean function follows. An intentional strategy is needed to integrate the </a:t>
            </a:r>
            <a:r>
              <a:rPr lang="en-IN" sz="1800" kern="100" dirty="0" err="1">
                <a:solidFill>
                  <a:srgbClr val="000000"/>
                </a:solidFill>
                <a:effectLst/>
                <a:latin typeface="Times New Roman" panose="02020603050405020304" pitchFamily="18" charset="0"/>
                <a:ea typeface="Times New Roman" panose="02020603050405020304" pitchFamily="18" charset="0"/>
              </a:rPr>
              <a:t>Scipy</a:t>
            </a:r>
            <a:r>
              <a:rPr lang="en-IN" sz="1800" kern="100" dirty="0">
                <a:solidFill>
                  <a:srgbClr val="000000"/>
                </a:solidFill>
                <a:effectLst/>
                <a:latin typeface="Times New Roman" panose="02020603050405020304" pitchFamily="18" charset="0"/>
                <a:ea typeface="Times New Roman" panose="02020603050405020304" pitchFamily="18" charset="0"/>
              </a:rPr>
              <a:t> Euclidean function with the AI camera that recognises fatigue. A general description of the implementation procedure is provided below:</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Choosing the right hardware is the first step in putting this technology to work. The hardware must be able to execute the appropriate programming, run the essential software, and analyse data from the camera and sensors</a:t>
            </a:r>
            <a:endParaRPr lang="en-IN" dirty="0"/>
          </a:p>
        </p:txBody>
      </p:sp>
    </p:spTree>
    <p:extLst>
      <p:ext uri="{BB962C8B-B14F-4D97-AF65-F5344CB8AC3E}">
        <p14:creationId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BABBC-A8D4-4D15-9C6F-E40B189684F7}"/>
              </a:ext>
            </a:extLst>
          </p:cNvPr>
          <p:cNvSpPr>
            <a:spLocks noGrp="1"/>
          </p:cNvSpPr>
          <p:nvPr>
            <p:ph idx="1"/>
          </p:nvPr>
        </p:nvSpPr>
        <p:spPr>
          <a:xfrm>
            <a:off x="304800" y="1219200"/>
            <a:ext cx="8382000" cy="5502276"/>
          </a:xfrm>
        </p:spPr>
        <p:txBody>
          <a:bodyPr>
            <a:normAutofit fontScale="92500" lnSpcReduction="20000"/>
          </a:bodyPr>
          <a:lstStyle/>
          <a:p>
            <a:pPr marR="46990" algn="just">
              <a:lnSpc>
                <a:spcPct val="105000"/>
              </a:lnSpc>
              <a:spcBef>
                <a:spcPts val="0"/>
              </a:spcBef>
              <a:spcAft>
                <a:spcPts val="1590"/>
              </a:spcAft>
            </a:pPr>
            <a:r>
              <a:rPr lang="en-IN" sz="1900" kern="100" dirty="0">
                <a:solidFill>
                  <a:srgbClr val="000000"/>
                </a:solidFill>
                <a:effectLst/>
                <a:latin typeface="Times New Roman" panose="02020603050405020304" pitchFamily="18" charset="0"/>
                <a:ea typeface="Times New Roman" panose="02020603050405020304" pitchFamily="18" charset="0"/>
              </a:rPr>
              <a:t>The system can be installed in the appropriate cars or locations once it has been tested and shown to function as expected. This could entail putting the necessary hardware and software on the cars or integrating the system with the current </a:t>
            </a:r>
            <a:r>
              <a:rPr lang="en-IN" sz="1900" kern="100" dirty="0" err="1">
                <a:solidFill>
                  <a:srgbClr val="000000"/>
                </a:solidFill>
                <a:effectLst/>
                <a:latin typeface="Times New Roman" panose="02020603050405020304" pitchFamily="18" charset="0"/>
                <a:ea typeface="Times New Roman" panose="02020603050405020304" pitchFamily="18" charset="0"/>
              </a:rPr>
              <a:t>network.To</a:t>
            </a:r>
            <a:r>
              <a:rPr lang="en-IN" sz="1900" kern="100" dirty="0">
                <a:solidFill>
                  <a:srgbClr val="000000"/>
                </a:solidFill>
                <a:effectLst/>
                <a:latin typeface="Times New Roman" panose="02020603050405020304" pitchFamily="18" charset="0"/>
                <a:ea typeface="Times New Roman" panose="02020603050405020304" pitchFamily="18" charset="0"/>
              </a:rPr>
              <a:t> guarantee that the system keeps working correctly, it must also be monitored and maintained. To sum up, it takes careful design and execution to implement the combination of the </a:t>
            </a:r>
            <a:r>
              <a:rPr lang="en-IN" sz="1900" kern="100" dirty="0" err="1">
                <a:solidFill>
                  <a:srgbClr val="000000"/>
                </a:solidFill>
                <a:effectLst/>
                <a:latin typeface="Times New Roman" panose="02020603050405020304" pitchFamily="18" charset="0"/>
                <a:ea typeface="Times New Roman" panose="02020603050405020304" pitchFamily="18" charset="0"/>
              </a:rPr>
              <a:t>Scipy</a:t>
            </a:r>
            <a:r>
              <a:rPr lang="en-IN" sz="1900" kern="100" dirty="0">
                <a:solidFill>
                  <a:srgbClr val="000000"/>
                </a:solidFill>
                <a:effectLst/>
                <a:latin typeface="Times New Roman" panose="02020603050405020304" pitchFamily="18" charset="0"/>
                <a:ea typeface="Times New Roman" panose="02020603050405020304" pitchFamily="18" charset="0"/>
              </a:rPr>
              <a:t> Euclidean function and the AI camera that detects drowsiness. An intentional strategy is needed to integrate the </a:t>
            </a:r>
            <a:r>
              <a:rPr lang="en-IN" sz="1900" kern="100" dirty="0" err="1">
                <a:solidFill>
                  <a:srgbClr val="000000"/>
                </a:solidFill>
                <a:effectLst/>
                <a:latin typeface="Times New Roman" panose="02020603050405020304" pitchFamily="18" charset="0"/>
                <a:ea typeface="Times New Roman" panose="02020603050405020304" pitchFamily="18" charset="0"/>
              </a:rPr>
              <a:t>Scipy</a:t>
            </a:r>
            <a:r>
              <a:rPr lang="en-IN" sz="1900" kern="100" dirty="0">
                <a:solidFill>
                  <a:srgbClr val="000000"/>
                </a:solidFill>
                <a:effectLst/>
                <a:latin typeface="Times New Roman" panose="02020603050405020304" pitchFamily="18" charset="0"/>
                <a:ea typeface="Times New Roman" panose="02020603050405020304" pitchFamily="18" charset="0"/>
              </a:rPr>
              <a:t> Euclidean function with the AI camera that recognises fatigue. A general description of the implementation procedure is provided </a:t>
            </a:r>
            <a:r>
              <a:rPr lang="en-IN" sz="1900" kern="100" dirty="0" err="1">
                <a:solidFill>
                  <a:srgbClr val="000000"/>
                </a:solidFill>
                <a:effectLst/>
                <a:latin typeface="Times New Roman" panose="02020603050405020304" pitchFamily="18" charset="0"/>
                <a:ea typeface="Times New Roman" panose="02020603050405020304" pitchFamily="18" charset="0"/>
              </a:rPr>
              <a:t>below:Choosing</a:t>
            </a:r>
            <a:r>
              <a:rPr lang="en-IN" sz="1900" kern="100" dirty="0">
                <a:solidFill>
                  <a:srgbClr val="000000"/>
                </a:solidFill>
                <a:effectLst/>
                <a:latin typeface="Times New Roman" panose="02020603050405020304" pitchFamily="18" charset="0"/>
                <a:ea typeface="Times New Roman" panose="02020603050405020304" pitchFamily="18" charset="0"/>
              </a:rPr>
              <a:t> the right hardware is the first step in putting this technology to work. The hardware must be able to execute the appropriate programming, run the essential software, and analyse data from the camera and sensors. A camera, a computer or mobile device for processing, and any required sensors can all be added</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R="46990" algn="just">
              <a:lnSpc>
                <a:spcPct val="105000"/>
              </a:lnSpc>
              <a:spcBef>
                <a:spcPts val="0"/>
              </a:spcBef>
              <a:spcAft>
                <a:spcPts val="1590"/>
              </a:spcAft>
            </a:pPr>
            <a:r>
              <a:rPr lang="en-IN" sz="1900" kern="100" dirty="0">
                <a:solidFill>
                  <a:srgbClr val="000000"/>
                </a:solidFill>
                <a:effectLst/>
                <a:latin typeface="Times New Roman" panose="02020603050405020304" pitchFamily="18" charset="0"/>
                <a:ea typeface="Times New Roman" panose="02020603050405020304" pitchFamily="18" charset="0"/>
              </a:rPr>
              <a:t>Following the selection of the hardware, the software that combines the AI camera that detects sleepiness and the </a:t>
            </a:r>
            <a:r>
              <a:rPr lang="en-IN" sz="1900" kern="100" dirty="0" err="1">
                <a:solidFill>
                  <a:srgbClr val="000000"/>
                </a:solidFill>
                <a:effectLst/>
                <a:latin typeface="Times New Roman" panose="02020603050405020304" pitchFamily="18" charset="0"/>
                <a:ea typeface="Times New Roman" panose="02020603050405020304" pitchFamily="18" charset="0"/>
              </a:rPr>
              <a:t>Scipy</a:t>
            </a:r>
            <a:r>
              <a:rPr lang="en-IN" sz="1900" kern="100" dirty="0">
                <a:solidFill>
                  <a:srgbClr val="000000"/>
                </a:solidFill>
                <a:effectLst/>
                <a:latin typeface="Times New Roman" panose="02020603050405020304" pitchFamily="18" charset="0"/>
                <a:ea typeface="Times New Roman" panose="02020603050405020304" pitchFamily="18" charset="0"/>
              </a:rPr>
              <a:t> Euclidean function is </a:t>
            </a:r>
            <a:r>
              <a:rPr lang="en-IN" sz="1900" kern="100" dirty="0" err="1">
                <a:solidFill>
                  <a:srgbClr val="000000"/>
                </a:solidFill>
                <a:effectLst/>
                <a:latin typeface="Times New Roman" panose="02020603050405020304" pitchFamily="18" charset="0"/>
                <a:ea typeface="Times New Roman" panose="02020603050405020304" pitchFamily="18" charset="0"/>
              </a:rPr>
              <a:t>created.</a:t>
            </a:r>
            <a:r>
              <a:rPr lang="en-IN" sz="1900" dirty="0" err="1">
                <a:solidFill>
                  <a:srgbClr val="000000"/>
                </a:solidFill>
                <a:effectLst/>
                <a:latin typeface="Times New Roman" panose="02020603050405020304" pitchFamily="18" charset="0"/>
                <a:ea typeface="Times New Roman" panose="02020603050405020304" pitchFamily="18" charset="0"/>
              </a:rPr>
              <a:t>When</a:t>
            </a:r>
            <a:r>
              <a:rPr lang="en-IN" sz="1900" dirty="0">
                <a:solidFill>
                  <a:srgbClr val="000000"/>
                </a:solidFill>
                <a:effectLst/>
                <a:latin typeface="Times New Roman" panose="02020603050405020304" pitchFamily="18" charset="0"/>
                <a:ea typeface="Times New Roman" panose="02020603050405020304" pitchFamily="18" charset="0"/>
              </a:rPr>
              <a:t> used properly, this technology can increase road safety and lower the likelihood of accidents brought on by fatigued driving</a:t>
            </a:r>
          </a:p>
          <a:p>
            <a:pPr marR="46990" algn="just">
              <a:lnSpc>
                <a:spcPct val="105000"/>
              </a:lnSpc>
              <a:spcBef>
                <a:spcPts val="0"/>
              </a:spcBef>
              <a:spcAft>
                <a:spcPts val="1590"/>
              </a:spcAft>
            </a:pPr>
            <a:r>
              <a:rPr lang="en-IN" sz="1900" kern="100" dirty="0">
                <a:solidFill>
                  <a:srgbClr val="000000"/>
                </a:solidFill>
                <a:effectLst/>
                <a:latin typeface="Times New Roman" panose="02020603050405020304" pitchFamily="18" charset="0"/>
                <a:ea typeface="Times New Roman" panose="02020603050405020304" pitchFamily="18" charset="0"/>
              </a:rPr>
              <a:t>When used properly, this technology can increase road safety and lower the likelihood of accidents brought on by fatigued driving</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6350" marR="46990" indent="-6350" algn="just">
              <a:lnSpc>
                <a:spcPct val="105000"/>
              </a:lnSpc>
              <a:spcBef>
                <a:spcPts val="0"/>
              </a:spcBef>
              <a:spcAft>
                <a:spcPts val="159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3200" dirty="0">
              <a:cs typeface="Calibri"/>
            </a:endParaRPr>
          </a:p>
          <a:p>
            <a:endParaRPr lang="en-US" sz="3200" dirty="0">
              <a:cs typeface="Calibri"/>
            </a:endParaRPr>
          </a:p>
          <a:p>
            <a:endParaRPr lang="en-IN" dirty="0"/>
          </a:p>
        </p:txBody>
      </p:sp>
      <p:sp>
        <p:nvSpPr>
          <p:cNvPr id="4" name="Date Placeholder 3">
            <a:extLst>
              <a:ext uri="{FF2B5EF4-FFF2-40B4-BE49-F238E27FC236}">
                <a16:creationId xmlns:a16="http://schemas.microsoft.com/office/drawing/2014/main" id="{8536842B-6364-4EA9-8034-E03EBC782890}"/>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1740C4B9-33EC-4370-A763-1FD94F05BA1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FB1FE02-B28B-4414-BF95-FC973D5F4C2D}"/>
              </a:ext>
            </a:extLst>
          </p:cNvPr>
          <p:cNvSpPr>
            <a:spLocks noGrp="1"/>
          </p:cNvSpPr>
          <p:nvPr>
            <p:ph type="sldNum" sz="quarter" idx="12"/>
          </p:nvPr>
        </p:nvSpPr>
        <p:spPr/>
        <p:txBody>
          <a:bodyPr/>
          <a:lstStyle/>
          <a:p>
            <a:fld id="{7B28076C-CE04-4A00-BFAA-A90EA8355859}" type="slidenum">
              <a:rPr lang="en-US" smtClean="0"/>
              <a:pPr/>
              <a:t>8</a:t>
            </a:fld>
            <a:endParaRPr lang="en-US"/>
          </a:p>
        </p:txBody>
      </p:sp>
      <p:sp>
        <p:nvSpPr>
          <p:cNvPr id="9" name="Title 1">
            <a:extLst>
              <a:ext uri="{FF2B5EF4-FFF2-40B4-BE49-F238E27FC236}">
                <a16:creationId xmlns:a16="http://schemas.microsoft.com/office/drawing/2014/main" id="{286C9E8E-6E46-FF94-5932-107E30029855}"/>
              </a:ext>
            </a:extLst>
          </p:cNvPr>
          <p:cNvSpPr>
            <a:spLocks noGrp="1"/>
          </p:cNvSpPr>
          <p:nvPr>
            <p:ph type="title"/>
          </p:nvPr>
        </p:nvSpPr>
        <p:spPr>
          <a:xfrm>
            <a:off x="1600200" y="457200"/>
            <a:ext cx="70104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Tree>
    <p:extLst>
      <p:ext uri="{BB962C8B-B14F-4D97-AF65-F5344CB8AC3E}">
        <p14:creationId xmlns:p14="http://schemas.microsoft.com/office/powerpoint/2010/main" val="352839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a:xfrm>
            <a:off x="685800" y="228600"/>
            <a:ext cx="7842740" cy="1066800"/>
          </a:xfrm>
        </p:spPr>
        <p:txBody>
          <a:bodyPr>
            <a:normAutofit fontScale="90000"/>
          </a:bodyPr>
          <a:lstStyle/>
          <a:p>
            <a:pPr algn="l"/>
            <a:r>
              <a:rPr lang="en-US" dirty="0">
                <a:solidFill>
                  <a:srgbClr val="C00000"/>
                </a:solidFill>
                <a:ea typeface="+mj-lt"/>
                <a:cs typeface="+mj-lt"/>
              </a:rPr>
              <a:t>Software &amp; Hardware Requirements</a:t>
            </a: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a:xfrm>
            <a:off x="457200" y="1600200"/>
            <a:ext cx="8229600" cy="4876800"/>
          </a:xfrm>
        </p:spPr>
        <p:txBody>
          <a:bodyPr vert="horz" lIns="91440" tIns="45720" rIns="91440" bIns="45720" rtlCol="0" anchor="t">
            <a:normAutofit lnSpcReduction="10000"/>
          </a:bodyPr>
          <a:lstStyle/>
          <a:p>
            <a:pPr marL="0" indent="0">
              <a:lnSpc>
                <a:spcPct val="150000"/>
              </a:lnSpc>
              <a:spcAft>
                <a:spcPts val="600"/>
              </a:spcAft>
              <a:buNone/>
            </a:pPr>
            <a:r>
              <a:rPr lang="en-IN" sz="1800" b="1" dirty="0">
                <a:solidFill>
                  <a:srgbClr val="000000"/>
                </a:solidFill>
                <a:effectLst/>
                <a:latin typeface="Times New Roman" panose="02020603050405020304" pitchFamily="18" charset="0"/>
                <a:ea typeface="Times New Roman" panose="02020603050405020304" pitchFamily="18" charset="0"/>
              </a:rPr>
              <a:t>Python: </a:t>
            </a:r>
            <a:r>
              <a:rPr lang="en-IN" sz="1800" dirty="0">
                <a:solidFill>
                  <a:srgbClr val="000000"/>
                </a:solidFill>
                <a:effectLst/>
                <a:latin typeface="Times New Roman" panose="02020603050405020304" pitchFamily="18" charset="0"/>
                <a:ea typeface="Times New Roman" panose="02020603050405020304" pitchFamily="18" charset="0"/>
              </a:rPr>
              <a:t>It</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is a general-purpose, interpreted programming language. Python's design philosophy, which makes prominent use of substantial whitespace, places a focus on code readability</a:t>
            </a:r>
            <a:endParaRPr lang="en-IN" sz="1800" dirty="0">
              <a:solidFill>
                <a:srgbClr val="404040"/>
              </a:solidFill>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IN" sz="1800" b="1" dirty="0">
                <a:solidFill>
                  <a:srgbClr val="000000"/>
                </a:solidFill>
                <a:effectLst/>
                <a:latin typeface="Times New Roman" panose="02020603050405020304" pitchFamily="18" charset="0"/>
                <a:ea typeface="Times New Roman" panose="02020603050405020304" pitchFamily="18" charset="0"/>
              </a:rPr>
              <a:t>Digital image </a:t>
            </a:r>
            <a:r>
              <a:rPr lang="en-IN" sz="1800" b="1" dirty="0" err="1">
                <a:solidFill>
                  <a:srgbClr val="000000"/>
                </a:solidFill>
                <a:effectLst/>
                <a:latin typeface="Times New Roman" panose="02020603050405020304" pitchFamily="18" charset="0"/>
                <a:ea typeface="Times New Roman" panose="02020603050405020304" pitchFamily="18" charset="0"/>
              </a:rPr>
              <a:t>processing:</a:t>
            </a:r>
            <a:r>
              <a:rPr lang="en-IN" sz="1800" dirty="0" err="1">
                <a:solidFill>
                  <a:srgbClr val="000000"/>
                </a:solidFill>
                <a:effectLst/>
                <a:latin typeface="Times New Roman" panose="02020603050405020304" pitchFamily="18" charset="0"/>
                <a:ea typeface="Times New Roman" panose="02020603050405020304" pitchFamily="18" charset="0"/>
              </a:rPr>
              <a:t>It</a:t>
            </a:r>
            <a:r>
              <a:rPr lang="en-IN" sz="1800" dirty="0">
                <a:solidFill>
                  <a:srgbClr val="000000"/>
                </a:solidFill>
                <a:effectLst/>
                <a:latin typeface="Times New Roman" panose="02020603050405020304" pitchFamily="18" charset="0"/>
                <a:ea typeface="Times New Roman" panose="02020603050405020304" pitchFamily="18" charset="0"/>
              </a:rPr>
              <a:t> is the application of computer algorithms to the image processing of digital images in computer science</a:t>
            </a:r>
          </a:p>
          <a:p>
            <a:pPr marL="0" indent="0">
              <a:lnSpc>
                <a:spcPct val="150000"/>
              </a:lnSpc>
              <a:spcAft>
                <a:spcPts val="600"/>
              </a:spcAft>
              <a:buNone/>
            </a:pPr>
            <a:r>
              <a:rPr lang="en-IN" sz="1800" b="1" dirty="0" err="1">
                <a:solidFill>
                  <a:srgbClr val="000000"/>
                </a:solidFill>
                <a:latin typeface="Times New Roman" panose="02020603050405020304" pitchFamily="18" charset="0"/>
                <a:ea typeface="Times New Roman" panose="02020603050405020304" pitchFamily="18" charset="0"/>
              </a:rPr>
              <a:t>W</a:t>
            </a:r>
            <a:r>
              <a:rPr lang="en-IN" sz="1800" b="1" dirty="0" err="1">
                <a:solidFill>
                  <a:srgbClr val="000000"/>
                </a:solidFill>
                <a:effectLst/>
                <a:latin typeface="Times New Roman" panose="02020603050405020304" pitchFamily="18" charset="0"/>
                <a:ea typeface="Times New Roman" panose="02020603050405020304" pitchFamily="18" charset="0"/>
              </a:rPr>
              <a:t>ebcam:</a:t>
            </a:r>
            <a:r>
              <a:rPr lang="en-IN" sz="1800" dirty="0" err="1">
                <a:solidFill>
                  <a:srgbClr val="000000"/>
                </a:solidFill>
                <a:effectLst/>
                <a:latin typeface="Times New Roman" panose="02020603050405020304" pitchFamily="18" charset="0"/>
                <a:ea typeface="Times New Roman" panose="02020603050405020304" pitchFamily="18" charset="0"/>
              </a:rPr>
              <a:t>It</a:t>
            </a:r>
            <a:r>
              <a:rPr lang="en-IN" sz="1800" dirty="0">
                <a:solidFill>
                  <a:srgbClr val="000000"/>
                </a:solidFill>
                <a:effectLst/>
                <a:latin typeface="Times New Roman" panose="02020603050405020304" pitchFamily="18" charset="0"/>
                <a:ea typeface="Times New Roman" panose="02020603050405020304" pitchFamily="18" charset="0"/>
              </a:rPr>
              <a:t> is a digital video device that is usually included with a computer. Its primary use is to send photos over the Internet. It's popular for recording photos and using with instant messaging applications</a:t>
            </a:r>
            <a:endParaRPr lang="en-IN" sz="1800" dirty="0">
              <a:solidFill>
                <a:srgbClr val="000000"/>
              </a:solidFill>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This chapter discusses the software used in this project, and the technology applied to design the drowsiness detection system. The software used for coding the drowsiness detection system were selected and used after a lot of research and deliberation</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marL="114300" indent="0">
              <a:lnSpc>
                <a:spcPct val="150000"/>
              </a:lnSpc>
              <a:spcBef>
                <a:spcPts val="1000"/>
              </a:spcBef>
              <a:buNone/>
            </a:pPr>
            <a:endParaRPr lang="en-US" sz="2400" b="1" dirty="0">
              <a:latin typeface="Arial"/>
              <a:ea typeface="+mn-lt"/>
              <a:cs typeface="+mn-lt"/>
            </a:endParaRPr>
          </a:p>
          <a:p>
            <a:pPr marL="457200">
              <a:lnSpc>
                <a:spcPct val="150000"/>
              </a:lnSpc>
              <a:spcBef>
                <a:spcPts val="1000"/>
              </a:spcBef>
              <a:buFont typeface="Wingdings"/>
              <a:buChar char="Ø"/>
            </a:pPr>
            <a:endParaRPr lang="en-US" sz="2400" b="1" dirty="0">
              <a:latin typeface="Arial"/>
              <a:ea typeface="+mn-lt"/>
              <a:cs typeface="+mn-lt"/>
            </a:endParaRPr>
          </a:p>
          <a:p>
            <a:pPr marL="457200">
              <a:lnSpc>
                <a:spcPct val="150000"/>
              </a:lnSpc>
              <a:spcBef>
                <a:spcPts val="1000"/>
              </a:spcBef>
              <a:buFont typeface="Wingdings"/>
              <a:buChar char="Ø"/>
            </a:pPr>
            <a:endParaRPr lang="en-US" sz="2400" b="1" dirty="0">
              <a:latin typeface="Arial"/>
              <a:ea typeface="+mn-lt"/>
              <a:cs typeface="+mn-lt"/>
            </a:endParaRPr>
          </a:p>
        </p:txBody>
      </p:sp>
      <p:sp>
        <p:nvSpPr>
          <p:cNvPr id="4" name="Date Placeholder 3">
            <a:extLst>
              <a:ext uri="{FF2B5EF4-FFF2-40B4-BE49-F238E27FC236}">
                <a16:creationId xmlns:a16="http://schemas.microsoft.com/office/drawing/2014/main" id="{5F481324-0868-4644-B094-6F76A95C5D46}"/>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08BFE0F2-1505-47A3-9408-F80F27EFBFD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29847954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1547</TotalTime>
  <Words>1743</Words>
  <Application>Microsoft Office PowerPoint</Application>
  <PresentationFormat>On-screen Show (4:3)</PresentationFormat>
  <Paragraphs>133</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Custom Design</vt:lpstr>
      <vt:lpstr> </vt:lpstr>
      <vt:lpstr>        Presentation Outline</vt:lpstr>
      <vt:lpstr>PowerPoint Presentation</vt:lpstr>
      <vt:lpstr>Introduction</vt:lpstr>
      <vt:lpstr>Objectives</vt:lpstr>
      <vt:lpstr> Flowchart</vt:lpstr>
      <vt:lpstr>Project Implementation</vt:lpstr>
      <vt:lpstr>Project Implementation</vt:lpstr>
      <vt:lpstr>Software &amp; Hardware Requirements</vt:lpstr>
      <vt:lpstr>Module Implementation</vt:lpstr>
      <vt:lpstr>Module Implementation</vt:lpstr>
      <vt:lpstr>Module Implementation</vt:lpstr>
      <vt:lpstr>Results and discussion</vt:lpstr>
      <vt:lpstr>PowerPoint Presentation</vt:lpstr>
      <vt:lpstr>Application - Snapshots</vt:lpstr>
      <vt:lpstr>Application</vt:lpstr>
      <vt:lpstr>Application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sandra george</cp:lastModifiedBy>
  <cp:revision>764</cp:revision>
  <dcterms:created xsi:type="dcterms:W3CDTF">2019-11-06T07:48:53Z</dcterms:created>
  <dcterms:modified xsi:type="dcterms:W3CDTF">2023-09-24T13:15:22Z</dcterms:modified>
</cp:coreProperties>
</file>