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310" r:id="rId4"/>
    <p:sldId id="316" r:id="rId5"/>
    <p:sldId id="264" r:id="rId6"/>
    <p:sldId id="266" r:id="rId7"/>
    <p:sldId id="315" r:id="rId8"/>
    <p:sldId id="323" r:id="rId9"/>
    <p:sldId id="309" r:id="rId10"/>
    <p:sldId id="312" r:id="rId11"/>
    <p:sldId id="299" r:id="rId12"/>
    <p:sldId id="322" r:id="rId13"/>
    <p:sldId id="320" r:id="rId14"/>
    <p:sldId id="319" r:id="rId15"/>
    <p:sldId id="318" r:id="rId16"/>
    <p:sldId id="300" r:id="rId17"/>
    <p:sldId id="298" r:id="rId18"/>
    <p:sldId id="301" r:id="rId19"/>
    <p:sldId id="321" r:id="rId20"/>
    <p:sldId id="307" r:id="rId21"/>
    <p:sldId id="303" r:id="rId22"/>
    <p:sldId id="302" r:id="rId23"/>
    <p:sldId id="304" r:id="rId24"/>
    <p:sldId id="296"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alie Meyers" initials="" lastIdx="23" clrIdx="0"/>
  <p:cmAuthor id="1" name="John Wang"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12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29T15:30:23.541" idx="14">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3-29T15:30:23.541" idx="19">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3-29T15:30:23.541" idx="23">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3-29T15:30:23.541" idx="12">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3-29T15:30:23.541" idx="16">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03-29T15:30:23.541" idx="9">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8-03-29T15:30:23.541" idx="22">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8-03-29T15:30:23.541" idx="21">
    <p:pos x="288" y="173"/>
    <p:text>+rjohns14@nd.edu I think this should be moved up to be slide #2? The talk is about PresQT? We shouldn't take time thru 9 slides before we say what it is? Ok to have the genesis slides but maybe keep this at top?
_Assigned to Rick Johnson_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12277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dirty="0">
                <a:solidFill>
                  <a:schemeClr val="dk1"/>
                </a:solidFill>
              </a:rPr>
              <a:t>Part of the research management lifecycle</a:t>
            </a:r>
            <a:endParaRPr dirty="0">
              <a:solidFill>
                <a:schemeClr val="dk1"/>
              </a:solidFill>
            </a:endParaRPr>
          </a:p>
          <a:p>
            <a:pPr marL="0" lvl="0" indent="0">
              <a:spcBef>
                <a:spcPts val="0"/>
              </a:spcBef>
              <a:spcAft>
                <a:spcPts val="0"/>
              </a:spcAft>
              <a:buNone/>
            </a:pPr>
            <a:r>
              <a:rPr lang="en" dirty="0">
                <a:solidFill>
                  <a:schemeClr val="dk1"/>
                </a:solidFill>
              </a:rPr>
              <a:t>Not a standalone tool</a:t>
            </a:r>
            <a:endParaRPr dirty="0">
              <a:solidFill>
                <a:schemeClr val="dk1"/>
              </a:solidFill>
            </a:endParaRPr>
          </a:p>
          <a:p>
            <a:pPr marL="0" lvl="0" indent="0">
              <a:spcBef>
                <a:spcPts val="0"/>
              </a:spcBef>
              <a:spcAft>
                <a:spcPts val="0"/>
              </a:spcAft>
              <a:buNone/>
            </a:pPr>
            <a:r>
              <a:rPr lang="en" dirty="0">
                <a:solidFill>
                  <a:schemeClr val="dk1"/>
                </a:solidFill>
              </a:rPr>
              <a:t>Interoperable and platform agnostic</a:t>
            </a:r>
            <a:endParaRPr dirty="0">
              <a:solidFill>
                <a:schemeClr val="dk1"/>
              </a:solidFill>
            </a:endParaRPr>
          </a:p>
          <a:p>
            <a:pPr marL="0" lvl="0" indent="0">
              <a:spcBef>
                <a:spcPts val="0"/>
              </a:spcBef>
              <a:spcAft>
                <a:spcPts val="0"/>
              </a:spcAft>
              <a:buNone/>
            </a:pPr>
            <a:r>
              <a:rPr lang="en" dirty="0">
                <a:solidFill>
                  <a:schemeClr val="dk1"/>
                </a:solidFill>
              </a:rPr>
              <a:t>PresQT bridges gaps between existing digital library infrastructure, repositories and software reuse. </a:t>
            </a:r>
            <a:endParaRPr dirty="0">
              <a:solidFill>
                <a:schemeClr val="dk1"/>
              </a:solidFill>
            </a:endParaRPr>
          </a:p>
          <a:p>
            <a:pPr marL="0" lvl="0" indent="0">
              <a:spcBef>
                <a:spcPts val="0"/>
              </a:spcBef>
              <a:spcAft>
                <a:spcPts val="0"/>
              </a:spcAft>
              <a:buClr>
                <a:schemeClr val="dk1"/>
              </a:buClr>
              <a:buSzPts val="2480"/>
              <a:buFont typeface="Arial"/>
              <a:buNone/>
            </a:pPr>
            <a:endParaRPr dirty="0">
              <a:solidFill>
                <a:schemeClr val="dk1"/>
              </a:solidFill>
            </a:endParaRPr>
          </a:p>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solidFill>
                <a:schemeClr val="dk1"/>
              </a:solidFill>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solidFill>
                  <a:schemeClr val="dk1"/>
                </a:solidFill>
              </a:rPr>
              <a:t>Part of the research management lifecycle</a:t>
            </a:r>
            <a:endParaRPr>
              <a:solidFill>
                <a:schemeClr val="dk1"/>
              </a:solidFill>
            </a:endParaRPr>
          </a:p>
          <a:p>
            <a:pPr marL="0" lvl="0" indent="0">
              <a:spcBef>
                <a:spcPts val="0"/>
              </a:spcBef>
              <a:spcAft>
                <a:spcPts val="0"/>
              </a:spcAft>
              <a:buNone/>
            </a:pPr>
            <a:r>
              <a:rPr lang="en">
                <a:solidFill>
                  <a:schemeClr val="dk1"/>
                </a:solidFill>
              </a:rPr>
              <a:t>Not a standalone tool</a:t>
            </a:r>
            <a:endParaRPr>
              <a:solidFill>
                <a:schemeClr val="dk1"/>
              </a:solidFill>
            </a:endParaRPr>
          </a:p>
          <a:p>
            <a:pPr marL="0" lvl="0" indent="0">
              <a:spcBef>
                <a:spcPts val="0"/>
              </a:spcBef>
              <a:spcAft>
                <a:spcPts val="0"/>
              </a:spcAft>
              <a:buNone/>
            </a:pPr>
            <a:r>
              <a:rPr lang="en">
                <a:solidFill>
                  <a:schemeClr val="dk1"/>
                </a:solidFill>
              </a:rPr>
              <a:t>Interoperable and platform agnostic</a:t>
            </a:r>
            <a:endParaRPr>
              <a:solidFill>
                <a:schemeClr val="dk1"/>
              </a:solidFill>
            </a:endParaRPr>
          </a:p>
          <a:p>
            <a:pPr marL="0" lvl="0" indent="0">
              <a:spcBef>
                <a:spcPts val="0"/>
              </a:spcBef>
              <a:spcAft>
                <a:spcPts val="0"/>
              </a:spcAft>
              <a:buNone/>
            </a:pPr>
            <a:r>
              <a:rPr lang="en">
                <a:solidFill>
                  <a:schemeClr val="dk1"/>
                </a:solidFill>
              </a:rPr>
              <a:t>PresQT bridges gaps between existing digital library infrastructure, repositories and software reuse. </a:t>
            </a:r>
            <a:endParaRPr>
              <a:solidFill>
                <a:schemeClr val="dk1"/>
              </a:solidFill>
            </a:endParaRPr>
          </a:p>
          <a:p>
            <a:pPr marL="0" lvl="0" indent="0">
              <a:spcBef>
                <a:spcPts val="0"/>
              </a:spcBef>
              <a:spcAft>
                <a:spcPts val="0"/>
              </a:spcAft>
              <a:buClr>
                <a:schemeClr val="dk1"/>
              </a:buClr>
              <a:buSzPts val="2480"/>
              <a:buFont typeface="Arial"/>
              <a:buNone/>
            </a:pPr>
            <a:endParaRPr>
              <a:solidFill>
                <a:schemeClr val="dk1"/>
              </a:solidFill>
            </a:endParaRPr>
          </a:p>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8" name="Shape 5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solidFill>
                  <a:schemeClr val="dk1"/>
                </a:solidFill>
              </a:rPr>
              <a:t>Part of the research management lifecycle</a:t>
            </a:r>
            <a:endParaRPr>
              <a:solidFill>
                <a:schemeClr val="dk1"/>
              </a:solidFill>
            </a:endParaRPr>
          </a:p>
          <a:p>
            <a:pPr marL="0" lvl="0" indent="0">
              <a:spcBef>
                <a:spcPts val="0"/>
              </a:spcBef>
              <a:spcAft>
                <a:spcPts val="0"/>
              </a:spcAft>
              <a:buNone/>
            </a:pPr>
            <a:r>
              <a:rPr lang="en">
                <a:solidFill>
                  <a:schemeClr val="dk1"/>
                </a:solidFill>
              </a:rPr>
              <a:t>Not a standalone tool</a:t>
            </a:r>
            <a:endParaRPr>
              <a:solidFill>
                <a:schemeClr val="dk1"/>
              </a:solidFill>
            </a:endParaRPr>
          </a:p>
          <a:p>
            <a:pPr marL="0" lvl="0" indent="0">
              <a:spcBef>
                <a:spcPts val="0"/>
              </a:spcBef>
              <a:spcAft>
                <a:spcPts val="0"/>
              </a:spcAft>
              <a:buNone/>
            </a:pPr>
            <a:r>
              <a:rPr lang="en">
                <a:solidFill>
                  <a:schemeClr val="dk1"/>
                </a:solidFill>
              </a:rPr>
              <a:t>Interoperable and platform agnostic</a:t>
            </a:r>
            <a:endParaRPr>
              <a:solidFill>
                <a:schemeClr val="dk1"/>
              </a:solidFill>
            </a:endParaRPr>
          </a:p>
          <a:p>
            <a:pPr marL="0" lvl="0" indent="0">
              <a:spcBef>
                <a:spcPts val="0"/>
              </a:spcBef>
              <a:spcAft>
                <a:spcPts val="0"/>
              </a:spcAft>
              <a:buNone/>
            </a:pPr>
            <a:r>
              <a:rPr lang="en">
                <a:solidFill>
                  <a:schemeClr val="dk1"/>
                </a:solidFill>
              </a:rPr>
              <a:t>PresQT bridges gaps between existing digital library infrastructure, repositories and software reuse. </a:t>
            </a:r>
            <a:endParaRPr>
              <a:solidFill>
                <a:schemeClr val="dk1"/>
              </a:solidFill>
            </a:endParaRPr>
          </a:p>
          <a:p>
            <a:pPr marL="0" lvl="0" indent="0">
              <a:spcBef>
                <a:spcPts val="0"/>
              </a:spcBef>
              <a:spcAft>
                <a:spcPts val="0"/>
              </a:spcAft>
              <a:buClr>
                <a:schemeClr val="dk1"/>
              </a:buClr>
              <a:buSzPts val="2480"/>
              <a:buFont typeface="Arial"/>
              <a:buNone/>
            </a:pPr>
            <a:endParaRPr>
              <a:solidFill>
                <a:schemeClr val="dk1"/>
              </a:solidFill>
            </a:endParaRPr>
          </a:p>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t>PresQT has been gathering stakeholder feedback through a needs assessment and  two workshops - one at ND in Spring 2017 and one at RDA Plenary Montreal in Fall 2017 .  The Needs Assessment was piloted at workshop one, and ran from mid-summer 2017 through fall 2018.</a:t>
            </a:r>
            <a:endParaRPr/>
          </a:p>
          <a:p>
            <a:pPr marL="0" lvl="0" indent="0">
              <a:spcBef>
                <a:spcPts val="0"/>
              </a:spcBef>
              <a:spcAft>
                <a:spcPts val="0"/>
              </a:spcAft>
              <a:buNone/>
            </a:pPr>
            <a:r>
              <a:rPr lang="en"/>
              <a:t>The Planning grant concludes this year.  </a:t>
            </a:r>
            <a:endParaRPr/>
          </a:p>
        </p:txBody>
      </p:sp>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t>PresQT was conceived as a “radically open grant funded project”. We pledged to share all workshop stakeholder input, workshop materials, meeting minutes and needs assessment online during the active project - not hoarde it til the end.  </a:t>
            </a:r>
            <a:r>
              <a:rPr lang="en">
                <a:solidFill>
                  <a:schemeClr val="dk1"/>
                </a:solidFill>
              </a:rPr>
              <a:t>We created an Open Science Framework  project for sharing results and gave it a DOI that we submitted with our proposal so reviewers and the funder would know where we would share the info gathered with the funding. The needs assessment questionnaire, response data, and workshop materials we’re talking about today  are all available on osf. </a:t>
            </a:r>
            <a:endParaRPr>
              <a:solidFill>
                <a:schemeClr val="dk1"/>
              </a:solidFill>
            </a:endParaRPr>
          </a:p>
          <a:p>
            <a:pPr marL="0" lvl="0" indent="0">
              <a:spcBef>
                <a:spcPts val="0"/>
              </a:spcBef>
              <a:spcAft>
                <a:spcPts val="0"/>
              </a:spcAft>
              <a:buNone/>
            </a:pPr>
            <a:r>
              <a:rPr lang="en"/>
              <a:t>We emphasized sharing and worked with dedicated partner, Center for Open Science.  </a:t>
            </a:r>
            <a:endParaRPr/>
          </a:p>
        </p:txBody>
      </p:sp>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t>PresQT was conceived as a “radically open grant funded project”. We pledged to share all workshop stakeholder input, workshop materials, meeting minutes and needs assessment online during the active project - not hoarde it til the end.  </a:t>
            </a:r>
            <a:r>
              <a:rPr lang="en">
                <a:solidFill>
                  <a:schemeClr val="dk1"/>
                </a:solidFill>
              </a:rPr>
              <a:t>We created an Open Science Framework  project for sharing results and gave it a DOI that we submitted with our proposal so reviewers and the funder would know where we would share the info gathered with the funding. The needs assessment questionnaire, response data, and workshop materials we’re talking about today  are all available on osf. </a:t>
            </a:r>
            <a:endParaRPr>
              <a:solidFill>
                <a:schemeClr val="dk1"/>
              </a:solidFill>
            </a:endParaRPr>
          </a:p>
          <a:p>
            <a:pPr marL="0" lvl="0" indent="0">
              <a:spcBef>
                <a:spcPts val="0"/>
              </a:spcBef>
              <a:spcAft>
                <a:spcPts val="0"/>
              </a:spcAft>
              <a:buNone/>
            </a:pPr>
            <a:r>
              <a:rPr lang="en"/>
              <a:t>We emphasized sharing and worked with dedicated partner, Center for Open Science.  </a:t>
            </a:r>
            <a:endParaRPr/>
          </a:p>
        </p:txBody>
      </p:sp>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solidFill>
                  <a:schemeClr val="dk1"/>
                </a:solidFill>
              </a:rPr>
              <a:t>Part of the research management lifecycle</a:t>
            </a:r>
            <a:endParaRPr>
              <a:solidFill>
                <a:schemeClr val="dk1"/>
              </a:solidFill>
            </a:endParaRPr>
          </a:p>
          <a:p>
            <a:pPr marL="0" lvl="0" indent="0">
              <a:spcBef>
                <a:spcPts val="0"/>
              </a:spcBef>
              <a:spcAft>
                <a:spcPts val="0"/>
              </a:spcAft>
              <a:buNone/>
            </a:pPr>
            <a:r>
              <a:rPr lang="en">
                <a:solidFill>
                  <a:schemeClr val="dk1"/>
                </a:solidFill>
              </a:rPr>
              <a:t>Not a standalone tool</a:t>
            </a:r>
            <a:endParaRPr>
              <a:solidFill>
                <a:schemeClr val="dk1"/>
              </a:solidFill>
            </a:endParaRPr>
          </a:p>
          <a:p>
            <a:pPr marL="0" lvl="0" indent="0">
              <a:spcBef>
                <a:spcPts val="0"/>
              </a:spcBef>
              <a:spcAft>
                <a:spcPts val="0"/>
              </a:spcAft>
              <a:buNone/>
            </a:pPr>
            <a:r>
              <a:rPr lang="en">
                <a:solidFill>
                  <a:schemeClr val="dk1"/>
                </a:solidFill>
              </a:rPr>
              <a:t>Interoperable and platform agnostic</a:t>
            </a:r>
            <a:endParaRPr>
              <a:solidFill>
                <a:schemeClr val="dk1"/>
              </a:solidFill>
            </a:endParaRPr>
          </a:p>
          <a:p>
            <a:pPr marL="0" lvl="0" indent="0">
              <a:spcBef>
                <a:spcPts val="0"/>
              </a:spcBef>
              <a:spcAft>
                <a:spcPts val="0"/>
              </a:spcAft>
              <a:buNone/>
            </a:pPr>
            <a:r>
              <a:rPr lang="en">
                <a:solidFill>
                  <a:schemeClr val="dk1"/>
                </a:solidFill>
              </a:rPr>
              <a:t>PresQT bridges gaps between existing digital library infrastructure, repositories and software reuse. </a:t>
            </a:r>
            <a:endParaRPr>
              <a:solidFill>
                <a:schemeClr val="dk1"/>
              </a:solidFill>
            </a:endParaRPr>
          </a:p>
          <a:p>
            <a:pPr marL="0" lvl="0" indent="0">
              <a:spcBef>
                <a:spcPts val="0"/>
              </a:spcBef>
              <a:spcAft>
                <a:spcPts val="0"/>
              </a:spcAft>
              <a:buClr>
                <a:schemeClr val="dk1"/>
              </a:buClr>
              <a:buSzPts val="2480"/>
              <a:buFont typeface="Arial"/>
              <a:buNone/>
            </a:pPr>
            <a:endParaRPr>
              <a:solidFill>
                <a:schemeClr val="dk1"/>
              </a:solidFill>
            </a:endParaRPr>
          </a:p>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Shape 64"/>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0502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Shape 64"/>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Shape 8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1" name="Shape 101"/>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Shape 108"/>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Shape 1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Shape 1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omments" Target="../comments/comment6.xm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omments" Target="../comments/comment7.xm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omments" Target="../comments/comment8.xml"/><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omments" Target="../comments/comment1.xml"/><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presqt.crc.nd.edu/"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osf.io/d3jx7/" TargetMode="Externa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comments" Target="../comments/comment3.xml"/><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comments" Target="../comments/comment4.xml"/><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comments" Target="../comments/comment5.xml"/><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p:nvPr/>
        </p:nvSpPr>
        <p:spPr>
          <a:xfrm>
            <a:off x="0" y="6165304"/>
            <a:ext cx="9144000" cy="692700"/>
          </a:xfrm>
          <a:prstGeom prst="rect">
            <a:avLst/>
          </a:prstGeom>
          <a:solidFill>
            <a:srgbClr val="E36C09"/>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b="0" i="0" u="none" strike="noStrike" cap="none">
                <a:solidFill>
                  <a:srgbClr val="FFFFFF"/>
                </a:solidFill>
                <a:latin typeface="Calibri"/>
                <a:ea typeface="Calibri"/>
                <a:cs typeface="Calibri"/>
                <a:sym typeface="Calibri"/>
              </a:rPr>
              <a:t>Hesburgh Libraries</a:t>
            </a:r>
            <a:endParaRPr/>
          </a:p>
        </p:txBody>
      </p:sp>
      <p:sp>
        <p:nvSpPr>
          <p:cNvPr id="130" name="Shape 130"/>
          <p:cNvSpPr txBox="1">
            <a:spLocks noGrp="1"/>
          </p:cNvSpPr>
          <p:nvPr>
            <p:ph type="subTitle" idx="1"/>
          </p:nvPr>
        </p:nvSpPr>
        <p:spPr>
          <a:xfrm>
            <a:off x="0" y="3556001"/>
            <a:ext cx="9144000" cy="163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2800"/>
              <a:buFont typeface="Arial"/>
              <a:buNone/>
            </a:pPr>
            <a:r>
              <a:rPr lang="en-US" sz="1800" b="1" i="0" u="none" strike="noStrike" cap="none" dirty="0" smtClean="0">
                <a:solidFill>
                  <a:srgbClr val="000000"/>
                </a:solidFill>
                <a:latin typeface="Oswald"/>
                <a:ea typeface="Oswald"/>
                <a:cs typeface="Oswald"/>
                <a:sym typeface="Oswald"/>
              </a:rPr>
              <a:t>Sandra </a:t>
            </a:r>
            <a:r>
              <a:rPr lang="en-US" sz="1800" b="1" i="0" u="none" strike="noStrike" cap="none" dirty="0" err="1" smtClean="0">
                <a:solidFill>
                  <a:srgbClr val="000000"/>
                </a:solidFill>
                <a:latin typeface="Oswald"/>
                <a:ea typeface="Oswald"/>
                <a:cs typeface="Oswald"/>
                <a:sym typeface="Oswald"/>
              </a:rPr>
              <a:t>Gesing</a:t>
            </a:r>
            <a:r>
              <a:rPr lang="en-US" sz="1800" b="1" i="0" u="none" strike="noStrike" cap="none" dirty="0" smtClean="0">
                <a:solidFill>
                  <a:srgbClr val="000000"/>
                </a:solidFill>
                <a:latin typeface="Oswald"/>
                <a:ea typeface="Oswald"/>
                <a:cs typeface="Oswald"/>
                <a:sym typeface="Oswald"/>
              </a:rPr>
              <a:t>, </a:t>
            </a:r>
            <a:r>
              <a:rPr lang="en" sz="1800" i="0" u="none" strike="noStrike" cap="none" dirty="0" smtClean="0">
                <a:solidFill>
                  <a:srgbClr val="000000"/>
                </a:solidFill>
                <a:latin typeface="Oswald"/>
                <a:ea typeface="Oswald"/>
                <a:cs typeface="Oswald"/>
                <a:sym typeface="Oswald"/>
              </a:rPr>
              <a:t>Richard </a:t>
            </a:r>
            <a:r>
              <a:rPr lang="en" sz="1800" i="0" u="none" strike="noStrike" cap="none" dirty="0">
                <a:solidFill>
                  <a:srgbClr val="000000"/>
                </a:solidFill>
                <a:latin typeface="Oswald"/>
                <a:ea typeface="Oswald"/>
                <a:cs typeface="Oswald"/>
                <a:sym typeface="Oswald"/>
              </a:rPr>
              <a:t>Johnson, Natalie Meyers</a:t>
            </a:r>
            <a:r>
              <a:rPr lang="en" sz="1800" i="0" u="none" strike="noStrike" cap="none" dirty="0" smtClean="0">
                <a:solidFill>
                  <a:srgbClr val="000000"/>
                </a:solidFill>
                <a:latin typeface="Oswald"/>
                <a:ea typeface="Oswald"/>
                <a:cs typeface="Oswald"/>
                <a:sym typeface="Oswald"/>
              </a:rPr>
              <a:t>, </a:t>
            </a:r>
            <a:r>
              <a:rPr lang="en" sz="1800" i="0" u="none" strike="noStrike" cap="none" dirty="0">
                <a:solidFill>
                  <a:srgbClr val="000000"/>
                </a:solidFill>
                <a:latin typeface="Oswald"/>
                <a:ea typeface="Oswald"/>
                <a:cs typeface="Oswald"/>
                <a:sym typeface="Oswald"/>
              </a:rPr>
              <a:t>John Wang</a:t>
            </a:r>
            <a:endParaRPr sz="1800" dirty="0">
              <a:latin typeface="Oswald"/>
              <a:ea typeface="Oswald"/>
              <a:cs typeface="Oswald"/>
              <a:sym typeface="Oswald"/>
            </a:endParaRPr>
          </a:p>
          <a:p>
            <a:pPr marL="0" lvl="0" indent="0">
              <a:spcBef>
                <a:spcPts val="480"/>
              </a:spcBef>
              <a:buClr>
                <a:srgbClr val="000000"/>
              </a:buClr>
              <a:buSzPts val="2400"/>
            </a:pPr>
            <a:r>
              <a:rPr lang="fr-FR" sz="1800" dirty="0" err="1">
                <a:solidFill>
                  <a:srgbClr val="333333"/>
                </a:solidFill>
                <a:highlight>
                  <a:srgbClr val="FFFFFF"/>
                </a:highlight>
                <a:latin typeface="Oswald"/>
                <a:ea typeface="Oswald"/>
                <a:cs typeface="Oswald"/>
                <a:sym typeface="Oswald"/>
              </a:rPr>
              <a:t>presqt-contact-list@</a:t>
            </a:r>
            <a:r>
              <a:rPr lang="fr-FR" sz="1800" dirty="0" err="1" smtClean="0">
                <a:solidFill>
                  <a:srgbClr val="333333"/>
                </a:solidFill>
                <a:highlight>
                  <a:srgbClr val="FFFFFF"/>
                </a:highlight>
                <a:latin typeface="Oswald"/>
                <a:ea typeface="Oswald"/>
                <a:cs typeface="Oswald"/>
                <a:sym typeface="Oswald"/>
              </a:rPr>
              <a:t>nd.edu</a:t>
            </a:r>
            <a:endParaRPr lang="fr-FR" sz="1800" dirty="0" smtClean="0">
              <a:solidFill>
                <a:srgbClr val="333333"/>
              </a:solidFill>
              <a:highlight>
                <a:srgbClr val="FFFFFF"/>
              </a:highlight>
              <a:latin typeface="Oswald"/>
              <a:ea typeface="Oswald"/>
              <a:cs typeface="Oswald"/>
              <a:sym typeface="Oswald"/>
            </a:endParaRPr>
          </a:p>
          <a:p>
            <a:pPr marL="0" marR="0" lvl="0" indent="0" algn="ctr" rtl="0">
              <a:spcBef>
                <a:spcPts val="480"/>
              </a:spcBef>
              <a:spcAft>
                <a:spcPts val="0"/>
              </a:spcAft>
              <a:buClr>
                <a:srgbClr val="000000"/>
              </a:buClr>
              <a:buSzPts val="2400"/>
              <a:buFont typeface="Arial"/>
              <a:buNone/>
            </a:pPr>
            <a:r>
              <a:rPr lang="en" sz="1800" dirty="0" smtClean="0">
                <a:solidFill>
                  <a:srgbClr val="333333"/>
                </a:solidFill>
                <a:highlight>
                  <a:srgbClr val="FFFFFF"/>
                </a:highlight>
                <a:latin typeface="Oswald"/>
                <a:ea typeface="Oswald"/>
                <a:cs typeface="Oswald"/>
                <a:sym typeface="Oswald"/>
              </a:rPr>
              <a:t>https</a:t>
            </a:r>
            <a:r>
              <a:rPr lang="en" sz="1800" dirty="0">
                <a:solidFill>
                  <a:srgbClr val="333333"/>
                </a:solidFill>
                <a:highlight>
                  <a:srgbClr val="FFFFFF"/>
                </a:highlight>
                <a:latin typeface="Oswald"/>
                <a:ea typeface="Oswald"/>
                <a:cs typeface="Oswald"/>
                <a:sym typeface="Oswald"/>
              </a:rPr>
              <a:t>://presqt.crc.nd.edu/</a:t>
            </a:r>
            <a:endParaRPr sz="1800" dirty="0">
              <a:solidFill>
                <a:srgbClr val="333333"/>
              </a:solidFill>
              <a:highlight>
                <a:srgbClr val="FFFFFF"/>
              </a:highlight>
              <a:latin typeface="Oswald"/>
              <a:ea typeface="Oswald"/>
              <a:cs typeface="Oswald"/>
              <a:sym typeface="Oswald"/>
            </a:endParaRPr>
          </a:p>
          <a:p>
            <a:pPr marL="0" marR="0" lvl="0" indent="0" algn="ctr" rtl="0">
              <a:spcBef>
                <a:spcPts val="480"/>
              </a:spcBef>
              <a:spcAft>
                <a:spcPts val="0"/>
              </a:spcAft>
              <a:buClr>
                <a:srgbClr val="000000"/>
              </a:buClr>
              <a:buSzPts val="2400"/>
              <a:buFont typeface="Arial"/>
              <a:buNone/>
            </a:pPr>
            <a:endParaRPr lang="en-US" sz="2400" dirty="0" smtClean="0">
              <a:solidFill>
                <a:srgbClr val="000000"/>
              </a:solidFill>
              <a:latin typeface="Oswald"/>
              <a:ea typeface="Oswald"/>
              <a:cs typeface="Oswald"/>
              <a:sym typeface="Oswald"/>
            </a:endParaRPr>
          </a:p>
          <a:p>
            <a:pPr marL="0" marR="0" lvl="0" indent="0" algn="ctr" rtl="0">
              <a:spcBef>
                <a:spcPts val="480"/>
              </a:spcBef>
              <a:spcAft>
                <a:spcPts val="0"/>
              </a:spcAft>
              <a:buClr>
                <a:srgbClr val="888888"/>
              </a:buClr>
              <a:buSzPts val="2400"/>
              <a:buFont typeface="Arial"/>
              <a:buNone/>
            </a:pPr>
            <a:r>
              <a:rPr lang="en-US" sz="1800" b="0" i="0" u="none" strike="noStrike" cap="none" dirty="0" smtClean="0">
                <a:solidFill>
                  <a:srgbClr val="000000"/>
                </a:solidFill>
                <a:sym typeface="Calibri"/>
              </a:rPr>
              <a:t>September 17, 2018</a:t>
            </a:r>
            <a:endParaRPr sz="1800" b="0" i="0" u="none" strike="noStrike" cap="none" dirty="0">
              <a:solidFill>
                <a:srgbClr val="000000"/>
              </a:solidFill>
              <a:sym typeface="Calibri"/>
            </a:endParaRPr>
          </a:p>
          <a:p>
            <a:pPr marL="0" marR="0" lvl="0" indent="0" algn="ctr" rtl="0">
              <a:spcBef>
                <a:spcPts val="48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 </a:t>
            </a:r>
            <a:endParaRPr dirty="0"/>
          </a:p>
        </p:txBody>
      </p:sp>
      <p:sp>
        <p:nvSpPr>
          <p:cNvPr id="131" name="Shape 131"/>
          <p:cNvSpPr/>
          <p:nvPr/>
        </p:nvSpPr>
        <p:spPr>
          <a:xfrm>
            <a:off x="0" y="1293550"/>
            <a:ext cx="9144000" cy="2019000"/>
          </a:xfrm>
          <a:prstGeom prst="rect">
            <a:avLst/>
          </a:prstGeom>
          <a:solidFill>
            <a:srgbClr val="E46C0A"/>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lvl="0" algn="ctr"/>
            <a:r>
              <a:rPr lang="en-US" sz="4400" dirty="0" err="1" smtClean="0">
                <a:solidFill>
                  <a:srgbClr val="FFFFFF"/>
                </a:solidFill>
                <a:latin typeface="Calibri"/>
                <a:ea typeface="Calibri"/>
                <a:cs typeface="Calibri"/>
                <a:sym typeface="Calibri"/>
              </a:rPr>
              <a:t>PresQT</a:t>
            </a:r>
            <a:r>
              <a:rPr lang="en-US" sz="4400" dirty="0" smtClean="0">
                <a:solidFill>
                  <a:srgbClr val="FFFFFF"/>
                </a:solidFill>
                <a:latin typeface="Calibri"/>
                <a:ea typeface="Calibri"/>
                <a:cs typeface="Calibri"/>
                <a:sym typeface="Calibri"/>
              </a:rPr>
              <a:t>: </a:t>
            </a:r>
            <a:r>
              <a:rPr lang="en-US" sz="4400" dirty="0">
                <a:solidFill>
                  <a:srgbClr val="FFFFFF"/>
                </a:solidFill>
                <a:latin typeface="Calibri"/>
                <a:ea typeface="Calibri"/>
                <a:cs typeface="Calibri"/>
                <a:sym typeface="Calibri"/>
              </a:rPr>
              <a:t>Workshop </a:t>
            </a:r>
            <a:r>
              <a:rPr lang="en-US" sz="4400" dirty="0" smtClean="0">
                <a:solidFill>
                  <a:srgbClr val="FFFFFF"/>
                </a:solidFill>
                <a:latin typeface="Calibri"/>
                <a:ea typeface="Calibri"/>
                <a:cs typeface="Calibri"/>
                <a:sym typeface="Calibri"/>
              </a:rPr>
              <a:t>Goals - </a:t>
            </a:r>
          </a:p>
          <a:p>
            <a:pPr lvl="0" algn="ctr"/>
            <a:r>
              <a:rPr lang="en-US" sz="4400" dirty="0" smtClean="0">
                <a:solidFill>
                  <a:srgbClr val="FFFFFF"/>
                </a:solidFill>
                <a:latin typeface="Calibri"/>
                <a:ea typeface="Calibri"/>
                <a:cs typeface="Calibri"/>
                <a:sym typeface="Calibri"/>
              </a:rPr>
              <a:t>High </a:t>
            </a:r>
            <a:r>
              <a:rPr lang="en-US" sz="4400" dirty="0">
                <a:solidFill>
                  <a:srgbClr val="FFFFFF"/>
                </a:solidFill>
                <a:latin typeface="Calibri"/>
                <a:ea typeface="Calibri"/>
                <a:cs typeface="Calibri"/>
                <a:sym typeface="Calibri"/>
              </a:rPr>
              <a:t>Level Design </a:t>
            </a:r>
            <a:r>
              <a:rPr lang="en-US" sz="4400" dirty="0" smtClean="0">
                <a:solidFill>
                  <a:srgbClr val="FFFFFF"/>
                </a:solidFill>
                <a:latin typeface="Calibri"/>
                <a:ea typeface="Calibri"/>
                <a:cs typeface="Calibri"/>
                <a:sym typeface="Calibri"/>
              </a:rPr>
              <a:t>-</a:t>
            </a:r>
            <a:endParaRPr lang="en-US" sz="4400" dirty="0">
              <a:solidFill>
                <a:srgbClr val="FFFFFF"/>
              </a:solidFill>
              <a:latin typeface="Calibri"/>
              <a:ea typeface="Calibri"/>
              <a:cs typeface="Calibri"/>
              <a:sym typeface="Calibri"/>
            </a:endParaRPr>
          </a:p>
          <a:p>
            <a:pPr lvl="0" algn="ctr"/>
            <a:r>
              <a:rPr lang="en-US" sz="4400" dirty="0" smtClean="0">
                <a:solidFill>
                  <a:srgbClr val="FFFFFF"/>
                </a:solidFill>
                <a:latin typeface="Calibri"/>
                <a:ea typeface="Calibri"/>
                <a:cs typeface="Calibri"/>
                <a:sym typeface="Calibri"/>
              </a:rPr>
              <a:t>Timeline of the Project</a:t>
            </a:r>
            <a:endParaRPr sz="4400" b="0" i="0" u="none" strike="noStrike" cap="none" dirty="0">
              <a:solidFill>
                <a:srgbClr val="FFFFFF"/>
              </a:solidFill>
              <a:latin typeface="Calibri"/>
              <a:ea typeface="Calibri"/>
              <a:cs typeface="Calibri"/>
              <a:sym typeface="Calibri"/>
            </a:endParaRPr>
          </a:p>
        </p:txBody>
      </p:sp>
      <p:pic>
        <p:nvPicPr>
          <p:cNvPr id="132" name="Shape 132" descr="crc_logo_white_m.png"/>
          <p:cNvPicPr preferRelativeResize="0"/>
          <p:nvPr/>
        </p:nvPicPr>
        <p:blipFill rotWithShape="1">
          <a:blip r:embed="rId3">
            <a:alphaModFix/>
          </a:blip>
          <a:srcRect/>
          <a:stretch/>
        </p:blipFill>
        <p:spPr>
          <a:xfrm>
            <a:off x="7380312" y="6180124"/>
            <a:ext cx="1763689" cy="681959"/>
          </a:xfrm>
          <a:prstGeom prst="rect">
            <a:avLst/>
          </a:prstGeom>
          <a:noFill/>
          <a:ln>
            <a:noFill/>
          </a:ln>
        </p:spPr>
      </p:pic>
      <p:pic>
        <p:nvPicPr>
          <p:cNvPr id="133" name="Shape 133" descr="ND_mark_white_L.png"/>
          <p:cNvPicPr preferRelativeResize="0"/>
          <p:nvPr/>
        </p:nvPicPr>
        <p:blipFill rotWithShape="1">
          <a:blip r:embed="rId4">
            <a:alphaModFix/>
          </a:blip>
          <a:srcRect/>
          <a:stretch/>
        </p:blipFill>
        <p:spPr>
          <a:xfrm>
            <a:off x="35496" y="6214943"/>
            <a:ext cx="2520281" cy="5897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6130"/>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E46C0A"/>
              </a:buClr>
              <a:buSzPts val="4400"/>
              <a:buFont typeface="Calibri"/>
              <a:buNone/>
            </a:pPr>
            <a:r>
              <a:rPr lang="en-US" sz="2800" b="1" dirty="0" smtClean="0">
                <a:solidFill>
                  <a:srgbClr val="E46C0A"/>
                </a:solidFill>
                <a:latin typeface="Trebuchet MS"/>
                <a:ea typeface="Trebuchet MS"/>
                <a:cs typeface="Trebuchet MS"/>
                <a:sym typeface="Trebuchet MS"/>
              </a:rPr>
              <a:t>Goals of this workshop</a:t>
            </a:r>
            <a:endParaRPr sz="2800" b="1" i="0" u="none" strike="noStrike" cap="none" dirty="0">
              <a:solidFill>
                <a:srgbClr val="E46C0A"/>
              </a:solidFill>
              <a:latin typeface="Trebuchet MS"/>
              <a:ea typeface="Trebuchet MS"/>
              <a:cs typeface="Trebuchet MS"/>
              <a:sym typeface="Trebuchet MS"/>
            </a:endParaRPr>
          </a:p>
        </p:txBody>
      </p:sp>
      <p:sp>
        <p:nvSpPr>
          <p:cNvPr id="142" name="Shape 142"/>
          <p:cNvSpPr txBox="1">
            <a:spLocks noGrp="1"/>
          </p:cNvSpPr>
          <p:nvPr>
            <p:ph type="body" idx="1"/>
          </p:nvPr>
        </p:nvSpPr>
        <p:spPr>
          <a:xfrm>
            <a:off x="457200" y="969822"/>
            <a:ext cx="8229600" cy="4525963"/>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974806"/>
              </a:buClr>
            </a:pPr>
            <a:r>
              <a:rPr lang="en-US" sz="2400" dirty="0" smtClean="0">
                <a:solidFill>
                  <a:schemeClr val="tx1"/>
                </a:solidFill>
              </a:rPr>
              <a:t>Getting to know the involved partners, their roles and systems</a:t>
            </a:r>
          </a:p>
          <a:p>
            <a:pPr marL="342900" indent="-342900">
              <a:spcBef>
                <a:spcPts val="0"/>
              </a:spcBef>
              <a:buClr>
                <a:srgbClr val="974806"/>
              </a:buClr>
            </a:pPr>
            <a:endParaRPr lang="en-US" sz="2400" dirty="0" smtClean="0">
              <a:solidFill>
                <a:schemeClr val="tx1"/>
              </a:solidFill>
            </a:endParaRPr>
          </a:p>
          <a:p>
            <a:pPr marL="0" indent="0">
              <a:spcBef>
                <a:spcPts val="0"/>
              </a:spcBef>
              <a:buClr>
                <a:srgbClr val="974806"/>
              </a:buClr>
              <a:buNone/>
            </a:pPr>
            <a:r>
              <a:rPr lang="en-US" sz="2400" dirty="0" smtClean="0">
                <a:solidFill>
                  <a:schemeClr val="tx1"/>
                </a:solidFill>
              </a:rPr>
              <a:t>Everyone: Please introduce yourself with your name, affiliation and three words which characterizes your work/goals.</a:t>
            </a:r>
            <a:endParaRPr lang="en-US" sz="2400" dirty="0">
              <a:solidFill>
                <a:schemeClr val="tx1"/>
              </a:solidFill>
            </a:endParaRPr>
          </a:p>
          <a:p>
            <a:pPr marL="342900" indent="-342900">
              <a:spcBef>
                <a:spcPts val="0"/>
              </a:spcBef>
              <a:buClr>
                <a:srgbClr val="974806"/>
              </a:buClr>
            </a:pPr>
            <a:endParaRPr lang="en-US" sz="2400" dirty="0">
              <a:solidFill>
                <a:schemeClr val="tx1"/>
              </a:solidFill>
            </a:endParaRPr>
          </a:p>
          <a:p>
            <a:pPr marL="0" lvl="0" indent="0">
              <a:spcBef>
                <a:spcPts val="0"/>
              </a:spcBef>
              <a:buClr>
                <a:srgbClr val="974806"/>
              </a:buClr>
              <a:buNone/>
            </a:pPr>
            <a:r>
              <a:rPr lang="en-US" sz="2400" dirty="0" smtClean="0">
                <a:solidFill>
                  <a:schemeClr val="tx1"/>
                </a:solidFill>
              </a:rPr>
              <a:t>.</a:t>
            </a:r>
            <a:r>
              <a:rPr lang="en" sz="2400" b="0" i="0" u="none" strike="noStrike" cap="none" dirty="0" smtClean="0">
                <a:solidFill>
                  <a:schemeClr val="tx1"/>
                </a:solidFill>
                <a:sym typeface="Calibri"/>
              </a:rPr>
              <a:t> </a:t>
            </a:r>
            <a:r>
              <a:rPr lang="en" sz="2400" b="0" i="0" u="none" strike="noStrike" cap="none" dirty="0">
                <a:solidFill>
                  <a:schemeClr val="tx1"/>
                </a:solidFill>
                <a:sym typeface="Calibri"/>
              </a:rPr>
              <a:t>				</a:t>
            </a:r>
            <a:r>
              <a:rPr lang="en" sz="3200" b="0" i="0" u="none" strike="noStrike" cap="none" dirty="0">
                <a:solidFill>
                  <a:srgbClr val="000000"/>
                </a:solidFill>
                <a:latin typeface="Calibri"/>
                <a:ea typeface="Calibri"/>
                <a:cs typeface="Calibri"/>
                <a:sym typeface="Calibri"/>
              </a:rPr>
              <a:t>							   </a:t>
            </a:r>
            <a:endParaRPr dirty="0"/>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Tree>
    <p:extLst>
      <p:ext uri="{BB962C8B-B14F-4D97-AF65-F5344CB8AC3E}">
        <p14:creationId xmlns:p14="http://schemas.microsoft.com/office/powerpoint/2010/main" val="122882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6130"/>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E46C0A"/>
              </a:buClr>
              <a:buSzPts val="4400"/>
              <a:buFont typeface="Calibri"/>
              <a:buNone/>
            </a:pPr>
            <a:r>
              <a:rPr lang="en-US" sz="2800" b="1" dirty="0" smtClean="0">
                <a:solidFill>
                  <a:srgbClr val="E46C0A"/>
                </a:solidFill>
                <a:latin typeface="Trebuchet MS"/>
                <a:ea typeface="Trebuchet MS"/>
                <a:cs typeface="Trebuchet MS"/>
                <a:sym typeface="Trebuchet MS"/>
              </a:rPr>
              <a:t>Goals of this workshop</a:t>
            </a:r>
            <a:endParaRPr sz="2800" b="1" i="0" u="none" strike="noStrike" cap="none" dirty="0">
              <a:solidFill>
                <a:srgbClr val="E46C0A"/>
              </a:solidFill>
              <a:latin typeface="Trebuchet MS"/>
              <a:ea typeface="Trebuchet MS"/>
              <a:cs typeface="Trebuchet MS"/>
              <a:sym typeface="Trebuchet MS"/>
            </a:endParaRPr>
          </a:p>
        </p:txBody>
      </p:sp>
      <p:sp>
        <p:nvSpPr>
          <p:cNvPr id="142" name="Shape 142"/>
          <p:cNvSpPr txBox="1">
            <a:spLocks noGrp="1"/>
          </p:cNvSpPr>
          <p:nvPr>
            <p:ph type="body" idx="1"/>
          </p:nvPr>
        </p:nvSpPr>
        <p:spPr>
          <a:xfrm>
            <a:off x="457200" y="969822"/>
            <a:ext cx="8229600" cy="4525963"/>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974806"/>
              </a:buClr>
            </a:pPr>
            <a:r>
              <a:rPr lang="en-US" sz="2400" dirty="0" smtClean="0">
                <a:solidFill>
                  <a:schemeClr val="tx1"/>
                </a:solidFill>
              </a:rPr>
              <a:t>Getting to know the involved partners, their roles and systems</a:t>
            </a:r>
          </a:p>
          <a:p>
            <a:pPr marL="342900" indent="-342900">
              <a:spcBef>
                <a:spcPts val="0"/>
              </a:spcBef>
              <a:buClr>
                <a:srgbClr val="974806"/>
              </a:buClr>
            </a:pPr>
            <a:r>
              <a:rPr lang="en-US" sz="2400" dirty="0">
                <a:solidFill>
                  <a:schemeClr val="tx1"/>
                </a:solidFill>
              </a:rPr>
              <a:t>High-level technical </a:t>
            </a:r>
            <a:r>
              <a:rPr lang="en-US" sz="2400" dirty="0" smtClean="0">
                <a:solidFill>
                  <a:schemeClr val="tx1"/>
                </a:solidFill>
              </a:rPr>
              <a:t>design</a:t>
            </a:r>
          </a:p>
          <a:p>
            <a:pPr marL="342900" indent="-342900">
              <a:spcBef>
                <a:spcPts val="0"/>
              </a:spcBef>
              <a:buClr>
                <a:srgbClr val="974806"/>
              </a:buClr>
            </a:pPr>
            <a:r>
              <a:rPr lang="en-US" sz="2400" dirty="0" smtClean="0">
                <a:solidFill>
                  <a:schemeClr val="tx1"/>
                </a:solidFill>
              </a:rPr>
              <a:t>Gathering requirements on user side</a:t>
            </a:r>
          </a:p>
          <a:p>
            <a:pPr marL="342900" indent="-342900">
              <a:spcBef>
                <a:spcPts val="0"/>
              </a:spcBef>
              <a:buClr>
                <a:srgbClr val="974806"/>
              </a:buClr>
            </a:pPr>
            <a:r>
              <a:rPr lang="en-US" sz="2400" dirty="0" smtClean="0">
                <a:solidFill>
                  <a:schemeClr val="tx1"/>
                </a:solidFill>
              </a:rPr>
              <a:t>Gathering requirements on system side</a:t>
            </a:r>
          </a:p>
          <a:p>
            <a:pPr marL="342900" indent="-342900">
              <a:spcBef>
                <a:spcPts val="0"/>
              </a:spcBef>
              <a:buClr>
                <a:srgbClr val="974806"/>
              </a:buClr>
            </a:pPr>
            <a:r>
              <a:rPr lang="en-US" sz="2400" dirty="0" smtClean="0">
                <a:solidFill>
                  <a:schemeClr val="tx1"/>
                </a:solidFill>
              </a:rPr>
              <a:t>Defining short-term goals: First deliverable is a technical design document by December!</a:t>
            </a:r>
          </a:p>
          <a:p>
            <a:pPr marL="342900" indent="-342900">
              <a:spcBef>
                <a:spcPts val="0"/>
              </a:spcBef>
              <a:buClr>
                <a:srgbClr val="974806"/>
              </a:buClr>
            </a:pPr>
            <a:r>
              <a:rPr lang="en-US" sz="2400" dirty="0" smtClean="0">
                <a:solidFill>
                  <a:schemeClr val="tx1"/>
                </a:solidFill>
              </a:rPr>
              <a:t>Defining communication channels and point of contacts (besides email list), e.g., technical contact </a:t>
            </a:r>
            <a:r>
              <a:rPr lang="en-US" sz="2400" dirty="0" err="1" smtClean="0">
                <a:solidFill>
                  <a:schemeClr val="tx1"/>
                </a:solidFill>
              </a:rPr>
              <a:t>sandra.gesing@nd.edu</a:t>
            </a:r>
            <a:endParaRPr lang="en-US" sz="2400" dirty="0" smtClean="0">
              <a:solidFill>
                <a:schemeClr val="tx1"/>
              </a:solidFill>
            </a:endParaRPr>
          </a:p>
          <a:p>
            <a:pPr marL="342900" indent="-342900">
              <a:spcBef>
                <a:spcPts val="0"/>
              </a:spcBef>
              <a:buClr>
                <a:srgbClr val="974806"/>
              </a:buClr>
            </a:pPr>
            <a:r>
              <a:rPr lang="en-US" sz="2400" dirty="0" smtClean="0">
                <a:solidFill>
                  <a:schemeClr val="tx1"/>
                </a:solidFill>
              </a:rPr>
              <a:t>Discussions!!!</a:t>
            </a:r>
          </a:p>
          <a:p>
            <a:pPr marL="342900" indent="-342900">
              <a:spcBef>
                <a:spcPts val="0"/>
              </a:spcBef>
              <a:buClr>
                <a:srgbClr val="974806"/>
              </a:buClr>
            </a:pPr>
            <a:endParaRPr lang="en-US" sz="2400" dirty="0">
              <a:solidFill>
                <a:schemeClr val="tx1"/>
              </a:solidFill>
            </a:endParaRPr>
          </a:p>
          <a:p>
            <a:pPr marL="342900" indent="-342900">
              <a:spcBef>
                <a:spcPts val="0"/>
              </a:spcBef>
              <a:buClr>
                <a:srgbClr val="974806"/>
              </a:buClr>
            </a:pPr>
            <a:endParaRPr lang="en-US" sz="2400" dirty="0">
              <a:solidFill>
                <a:schemeClr val="tx1"/>
              </a:solidFill>
            </a:endParaRPr>
          </a:p>
          <a:p>
            <a:pPr marL="0" lvl="0" indent="0">
              <a:spcBef>
                <a:spcPts val="0"/>
              </a:spcBef>
              <a:buClr>
                <a:srgbClr val="974806"/>
              </a:buClr>
              <a:buNone/>
            </a:pPr>
            <a:r>
              <a:rPr lang="en-US" sz="2400" dirty="0" smtClean="0">
                <a:solidFill>
                  <a:schemeClr val="tx1"/>
                </a:solidFill>
              </a:rPr>
              <a:t>.</a:t>
            </a:r>
            <a:r>
              <a:rPr lang="en" sz="2400" b="0" i="0" u="none" strike="noStrike" cap="none" dirty="0" smtClean="0">
                <a:solidFill>
                  <a:schemeClr val="tx1"/>
                </a:solidFill>
                <a:sym typeface="Calibri"/>
              </a:rPr>
              <a:t> </a:t>
            </a:r>
            <a:r>
              <a:rPr lang="en" sz="2400" b="0" i="0" u="none" strike="noStrike" cap="none" dirty="0">
                <a:solidFill>
                  <a:schemeClr val="tx1"/>
                </a:solidFill>
                <a:sym typeface="Calibri"/>
              </a:rPr>
              <a:t>				</a:t>
            </a:r>
            <a:r>
              <a:rPr lang="en" sz="3200" b="0" i="0" u="none" strike="noStrike" cap="none" dirty="0">
                <a:solidFill>
                  <a:srgbClr val="000000"/>
                </a:solidFill>
                <a:latin typeface="Calibri"/>
                <a:ea typeface="Calibri"/>
                <a:cs typeface="Calibri"/>
                <a:sym typeface="Calibri"/>
              </a:rPr>
              <a:t>							   </a:t>
            </a:r>
            <a:endParaRPr dirty="0"/>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Tree>
    <p:extLst>
      <p:ext uri="{BB962C8B-B14F-4D97-AF65-F5344CB8AC3E}">
        <p14:creationId xmlns:p14="http://schemas.microsoft.com/office/powerpoint/2010/main" val="189723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6130"/>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E46C0A"/>
              </a:buClr>
              <a:buSzPts val="4400"/>
              <a:buFont typeface="Calibri"/>
              <a:buNone/>
            </a:pPr>
            <a:r>
              <a:rPr lang="en-US" sz="2800" b="1" dirty="0" smtClean="0">
                <a:solidFill>
                  <a:srgbClr val="E46C0A"/>
                </a:solidFill>
                <a:latin typeface="Trebuchet MS"/>
                <a:ea typeface="Trebuchet MS"/>
                <a:cs typeface="Trebuchet MS"/>
                <a:sym typeface="Trebuchet MS"/>
              </a:rPr>
              <a:t>Open Design</a:t>
            </a:r>
            <a:endParaRPr sz="2800" b="1" i="0" u="none" strike="noStrike" cap="none" dirty="0">
              <a:solidFill>
                <a:srgbClr val="E46C0A"/>
              </a:solidFill>
              <a:latin typeface="Trebuchet MS"/>
              <a:ea typeface="Trebuchet MS"/>
              <a:cs typeface="Trebuchet MS"/>
              <a:sym typeface="Trebuchet MS"/>
            </a:endParaRPr>
          </a:p>
        </p:txBody>
      </p:sp>
      <p:sp>
        <p:nvSpPr>
          <p:cNvPr id="142" name="Shape 142"/>
          <p:cNvSpPr txBox="1">
            <a:spLocks noGrp="1"/>
          </p:cNvSpPr>
          <p:nvPr>
            <p:ph type="body" idx="1"/>
          </p:nvPr>
        </p:nvSpPr>
        <p:spPr>
          <a:xfrm>
            <a:off x="457200" y="969822"/>
            <a:ext cx="8229600" cy="4525963"/>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974806"/>
              </a:buClr>
            </a:pPr>
            <a:r>
              <a:rPr lang="en-US" sz="2400" dirty="0">
                <a:solidFill>
                  <a:schemeClr val="tx1"/>
                </a:solidFill>
              </a:rPr>
              <a:t>The </a:t>
            </a:r>
            <a:r>
              <a:rPr lang="en-US" sz="2400" dirty="0" err="1">
                <a:solidFill>
                  <a:schemeClr val="tx1"/>
                </a:solidFill>
              </a:rPr>
              <a:t>PresQT</a:t>
            </a:r>
            <a:r>
              <a:rPr lang="en-US" sz="2400" dirty="0">
                <a:solidFill>
                  <a:schemeClr val="tx1"/>
                </a:solidFill>
              </a:rPr>
              <a:t> services </a:t>
            </a:r>
            <a:r>
              <a:rPr lang="en-US" sz="2400" b="1" dirty="0">
                <a:solidFill>
                  <a:schemeClr val="tx1"/>
                </a:solidFill>
              </a:rPr>
              <a:t>will not be standalone solutions </a:t>
            </a:r>
            <a:r>
              <a:rPr lang="en-US" sz="2400" dirty="0">
                <a:solidFill>
                  <a:schemeClr val="tx1"/>
                </a:solidFill>
              </a:rPr>
              <a:t>but extend the preservation tool landscape in a way that stakeholders like researchers and librarians can keep working in their chosen computational environment and  receive additional features instead of having to switch to a different software. </a:t>
            </a:r>
            <a:r>
              <a:rPr lang="en-US" sz="2400" dirty="0" err="1">
                <a:solidFill>
                  <a:schemeClr val="tx1"/>
                </a:solidFill>
              </a:rPr>
              <a:t>PresQT</a:t>
            </a:r>
            <a:r>
              <a:rPr lang="en-US" sz="2400" dirty="0">
                <a:solidFill>
                  <a:schemeClr val="tx1"/>
                </a:solidFill>
              </a:rPr>
              <a:t> services form the connection between tools, workflows and databases to existing repositories</a:t>
            </a:r>
            <a:r>
              <a:rPr lang="en-US" sz="2400" dirty="0" smtClean="0">
                <a:solidFill>
                  <a:schemeClr val="tx1"/>
                </a:solidFill>
              </a:rPr>
              <a:t>.</a:t>
            </a:r>
          </a:p>
          <a:p>
            <a:pPr marL="342900" indent="-342900">
              <a:spcBef>
                <a:spcPts val="0"/>
              </a:spcBef>
              <a:buClr>
                <a:srgbClr val="974806"/>
              </a:buClr>
            </a:pPr>
            <a:r>
              <a:rPr lang="en-US" sz="2400" dirty="0">
                <a:solidFill>
                  <a:schemeClr val="tx1"/>
                </a:solidFill>
              </a:rPr>
              <a:t>Additional preservation features in tools, workflows and repositories should be </a:t>
            </a:r>
            <a:r>
              <a:rPr lang="en-US" sz="2400" b="1" dirty="0">
                <a:solidFill>
                  <a:schemeClr val="tx1"/>
                </a:solidFill>
              </a:rPr>
              <a:t>easily </a:t>
            </a:r>
            <a:r>
              <a:rPr lang="en-US" sz="2400" b="1" dirty="0" err="1">
                <a:solidFill>
                  <a:schemeClr val="tx1"/>
                </a:solidFill>
              </a:rPr>
              <a:t>integrable</a:t>
            </a:r>
            <a:r>
              <a:rPr lang="en-US" sz="2400" b="1" dirty="0">
                <a:solidFill>
                  <a:schemeClr val="tx1"/>
                </a:solidFill>
              </a:rPr>
              <a:t> via standard APIs</a:t>
            </a:r>
            <a:r>
              <a:rPr lang="en-US" sz="2400" dirty="0" smtClean="0">
                <a:solidFill>
                  <a:schemeClr val="tx1"/>
                </a:solidFill>
              </a:rPr>
              <a:t>.</a:t>
            </a:r>
          </a:p>
          <a:p>
            <a:pPr marL="342900" indent="-342900">
              <a:spcBef>
                <a:spcPts val="0"/>
              </a:spcBef>
              <a:buClr>
                <a:srgbClr val="974806"/>
              </a:buClr>
            </a:pPr>
            <a:r>
              <a:rPr lang="en-US" sz="2400" dirty="0" smtClean="0">
                <a:solidFill>
                  <a:schemeClr val="tx1"/>
                </a:solidFill>
              </a:rPr>
              <a:t>To </a:t>
            </a:r>
            <a:r>
              <a:rPr lang="en-US" sz="2400" dirty="0">
                <a:solidFill>
                  <a:schemeClr val="tx1"/>
                </a:solidFill>
              </a:rPr>
              <a:t>assure a wide uptake in the community and to lower the barrier for using the novel features, we will assure a </a:t>
            </a:r>
            <a:r>
              <a:rPr lang="en-US" sz="2400" b="1" dirty="0">
                <a:solidFill>
                  <a:schemeClr val="tx1"/>
                </a:solidFill>
              </a:rPr>
              <a:t>user-centered design and collaborative development. </a:t>
            </a:r>
          </a:p>
          <a:p>
            <a:pPr marL="342900" indent="-342900">
              <a:spcBef>
                <a:spcPts val="0"/>
              </a:spcBef>
              <a:buClr>
                <a:srgbClr val="974806"/>
              </a:buClr>
            </a:pPr>
            <a:endParaRPr lang="en-US" sz="2400" dirty="0">
              <a:solidFill>
                <a:schemeClr val="tx1"/>
              </a:solidFill>
            </a:endParaRPr>
          </a:p>
          <a:p>
            <a:pPr marL="0" lvl="0" indent="0">
              <a:spcBef>
                <a:spcPts val="0"/>
              </a:spcBef>
              <a:buClr>
                <a:srgbClr val="974806"/>
              </a:buClr>
              <a:buNone/>
            </a:pPr>
            <a:r>
              <a:rPr lang="en-US" sz="2400" dirty="0" smtClean="0">
                <a:solidFill>
                  <a:schemeClr val="tx1"/>
                </a:solidFill>
              </a:rPr>
              <a:t>.</a:t>
            </a:r>
            <a:r>
              <a:rPr lang="en" sz="2400" b="0" i="0" u="none" strike="noStrike" cap="none" dirty="0" smtClean="0">
                <a:solidFill>
                  <a:schemeClr val="tx1"/>
                </a:solidFill>
                <a:sym typeface="Calibri"/>
              </a:rPr>
              <a:t> </a:t>
            </a:r>
            <a:r>
              <a:rPr lang="en" sz="2400" b="0" i="0" u="none" strike="noStrike" cap="none" dirty="0">
                <a:solidFill>
                  <a:schemeClr val="tx1"/>
                </a:solidFill>
                <a:sym typeface="Calibri"/>
              </a:rPr>
              <a:t>				</a:t>
            </a:r>
            <a:r>
              <a:rPr lang="en" sz="3200" b="0" i="0" u="none" strike="noStrike" cap="none" dirty="0">
                <a:solidFill>
                  <a:srgbClr val="000000"/>
                </a:solidFill>
                <a:latin typeface="Calibri"/>
                <a:ea typeface="Calibri"/>
                <a:cs typeface="Calibri"/>
                <a:sym typeface="Calibri"/>
              </a:rPr>
              <a:t>							   </a:t>
            </a:r>
            <a:endParaRPr dirty="0"/>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Tree>
    <p:extLst>
      <p:ext uri="{BB962C8B-B14F-4D97-AF65-F5344CB8AC3E}">
        <p14:creationId xmlns:p14="http://schemas.microsoft.com/office/powerpoint/2010/main" val="388346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 sz="3200" b="1" dirty="0">
                <a:solidFill>
                  <a:srgbClr val="E36C09"/>
                </a:solidFill>
                <a:latin typeface="Trebuchet MS"/>
                <a:ea typeface="Trebuchet MS"/>
                <a:cs typeface="Trebuchet MS"/>
                <a:sym typeface="Trebuchet MS"/>
              </a:rPr>
              <a:t>Repository </a:t>
            </a:r>
            <a:r>
              <a:rPr lang="en-US" sz="3200" b="1" dirty="0">
                <a:solidFill>
                  <a:srgbClr val="E36C09"/>
                </a:solidFill>
                <a:latin typeface="Trebuchet MS"/>
                <a:ea typeface="Trebuchet MS"/>
                <a:cs typeface="Trebuchet MS"/>
                <a:sym typeface="Trebuchet MS"/>
              </a:rPr>
              <a:t>and Tool </a:t>
            </a:r>
            <a:r>
              <a:rPr lang="en" sz="3200" b="1" dirty="0">
                <a:solidFill>
                  <a:srgbClr val="E36C09"/>
                </a:solidFill>
                <a:latin typeface="Trebuchet MS"/>
                <a:ea typeface="Trebuchet MS"/>
                <a:cs typeface="Trebuchet MS"/>
                <a:sym typeface="Trebuchet MS"/>
              </a:rPr>
              <a:t>Agnostic Solutions</a:t>
            </a:r>
            <a:r>
              <a:rPr lang="en" sz="3200" dirty="0"/>
              <a:t>	</a:t>
            </a:r>
            <a:r>
              <a:rPr lang="en" dirty="0"/>
              <a:t>	</a:t>
            </a:r>
            <a:endParaRPr dirty="0"/>
          </a:p>
        </p:txBody>
      </p:sp>
      <p:sp>
        <p:nvSpPr>
          <p:cNvPr id="2" name="Rectangle 1"/>
          <p:cNvSpPr/>
          <p:nvPr/>
        </p:nvSpPr>
        <p:spPr>
          <a:xfrm>
            <a:off x="311699" y="4066755"/>
            <a:ext cx="8317819" cy="2585323"/>
          </a:xfrm>
          <a:prstGeom prst="rect">
            <a:avLst/>
          </a:prstGeom>
        </p:spPr>
        <p:txBody>
          <a:bodyPr wrap="square">
            <a:spAutoFit/>
          </a:bodyPr>
          <a:lstStyle/>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Open </a:t>
            </a:r>
            <a:r>
              <a:rPr lang="en-US" sz="2400" dirty="0">
                <a:solidFill>
                  <a:schemeClr val="dk1"/>
                </a:solidFill>
                <a:latin typeface="Calibri"/>
                <a:ea typeface="Calibri"/>
                <a:cs typeface="Calibri"/>
                <a:sym typeface="Calibri"/>
              </a:rPr>
              <a:t>design of tools and services using standards</a:t>
            </a:r>
            <a:endParaRPr lang="en-US" sz="2400" dirty="0"/>
          </a:p>
          <a:p>
            <a:pPr marL="342900" lvl="0" indent="-342900">
              <a:spcBef>
                <a:spcPts val="720"/>
              </a:spcBef>
              <a:buClr>
                <a:schemeClr val="dk1"/>
              </a:buClr>
              <a:buSzPts val="3600"/>
              <a:buFont typeface="Arial"/>
              <a:buChar char="•"/>
            </a:pPr>
            <a:r>
              <a:rPr lang="en-US" sz="2400" dirty="0"/>
              <a:t>I</a:t>
            </a:r>
            <a:r>
              <a:rPr lang="en-US" sz="2400" dirty="0">
                <a:solidFill>
                  <a:schemeClr val="dk1"/>
                </a:solidFill>
                <a:latin typeface="Calibri"/>
                <a:ea typeface="Calibri"/>
                <a:cs typeface="Calibri"/>
                <a:sym typeface="Calibri"/>
              </a:rPr>
              <a:t>ntegrate with workflows, tools, and virtual environments</a:t>
            </a:r>
          </a:p>
          <a:p>
            <a:pPr marL="342900" lvl="0" indent="-342900">
              <a:spcBef>
                <a:spcPts val="720"/>
              </a:spcBef>
              <a:buClr>
                <a:schemeClr val="dk1"/>
              </a:buClr>
              <a:buSzPts val="3600"/>
              <a:buFont typeface="Arial"/>
              <a:buChar char="•"/>
            </a:pPr>
            <a:r>
              <a:rPr lang="en-US" sz="2400" dirty="0"/>
              <a:t>Priority Focus Areas</a:t>
            </a:r>
          </a:p>
          <a:p>
            <a:pPr lvl="0">
              <a:spcBef>
                <a:spcPts val="720"/>
              </a:spcBef>
              <a:buClr>
                <a:schemeClr val="dk1"/>
              </a:buClr>
              <a:buSzPts val="3600"/>
            </a:pPr>
            <a:r>
              <a:rPr lang="en-US" sz="2400" dirty="0">
                <a:solidFill>
                  <a:srgbClr val="45818E"/>
                </a:solidFill>
                <a:latin typeface="Noto Sans Symbols"/>
                <a:ea typeface="Noto Sans Symbols"/>
                <a:cs typeface="Noto Sans Symbols"/>
                <a:sym typeface="Noto Sans Symbols"/>
              </a:rPr>
              <a:t>➔</a:t>
            </a:r>
            <a:r>
              <a:rPr lang="en-US" sz="2400" dirty="0">
                <a:solidFill>
                  <a:srgbClr val="45818E"/>
                </a:solidFill>
                <a:latin typeface="Calibri"/>
                <a:ea typeface="Calibri"/>
                <a:cs typeface="Calibri"/>
                <a:sym typeface="Calibri"/>
              </a:rPr>
              <a:t> </a:t>
            </a:r>
            <a:r>
              <a:rPr lang="en-US" sz="2400" dirty="0">
                <a:solidFill>
                  <a:schemeClr val="dk1"/>
                </a:solidFill>
                <a:latin typeface="Calibri"/>
                <a:ea typeface="Calibri"/>
                <a:cs typeface="Calibri"/>
                <a:sym typeface="Calibri"/>
              </a:rPr>
              <a:t>Available for anyone to ad</a:t>
            </a:r>
            <a:r>
              <a:rPr lang="en-US" sz="2400" dirty="0"/>
              <a:t>opt what they need and build upon it</a:t>
            </a:r>
            <a:r>
              <a:rPr lang="en-US" sz="2400" dirty="0">
                <a:solidFill>
                  <a:schemeClr val="dk1"/>
                </a:solidFill>
                <a:latin typeface="Calibri"/>
                <a:ea typeface="Calibri"/>
                <a:cs typeface="Calibri"/>
                <a:sym typeface="Calibri"/>
              </a:rPr>
              <a:t>!</a:t>
            </a:r>
          </a:p>
        </p:txBody>
      </p:sp>
      <p:pic>
        <p:nvPicPr>
          <p:cNvPr id="3" name="Picture 2" descr="preservation_graphic_implement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266"/>
            <a:ext cx="9144000" cy="3545941"/>
          </a:xfrm>
          <a:prstGeom prst="rect">
            <a:avLst/>
          </a:prstGeom>
        </p:spPr>
      </p:pic>
    </p:spTree>
    <p:extLst>
      <p:ext uri="{BB962C8B-B14F-4D97-AF65-F5344CB8AC3E}">
        <p14:creationId xmlns:p14="http://schemas.microsoft.com/office/powerpoint/2010/main" val="824699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292" name="Shape 292"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293" name="Shape 293"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
        <p:nvSpPr>
          <p:cNvPr id="294" name="Shape 2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1" i="0" u="none" strike="noStrike" cap="none" dirty="0" smtClean="0">
                <a:solidFill>
                  <a:srgbClr val="E36C09"/>
                </a:solidFill>
                <a:latin typeface="Trebuchet MS"/>
                <a:ea typeface="Trebuchet MS"/>
                <a:cs typeface="Trebuchet MS"/>
                <a:sym typeface="Trebuchet MS"/>
              </a:rPr>
              <a:t>Timeline</a:t>
            </a:r>
            <a:endParaRPr sz="4400" b="1" i="0" u="none" strike="noStrike" cap="none" dirty="0">
              <a:solidFill>
                <a:srgbClr val="E36C09"/>
              </a:solidFill>
              <a:latin typeface="Trebuchet MS"/>
              <a:ea typeface="Trebuchet MS"/>
              <a:cs typeface="Trebuchet MS"/>
              <a:sym typeface="Trebuchet MS"/>
            </a:endParaRPr>
          </a:p>
        </p:txBody>
      </p:sp>
      <p:pic>
        <p:nvPicPr>
          <p:cNvPr id="9" name="Shape 536"/>
          <p:cNvPicPr preferRelativeResize="0"/>
          <p:nvPr/>
        </p:nvPicPr>
        <p:blipFill>
          <a:blip r:embed="rId5">
            <a:alphaModFix/>
          </a:blip>
          <a:stretch>
            <a:fillRect/>
          </a:stretch>
        </p:blipFill>
        <p:spPr>
          <a:xfrm>
            <a:off x="152400" y="1615256"/>
            <a:ext cx="8891905" cy="2322725"/>
          </a:xfrm>
          <a:prstGeom prst="rect">
            <a:avLst/>
          </a:prstGeom>
          <a:noFill/>
          <a:ln>
            <a:noFill/>
          </a:ln>
        </p:spPr>
      </p:pic>
    </p:spTree>
    <p:extLst>
      <p:ext uri="{BB962C8B-B14F-4D97-AF65-F5344CB8AC3E}">
        <p14:creationId xmlns:p14="http://schemas.microsoft.com/office/powerpoint/2010/main" val="404416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Open Design - Timeline </a:t>
            </a:r>
            <a:endParaRPr dirty="0"/>
          </a:p>
        </p:txBody>
      </p:sp>
      <p:pic>
        <p:nvPicPr>
          <p:cNvPr id="5" name="Picture 4" descr="Screen Shot 2018-09-10 at 5.17.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3962"/>
            <a:ext cx="9144000" cy="5417898"/>
          </a:xfrm>
          <a:prstGeom prst="rect">
            <a:avLst/>
          </a:prstGeom>
        </p:spPr>
      </p:pic>
    </p:spTree>
    <p:extLst>
      <p:ext uri="{BB962C8B-B14F-4D97-AF65-F5344CB8AC3E}">
        <p14:creationId xmlns:p14="http://schemas.microsoft.com/office/powerpoint/2010/main" val="177178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Open Design - Timeline </a:t>
            </a:r>
            <a:endParaRPr dirty="0"/>
          </a:p>
        </p:txBody>
      </p:sp>
      <p:pic>
        <p:nvPicPr>
          <p:cNvPr id="5" name="Picture 4" descr="Screen Shot 2018-09-10 at 5.17.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3962"/>
            <a:ext cx="9144000" cy="5417898"/>
          </a:xfrm>
          <a:prstGeom prst="rect">
            <a:avLst/>
          </a:prstGeom>
        </p:spPr>
      </p:pic>
      <p:sp>
        <p:nvSpPr>
          <p:cNvPr id="6" name="Donut 5"/>
          <p:cNvSpPr/>
          <p:nvPr/>
        </p:nvSpPr>
        <p:spPr>
          <a:xfrm>
            <a:off x="0" y="4114111"/>
            <a:ext cx="5618582" cy="1601465"/>
          </a:xfrm>
          <a:prstGeom prst="donut">
            <a:avLst>
              <a:gd name="adj" fmla="val 87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756631" y="3988861"/>
            <a:ext cx="3236884" cy="1754327"/>
          </a:xfrm>
          <a:prstGeom prst="rect">
            <a:avLst/>
          </a:prstGeom>
          <a:noFill/>
        </p:spPr>
        <p:txBody>
          <a:bodyPr wrap="none" rtlCol="0">
            <a:spAutoFit/>
          </a:bodyPr>
          <a:lstStyle/>
          <a:p>
            <a:r>
              <a:rPr lang="en-US" sz="3600" b="1" dirty="0" smtClean="0">
                <a:solidFill>
                  <a:schemeClr val="accent1">
                    <a:lumMod val="75000"/>
                  </a:schemeClr>
                </a:solidFill>
              </a:rPr>
              <a:t>ND</a:t>
            </a:r>
          </a:p>
          <a:p>
            <a:r>
              <a:rPr lang="en-US" sz="3600" b="1" dirty="0" smtClean="0">
                <a:solidFill>
                  <a:schemeClr val="accent1">
                    <a:lumMod val="75000"/>
                  </a:schemeClr>
                </a:solidFill>
              </a:rPr>
              <a:t>J</a:t>
            </a:r>
            <a:r>
              <a:rPr lang="hr-HR" sz="3600" b="1" dirty="0" smtClean="0">
                <a:solidFill>
                  <a:schemeClr val="accent1">
                    <a:lumMod val="75000"/>
                  </a:schemeClr>
                </a:solidFill>
              </a:rPr>
              <a:t>ohn Hopkins</a:t>
            </a:r>
          </a:p>
          <a:p>
            <a:r>
              <a:rPr lang="hr-HR" sz="3600" b="1" dirty="0" smtClean="0">
                <a:solidFill>
                  <a:schemeClr val="accent1">
                    <a:lumMod val="75000"/>
                  </a:schemeClr>
                </a:solidFill>
              </a:rPr>
              <a:t>Purdue</a:t>
            </a:r>
            <a:endParaRPr lang="en-US" sz="3600" b="1" dirty="0">
              <a:solidFill>
                <a:schemeClr val="accent1">
                  <a:lumMod val="75000"/>
                </a:schemeClr>
              </a:solidFill>
            </a:endParaRPr>
          </a:p>
        </p:txBody>
      </p:sp>
    </p:spTree>
    <p:extLst>
      <p:ext uri="{BB962C8B-B14F-4D97-AF65-F5344CB8AC3E}">
        <p14:creationId xmlns:p14="http://schemas.microsoft.com/office/powerpoint/2010/main" val="419368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SCRUM</a:t>
            </a:r>
            <a:r>
              <a:rPr lang="en" sz="3200" dirty="0"/>
              <a:t>	</a:t>
            </a:r>
            <a:r>
              <a:rPr lang="en" dirty="0"/>
              <a:t>	</a:t>
            </a:r>
            <a:endParaRPr dirty="0"/>
          </a:p>
        </p:txBody>
      </p:sp>
      <p:sp>
        <p:nvSpPr>
          <p:cNvPr id="6" name="Rectangle 5"/>
          <p:cNvSpPr/>
          <p:nvPr/>
        </p:nvSpPr>
        <p:spPr>
          <a:xfrm>
            <a:off x="311700" y="1198247"/>
            <a:ext cx="8261124" cy="4154983"/>
          </a:xfrm>
          <a:prstGeom prst="rect">
            <a:avLst/>
          </a:prstGeom>
        </p:spPr>
        <p:txBody>
          <a:bodyPr wrap="square">
            <a:spAutoFit/>
          </a:bodyPr>
          <a:lstStyle/>
          <a:p>
            <a:pPr marL="285750" indent="-285750">
              <a:buFont typeface="Arial"/>
              <a:buChar char="•"/>
            </a:pPr>
            <a:r>
              <a:rPr lang="en-US" sz="2400" dirty="0" smtClean="0"/>
              <a:t>A </a:t>
            </a:r>
            <a:r>
              <a:rPr lang="en-US" sz="2400" dirty="0"/>
              <a:t>product owner creates a prioritized wish list called a product backlog.</a:t>
            </a:r>
          </a:p>
          <a:p>
            <a:pPr marL="285750" indent="-285750">
              <a:buFont typeface="Arial"/>
              <a:buChar char="•"/>
            </a:pPr>
            <a:r>
              <a:rPr lang="en-US" sz="2400" dirty="0"/>
              <a:t>During sprint planning, the team pulls a small chunk from the top of that wish list, a sprint backlog, and decides how to implement those pieces in text or software.</a:t>
            </a:r>
          </a:p>
          <a:p>
            <a:pPr marL="285750" indent="-285750">
              <a:buFont typeface="Arial"/>
              <a:buChar char="•"/>
            </a:pPr>
            <a:r>
              <a:rPr lang="en-US" sz="2400" dirty="0"/>
              <a:t>The team has two weeks to complete its work, and the </a:t>
            </a:r>
            <a:r>
              <a:rPr lang="en-US" sz="2400" dirty="0" err="1"/>
              <a:t>ScrumMaster</a:t>
            </a:r>
            <a:r>
              <a:rPr lang="en-US" sz="2400" dirty="0"/>
              <a:t> keeps the team focused on its goal.</a:t>
            </a:r>
          </a:p>
          <a:p>
            <a:pPr marL="285750" indent="-285750">
              <a:buFont typeface="Arial"/>
              <a:buChar char="•"/>
            </a:pPr>
            <a:r>
              <a:rPr lang="en-US" sz="2400" dirty="0"/>
              <a:t>At the end of the sprint, the work should be publishable.</a:t>
            </a:r>
          </a:p>
          <a:p>
            <a:pPr marL="285750" indent="-285750">
              <a:buFont typeface="Arial"/>
              <a:buChar char="•"/>
            </a:pPr>
            <a:r>
              <a:rPr lang="en-US" sz="2400" dirty="0"/>
              <a:t>The sprint ends with a sprint review and retrospective.</a:t>
            </a:r>
          </a:p>
          <a:p>
            <a:pPr marL="285750" indent="-285750">
              <a:buFont typeface="Arial"/>
              <a:buChar char="•"/>
            </a:pPr>
            <a:r>
              <a:rPr lang="en-US" sz="2400" dirty="0"/>
              <a:t>Next sprint begins, the team chooses another chunk of the product backlog and begins working again.</a:t>
            </a:r>
          </a:p>
        </p:txBody>
      </p:sp>
    </p:spTree>
    <p:extLst>
      <p:ext uri="{BB962C8B-B14F-4D97-AF65-F5344CB8AC3E}">
        <p14:creationId xmlns:p14="http://schemas.microsoft.com/office/powerpoint/2010/main" val="299694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Technical Management Plan </a:t>
            </a:r>
            <a:r>
              <a:rPr lang="mr-IN" sz="3200" b="1" dirty="0" smtClean="0">
                <a:solidFill>
                  <a:srgbClr val="E36C09"/>
                </a:solidFill>
                <a:latin typeface="Trebuchet MS"/>
                <a:ea typeface="Trebuchet MS"/>
                <a:cs typeface="Trebuchet MS"/>
                <a:sym typeface="Trebuchet MS"/>
              </a:rPr>
              <a:t>–</a:t>
            </a:r>
            <a:r>
              <a:rPr lang="en-US" sz="3200" b="1" dirty="0" smtClean="0">
                <a:solidFill>
                  <a:srgbClr val="E36C09"/>
                </a:solidFill>
                <a:latin typeface="Trebuchet MS"/>
                <a:ea typeface="Trebuchet MS"/>
                <a:cs typeface="Trebuchet MS"/>
                <a:sym typeface="Trebuchet MS"/>
              </a:rPr>
              <a:t> Design </a:t>
            </a:r>
            <a:r>
              <a:rPr lang="en" sz="3200" dirty="0"/>
              <a:t>	</a:t>
            </a:r>
            <a:r>
              <a:rPr lang="en" dirty="0"/>
              <a:t>	</a:t>
            </a:r>
            <a:endParaRPr dirty="0"/>
          </a:p>
        </p:txBody>
      </p:sp>
      <p:sp>
        <p:nvSpPr>
          <p:cNvPr id="2" name="Rectangle 1"/>
          <p:cNvSpPr/>
          <p:nvPr/>
        </p:nvSpPr>
        <p:spPr>
          <a:xfrm>
            <a:off x="311700" y="1266947"/>
            <a:ext cx="8317819" cy="1938992"/>
          </a:xfrm>
          <a:prstGeom prst="rect">
            <a:avLst/>
          </a:prstGeom>
        </p:spPr>
        <p:txBody>
          <a:bodyPr wrap="square">
            <a:spAutoFit/>
          </a:bodyPr>
          <a:lstStyle/>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Definition of requirements from users during kick-off meeting and video calls</a:t>
            </a:r>
          </a:p>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Using of open </a:t>
            </a:r>
            <a:r>
              <a:rPr lang="en-US" sz="2400" dirty="0" err="1" smtClean="0">
                <a:solidFill>
                  <a:schemeClr val="dk1"/>
                </a:solidFill>
                <a:latin typeface="Calibri"/>
                <a:ea typeface="Calibri"/>
                <a:cs typeface="Calibri"/>
                <a:sym typeface="Calibri"/>
              </a:rPr>
              <a:t>GitHub</a:t>
            </a:r>
            <a:r>
              <a:rPr lang="en-US" sz="2400" dirty="0" smtClean="0">
                <a:solidFill>
                  <a:schemeClr val="dk1"/>
                </a:solidFill>
                <a:latin typeface="Calibri"/>
                <a:ea typeface="Calibri"/>
                <a:cs typeface="Calibri"/>
                <a:sym typeface="Calibri"/>
              </a:rPr>
              <a:t> repository for collecting issues</a:t>
            </a: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511694" y="3751264"/>
            <a:ext cx="3721100" cy="2184400"/>
          </a:xfrm>
          <a:prstGeom prst="rect">
            <a:avLst/>
          </a:prstGeom>
        </p:spPr>
      </p:pic>
      <p:pic>
        <p:nvPicPr>
          <p:cNvPr id="5" name="Picture 4"/>
          <p:cNvPicPr>
            <a:picLocks noChangeAspect="1"/>
          </p:cNvPicPr>
          <p:nvPr/>
        </p:nvPicPr>
        <p:blipFill>
          <a:blip r:embed="rId4"/>
          <a:stretch>
            <a:fillRect/>
          </a:stretch>
        </p:blipFill>
        <p:spPr>
          <a:xfrm>
            <a:off x="5502754" y="3611216"/>
            <a:ext cx="3347831" cy="2327303"/>
          </a:xfrm>
          <a:prstGeom prst="rect">
            <a:avLst/>
          </a:prstGeom>
        </p:spPr>
      </p:pic>
      <p:sp>
        <p:nvSpPr>
          <p:cNvPr id="3" name="TextBox 2"/>
          <p:cNvSpPr txBox="1"/>
          <p:nvPr/>
        </p:nvSpPr>
        <p:spPr>
          <a:xfrm>
            <a:off x="4472778" y="4473059"/>
            <a:ext cx="786944" cy="769441"/>
          </a:xfrm>
          <a:prstGeom prst="rect">
            <a:avLst/>
          </a:prstGeom>
          <a:noFill/>
        </p:spPr>
        <p:txBody>
          <a:bodyPr wrap="none" rtlCol="0">
            <a:spAutoFit/>
          </a:bodyPr>
          <a:lstStyle/>
          <a:p>
            <a:r>
              <a:rPr lang="en-US" sz="4400" dirty="0" smtClean="0">
                <a:solidFill>
                  <a:schemeClr val="accent1">
                    <a:lumMod val="75000"/>
                  </a:schemeClr>
                </a:solidFill>
                <a:latin typeface="Wingdings"/>
                <a:ea typeface="Wingdings"/>
                <a:cs typeface="Wingdings"/>
                <a:sym typeface="Wingdings"/>
              </a:rPr>
              <a:t></a:t>
            </a:r>
            <a:endParaRPr lang="en-US" sz="4400" dirty="0">
              <a:solidFill>
                <a:schemeClr val="accent1">
                  <a:lumMod val="75000"/>
                </a:schemeClr>
              </a:solidFill>
            </a:endParaRPr>
          </a:p>
        </p:txBody>
      </p:sp>
    </p:spTree>
    <p:extLst>
      <p:ext uri="{BB962C8B-B14F-4D97-AF65-F5344CB8AC3E}">
        <p14:creationId xmlns:p14="http://schemas.microsoft.com/office/powerpoint/2010/main" val="29871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Technical Management Plan </a:t>
            </a:r>
            <a:r>
              <a:rPr lang="mr-IN" sz="3200" b="1" dirty="0" smtClean="0">
                <a:solidFill>
                  <a:srgbClr val="E36C09"/>
                </a:solidFill>
                <a:latin typeface="Trebuchet MS"/>
                <a:ea typeface="Trebuchet MS"/>
                <a:cs typeface="Trebuchet MS"/>
                <a:sym typeface="Trebuchet MS"/>
              </a:rPr>
              <a:t>–</a:t>
            </a:r>
            <a:r>
              <a:rPr lang="en-US" sz="3200" b="1" dirty="0" smtClean="0">
                <a:solidFill>
                  <a:srgbClr val="E36C09"/>
                </a:solidFill>
                <a:latin typeface="Trebuchet MS"/>
                <a:ea typeface="Trebuchet MS"/>
                <a:cs typeface="Trebuchet MS"/>
                <a:sym typeface="Trebuchet MS"/>
              </a:rPr>
              <a:t> Design </a:t>
            </a:r>
            <a:r>
              <a:rPr lang="en" sz="3200" dirty="0"/>
              <a:t>	</a:t>
            </a:r>
            <a:r>
              <a:rPr lang="en" dirty="0"/>
              <a:t>	</a:t>
            </a:r>
            <a:endParaRPr dirty="0"/>
          </a:p>
        </p:txBody>
      </p:sp>
      <p:sp>
        <p:nvSpPr>
          <p:cNvPr id="2" name="Rectangle 1"/>
          <p:cNvSpPr/>
          <p:nvPr/>
        </p:nvSpPr>
        <p:spPr>
          <a:xfrm>
            <a:off x="311700" y="1266947"/>
            <a:ext cx="8317819" cy="7848301"/>
          </a:xfrm>
          <a:prstGeom prst="rect">
            <a:avLst/>
          </a:prstGeom>
        </p:spPr>
        <p:txBody>
          <a:bodyPr wrap="square">
            <a:spAutoFit/>
          </a:bodyPr>
          <a:lstStyle/>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Definition of requirements from users during kick-off meeting and video calls</a:t>
            </a:r>
          </a:p>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Using of open </a:t>
            </a:r>
            <a:r>
              <a:rPr lang="en-US" sz="2400" dirty="0" err="1" smtClean="0">
                <a:solidFill>
                  <a:schemeClr val="dk1"/>
                </a:solidFill>
                <a:latin typeface="Calibri"/>
                <a:ea typeface="Calibri"/>
                <a:cs typeface="Calibri"/>
                <a:sym typeface="Calibri"/>
              </a:rPr>
              <a:t>GitHub</a:t>
            </a:r>
            <a:r>
              <a:rPr lang="en-US" sz="2400" dirty="0" smtClean="0">
                <a:solidFill>
                  <a:schemeClr val="dk1"/>
                </a:solidFill>
                <a:latin typeface="Calibri"/>
                <a:ea typeface="Calibri"/>
                <a:cs typeface="Calibri"/>
                <a:sym typeface="Calibri"/>
              </a:rPr>
              <a:t> repository for collecting issues</a:t>
            </a: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Wingdings" charset="2"/>
              <a:buChar char="Ø"/>
            </a:pPr>
            <a:r>
              <a:rPr lang="en-US" sz="2400" dirty="0" smtClean="0">
                <a:solidFill>
                  <a:schemeClr val="dk1"/>
                </a:solidFill>
                <a:latin typeface="Calibri"/>
                <a:ea typeface="Wingdings"/>
                <a:cs typeface="Calibri"/>
                <a:sym typeface="Wingdings"/>
              </a:rPr>
              <a:t>Stakeholder Requirements Documentation</a:t>
            </a:r>
          </a:p>
          <a:p>
            <a:pPr marL="342900" lvl="0" indent="-342900">
              <a:buClr>
                <a:schemeClr val="dk1"/>
              </a:buClr>
              <a:buSzPts val="3600"/>
              <a:buFont typeface="Arial"/>
              <a:buChar char="•"/>
            </a:pPr>
            <a:r>
              <a:rPr lang="en-US" sz="2400" dirty="0" smtClean="0">
                <a:solidFill>
                  <a:schemeClr val="dk1"/>
                </a:solidFill>
                <a:latin typeface="Calibri"/>
                <a:ea typeface="Wingdings"/>
                <a:cs typeface="Calibri"/>
                <a:sym typeface="Wingdings"/>
              </a:rPr>
              <a:t>Preservation quality: what does it exactly include?</a:t>
            </a:r>
          </a:p>
          <a:p>
            <a:pPr marL="342900" lvl="0" indent="-342900">
              <a:buClr>
                <a:schemeClr val="dk1"/>
              </a:buClr>
              <a:buSzPts val="3600"/>
              <a:buFont typeface="Arial"/>
              <a:buChar char="•"/>
            </a:pPr>
            <a:r>
              <a:rPr lang="en-US" sz="2400" dirty="0" smtClean="0">
                <a:solidFill>
                  <a:schemeClr val="dk1"/>
                </a:solidFill>
                <a:latin typeface="Calibri"/>
                <a:ea typeface="Wingdings"/>
                <a:cs typeface="Calibri"/>
                <a:sym typeface="Wingdings"/>
              </a:rPr>
              <a:t>Fixity: how to secure correct information?</a:t>
            </a:r>
          </a:p>
          <a:p>
            <a:pPr marL="342900" indent="-342900">
              <a:buClr>
                <a:schemeClr val="dk1"/>
              </a:buClr>
              <a:buSzPts val="3600"/>
              <a:buFont typeface="Arial"/>
              <a:buChar char="•"/>
            </a:pPr>
            <a:r>
              <a:rPr lang="en-US" sz="2400" dirty="0">
                <a:solidFill>
                  <a:schemeClr val="dk1"/>
                </a:solidFill>
                <a:latin typeface="Calibri"/>
                <a:ea typeface="Wingdings"/>
                <a:cs typeface="Calibri"/>
                <a:sym typeface="Wingdings"/>
              </a:rPr>
              <a:t>Keyword assignment: machine-learning for previously chosen keywords</a:t>
            </a:r>
            <a:r>
              <a:rPr lang="en-US" sz="2400" dirty="0" smtClean="0">
                <a:solidFill>
                  <a:schemeClr val="dk1"/>
                </a:solidFill>
                <a:latin typeface="Calibri"/>
                <a:ea typeface="Wingdings"/>
                <a:cs typeface="Calibri"/>
                <a:sym typeface="Wingdings"/>
              </a:rPr>
              <a:t>?</a:t>
            </a:r>
          </a:p>
          <a:p>
            <a:pPr marL="342900" lvl="0" indent="-342900">
              <a:buClr>
                <a:schemeClr val="dk1"/>
              </a:buClr>
              <a:buSzPts val="3600"/>
              <a:buFont typeface="Wingdings" charset="2"/>
              <a:buChar char="Ø"/>
            </a:pPr>
            <a:endParaRPr lang="en-US" sz="2400" dirty="0">
              <a:solidFill>
                <a:schemeClr val="dk1"/>
              </a:solidFill>
              <a:latin typeface="Calibri"/>
              <a:ea typeface="Wingdings"/>
              <a:cs typeface="Calibri"/>
              <a:sym typeface="Wingdings"/>
            </a:endParaRPr>
          </a:p>
          <a:p>
            <a:pPr marL="342900" lvl="0" indent="-342900">
              <a:buClr>
                <a:schemeClr val="dk1"/>
              </a:buClr>
              <a:buSzPts val="3600"/>
              <a:buFont typeface="Wingdings" charset="2"/>
              <a:buChar char="Ø"/>
            </a:pPr>
            <a:r>
              <a:rPr lang="en-US" sz="2400" dirty="0" smtClean="0">
                <a:solidFill>
                  <a:schemeClr val="dk1"/>
                </a:solidFill>
                <a:latin typeface="Calibri"/>
                <a:ea typeface="Wingdings"/>
                <a:cs typeface="Calibri"/>
                <a:sym typeface="Wingdings"/>
              </a:rPr>
              <a:t>Design document with choice of technologies</a:t>
            </a:r>
          </a:p>
          <a:p>
            <a:pPr marL="342900" lvl="8" indent="-342900">
              <a:buClr>
                <a:schemeClr val="dk1"/>
              </a:buClr>
              <a:buSzPts val="3600"/>
              <a:buFont typeface="Arial"/>
              <a:buChar char="•"/>
            </a:pPr>
            <a:r>
              <a:rPr lang="en-US" sz="2400" dirty="0" err="1" smtClean="0">
                <a:solidFill>
                  <a:schemeClr val="dk1"/>
                </a:solidFill>
                <a:latin typeface="Calibri"/>
                <a:ea typeface="Wingdings"/>
                <a:cs typeface="Calibri"/>
                <a:sym typeface="Wingdings"/>
              </a:rPr>
              <a:t>Django</a:t>
            </a:r>
            <a:r>
              <a:rPr lang="en-US" sz="2400" dirty="0" smtClean="0">
                <a:solidFill>
                  <a:schemeClr val="dk1"/>
                </a:solidFill>
                <a:latin typeface="Calibri"/>
                <a:ea typeface="Wingdings"/>
                <a:cs typeface="Calibri"/>
                <a:sym typeface="Wingdings"/>
              </a:rPr>
              <a:t> web services, </a:t>
            </a:r>
            <a:r>
              <a:rPr lang="en-US" sz="2400" dirty="0" err="1" smtClean="0">
                <a:solidFill>
                  <a:schemeClr val="dk1"/>
                </a:solidFill>
                <a:latin typeface="Calibri"/>
                <a:ea typeface="Wingdings"/>
                <a:cs typeface="Calibri"/>
                <a:sym typeface="Wingdings"/>
              </a:rPr>
              <a:t>ember.js</a:t>
            </a:r>
            <a:r>
              <a:rPr lang="en-US" sz="2400" dirty="0" smtClean="0">
                <a:solidFill>
                  <a:schemeClr val="dk1"/>
                </a:solidFill>
                <a:latin typeface="Calibri"/>
                <a:ea typeface="Wingdings"/>
                <a:cs typeface="Calibri"/>
                <a:sym typeface="Wingdings"/>
              </a:rPr>
              <a:t>?</a:t>
            </a:r>
          </a:p>
          <a:p>
            <a:pPr marL="342900" lvl="8" indent="-342900">
              <a:buClr>
                <a:schemeClr val="dk1"/>
              </a:buClr>
              <a:buSzPts val="3600"/>
              <a:buFont typeface="Arial"/>
              <a:buChar char="•"/>
            </a:pPr>
            <a:r>
              <a:rPr lang="en-US" sz="2400" dirty="0" smtClean="0">
                <a:solidFill>
                  <a:schemeClr val="dk1"/>
                </a:solidFill>
                <a:latin typeface="Calibri"/>
                <a:ea typeface="Wingdings"/>
                <a:cs typeface="Calibri"/>
                <a:sym typeface="Wingdings"/>
              </a:rPr>
              <a:t>OSF, Fedora, </a:t>
            </a:r>
            <a:r>
              <a:rPr lang="en-US" sz="2400" dirty="0" err="1" smtClean="0">
                <a:solidFill>
                  <a:schemeClr val="dk1"/>
                </a:solidFill>
                <a:latin typeface="Calibri"/>
                <a:ea typeface="Wingdings"/>
                <a:cs typeface="Calibri"/>
                <a:sym typeface="Wingdings"/>
              </a:rPr>
              <a:t>HUBzero</a:t>
            </a:r>
            <a:endParaRPr lang="en-US" sz="2400" dirty="0" smtClean="0">
              <a:solidFill>
                <a:schemeClr val="dk1"/>
              </a:solidFill>
              <a:latin typeface="Calibri"/>
              <a:ea typeface="Wingdings"/>
              <a:cs typeface="Calibri"/>
              <a:sym typeface="Wingdings"/>
            </a:endParaRPr>
          </a:p>
          <a:p>
            <a:pPr lvl="0">
              <a:buClr>
                <a:schemeClr val="dk1"/>
              </a:buClr>
              <a:buSzPts val="3600"/>
            </a:pPr>
            <a:endParaRPr lang="en-US" sz="2400" dirty="0" smtClean="0">
              <a:solidFill>
                <a:schemeClr val="dk1"/>
              </a:solidFill>
              <a:latin typeface="Calibri"/>
              <a:ea typeface="Calibri"/>
              <a:cs typeface="Calibri"/>
              <a:sym typeface="Calibri"/>
            </a:endParaRPr>
          </a:p>
          <a:p>
            <a:pPr lvl="0">
              <a:buClr>
                <a:schemeClr val="dk1"/>
              </a:buClr>
              <a:buSzPts val="3600"/>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587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46C0A"/>
              </a:buClr>
              <a:buSzPts val="4400"/>
              <a:buFont typeface="Calibri"/>
              <a:buNone/>
            </a:pPr>
            <a:r>
              <a:rPr lang="en-US" sz="4800" b="1" i="0" u="none" strike="noStrike" cap="none" dirty="0" smtClean="0">
                <a:solidFill>
                  <a:srgbClr val="E46C0A"/>
                </a:solidFill>
                <a:latin typeface="Trebuchet MS"/>
                <a:ea typeface="Trebuchet MS"/>
                <a:cs typeface="Trebuchet MS"/>
                <a:sym typeface="Trebuchet MS"/>
              </a:rPr>
              <a:t>Code of Conduct</a:t>
            </a:r>
            <a:endParaRPr sz="4800" b="1" i="0" u="none" strike="noStrike" cap="none" dirty="0">
              <a:solidFill>
                <a:srgbClr val="E46C0A"/>
              </a:solidFill>
              <a:latin typeface="Trebuchet MS"/>
              <a:ea typeface="Trebuchet MS"/>
              <a:cs typeface="Trebuchet MS"/>
              <a:sym typeface="Trebuchet MS"/>
            </a:endParaRPr>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
        <p:nvSpPr>
          <p:cNvPr id="2" name="Rectangle 1"/>
          <p:cNvSpPr/>
          <p:nvPr/>
        </p:nvSpPr>
        <p:spPr>
          <a:xfrm>
            <a:off x="358927" y="1464190"/>
            <a:ext cx="8327873" cy="3785652"/>
          </a:xfrm>
          <a:prstGeom prst="rect">
            <a:avLst/>
          </a:prstGeom>
        </p:spPr>
        <p:txBody>
          <a:bodyPr wrap="square">
            <a:spAutoFit/>
          </a:bodyPr>
          <a:lstStyle/>
          <a:p>
            <a:pPr marL="285750" indent="-285750">
              <a:buFont typeface="Arial"/>
              <a:buChar char="•"/>
            </a:pPr>
            <a:r>
              <a:rPr lang="en-US" sz="2000" dirty="0" err="1" smtClean="0"/>
              <a:t>PresQT</a:t>
            </a:r>
            <a:r>
              <a:rPr lang="en-US" sz="2000" dirty="0" smtClean="0"/>
              <a:t> </a:t>
            </a:r>
            <a:r>
              <a:rPr lang="en-US" sz="2000" dirty="0"/>
              <a:t>is dedicated to providing a harassment-free </a:t>
            </a:r>
            <a:r>
              <a:rPr lang="en-US" sz="2000" dirty="0" smtClean="0"/>
              <a:t>project and workshop </a:t>
            </a:r>
            <a:r>
              <a:rPr lang="en-US" sz="2000" dirty="0"/>
              <a:t>experience for everyone. We do not tolerate harassment </a:t>
            </a:r>
            <a:r>
              <a:rPr lang="en-US" sz="2000" dirty="0" smtClean="0"/>
              <a:t>of </a:t>
            </a:r>
            <a:r>
              <a:rPr lang="en-US" sz="2000" dirty="0"/>
              <a:t>participants in any form.</a:t>
            </a:r>
          </a:p>
          <a:p>
            <a:pPr marL="285750" indent="-285750">
              <a:buFont typeface="Arial"/>
              <a:buChar char="•"/>
            </a:pPr>
            <a:r>
              <a:rPr lang="en-US" sz="2000" dirty="0" smtClean="0"/>
              <a:t>All </a:t>
            </a:r>
            <a:r>
              <a:rPr lang="en-US" sz="2000" dirty="0"/>
              <a:t>communication should be appropriate for a professional audience including people of many different backgrounds.</a:t>
            </a:r>
          </a:p>
          <a:p>
            <a:pPr marL="285750" indent="-285750">
              <a:buFont typeface="Arial"/>
              <a:buChar char="•"/>
            </a:pPr>
            <a:r>
              <a:rPr lang="en-US" sz="2000" dirty="0" smtClean="0"/>
              <a:t>Be </a:t>
            </a:r>
            <a:r>
              <a:rPr lang="en-US" sz="2000" dirty="0"/>
              <a:t>kind to others. Do not insult or put down other attendees.</a:t>
            </a:r>
          </a:p>
          <a:p>
            <a:pPr marL="285750" indent="-285750">
              <a:buFont typeface="Arial"/>
              <a:buChar char="•"/>
            </a:pPr>
            <a:r>
              <a:rPr lang="en-US" sz="2000" dirty="0" smtClean="0"/>
              <a:t>Behave </a:t>
            </a:r>
            <a:r>
              <a:rPr lang="en-US" sz="2000" dirty="0"/>
              <a:t>professionally. Remember that harassment and exclusionary jokes are not </a:t>
            </a:r>
            <a:r>
              <a:rPr lang="en-US" sz="2000" dirty="0" smtClean="0"/>
              <a:t>appropriate.</a:t>
            </a:r>
            <a:endParaRPr lang="en-US" sz="2000" dirty="0"/>
          </a:p>
          <a:p>
            <a:pPr marL="285750" indent="-285750">
              <a:buFont typeface="Arial"/>
              <a:buChar char="•"/>
            </a:pPr>
            <a:r>
              <a:rPr lang="en-US" sz="2000" dirty="0"/>
              <a:t>Thank you for helping make this a welcoming, friendly </a:t>
            </a:r>
            <a:r>
              <a:rPr lang="en-US" sz="2000" dirty="0" smtClean="0"/>
              <a:t>project and event </a:t>
            </a:r>
            <a:r>
              <a:rPr lang="en-US" sz="2000" dirty="0"/>
              <a:t>for all</a:t>
            </a:r>
            <a:r>
              <a:rPr lang="en-US" sz="2000" dirty="0" smtClean="0"/>
              <a:t>.</a:t>
            </a:r>
          </a:p>
          <a:p>
            <a:pPr marL="285750" lvl="0" indent="-285750">
              <a:buFont typeface="Arial"/>
              <a:buChar char="•"/>
            </a:pPr>
            <a:r>
              <a:rPr lang="en-US" sz="2000" dirty="0" smtClean="0"/>
              <a:t>Please contact </a:t>
            </a:r>
            <a:r>
              <a:rPr lang="fr-FR" sz="2000" dirty="0" err="1">
                <a:solidFill>
                  <a:srgbClr val="333333"/>
                </a:solidFill>
                <a:highlight>
                  <a:srgbClr val="FFFFFF"/>
                </a:highlight>
                <a:latin typeface="Oswald"/>
                <a:ea typeface="Oswald"/>
                <a:cs typeface="Oswald"/>
                <a:sym typeface="Oswald"/>
              </a:rPr>
              <a:t>presqt-contact-list@</a:t>
            </a:r>
            <a:r>
              <a:rPr lang="fr-FR" sz="2000" dirty="0" err="1" smtClean="0">
                <a:solidFill>
                  <a:srgbClr val="333333"/>
                </a:solidFill>
                <a:highlight>
                  <a:srgbClr val="FFFFFF"/>
                </a:highlight>
                <a:latin typeface="Oswald"/>
                <a:ea typeface="Oswald"/>
                <a:cs typeface="Oswald"/>
                <a:sym typeface="Oswald"/>
              </a:rPr>
              <a:t>nd.edu</a:t>
            </a:r>
            <a:r>
              <a:rPr lang="en-US" sz="2000" dirty="0" smtClean="0">
                <a:highlight>
                  <a:srgbClr val="FFFFFF"/>
                </a:highlight>
              </a:rPr>
              <a:t> and/or any of the PIs with concerns.</a:t>
            </a:r>
            <a:endParaRPr lang="fr-FR" sz="2000" dirty="0">
              <a:solidFill>
                <a:srgbClr val="333333"/>
              </a:solidFill>
              <a:highlight>
                <a:srgbClr val="FFFFFF"/>
              </a:highlight>
              <a:latin typeface="Oswald"/>
              <a:ea typeface="Oswald"/>
              <a:cs typeface="Oswald"/>
              <a:sym typeface="Oswald"/>
            </a:endParaRPr>
          </a:p>
        </p:txBody>
      </p:sp>
    </p:spTree>
    <p:extLst>
      <p:ext uri="{BB962C8B-B14F-4D97-AF65-F5344CB8AC3E}">
        <p14:creationId xmlns:p14="http://schemas.microsoft.com/office/powerpoint/2010/main" val="283376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Technical Management Plan </a:t>
            </a:r>
            <a:r>
              <a:rPr lang="mr-IN" sz="3200" b="1" dirty="0" smtClean="0">
                <a:solidFill>
                  <a:srgbClr val="E36C09"/>
                </a:solidFill>
                <a:latin typeface="Trebuchet MS"/>
                <a:ea typeface="Trebuchet MS"/>
                <a:cs typeface="Trebuchet MS"/>
                <a:sym typeface="Trebuchet MS"/>
              </a:rPr>
              <a:t>–</a:t>
            </a:r>
            <a:r>
              <a:rPr lang="en-US" sz="3200" b="1" dirty="0" smtClean="0">
                <a:solidFill>
                  <a:srgbClr val="E36C09"/>
                </a:solidFill>
                <a:latin typeface="Trebuchet MS"/>
                <a:ea typeface="Trebuchet MS"/>
                <a:cs typeface="Trebuchet MS"/>
                <a:sym typeface="Trebuchet MS"/>
              </a:rPr>
              <a:t> Development </a:t>
            </a:r>
            <a:r>
              <a:rPr lang="en" sz="3200" dirty="0"/>
              <a:t>	</a:t>
            </a:r>
            <a:r>
              <a:rPr lang="en" dirty="0"/>
              <a:t>	</a:t>
            </a:r>
            <a:endParaRPr dirty="0"/>
          </a:p>
        </p:txBody>
      </p:sp>
      <p:sp>
        <p:nvSpPr>
          <p:cNvPr id="2" name="Rectangle 1"/>
          <p:cNvSpPr/>
          <p:nvPr/>
        </p:nvSpPr>
        <p:spPr>
          <a:xfrm>
            <a:off x="311700" y="1246690"/>
            <a:ext cx="8317819" cy="4893647"/>
          </a:xfrm>
          <a:prstGeom prst="rect">
            <a:avLst/>
          </a:prstGeom>
        </p:spPr>
        <p:txBody>
          <a:bodyPr wrap="square">
            <a:spAutoFit/>
          </a:bodyPr>
          <a:lstStyle/>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SCRUM </a:t>
            </a:r>
            <a:r>
              <a:rPr lang="mr-IN" sz="2400" dirty="0" smtClean="0">
                <a:solidFill>
                  <a:schemeClr val="dk1"/>
                </a:solidFill>
                <a:latin typeface="Calibri"/>
                <a:ea typeface="Calibri"/>
                <a:cs typeface="Calibri"/>
                <a:sym typeface="Calibri"/>
              </a:rPr>
              <a:t>–</a:t>
            </a:r>
            <a:r>
              <a:rPr lang="en-US" sz="2400" dirty="0" smtClean="0">
                <a:solidFill>
                  <a:schemeClr val="dk1"/>
                </a:solidFill>
                <a:latin typeface="Calibri"/>
                <a:ea typeface="Calibri"/>
                <a:cs typeface="Calibri"/>
                <a:sym typeface="Calibri"/>
              </a:rPr>
              <a:t> two-weeks sprints</a:t>
            </a:r>
          </a:p>
          <a:p>
            <a:pPr marL="342900" lvl="0" indent="-342900">
              <a:buClr>
                <a:schemeClr val="dk1"/>
              </a:buClr>
              <a:buSzPts val="3600"/>
              <a:buFont typeface="Arial"/>
              <a:buChar char="•"/>
            </a:pPr>
            <a:r>
              <a:rPr lang="en-US" sz="2400" dirty="0">
                <a:solidFill>
                  <a:schemeClr val="dk1"/>
                </a:solidFill>
                <a:latin typeface="Calibri"/>
                <a:ea typeface="Calibri"/>
                <a:cs typeface="Calibri"/>
                <a:sym typeface="Calibri"/>
              </a:rPr>
              <a:t>E</a:t>
            </a:r>
            <a:r>
              <a:rPr lang="en-US" sz="2400" dirty="0" smtClean="0">
                <a:solidFill>
                  <a:schemeClr val="dk1"/>
                </a:solidFill>
                <a:latin typeface="Calibri"/>
                <a:ea typeface="Calibri"/>
                <a:cs typeface="Calibri"/>
                <a:sym typeface="Calibri"/>
              </a:rPr>
              <a:t>very two weeks open video screencasts </a:t>
            </a:r>
          </a:p>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Source code in </a:t>
            </a:r>
            <a:r>
              <a:rPr lang="en-US" sz="2400" dirty="0" err="1" smtClean="0">
                <a:solidFill>
                  <a:schemeClr val="dk1"/>
                </a:solidFill>
                <a:latin typeface="Calibri"/>
                <a:ea typeface="Calibri"/>
                <a:cs typeface="Calibri"/>
                <a:sym typeface="Calibri"/>
              </a:rPr>
              <a:t>GitHub</a:t>
            </a: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Wingdings" charset="2"/>
              <a:buChar char="Ø"/>
            </a:pPr>
            <a:r>
              <a:rPr lang="en-US" sz="2400" dirty="0" smtClean="0">
                <a:solidFill>
                  <a:schemeClr val="dk1"/>
                </a:solidFill>
                <a:latin typeface="Calibri"/>
                <a:ea typeface="Wingdings"/>
                <a:cs typeface="Calibri"/>
                <a:sym typeface="Wingdings"/>
              </a:rPr>
              <a:t>Organization of sprints</a:t>
            </a:r>
          </a:p>
          <a:p>
            <a:pPr marL="342900" lvl="8" indent="-342900">
              <a:buClr>
                <a:schemeClr val="dk1"/>
              </a:buClr>
              <a:buSzPts val="3600"/>
              <a:buFont typeface="Arial"/>
              <a:buChar char="•"/>
            </a:pPr>
            <a:r>
              <a:rPr lang="en-US" sz="2400" dirty="0" smtClean="0">
                <a:solidFill>
                  <a:schemeClr val="dk1"/>
                </a:solidFill>
                <a:latin typeface="Calibri"/>
                <a:ea typeface="Wingdings"/>
                <a:cs typeface="Calibri"/>
                <a:sym typeface="Wingdings"/>
              </a:rPr>
              <a:t>7-8 days dedicated to development, testing, debugging</a:t>
            </a:r>
          </a:p>
          <a:p>
            <a:pPr marL="342900" lvl="8" indent="-342900">
              <a:buClr>
                <a:schemeClr val="dk1"/>
              </a:buClr>
              <a:buSzPts val="3600"/>
              <a:buFont typeface="Arial"/>
              <a:buChar char="•"/>
            </a:pPr>
            <a:r>
              <a:rPr lang="en-US" sz="2400" dirty="0" smtClean="0">
                <a:solidFill>
                  <a:schemeClr val="dk1"/>
                </a:solidFill>
                <a:latin typeface="Calibri"/>
                <a:ea typeface="Wingdings"/>
                <a:cs typeface="Calibri"/>
                <a:sym typeface="Wingdings"/>
              </a:rPr>
              <a:t>2-3 documentation and preparation of video screencasts </a:t>
            </a:r>
          </a:p>
          <a:p>
            <a:pPr marL="342900" lvl="0" indent="-342900">
              <a:buClr>
                <a:schemeClr val="dk1"/>
              </a:buClr>
              <a:buSzPts val="3600"/>
              <a:buFont typeface="Wingdings" charset="0"/>
              <a:buChar char="è"/>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729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Technical Management Plan - Integration </a:t>
            </a:r>
            <a:r>
              <a:rPr lang="en" sz="3200" dirty="0"/>
              <a:t>	</a:t>
            </a:r>
            <a:r>
              <a:rPr lang="en" dirty="0"/>
              <a:t>	</a:t>
            </a:r>
            <a:endParaRPr dirty="0"/>
          </a:p>
        </p:txBody>
      </p:sp>
      <p:sp>
        <p:nvSpPr>
          <p:cNvPr id="2" name="Rectangle 1"/>
          <p:cNvSpPr/>
          <p:nvPr/>
        </p:nvSpPr>
        <p:spPr>
          <a:xfrm>
            <a:off x="311700" y="1266947"/>
            <a:ext cx="8317819" cy="5262979"/>
          </a:xfrm>
          <a:prstGeom prst="rect">
            <a:avLst/>
          </a:prstGeom>
        </p:spPr>
        <p:txBody>
          <a:bodyPr wrap="square">
            <a:spAutoFit/>
          </a:bodyPr>
          <a:lstStyle/>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SCRUM </a:t>
            </a:r>
            <a:r>
              <a:rPr lang="mr-IN" sz="2400" dirty="0" smtClean="0">
                <a:solidFill>
                  <a:schemeClr val="dk1"/>
                </a:solidFill>
                <a:latin typeface="Calibri"/>
                <a:ea typeface="Calibri"/>
                <a:cs typeface="Calibri"/>
                <a:sym typeface="Calibri"/>
              </a:rPr>
              <a:t>–</a:t>
            </a:r>
            <a:r>
              <a:rPr lang="en-US" sz="2400" dirty="0" smtClean="0">
                <a:solidFill>
                  <a:schemeClr val="dk1"/>
                </a:solidFill>
                <a:latin typeface="Calibri"/>
                <a:ea typeface="Calibri"/>
                <a:cs typeface="Calibri"/>
                <a:sym typeface="Calibri"/>
              </a:rPr>
              <a:t> two-weeks sprints</a:t>
            </a:r>
          </a:p>
          <a:p>
            <a:pPr marL="342900" lvl="0" indent="-342900">
              <a:buClr>
                <a:schemeClr val="dk1"/>
              </a:buClr>
              <a:buSzPts val="3600"/>
              <a:buFont typeface="Arial"/>
              <a:buChar char="•"/>
            </a:pPr>
            <a:r>
              <a:rPr lang="en-US" sz="2400" dirty="0">
                <a:solidFill>
                  <a:schemeClr val="dk1"/>
                </a:solidFill>
                <a:latin typeface="Calibri"/>
                <a:ea typeface="Calibri"/>
                <a:cs typeface="Calibri"/>
                <a:sym typeface="Calibri"/>
              </a:rPr>
              <a:t>E</a:t>
            </a:r>
            <a:r>
              <a:rPr lang="en-US" sz="2400" dirty="0" smtClean="0">
                <a:solidFill>
                  <a:schemeClr val="dk1"/>
                </a:solidFill>
                <a:latin typeface="Calibri"/>
                <a:ea typeface="Calibri"/>
                <a:cs typeface="Calibri"/>
                <a:sym typeface="Calibri"/>
              </a:rPr>
              <a:t>very two weeks open video screencasts </a:t>
            </a:r>
          </a:p>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Source code in </a:t>
            </a:r>
            <a:r>
              <a:rPr lang="en-US" sz="2400" dirty="0" err="1" smtClean="0">
                <a:solidFill>
                  <a:schemeClr val="dk1"/>
                </a:solidFill>
                <a:latin typeface="Calibri"/>
                <a:ea typeface="Calibri"/>
                <a:cs typeface="Calibri"/>
                <a:sym typeface="Calibri"/>
              </a:rPr>
              <a:t>GitHub</a:t>
            </a:r>
            <a:r>
              <a:rPr lang="en-US" sz="2400" dirty="0" smtClean="0">
                <a:solidFill>
                  <a:schemeClr val="dk1"/>
                </a:solidFill>
                <a:latin typeface="Calibri"/>
                <a:ea typeface="Calibri"/>
                <a:cs typeface="Calibri"/>
                <a:sym typeface="Calibri"/>
              </a:rPr>
              <a:t> </a:t>
            </a: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Wingdings" charset="2"/>
              <a:buChar char="Ø"/>
            </a:pPr>
            <a:r>
              <a:rPr lang="en-US" sz="2400" dirty="0" smtClean="0">
                <a:solidFill>
                  <a:schemeClr val="dk1"/>
                </a:solidFill>
                <a:latin typeface="Calibri"/>
                <a:ea typeface="Wingdings"/>
                <a:cs typeface="Calibri"/>
                <a:sym typeface="Wingdings"/>
              </a:rPr>
              <a:t>Organization of sprints</a:t>
            </a:r>
          </a:p>
          <a:p>
            <a:pPr marL="342900" lvl="8" indent="-342900">
              <a:buClr>
                <a:schemeClr val="dk1"/>
              </a:buClr>
              <a:buSzPts val="3600"/>
              <a:buFont typeface="Arial"/>
              <a:buChar char="•"/>
            </a:pPr>
            <a:r>
              <a:rPr lang="en-US" sz="2400" dirty="0" smtClean="0">
                <a:solidFill>
                  <a:schemeClr val="dk1"/>
                </a:solidFill>
                <a:latin typeface="Calibri"/>
                <a:ea typeface="Wingdings"/>
                <a:cs typeface="Calibri"/>
                <a:sym typeface="Wingdings"/>
              </a:rPr>
              <a:t>7-8 days dedicated to issues and support of partner integrations</a:t>
            </a:r>
          </a:p>
          <a:p>
            <a:pPr marL="342900" lvl="8" indent="-342900">
              <a:buClr>
                <a:schemeClr val="dk1"/>
              </a:buClr>
              <a:buSzPts val="3600"/>
              <a:buFont typeface="Arial"/>
              <a:buChar char="•"/>
            </a:pPr>
            <a:r>
              <a:rPr lang="en-US" sz="2400" dirty="0" smtClean="0">
                <a:solidFill>
                  <a:schemeClr val="dk1"/>
                </a:solidFill>
                <a:latin typeface="Calibri"/>
                <a:ea typeface="Wingdings"/>
                <a:cs typeface="Calibri"/>
                <a:sym typeface="Wingdings"/>
              </a:rPr>
              <a:t>2-3 documentation and preparation of video screencasts </a:t>
            </a:r>
          </a:p>
          <a:p>
            <a:pPr marL="342900" lvl="0" indent="-342900">
              <a:buClr>
                <a:schemeClr val="dk1"/>
              </a:buClr>
              <a:buSzPts val="3600"/>
              <a:buFont typeface="Wingdings" charset="0"/>
              <a:buChar char="è"/>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smtClean="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755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311700" y="287387"/>
            <a:ext cx="8520600" cy="763500"/>
          </a:xfrm>
          <a:prstGeom prst="rect">
            <a:avLst/>
          </a:prstGeom>
        </p:spPr>
        <p:txBody>
          <a:bodyPr spcFirstLastPara="1" wrap="square" lIns="91425" tIns="91425" rIns="91425" bIns="91425" anchor="t" anchorCtr="0">
            <a:noAutofit/>
          </a:bodyPr>
          <a:lstStyle/>
          <a:p>
            <a:pPr lvl="0"/>
            <a:r>
              <a:rPr lang="en-US" sz="3200" b="1" dirty="0" smtClean="0">
                <a:solidFill>
                  <a:srgbClr val="E36C09"/>
                </a:solidFill>
                <a:latin typeface="Trebuchet MS"/>
                <a:ea typeface="Trebuchet MS"/>
                <a:cs typeface="Trebuchet MS"/>
                <a:sym typeface="Trebuchet MS"/>
              </a:rPr>
              <a:t>Technical Management Plan - Testing </a:t>
            </a:r>
            <a:r>
              <a:rPr lang="en" sz="3200" dirty="0"/>
              <a:t>	</a:t>
            </a:r>
            <a:r>
              <a:rPr lang="en" dirty="0"/>
              <a:t>	</a:t>
            </a:r>
            <a:endParaRPr dirty="0"/>
          </a:p>
        </p:txBody>
      </p:sp>
      <p:sp>
        <p:nvSpPr>
          <p:cNvPr id="2" name="Rectangle 1"/>
          <p:cNvSpPr/>
          <p:nvPr/>
        </p:nvSpPr>
        <p:spPr>
          <a:xfrm>
            <a:off x="311700" y="1266947"/>
            <a:ext cx="8317819" cy="5632310"/>
          </a:xfrm>
          <a:prstGeom prst="rect">
            <a:avLst/>
          </a:prstGeom>
        </p:spPr>
        <p:txBody>
          <a:bodyPr wrap="square">
            <a:spAutoFit/>
          </a:bodyPr>
          <a:lstStyle/>
          <a:p>
            <a:pPr marL="342900" lvl="0" indent="-342900">
              <a:buClr>
                <a:schemeClr val="dk1"/>
              </a:buClr>
              <a:buSzPts val="3600"/>
              <a:buFont typeface="Arial"/>
              <a:buChar char="•"/>
            </a:pPr>
            <a:r>
              <a:rPr lang="en-US" sz="2400" dirty="0" smtClean="0">
                <a:solidFill>
                  <a:schemeClr val="dk1"/>
                </a:solidFill>
                <a:latin typeface="Calibri"/>
                <a:ea typeface="Calibri"/>
                <a:cs typeface="Calibri"/>
                <a:sym typeface="Calibri"/>
              </a:rPr>
              <a:t>Outreach to stakeholders </a:t>
            </a:r>
          </a:p>
          <a:p>
            <a:pPr marL="342900" indent="-342900">
              <a:buClr>
                <a:schemeClr val="dk1"/>
              </a:buClr>
              <a:buSzPts val="3600"/>
              <a:buFont typeface="Arial"/>
              <a:buChar char="•"/>
            </a:pPr>
            <a:r>
              <a:rPr lang="en-US" sz="2400" dirty="0" smtClean="0">
                <a:solidFill>
                  <a:schemeClr val="dk1"/>
                </a:solidFill>
                <a:latin typeface="Calibri"/>
                <a:ea typeface="Calibri"/>
                <a:cs typeface="Calibri"/>
                <a:sym typeface="Calibri"/>
              </a:rPr>
              <a:t>Testing, bug fixing, documentation, testing</a:t>
            </a:r>
            <a:r>
              <a:rPr lang="en-US" sz="2400" dirty="0">
                <a:solidFill>
                  <a:schemeClr val="dk1"/>
                </a:solidFill>
                <a:latin typeface="Calibri"/>
                <a:ea typeface="Calibri"/>
                <a:cs typeface="Calibri"/>
                <a:sym typeface="Calibri"/>
              </a:rPr>
              <a:t>,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testing, bug fixing, documentation, </a:t>
            </a:r>
            <a:r>
              <a:rPr lang="mr-IN" sz="2400" dirty="0" smtClean="0">
                <a:solidFill>
                  <a:schemeClr val="dk1"/>
                </a:solidFill>
                <a:latin typeface="Calibri"/>
                <a:ea typeface="Calibri"/>
                <a:cs typeface="Calibri"/>
                <a:sym typeface="Calibri"/>
              </a:rPr>
              <a:t>…</a:t>
            </a:r>
            <a:endParaRPr lang="en-US" sz="2400" dirty="0" smtClean="0">
              <a:solidFill>
                <a:schemeClr val="dk1"/>
              </a:solidFill>
              <a:latin typeface="Calibri"/>
              <a:ea typeface="Calibri"/>
              <a:cs typeface="Calibri"/>
              <a:sym typeface="Calibri"/>
            </a:endParaRPr>
          </a:p>
          <a:p>
            <a:pPr marL="342900" indent="-342900">
              <a:buClr>
                <a:schemeClr val="dk1"/>
              </a:buClr>
              <a:buSzPts val="3600"/>
              <a:buFont typeface="Arial"/>
              <a:buChar char="•"/>
            </a:pPr>
            <a:r>
              <a:rPr lang="en-US" sz="2400" dirty="0" smtClean="0">
                <a:solidFill>
                  <a:schemeClr val="dk1"/>
                </a:solidFill>
                <a:latin typeface="Calibri"/>
                <a:ea typeface="Calibri"/>
                <a:cs typeface="Calibri"/>
                <a:sym typeface="Calibri"/>
              </a:rPr>
              <a:t>Video screencast</a:t>
            </a:r>
            <a:endParaRPr lang="en-US" sz="2400" dirty="0" smtClean="0">
              <a:solidFill>
                <a:schemeClr val="dk1"/>
              </a:solidFill>
              <a:latin typeface="Calibri"/>
              <a:ea typeface="Wingdings"/>
              <a:cs typeface="Calibri"/>
              <a:sym typeface="Wingdings"/>
            </a:endParaRPr>
          </a:p>
          <a:p>
            <a:pPr marL="342900" lvl="0" indent="-342900">
              <a:buClr>
                <a:schemeClr val="dk1"/>
              </a:buClr>
              <a:buSzPts val="3600"/>
              <a:buFont typeface="Wingdings" charset="2"/>
              <a:buChar char="Ø"/>
            </a:pPr>
            <a:r>
              <a:rPr lang="en-US" sz="2400" b="1" dirty="0" smtClean="0">
                <a:solidFill>
                  <a:schemeClr val="accent1">
                    <a:lumMod val="75000"/>
                  </a:schemeClr>
                </a:solidFill>
                <a:latin typeface="Calibri"/>
                <a:ea typeface="Calibri"/>
                <a:cs typeface="Calibri"/>
                <a:sym typeface="Calibri"/>
              </a:rPr>
              <a:t>Mature open-source product</a:t>
            </a:r>
            <a:endParaRPr lang="en-US" sz="2400" b="1" dirty="0">
              <a:solidFill>
                <a:schemeClr val="accent1">
                  <a:lumMod val="75000"/>
                </a:schemeClr>
              </a:solidFill>
              <a:latin typeface="Calibri"/>
              <a:ea typeface="Calibri"/>
              <a:cs typeface="Calibri"/>
              <a:sym typeface="Calibri"/>
            </a:endParaRPr>
          </a:p>
          <a:p>
            <a:pPr marL="342900" lvl="0" indent="-342900">
              <a:buClr>
                <a:schemeClr val="dk1"/>
              </a:buClr>
              <a:buSzPts val="3600"/>
              <a:buFont typeface="Arial"/>
              <a:buChar char="•"/>
            </a:pPr>
            <a:endParaRPr lang="en-US" sz="2400" dirty="0">
              <a:solidFill>
                <a:srgbClr val="EF8600"/>
              </a:solidFill>
              <a:latin typeface="Calibri"/>
              <a:ea typeface="Calibri"/>
              <a:cs typeface="Calibri"/>
              <a:sym typeface="Calibri"/>
            </a:endParaRPr>
          </a:p>
        </p:txBody>
      </p:sp>
    </p:spTree>
    <p:extLst>
      <p:ext uri="{BB962C8B-B14F-4D97-AF65-F5344CB8AC3E}">
        <p14:creationId xmlns:p14="http://schemas.microsoft.com/office/powerpoint/2010/main" val="100796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457200" y="274465"/>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 sz="4400" b="1" i="0" u="none" strike="noStrike" cap="none">
                <a:solidFill>
                  <a:srgbClr val="E36C09"/>
                </a:solidFill>
                <a:latin typeface="Trebuchet MS"/>
                <a:ea typeface="Trebuchet MS"/>
                <a:cs typeface="Trebuchet MS"/>
                <a:sym typeface="Trebuchet MS"/>
              </a:rPr>
              <a:t>Thank you!</a:t>
            </a:r>
            <a:endParaRPr sz="4400" b="1" i="0" u="none" strike="noStrike" cap="none">
              <a:solidFill>
                <a:srgbClr val="E36C09"/>
              </a:solidFill>
              <a:latin typeface="Trebuchet MS"/>
              <a:ea typeface="Trebuchet MS"/>
              <a:cs typeface="Trebuchet MS"/>
              <a:sym typeface="Trebuchet MS"/>
            </a:endParaRPr>
          </a:p>
        </p:txBody>
      </p:sp>
      <p:sp>
        <p:nvSpPr>
          <p:cNvPr id="551" name="Shape 551"/>
          <p:cNvSpPr txBox="1">
            <a:spLocks noGrp="1"/>
          </p:cNvSpPr>
          <p:nvPr>
            <p:ph type="body" idx="1"/>
          </p:nvPr>
        </p:nvSpPr>
        <p:spPr>
          <a:xfrm>
            <a:off x="161375" y="806717"/>
            <a:ext cx="8774100" cy="5098500"/>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0" algn="ctr" rtl="0">
              <a:spcBef>
                <a:spcPts val="640"/>
              </a:spcBef>
              <a:spcAft>
                <a:spcPts val="0"/>
              </a:spcAft>
              <a:buClr>
                <a:srgbClr val="000000"/>
              </a:buClr>
              <a:buSzPts val="3200"/>
              <a:buFont typeface="Arial"/>
              <a:buNone/>
            </a:pPr>
            <a:endParaRPr sz="2400" i="0" u="none" strike="noStrike" cap="none" dirty="0">
              <a:solidFill>
                <a:srgbClr val="000000"/>
              </a:solidFill>
              <a:latin typeface="Trebuchet MS"/>
              <a:ea typeface="Trebuchet MS"/>
              <a:cs typeface="Trebuchet MS"/>
              <a:sym typeface="Trebuchet MS"/>
            </a:endParaRPr>
          </a:p>
          <a:p>
            <a:pPr marL="0" marR="0" lvl="0" indent="0" algn="ctr" rtl="0">
              <a:spcBef>
                <a:spcPts val="640"/>
              </a:spcBef>
              <a:spcAft>
                <a:spcPts val="0"/>
              </a:spcAft>
              <a:buClr>
                <a:schemeClr val="dk1"/>
              </a:buClr>
              <a:buSzPts val="3200"/>
              <a:buFont typeface="Arial"/>
              <a:buNone/>
            </a:pPr>
            <a:r>
              <a:rPr lang="en" sz="2400" dirty="0">
                <a:solidFill>
                  <a:srgbClr val="E46C0A"/>
                </a:solidFill>
                <a:latin typeface="Trebuchet MS"/>
                <a:ea typeface="Trebuchet MS"/>
                <a:cs typeface="Trebuchet MS"/>
                <a:sym typeface="Trebuchet MS"/>
              </a:rPr>
              <a:t>PresQT on the web:</a:t>
            </a:r>
            <a:r>
              <a:rPr lang="en" sz="2400" dirty="0">
                <a:solidFill>
                  <a:srgbClr val="000000"/>
                </a:solidFill>
                <a:latin typeface="Trebuchet MS"/>
                <a:ea typeface="Trebuchet MS"/>
                <a:cs typeface="Trebuchet MS"/>
                <a:sym typeface="Trebuchet MS"/>
              </a:rPr>
              <a:t> </a:t>
            </a:r>
            <a:r>
              <a:rPr lang="en" sz="2400" i="0" u="sng" strike="noStrike" cap="none" dirty="0">
                <a:solidFill>
                  <a:schemeClr val="hlink"/>
                </a:solidFill>
                <a:latin typeface="Trebuchet MS"/>
                <a:ea typeface="Trebuchet MS"/>
                <a:cs typeface="Trebuchet MS"/>
                <a:sym typeface="Trebuchet MS"/>
                <a:hlinkClick r:id="rId3"/>
              </a:rPr>
              <a:t>https://presqt.crc.nd.edu</a:t>
            </a:r>
            <a:r>
              <a:rPr lang="en" sz="2400" i="0" u="sng" strike="noStrike" cap="none" dirty="0" smtClean="0">
                <a:solidFill>
                  <a:schemeClr val="hlink"/>
                </a:solidFill>
                <a:latin typeface="Trebuchet MS"/>
                <a:ea typeface="Trebuchet MS"/>
                <a:cs typeface="Trebuchet MS"/>
                <a:sym typeface="Trebuchet MS"/>
                <a:hlinkClick r:id="rId3"/>
              </a:rPr>
              <a:t>/</a:t>
            </a:r>
            <a:endParaRPr sz="2400" i="0" u="none" strike="noStrike" cap="none" dirty="0">
              <a:solidFill>
                <a:schemeClr val="dk1"/>
              </a:solidFill>
              <a:latin typeface="Trebuchet MS"/>
              <a:ea typeface="Trebuchet MS"/>
              <a:cs typeface="Trebuchet MS"/>
              <a:sym typeface="Trebuchet MS"/>
            </a:endParaRPr>
          </a:p>
          <a:p>
            <a:pPr marL="0" marR="0" lvl="0" indent="0" algn="ctr" rtl="0">
              <a:spcBef>
                <a:spcPts val="640"/>
              </a:spcBef>
              <a:spcAft>
                <a:spcPts val="0"/>
              </a:spcAft>
              <a:buClr>
                <a:schemeClr val="dk1"/>
              </a:buClr>
              <a:buSzPts val="3200"/>
              <a:buFont typeface="Arial"/>
              <a:buNone/>
            </a:pPr>
            <a:r>
              <a:rPr lang="en-US" sz="2400" dirty="0" smtClean="0">
                <a:solidFill>
                  <a:schemeClr val="accent6">
                    <a:lumMod val="75000"/>
                  </a:schemeClr>
                </a:solidFill>
                <a:latin typeface="Trebuchet MS"/>
                <a:ea typeface="Trebuchet MS"/>
                <a:cs typeface="Trebuchet MS"/>
                <a:sym typeface="Trebuchet MS"/>
              </a:rPr>
              <a:t>Subscribe to our newsletter!</a:t>
            </a:r>
          </a:p>
          <a:p>
            <a:pPr marL="0" marR="0" lvl="0" indent="0" algn="ctr" rtl="0">
              <a:spcBef>
                <a:spcPts val="640"/>
              </a:spcBef>
              <a:spcAft>
                <a:spcPts val="0"/>
              </a:spcAft>
              <a:buClr>
                <a:schemeClr val="dk1"/>
              </a:buClr>
              <a:buSzPts val="3200"/>
              <a:buFont typeface="Arial"/>
              <a:buNone/>
            </a:pPr>
            <a:endParaRPr sz="2400" dirty="0">
              <a:latin typeface="Trebuchet MS"/>
              <a:ea typeface="Trebuchet MS"/>
              <a:cs typeface="Trebuchet MS"/>
              <a:sym typeface="Trebuchet MS"/>
            </a:endParaRPr>
          </a:p>
          <a:p>
            <a:pPr marL="0" lvl="0" indent="0" algn="ctr">
              <a:buNone/>
            </a:pPr>
            <a:endParaRPr sz="2000" dirty="0">
              <a:latin typeface="Trebuchet MS"/>
              <a:ea typeface="Trebuchet MS"/>
              <a:cs typeface="Trebuchet MS"/>
              <a:sym typeface="Trebuchet MS"/>
            </a:endParaRPr>
          </a:p>
        </p:txBody>
      </p:sp>
      <p:sp>
        <p:nvSpPr>
          <p:cNvPr id="552" name="Shape 552"/>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553" name="Shape 553" descr="crc_logo_white_m.png"/>
          <p:cNvPicPr preferRelativeResize="0"/>
          <p:nvPr/>
        </p:nvPicPr>
        <p:blipFill rotWithShape="1">
          <a:blip r:embed="rId4">
            <a:alphaModFix/>
          </a:blip>
          <a:srcRect/>
          <a:stretch/>
        </p:blipFill>
        <p:spPr>
          <a:xfrm>
            <a:off x="7380312" y="6180124"/>
            <a:ext cx="1763688" cy="681959"/>
          </a:xfrm>
          <a:prstGeom prst="rect">
            <a:avLst/>
          </a:prstGeom>
          <a:noFill/>
          <a:ln>
            <a:noFill/>
          </a:ln>
        </p:spPr>
      </p:pic>
      <p:pic>
        <p:nvPicPr>
          <p:cNvPr id="554" name="Shape 554" descr="ND_mark_white_L.png"/>
          <p:cNvPicPr preferRelativeResize="0"/>
          <p:nvPr/>
        </p:nvPicPr>
        <p:blipFill rotWithShape="1">
          <a:blip r:embed="rId5">
            <a:alphaModFix/>
          </a:blip>
          <a:srcRect/>
          <a:stretch/>
        </p:blipFill>
        <p:spPr>
          <a:xfrm>
            <a:off x="35496" y="6214943"/>
            <a:ext cx="2520280" cy="589746"/>
          </a:xfrm>
          <a:prstGeom prst="rect">
            <a:avLst/>
          </a:prstGeom>
          <a:noFill/>
          <a:ln>
            <a:noFill/>
          </a:ln>
        </p:spPr>
      </p:pic>
      <p:pic>
        <p:nvPicPr>
          <p:cNvPr id="9" name="Shape 536"/>
          <p:cNvPicPr preferRelativeResize="0"/>
          <p:nvPr/>
        </p:nvPicPr>
        <p:blipFill>
          <a:blip r:embed="rId6">
            <a:alphaModFix/>
          </a:blip>
          <a:stretch>
            <a:fillRect/>
          </a:stretch>
        </p:blipFill>
        <p:spPr>
          <a:xfrm>
            <a:off x="152400" y="1201083"/>
            <a:ext cx="8891905" cy="232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descr="imls_logo_2c.jpg"/>
          <p:cNvPicPr preferRelativeResize="0"/>
          <p:nvPr/>
        </p:nvPicPr>
        <p:blipFill rotWithShape="1">
          <a:blip r:embed="rId3">
            <a:alphaModFix/>
          </a:blip>
          <a:srcRect/>
          <a:stretch/>
        </p:blipFill>
        <p:spPr>
          <a:xfrm>
            <a:off x="681933" y="4354092"/>
            <a:ext cx="2819728" cy="1282745"/>
          </a:xfrm>
          <a:prstGeom prst="rect">
            <a:avLst/>
          </a:prstGeom>
          <a:noFill/>
          <a:ln>
            <a:noFill/>
          </a:ln>
        </p:spPr>
      </p:pic>
      <p:sp>
        <p:nvSpPr>
          <p:cNvPr id="141" name="Shape 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46C0A"/>
              </a:buClr>
              <a:buSzPts val="4400"/>
              <a:buFont typeface="Calibri"/>
              <a:buNone/>
            </a:pPr>
            <a:r>
              <a:rPr lang="en" sz="4800" b="1" i="0" u="none" strike="noStrike" cap="none" dirty="0">
                <a:solidFill>
                  <a:srgbClr val="E46C0A"/>
                </a:solidFill>
                <a:latin typeface="Trebuchet MS"/>
                <a:ea typeface="Trebuchet MS"/>
                <a:cs typeface="Trebuchet MS"/>
                <a:sym typeface="Trebuchet MS"/>
              </a:rPr>
              <a:t>PresQT</a:t>
            </a:r>
            <a:endParaRPr sz="4800" b="1" i="0" u="none" strike="noStrike" cap="none" dirty="0">
              <a:solidFill>
                <a:srgbClr val="E46C0A"/>
              </a:solidFill>
              <a:latin typeface="Trebuchet MS"/>
              <a:ea typeface="Trebuchet MS"/>
              <a:cs typeface="Trebuchet MS"/>
              <a:sym typeface="Trebuchet MS"/>
            </a:endParaRPr>
          </a:p>
        </p:txBody>
      </p:sp>
      <p:sp>
        <p:nvSpPr>
          <p:cNvPr id="142" name="Shape 142"/>
          <p:cNvSpPr txBox="1">
            <a:spLocks noGrp="1"/>
          </p:cNvSpPr>
          <p:nvPr>
            <p:ph type="body" idx="1"/>
          </p:nvPr>
        </p:nvSpPr>
        <p:spPr>
          <a:xfrm>
            <a:off x="457200" y="1240933"/>
            <a:ext cx="8229600" cy="4525963"/>
          </a:xfrm>
          <a:prstGeom prst="rect">
            <a:avLst/>
          </a:prstGeom>
          <a:noFill/>
          <a:ln>
            <a:noFill/>
          </a:ln>
        </p:spPr>
        <p:txBody>
          <a:bodyPr spcFirstLastPara="1" wrap="square" lIns="91425" tIns="45700" rIns="91425" bIns="45700" anchor="t" anchorCtr="0">
            <a:noAutofit/>
          </a:bodyPr>
          <a:lstStyle/>
          <a:p>
            <a:pPr marL="0" lvl="0" indent="0" algn="ctr">
              <a:spcBef>
                <a:spcPts val="0"/>
              </a:spcBef>
              <a:buClr>
                <a:srgbClr val="974806"/>
              </a:buClr>
              <a:buNone/>
            </a:pPr>
            <a:r>
              <a:rPr lang="en-US" dirty="0">
                <a:solidFill>
                  <a:srgbClr val="000000"/>
                </a:solidFill>
              </a:rPr>
              <a:t>A collaborative design effort to enhance reproducibility and more </a:t>
            </a:r>
            <a:r>
              <a:rPr lang="en-US" b="1" dirty="0">
                <a:solidFill>
                  <a:schemeClr val="accent6">
                    <a:lumMod val="75000"/>
                  </a:schemeClr>
                </a:solidFill>
              </a:rPr>
              <a:t>open sharing </a:t>
            </a:r>
            <a:r>
              <a:rPr lang="en-US" dirty="0">
                <a:solidFill>
                  <a:srgbClr val="000000"/>
                </a:solidFill>
              </a:rPr>
              <a:t>of research data through </a:t>
            </a:r>
            <a:r>
              <a:rPr lang="en-US" b="1" dirty="0">
                <a:solidFill>
                  <a:srgbClr val="E46C0A"/>
                </a:solidFill>
              </a:rPr>
              <a:t>open source development</a:t>
            </a:r>
            <a:r>
              <a:rPr lang="en-US" dirty="0">
                <a:solidFill>
                  <a:srgbClr val="000000"/>
                </a:solidFill>
              </a:rPr>
              <a:t> (July 2018-June 2020) of </a:t>
            </a:r>
            <a:r>
              <a:rPr lang="en-US" b="1" dirty="0">
                <a:solidFill>
                  <a:srgbClr val="000000"/>
                </a:solidFill>
              </a:rPr>
              <a:t>Tools and </a:t>
            </a:r>
            <a:r>
              <a:rPr lang="en-US" b="1" dirty="0" err="1">
                <a:solidFill>
                  <a:srgbClr val="000000"/>
                </a:solidFill>
              </a:rPr>
              <a:t>RESTful</a:t>
            </a:r>
            <a:r>
              <a:rPr lang="en-US" b="1" dirty="0">
                <a:solidFill>
                  <a:srgbClr val="000000"/>
                </a:solidFill>
              </a:rPr>
              <a:t> Services to Improve Preservation and Re-use of Research Data &amp; Software</a:t>
            </a:r>
            <a:r>
              <a:rPr lang="en-US" dirty="0" smtClean="0">
                <a:solidFill>
                  <a:srgbClr val="000000"/>
                </a:solidFill>
              </a:rPr>
              <a:t>.</a:t>
            </a:r>
            <a:r>
              <a:rPr lang="en" sz="3200" b="0" i="0" u="none" strike="noStrike" cap="none" dirty="0" smtClean="0">
                <a:solidFill>
                  <a:srgbClr val="000000"/>
                </a:solidFill>
                <a:latin typeface="Calibri"/>
                <a:ea typeface="Calibri"/>
                <a:cs typeface="Calibri"/>
                <a:sym typeface="Calibri"/>
              </a:rPr>
              <a:t> </a:t>
            </a:r>
            <a:r>
              <a:rPr lang="en" sz="3200" b="0" i="0" u="none" strike="noStrike" cap="none" dirty="0">
                <a:solidFill>
                  <a:srgbClr val="000000"/>
                </a:solidFill>
                <a:latin typeface="Calibri"/>
                <a:ea typeface="Calibri"/>
                <a:cs typeface="Calibri"/>
                <a:sym typeface="Calibri"/>
              </a:rPr>
              <a:t>											   </a:t>
            </a:r>
            <a:endParaRPr dirty="0"/>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4">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5">
            <a:alphaModFix/>
          </a:blip>
          <a:srcRect/>
          <a:stretch/>
        </p:blipFill>
        <p:spPr>
          <a:xfrm>
            <a:off x="35496" y="6214943"/>
            <a:ext cx="2520280" cy="589746"/>
          </a:xfrm>
          <a:prstGeom prst="rect">
            <a:avLst/>
          </a:prstGeom>
          <a:noFill/>
          <a:ln>
            <a:noFill/>
          </a:ln>
        </p:spPr>
      </p:pic>
      <p:sp>
        <p:nvSpPr>
          <p:cNvPr id="146" name="Shape 146"/>
          <p:cNvSpPr/>
          <p:nvPr/>
        </p:nvSpPr>
        <p:spPr>
          <a:xfrm>
            <a:off x="457200" y="5452171"/>
            <a:ext cx="62794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rgbClr val="000000"/>
                </a:solidFill>
                <a:latin typeface="Calibri"/>
                <a:ea typeface="Calibri"/>
                <a:cs typeface="Calibri"/>
                <a:sym typeface="Calibri"/>
              </a:rPr>
              <a:t>https://</a:t>
            </a:r>
            <a:r>
              <a:rPr lang="en" sz="1800" dirty="0" smtClean="0">
                <a:solidFill>
                  <a:srgbClr val="000000"/>
                </a:solidFill>
                <a:latin typeface="Calibri"/>
                <a:ea typeface="Calibri"/>
                <a:cs typeface="Calibri"/>
                <a:sym typeface="Calibri"/>
              </a:rPr>
              <a:t>www.imls.gov/grants/awarded/lg-72-16-0122-16</a:t>
            </a:r>
            <a:endParaRPr lang="en-US" sz="1800" dirty="0" smtClean="0">
              <a:solidFill>
                <a:srgbClr val="000000"/>
              </a:solidFill>
              <a:latin typeface="Calibri"/>
              <a:ea typeface="Calibri"/>
              <a:cs typeface="Calibri"/>
              <a:sym typeface="Calibri"/>
            </a:endParaRPr>
          </a:p>
          <a:p>
            <a:pPr lvl="0"/>
            <a:r>
              <a:rPr lang="en-US" sz="1800" dirty="0">
                <a:latin typeface="Calibri"/>
                <a:ea typeface="Calibri"/>
                <a:cs typeface="Calibri"/>
                <a:sym typeface="Calibri"/>
              </a:rPr>
              <a:t>https://</a:t>
            </a:r>
            <a:r>
              <a:rPr lang="en-US" sz="1800" dirty="0" err="1">
                <a:latin typeface="Calibri"/>
                <a:ea typeface="Calibri"/>
                <a:cs typeface="Calibri"/>
                <a:sym typeface="Calibri"/>
              </a:rPr>
              <a:t>www.imls.gov</a:t>
            </a:r>
            <a:r>
              <a:rPr lang="en-US" sz="1800" dirty="0">
                <a:latin typeface="Calibri"/>
                <a:ea typeface="Calibri"/>
                <a:cs typeface="Calibri"/>
                <a:sym typeface="Calibri"/>
              </a:rPr>
              <a:t>/grants/awarded/lg-70-18-0082-18</a:t>
            </a: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6611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281" name="Shape 281"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282" name="Shape 282"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sp>
        <p:nvSpPr>
          <p:cNvPr id="283" name="Shape 283"/>
          <p:cNvSpPr/>
          <p:nvPr/>
        </p:nvSpPr>
        <p:spPr>
          <a:xfrm>
            <a:off x="236022" y="5803397"/>
            <a:ext cx="255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http://presqt.crc.nd.edu/</a:t>
            </a:r>
            <a:endParaRPr/>
          </a:p>
        </p:txBody>
      </p:sp>
      <p:pic>
        <p:nvPicPr>
          <p:cNvPr id="284" name="Shape 284"/>
          <p:cNvPicPr preferRelativeResize="0"/>
          <p:nvPr/>
        </p:nvPicPr>
        <p:blipFill>
          <a:blip r:embed="rId5">
            <a:alphaModFix/>
          </a:blip>
          <a:stretch>
            <a:fillRect/>
          </a:stretch>
        </p:blipFill>
        <p:spPr>
          <a:xfrm>
            <a:off x="236025" y="304800"/>
            <a:ext cx="5683407" cy="5456373"/>
          </a:xfrm>
          <a:prstGeom prst="rect">
            <a:avLst/>
          </a:prstGeom>
          <a:noFill/>
          <a:ln w="9525" cap="flat" cmpd="sng">
            <a:solidFill>
              <a:schemeClr val="dk2"/>
            </a:solidFill>
            <a:prstDash val="solid"/>
            <a:round/>
            <a:headEnd type="none" w="sm" len="sm"/>
            <a:tailEnd type="none" w="sm" len="sm"/>
          </a:ln>
        </p:spPr>
      </p:pic>
      <p:sp>
        <p:nvSpPr>
          <p:cNvPr id="285" name="Shape 285"/>
          <p:cNvSpPr txBox="1"/>
          <p:nvPr/>
        </p:nvSpPr>
        <p:spPr>
          <a:xfrm>
            <a:off x="6098700" y="921125"/>
            <a:ext cx="2420400" cy="91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45818E"/>
                </a:solidFill>
              </a:rPr>
              <a:t>Two Workshops &amp; the</a:t>
            </a:r>
            <a:endParaRPr dirty="0">
              <a:solidFill>
                <a:srgbClr val="45818E"/>
              </a:solidFill>
            </a:endParaRPr>
          </a:p>
          <a:p>
            <a:pPr marL="0" lvl="0" indent="0">
              <a:spcBef>
                <a:spcPts val="0"/>
              </a:spcBef>
              <a:spcAft>
                <a:spcPts val="0"/>
              </a:spcAft>
              <a:buNone/>
            </a:pPr>
            <a:r>
              <a:rPr lang="en" dirty="0">
                <a:solidFill>
                  <a:srgbClr val="45818E"/>
                </a:solidFill>
              </a:rPr>
              <a:t>Needs </a:t>
            </a:r>
            <a:r>
              <a:rPr lang="en" dirty="0" smtClean="0">
                <a:solidFill>
                  <a:srgbClr val="45818E"/>
                </a:solidFill>
              </a:rPr>
              <a:t>Assessment</a:t>
            </a:r>
            <a:r>
              <a:rPr lang="en-US" dirty="0" smtClean="0">
                <a:solidFill>
                  <a:srgbClr val="45818E"/>
                </a:solidFill>
              </a:rPr>
              <a:t> answered by 1740 stakeholders</a:t>
            </a:r>
            <a:r>
              <a:rPr lang="en" dirty="0" smtClean="0">
                <a:solidFill>
                  <a:srgbClr val="45818E"/>
                </a:solidFill>
              </a:rPr>
              <a:t> </a:t>
            </a:r>
            <a:r>
              <a:rPr lang="en" dirty="0">
                <a:solidFill>
                  <a:srgbClr val="45818E"/>
                </a:solidFill>
              </a:rPr>
              <a:t>have been  completed.</a:t>
            </a:r>
            <a:endParaRPr dirty="0">
              <a:solidFill>
                <a:srgbClr val="45818E"/>
              </a:solidFill>
            </a:endParaRPr>
          </a:p>
          <a:p>
            <a:pPr marL="0" lvl="0" indent="0">
              <a:spcBef>
                <a:spcPts val="0"/>
              </a:spcBef>
              <a:spcAft>
                <a:spcPts val="0"/>
              </a:spcAft>
              <a:buNone/>
            </a:pPr>
            <a:endParaRPr dirty="0">
              <a:solidFill>
                <a:srgbClr val="45818E"/>
              </a:solidFill>
            </a:endParaRPr>
          </a:p>
          <a:p>
            <a:pPr marL="0" lvl="0" indent="0">
              <a:spcBef>
                <a:spcPts val="0"/>
              </a:spcBef>
              <a:spcAft>
                <a:spcPts val="0"/>
              </a:spcAft>
              <a:buNone/>
            </a:pPr>
            <a:endParaRPr dirty="0">
              <a:solidFill>
                <a:srgbClr val="45818E"/>
              </a:solidFill>
            </a:endParaRPr>
          </a:p>
        </p:txBody>
      </p:sp>
      <p:sp>
        <p:nvSpPr>
          <p:cNvPr id="286" name="Shape 286"/>
          <p:cNvSpPr txBox="1"/>
          <p:nvPr/>
        </p:nvSpPr>
        <p:spPr>
          <a:xfrm>
            <a:off x="6098700" y="202745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solidFill>
                  <a:srgbClr val="E36C09"/>
                </a:solidFill>
              </a:rPr>
              <a:t>All Resources avail online</a:t>
            </a:r>
            <a:endParaRPr>
              <a:solidFill>
                <a:srgbClr val="E36C0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374225" y="5996625"/>
            <a:ext cx="6298800" cy="57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200" u="sng" dirty="0">
                <a:solidFill>
                  <a:srgbClr val="45818E"/>
                </a:solidFill>
                <a:latin typeface="Calibri"/>
                <a:ea typeface="Calibri"/>
                <a:cs typeface="Calibri"/>
                <a:sym typeface="Calibri"/>
                <a:hlinkClick r:id="rId3"/>
              </a:rPr>
              <a:t>https://osf.io/d3jx7/</a:t>
            </a:r>
            <a:endParaRPr sz="3200" dirty="0">
              <a:solidFill>
                <a:srgbClr val="45818E"/>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p:txBody>
      </p:sp>
      <p:pic>
        <p:nvPicPr>
          <p:cNvPr id="303" name="Shape 303" descr="cos_stack.png"/>
          <p:cNvPicPr preferRelativeResize="0"/>
          <p:nvPr/>
        </p:nvPicPr>
        <p:blipFill rotWithShape="1">
          <a:blip r:embed="rId4">
            <a:alphaModFix/>
          </a:blip>
          <a:srcRect/>
          <a:stretch/>
        </p:blipFill>
        <p:spPr>
          <a:xfrm>
            <a:off x="7012933" y="4865739"/>
            <a:ext cx="1710815" cy="1093993"/>
          </a:xfrm>
          <a:prstGeom prst="rect">
            <a:avLst/>
          </a:prstGeom>
          <a:noFill/>
          <a:ln>
            <a:noFill/>
          </a:ln>
        </p:spPr>
      </p:pic>
      <p:sp>
        <p:nvSpPr>
          <p:cNvPr id="304" name="Shape 304"/>
          <p:cNvSpPr/>
          <p:nvPr/>
        </p:nvSpPr>
        <p:spPr>
          <a:xfrm>
            <a:off x="7073050" y="6098030"/>
            <a:ext cx="1650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https://cos.io/</a:t>
            </a:r>
            <a:endParaRPr sz="1800">
              <a:solidFill>
                <a:schemeClr val="dk1"/>
              </a:solidFill>
              <a:latin typeface="Calibri"/>
              <a:ea typeface="Calibri"/>
              <a:cs typeface="Calibri"/>
              <a:sym typeface="Calibri"/>
            </a:endParaRPr>
          </a:p>
        </p:txBody>
      </p:sp>
      <p:pic>
        <p:nvPicPr>
          <p:cNvPr id="305" name="Shape 305"/>
          <p:cNvPicPr preferRelativeResize="0"/>
          <p:nvPr/>
        </p:nvPicPr>
        <p:blipFill>
          <a:blip r:embed="rId5">
            <a:alphaModFix/>
          </a:blip>
          <a:stretch>
            <a:fillRect/>
          </a:stretch>
        </p:blipFill>
        <p:spPr>
          <a:xfrm>
            <a:off x="469475" y="1341423"/>
            <a:ext cx="5191099" cy="4469949"/>
          </a:xfrm>
          <a:prstGeom prst="rect">
            <a:avLst/>
          </a:prstGeom>
          <a:noFill/>
          <a:ln w="9525" cap="flat" cmpd="sng">
            <a:solidFill>
              <a:srgbClr val="45818E"/>
            </a:solidFill>
            <a:prstDash val="solid"/>
            <a:round/>
            <a:headEnd type="none" w="sm" len="sm"/>
            <a:tailEnd type="none" w="sm" len="sm"/>
          </a:ln>
        </p:spPr>
      </p:pic>
      <p:sp>
        <p:nvSpPr>
          <p:cNvPr id="306" name="Shape 306"/>
          <p:cNvSpPr txBox="1"/>
          <p:nvPr/>
        </p:nvSpPr>
        <p:spPr>
          <a:xfrm>
            <a:off x="7181050" y="4358150"/>
            <a:ext cx="1434600" cy="36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Project Partner</a:t>
            </a:r>
            <a:endParaRPr/>
          </a:p>
        </p:txBody>
      </p:sp>
      <p:sp>
        <p:nvSpPr>
          <p:cNvPr id="307" name="Shape 307"/>
          <p:cNvSpPr txBox="1"/>
          <p:nvPr/>
        </p:nvSpPr>
        <p:spPr>
          <a:xfrm>
            <a:off x="6673013" y="1341425"/>
            <a:ext cx="2158200" cy="266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45818E"/>
                </a:solidFill>
              </a:rPr>
              <a:t>An open project with all stakeholder input, workshop materials, and meeting info shared on Open Science Framework.  </a:t>
            </a:r>
            <a:endParaRPr>
              <a:solidFill>
                <a:srgbClr val="45818E"/>
              </a:solidFill>
            </a:endParaRPr>
          </a:p>
        </p:txBody>
      </p:sp>
      <p:sp>
        <p:nvSpPr>
          <p:cNvPr id="308" name="Shape 308"/>
          <p:cNvSpPr txBox="1"/>
          <p:nvPr/>
        </p:nvSpPr>
        <p:spPr>
          <a:xfrm>
            <a:off x="374225" y="206375"/>
            <a:ext cx="5837400" cy="949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4400" b="1">
                <a:solidFill>
                  <a:srgbClr val="E36C09"/>
                </a:solidFill>
                <a:latin typeface="Trebuchet MS"/>
                <a:ea typeface="Trebuchet MS"/>
                <a:cs typeface="Trebuchet MS"/>
                <a:sym typeface="Trebuchet MS"/>
              </a:rPr>
              <a:t>PresQT OSF Project   </a:t>
            </a:r>
            <a:endParaRPr sz="4400" b="1">
              <a:solidFill>
                <a:srgbClr val="E36C09"/>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8" name="Shape 308"/>
          <p:cNvSpPr txBox="1"/>
          <p:nvPr/>
        </p:nvSpPr>
        <p:spPr>
          <a:xfrm>
            <a:off x="374225" y="206375"/>
            <a:ext cx="5837400" cy="949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4400" b="1" dirty="0">
                <a:solidFill>
                  <a:srgbClr val="E36C09"/>
                </a:solidFill>
                <a:latin typeface="Trebuchet MS"/>
                <a:ea typeface="Trebuchet MS"/>
                <a:cs typeface="Trebuchet MS"/>
                <a:sym typeface="Trebuchet MS"/>
              </a:rPr>
              <a:t>PresQT </a:t>
            </a:r>
            <a:r>
              <a:rPr lang="en-US" sz="4400" b="1" dirty="0" err="1" smtClean="0">
                <a:solidFill>
                  <a:srgbClr val="E36C09"/>
                </a:solidFill>
                <a:latin typeface="Trebuchet MS"/>
                <a:ea typeface="Trebuchet MS"/>
                <a:cs typeface="Trebuchet MS"/>
                <a:sym typeface="Trebuchet MS"/>
              </a:rPr>
              <a:t>GitHub</a:t>
            </a:r>
            <a:endParaRPr sz="4400" b="1" dirty="0">
              <a:solidFill>
                <a:srgbClr val="E36C09"/>
              </a:solidFill>
              <a:latin typeface="Trebuchet MS"/>
              <a:ea typeface="Trebuchet MS"/>
              <a:cs typeface="Trebuchet MS"/>
              <a:sym typeface="Trebuchet MS"/>
            </a:endParaRPr>
          </a:p>
        </p:txBody>
      </p:sp>
      <p:sp>
        <p:nvSpPr>
          <p:cNvPr id="2" name="Rectangle 1"/>
          <p:cNvSpPr/>
          <p:nvPr/>
        </p:nvSpPr>
        <p:spPr>
          <a:xfrm>
            <a:off x="374225" y="6132899"/>
            <a:ext cx="4301177" cy="461665"/>
          </a:xfrm>
          <a:prstGeom prst="rect">
            <a:avLst/>
          </a:prstGeom>
        </p:spPr>
        <p:txBody>
          <a:bodyPr wrap="none">
            <a:spAutoFit/>
          </a:bodyPr>
          <a:lstStyle/>
          <a:p>
            <a:r>
              <a:rPr lang="fr-FR" sz="2400" dirty="0" err="1"/>
              <a:t>https</a:t>
            </a:r>
            <a:r>
              <a:rPr lang="fr-FR" sz="2400" dirty="0"/>
              <a:t>://</a:t>
            </a:r>
            <a:r>
              <a:rPr lang="fr-FR" sz="2400" dirty="0" err="1"/>
              <a:t>github.com</a:t>
            </a:r>
            <a:r>
              <a:rPr lang="fr-FR" sz="2400" dirty="0"/>
              <a:t>/</a:t>
            </a:r>
            <a:r>
              <a:rPr lang="fr-FR" sz="2400" dirty="0" err="1"/>
              <a:t>ndlib</a:t>
            </a:r>
            <a:r>
              <a:rPr lang="fr-FR" sz="2400" dirty="0"/>
              <a:t>/</a:t>
            </a:r>
            <a:r>
              <a:rPr lang="fr-FR" sz="2400" dirty="0" err="1"/>
              <a:t>presqt</a:t>
            </a:r>
            <a:endParaRPr lang="en-US" sz="2400" dirty="0"/>
          </a:p>
        </p:txBody>
      </p:sp>
      <p:pic>
        <p:nvPicPr>
          <p:cNvPr id="3" name="Picture 2" descr="Screen Shot 2018-09-16 at 8.53.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63" y="1239874"/>
            <a:ext cx="6874825" cy="4754965"/>
          </a:xfrm>
          <a:prstGeom prst="rect">
            <a:avLst/>
          </a:prstGeom>
        </p:spPr>
      </p:pic>
    </p:spTree>
    <p:extLst>
      <p:ext uri="{BB962C8B-B14F-4D97-AF65-F5344CB8AC3E}">
        <p14:creationId xmlns:p14="http://schemas.microsoft.com/office/powerpoint/2010/main" val="170017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descr="imls_logo_2c.jpg"/>
          <p:cNvPicPr preferRelativeResize="0"/>
          <p:nvPr/>
        </p:nvPicPr>
        <p:blipFill rotWithShape="1">
          <a:blip r:embed="rId3">
            <a:alphaModFix/>
          </a:blip>
          <a:srcRect/>
          <a:stretch/>
        </p:blipFill>
        <p:spPr>
          <a:xfrm>
            <a:off x="681933" y="4354092"/>
            <a:ext cx="2819728" cy="1282745"/>
          </a:xfrm>
          <a:prstGeom prst="rect">
            <a:avLst/>
          </a:prstGeom>
          <a:noFill/>
          <a:ln>
            <a:noFill/>
          </a:ln>
        </p:spPr>
      </p:pic>
      <p:sp>
        <p:nvSpPr>
          <p:cNvPr id="141" name="Shape 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46C0A"/>
              </a:buClr>
              <a:buSzPts val="4400"/>
              <a:buFont typeface="Calibri"/>
              <a:buNone/>
            </a:pPr>
            <a:r>
              <a:rPr lang="en" sz="4800" b="1" i="0" u="none" strike="noStrike" cap="none" dirty="0">
                <a:solidFill>
                  <a:srgbClr val="E46C0A"/>
                </a:solidFill>
                <a:latin typeface="Trebuchet MS"/>
                <a:ea typeface="Trebuchet MS"/>
                <a:cs typeface="Trebuchet MS"/>
                <a:sym typeface="Trebuchet MS"/>
              </a:rPr>
              <a:t>PresQT</a:t>
            </a:r>
            <a:endParaRPr sz="4800" b="1" i="0" u="none" strike="noStrike" cap="none" dirty="0">
              <a:solidFill>
                <a:srgbClr val="E46C0A"/>
              </a:solidFill>
              <a:latin typeface="Trebuchet MS"/>
              <a:ea typeface="Trebuchet MS"/>
              <a:cs typeface="Trebuchet MS"/>
              <a:sym typeface="Trebuchet MS"/>
            </a:endParaRPr>
          </a:p>
        </p:txBody>
      </p:sp>
      <p:sp>
        <p:nvSpPr>
          <p:cNvPr id="142" name="Shape 142"/>
          <p:cNvSpPr txBox="1">
            <a:spLocks noGrp="1"/>
          </p:cNvSpPr>
          <p:nvPr>
            <p:ph type="body" idx="1"/>
          </p:nvPr>
        </p:nvSpPr>
        <p:spPr>
          <a:xfrm>
            <a:off x="457200" y="1240933"/>
            <a:ext cx="8229600" cy="4525963"/>
          </a:xfrm>
          <a:prstGeom prst="rect">
            <a:avLst/>
          </a:prstGeom>
          <a:noFill/>
          <a:ln>
            <a:noFill/>
          </a:ln>
        </p:spPr>
        <p:txBody>
          <a:bodyPr spcFirstLastPara="1" wrap="square" lIns="91425" tIns="45700" rIns="91425" bIns="45700" anchor="t" anchorCtr="0">
            <a:noAutofit/>
          </a:bodyPr>
          <a:lstStyle/>
          <a:p>
            <a:pPr marL="0" lvl="0" indent="0" algn="ctr">
              <a:spcBef>
                <a:spcPts val="0"/>
              </a:spcBef>
              <a:buClr>
                <a:srgbClr val="974806"/>
              </a:buClr>
              <a:buNone/>
            </a:pPr>
            <a:r>
              <a:rPr lang="en-US" dirty="0">
                <a:solidFill>
                  <a:srgbClr val="000000"/>
                </a:solidFill>
              </a:rPr>
              <a:t>A </a:t>
            </a:r>
            <a:r>
              <a:rPr lang="en-US" b="1" dirty="0">
                <a:solidFill>
                  <a:schemeClr val="accent6">
                    <a:lumMod val="75000"/>
                  </a:schemeClr>
                </a:solidFill>
              </a:rPr>
              <a:t>collaborative</a:t>
            </a:r>
            <a:r>
              <a:rPr lang="en-US" dirty="0">
                <a:solidFill>
                  <a:srgbClr val="000000"/>
                </a:solidFill>
              </a:rPr>
              <a:t> design effort to enhance reproducibility and more </a:t>
            </a:r>
            <a:r>
              <a:rPr lang="en-US" dirty="0">
                <a:solidFill>
                  <a:schemeClr val="tx1"/>
                </a:solidFill>
              </a:rPr>
              <a:t>open sharing of research data through open source development</a:t>
            </a:r>
            <a:r>
              <a:rPr lang="en-US" dirty="0">
                <a:solidFill>
                  <a:srgbClr val="000000"/>
                </a:solidFill>
              </a:rPr>
              <a:t> (July 2018-June 2020) of </a:t>
            </a:r>
            <a:r>
              <a:rPr lang="en-US" b="1" dirty="0">
                <a:solidFill>
                  <a:srgbClr val="000000"/>
                </a:solidFill>
              </a:rPr>
              <a:t>Tools and </a:t>
            </a:r>
            <a:r>
              <a:rPr lang="en-US" b="1" dirty="0" err="1">
                <a:solidFill>
                  <a:srgbClr val="000000"/>
                </a:solidFill>
              </a:rPr>
              <a:t>RESTful</a:t>
            </a:r>
            <a:r>
              <a:rPr lang="en-US" b="1" dirty="0">
                <a:solidFill>
                  <a:srgbClr val="000000"/>
                </a:solidFill>
              </a:rPr>
              <a:t> Services to Improve Preservation and Re-use of Research Data &amp; Software</a:t>
            </a:r>
            <a:r>
              <a:rPr lang="en-US" dirty="0" smtClean="0">
                <a:solidFill>
                  <a:srgbClr val="000000"/>
                </a:solidFill>
              </a:rPr>
              <a:t>.</a:t>
            </a:r>
            <a:r>
              <a:rPr lang="en" sz="3200" b="0" i="0" u="none" strike="noStrike" cap="none" dirty="0" smtClean="0">
                <a:solidFill>
                  <a:srgbClr val="000000"/>
                </a:solidFill>
                <a:latin typeface="Calibri"/>
                <a:ea typeface="Calibri"/>
                <a:cs typeface="Calibri"/>
                <a:sym typeface="Calibri"/>
              </a:rPr>
              <a:t> </a:t>
            </a:r>
            <a:r>
              <a:rPr lang="en" sz="3200" b="0" i="0" u="none" strike="noStrike" cap="none" dirty="0">
                <a:solidFill>
                  <a:srgbClr val="000000"/>
                </a:solidFill>
                <a:latin typeface="Calibri"/>
                <a:ea typeface="Calibri"/>
                <a:cs typeface="Calibri"/>
                <a:sym typeface="Calibri"/>
              </a:rPr>
              <a:t>											   </a:t>
            </a:r>
            <a:endParaRPr dirty="0"/>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4">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5">
            <a:alphaModFix/>
          </a:blip>
          <a:srcRect/>
          <a:stretch/>
        </p:blipFill>
        <p:spPr>
          <a:xfrm>
            <a:off x="35496" y="6214943"/>
            <a:ext cx="2520280" cy="589746"/>
          </a:xfrm>
          <a:prstGeom prst="rect">
            <a:avLst/>
          </a:prstGeom>
          <a:noFill/>
          <a:ln>
            <a:noFill/>
          </a:ln>
        </p:spPr>
      </p:pic>
      <p:sp>
        <p:nvSpPr>
          <p:cNvPr id="146" name="Shape 146"/>
          <p:cNvSpPr/>
          <p:nvPr/>
        </p:nvSpPr>
        <p:spPr>
          <a:xfrm>
            <a:off x="457200" y="5452171"/>
            <a:ext cx="62794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rgbClr val="000000"/>
                </a:solidFill>
                <a:latin typeface="Calibri"/>
                <a:ea typeface="Calibri"/>
                <a:cs typeface="Calibri"/>
                <a:sym typeface="Calibri"/>
              </a:rPr>
              <a:t>https://</a:t>
            </a:r>
            <a:r>
              <a:rPr lang="en" sz="1800" dirty="0" smtClean="0">
                <a:solidFill>
                  <a:srgbClr val="000000"/>
                </a:solidFill>
                <a:latin typeface="Calibri"/>
                <a:ea typeface="Calibri"/>
                <a:cs typeface="Calibri"/>
                <a:sym typeface="Calibri"/>
              </a:rPr>
              <a:t>www.imls.gov/grants/awarded/lg-72-16-0122-16</a:t>
            </a:r>
            <a:endParaRPr lang="en-US" sz="1800" dirty="0" smtClean="0">
              <a:solidFill>
                <a:srgbClr val="000000"/>
              </a:solidFill>
              <a:latin typeface="Calibri"/>
              <a:ea typeface="Calibri"/>
              <a:cs typeface="Calibri"/>
              <a:sym typeface="Calibri"/>
            </a:endParaRPr>
          </a:p>
          <a:p>
            <a:pPr lvl="0"/>
            <a:r>
              <a:rPr lang="en-US" sz="1800" dirty="0">
                <a:latin typeface="Calibri"/>
                <a:ea typeface="Calibri"/>
                <a:cs typeface="Calibri"/>
                <a:sym typeface="Calibri"/>
              </a:rPr>
              <a:t>https://</a:t>
            </a:r>
            <a:r>
              <a:rPr lang="en-US" sz="1800" dirty="0" err="1">
                <a:latin typeface="Calibri"/>
                <a:ea typeface="Calibri"/>
                <a:cs typeface="Calibri"/>
                <a:sym typeface="Calibri"/>
              </a:rPr>
              <a:t>www.imls.gov</a:t>
            </a:r>
            <a:r>
              <a:rPr lang="en-US" sz="1800" dirty="0">
                <a:latin typeface="Calibri"/>
                <a:ea typeface="Calibri"/>
                <a:cs typeface="Calibri"/>
                <a:sym typeface="Calibri"/>
              </a:rPr>
              <a:t>/grants/awarded/lg-70-18-0082-18</a:t>
            </a: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930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46C0A"/>
              </a:buClr>
              <a:buSzPts val="4400"/>
              <a:buFont typeface="Calibri"/>
              <a:buNone/>
            </a:pPr>
            <a:r>
              <a:rPr lang="en-US" b="1" dirty="0" smtClean="0">
                <a:solidFill>
                  <a:srgbClr val="E46C0A"/>
                </a:solidFill>
                <a:latin typeface="Trebuchet MS"/>
                <a:ea typeface="Trebuchet MS"/>
                <a:cs typeface="Trebuchet MS"/>
                <a:sym typeface="Trebuchet MS"/>
              </a:rPr>
              <a:t>How Can We Achieve Effective Collaboration?</a:t>
            </a:r>
            <a:endParaRPr b="1" i="0" u="none" strike="noStrike" cap="none" dirty="0">
              <a:solidFill>
                <a:srgbClr val="E46C0A"/>
              </a:solidFill>
              <a:latin typeface="Trebuchet MS"/>
              <a:ea typeface="Trebuchet MS"/>
              <a:cs typeface="Trebuchet MS"/>
              <a:sym typeface="Trebuchet MS"/>
            </a:endParaRPr>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pic>
        <p:nvPicPr>
          <p:cNvPr id="9" name="Picture 8"/>
          <p:cNvPicPr>
            <a:picLocks noChangeAspect="1"/>
          </p:cNvPicPr>
          <p:nvPr/>
        </p:nvPicPr>
        <p:blipFill>
          <a:blip r:embed="rId5"/>
          <a:stretch>
            <a:fillRect/>
          </a:stretch>
        </p:blipFill>
        <p:spPr>
          <a:xfrm>
            <a:off x="2754795" y="1600200"/>
            <a:ext cx="3551389" cy="4377088"/>
          </a:xfrm>
          <a:prstGeom prst="rect">
            <a:avLst/>
          </a:prstGeom>
        </p:spPr>
      </p:pic>
    </p:spTree>
    <p:extLst>
      <p:ext uri="{BB962C8B-B14F-4D97-AF65-F5344CB8AC3E}">
        <p14:creationId xmlns:p14="http://schemas.microsoft.com/office/powerpoint/2010/main" val="280240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46C0A"/>
              </a:buClr>
              <a:buSzPts val="4400"/>
              <a:buFont typeface="Calibri"/>
              <a:buNone/>
            </a:pPr>
            <a:r>
              <a:rPr lang="en-US" b="1" dirty="0" smtClean="0">
                <a:solidFill>
                  <a:srgbClr val="E46C0A"/>
                </a:solidFill>
                <a:latin typeface="Trebuchet MS"/>
                <a:ea typeface="Trebuchet MS"/>
                <a:cs typeface="Trebuchet MS"/>
                <a:sym typeface="Trebuchet MS"/>
              </a:rPr>
              <a:t>How Can We Achieve Effective Collaboration?</a:t>
            </a:r>
            <a:endParaRPr b="1" i="0" u="none" strike="noStrike" cap="none" dirty="0">
              <a:solidFill>
                <a:srgbClr val="E46C0A"/>
              </a:solidFill>
              <a:latin typeface="Trebuchet MS"/>
              <a:ea typeface="Trebuchet MS"/>
              <a:cs typeface="Trebuchet MS"/>
              <a:sym typeface="Trebuchet MS"/>
            </a:endParaRPr>
          </a:p>
        </p:txBody>
      </p:sp>
      <p:sp>
        <p:nvSpPr>
          <p:cNvPr id="143" name="Shape 143"/>
          <p:cNvSpPr/>
          <p:nvPr/>
        </p:nvSpPr>
        <p:spPr>
          <a:xfrm>
            <a:off x="0" y="6165304"/>
            <a:ext cx="9144000" cy="692696"/>
          </a:xfrm>
          <a:prstGeom prst="rect">
            <a:avLst/>
          </a:prstGeom>
          <a:solidFill>
            <a:srgbClr val="E36C0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en" sz="3600">
                <a:solidFill>
                  <a:srgbClr val="FFFFFF"/>
                </a:solidFill>
                <a:latin typeface="Calibri"/>
                <a:ea typeface="Calibri"/>
                <a:cs typeface="Calibri"/>
                <a:sym typeface="Calibri"/>
              </a:rPr>
              <a:t>Hesburgh Libraries</a:t>
            </a:r>
            <a:endParaRPr/>
          </a:p>
        </p:txBody>
      </p:sp>
      <p:pic>
        <p:nvPicPr>
          <p:cNvPr id="144" name="Shape 144" descr="crc_logo_white_m.png"/>
          <p:cNvPicPr preferRelativeResize="0"/>
          <p:nvPr/>
        </p:nvPicPr>
        <p:blipFill rotWithShape="1">
          <a:blip r:embed="rId3">
            <a:alphaModFix/>
          </a:blip>
          <a:srcRect/>
          <a:stretch/>
        </p:blipFill>
        <p:spPr>
          <a:xfrm>
            <a:off x="7380312" y="6180124"/>
            <a:ext cx="1763688" cy="681959"/>
          </a:xfrm>
          <a:prstGeom prst="rect">
            <a:avLst/>
          </a:prstGeom>
          <a:noFill/>
          <a:ln>
            <a:noFill/>
          </a:ln>
        </p:spPr>
      </p:pic>
      <p:pic>
        <p:nvPicPr>
          <p:cNvPr id="145" name="Shape 145" descr="ND_mark_white_L.png"/>
          <p:cNvPicPr preferRelativeResize="0"/>
          <p:nvPr/>
        </p:nvPicPr>
        <p:blipFill rotWithShape="1">
          <a:blip r:embed="rId4">
            <a:alphaModFix/>
          </a:blip>
          <a:srcRect/>
          <a:stretch/>
        </p:blipFill>
        <p:spPr>
          <a:xfrm>
            <a:off x="35496" y="6214943"/>
            <a:ext cx="2520280" cy="589746"/>
          </a:xfrm>
          <a:prstGeom prst="rect">
            <a:avLst/>
          </a:prstGeom>
          <a:noFill/>
          <a:ln>
            <a:noFill/>
          </a:ln>
        </p:spPr>
      </p:pic>
      <p:pic>
        <p:nvPicPr>
          <p:cNvPr id="3" name="Picture 2" descr="Screen Shot 2018-09-16 at 7.43.2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7488" y="1660317"/>
            <a:ext cx="4351680" cy="2505513"/>
          </a:xfrm>
          <a:prstGeom prst="rect">
            <a:avLst/>
          </a:prstGeom>
        </p:spPr>
      </p:pic>
      <p:sp>
        <p:nvSpPr>
          <p:cNvPr id="11" name="Shape 142"/>
          <p:cNvSpPr txBox="1">
            <a:spLocks noGrp="1"/>
          </p:cNvSpPr>
          <p:nvPr>
            <p:ph type="body" idx="1"/>
          </p:nvPr>
        </p:nvSpPr>
        <p:spPr>
          <a:xfrm>
            <a:off x="291542" y="4165830"/>
            <a:ext cx="8736842" cy="1800768"/>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974806"/>
              </a:buClr>
            </a:pPr>
            <a:r>
              <a:rPr lang="en-US" sz="2400" dirty="0" smtClean="0">
                <a:solidFill>
                  <a:schemeClr val="tx1"/>
                </a:solidFill>
              </a:rPr>
              <a:t>People </a:t>
            </a:r>
          </a:p>
          <a:p>
            <a:pPr marL="342900" indent="-342900">
              <a:spcBef>
                <a:spcPts val="0"/>
              </a:spcBef>
              <a:buClr>
                <a:srgbClr val="974806"/>
              </a:buClr>
            </a:pPr>
            <a:r>
              <a:rPr lang="en-US" sz="2400" dirty="0" smtClean="0">
                <a:solidFill>
                  <a:schemeClr val="tx1"/>
                </a:solidFill>
              </a:rPr>
              <a:t>Goals </a:t>
            </a:r>
            <a:r>
              <a:rPr lang="mr-IN" sz="2400" dirty="0" smtClean="0">
                <a:solidFill>
                  <a:schemeClr val="tx1"/>
                </a:solidFill>
              </a:rPr>
              <a:t>–</a:t>
            </a:r>
            <a:r>
              <a:rPr lang="en-US" sz="2400" dirty="0" smtClean="0">
                <a:solidFill>
                  <a:schemeClr val="tx1"/>
                </a:solidFill>
              </a:rPr>
              <a:t> Together - Work</a:t>
            </a:r>
          </a:p>
          <a:p>
            <a:pPr marL="342900" indent="-342900">
              <a:spcBef>
                <a:spcPts val="0"/>
              </a:spcBef>
              <a:buClr>
                <a:srgbClr val="974806"/>
              </a:buClr>
            </a:pPr>
            <a:r>
              <a:rPr lang="en-US" sz="2400" dirty="0" smtClean="0">
                <a:solidFill>
                  <a:schemeClr val="tx1"/>
                </a:solidFill>
              </a:rPr>
              <a:t>Benefits, success and production</a:t>
            </a:r>
          </a:p>
          <a:p>
            <a:pPr marL="342900" indent="-342900">
              <a:spcBef>
                <a:spcPts val="0"/>
              </a:spcBef>
              <a:buClr>
                <a:srgbClr val="974806"/>
              </a:buClr>
            </a:pPr>
            <a:r>
              <a:rPr lang="en-US" sz="2400" dirty="0" smtClean="0">
                <a:solidFill>
                  <a:schemeClr val="tx1"/>
                </a:solidFill>
              </a:rPr>
              <a:t>Tools</a:t>
            </a:r>
          </a:p>
          <a:p>
            <a:pPr marL="342900" indent="-342900">
              <a:spcBef>
                <a:spcPts val="0"/>
              </a:spcBef>
              <a:buClr>
                <a:srgbClr val="974806"/>
              </a:buClr>
            </a:pPr>
            <a:r>
              <a:rPr lang="en-US" sz="2400" dirty="0" smtClean="0">
                <a:solidFill>
                  <a:schemeClr val="tx1"/>
                </a:solidFill>
              </a:rPr>
              <a:t>Communication </a:t>
            </a:r>
            <a:endParaRPr lang="en-US" sz="2400" dirty="0">
              <a:solidFill>
                <a:schemeClr val="tx1"/>
              </a:solidFill>
            </a:endParaRPr>
          </a:p>
          <a:p>
            <a:pPr marL="0" lvl="0" indent="0">
              <a:spcBef>
                <a:spcPts val="0"/>
              </a:spcBef>
              <a:buClr>
                <a:srgbClr val="974806"/>
              </a:buClr>
              <a:buNone/>
            </a:pPr>
            <a:r>
              <a:rPr lang="en-US" sz="2400" dirty="0" smtClean="0">
                <a:solidFill>
                  <a:schemeClr val="tx1"/>
                </a:solidFill>
              </a:rPr>
              <a:t>.</a:t>
            </a:r>
            <a:r>
              <a:rPr lang="en" sz="2400" b="0" i="0" u="none" strike="noStrike" cap="none" dirty="0" smtClean="0">
                <a:solidFill>
                  <a:schemeClr val="tx1"/>
                </a:solidFill>
                <a:sym typeface="Calibri"/>
              </a:rPr>
              <a:t> </a:t>
            </a:r>
            <a:r>
              <a:rPr lang="en" sz="2400" b="0" i="0" u="none" strike="noStrike" cap="none" dirty="0">
                <a:solidFill>
                  <a:schemeClr val="tx1"/>
                </a:solidFill>
                <a:sym typeface="Calibri"/>
              </a:rPr>
              <a:t>				</a:t>
            </a:r>
            <a:r>
              <a:rPr lang="en" sz="3200" b="0" i="0" u="none" strike="noStrike" cap="none" dirty="0">
                <a:solidFill>
                  <a:srgbClr val="0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8878951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3028</TotalTime>
  <Words>1527</Words>
  <Application>Microsoft Macintosh PowerPoint</Application>
  <PresentationFormat>On-screen Show (4:3)</PresentationFormat>
  <Paragraphs>179</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Office Theme</vt:lpstr>
      <vt:lpstr>PowerPoint Presentation</vt:lpstr>
      <vt:lpstr>Code of Conduct</vt:lpstr>
      <vt:lpstr>PresQT</vt:lpstr>
      <vt:lpstr>PowerPoint Presentation</vt:lpstr>
      <vt:lpstr>PowerPoint Presentation</vt:lpstr>
      <vt:lpstr>PowerPoint Presentation</vt:lpstr>
      <vt:lpstr>PresQT</vt:lpstr>
      <vt:lpstr>How Can We Achieve Effective Collaboration?</vt:lpstr>
      <vt:lpstr>How Can We Achieve Effective Collaboration?</vt:lpstr>
      <vt:lpstr>Goals of this workshop</vt:lpstr>
      <vt:lpstr>Goals of this workshop</vt:lpstr>
      <vt:lpstr>Open Design</vt:lpstr>
      <vt:lpstr>Repository and Tool Agnostic Solutions  </vt:lpstr>
      <vt:lpstr>Timeline</vt:lpstr>
      <vt:lpstr>Open Design - Timeline </vt:lpstr>
      <vt:lpstr>Open Design - Timeline </vt:lpstr>
      <vt:lpstr>SCRUM  </vt:lpstr>
      <vt:lpstr>Technical Management Plan – Design   </vt:lpstr>
      <vt:lpstr>Technical Management Plan – Design   </vt:lpstr>
      <vt:lpstr>Technical Management Plan – Development   </vt:lpstr>
      <vt:lpstr>Technical Management Plan - Integration   </vt:lpstr>
      <vt:lpstr>Technical Management Plan - Testing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Sandra</cp:lastModifiedBy>
  <cp:revision>36</cp:revision>
  <dcterms:modified xsi:type="dcterms:W3CDTF">2018-09-17T11:01:39Z</dcterms:modified>
</cp:coreProperties>
</file>