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oel arancibia murillo"/>
  <p:cmAuthor clrIdx="1" id="1" initials="" lastIdx="1" name="Jomar Camach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13T18:17:56.329">
    <p:pos x="196" y="773"/>
    <p:text>yo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12-13T18:15:52.378">
    <p:pos x="6000" y="0"/>
    <p:text>yo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c7730236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c7730236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7730236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7730236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c7730236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c7730236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c7730236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c7730236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7730236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7730236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c7730236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c7730236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7730236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7730236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c7730236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c7730236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c7730236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c7730236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DESDE AQUI GABY Y YO</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c7730236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c7730236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7730236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7730236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7730236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7730236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7730236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7730236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EURON DATASET</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GRUPO1: SANDRA MALDONADO</a:t>
            </a:r>
            <a:endParaRPr/>
          </a:p>
          <a:p>
            <a:pPr indent="457200" lvl="0" marL="914400" rtl="0" algn="ctr">
              <a:spcBef>
                <a:spcPts val="0"/>
              </a:spcBef>
              <a:spcAft>
                <a:spcPts val="0"/>
              </a:spcAft>
              <a:buNone/>
            </a:pPr>
            <a:r>
              <a:rPr lang="es"/>
              <a:t>GABRIELA VALENCIA</a:t>
            </a:r>
            <a:endParaRPr/>
          </a:p>
          <a:p>
            <a:pPr indent="0" lvl="0" marL="3200400" rtl="0" algn="l">
              <a:spcBef>
                <a:spcPts val="0"/>
              </a:spcBef>
              <a:spcAft>
                <a:spcPts val="0"/>
              </a:spcAft>
              <a:buNone/>
            </a:pPr>
            <a:r>
              <a:rPr lang="es"/>
              <a:t>JOMAR CAMACHO</a:t>
            </a:r>
            <a:endParaRPr/>
          </a:p>
          <a:p>
            <a:pPr indent="0" lvl="0" marL="0" rtl="0" algn="ctr">
              <a:spcBef>
                <a:spcPts val="0"/>
              </a:spcBef>
              <a:spcAft>
                <a:spcPts val="0"/>
              </a:spcAft>
              <a:buNone/>
            </a:pPr>
            <a:r>
              <a:rPr lang="es"/>
              <a:t>JOEL ARANCIBIA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sz="1800">
                <a:solidFill>
                  <a:schemeClr val="dk2"/>
                </a:solidFill>
                <a:latin typeface="Source Code Pro"/>
                <a:ea typeface="Source Code Pro"/>
                <a:cs typeface="Source Code Pro"/>
                <a:sym typeface="Source Code Pro"/>
              </a:rPr>
              <a:t>EJEMPLO DEL DICCIONARIO</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228600" marR="228600" rtl="0" algn="l">
              <a:lnSpc>
                <a:spcPct val="160000"/>
              </a:lnSpc>
              <a:spcBef>
                <a:spcPts val="0"/>
              </a:spcBef>
              <a:spcAft>
                <a:spcPts val="0"/>
              </a:spcAft>
              <a:buNone/>
            </a:pPr>
            <a:r>
              <a:rPr lang="es" sz="1150">
                <a:highlight>
                  <a:srgbClr val="FAFAFA"/>
                </a:highlight>
                <a:latin typeface="Courier New"/>
                <a:ea typeface="Courier New"/>
                <a:cs typeface="Courier New"/>
                <a:sym typeface="Courier New"/>
              </a:rPr>
              <a:t>[('orden', 1414), ('dirección', 1293), ('informe', 1216), ('correo', 1127), ('envío', 1079), ('idioma', 1072), ( 'correo electrónico', 1051), ('programa', 1001), ('nuestro', 987), ('lista', 935), ('uno', 917), ('nombre', 878), ('recibir ', 826), (' dinero ', 788), (' gratis ', 762)</a:t>
            </a:r>
            <a:endParaRPr sz="1150">
              <a:highlight>
                <a:srgbClr val="FAFAFA"/>
              </a:highlight>
              <a:latin typeface="Courier New"/>
              <a:ea typeface="Courier New"/>
              <a:cs typeface="Courier New"/>
              <a:sym typeface="Courier New"/>
            </a:endParaRPr>
          </a:p>
          <a:p>
            <a:pPr indent="0" lvl="0" marL="0" rtl="0" algn="l">
              <a:spcBef>
                <a:spcPts val="18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s" sz="1800">
                <a:solidFill>
                  <a:schemeClr val="dk2"/>
                </a:solidFill>
                <a:highlight>
                  <a:srgbClr val="FFFFFF"/>
                </a:highlight>
                <a:latin typeface="Source Code Pro"/>
                <a:ea typeface="Source Code Pro"/>
                <a:cs typeface="Source Code Pro"/>
                <a:sym typeface="Source Code Pro"/>
              </a:rPr>
              <a:t>3. Proceso de extracción de características.</a:t>
            </a:r>
            <a:endParaRPr sz="1800">
              <a:solidFill>
                <a:schemeClr val="dk2"/>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b="0" lang="es" sz="1050">
                <a:solidFill>
                  <a:schemeClr val="dk2"/>
                </a:solidFill>
                <a:highlight>
                  <a:srgbClr val="FFFFFF"/>
                </a:highlight>
                <a:latin typeface="Source Code Pro"/>
                <a:ea typeface="Source Code Pro"/>
                <a:cs typeface="Source Code Pro"/>
                <a:sym typeface="Source Code Pro"/>
              </a:rPr>
              <a:t>Una vez que el diccionario está listo, podemos extraer el vector de conteo de palabras de 3000 dimensiones para cada correo electrónico del conjunto de capacitación. Cada </a:t>
            </a:r>
            <a:r>
              <a:rPr lang="es" sz="1050">
                <a:solidFill>
                  <a:schemeClr val="dk2"/>
                </a:solidFill>
                <a:highlight>
                  <a:srgbClr val="FFFFFF"/>
                </a:highlight>
                <a:latin typeface="Source Code Pro"/>
                <a:ea typeface="Source Code Pro"/>
                <a:cs typeface="Source Code Pro"/>
                <a:sym typeface="Source Code Pro"/>
              </a:rPr>
              <a:t>vector de conteo de palabras</a:t>
            </a:r>
            <a:r>
              <a:rPr b="0" lang="es" sz="1050">
                <a:solidFill>
                  <a:schemeClr val="dk2"/>
                </a:solidFill>
                <a:highlight>
                  <a:srgbClr val="FFFFFF"/>
                </a:highlight>
                <a:latin typeface="Source Code Pro"/>
                <a:ea typeface="Source Code Pro"/>
                <a:cs typeface="Source Code Pro"/>
                <a:sym typeface="Source Code Pro"/>
              </a:rPr>
              <a:t> contiene la frecuencia de 3000 palabras en el archivo de entrenamiento.</a:t>
            </a:r>
            <a:endParaRPr>
              <a:latin typeface="Source Code Pro"/>
              <a:ea typeface="Source Code Pro"/>
              <a:cs typeface="Source Code Pro"/>
              <a:sym typeface="Source Code Pro"/>
            </a:endParaRPr>
          </a:p>
        </p:txBody>
      </p:sp>
      <p:sp>
        <p:nvSpPr>
          <p:cNvPr id="116" name="Google Shape;116;p23"/>
          <p:cNvSpPr txBox="1"/>
          <p:nvPr/>
        </p:nvSpPr>
        <p:spPr>
          <a:xfrm>
            <a:off x="189600" y="17599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chemeClr val="dk2"/>
                </a:solidFill>
                <a:highlight>
                  <a:srgbClr val="FFFFFF"/>
                </a:highlight>
                <a:latin typeface="Source Code Pro"/>
                <a:ea typeface="Source Code Pro"/>
                <a:cs typeface="Source Code Pro"/>
                <a:sym typeface="Source Code Pro"/>
              </a:rPr>
              <a:t>El siguiente código de Python generará una matriz de vectores de características cuyas filas denotan 700 archivos de conjunto de entrenamiento y las columnas denotan 3000 palabras de diccionario. El valor en el índice ' </a:t>
            </a:r>
            <a:r>
              <a:rPr i="1" lang="es" sz="1050">
                <a:solidFill>
                  <a:schemeClr val="dk2"/>
                </a:solidFill>
                <a:highlight>
                  <a:srgbClr val="FFFFFF"/>
                </a:highlight>
                <a:latin typeface="Source Code Pro"/>
                <a:ea typeface="Source Code Pro"/>
                <a:cs typeface="Source Code Pro"/>
                <a:sym typeface="Source Code Pro"/>
              </a:rPr>
              <a:t>ij'</a:t>
            </a:r>
            <a:r>
              <a:rPr lang="es" sz="1050">
                <a:solidFill>
                  <a:schemeClr val="dk2"/>
                </a:solidFill>
                <a:highlight>
                  <a:srgbClr val="FFFFFF"/>
                </a:highlight>
                <a:latin typeface="Source Code Pro"/>
                <a:ea typeface="Source Code Pro"/>
                <a:cs typeface="Source Code Pro"/>
                <a:sym typeface="Source Code Pro"/>
              </a:rPr>
              <a:t>  será el número de apariciones de J </a:t>
            </a:r>
            <a:r>
              <a:rPr lang="es" sz="800">
                <a:solidFill>
                  <a:schemeClr val="dk2"/>
                </a:solidFill>
                <a:highlight>
                  <a:srgbClr val="FFFFFF"/>
                </a:highlight>
                <a:latin typeface="Source Code Pro"/>
                <a:ea typeface="Source Code Pro"/>
                <a:cs typeface="Source Code Pro"/>
                <a:sym typeface="Source Code Pro"/>
              </a:rPr>
              <a:t>ª</a:t>
            </a:r>
            <a:r>
              <a:rPr lang="es" sz="1050">
                <a:solidFill>
                  <a:schemeClr val="dk2"/>
                </a:solidFill>
                <a:highlight>
                  <a:srgbClr val="FFFFFF"/>
                </a:highlight>
                <a:latin typeface="Source Code Pro"/>
                <a:ea typeface="Source Code Pro"/>
                <a:cs typeface="Source Code Pro"/>
                <a:sym typeface="Source Code Pro"/>
              </a:rPr>
              <a:t> palabra de diccionario en el i </a:t>
            </a:r>
            <a:r>
              <a:rPr lang="es" sz="800">
                <a:solidFill>
                  <a:schemeClr val="dk2"/>
                </a:solidFill>
                <a:highlight>
                  <a:srgbClr val="FFFFFF"/>
                </a:highlight>
                <a:latin typeface="Source Code Pro"/>
                <a:ea typeface="Source Code Pro"/>
                <a:cs typeface="Source Code Pro"/>
                <a:sym typeface="Source Code Pro"/>
              </a:rPr>
              <a:t>ª</a:t>
            </a:r>
            <a:r>
              <a:rPr lang="es" sz="1050">
                <a:solidFill>
                  <a:schemeClr val="dk2"/>
                </a:solidFill>
                <a:highlight>
                  <a:srgbClr val="FFFFFF"/>
                </a:highlight>
                <a:latin typeface="Source Code Pro"/>
                <a:ea typeface="Source Code Pro"/>
                <a:cs typeface="Source Code Pro"/>
                <a:sym typeface="Source Code Pro"/>
              </a:rPr>
              <a:t> archivo.</a:t>
            </a:r>
            <a:endParaRPr>
              <a:latin typeface="Source Code Pro"/>
              <a:ea typeface="Source Code Pro"/>
              <a:cs typeface="Source Code Pro"/>
              <a:sym typeface="Source Code Pro"/>
            </a:endParaRPr>
          </a:p>
        </p:txBody>
      </p:sp>
      <p:pic>
        <p:nvPicPr>
          <p:cNvPr id="117" name="Google Shape;117;p23"/>
          <p:cNvPicPr preferRelativeResize="0"/>
          <p:nvPr/>
        </p:nvPicPr>
        <p:blipFill>
          <a:blip r:embed="rId3">
            <a:alphaModFix/>
          </a:blip>
          <a:stretch>
            <a:fillRect/>
          </a:stretch>
        </p:blipFill>
        <p:spPr>
          <a:xfrm>
            <a:off x="3189600" y="1991850"/>
            <a:ext cx="5715250" cy="25361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s" sz="1800">
                <a:solidFill>
                  <a:schemeClr val="dk2"/>
                </a:solidFill>
                <a:highlight>
                  <a:srgbClr val="FFFFFF"/>
                </a:highlight>
                <a:latin typeface="Arial"/>
                <a:ea typeface="Arial"/>
                <a:cs typeface="Arial"/>
                <a:sym typeface="Arial"/>
              </a:rPr>
              <a:t>4. Entrenando a los clasificadores.</a:t>
            </a:r>
            <a:endParaRPr sz="1800">
              <a:solidFill>
                <a:schemeClr val="dk2"/>
              </a:solidFill>
              <a:highlight>
                <a:srgbClr val="FFFFFF"/>
              </a:highlight>
              <a:latin typeface="Arial"/>
              <a:ea typeface="Arial"/>
              <a:cs typeface="Arial"/>
              <a:sym typeface="Arial"/>
            </a:endParaRPr>
          </a:p>
          <a:p>
            <a:pPr indent="0" lvl="0" marL="0" rtl="0" algn="just">
              <a:lnSpc>
                <a:spcPct val="115000"/>
              </a:lnSpc>
              <a:spcBef>
                <a:spcPts val="1600"/>
              </a:spcBef>
              <a:spcAft>
                <a:spcPts val="0"/>
              </a:spcAft>
              <a:buNone/>
            </a:pPr>
            <a:r>
              <a:rPr b="0" lang="es" sz="1050">
                <a:solidFill>
                  <a:schemeClr val="dk2"/>
                </a:solidFill>
                <a:highlight>
                  <a:srgbClr val="FFFFFF"/>
                </a:highlight>
                <a:latin typeface="Arial"/>
                <a:ea typeface="Arial"/>
                <a:cs typeface="Arial"/>
                <a:sym typeface="Arial"/>
              </a:rPr>
              <a:t> El clasificador Naive Bayes es un método convencional y muy popular para problemas de clasificación de documentos. Es un clasificador probabilístico supervisado basado en el teorema de Bayes que supone independencia entre cada par de características. Los SVM son clasificadores binarios supervisados ​​que son muy efectivos cuando tiene un mayor número de características. El objetivo de SVM es separar algunos subconjuntos de datos de entrenamiento del resto llamados vectores de soporte (límite de separación del hiperplano). La función de decisión del modelo SVM que predice la clase de los datos de prueba se basa en vectores de soporte y utiliza un truco del núcleo.</a:t>
            </a:r>
            <a:endParaRPr b="0" sz="1050">
              <a:solidFill>
                <a:schemeClr val="dk2"/>
              </a:solidFill>
              <a:highlight>
                <a:srgbClr val="FFFFFF"/>
              </a:highlight>
              <a:latin typeface="Arial"/>
              <a:ea typeface="Arial"/>
              <a:cs typeface="Arial"/>
              <a:sym typeface="Arial"/>
            </a:endParaRPr>
          </a:p>
          <a:p>
            <a:pPr indent="0" lvl="0" marL="0" rtl="0" algn="just">
              <a:lnSpc>
                <a:spcPct val="115000"/>
              </a:lnSpc>
              <a:spcBef>
                <a:spcPts val="1600"/>
              </a:spcBef>
              <a:spcAft>
                <a:spcPts val="1600"/>
              </a:spcAft>
              <a:buNone/>
            </a:pPr>
            <a:r>
              <a:rPr b="0" lang="es" sz="1050">
                <a:solidFill>
                  <a:schemeClr val="dk2"/>
                </a:solidFill>
                <a:highlight>
                  <a:srgbClr val="FFFFFF"/>
                </a:highlight>
                <a:latin typeface="Arial"/>
                <a:ea typeface="Arial"/>
                <a:cs typeface="Arial"/>
                <a:sym typeface="Arial"/>
              </a:rPr>
              <a:t>Una vez que los clasificadores están capacitados, podemos verificar el rendimiento de los modelos en el conjunto de prueba.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nvSpPr>
        <p:spPr>
          <a:xfrm>
            <a:off x="0" y="0"/>
            <a:ext cx="9084900" cy="12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chemeClr val="dk2"/>
                </a:solidFill>
                <a:highlight>
                  <a:srgbClr val="FFFFFF"/>
                </a:highlight>
              </a:rPr>
              <a:t>Extraemos el vector de recuento de palabras para cada correo en el conjunto de prueba y predecimos su clase (ham o spam) con el clasificador NB entrenado y el modelo SVM. A continuación se muestra el código completo para la aplicación de filtrado de spam. Debe incluir las dos funciones que hemos definido anteriormente en los pasos 2 y 3.</a:t>
            </a:r>
            <a:endParaRPr/>
          </a:p>
        </p:txBody>
      </p:sp>
      <p:pic>
        <p:nvPicPr>
          <p:cNvPr id="128" name="Google Shape;128;p25"/>
          <p:cNvPicPr preferRelativeResize="0"/>
          <p:nvPr/>
        </p:nvPicPr>
        <p:blipFill>
          <a:blip r:embed="rId3">
            <a:alphaModFix/>
          </a:blip>
          <a:stretch>
            <a:fillRect/>
          </a:stretch>
        </p:blipFill>
        <p:spPr>
          <a:xfrm>
            <a:off x="1549150" y="748800"/>
            <a:ext cx="5565000" cy="424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highlight>
                  <a:srgbClr val="FFFFFF"/>
                </a:highlight>
                <a:latin typeface="Arial"/>
                <a:ea typeface="Arial"/>
                <a:cs typeface="Arial"/>
                <a:sym typeface="Arial"/>
              </a:rPr>
              <a:t>Podemos ver que SVM ha tenido un rendimiento ligeramente mejor que el clasificador Naive Bayes en la detección de correos electrónicos no deseados correctamente.</a:t>
            </a:r>
            <a:endParaRPr sz="1050">
              <a:highlight>
                <a:srgbClr val="FFFFFF"/>
              </a:highlight>
              <a:latin typeface="Arial"/>
              <a:ea typeface="Arial"/>
              <a:cs typeface="Arial"/>
              <a:sym typeface="Arial"/>
            </a:endParaRPr>
          </a:p>
          <a:p>
            <a:pPr indent="0" lvl="0" marL="0" rtl="0" algn="l">
              <a:spcBef>
                <a:spcPts val="1600"/>
              </a:spcBef>
              <a:spcAft>
                <a:spcPts val="0"/>
              </a:spcAft>
              <a:buNone/>
            </a:pPr>
            <a:r>
              <a:t/>
            </a:r>
            <a:endParaRPr sz="1050">
              <a:highlight>
                <a:srgbClr val="FFFFFF"/>
              </a:highlight>
              <a:latin typeface="Arial"/>
              <a:ea typeface="Arial"/>
              <a:cs typeface="Arial"/>
              <a:sym typeface="Arial"/>
            </a:endParaRPr>
          </a:p>
          <a:p>
            <a:pPr indent="0" lvl="0" marL="0" rtl="0" algn="l">
              <a:spcBef>
                <a:spcPts val="1600"/>
              </a:spcBef>
              <a:spcAft>
                <a:spcPts val="1600"/>
              </a:spcAft>
              <a:buNone/>
            </a:pPr>
            <a:r>
              <a:t/>
            </a:r>
            <a:endParaRPr sz="1050">
              <a:highlight>
                <a:srgbClr val="FFFFFF"/>
              </a:highlight>
              <a:latin typeface="Arial"/>
              <a:ea typeface="Arial"/>
              <a:cs typeface="Arial"/>
              <a:sym typeface="Arial"/>
            </a:endParaRPr>
          </a:p>
        </p:txBody>
      </p:sp>
      <p:pic>
        <p:nvPicPr>
          <p:cNvPr id="135" name="Google Shape;135;p26"/>
          <p:cNvPicPr preferRelativeResize="0"/>
          <p:nvPr/>
        </p:nvPicPr>
        <p:blipFill>
          <a:blip r:embed="rId3">
            <a:alphaModFix/>
          </a:blip>
          <a:stretch>
            <a:fillRect/>
          </a:stretch>
        </p:blipFill>
        <p:spPr>
          <a:xfrm>
            <a:off x="1653388" y="2012238"/>
            <a:ext cx="5514975" cy="233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inicio</a:t>
            </a:r>
            <a:endParaRPr/>
          </a:p>
        </p:txBody>
      </p:sp>
      <p:sp>
        <p:nvSpPr>
          <p:cNvPr id="63" name="Google Shape;63;p14"/>
          <p:cNvSpPr txBox="1"/>
          <p:nvPr>
            <p:ph idx="1" type="body"/>
          </p:nvPr>
        </p:nvSpPr>
        <p:spPr>
          <a:xfrm>
            <a:off x="311700" y="1228675"/>
            <a:ext cx="8413500" cy="31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a:t>
            </a:r>
            <a:r>
              <a:rPr lang="es"/>
              <a:t>s una gran cantidad de información sobre Enron Corporation, una compañía de energía, productos básicos y servicios que se declaró en bancarrota en </a:t>
            </a:r>
            <a:r>
              <a:rPr lang="es"/>
              <a:t>diciembre</a:t>
            </a:r>
            <a:r>
              <a:rPr lang="es"/>
              <a:t> de 2001 como resultado de </a:t>
            </a:r>
            <a:r>
              <a:rPr lang="es"/>
              <a:t>prácticas</a:t>
            </a:r>
            <a:r>
              <a:rPr lang="es"/>
              <a:t> comerciales fraudulentas.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468300" y="1005575"/>
            <a:ext cx="8364000" cy="36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marR="38100" rtl="0" algn="l">
              <a:lnSpc>
                <a:spcPct val="128571"/>
              </a:lnSpc>
              <a:spcBef>
                <a:spcPts val="1600"/>
              </a:spcBef>
              <a:spcAft>
                <a:spcPts val="0"/>
              </a:spcAft>
              <a:buNone/>
            </a:pPr>
            <a:r>
              <a:rPr lang="es">
                <a:solidFill>
                  <a:srgbClr val="222222"/>
                </a:solidFill>
              </a:rPr>
              <a:t>Este conjunto de datos fue recopilado y preparado por el Proyecto CALO (Un Asistente Cognitivo que Aprende y Organiza). Contiene datos de unos 150 usuarios, en su mayoría altos directivos de Enron, organizados en carpetas. El corpus contiene un total de aproximadamente 0,5 millones de mensajes.</a:t>
            </a:r>
            <a:endParaRPr/>
          </a:p>
          <a:p>
            <a:pPr indent="0" lvl="0" marL="0" marR="38100" rtl="0" algn="l">
              <a:lnSpc>
                <a:spcPct val="128571"/>
              </a:lnSpc>
              <a:spcBef>
                <a:spcPts val="0"/>
              </a:spcBef>
              <a:spcAft>
                <a:spcPts val="0"/>
              </a:spcAft>
              <a:buNone/>
            </a:pPr>
            <a:r>
              <a:t/>
            </a:r>
            <a:endParaRPr sz="2100">
              <a:solidFill>
                <a:srgbClr val="222222"/>
              </a:solidFill>
              <a:highlight>
                <a:srgbClr val="F8F9FA"/>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contienen?</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t>
            </a:r>
            <a:r>
              <a:rPr lang="es"/>
              <a:t>os correos electrónicos, como el número recibido y enviado por cada individuo, e información financiera que incluye el salario y las opciones sobre acciones. El conjunto de datos de Enron se ha convertido en un valioso campo de entrenamiento y prueba para que los practicantes de aprendizaje automático intenten desarrollar modelos que puedan identificar a las personas de interés (POI) a partir de las características de los datos.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a:t>
            </a:r>
            <a:endParaRPr/>
          </a:p>
        </p:txBody>
      </p:sp>
      <p:sp>
        <p:nvSpPr>
          <p:cNvPr id="81" name="Google Shape;81;p17"/>
          <p:cNvSpPr txBox="1"/>
          <p:nvPr>
            <p:ph idx="1" type="body"/>
          </p:nvPr>
        </p:nvSpPr>
        <p:spPr>
          <a:xfrm>
            <a:off x="311700" y="12038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Se utiliza para c</a:t>
            </a:r>
            <a:r>
              <a:rPr lang="es"/>
              <a:t>argar todos los datos y examinarlos en busca de errores que deban corregirse y valores atípicos que deban eliminarse. Los datos se proporcionan en forma de un diccionario de Python con cada individuo como clave y la información sobre el individuo como valores, y convertirlo en un marco de datos para una manipulación de datos más fácil. Luego ver el conjunto de datos para ver si se destaca algo.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s" sz="1800">
                <a:solidFill>
                  <a:schemeClr val="dk2"/>
                </a:solidFill>
                <a:highlight>
                  <a:srgbClr val="FFFFFF"/>
                </a:highlight>
                <a:latin typeface="Source Code Pro"/>
                <a:ea typeface="Source Code Pro"/>
                <a:cs typeface="Source Code Pro"/>
                <a:sym typeface="Source Code Pro"/>
              </a:rPr>
              <a:t>1. Preparación de los datos del texto.</a:t>
            </a:r>
            <a:endParaRPr sz="1800">
              <a:solidFill>
                <a:schemeClr val="dk2"/>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a) </a:t>
            </a:r>
            <a:r>
              <a:rPr lang="es" sz="1400" u="sng">
                <a:highlight>
                  <a:srgbClr val="FFFFFF"/>
                </a:highlight>
              </a:rPr>
              <a:t>Eliminación de palabras de detención: las palabras de</a:t>
            </a:r>
            <a:r>
              <a:rPr lang="es" sz="1400">
                <a:highlight>
                  <a:srgbClr val="FFFFFF"/>
                </a:highlight>
              </a:rPr>
              <a:t> detención como “y”, “el”, “de”, etc. son muy comunes en todas las oraciones en inglés y no son muy significativas para decidir el spam o el estado legítimo, por lo que estas palabras se han eliminado del correos electrónicos</a:t>
            </a:r>
            <a:endParaRPr sz="1400">
              <a:highlight>
                <a:srgbClr val="FFFFFF"/>
              </a:highlight>
            </a:endParaRPr>
          </a:p>
          <a:p>
            <a:pPr indent="0" lvl="0" marL="0" rtl="0" algn="just">
              <a:spcBef>
                <a:spcPts val="1600"/>
              </a:spcBef>
              <a:spcAft>
                <a:spcPts val="0"/>
              </a:spcAft>
              <a:buNone/>
            </a:pPr>
            <a:r>
              <a:rPr lang="es" sz="1400">
                <a:highlight>
                  <a:srgbClr val="FFFFFF"/>
                </a:highlight>
              </a:rPr>
              <a:t>b) </a:t>
            </a:r>
            <a:r>
              <a:rPr lang="es" sz="1400" u="sng">
                <a:highlight>
                  <a:srgbClr val="FFFFFF"/>
                </a:highlight>
              </a:rPr>
              <a:t>Lematización</a:t>
            </a:r>
            <a:r>
              <a:rPr lang="es" sz="1400">
                <a:highlight>
                  <a:srgbClr val="FFFFFF"/>
                </a:highlight>
              </a:rPr>
              <a:t> : es el proceso de agrupar las diferentes formas flexionadas de una palabra para que puedan analizarse como un solo elemento. Por ejemplo, "incluir", "incluye" e "incluido" se representarían como "incluir". El contexto de la oración también se conserva en la lematización en lugar de la derivación (otra palabra de moda en la minería de texto que no considera el significado de la oración).</a:t>
            </a:r>
            <a:endParaRPr sz="1400">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s" sz="1800">
                <a:solidFill>
                  <a:schemeClr val="dk2"/>
                </a:solidFill>
                <a:highlight>
                  <a:srgbClr val="FFFFFF"/>
                </a:highlight>
                <a:latin typeface="Source Code Pro"/>
                <a:ea typeface="Source Code Pro"/>
                <a:cs typeface="Source Code Pro"/>
                <a:sym typeface="Source Code Pro"/>
              </a:rPr>
              <a:t>2. Crear diccionario de palabras.</a:t>
            </a:r>
            <a:endParaRPr sz="1800">
              <a:solidFill>
                <a:schemeClr val="dk2"/>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s"/>
              <a:t>correo de muestra:</a:t>
            </a:r>
            <a:endParaRPr/>
          </a:p>
          <a:p>
            <a:pPr indent="0" lvl="0" marL="0" rtl="0" algn="l">
              <a:spcBef>
                <a:spcPts val="0"/>
              </a:spcBef>
              <a:spcAft>
                <a:spcPts val="0"/>
              </a:spcAft>
              <a:buNone/>
            </a:pPr>
            <a:r>
              <a:t/>
            </a:r>
            <a:endParaRPr/>
          </a:p>
          <a:p>
            <a:pPr indent="0" lvl="0" marL="0" rtl="0" algn="l">
              <a:spcBef>
                <a:spcPts val="0"/>
              </a:spcBef>
              <a:spcAft>
                <a:spcPts val="0"/>
              </a:spcAft>
              <a:buNone/>
            </a:pPr>
            <a:r>
              <a:rPr b="0" lang="es" sz="1150">
                <a:solidFill>
                  <a:schemeClr val="dk2"/>
                </a:solidFill>
                <a:highlight>
                  <a:srgbClr val="FAFAFA"/>
                </a:highlight>
                <a:latin typeface="Courier New"/>
                <a:ea typeface="Courier New"/>
                <a:cs typeface="Courier New"/>
                <a:sym typeface="Courier New"/>
              </a:rPr>
              <a:t>Asunto: publicación</a:t>
            </a:r>
            <a:endParaRPr b="0" sz="1100">
              <a:solidFill>
                <a:schemeClr val="dk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b="0" sz="1150">
              <a:solidFill>
                <a:schemeClr val="dk2"/>
              </a:solidFill>
              <a:highlight>
                <a:srgbClr val="FAFAFA"/>
              </a:highlight>
              <a:latin typeface="Courier New"/>
              <a:ea typeface="Courier New"/>
              <a:cs typeface="Courier New"/>
              <a:sym typeface="Courier New"/>
            </a:endParaRPr>
          </a:p>
          <a:p>
            <a:pPr indent="0" lvl="0" marL="228600" marR="228600" rtl="0" algn="l">
              <a:lnSpc>
                <a:spcPct val="160000"/>
              </a:lnSpc>
              <a:spcBef>
                <a:spcPts val="0"/>
              </a:spcBef>
              <a:spcAft>
                <a:spcPts val="0"/>
              </a:spcAft>
              <a:buNone/>
            </a:pPr>
            <a:r>
              <a:rPr b="0" lang="es" sz="1150">
                <a:solidFill>
                  <a:schemeClr val="dk2"/>
                </a:solidFill>
                <a:highlight>
                  <a:srgbClr val="FAFAFA"/>
                </a:highlight>
                <a:latin typeface="Courier New"/>
                <a:ea typeface="Courier New"/>
                <a:cs typeface="Courier New"/>
                <a:sym typeface="Courier New"/>
              </a:rPr>
              <a:t>hola, trabajo fonética proyecto irlandés moderno soy fuente dura. Alguien recomienda el artículo del libro Inglés? ', específicamente en consonancia palatal (esbelta) de interés, trabajo útil también. gracias ! Laureton Sutton (Sutton @ Garnet. Berkeley. Edu</a:t>
            </a:r>
            <a:endParaRPr b="0" sz="1150">
              <a:solidFill>
                <a:schemeClr val="dk2"/>
              </a:solidFill>
              <a:highlight>
                <a:srgbClr val="FAFAFA"/>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423225" y="633775"/>
            <a:ext cx="8587200" cy="15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highlight>
                  <a:srgbClr val="FFFFFF"/>
                </a:highlight>
              </a:rPr>
              <a:t>Solo realizaremos análisis de texto en el contenido para detectar los correos no deseados. Como primer paso, necesitamos crear un diccionario de palabras y su frecuencia. Para esta tarea, se utiliza un conjunto de capacitación de 700 correos.</a:t>
            </a:r>
            <a:r>
              <a:rPr lang="es" sz="1050">
                <a:highlight>
                  <a:srgbClr val="FFFFFF"/>
                </a:highlight>
              </a:rPr>
              <a:t> </a:t>
            </a:r>
            <a:endParaRPr/>
          </a:p>
        </p:txBody>
      </p:sp>
      <p:pic>
        <p:nvPicPr>
          <p:cNvPr id="98" name="Google Shape;98;p20"/>
          <p:cNvPicPr preferRelativeResize="0"/>
          <p:nvPr/>
        </p:nvPicPr>
        <p:blipFill>
          <a:blip r:embed="rId3">
            <a:alphaModFix/>
          </a:blip>
          <a:stretch>
            <a:fillRect/>
          </a:stretch>
        </p:blipFill>
        <p:spPr>
          <a:xfrm>
            <a:off x="1162800" y="2392700"/>
            <a:ext cx="6657975" cy="211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199975"/>
            <a:ext cx="8487900" cy="178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highlight>
                  <a:srgbClr val="FFFFFF"/>
                </a:highlight>
              </a:rPr>
              <a:t>Una vez que se crea el diccionario, podemos agregar  a la función anterior para eliminar las no palabras sobre las que hablamos en el paso 1. También he eliminado caracteres absurdos en el diccionario que son irrelevantes aquí. No olvide insertar el siguiente código en la función </a:t>
            </a:r>
            <a:r>
              <a:rPr lang="es" sz="1400">
                <a:highlight>
                  <a:srgbClr val="FAFAFA"/>
                </a:highlight>
              </a:rPr>
              <a:t>def make_Dictionary(train_dir)</a:t>
            </a:r>
            <a:r>
              <a:rPr lang="es" sz="1400">
                <a:highlight>
                  <a:srgbClr val="FFFFFF"/>
                </a:highlight>
              </a:rPr>
              <a:t>.</a:t>
            </a:r>
            <a:endParaRPr sz="1400"/>
          </a:p>
        </p:txBody>
      </p:sp>
      <p:pic>
        <p:nvPicPr>
          <p:cNvPr id="104" name="Google Shape;104;p21"/>
          <p:cNvPicPr preferRelativeResize="0"/>
          <p:nvPr/>
        </p:nvPicPr>
        <p:blipFill>
          <a:blip r:embed="rId3">
            <a:alphaModFix/>
          </a:blip>
          <a:stretch>
            <a:fillRect/>
          </a:stretch>
        </p:blipFill>
        <p:spPr>
          <a:xfrm>
            <a:off x="2482475" y="2472000"/>
            <a:ext cx="3943350" cy="123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