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6" r:id="rId8"/>
    <p:sldId id="307" r:id="rId9"/>
    <p:sldId id="303" r:id="rId10"/>
    <p:sldId id="308" r:id="rId11"/>
    <p:sldId id="312" r:id="rId12"/>
    <p:sldId id="315" r:id="rId13"/>
    <p:sldId id="313" r:id="rId14"/>
    <p:sldId id="318" r:id="rId15"/>
    <p:sldId id="314" r:id="rId16"/>
    <p:sldId id="319" r:id="rId17"/>
    <p:sldId id="304" r:id="rId18"/>
    <p:sldId id="310" r:id="rId19"/>
    <p:sldId id="309" r:id="rId20"/>
    <p:sldId id="311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Bank Marketing Campaign – </a:t>
            </a:r>
            <a:r>
              <a:rPr lang="bg-BG" sz="3200" dirty="0">
                <a:solidFill>
                  <a:schemeClr val="tx1"/>
                </a:solidFill>
              </a:rPr>
              <a:t>Курсов проект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1600" dirty="0"/>
              <a:t>ИЗГОТВено от</a:t>
            </a:r>
          </a:p>
          <a:p>
            <a:pPr>
              <a:lnSpc>
                <a:spcPct val="100000"/>
              </a:lnSpc>
            </a:pPr>
            <a:r>
              <a:rPr lang="bg-BG" sz="1600" dirty="0"/>
              <a:t> Йоан бабулков фн62601, александра радева фн62541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 – </a:t>
            </a:r>
            <a:r>
              <a:rPr lang="en-US" dirty="0"/>
              <a:t>Random forest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9B3876-AC75-D17F-0FD3-A40C849A4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31908"/>
              </p:ext>
            </p:extLst>
          </p:nvPr>
        </p:nvGraphicFramePr>
        <p:xfrm>
          <a:off x="1251752" y="2241364"/>
          <a:ext cx="9903928" cy="356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964">
                  <a:extLst>
                    <a:ext uri="{9D8B030D-6E8A-4147-A177-3AD203B41FA5}">
                      <a16:colId xmlns:a16="http://schemas.microsoft.com/office/drawing/2014/main" val="172241175"/>
                    </a:ext>
                  </a:extLst>
                </a:gridCol>
                <a:gridCol w="4951964">
                  <a:extLst>
                    <a:ext uri="{9D8B030D-6E8A-4147-A177-3AD203B41FA5}">
                      <a16:colId xmlns:a16="http://schemas.microsoft.com/office/drawing/2014/main" val="1712613871"/>
                    </a:ext>
                  </a:extLst>
                </a:gridCol>
              </a:tblGrid>
              <a:tr h="787087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Random Forest: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Random Forest w/ CV: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67586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Точност: 0.8390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Точност: 0.8485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58322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Прецизност: 0.8101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Прецизност: 0.819</a:t>
                      </a:r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75088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Възвръщаемост: 0.8680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Възвръщаемост: 0.8731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290138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Score: 0.8381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Score: 0.8452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06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9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r>
              <a:rPr lang="en-US" dirty="0"/>
              <a:t> –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3FD5B-CCE3-4687-848F-4DAB593F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0647" y="2146588"/>
            <a:ext cx="4315718" cy="3495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F0F01-57E0-4953-AE0A-12181A0A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11199" y="2155036"/>
            <a:ext cx="4337715" cy="34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r>
              <a:rPr lang="en-US" dirty="0"/>
              <a:t> - SVC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42434-F220-3F8D-2DD0-10180323B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3215"/>
              </p:ext>
            </p:extLst>
          </p:nvPr>
        </p:nvGraphicFramePr>
        <p:xfrm>
          <a:off x="1251751" y="2192784"/>
          <a:ext cx="9903928" cy="356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964">
                  <a:extLst>
                    <a:ext uri="{9D8B030D-6E8A-4147-A177-3AD203B41FA5}">
                      <a16:colId xmlns:a16="http://schemas.microsoft.com/office/drawing/2014/main" val="631634349"/>
                    </a:ext>
                  </a:extLst>
                </a:gridCol>
                <a:gridCol w="4951964">
                  <a:extLst>
                    <a:ext uri="{9D8B030D-6E8A-4147-A177-3AD203B41FA5}">
                      <a16:colId xmlns:a16="http://schemas.microsoft.com/office/drawing/2014/main" val="838120462"/>
                    </a:ext>
                  </a:extLst>
                </a:gridCol>
              </a:tblGrid>
              <a:tr h="787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Support Vector Machine: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Support Vector Machine w/ CV: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90224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Точност: 0.811</a:t>
                      </a:r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Точност: 0.81</a:t>
                      </a:r>
                      <a:r>
                        <a:rPr lang="en-US" sz="2000" dirty="0"/>
                        <a:t>80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765748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Прецизност: 0.805</a:t>
                      </a:r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Прецизност: 0.806</a:t>
                      </a:r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36443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Възвръщаемост: 0.8002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/>
                        <a:t>Възвръщаемост: 0.8109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57614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F1 Score: 0.8027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F1 Score: 0.8085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46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r>
              <a:rPr lang="en-US" dirty="0"/>
              <a:t> – SVC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F3CA-AB56-449A-8346-D7E3F662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1017" y="2258538"/>
            <a:ext cx="4494979" cy="327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B27D6-A593-499F-BE1B-7A138459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2567" y="2279361"/>
            <a:ext cx="4494979" cy="32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C16-A938-4F60-905E-97715A3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Изпробване на моделите: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D2FD-7341-4187-90AC-33197312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изключвайки характеристиката default от датасета</a:t>
            </a:r>
          </a:p>
          <a:p>
            <a:r>
              <a:rPr lang="ru-RU" dirty="0"/>
              <a:t>- изключвайки характеристиката duration от датасета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2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C16-A938-4F60-905E-97715A3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Сравнение на тренирани модели върху dataset съдържащ и несъдържащ '</a:t>
            </a:r>
            <a:r>
              <a:rPr lang="en-US" sz="3200" dirty="0"/>
              <a:t>default</a:t>
            </a:r>
            <a:r>
              <a:rPr lang="ru-RU" sz="3200" dirty="0"/>
              <a:t>' feature-a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473-3654-4106-A49F-F1B7E7171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" b="68408"/>
          <a:stretch/>
        </p:blipFill>
        <p:spPr>
          <a:xfrm>
            <a:off x="237331" y="2213646"/>
            <a:ext cx="3965942" cy="1747609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646067C-C2A1-4825-BF9E-B4DBA96C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45" t="33383" r="1045" b="34989"/>
          <a:stretch/>
        </p:blipFill>
        <p:spPr>
          <a:xfrm>
            <a:off x="4143509" y="3200547"/>
            <a:ext cx="3965942" cy="174760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6D17CA5-B396-4215-9A30-DC4F63C4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83" b="1089"/>
          <a:stretch/>
        </p:blipFill>
        <p:spPr>
          <a:xfrm>
            <a:off x="8109451" y="4246836"/>
            <a:ext cx="3965942" cy="17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C16-A938-4F60-905E-97715A3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Сравнение на тренирани модели върху dataset съдържащ и несъдържащ 'duration' feature-a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473-3654-4106-A49F-F1B7E7171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111"/>
          <a:stretch/>
        </p:blipFill>
        <p:spPr>
          <a:xfrm>
            <a:off x="237331" y="2213646"/>
            <a:ext cx="3965942" cy="1747609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4D17E1-CEFB-4E88-9E0F-F165D1FF7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0" b="32468"/>
          <a:stretch/>
        </p:blipFill>
        <p:spPr>
          <a:xfrm>
            <a:off x="4195367" y="3126232"/>
            <a:ext cx="3765337" cy="1747609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DC37516-55D1-4432-AE74-3EE733F05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8"/>
          <a:stretch/>
        </p:blipFill>
        <p:spPr>
          <a:xfrm>
            <a:off x="7961834" y="4180697"/>
            <a:ext cx="4018252" cy="18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337-D403-4C9E-92F7-2E5F58E0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Заключение и идеи за подобрение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6C37-41E0-4B31-A1C0-8CEF60A6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ru-RU" sz="2400" dirty="0"/>
              <a:t>1. Feature engineering</a:t>
            </a:r>
          </a:p>
          <a:p>
            <a:r>
              <a:rPr lang="ru-RU" sz="2400" dirty="0"/>
              <a:t>2. Избор на модел</a:t>
            </a:r>
          </a:p>
          <a:p>
            <a:r>
              <a:rPr lang="ru-RU" sz="2400" dirty="0"/>
              <a:t>3. Настройване на хиперпараметри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92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337-D403-4C9E-92F7-2E5F58E0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64E0-D03B-4E80-B3F4-611C06BF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868D-0E89-43A9-9E49-712BF2FF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- да разгледаме данните от Bank Marketing Campaign dataset-a;</a:t>
            </a:r>
          </a:p>
          <a:p>
            <a:r>
              <a:rPr lang="ru-RU" sz="2400" dirty="0"/>
              <a:t>- да използваме няколко алгоритъма, за да направим модел, който предсказва, дали клиент е подписал договор за срочен депозит (term deposit).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7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10-2BAE-45D7-846E-B76DB4DC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806"/>
            <a:ext cx="10058400" cy="814228"/>
          </a:xfrm>
        </p:spPr>
        <p:txBody>
          <a:bodyPr/>
          <a:lstStyle/>
          <a:p>
            <a:r>
              <a:rPr lang="bg-BG" dirty="0"/>
              <a:t>Разглеждане на данните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470C2-6092-4E12-A7F8-13260A7F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32" y="1231779"/>
            <a:ext cx="10134748" cy="4788129"/>
          </a:xfrm>
        </p:spPr>
      </p:pic>
    </p:spTree>
    <p:extLst>
      <p:ext uri="{BB962C8B-B14F-4D97-AF65-F5344CB8AC3E}">
        <p14:creationId xmlns:p14="http://schemas.microsoft.com/office/powerpoint/2010/main" val="93161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10-2BAE-45D7-846E-B76DB4DC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Разглеждане на данните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C9EBFC-0096-43D4-B784-76344ABE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4" t="1266"/>
          <a:stretch/>
        </p:blipFill>
        <p:spPr>
          <a:xfrm>
            <a:off x="1171851" y="2334827"/>
            <a:ext cx="9983511" cy="3350480"/>
          </a:xfrm>
        </p:spPr>
      </p:pic>
    </p:spTree>
    <p:extLst>
      <p:ext uri="{BB962C8B-B14F-4D97-AF65-F5344CB8AC3E}">
        <p14:creationId xmlns:p14="http://schemas.microsoft.com/office/powerpoint/2010/main" val="74636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10-2BAE-45D7-846E-B76DB4DC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Разглеждане на данните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FD732-8B0C-4072-A3CE-AB1A61A9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78" y="2108200"/>
            <a:ext cx="8445970" cy="3760788"/>
          </a:xfrm>
        </p:spPr>
      </p:pic>
    </p:spTree>
    <p:extLst>
      <p:ext uri="{BB962C8B-B14F-4D97-AF65-F5344CB8AC3E}">
        <p14:creationId xmlns:p14="http://schemas.microsoft.com/office/powerpoint/2010/main" val="337066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CBD4-B94C-426B-9194-908920E1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Избрани алгоритми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4D0E-7699-4953-9D70-86A379BC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- Логистична регресия - в случая логистичната регресия може да бъде удобна за предвиждане дали клиентът ще се абонира за депозит.</a:t>
            </a:r>
          </a:p>
          <a:p>
            <a:r>
              <a:rPr lang="ru-RU" sz="2400" dirty="0"/>
              <a:t>- Random Forest - би се справил със сложни данни и предоставя информация за важността на характеристиките на Bank Marketing Campaign.</a:t>
            </a:r>
          </a:p>
          <a:p>
            <a:r>
              <a:rPr lang="ru-RU" sz="2400" dirty="0"/>
              <a:t>- Support Vector machine - ефективен и универсален в пространства с голяма размерност.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1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C16-A938-4F60-905E-97715A3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Избрани метрики за оценка на ефективността на моделите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D2FD-7341-4187-90AC-33197312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- точност</a:t>
            </a:r>
          </a:p>
          <a:p>
            <a:r>
              <a:rPr lang="bg-BG" sz="2400" dirty="0"/>
              <a:t>- прецизност</a:t>
            </a:r>
          </a:p>
          <a:p>
            <a:r>
              <a:rPr lang="bg-BG" sz="2400" dirty="0"/>
              <a:t>- възвръщаемост</a:t>
            </a:r>
          </a:p>
          <a:p>
            <a:r>
              <a:rPr lang="bg-BG" sz="2400" dirty="0"/>
              <a:t>- </a:t>
            </a:r>
            <a:r>
              <a:rPr lang="en-US" sz="2400" dirty="0"/>
              <a:t>F1</a:t>
            </a:r>
          </a:p>
          <a:p>
            <a:r>
              <a:rPr lang="en-US" sz="2400" dirty="0"/>
              <a:t>- Confusion Matrix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306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r>
              <a:rPr lang="en-US" dirty="0"/>
              <a:t> – </a:t>
            </a:r>
            <a:r>
              <a:rPr lang="bg-BG" dirty="0"/>
              <a:t>логистична регресия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8A7D49-7AC2-1842-64E6-DB9D3CBDD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75330"/>
              </p:ext>
            </p:extLst>
          </p:nvPr>
        </p:nvGraphicFramePr>
        <p:xfrm>
          <a:off x="1251752" y="2253859"/>
          <a:ext cx="9903928" cy="356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964">
                  <a:extLst>
                    <a:ext uri="{9D8B030D-6E8A-4147-A177-3AD203B41FA5}">
                      <a16:colId xmlns:a16="http://schemas.microsoft.com/office/drawing/2014/main" val="277316976"/>
                    </a:ext>
                  </a:extLst>
                </a:gridCol>
                <a:gridCol w="4951964">
                  <a:extLst>
                    <a:ext uri="{9D8B030D-6E8A-4147-A177-3AD203B41FA5}">
                      <a16:colId xmlns:a16="http://schemas.microsoft.com/office/drawing/2014/main" val="2665836945"/>
                    </a:ext>
                  </a:extLst>
                </a:gridCol>
              </a:tblGrid>
              <a:tr h="787087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Logistic Regression: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Метрики за </a:t>
                      </a:r>
                      <a:r>
                        <a:rPr lang="en-US" sz="2000" dirty="0"/>
                        <a:t>Logistic Regression</a:t>
                      </a:r>
                      <a:r>
                        <a:rPr lang="bg-BG" sz="2000" dirty="0"/>
                        <a:t> </a:t>
                      </a:r>
                      <a:r>
                        <a:rPr lang="en-US" sz="2000" dirty="0"/>
                        <a:t>w/ CV: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14527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Точност: 0.788</a:t>
                      </a:r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Точност: 0.7949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737596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Прецизност: 0.7977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Прецизност: 0.7948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61190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Възвръщаемост: 0.7485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Възвръщаемост: 0.7646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7973"/>
                  </a:ext>
                </a:extLst>
              </a:tr>
              <a:tr h="6954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Score: 0.7724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 Score: 0.7794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79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FD2-7981-4AA0-B136-F677BD5C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r>
              <a:rPr lang="en-US" dirty="0"/>
              <a:t> – </a:t>
            </a:r>
            <a:r>
              <a:rPr lang="bg-BG" dirty="0"/>
              <a:t>логистична регресия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713A8-6DA0-4FD2-BCA7-F287835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17" y="2146588"/>
            <a:ext cx="4494979" cy="3495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86317-513F-437B-9E41-BCDA1001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2567" y="2155036"/>
            <a:ext cx="4494979" cy="34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53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{4C258336-C489-483B-B1A8-C4BE66D5CE12}tf22712842_win32</Template>
  <TotalTime>77</TotalTime>
  <Words>352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Custom</vt:lpstr>
      <vt:lpstr>Bank Marketing Campaign – Курсов проект</vt:lpstr>
      <vt:lpstr>Цел</vt:lpstr>
      <vt:lpstr>Разглеждане на данните</vt:lpstr>
      <vt:lpstr>Разглеждане на данните</vt:lpstr>
      <vt:lpstr>Разглеждане на данните</vt:lpstr>
      <vt:lpstr>Избрани алгоритми</vt:lpstr>
      <vt:lpstr>Избрани метрики за оценка на ефективността на моделите</vt:lpstr>
      <vt:lpstr>Резултати – логистична регресия</vt:lpstr>
      <vt:lpstr>Резултати – логистична регресия</vt:lpstr>
      <vt:lpstr>Резултати – Random forest</vt:lpstr>
      <vt:lpstr>Резултати – Random forest</vt:lpstr>
      <vt:lpstr>Резултати - SVC</vt:lpstr>
      <vt:lpstr>Резултати – SVC</vt:lpstr>
      <vt:lpstr>Изпробване на моделите:</vt:lpstr>
      <vt:lpstr>Сравнение на тренирани модели върху dataset съдържащ и несъдържащ 'default' feature-a</vt:lpstr>
      <vt:lpstr>Сравнение на тренирани модели върху dataset съдържащ и несъдържащ 'duration' feature-a</vt:lpstr>
      <vt:lpstr>Заключение и идеи за подобрение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– Курсов проект</dc:title>
  <dc:creator>Alexandra Radeva</dc:creator>
  <cp:lastModifiedBy>Yoan Babulkov</cp:lastModifiedBy>
  <cp:revision>6</cp:revision>
  <dcterms:created xsi:type="dcterms:W3CDTF">2024-01-27T23:30:19Z</dcterms:created>
  <dcterms:modified xsi:type="dcterms:W3CDTF">2024-01-28T15:12:16Z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