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8" r:id="rId3"/>
    <p:sldId id="261" r:id="rId4"/>
    <p:sldId id="260" r:id="rId5"/>
    <p:sldId id="262" r:id="rId6"/>
    <p:sldId id="264" r:id="rId7"/>
    <p:sldId id="265" r:id="rId8"/>
    <p:sldId id="266" r:id="rId9"/>
  </p:sldIdLst>
  <p:sldSz cx="14400213" cy="8099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637"/>
    <a:srgbClr val="FF9BDB"/>
    <a:srgbClr val="FF99FF"/>
    <a:srgbClr val="E487FD"/>
    <a:srgbClr val="DC68FC"/>
    <a:srgbClr val="ECA8FE"/>
    <a:srgbClr val="E5A6EC"/>
    <a:srgbClr val="03D3FD"/>
    <a:srgbClr val="99DAF1"/>
    <a:srgbClr val="20A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71" autoAdjust="0"/>
    <p:restoredTop sz="96652" autoAdjust="0"/>
  </p:normalViewPr>
  <p:slideViewPr>
    <p:cSldViewPr snapToGrid="0">
      <p:cViewPr>
        <p:scale>
          <a:sx n="50" d="100"/>
          <a:sy n="50" d="100"/>
        </p:scale>
        <p:origin x="3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CC11F-A8F4-4FDA-8981-FFBE029F8DEA}" type="datetimeFigureOut">
              <a:rPr lang="en-GB" smtClean="0"/>
              <a:t>24/05/2023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C1327-4A50-4DF2-9247-AA681A2D1F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639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C1327-4A50-4DF2-9247-AA681A2D1F1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018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325531"/>
            <a:ext cx="10800160" cy="2819800"/>
          </a:xfrm>
        </p:spPr>
        <p:txBody>
          <a:bodyPr anchor="b"/>
          <a:lstStyle>
            <a:lvl1pPr algn="ctr">
              <a:defRPr sz="7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254073"/>
            <a:ext cx="10800160" cy="1955486"/>
          </a:xfrm>
        </p:spPr>
        <p:txBody>
          <a:bodyPr/>
          <a:lstStyle>
            <a:lvl1pPr marL="0" indent="0" algn="ctr">
              <a:buNone/>
              <a:defRPr sz="2834"/>
            </a:lvl1pPr>
            <a:lvl2pPr marL="539953" indent="0" algn="ctr">
              <a:buNone/>
              <a:defRPr sz="2362"/>
            </a:lvl2pPr>
            <a:lvl3pPr marL="1079906" indent="0" algn="ctr">
              <a:buNone/>
              <a:defRPr sz="2126"/>
            </a:lvl3pPr>
            <a:lvl4pPr marL="1619860" indent="0" algn="ctr">
              <a:buNone/>
              <a:defRPr sz="1890"/>
            </a:lvl4pPr>
            <a:lvl5pPr marL="2159813" indent="0" algn="ctr">
              <a:buNone/>
              <a:defRPr sz="1890"/>
            </a:lvl5pPr>
            <a:lvl6pPr marL="2699766" indent="0" algn="ctr">
              <a:buNone/>
              <a:defRPr sz="1890"/>
            </a:lvl6pPr>
            <a:lvl7pPr marL="3239719" indent="0" algn="ctr">
              <a:buNone/>
              <a:defRPr sz="1890"/>
            </a:lvl7pPr>
            <a:lvl8pPr marL="3779672" indent="0" algn="ctr">
              <a:buNone/>
              <a:defRPr sz="1890"/>
            </a:lvl8pPr>
            <a:lvl9pPr marL="4319626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24/05/2023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90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24/05/2023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231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31220"/>
            <a:ext cx="3105046" cy="6863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31220"/>
            <a:ext cx="9135135" cy="6863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24/05/2023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359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24/05/2023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968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2019233"/>
            <a:ext cx="12420184" cy="3369135"/>
          </a:xfrm>
        </p:spPr>
        <p:txBody>
          <a:bodyPr anchor="b"/>
          <a:lstStyle>
            <a:lvl1pPr>
              <a:defRPr sz="7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420241"/>
            <a:ext cx="12420184" cy="1771749"/>
          </a:xfrm>
        </p:spPr>
        <p:txBody>
          <a:bodyPr/>
          <a:lstStyle>
            <a:lvl1pPr marL="0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1pPr>
            <a:lvl2pPr marL="539953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06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8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813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76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719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67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62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24/05/2023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803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156097"/>
            <a:ext cx="6120091" cy="5139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156097"/>
            <a:ext cx="6120091" cy="5139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24/05/2023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383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31220"/>
            <a:ext cx="12420184" cy="15655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985485"/>
            <a:ext cx="6091965" cy="973055"/>
          </a:xfrm>
        </p:spPr>
        <p:txBody>
          <a:bodyPr anchor="b"/>
          <a:lstStyle>
            <a:lvl1pPr marL="0" indent="0">
              <a:buNone/>
              <a:defRPr sz="2834" b="1"/>
            </a:lvl1pPr>
            <a:lvl2pPr marL="539953" indent="0">
              <a:buNone/>
              <a:defRPr sz="2362" b="1"/>
            </a:lvl2pPr>
            <a:lvl3pPr marL="1079906" indent="0">
              <a:buNone/>
              <a:defRPr sz="2126" b="1"/>
            </a:lvl3pPr>
            <a:lvl4pPr marL="1619860" indent="0">
              <a:buNone/>
              <a:defRPr sz="1890" b="1"/>
            </a:lvl4pPr>
            <a:lvl5pPr marL="2159813" indent="0">
              <a:buNone/>
              <a:defRPr sz="1890" b="1"/>
            </a:lvl5pPr>
            <a:lvl6pPr marL="2699766" indent="0">
              <a:buNone/>
              <a:defRPr sz="1890" b="1"/>
            </a:lvl6pPr>
            <a:lvl7pPr marL="3239719" indent="0">
              <a:buNone/>
              <a:defRPr sz="1890" b="1"/>
            </a:lvl7pPr>
            <a:lvl8pPr marL="3779672" indent="0">
              <a:buNone/>
              <a:defRPr sz="1890" b="1"/>
            </a:lvl8pPr>
            <a:lvl9pPr marL="4319626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958540"/>
            <a:ext cx="6091965" cy="4351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985485"/>
            <a:ext cx="6121966" cy="973055"/>
          </a:xfrm>
        </p:spPr>
        <p:txBody>
          <a:bodyPr anchor="b"/>
          <a:lstStyle>
            <a:lvl1pPr marL="0" indent="0">
              <a:buNone/>
              <a:defRPr sz="2834" b="1"/>
            </a:lvl1pPr>
            <a:lvl2pPr marL="539953" indent="0">
              <a:buNone/>
              <a:defRPr sz="2362" b="1"/>
            </a:lvl2pPr>
            <a:lvl3pPr marL="1079906" indent="0">
              <a:buNone/>
              <a:defRPr sz="2126" b="1"/>
            </a:lvl3pPr>
            <a:lvl4pPr marL="1619860" indent="0">
              <a:buNone/>
              <a:defRPr sz="1890" b="1"/>
            </a:lvl4pPr>
            <a:lvl5pPr marL="2159813" indent="0">
              <a:buNone/>
              <a:defRPr sz="1890" b="1"/>
            </a:lvl5pPr>
            <a:lvl6pPr marL="2699766" indent="0">
              <a:buNone/>
              <a:defRPr sz="1890" b="1"/>
            </a:lvl6pPr>
            <a:lvl7pPr marL="3239719" indent="0">
              <a:buNone/>
              <a:defRPr sz="1890" b="1"/>
            </a:lvl7pPr>
            <a:lvl8pPr marL="3779672" indent="0">
              <a:buNone/>
              <a:defRPr sz="1890" b="1"/>
            </a:lvl8pPr>
            <a:lvl9pPr marL="4319626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958540"/>
            <a:ext cx="6121966" cy="4351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24/05/2023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18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24/05/2023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379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24/05/2023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869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39962"/>
            <a:ext cx="4644443" cy="188986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166168"/>
            <a:ext cx="7290108" cy="5755841"/>
          </a:xfrm>
        </p:spPr>
        <p:txBody>
          <a:bodyPr/>
          <a:lstStyle>
            <a:lvl1pPr>
              <a:defRPr sz="3779"/>
            </a:lvl1pPr>
            <a:lvl2pPr>
              <a:defRPr sz="3307"/>
            </a:lvl2pPr>
            <a:lvl3pPr>
              <a:defRPr sz="2834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429828"/>
            <a:ext cx="4644443" cy="4501556"/>
          </a:xfrm>
        </p:spPr>
        <p:txBody>
          <a:bodyPr/>
          <a:lstStyle>
            <a:lvl1pPr marL="0" indent="0">
              <a:buNone/>
              <a:defRPr sz="1890"/>
            </a:lvl1pPr>
            <a:lvl2pPr marL="539953" indent="0">
              <a:buNone/>
              <a:defRPr sz="1653"/>
            </a:lvl2pPr>
            <a:lvl3pPr marL="1079906" indent="0">
              <a:buNone/>
              <a:defRPr sz="1417"/>
            </a:lvl3pPr>
            <a:lvl4pPr marL="1619860" indent="0">
              <a:buNone/>
              <a:defRPr sz="1181"/>
            </a:lvl4pPr>
            <a:lvl5pPr marL="2159813" indent="0">
              <a:buNone/>
              <a:defRPr sz="1181"/>
            </a:lvl5pPr>
            <a:lvl6pPr marL="2699766" indent="0">
              <a:buNone/>
              <a:defRPr sz="1181"/>
            </a:lvl6pPr>
            <a:lvl7pPr marL="3239719" indent="0">
              <a:buNone/>
              <a:defRPr sz="1181"/>
            </a:lvl7pPr>
            <a:lvl8pPr marL="3779672" indent="0">
              <a:buNone/>
              <a:defRPr sz="1181"/>
            </a:lvl8pPr>
            <a:lvl9pPr marL="4319626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24/05/2023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73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39962"/>
            <a:ext cx="4644443" cy="188986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166168"/>
            <a:ext cx="7290108" cy="5755841"/>
          </a:xfrm>
        </p:spPr>
        <p:txBody>
          <a:bodyPr anchor="t"/>
          <a:lstStyle>
            <a:lvl1pPr marL="0" indent="0">
              <a:buNone/>
              <a:defRPr sz="3779"/>
            </a:lvl1pPr>
            <a:lvl2pPr marL="539953" indent="0">
              <a:buNone/>
              <a:defRPr sz="3307"/>
            </a:lvl2pPr>
            <a:lvl3pPr marL="1079906" indent="0">
              <a:buNone/>
              <a:defRPr sz="2834"/>
            </a:lvl3pPr>
            <a:lvl4pPr marL="1619860" indent="0">
              <a:buNone/>
              <a:defRPr sz="2362"/>
            </a:lvl4pPr>
            <a:lvl5pPr marL="2159813" indent="0">
              <a:buNone/>
              <a:defRPr sz="2362"/>
            </a:lvl5pPr>
            <a:lvl6pPr marL="2699766" indent="0">
              <a:buNone/>
              <a:defRPr sz="2362"/>
            </a:lvl6pPr>
            <a:lvl7pPr marL="3239719" indent="0">
              <a:buNone/>
              <a:defRPr sz="2362"/>
            </a:lvl7pPr>
            <a:lvl8pPr marL="3779672" indent="0">
              <a:buNone/>
              <a:defRPr sz="2362"/>
            </a:lvl8pPr>
            <a:lvl9pPr marL="4319626" indent="0">
              <a:buNone/>
              <a:defRPr sz="2362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429828"/>
            <a:ext cx="4644443" cy="4501556"/>
          </a:xfrm>
        </p:spPr>
        <p:txBody>
          <a:bodyPr/>
          <a:lstStyle>
            <a:lvl1pPr marL="0" indent="0">
              <a:buNone/>
              <a:defRPr sz="1890"/>
            </a:lvl1pPr>
            <a:lvl2pPr marL="539953" indent="0">
              <a:buNone/>
              <a:defRPr sz="1653"/>
            </a:lvl2pPr>
            <a:lvl3pPr marL="1079906" indent="0">
              <a:buNone/>
              <a:defRPr sz="1417"/>
            </a:lvl3pPr>
            <a:lvl4pPr marL="1619860" indent="0">
              <a:buNone/>
              <a:defRPr sz="1181"/>
            </a:lvl4pPr>
            <a:lvl5pPr marL="2159813" indent="0">
              <a:buNone/>
              <a:defRPr sz="1181"/>
            </a:lvl5pPr>
            <a:lvl6pPr marL="2699766" indent="0">
              <a:buNone/>
              <a:defRPr sz="1181"/>
            </a:lvl6pPr>
            <a:lvl7pPr marL="3239719" indent="0">
              <a:buNone/>
              <a:defRPr sz="1181"/>
            </a:lvl7pPr>
            <a:lvl8pPr marL="3779672" indent="0">
              <a:buNone/>
              <a:defRPr sz="1181"/>
            </a:lvl8pPr>
            <a:lvl9pPr marL="4319626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24/05/2023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35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31220"/>
            <a:ext cx="12420184" cy="1565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156097"/>
            <a:ext cx="12420184" cy="5139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506968"/>
            <a:ext cx="3240048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7E4B9-3739-4D0F-A24D-ABA510332F03}" type="datetimeFigureOut">
              <a:rPr lang="en-GB" smtClean="0"/>
              <a:t>24/05/2023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506968"/>
            <a:ext cx="4860072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506968"/>
            <a:ext cx="3240048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385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79906" rtl="0" eaLnBrk="1" latinLnBrk="0" hangingPunct="1">
        <a:lnSpc>
          <a:spcPct val="90000"/>
        </a:lnSpc>
        <a:spcBef>
          <a:spcPct val="0"/>
        </a:spcBef>
        <a:buNone/>
        <a:defRPr sz="51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77" indent="-269977" algn="l" defTabSz="107990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30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349883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836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789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696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649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602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53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0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860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813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76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719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672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62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atplotlib.org/3.1.0/gallery/color/named_colors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721522"/>
              </p:ext>
            </p:extLst>
          </p:nvPr>
        </p:nvGraphicFramePr>
        <p:xfrm>
          <a:off x="0" y="6261"/>
          <a:ext cx="2751621" cy="798301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76409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  <a:gridCol w="1775212">
                  <a:extLst>
                    <a:ext uri="{9D8B030D-6E8A-4147-A177-3AD203B41FA5}">
                      <a16:colId xmlns:a16="http://schemas.microsoft.com/office/drawing/2014/main" val="3697150414"/>
                    </a:ext>
                  </a:extLst>
                </a:gridCol>
              </a:tblGrid>
              <a:tr h="301768">
                <a:tc gridSpan="2">
                  <a:txBody>
                    <a:bodyPr/>
                    <a:lstStyle/>
                    <a:p>
                      <a:r>
                        <a:rPr lang="en-AU" sz="1400">
                          <a:solidFill>
                            <a:schemeClr val="tx1"/>
                          </a:solidFill>
                        </a:rPr>
                        <a:t>Python: Los b</a:t>
                      </a:r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ásicos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426643">
                <a:tc gridSpan="2">
                  <a:txBody>
                    <a:bodyPr/>
                    <a:lstStyle/>
                    <a:p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Variables ampliadas por text </a:t>
                      </a:r>
                      <a:r>
                        <a:rPr lang="en-AU" sz="1100" dirty="0">
                          <a:solidFill>
                            <a:schemeClr val="tx1"/>
                          </a:solidFill>
                        </a:rPr>
                        <a:t>(CONCATENATION)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87931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dirty="0">
                          <a:solidFill>
                            <a:schemeClr val="tx1"/>
                          </a:solidFill>
                        </a:rPr>
                        <a:t>Para </a:t>
                      </a:r>
                      <a:r>
                        <a:rPr lang="en-AU" sz="900" b="1" dirty="0" err="1">
                          <a:solidFill>
                            <a:schemeClr val="tx1"/>
                          </a:solidFill>
                        </a:rPr>
                        <a:t>encadenar</a:t>
                      </a:r>
                      <a:r>
                        <a:rPr lang="en-AU" sz="9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900" b="1" err="1">
                          <a:solidFill>
                            <a:schemeClr val="tx1"/>
                          </a:solidFill>
                        </a:rPr>
                        <a:t>texto</a:t>
                      </a:r>
                      <a:endParaRPr lang="en-AU" sz="900" b="1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s-ES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categoria1 = "verde"</a:t>
                      </a:r>
                    </a:p>
                    <a:p>
                      <a:r>
                        <a:rPr lang="es-ES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color_detalle</a:t>
                      </a:r>
                      <a:r>
                        <a:rPr lang="es-ES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categoria1 + ' ' + 'oscuro"</a:t>
                      </a:r>
                    </a:p>
                    <a:p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print(categoria1 + ' oscuro')</a:t>
                      </a:r>
                    </a:p>
                    <a:p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print(categoria1, 'oscuro')</a:t>
                      </a: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r>
                        <a:rPr lang="es-ES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1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and </a:t>
                      </a:r>
                      <a:r>
                        <a:rPr lang="es-ES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isinstance</a:t>
                      </a:r>
                      <a:r>
                        <a:rPr lang="es-ES" sz="11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77879"/>
                  </a:ext>
                </a:extLst>
              </a:tr>
              <a:tr h="798861">
                <a:tc gridSpan="2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float/int/str(variable)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data/type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en-GB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type(variable)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class 'float/int/str'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en-GB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isinstance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(variable, float/int/str)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True/False)</a:t>
                      </a: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992416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lang="en-AU" sz="11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Algebraicas</a:t>
                      </a:r>
                      <a:endParaRPr lang="en-AU" sz="1100" b="1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392756"/>
                  </a:ext>
                </a:extLst>
              </a:tr>
              <a:tr h="6295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sumar</a:t>
                      </a:r>
                      <a:endParaRPr lang="en-AU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restar</a:t>
                      </a:r>
                      <a:endParaRPr lang="en-AU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multiplicar</a:t>
                      </a:r>
                      <a:endParaRPr lang="en-AU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**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elevar</a:t>
                      </a:r>
                      <a:endParaRPr lang="en-GB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dividir</a:t>
                      </a:r>
                      <a:endParaRPr lang="en-GB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divider y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redondear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(modulus)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resto de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division (floor division)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round(x)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redondear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281388390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lang="en-AU" sz="11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Binarias</a:t>
                      </a:r>
                      <a:endParaRPr lang="en-AU" sz="1100" b="1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543490"/>
                  </a:ext>
                </a:extLst>
              </a:tr>
              <a:tr h="1361716"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==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</a:t>
                      </a:r>
                      <a:endParaRPr lang="en-AU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exacamente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endParaRPr lang="en-AU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!=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endParaRPr lang="en-GB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 not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son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exactamente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iguales</a:t>
                      </a:r>
                      <a:endParaRPr lang="en-GB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(&gt;=) 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mayor que (mayor 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que)</a:t>
                      </a:r>
                      <a:endParaRPr lang="en-GB" sz="7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 (&lt;=)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(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ambas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verdaderas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ambas o solo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verdadera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etc.</a:t>
                      </a:r>
                      <a:endParaRPr lang="en-AU" sz="7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37806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String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399047"/>
                  </a:ext>
                </a:extLst>
              </a:tr>
              <a:tr h="23153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string.upper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()z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MAYUSCULAS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string.lower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minusculas</a:t>
                      </a:r>
                      <a:endParaRPr lang="en-AU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string.capitalize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letra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may.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string.title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Letra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Palabra En May.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string.swapcase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mINUSCULAS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mAYUSCULAS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vICEVERSA</a:t>
                      </a:r>
                      <a:endParaRPr lang="en-AU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string.strip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quita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espacios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principio y final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string.split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divide string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espacios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o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divisor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()</a:t>
                      </a:r>
                      <a:endParaRPr lang="en-GB" sz="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string.replace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("frase", "frase")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remplaza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string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endParaRPr lang="en-GB" sz="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" ".join(string)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une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string con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separador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espificado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" 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list(string)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convierte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 string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string.find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("substring")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encuentra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empiece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substring/'-1'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substring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6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string[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AU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string[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i:j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endParaRPr lang="en-GB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6538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B42650-F4C6-7A5E-4EE4-2DC7442F9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930882"/>
              </p:ext>
            </p:extLst>
          </p:nvPr>
        </p:nvGraphicFramePr>
        <p:xfrm>
          <a:off x="2758669" y="8597"/>
          <a:ext cx="2751620" cy="78724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516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0553">
                <a:tc>
                  <a:txBody>
                    <a:bodyPr/>
                    <a:lstStyle/>
                    <a:p>
                      <a:r>
                        <a:rPr lang="es-ES" sz="11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Listas [ ] </a:t>
                      </a:r>
                      <a:r>
                        <a:rPr lang="es-ES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lang="es-ES" sz="11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 permanentes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730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[]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endParaRPr lang="en-AU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)/max(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minimo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maximo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lista.count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hay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determinado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sorted(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mayor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lista.copy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copia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lang="en-GB" sz="9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indices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list.index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x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i:j:x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j (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incluye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j)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saltando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[-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:-j]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negativos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incluye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–j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–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60553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Listas</a:t>
                      </a:r>
                      <a:r>
                        <a:rPr kumimoji="0" lang="en-AU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en-AU" sz="11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r>
                        <a:rPr kumimoji="0" lang="en-AU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1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Permanentes</a:t>
                      </a:r>
                      <a:endParaRPr kumimoji="0" lang="en-AU" sz="11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077879"/>
                  </a:ext>
                </a:extLst>
              </a:tr>
              <a:tr h="46210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lang="en-GB" sz="9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9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endParaRPr lang="en-GB" sz="900" b="1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[lista1, lista2] 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junta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mantienen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separadas</a:t>
                      </a:r>
                      <a:endParaRPr lang="en-AU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lista1 + lista2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mas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larga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.append()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lista.append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(x)#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sng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string, integer o tuple) a la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.extend()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lista.extend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(lista2)#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añade</a:t>
                      </a:r>
                      <a:r>
                        <a:rPr lang="en-AU" sz="700" b="0" u="none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u="none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u="none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1" u="sng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u="none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u="none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final de la </a:t>
                      </a:r>
                      <a:r>
                        <a:rPr lang="en-AU" sz="700" b="0" u="none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u="none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.insert()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.insert(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x)#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mete un elemento (x) en un índice(i)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9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9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9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.sort()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lista.sort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()#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mayor, usar con (reverse=True) para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mayor 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lista.reverse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reves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guardado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lang="en-AU" sz="9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9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9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endParaRPr lang="en-AU" sz="900" b="1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.pop()</a:t>
                      </a:r>
                      <a:endParaRPr lang="en-AU" sz="900" b="1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lista.pop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endParaRPr lang="en-AU" sz="5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.remove()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lista.remove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primer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lista.clear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borra la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borra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7699241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6B4141-CD5B-1765-67FA-90D958542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634068"/>
              </p:ext>
            </p:extLst>
          </p:nvPr>
        </p:nvGraphicFramePr>
        <p:xfrm>
          <a:off x="-1" y="7880997"/>
          <a:ext cx="14400213" cy="2184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00213">
                  <a:extLst>
                    <a:ext uri="{9D8B030D-6E8A-4147-A177-3AD203B41FA5}">
                      <a16:colId xmlns:a16="http://schemas.microsoft.com/office/drawing/2014/main" val="2086623718"/>
                    </a:ext>
                  </a:extLst>
                </a:gridCol>
              </a:tblGrid>
              <a:tr h="216730">
                <a:tc>
                  <a:txBody>
                    <a:bodyPr/>
                    <a:lstStyle/>
                    <a:p>
                      <a:r>
                        <a:rPr lang="en-AU" sz="90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en-AU" sz="900" err="1">
                          <a:solidFill>
                            <a:schemeClr val="tx1"/>
                          </a:solidFill>
                        </a:rPr>
                        <a:t>metodos</a:t>
                      </a:r>
                      <a:r>
                        <a:rPr lang="en-AU" sz="9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900" err="1">
                          <a:solidFill>
                            <a:schemeClr val="tx1"/>
                          </a:solidFill>
                        </a:rPr>
                        <a:t>permanentes</a:t>
                      </a:r>
                      <a:r>
                        <a:rPr lang="en-AU" sz="900">
                          <a:solidFill>
                            <a:schemeClr val="tx1"/>
                          </a:solidFill>
                        </a:rPr>
                        <a:t> (cambia </a:t>
                      </a:r>
                      <a:r>
                        <a:rPr lang="en-AU" sz="900" err="1">
                          <a:solidFill>
                            <a:schemeClr val="tx1"/>
                          </a:solidFill>
                        </a:rPr>
                        <a:t>el</a:t>
                      </a:r>
                      <a:r>
                        <a:rPr lang="en-AU" sz="900">
                          <a:solidFill>
                            <a:schemeClr val="tx1"/>
                          </a:solidFill>
                        </a:rPr>
                        <a:t> variable, no </a:t>
                      </a:r>
                      <a:r>
                        <a:rPr lang="en-AU" sz="900" err="1">
                          <a:solidFill>
                            <a:schemeClr val="tx1"/>
                          </a:solidFill>
                        </a:rPr>
                        <a:t>devuelve</a:t>
                      </a:r>
                      <a:r>
                        <a:rPr lang="en-AU" sz="900">
                          <a:solidFill>
                            <a:schemeClr val="tx1"/>
                          </a:solidFill>
                        </a:rPr>
                        <a:t> nada)</a:t>
                      </a:r>
                      <a:endParaRPr lang="en-GB" sz="900">
                        <a:solidFill>
                          <a:schemeClr val="tx1"/>
                        </a:solidFill>
                      </a:endParaRPr>
                    </a:p>
                  </a:txBody>
                  <a:tcPr marL="81269" marR="81269" marT="40634" marB="4063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194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AC3134-9D56-C87B-CE2D-CF0C7B5FB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820728"/>
              </p:ext>
            </p:extLst>
          </p:nvPr>
        </p:nvGraphicFramePr>
        <p:xfrm>
          <a:off x="5517335" y="8604"/>
          <a:ext cx="2655633" cy="807309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55633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59937">
                <a:tc>
                  <a:txBody>
                    <a:bodyPr/>
                    <a:lstStyle/>
                    <a:p>
                      <a:r>
                        <a:rPr lang="es-ES" sz="11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Diccionarios { </a:t>
                      </a:r>
                      <a:r>
                        <a:rPr lang="es-ES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s-ES" sz="11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s-ES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11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} 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1574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compuestos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key(x) unica y un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(y) (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cualquier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lang="en-GB" sz="7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9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 =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(x=y, m=n)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dicc.copy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copia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hay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sorted(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keys; usar con .items() 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.values() 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 solos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9937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Diccionarios</a:t>
                      </a:r>
                      <a:r>
                        <a:rPr kumimoji="0" lang="en-AU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en-AU" sz="11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endParaRPr kumimoji="0" lang="en-AU" sz="11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299430"/>
                  </a:ext>
                </a:extLst>
              </a:tr>
              <a:tr h="3114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Obtener</a:t>
                      </a:r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dicc.keys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keys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dicc.items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key:value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clave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dicc.get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y)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asociado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key x, o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output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["key"]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key (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abajo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noProof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.update()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dicc.update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({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["key"] =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inserter un nuevo key 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key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setdefault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y)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 del key x, o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key x, la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dicc.pop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(x)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elimina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key x (y lo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dicc.popitem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elimina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ultimo par de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key:value</a:t>
                      </a:r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dicc.clear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vacia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222430846"/>
                  </a:ext>
                </a:extLst>
              </a:tr>
              <a:tr h="328628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Tuplas (,) inmutables, indexados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147408"/>
                  </a:ext>
                </a:extLst>
              </a:tr>
              <a:tr h="2429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x,y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definen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() y , o solo 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tupla1 + tupla2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juntar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keys de un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dicc.items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key:values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tupla.index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tupla.count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5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que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convertirla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luego 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97015350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067BC1-F939-0BAA-ACE6-A7EDF2A1B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963550"/>
              </p:ext>
            </p:extLst>
          </p:nvPr>
        </p:nvGraphicFramePr>
        <p:xfrm>
          <a:off x="8180012" y="8598"/>
          <a:ext cx="2934189" cy="829208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34189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46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zip()</a:t>
                      </a:r>
                      <a:endParaRPr lang="en-GB" sz="11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142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zip(iterable1, iterable2)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parejas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dos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mientras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listzip.sort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zip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primer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382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Sets {}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 </a:t>
                      </a: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permiten</a:t>
                      </a:r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duplicados</a:t>
                      </a:r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no </a:t>
                      </a: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tienen</a:t>
                      </a:r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orden</a:t>
                      </a:r>
                      <a:endParaRPr kumimoji="0" lang="en-GB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462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 = {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x,y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solo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argumento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(set)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set.add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un elemento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(set o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uno o mas elementos con [] o {} o un variable tipo lista o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azar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(y </a:t>
                      </a:r>
                      <a:r>
                        <a:rPr lang="en-GB" sz="700" b="0" u="sng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error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dos 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set1.union(set2)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union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sets: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dupl.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set1.intersection(set2)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comunes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set1.difference(set2)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sets que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set1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set2 (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set1.symmetric_difference(set2)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set1.isdisjoint(set2)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dos sets son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set1.issubset(set2)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set1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set1.superset(set2)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set2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  <a:tr h="246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input()</a:t>
                      </a:r>
                      <a:endParaRPr lang="en-GB" sz="11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17521"/>
                  </a:ext>
                </a:extLst>
              </a:tr>
              <a:tr h="175418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obtener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escrito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teclado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usuario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input("el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quieres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mostrar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usuario")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int(input("escribe un número") 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usar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integer o float se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99786377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EE9721-6AE8-43FD-0793-75A35C8FB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15256"/>
              </p:ext>
            </p:extLst>
          </p:nvPr>
        </p:nvGraphicFramePr>
        <p:xfrm>
          <a:off x="11121245" y="9338"/>
          <a:ext cx="3278967" cy="808223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278967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23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Sentencias</a:t>
                      </a:r>
                      <a:r>
                        <a:rPr kumimoji="0" lang="en-AU" sz="11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control</a:t>
                      </a:r>
                      <a:endParaRPr kumimoji="0" lang="en-GB" sz="11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2569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...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else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estableca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una condición para que se ejecute el código que esta debajo del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 *tiene que estar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indentado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chequear mas condiciones después de un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agrupa las condiciones que no se han cumplido; no puede llevar condiciones nuevas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&gt; 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("x es mayor que y")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== 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("x es igual que y")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("x e y son iguales")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repite el código mientras la condición sea True, o sea se parará cuando la condición sea False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pueden incluir condiciones con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*pueden ser infinitos* (si la condición no llega a ser False)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&lt; 5: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("x es mayor que 5")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2642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 loops</a:t>
                      </a:r>
                      <a:endParaRPr kumimoji="0" lang="en-GB" sz="11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124084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sirven para iterar por todos los elementos de un variable que tiene que ser un iterable (lista, diccionario, tupla, set,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pueden combinar con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u otro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loop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 diccionarios por defecto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intera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por las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keys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podemos usar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para acceder a los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values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 in lista: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("hola mundo")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  <a:tr h="302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 comprehension</a:t>
                      </a:r>
                      <a:endParaRPr kumimoji="0" lang="en-GB" sz="11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70587"/>
                  </a:ext>
                </a:extLst>
              </a:tr>
              <a:tr h="53844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 principal uso es para crear una lista nueva de un un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loop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una sola línea de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 que queremos obtener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(opcional) ]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2179511911"/>
                  </a:ext>
                </a:extLst>
              </a:tr>
              <a:tr h="316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 ... except </a:t>
                      </a:r>
                      <a:endParaRPr lang="en-GB" sz="11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24490"/>
                  </a:ext>
                </a:extLst>
              </a:tr>
              <a:tr h="1008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usan para evitar que nuestro código se pare debido a un error en el código. Se puede imprimir un mensaje que avisa del error.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("2.split())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("no funciona")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330763297"/>
                  </a:ext>
                </a:extLst>
              </a:tr>
              <a:tr h="337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noProof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range()</a:t>
                      </a:r>
                      <a:endParaRPr lang="en-GB" sz="1100" b="1" kern="1200" noProof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250308"/>
                  </a:ext>
                </a:extLst>
              </a:tr>
              <a:tr h="124084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aumentan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uno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uno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empezando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range(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empieza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limite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(que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debe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ser +1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se para uno antes del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limite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ponemos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stop)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tambien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saltos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20410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96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57920"/>
              </p:ext>
            </p:extLst>
          </p:nvPr>
        </p:nvGraphicFramePr>
        <p:xfrm>
          <a:off x="-1" y="6262"/>
          <a:ext cx="2717800" cy="809316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8735">
                <a:tc>
                  <a:txBody>
                    <a:bodyPr/>
                    <a:lstStyle/>
                    <a:p>
                      <a:r>
                        <a:rPr lang="en-AU" sz="1400">
                          <a:solidFill>
                            <a:schemeClr val="tx1"/>
                          </a:solidFill>
                        </a:rPr>
                        <a:t>Funciones y Clases; Librer</a:t>
                      </a:r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ías</a:t>
                      </a:r>
                      <a:endParaRPr lang="en-GB" sz="140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5260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35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def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(parametro1, parametro2, ...):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valor_del_return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(argumento1, argumento2, ...)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1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es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opcional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pero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return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–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siempre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deben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lo ultimo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tupla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argumentos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limite</a:t>
                      </a:r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**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kwargs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diccionarios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cuyas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keys </a:t>
                      </a:r>
                      <a:r>
                        <a:rPr lang="es-ES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 convierten en parámetros y sus valores en los argumentos de los parámetros</a:t>
                      </a:r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def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*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**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kwargs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      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parametro_por_defecto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kwarg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sin */**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funcion</a:t>
                      </a:r>
                      <a:endParaRPr lang="en-AU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*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...)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(*[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lista_o_tupla_de_args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**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(**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23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Clases</a:t>
                      </a:r>
                      <a:endParaRPr lang="en-AU" sz="1100" b="1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543490"/>
                  </a:ext>
                </a:extLst>
              </a:tr>
              <a:tr h="389250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__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__(self, atributo1, atributo2):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self.atributo1 = atributo1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self.atributo2 = atributo2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self.atributo_por_defecto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'valor'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nombre_funcion1(self,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+= 1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 f"el nuevo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{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}"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hija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NombreClaseHija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NombreClaseMadre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):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__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__(self, atributo1, atributo2):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super().__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__(atributo_heredado1, ...)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nombre_funcion_hija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(self,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endParaRPr lang="en-AU" sz="7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objeto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(valor_atributo1, valor_atributo2)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instanciar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un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endParaRPr lang="en-AU" sz="7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variable_objeto.atributo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atributo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guardado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ese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endParaRPr lang="en-AU" sz="7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variable_objeto.atributo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nuevo_valor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atributo</a:t>
                      </a:r>
                      <a:endParaRPr lang="en-AU" sz="7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variable_objeto.nombre_funcion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llamar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print(help(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imprime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informacion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clase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0954378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AC3134-9D56-C87B-CE2D-CF0C7B5FB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424568"/>
              </p:ext>
            </p:extLst>
          </p:nvPr>
        </p:nvGraphicFramePr>
        <p:xfrm>
          <a:off x="2717800" y="0"/>
          <a:ext cx="2449471" cy="810929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4947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5068">
                <a:tc>
                  <a:txBody>
                    <a:bodyPr/>
                    <a:lstStyle/>
                    <a:p>
                      <a:r>
                        <a:rPr lang="es-ES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lang="es-ES" sz="1100" b="1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442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 abreviatura de `expresión regular`,  `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regex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` es una cadena de texto que permite crear patrones que ayudan a emparejar, localizar y gestionar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strings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C637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re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poder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regex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communes de regex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C637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 con el carácter precedente una o más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C637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el carácter precedente cero o más veces u opcional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C637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?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indica cero o una ocurrencia del elemento precedente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C637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cualquier carácter individual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C637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^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 con la posición inicial de cualquier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C637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la posición final de cualquier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Sintaxis básica de </a:t>
                      </a:r>
                      <a:r>
                        <a:rPr kumimoji="0" lang="es-ES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kumimoji="0" lang="es-ES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C637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\w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tipo alfabético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C637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\d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tipo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númerico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C637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\s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espacios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C637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\n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saltos de línea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C637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\W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sea una letra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C637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\D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sea un dígitos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C637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\S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elemento que no sea un espacio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C637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aísla sólo una parte de nuestro patrón de búsqueda que queremos devolver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C637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[]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incluye todos los caracteres que queremos que coincidan e incluso incluye rangos como este: a-z y 0-9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C637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operador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'or'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C637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señala una secuencia especial ( escapar caracteres especiales)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C637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{}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Exactamente el número especificado de ocurrencias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C637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{n}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Exactamente n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C637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{n,}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menos n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C637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C637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C637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n y m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Métodos </a:t>
                      </a:r>
                      <a:r>
                        <a:rPr kumimoji="0" lang="es-ES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kumimoji="0" lang="es-ES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C637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C637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("patron", string)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C637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C637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("patron",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C637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C637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C637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re.match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C637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("patron", "string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C637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_original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C637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string 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C637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resultado_match.span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C637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referencia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posiciones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hizo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"match"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C637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resultado_match.group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C637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element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resultando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"match"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C637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re.split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C637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("patron", "string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C637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C637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original")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patron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C637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C637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("patron", "string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C637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C637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nuevo", "string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C637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C637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original")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string con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element que coincide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067BC1-F939-0BAA-ACE6-A7EDF2A1B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933144"/>
              </p:ext>
            </p:extLst>
          </p:nvPr>
        </p:nvGraphicFramePr>
        <p:xfrm>
          <a:off x="5167271" y="4298"/>
          <a:ext cx="3186192" cy="809082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186192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4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Modulos</a:t>
                      </a:r>
                      <a:r>
                        <a:rPr lang="en-AU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AU" sz="11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Librerias</a:t>
                      </a:r>
                      <a:r>
                        <a:rPr lang="en-AU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9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paquetes</a:t>
                      </a:r>
                      <a:r>
                        <a:rPr lang="en-AU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9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r>
                        <a:rPr lang="en-AU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9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836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Importar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usar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modulos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sus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modulo</a:t>
                      </a:r>
                      <a:r>
                        <a:rPr kumimoji="0" lang="en-AU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modulo import </a:t>
                      </a:r>
                      <a:r>
                        <a:rPr kumimoji="0" lang="en-AU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endParaRPr lang="en-AU" sz="7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modulo.funcion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usar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modulo.clase.funcion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usar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clase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modulo as md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 un alias a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lang="en-GB" sz="8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8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</a:t>
                      </a:r>
                      <a:endParaRPr lang="en-GB" sz="8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trabajando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se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 e.g.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os.listdir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trabajando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os.listdir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('carpeta')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os.chdir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('ruta') 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que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estes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os.mkdir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('nueva</a:t>
                      </a: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carpeta')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os.rename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('nombre</a:t>
                      </a: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carpeta', 'nueva</a:t>
                      </a: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nombre')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os.rmdir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('carpeta')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borra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lang="en-GB" sz="8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8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shutil</a:t>
                      </a:r>
                      <a:endParaRPr lang="en-GB" sz="8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shutil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inmport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rmtree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rmtree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('carpeta')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borra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subcarpetas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Abrir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cerrar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Primero hay que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ubicacion_carpeta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"text.txt"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ubicacion_carpeta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 "/" + </a:t>
                      </a: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endParaRPr kumimoji="0" lang="en-GB" sz="7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C637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abrir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f.close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cerrar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IMPORTANTE 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 e.g. variable = </a:t>
                      </a: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ejecutar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codigo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despues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deja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Encoding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locale import </a:t>
                      </a: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getpreferredencoding</a:t>
                      </a:r>
                      <a:endParaRPr kumimoji="0" lang="en-GB" sz="7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C637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getpreferredencoding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saber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sistema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encoding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encoding="utf-8")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abrir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leerlo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encoding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.read()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mode: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argumento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opcional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abrir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archivo</a:t>
                      </a:r>
                      <a:endParaRPr kumimoji="0" lang="en-GB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read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write -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sobreescribe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exclusive creation,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sólo crearlo si no existe todavía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appending,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texto al archivo sin manipular el texto que ya había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hay que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letra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leer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bytes – leer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bytes (no se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usar con encoding)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mode = "rt")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Leer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 = </a:t>
                      </a: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(o 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f.readline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f.readlines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 se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sin n 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list_name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[x:] 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seleccionar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Escribir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"w")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("Texto que </a:t>
                      </a: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fichero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.")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escribir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"a")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("Texto que </a:t>
                      </a: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fichero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.")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f.writelines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('lista')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EE9721-6AE8-43FD-0793-75A35C8FB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542293"/>
              </p:ext>
            </p:extLst>
          </p:nvPr>
        </p:nvGraphicFramePr>
        <p:xfrm>
          <a:off x="8352148" y="-1"/>
          <a:ext cx="3024690" cy="80951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4690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3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r>
                        <a:rPr kumimoji="0" lang="en-AU" sz="11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xml</a:t>
                      </a:r>
                      <a:endParaRPr kumimoji="0" lang="en-GB" sz="11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20114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xml.etree.ElementTree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ET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importa la librería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xml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variable_tree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ET.parse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('ruta/archivo.xml')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abre el archivo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variable_tree.getroot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saca el elemento que envuelve todo (el elemento raíz) en una lista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&lt;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child_tag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atributo1="valor" atributo2=valor&gt;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&lt;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subchild_tag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elemento &lt;/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subchild_tag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&lt;/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child_tag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&lt;/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variable_root.tag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nombre del tag del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raiz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variable_root.attrib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los atributos del fichero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variable_root.find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("tag").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find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("childtag").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la primera ocasión en que el tag de un elemento coincida con el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variable_root.findall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("tag").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findall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("childtag").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todos los elementos cuyos tag coincide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265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MySQL Connector/Python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5564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Conectar a una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importar MySQL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Connector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-connector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-connector-Python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connect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conectar a una base de datos:</a:t>
                      </a: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mysql.connector.connect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user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='root', </a:t>
                      </a: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password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='AlumnaAdalab', host='127.0.0.1', </a:t>
                      </a: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database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='nombre</a:t>
                      </a: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BBDD')</a:t>
                      </a: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errorcode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errores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mysql.connector.Error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 usar en un try/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cnx.close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desconectar de la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Realizar </a:t>
                      </a:r>
                      <a:r>
                        <a:rPr kumimoji="0" lang="es-ES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queries</a:t>
                      </a:r>
                      <a:r>
                        <a:rPr kumimoji="0" lang="es-ES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cnx.cursor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crear el objeto cursor que nos permite comunicar con la base de datos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variable_cursor.close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desconectar el cursor</a:t>
                      </a:r>
                      <a:endParaRPr lang="es-ES" sz="700" b="0" kern="120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("SQL Query")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guardar un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un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ejecutar el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devuelve una lista de tuplas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sacar fechas en el formato AAAA-MM-DD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datetime.date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(AAAA, M, D)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formato de fecha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"SQL </a:t>
                      </a: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%s AND %s")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dinamica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(variable1, variable2))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valores que van en lugar de los %s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DATABASES")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BBDD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TABLES")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tablas de la BBDD indicado en la conexión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TABLES")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COLUMNS FROM </a:t>
                      </a: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bbdd.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table")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columnas de la tabla especificada; hay que conectarse a la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information_schema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Argumentos cursor: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cnx.cursor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</a:t>
                      </a: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[, </a:t>
                      </a: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]...])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buffered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todas las filas de la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raw=True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 cursor no realizará las conversiones automáticas entre tipos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dictionary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las filas como diccionarios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named_tuple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las filas como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named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tuples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cursor_class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 argumento que se puede usar para indicar que subclase queremos usar para instanciar el nuevo cursor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3FD9CAD-87F7-EF3E-2CB8-42A5C2F93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413217"/>
              </p:ext>
            </p:extLst>
          </p:nvPr>
        </p:nvGraphicFramePr>
        <p:xfrm>
          <a:off x="11376837" y="0"/>
          <a:ext cx="3023377" cy="811043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3377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477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MySQL Connector/Python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8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Obtener resultados de una </a:t>
                      </a:r>
                      <a:r>
                        <a:rPr kumimoji="0" lang="es-ES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query</a:t>
                      </a:r>
                      <a:endParaRPr kumimoji="0" lang="es-ES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variable_cursor.fetchone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primer resultado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variable_cursor.fetchall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todos los resultados como iterable – cada fila es una tupla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Pandas </a:t>
                      </a:r>
                      <a:r>
                        <a:rPr kumimoji="0" lang="es-ES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SQL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pandas as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C637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pd.DataFrame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variable_resultado_fetchall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columns = ['columna1', 'columna2', ...])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query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variable_df.head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n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5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pd.read_sql_query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query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pd.read_sql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variable_df.to_csv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("nombre_archivo.csv")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guardar en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csv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variable_df.to_string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formatear el dato en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variable_df.to_latex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formatear el dato en un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facilite la inserción en un documento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latex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 y alterar una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("CREATE DATABASE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BBDD")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("CREATE TABLE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TIPO, nombre_columna2 TIPO2)")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("ALTER TABLE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ALTERACIONES")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Insertar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"INSERT INTO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(columna1, columna2) VALUES (%s, %s)"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(valor1, valor2)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 método: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"UPDATE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"nuevo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valor" WHERE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"valor"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Insertar múltiples filas a una tabla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variable_valores_en_tuplas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((valor1columna1, valor1columna2), (valor2columna1, valor2columna2))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variable_cursor.executemany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variable_valores_en_tuplas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variable_conexion.commit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después de ejecutar la inserción, para que los cambios efectúen en la BBDD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variable_conexion.rollback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puede usar después de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execute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antes de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commit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deshacer los cambios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variable_cursor.rowcount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"mensaje")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imprimir el número de filas en las cuales se han tomado la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accion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 registros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"DROP TABLE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tabla"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Añadir errores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errorcode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usar try/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accion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C637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mysql.connector.Error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err: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print(err)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print("Error Code:",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err.errno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print("SQLSTATE",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err.sqlstate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print("Message", err.msg)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C637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35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668561"/>
              </p:ext>
            </p:extLst>
          </p:nvPr>
        </p:nvGraphicFramePr>
        <p:xfrm>
          <a:off x="-2" y="-1"/>
          <a:ext cx="2799081" cy="80994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9908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12956">
                <a:tc>
                  <a:txBody>
                    <a:bodyPr/>
                    <a:lstStyle/>
                    <a:p>
                      <a:r>
                        <a:rPr lang="en-AU" sz="1400">
                          <a:solidFill>
                            <a:schemeClr val="tx1"/>
                          </a:solidFill>
                        </a:rPr>
                        <a:t>Python: Pandas</a:t>
                      </a:r>
                      <a:endParaRPr lang="en-GB" sz="140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7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309315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Series: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estructuras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en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una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dimension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477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vac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ía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 con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(array, index = ['a', 'b', 'c'...])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definida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misma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longitude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escalar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longitude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igual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indices</a:t>
                      </a:r>
                      <a:endParaRPr lang="en-GB" sz="700" b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Acceder a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serie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serie.index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serie.values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serie.shape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 (no.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serie.size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tama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ño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serie.dtypes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i,j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i:m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rango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["etiqueta"]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j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 +-*/ serie2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/divide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entre las dos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serie1.add(serie2,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serie1.sub(serie2,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seria2 de la serie1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cuando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de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de serie1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serie1.mul(serie2,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con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*usar 1 para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conservar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serie1.mul(serie2,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divida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serie1 entre las de la serie2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cuando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divide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serie1.mod(serie2,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modulo (division sin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serie1.pow(serie2,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calcula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exponencial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serie1.ge(serie2)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compara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serie1 es </a:t>
                      </a:r>
                      <a:r>
                        <a:rPr lang="en-AU" sz="700" b="0" u="sng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serie2 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serie1.le(serie2)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compara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serie1 es </a:t>
                      </a:r>
                      <a:r>
                        <a:rPr lang="en-AU" sz="700" b="0" u="sng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menor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serie2 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Filtrado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booleanos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&lt; &gt; &gt;= &lt;= ==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serie1[serie1 &lt; &gt; &gt;= &lt;= ==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solo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np.nan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serie.isnull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son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("" no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cuenta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serie.notnull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son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("" no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cuenta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89BD1F-27A6-41C8-A086-91A430A0D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52214"/>
              </p:ext>
            </p:extLst>
          </p:nvPr>
        </p:nvGraphicFramePr>
        <p:xfrm>
          <a:off x="2799080" y="0"/>
          <a:ext cx="3030220" cy="206062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302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46472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DataFrames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1796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DataFrames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(data, index, columns)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NumPy Array,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asigna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0-(n-1), 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siendo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index = 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asignar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"etiquetas" (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0-(n-1);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columns =[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poner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 con indices 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keys son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lang="en-AU" sz="700" b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C92486-6146-5DDB-06F2-1B8AEEABB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602625"/>
              </p:ext>
            </p:extLst>
          </p:nvPr>
        </p:nvGraphicFramePr>
        <p:xfrm>
          <a:off x="2799078" y="2077163"/>
          <a:ext cx="3030220" cy="602683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302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9611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DataFrames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AU" sz="1100" b="1" err="1">
                          <a:solidFill>
                            <a:schemeClr val="tx1"/>
                          </a:solidFill>
                        </a:rPr>
                        <a:t>carga</a:t>
                      </a:r>
                      <a:r>
                        <a:rPr lang="en-AU" sz="1100" b="1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100" b="1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187464"/>
                  </a:ext>
                </a:extLst>
              </a:tr>
              <a:tr h="57572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Carga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("ruta/nombre_archivo.csv")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Comma Separated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("ruta/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archivo",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";")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csv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("ruta/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archivo",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index_col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0)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csv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pd.read_excel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("ruta/nombre_archivo.xlsx")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Excel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sale "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ImportError:...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openpyxl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",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terminal: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pip3 install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openpyxl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openpyxl</a:t>
                      </a: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pd.read_json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("ruta/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json")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JavaScript Object Notation (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crudo)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['data'].apply(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pd.Series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json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legible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pd.read_clipboard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='\t')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clipboard;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podria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ser \n ; ,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open('ruta/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pkl', 'wb')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pickle.dump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df,f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pone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pkl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pd.read_pickle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('ruta/nombre_archivo.csv').head(n)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n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5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pickle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pd.read_parquet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('ruta/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parquet')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parquet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Guardado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df.to_csv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('ruta/nombre_archivo.csv')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csv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df.to_excel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('ruta/nombre_archivo.xlsx')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Excel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df.to_json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('ruta/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json')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JSON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df.to_parquet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('ruta/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parquet')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parquet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df.to_pickle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('ruta/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pkl')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pickle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ExcelWriter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pd.ExcelWriter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("ruta/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archivo.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ext") as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writer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df.to_Excel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writer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nombre_hoja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'nombre')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 un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una hoja de Excel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60686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6F608F-C80C-6828-F6EC-1299E604D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945206"/>
              </p:ext>
            </p:extLst>
          </p:nvPr>
        </p:nvGraphicFramePr>
        <p:xfrm>
          <a:off x="5829299" y="0"/>
          <a:ext cx="2895601" cy="350009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9560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57409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Metodos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exploracion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9766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tail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últimas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sample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uno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shape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úmero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filas y 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dtypes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hay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 nombres de las 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describe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evuelve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un resumen de los principales estadísticos de las columnas numéricas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resumen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columna"].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unique()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df.nombre_columna.unique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 de la columna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value_counts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df.nombre_columna.value_counts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serie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recuento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 en orden descendente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</a:t>
                      </a:r>
                      <a:r>
                        <a:rPr lang="en-AU" sz="8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duplicated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().sum()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numero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duplicadas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duplicadas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drop_duplicates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ignore_index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ignore_index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tener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cuenta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0D39B14-E76A-A417-68DD-BD27469EE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253729"/>
              </p:ext>
            </p:extLst>
          </p:nvPr>
        </p:nvGraphicFramePr>
        <p:xfrm>
          <a:off x="8724895" y="0"/>
          <a:ext cx="2399241" cy="366773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39924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18291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Tipos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0379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Pandas: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object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int64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float64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datetime,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timedelta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[ns]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category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dtypes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hay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df_tipo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df.select_dtypes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(include = "tipo")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['columna']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['columna'].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astype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('tipo', copy = True, errors = 'ignore')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convierte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copy = True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copia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copy = False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*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cuidado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cambios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propagarse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objetos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pandas*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errors = ignore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omita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excepciones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caso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error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objeto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original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errors = raise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permite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generen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excepciones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pd.options.display.max_columns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None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ejecutar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antes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df.head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para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poder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pd.set_option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("display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precision", 2)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5AF5A4B-11F5-93E7-8E02-438332E27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165249"/>
              </p:ext>
            </p:extLst>
          </p:nvPr>
        </p:nvGraphicFramePr>
        <p:xfrm>
          <a:off x="5829291" y="6043940"/>
          <a:ext cx="2895602" cy="206006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95602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76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Sidetable</a:t>
                      </a:r>
                      <a:r>
                        <a:rPr lang="en-AU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AU" sz="12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frecuencias</a:t>
                      </a:r>
                      <a:r>
                        <a:rPr lang="en-AU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12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endParaRPr lang="en-AU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804081"/>
                  </a:ext>
                </a:extLst>
              </a:tr>
              <a:tr h="1783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df.stb.freq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(['columna'])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informacion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sobre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frecuencia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ocurrencia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categoría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variable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categorica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thresh = 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limita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mostrados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ás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frecuentes hasta un umbral de 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n% cumulative y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agrupando los restantes bajo la etiqueta 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"other"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other_label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'etiqueta'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cambia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etiqueta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'other'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value = 'columna'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ordena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resultados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especificada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df.stb.freq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(['columna1', 'columna2'])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combina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frecuencias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subcategories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df.stb.missing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(['columna']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informacion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sobre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frequencia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07524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BF96D1A8-08C8-413C-3195-221C6AEF2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149776"/>
              </p:ext>
            </p:extLst>
          </p:nvPr>
        </p:nvGraphicFramePr>
        <p:xfrm>
          <a:off x="11124141" y="0"/>
          <a:ext cx="3276072" cy="810765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276072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3880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Valores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nulos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35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Identificar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nulos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isnull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True o False seg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si cada valor es nulo o no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df.isnull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().sum()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df.isna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().sum()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serie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_%_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df.isnull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().sum() /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df.shape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[0] * 100).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reset_index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_%_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nulos.columns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['columna', '% nulos']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porcentajes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nulos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dropna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axis=b, subset=[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lista_de_columnas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], how=)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how = 'any' | 'all'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'any':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algun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NA, 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fila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all: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NA, 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fila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subset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Tipos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nulos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np.nan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significa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"not a number"; es un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num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érico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valores nulos en columnas tipo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endParaRPr lang="es-ES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NaT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valores nulos tipo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datetime</a:t>
                      </a:r>
                      <a:endParaRPr lang="es-ES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texto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"n/a", "NaN", "nan", "null"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strings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normalmente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convierten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automaticamente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np.nan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99999 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00000 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integers que se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pueden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convertir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endParaRPr lang="en-GB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Reemplazar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('archivo.csv',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na_values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['n/a']) 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fillna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np.nan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strings 'n/a'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np.nan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cargar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kumimoji="0" lang="en-GB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df.fillna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=n, axis=b,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inplace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=True)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reemplazar todos los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el valor que especifiquemos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['columna'].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fillna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['columna'].median, axis=b,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inplace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=True)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reemplazar los nulos de una columna por la mediana de esa columna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value=n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es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queremos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reemplazar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un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escalar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endParaRPr lang="en-GB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axis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 (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df.replace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valor_nulo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valor_nuevo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=True, regex=False)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nuevo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Imputacion</a:t>
                      </a:r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nulos</a:t>
                      </a:r>
                      <a:endParaRPr kumimoji="0" lang="en-GB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sklearn.impute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GB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SimpleImputer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SimpleImputer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(strategy='mean',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missing_values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np.nan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instancia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metodo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especificando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queremos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media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imputer.fit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['columna1'])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aplicamos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imputer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['media_columna1']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imputer.transform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[['price']])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rellena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hemos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especificado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sklearn.experimental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enable_iterative_imputer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sklearn.impute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GB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IterativeImputer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IterativeImputer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n_nearest_features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=n,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imputation_order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='ascending')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instancia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n_nearest_features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None;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utilizar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estimar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imputation_order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ascendente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imputacion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imputer.fit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df_numericas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aplicamos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imputer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df_datos_trans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pd.DataFrame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imputer.transform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df_numericas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), columns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df_numericas.columns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transformados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metemos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original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sklearn.impute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GB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KNNImputer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imputerKNN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KNNImputer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n_neighbors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=5)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instancia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imputerKNN.fit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numericas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df_knn_imp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imputerKNN.transform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df_numericas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), columns = 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numericas.columns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transformados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metemos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original</a:t>
                      </a:r>
                      <a:endParaRPr lang="en-GB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28E95061-8684-583C-96CF-04859048A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631936"/>
              </p:ext>
            </p:extLst>
          </p:nvPr>
        </p:nvGraphicFramePr>
        <p:xfrm>
          <a:off x="5829293" y="3500098"/>
          <a:ext cx="2895602" cy="253300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95602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24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lang="en-AU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12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estadistica</a:t>
                      </a:r>
                      <a:endParaRPr lang="en-AU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804081"/>
                  </a:ext>
                </a:extLst>
              </a:tr>
              <a:tr h="22082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['columna'].mean()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| median() |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|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calcula la media/moda/mediana/variación/desviación estándar de los valores de una columna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['columna1'].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['columna2']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correlacion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dos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matriz_correlacion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df.corr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mostrando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correlaciones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df_crosstab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pd.crosstab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['columna1'],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['columna2'],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normalize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margins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normalize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muestra los valores en porcentajes (por uno)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margins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muestra los totales y subtotales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media_ponderada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np.average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weights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w)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calcula la media ponderada según los pesos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percentil_n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np.percentile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['columna'], n)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 el valor en el percentil 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q3, q1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np.percentile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["columna"], [75, 25])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 los tercer y primer cuartiles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0752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911FEC4-3293-41F2-11E8-FF39210D6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74473"/>
              </p:ext>
            </p:extLst>
          </p:nvPr>
        </p:nvGraphicFramePr>
        <p:xfrm>
          <a:off x="8724895" y="3667736"/>
          <a:ext cx="2399241" cy="443626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399241">
                  <a:extLst>
                    <a:ext uri="{9D8B030D-6E8A-4147-A177-3AD203B41FA5}">
                      <a16:colId xmlns:a16="http://schemas.microsoft.com/office/drawing/2014/main" val="879612550"/>
                    </a:ext>
                  </a:extLst>
                </a:gridCol>
              </a:tblGrid>
              <a:tr h="267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Outliers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1786"/>
                  </a:ext>
                </a:extLst>
              </a:tr>
              <a:tr h="4168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Calcular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desviaciones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estandares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media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df.column.mean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desviacion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df.column.std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lcb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media –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desviacion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*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ucb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media +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desviacion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*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Outliers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outlier_step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1.5 * IQR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calcular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outlier step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outliers_data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['columna'] &lt; Q1 –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outlier_step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 | 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['columna'] &gt; Q3 +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outlier_step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)]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identificar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fuera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rango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maximo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hasta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minimo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lista_outliers_index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list(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outliers_data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. index)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de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outliers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>
                        <a:solidFill>
                          <a:schemeClr val="tx1"/>
                        </a:solidFill>
                        <a:highlight>
                          <a:srgbClr val="FF9BDB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outliers_data.shape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[0] &gt; 0:         </a:t>
                      </a:r>
                    </a:p>
                    <a:p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    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dicc_indices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[key] = (list(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outliers_data.index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 de las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se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iterando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GB" sz="700" b="1" kern="1200">
                        <a:solidFill>
                          <a:schemeClr val="tx1"/>
                        </a:solidFill>
                        <a:highlight>
                          <a:srgbClr val="FF9BDB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dicc_indices.values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e.g.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</a:t>
                      </a:r>
                    </a:p>
                    <a:p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sublista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sublista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 comprehension 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duplicados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df_sin_outliers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df.drop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df.index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[list 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)])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nuevo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sin outliers</a:t>
                      </a:r>
                    </a:p>
                    <a:p>
                      <a:endParaRPr lang="en-GB" sz="700" b="1" kern="1200">
                        <a:solidFill>
                          <a:schemeClr val="tx1"/>
                        </a:solidFill>
                        <a:highlight>
                          <a:srgbClr val="FF9BDB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Reemplazar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Outliers</a:t>
                      </a:r>
                    </a:p>
                    <a:p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k, v in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dicc_indices.items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media =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[k].mean()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i in v: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i,k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 = media reemplazar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outliers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por la media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268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89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B75CF0C-07AA-195F-D275-6C53D4471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407604"/>
              </p:ext>
            </p:extLst>
          </p:nvPr>
        </p:nvGraphicFramePr>
        <p:xfrm>
          <a:off x="-2" y="-12135"/>
          <a:ext cx="3381375" cy="438093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38137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6961">
                <a:tc>
                  <a:txBody>
                    <a:bodyPr/>
                    <a:lstStyle/>
                    <a:p>
                      <a:r>
                        <a:rPr lang="en-AU" sz="1400">
                          <a:solidFill>
                            <a:schemeClr val="tx1"/>
                          </a:solidFill>
                        </a:rPr>
                        <a:t>Pandas</a:t>
                      </a:r>
                      <a:endParaRPr lang="en-GB" sz="140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7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67454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Union de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816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comun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df_union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pd.concat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([df1, df2, df3], axis=b, join = 'inner/outer',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ignore_index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True/False)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axis = 0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van uno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encima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ser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formatos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compatible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axis = 1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van uno al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lado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relacionados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tenga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sentido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join = 'inner'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solo 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quedan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aparecen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join = 'outer'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queda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ignore_index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True/False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es False;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es True no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índices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la union (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ejemplo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union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axis 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.merge()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df1.merge(df2, on = 'columna')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inner merge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pd.merge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(left = df1, right = df2, how='left',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left_on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'columna_df1',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right_on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'columna_df2')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left merge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how = 'left' | 'right' | 'outer' | 'inner' | 'cross'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on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[columna1, columna2, etc]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llaman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igual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left_on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columna_df1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|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right_on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columna_df2 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donde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hacer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merge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suffixes = ['left', 'right']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nada,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sufijo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aparecera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duplicadas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.join()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df1.join(df2, on = 'columna', how = 'left')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inner merge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how = 'left' | 'right' | 'outer' | 'inner'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left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on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queremos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hacer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union;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tener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mismo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lsuffix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'string'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|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rsuffix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'string'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nada,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sufijo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aparecera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duplicadas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463BAA6-B8C1-3132-D711-DB8C2996B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321404"/>
              </p:ext>
            </p:extLst>
          </p:nvPr>
        </p:nvGraphicFramePr>
        <p:xfrm>
          <a:off x="8625436" y="4267357"/>
          <a:ext cx="2946648" cy="381993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46648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83755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Apply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3536175">
                <a:tc>
                  <a:txBody>
                    <a:bodyPr/>
                    <a:lstStyle/>
                    <a:p>
                      <a:pPr marL="0" indent="0">
                        <a:spcAft>
                          <a:spcPts val="200"/>
                        </a:spcAft>
                        <a:buFontTx/>
                        <a:buNone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toma una función como argumento y la aplica a lo largo de un eje del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nueva'] =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['col_1'].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(función)</a:t>
                      </a: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 una columna nueva con los valores de otra columna transformados según la función indicada</a:t>
                      </a: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nueva'] =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['col_1'].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(lambda x: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x.método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&gt; 1)</a:t>
                      </a: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 una columna nueva con los valores de otra columna transformados según la lambda indicada</a:t>
                      </a: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nueva'] =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df.apply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(lambda nombre: función(nombre['columna1'], nombre['columna2']), axis = b)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crea una columna nueva usando una función que coge dos parámetros (columna 1 y columna2)</a:t>
                      </a:r>
                      <a:endParaRPr lang="es-ES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df.applymap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funcion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na_action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, **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kwargs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acepta y devuelve un escalar a cada elemento de un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se tiene que aplicar a todo el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endParaRPr lang="es-ES" sz="700" b="1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['columna'] =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['columna'].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map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(mapa,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na_action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'ignore)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reemplaza valores de la columna según el mapa, que puede ser un diccionario o una serie; solo se puede aplicar a una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columa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en particular.</a:t>
                      </a:r>
                      <a:endParaRPr lang="en-GB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apply() con datetime</a:t>
                      </a: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fecha'] =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fecha'] .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pd.to_datetime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una columna de datos tipo fecha en el formato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sacar_año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(x):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x.strftime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("%Y")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año'] = (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fecha'] .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sacar_año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crea una columna nueva del año solo usando un método de la librería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("%B") para meses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6B21333D-1DDD-01DE-351E-4CB183BC9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237828"/>
              </p:ext>
            </p:extLst>
          </p:nvPr>
        </p:nvGraphicFramePr>
        <p:xfrm>
          <a:off x="11572082" y="-10600"/>
          <a:ext cx="2828131" cy="266189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2813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27306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Cambiar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valores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390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Reemplazar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valores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basados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indices y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condiciones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indices_filtrados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["columna"] == "valor"]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indices_filtrados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"valor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nuevo"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Reemplazar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valores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basados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metodos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NumPy: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to_replace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value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valor_nuevo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cierto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especificamos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columna"].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to_replace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value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valor_nuevo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cierto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especificamos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[["columna1", "columna2"]] = 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[["columna1", "columna2"]].</a:t>
                      </a:r>
                      <a:r>
                        <a:rPr lang="en-GB" sz="8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replace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(r"string", "string", regex=True)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cambiar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patron/string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multiples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 + x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 x (o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indicamos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1DFA6-77AE-156A-F2DF-ACA1DA1F0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432113"/>
              </p:ext>
            </p:extLst>
          </p:nvPr>
        </p:nvGraphicFramePr>
        <p:xfrm>
          <a:off x="5876924" y="-10600"/>
          <a:ext cx="2748511" cy="315270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4851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48992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Filtrados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8885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pandas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filtrar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isin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cuyas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serie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str.contains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(patron, regex = True,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False)]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cuyas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contenienen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patron de regex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str.contains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("substring", case = False, regex = False)]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cuyas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contienen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substring,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siendo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case sensitive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str.contains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("substring", case = False, regex = False)]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cuyas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contienen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substring,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siendo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case sensitive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notnull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columna"])]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D626B69-FDAC-CF29-55AA-8EF31A0E9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17467"/>
              </p:ext>
            </p:extLst>
          </p:nvPr>
        </p:nvGraphicFramePr>
        <p:xfrm>
          <a:off x="5876923" y="3146268"/>
          <a:ext cx="2748512" cy="494101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48512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9038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Cambiar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columnas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46419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lista_columnas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df.columns.to_list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set_index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ndice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utilizando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uno o mas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sustituir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existente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sobreescriben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cuando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cambia a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es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reset_index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vuelva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ser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serie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Renombrar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rename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{"nombre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columna": 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nueva"},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mas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ejemplo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comprehension para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existentes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{col :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col.upper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for col in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df.columns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rename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drop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["columna1", "columna2"], axis = b,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mas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lo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especificamos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Reordenar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df.reindex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lista_reordenada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reordenada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9A990757-18C3-BF5E-4011-246D2A838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358774"/>
              </p:ext>
            </p:extLst>
          </p:nvPr>
        </p:nvGraphicFramePr>
        <p:xfrm>
          <a:off x="3381375" y="-10600"/>
          <a:ext cx="2495547" cy="508070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95547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5515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Subsets: loc e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iloc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4521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fila", 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campo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fila",:]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[:,"etiqueta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indice_fila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indice_columna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campo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indice_fila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:]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[:,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indice_columna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campo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lista_etiquetas_filas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], 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lista_etiquetas_columnas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/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lista_indices_filas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], 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lista_indices_columnas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/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usar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indices/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dentro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loc/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iloc</a:t>
                      </a: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df.etiqueta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 x]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seleccionar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comparativos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df.etiqueta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 x) &amp;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df.etiqueta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== y)]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seleccionar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dos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(and)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df.etiqueta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 x) |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df.etiqueta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== y)]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seleccionar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deben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dos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condiciones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(or)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[list(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df.etiqueta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 x), :]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iloc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acepta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Serie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booleana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hay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convertirla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variable_df.head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n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5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904A683A-9331-8C86-230B-8C435F7CA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112764"/>
              </p:ext>
            </p:extLst>
          </p:nvPr>
        </p:nvGraphicFramePr>
        <p:xfrm>
          <a:off x="8625437" y="-10600"/>
          <a:ext cx="2946648" cy="428242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46648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Crear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columnas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9551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Creacion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ratios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["columna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ratio"] =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df.apply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(lambda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["columna1"] /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["columna2"], axis =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Creacion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porcentajes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porcentaje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(columna1, columna2):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return (columna1 * 100) / columna2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["columna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_%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"] =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df.apply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(lambda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porcentaje(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["columna1"], datos["columna2"]), axis =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["nueva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 =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np.where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 &gt; n, "categoria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_if_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true", "categoria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_if_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false")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["nueva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 =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np.select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lista_de_condiciones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lista_de_opciones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multiples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condiciones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nueva"] =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pd.cut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columna"], bins = 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n,m,l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..], labels = ['a', ‘b’, ‘c’])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(n-m, m-l, etc),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indica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con labels 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string 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["nueva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 =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 + x)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df.assign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_columna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+ x)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df.assign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lista_valores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*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ser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longitud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df.insert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indice_nueva_columna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indicada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allow_duplicates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queremos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False)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AAAD56-0C41-8427-46B8-392E61441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909019"/>
              </p:ext>
            </p:extLst>
          </p:nvPr>
        </p:nvGraphicFramePr>
        <p:xfrm>
          <a:off x="-2" y="4368803"/>
          <a:ext cx="3381377" cy="371848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722876">
                  <a:extLst>
                    <a:ext uri="{9D8B030D-6E8A-4147-A177-3AD203B41FA5}">
                      <a16:colId xmlns:a16="http://schemas.microsoft.com/office/drawing/2014/main" val="1721145228"/>
                    </a:ext>
                  </a:extLst>
                </a:gridCol>
                <a:gridCol w="1658501">
                  <a:extLst>
                    <a:ext uri="{9D8B030D-6E8A-4147-A177-3AD203B41FA5}">
                      <a16:colId xmlns:a16="http://schemas.microsoft.com/office/drawing/2014/main" val="2223107836"/>
                    </a:ext>
                  </a:extLst>
                </a:gridCol>
              </a:tblGrid>
              <a:tr h="27864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 By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701250"/>
                  </a:ext>
                </a:extLst>
              </a:tr>
              <a:tr h="184992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df_groupby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df.groupby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("columna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_categor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DataFrameGroupBy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agrupa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los valores de la columna indicada (o múltiples columnas en una lista)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df_groupby.ngroups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grupos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df_groupby.groups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keys son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categorías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df_grupo1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df_groupby.get_group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("grupo1")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grupo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grupo1)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álculos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groupby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df.groupby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("columna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_categor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").mean()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media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uméricos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por categoría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df.groupby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("columna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_categor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")["columna1"].mean()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media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20161"/>
                  </a:ext>
                </a:extLst>
              </a:tr>
              <a:tr h="7225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número de observaciones no nulas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describe()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resumen de los principales estadísticos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suma de todos los valores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mean()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media de los valores</a:t>
                      </a:r>
                    </a:p>
                  </a:txBody>
                  <a:tcPr marL="63991" marR="63991" marT="0" marB="0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63991" marR="6399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9509"/>
                  </a:ext>
                </a:extLst>
              </a:tr>
              <a:tr h="86736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df.groupby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("columna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_categor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dropna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False) ["columna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valores"].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agg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‘estadistico1’, nombre_columna2 = ‘estadistico2’])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ñade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columnas con los cálculos de los estadísticos especificados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dropna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False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tener en cuenta los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los cálculos (por defecto es True)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26555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5CFD36A-B43B-EF62-D02E-66F0A99FA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283876"/>
              </p:ext>
            </p:extLst>
          </p:nvPr>
        </p:nvGraphicFramePr>
        <p:xfrm>
          <a:off x="3381374" y="5071638"/>
          <a:ext cx="2495548" cy="301564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95548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0956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Filtrados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751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Filtrado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comparaci</a:t>
                      </a:r>
                      <a:r>
                        <a:rPr kumimoji="0" lang="es-ES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ón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 ==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dado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Filtrado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multiples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logicos</a:t>
                      </a: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["columna1"] ==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&amp;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["columna2"] ==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&amp;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["columna3"] &gt; n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parentesis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["columna1"] ==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|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["columna1"] ==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 otra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~(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["columna1"] ==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410F5E4-AA8B-519B-7D62-B872D620C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739732"/>
              </p:ext>
            </p:extLst>
          </p:nvPr>
        </p:nvGraphicFramePr>
        <p:xfrm>
          <a:off x="11572078" y="2658023"/>
          <a:ext cx="2828131" cy="542926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2813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70671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datetime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5158593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C637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datetime.now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datetime.today()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fecha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actual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timedelta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representa una duración la diferencia entre dos instancias; n es un numero de días pero se puede especificar days, seconds o microseconds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ayer = datetime.now() - timedelta(1)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ayer = datetime.strftime(ayer, '%Y-%m-%d')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df["fecha"] = ayer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 una columna con la fecha de ayer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strftime()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nos permite crear formatos mas legibles de datos de tipo datetime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datetime.strftime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variable_fecha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'%Y-%m-%d')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formatea la fecha al formato indicado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Sintaxis de strftime()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día de la semana abreviada (Sun)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día de la semana (Sunday)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%w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día de la semana de 0 (domingo) a 6 (sábado)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%b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mes abreviada (Sep)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%B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mes (September)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%m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mes con un zero (09)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%-m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mes como float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%d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día del mes con un zero (08)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%-d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día del mes como float (8)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año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sin siglo (99)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ño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siglo (1999)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%Z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zona horaria (UTC)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%p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AM o PM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%c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fecha y hora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%x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fecha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%X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hora (07:06:05)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%H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hora con zero (07)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%-H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hora como float (7)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%M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minuto con zero (06)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%-M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minuto como float (6)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segundos con zero (05)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%-S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segundos como float (5)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34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21304"/>
              </p:ext>
            </p:extLst>
          </p:nvPr>
        </p:nvGraphicFramePr>
        <p:xfrm>
          <a:off x="0" y="5218"/>
          <a:ext cx="2686050" cy="809949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8605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1447">
                <a:tc>
                  <a:txBody>
                    <a:bodyPr/>
                    <a:lstStyle/>
                    <a:p>
                      <a:r>
                        <a:rPr lang="en-AU" sz="1400">
                          <a:solidFill>
                            <a:schemeClr val="tx1"/>
                          </a:solidFill>
                        </a:rPr>
                        <a:t>Matplotlib y Seaborn</a:t>
                      </a:r>
                      <a:endParaRPr lang="en-GB" sz="140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7940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Matplotlib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97940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Gr</a:t>
                      </a:r>
                      <a:r>
                        <a:rPr lang="es-ES" sz="1200" b="1" err="1">
                          <a:solidFill>
                            <a:schemeClr val="tx1"/>
                          </a:solidFill>
                        </a:rPr>
                        <a:t>áficas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00570"/>
                  </a:ext>
                </a:extLst>
              </a:tr>
              <a:tr h="7202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matplotlib.pyplot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plt.rcParams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["figure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figsize"] = (10,8)</a:t>
                      </a: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plt.figure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figsize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dibujando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marco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n es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anchura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m es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altura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pulgadas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plt.show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</a:t>
                      </a:r>
                      <a:r>
                        <a:rPr kumimoji="0" lang="es-ES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áficas</a:t>
                      </a:r>
                      <a:r>
                        <a:rPr kumimoji="0" lang="es-ES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básicas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Bar </a:t>
                      </a:r>
                      <a:r>
                        <a:rPr kumimoji="0" lang="es-ES" sz="8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kumimoji="0" lang="en-AU" sz="8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plt.bar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["columna1"],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["columna2"])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son: columna1 – x, columna2 –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Horizontal bar </a:t>
                      </a:r>
                      <a:r>
                        <a:rPr kumimoji="0" lang="es-ES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plt.barh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["columna1"],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["columna2"])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horizontales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son: columna1 – x, columna2 –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Stacked</a:t>
                      </a: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bar </a:t>
                      </a:r>
                      <a:r>
                        <a:rPr kumimoji="0" lang="es-ES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plt.bar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y, label = 'etiqueta')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plt.bar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(x2, y2, bottom = y, label = 'etiqueta2')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apiladas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visualizar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variables juntas; y indica la barra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referencia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Scatter plot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plt.scatter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["columna1"],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["columna2"])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dispersión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son: columna1 – x, columna2 –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</a:t>
                      </a:r>
                      <a:r>
                        <a:rPr kumimoji="0" lang="es-ES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áficas</a:t>
                      </a:r>
                      <a:r>
                        <a:rPr kumimoji="0" lang="es-ES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estadísticas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Histogram</a:t>
                      </a:r>
                      <a:endParaRPr kumimoji="0" lang="es-ES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plt.hist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['columna1'], bins = n)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histograma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frecuencias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distribución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es la variable de inter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Box Plot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plt.boxplot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['columna1'])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cajas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estudiar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caracteristicas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numerica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x es la variable de inter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el mínimo es lo mismo que Q1 - 1.5 * IQR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el máximo es lo mismo que Q3 + 1.5 * IQR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Pie Chart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plt.pie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labels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radius = n)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gr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áfico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sectores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es la variable de inter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debe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agrupado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 n 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tama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ño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Violin Plot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plt.violinplot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showmedians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showmeans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violin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es la variable de inter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la media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CAC37DF8-0C52-4A19-DEF3-D8B7660B8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669491"/>
              </p:ext>
            </p:extLst>
          </p:nvPr>
        </p:nvGraphicFramePr>
        <p:xfrm>
          <a:off x="11413548" y="-72"/>
          <a:ext cx="2986664" cy="81047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493332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  <a:gridCol w="1493332">
                  <a:extLst>
                    <a:ext uri="{9D8B030D-6E8A-4147-A177-3AD203B41FA5}">
                      <a16:colId xmlns:a16="http://schemas.microsoft.com/office/drawing/2014/main" val="1099328592"/>
                    </a:ext>
                  </a:extLst>
                </a:gridCol>
              </a:tblGrid>
              <a:tr h="285456">
                <a:tc gridSpan="2"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Personalización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593768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Colores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"color"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facecolor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"color"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relleno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edgecolor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"color"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bordes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Scatter Plots: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['columna'].map(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{"valor1": "color1", "valor1": "color1"}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colores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Paletas Seaborn: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>
                          <a:latin typeface="Consolas" panose="020B0609020204030204" pitchFamily="49" charset="0"/>
                        </a:rPr>
                        <a:t>Accent', 'Accent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'Blues', 'Blues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'BrBG', 'BrBG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'BuGn', 'BuGn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'BuPu', 'BuPu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'CMRmap', 'CMRmap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'Dark2', 'Dark2_r', 'GnBu', 'GnBu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'Greens', 'Greens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'Greys', 'Greys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'OrRd', 'OrRd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'Oranges', 'Oranges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'PRGn', 'PRGn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'Paired', 'Paired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'Pastel1', 'Pastel1_r', 'Pastel2', 'Pastel2_r', 'PiYG', 'PiYG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'PuBu', 'PuBuGn', 'PuBuGn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'PuBu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'PuOr', 'PuOr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'PuRd', 'PuRd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'Purples', 'Purples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'RdBu', 'RdBu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'RdGy', 'RdGy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'RdPu', 'RdPu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'RdYlBu', 'RdYlBu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'RdYlGn', 'RdYlGn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'Reds', 'Reds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'Set1', 'Set1_r', 'Set2', 'Set2_r', 'Set3', 'Set3_r', 'Spectral', 'Spectral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'Wistia', 'Wistia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'YlGn', 'YlGnBu', 'YlGnBu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'YlGn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'YlOrBr', 'YlOrBr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'YlOrRd', 'YlOrRd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'afmhot', 'afmhot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'autumn', 'autumn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'binary', 'binary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'bone', 'bone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'brg', 'brg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'bwr', 'bwr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'cividis', 'cividis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'cool', 'cool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'coolwarm', 'coolwarm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'copper', 'copper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'crest', 'crest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'cubehelix', 'cubehelix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'flag', 'flag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'flare', 'flare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earth',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_earth_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gray',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_gray_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heat',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_heat_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ncar',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_ncar_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rainbow',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_rainbow_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stern',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_stern_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yarg',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_yarg_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'gnuplot', 'gnuplot2', 'gnuplot2_r', 'gnuplot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'gray', 'gray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'hot', 'hot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'hsv', 'hsv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'icefire', 'icefire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'inferno', 'inferno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'jet', 'jet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'magma', 'magma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'mako', 'mako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'nipy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spectral', 'nipy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_spectral_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'ocean', 'ocean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'pink', 'pink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'plasma', 'plasma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'prism', 'prism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'rainbow', 'rainbow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'rocket', 'rocket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'seismic', 'seismic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'spring', 'spring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'summer', 'summer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'tab10', 'tab10_r', 'tab20', 'tab20_r', 'tab20b', 'tab20b_r', 'tab20c', 'tab20c_r', 'terrain', 'terrain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'turbo', 'turbo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'twilight', 'twilight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'twilight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shifted', 'twilight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_shifted_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'viridis', 'viridis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'vlag', 'vlag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'winter', 'winter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_r</a:t>
                      </a:r>
                      <a:endParaRPr lang="en-GB" sz="70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palette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='light:nombre_paleta'|'dark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:nombre_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paleta'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Marcadores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marker = 'tipo'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marcador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plt.scatter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plt.plot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1152855">
                <a:tc>
                  <a:txBody>
                    <a:bodyPr/>
                    <a:lstStyle/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"." Punto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"," Pixel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"o"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Circulo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"v"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Triángulo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abajo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"^"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Triángulo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arriba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"&lt;"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Triángulo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izquierda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"&gt;"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Triángulo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derecha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"8"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Octágono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"s"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Cuadrado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"p"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Pentágono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0" marB="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"P" Más (relleno)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"*" Estrella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"h"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Hexágono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"H"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Hexágono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"+" Más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"x" x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"X" x (relleno)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"D" Diamante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"d"  Diamante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653468"/>
                  </a:ext>
                </a:extLst>
              </a:tr>
              <a:tr h="72879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508150"/>
                  </a:ext>
                </a:extLst>
              </a:tr>
            </a:tbl>
          </a:graphicData>
        </a:graphic>
      </p:graphicFrame>
      <p:pic>
        <p:nvPicPr>
          <p:cNvPr id="5" name="Picture 4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34B37065-4373-1EE8-ED89-E192AAEEB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6" y="5562274"/>
            <a:ext cx="1979600" cy="1334079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400C423-095C-CAD1-E7D3-899B40102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252857"/>
              </p:ext>
            </p:extLst>
          </p:nvPr>
        </p:nvGraphicFramePr>
        <p:xfrm>
          <a:off x="2686048" y="5219"/>
          <a:ext cx="2986663" cy="809949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86663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71502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Seaborn gr</a:t>
                      </a:r>
                      <a:r>
                        <a:rPr lang="es-ES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áficas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78279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Line </a:t>
                      </a:r>
                      <a:r>
                        <a:rPr kumimoji="0" lang="es-ES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sns.lineplot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'columna1', y = 'columna2', 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ci = None)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lineal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son: columna1 – x, columna2 –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 = None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que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confianza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hue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opcional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Scatter plot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sns.scatterplot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'columna1', y = 'columna2', 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'columna')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dispersión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Swarm</a:t>
                      </a: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kumimoji="0" lang="es-E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sns.swarmplot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'columna1', y = 'columna2', 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'columna')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dispersión donde los marcadores no se solapan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Count plot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sns.countplot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'columna1', 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'columna')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 barras con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cuenta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órica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o y, mas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opcional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hue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Histogram</a:t>
                      </a:r>
                      <a:endParaRPr kumimoji="0" lang="es-ES" sz="8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sns.histplot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'columna1', 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'columna3',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kde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bins = n)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histograma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frecuencias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distribución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es la variable de inter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kde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curva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distribucion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Box Plot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sns.boxplot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'columna1', 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'columna')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cajas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x es la variable de inter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por defecto se muestra con orientación horizontal – usar eje y para orientación vertical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Catplot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sns.catplot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'columna1', y = 'columna2', 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'columna', kind = 'tipo')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relacion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categorica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numerica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kind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'box' | 'bar' | 'violín' | 'boxen' | 'point' por defecto es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strip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plot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Pairplot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sns.pairplot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'columna', kind = 'tipo')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 histogramas y diagramas de dispersión de todas las variables numéricas de las que disponga el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el que estemos trabajando;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hue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opcional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kind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'scatter' | 'kde' | 'hist' | 'reg' | 'point' por defecto es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Heatmap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sns.heatmap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df.corr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cmap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'color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palette',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annot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vmin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-1,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vmax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1)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heatmap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escala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refleja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correlacion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annot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aparezcan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vmin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vmax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establecen la escala de color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Regplot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sns.regplot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'columna1', y = 'columna2', 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scatter_kws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{'color':'blue'},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line_kws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{'color'; 'blue'})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mas la línea de regresión; nos permite encontrar la mejor función de la recta que permite predecir el valor de una variable sabiendo los valores de otra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Jointplot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sns.jointplot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'columna1', y = 'columna2', 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'blue', kind = 'tipo')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histogramas pegados en los lados para cada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Exportar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figuras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plt.savefig</a:t>
                      </a: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('nombre</a:t>
                      </a:r>
                      <a:r>
                        <a:rPr kumimoji="0" lang="fr-FR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_de_la_figura.</a:t>
                      </a: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extension')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71082B8-0300-4F46-7FDC-CB3D3A412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657291"/>
              </p:ext>
            </p:extLst>
          </p:nvPr>
        </p:nvGraphicFramePr>
        <p:xfrm>
          <a:off x="5672711" y="3182219"/>
          <a:ext cx="2882295" cy="492249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8229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57571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Usos</a:t>
                      </a: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tipos</a:t>
                      </a: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gráficas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45423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categóricos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Barras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una variable numérica y categórica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barplot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si tienes una variable numérica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contar registros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categoría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Pie chart/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quesitos</a:t>
                      </a: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determinac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ión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frecuencias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numéricos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Líneas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tendencias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evolución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más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numéricas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normalmente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periódo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tiempo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Histograma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distribución de una variable numérica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Boxplot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-representación de las medidas de posición más usadas: mediana, IQR,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outliers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Scatterplot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muestra la relación entre dos variables numéricas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Regplot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una línea de regresión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Swarmplot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tipo de gráfica de dispersión para representar variables categóricas; evita que se solapan los marcadores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Violinplot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para visualizar la distribución de los datos y su densidad de probabilidad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Pairplot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para representar múltiples relaciones entre dos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Heatmap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evaluar la correlación entre las variables en una matriz de correlación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EE31242-07EB-F589-FC29-FB0325C34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313692"/>
              </p:ext>
            </p:extLst>
          </p:nvPr>
        </p:nvGraphicFramePr>
        <p:xfrm>
          <a:off x="8549640" y="10582"/>
          <a:ext cx="2882295" cy="809413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8229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9111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Personalización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78250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Titulos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plt.title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(label = "titulo")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titulo</a:t>
                      </a: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la gr</a:t>
                      </a:r>
                      <a:r>
                        <a:rPr kumimoji="0" lang="es-ES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endParaRPr kumimoji="0" lang="en-AU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Ejes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plt.xlabel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_eje_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x")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plt.ylabel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_eje_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y")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plt.xlim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ínimo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m es el máximo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plt.ylim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ínimo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m es el máximo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_eje_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x',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_eje_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fig.set_title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('titulo')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titulo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la gr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fig.set_xlabel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_eje_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x",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fontsize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fig.set_ylabel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_eje_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y",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fontsize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xticks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[1, 2, 3])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yticks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[1, 2, 3, 4, 5])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xticklabels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['0%','20%', '40%', '60%', '80%', '100%'])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yticklabels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['cat1', 'cat2', 'cat3'])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fig.set_xticklabels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(labels = [0, 500, 1000, 1500], size=n)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fig.set_yticklabels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(labels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fig.get_yticklabels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(), size=n)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poner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encima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barras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 enumerate(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["col"]):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plt.text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(valor+1,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       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horizontalalignment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='left',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fontsize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16)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df.sort_values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('columnay',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ascending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=False) ['columnax']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sns.set</a:t>
                      </a: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fr-FR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font_scale</a:t>
                      </a: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=2)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plt.rcParams.update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({'font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size': 22}) font size general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Leyendas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plt.legend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(labels = ['label1', 'label2', etc)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leyenda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mostramos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plt.legend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bbox_to_anchor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(1, 1)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coloca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leyenda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bordes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fig.spines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[["top", "right"]].</a:t>
                      </a: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set_visible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(False)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Linea de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desviaciones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estandares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AU" sz="700" b="0">
                        <a:solidFill>
                          <a:schemeClr val="tx1"/>
                        </a:solidFill>
                        <a:highlight>
                          <a:srgbClr val="03D3FD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fig.axvline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(x=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, c='color', label='valor')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fig.axvline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(x=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, c='color', label='valor')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>
                        <a:solidFill>
                          <a:schemeClr val="tx1"/>
                        </a:solidFill>
                        <a:highlight>
                          <a:srgbClr val="03D3FD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Cuadricula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plt.grid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cuadr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ícula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fondo de la figura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coge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ámetros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"color"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linestyle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"solid"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"dashed"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"dashdot"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"dotted"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linewidth = 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anchura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12B07D2-2350-7403-2165-E0155F71A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270539"/>
              </p:ext>
            </p:extLst>
          </p:nvPr>
        </p:nvGraphicFramePr>
        <p:xfrm>
          <a:off x="5672710" y="-72"/>
          <a:ext cx="2882298" cy="317692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82298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91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Multigr</a:t>
                      </a:r>
                      <a:r>
                        <a:rPr kumimoji="0" lang="es-ES" sz="12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áficas</a:t>
                      </a:r>
                      <a:endParaRPr kumimoji="0" lang="en-AU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2907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plt.subplots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numero_filas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numero_columnas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multiples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fig es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un array con subplots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tipo_grafica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detalles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set_title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('titulo')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set_xlabel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('xlabel')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set_ylabel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('ylabel')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set_xlim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(min, max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set_ylim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(min, max)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set_xticklabels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(labels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['column'], rotation = n)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y/o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rotacion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 subplots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for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fig, axes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plt.subplots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numero_filas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numero_columnas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figsize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(n, m))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axes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axes.flatten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col in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df.columns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fig =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sns.plot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(x=col, data=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=axes[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 subplots en un for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fig, axes = plt.subplots(numero_filas, numero_columnas, figsize = (n, m))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90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7BDC2F-E1F9-554C-9C46-2E6DB626F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591852"/>
              </p:ext>
            </p:extLst>
          </p:nvPr>
        </p:nvGraphicFramePr>
        <p:xfrm>
          <a:off x="0" y="0"/>
          <a:ext cx="2963984" cy="379095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63984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6117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NumPy (Numerical Python)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638116"/>
                  </a:ext>
                </a:extLst>
              </a:tr>
              <a:tr h="282984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Crear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arrays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201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listas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dtype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unidimensional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([lista1, lista2])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bidimensional de dos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([listadelistas1, listadelistas2])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bidimensional de dos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otros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tipos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arrays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np.arange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valor_inicio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valor_final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saltos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np.ones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forma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np.ones_like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forma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np.zeros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zeros de la forma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np.zeros_like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zeros de la forma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np.empty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float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np.empty_like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np.eye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k = n)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diagonal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empezando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posicion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np.identity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identidad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ceros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diagonal, de forma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cuadrada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A3A433-7157-4702-73FF-8DB530CB5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394077"/>
              </p:ext>
            </p:extLst>
          </p:nvPr>
        </p:nvGraphicFramePr>
        <p:xfrm>
          <a:off x="2963983" y="3602"/>
          <a:ext cx="2855791" cy="810088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5579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8810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Indices, Subsets,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Metodos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de Arrays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02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Indices de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las indices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unidimensionales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funcionan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igual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j]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 de la fila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array[:,:n]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seleccionar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hasta n-1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j]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array[h][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 de la fila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array[h][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 = 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cambiar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&gt; 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 del array con True o False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según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no</a:t>
                      </a:r>
                      <a:endParaRPr lang="en-AU" sz="700" b="1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array[array &gt; n]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subset: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array[(array &gt; n) &amp; (array &lt; m)]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subset: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array; 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usar | para "or"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nuevo_array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array.copy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copia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</a:t>
                      </a:r>
                      <a:endParaRPr lang="en-AU" sz="700" b="1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array_bidimensional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cambia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array_multidimensional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cambia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arrays 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viceversa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ú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mero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 cambia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array_multidimensional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z,y,x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hace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transposicion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lo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especificemos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tupla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(0,1,2) de la forma original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np.arange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(n).reshape((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y,x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array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reshape para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np.reshape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z,y,x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array con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reshape para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</a:t>
                      </a:r>
                      <a:endParaRPr lang="en-AU" sz="700" b="1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np.swapaxes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posicion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posicion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intercambia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matriz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(z=0,y=1,x=2) de la forma original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Otras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np.sort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los valores de cada fila ordenados en orden ascendente por defecto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np.sort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axis = 0)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los valores de cada columna ordenados en orden ascendente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np.sort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(-array)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los valores de cada fila ordenados en orden descendente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np.round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decimals = x)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redondeados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x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decimales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np.round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decimals = x)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redondeados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x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decimales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np.where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 &gt; x)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cumplan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 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arrays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np.add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np.subtract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 del array1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np.multiply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multiplica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np.divide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array1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+ n, n * array, etc. -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algebraicos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188EB3-1D22-A1C1-3456-A699930F8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534810"/>
              </p:ext>
            </p:extLst>
          </p:nvPr>
        </p:nvGraphicFramePr>
        <p:xfrm>
          <a:off x="5819774" y="3602"/>
          <a:ext cx="2724447" cy="810088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24447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0202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Operaciones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estadísticas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y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matemáticas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00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estad</a:t>
                      </a:r>
                      <a:r>
                        <a:rPr lang="en-AU" sz="900" b="1" err="1">
                          <a:solidFill>
                            <a:schemeClr val="tx1"/>
                          </a:solidFill>
                        </a:rPr>
                        <a:t>í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sticas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matemáticas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 </a:t>
                      </a:r>
                      <a:r>
                        <a:rPr kumimoji="0" lang="en-AU" sz="8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parametro</a:t>
                      </a:r>
                      <a:r>
                        <a:rPr kumimoji="0" lang="en-AU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axis </a:t>
                      </a:r>
                      <a:r>
                        <a:rPr kumimoji="0" lang="en-AU" sz="8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</a:t>
                      </a:r>
                      <a:r>
                        <a:rPr kumimoji="0" lang="en-AU" sz="8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bidimensionales</a:t>
                      </a:r>
                      <a:r>
                        <a:rPr kumimoji="0" lang="en-AU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axis = 0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axis = 1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especificamos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axis,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operaci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ón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resultado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 o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ejemplo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np.sum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axis = 0)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suma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 </a:t>
                      </a:r>
                      <a:r>
                        <a:rPr kumimoji="0" lang="en-AU" sz="8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parametro</a:t>
                      </a:r>
                      <a:r>
                        <a:rPr kumimoji="0" lang="en-AU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axis </a:t>
                      </a:r>
                      <a:r>
                        <a:rPr kumimoji="0" lang="en-AU" sz="8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</a:t>
                      </a:r>
                      <a:r>
                        <a:rPr kumimoji="0" lang="en-AU" sz="8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multidimensionales</a:t>
                      </a:r>
                      <a:r>
                        <a:rPr kumimoji="0" lang="en-AU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0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dimensi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1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2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especificamos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axis,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operaci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ón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resultado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dimensi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ó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n, fila o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ejemplo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(array_3D, axis = 0)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matrices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(array_3D, axis = 1)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contienen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 con parámetro del axis: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(array_3D)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matrices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np.mean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media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np.std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desviac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ión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estándar de todo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np.var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varianza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todo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np.min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 valor mínimo del array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np.max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 valor máximo del array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np.sum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la suma de los elementos del array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np.cumsum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suma acumulada de los elementos a lo largo del array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np.cumprod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multiplicación acumulada de los elementos a lo largo del array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 sin parámetro del axis: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np.sqrt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raíz cuadrada no negativa de cada elemento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np.exp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el exponencial de cada elemento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np.mod(array1, array2)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el resto de la división entre dos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arrays</a:t>
                      </a:r>
                      <a:endParaRPr lang="es-ES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np.mod(array1, n)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el resto de la división entre el array y el valor de 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np.cos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coseno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np.sin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seno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np.sin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tangente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5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comparación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bidimensionales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np.any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 &gt; n)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cualquier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np.any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 &gt; n, axis = b)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True o False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fila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algún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fila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np.all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 &gt; n)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np.all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 &gt; n, axis = b)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True o False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fila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fila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064D30-8739-80FE-4F5E-1F4A3412D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55813"/>
              </p:ext>
            </p:extLst>
          </p:nvPr>
        </p:nvGraphicFramePr>
        <p:xfrm>
          <a:off x="8544220" y="0"/>
          <a:ext cx="3038179" cy="379095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38179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87447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Funciones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de conjuntos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5035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return_index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un array con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primera instancia de cada valor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return_inverse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un array con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posiciones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return_counts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aparece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(array, axis = b)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para arrays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unidimensionales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np.intersect1d(array1, array2)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común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np.intersect1d(array1, array2,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return_indices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común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dos arrays y arrays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índices de cada valor, por array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np.union1d(array1, array2)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 con los elementos resultantes de unir dos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únicos)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np.in1d(array1, array2)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True o False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array1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aparece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np.setdiff1d(array1, array2)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están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array1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np.setxor1d(array1, array2)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están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común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arrays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DFAD1E4-8EEE-BE33-7349-D843ED0EC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033833"/>
              </p:ext>
            </p:extLst>
          </p:nvPr>
        </p:nvGraphicFramePr>
        <p:xfrm>
          <a:off x="0" y="3802277"/>
          <a:ext cx="2963984" cy="430220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63984">
                  <a:extLst>
                    <a:ext uri="{9D8B030D-6E8A-4147-A177-3AD203B41FA5}">
                      <a16:colId xmlns:a16="http://schemas.microsoft.com/office/drawing/2014/main" val="1041677340"/>
                    </a:ext>
                  </a:extLst>
                </a:gridCol>
              </a:tblGrid>
              <a:tr h="281375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NumPy Random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882377"/>
                  </a:ext>
                </a:extLst>
              </a:tr>
              <a:tr h="40208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np.random.seed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semilla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generador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para que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random que van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después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siempre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cogerán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mismos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"aleatorios"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con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aleatorios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np.random.randint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final,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forma_matriz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dos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forma_matriz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(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z: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arrays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y: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np.random.randint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final)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floats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que le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especificemos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0-1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np.random.random_sample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floats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que le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especificemos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0-0.9999999...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=None)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 y 0.999999999999...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np.round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n)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 con floats de 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decimales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np.random.uniform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size =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uniforme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n y 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np.random.binomial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size =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binomial; n es el numero total de pruebas; m es la probabilidad de éxito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np.random.normal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(loc = n, scale = m, size =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 aleatorios de una distribución normal (curva de campana);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loc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la media;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la desviación estándar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np.random.permutation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un array con los mismos valores mezclados aleatoriamente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884924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1BF546-48FF-248E-12CD-A3C7E1C0F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619660"/>
              </p:ext>
            </p:extLst>
          </p:nvPr>
        </p:nvGraphicFramePr>
        <p:xfrm>
          <a:off x="11582399" y="15797"/>
          <a:ext cx="2817814" cy="808868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17814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8049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Estadística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0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7820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Tablas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frecuencias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Frecuencias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absolutas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 número de veces que se repite un número en un conjunto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df.groupby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('columna').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reset_index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Frecuencias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relativas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las veces que se repite un número o categoría en un conjunto de datos respecto al total, en porcentajes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sin_str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.drop('columna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str', axis=1)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frecuencia_relativa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df_group_sin_str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/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df.shape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[0] * 100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df_group_sin_strings.columns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frecuencia_relativa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Tablas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contingencia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tabla de frecuencias que cuenta todas las combinaciones posibles de cada pareja de valores de las columnas que estamos intentando comparar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df_crosstab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pd.crosstab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['columna1'],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['columna2'],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normalize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margins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normalize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muestra los valores en porcentajes (por uno)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margins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muestra los totales y subtotales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Coeficiente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correlación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Pearson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nos permite conocer la intensidad y dirección de la relación entre las dos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coeficiente &gt; 0: correlación positiva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coeficiente &lt; 0: correlación negativa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coeficiente = 1 o -1: correlación total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coeficiente = 0: no existe relación lineal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['columna1'].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['columna2']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correlacion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dos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matriz_correlacion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df.corr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mostrando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correlaciones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sns.heatmap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df.corr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()[['column1', 'column2']],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cmap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'color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palette',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annot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vmin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-1,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vmax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1)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heatmap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correlaciones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Sesgos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(skewness)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medida de la asimetría de la distribución de los valores de una variable alrededor de su valor medio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valor de sesgo positivo: sesgado a la derecha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valor de sesgo negativo: sesgado a la izquierda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valor de sesgo igual a 0: valores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simetricos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sns.displot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kde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 un histograma que muestra la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distribution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los valores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scipy.stats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skew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skew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muestra el valor del sesgo de una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Intervalos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confianza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describe la variabilidad entre la medida obtenida en un estudio y la medida real de la población (el valor real)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scipy.stats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st.t.interval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(alpha = n,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['columna']-1, loc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np.mean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['columna']), scale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st.sem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['columna']))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el rango de valores para lo cual hay un n% de probabilidad que un valor real cae en ese rango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alpha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porcentaje de confianza (p.ej. 90%, 95%, o 99%)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los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loc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la media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la desviación estándar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3285C56D-8DF8-C51C-7271-379FDBF10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038880"/>
              </p:ext>
            </p:extLst>
          </p:nvPr>
        </p:nvGraphicFramePr>
        <p:xfrm>
          <a:off x="8544219" y="3790950"/>
          <a:ext cx="3038179" cy="431353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38179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8295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Estadística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0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40452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Medidas de dispersión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Desviación respecto a la media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 diferencia en valor absoluto entre cada valor de los datos y su media aritmética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diferencias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 -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['columna'].mean()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desviación_media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np.abs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(diferencias)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Varianza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medida de dispersión; la variabilidad respecto a la media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Desviación estándar o desviación típica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 raíz cuadrada de la varianza; cuanto mayor sea, mayor será la dispersión o variabilidad en nuestros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Robustez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cuanto más cantidad de datos, más robustos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1/n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 n es el numero de registros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Coeficiente de variación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 cociente entre la desviación típica y la media; cuanto mayor sea, mayor será la dispersión en nuestros datos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/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['columna'].mean()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Percentiles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divide datos ordenados de menor a mayor en cien partes; muestra la proporción de datos por debajo de su valor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percentil_n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np.percentile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['columna'], n)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 el valor en el percentil 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Rangos intercuartílicos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medida de dispersión: diferencia entre cuartiles 75 y 25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q3, q1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np.percentile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["columna"], [75, 25])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 los tercer y primer cuartiles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rango_intercuartílico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q3 - q1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00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394459"/>
              </p:ext>
            </p:extLst>
          </p:nvPr>
        </p:nvGraphicFramePr>
        <p:xfrm>
          <a:off x="4185" y="0"/>
          <a:ext cx="2686050" cy="810182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8605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9723"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EDA </a:t>
                      </a:r>
                      <a:r>
                        <a:rPr lang="es-ES" sz="1200">
                          <a:solidFill>
                            <a:schemeClr val="tx1"/>
                          </a:solidFill>
                        </a:rPr>
                        <a:t>y ETL</a:t>
                      </a:r>
                      <a:endParaRPr lang="en-GB" sz="140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A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68715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EDA: Análisis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exploratorio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D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7945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 Análisis Exploratorio de Datos se refiere al proceso de realizar una serie de investigaciones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inciales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sobre los datos que tenemos para poder descubrir patrones, detectar anomalías, probar hipótesis y comprobar suposiciones con la ayuda de estadísticas y representaciones gráficas.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68715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Entender</a:t>
                      </a: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las variables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D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628821"/>
                  </a:ext>
                </a:extLst>
              </a:tr>
              <a:tr h="181906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 variables temenos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.head(), .tail(), .describe(), .info(), .shape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dtypes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(), .info()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temenos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isnull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().sum()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.duplicated().sum()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temenos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.unique(), .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value_counts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librería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sidetable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stb.freq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devuelve el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value_counts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variables categóricas, mas el porcentaje, cuenta cumulativa y porcentaje cumulativa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stb.missing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tabla de cuenta de nulos y el porcentaje del total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363070"/>
                  </a:ext>
                </a:extLst>
              </a:tr>
              <a:tr h="3100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Limpiar</a:t>
                      </a: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dataset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D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17931"/>
                  </a:ext>
                </a:extLst>
              </a:tr>
              <a:tr h="2253168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str.split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pd.cut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porcentajes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ratios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decidir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tratar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outliers: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mantenerlos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eliminarlos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reemplazarlos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media,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aplicar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imputacion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decidir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tratar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-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drop.na()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-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perdidos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-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reemplazarlos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media,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fillna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o .replace()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- imputer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machine learning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Simple-Imputer, Iterative-Imputer, o KNN Imputer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248312"/>
                  </a:ext>
                </a:extLst>
              </a:tr>
              <a:tr h="2687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AU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en-AU" sz="12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Analizar</a:t>
                      </a:r>
                      <a:r>
                        <a:rPr kumimoji="0" lang="en-AU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2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relaciones</a:t>
                      </a:r>
                      <a:r>
                        <a:rPr kumimoji="0" lang="en-AU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entre variables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D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064020"/>
                  </a:ext>
                </a:extLst>
              </a:tr>
              <a:tr h="1819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Analizar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relaciones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las variables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para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encontrar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patrones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relaciones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anomalias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Relaciones entre dos variables numéricas: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scatterplot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línea de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regresion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 de correlación y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heatmap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joinplot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permite emparejar dos gráficas – una histograma con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por ejemplo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Relaciones entre dos variables categóricas: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countplot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Relaciones entre variables numéricas y categóricas: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swarmplot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violinplot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pointplot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boxplot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980477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CAC37DF8-0C52-4A19-DEF3-D8B7660B8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605809"/>
              </p:ext>
            </p:extLst>
          </p:nvPr>
        </p:nvGraphicFramePr>
        <p:xfrm>
          <a:off x="2691209" y="0"/>
          <a:ext cx="2817814" cy="408742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17814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86053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ETL: Extract, Transform, Load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3801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Extraccion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obtener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crudos 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almacenarlos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Tablas de bases de datos SQL o NoSQL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Ficheros de texto plano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Emails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Información de páginas web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Hojas de cálculo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Ficheros obtenidos de API's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Transformación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procesar los datos, unificarlos, limpiarlos, validarlos, filtrarlos, etc.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Formetear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fechas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Reordenar filas o columnas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Unir o separar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Combinar las fuentes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Limpiar y estandarizar los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Verificar y validar los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Eliminar duplicados o datos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erroneos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Filtrado, realización de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calculos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agrupaciones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Carga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cargar los datos en su formato de destino, el tipo de lo cual dependerá de la naturaleza, el tamaño y la complejidad de los datos. Los sistemas más comunes suelen ser: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Ficheros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csv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Ficheros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json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Bases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Almacenes de datos (Data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Warehouse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Lagos de datos (Data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Lakes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365EE0-9B65-BAD7-1294-A2C70DCC9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373207"/>
              </p:ext>
            </p:extLst>
          </p:nvPr>
        </p:nvGraphicFramePr>
        <p:xfrm>
          <a:off x="8906272" y="12209"/>
          <a:ext cx="2817814" cy="808961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17814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9009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Tests </a:t>
                      </a: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estadísticos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78206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0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Independencia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entre variables </a:t>
                      </a:r>
                      <a:r>
                        <a:rPr kumimoji="0" lang="en-AU" sz="9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predictoras</a:t>
                      </a:r>
                      <a:endParaRPr kumimoji="0" lang="en-AU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las variables </a:t>
                      </a:r>
                      <a:r>
                        <a:rPr kumimoji="0" lang="en-AU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predictoras</a:t>
                      </a: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tienen</a:t>
                      </a: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que ser </a:t>
                      </a:r>
                      <a:r>
                        <a:rPr kumimoji="0" lang="es-E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independientes para poder crear un modelo de regresión lineal</a:t>
                      </a:r>
                      <a:endParaRPr kumimoji="0" lang="en-AU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numéricas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Correlaciones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pairplot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sns.pairplot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covarianza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df_numéricas.cov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correlación de Pearson (relación lineal)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df_numéricas.corr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correlación de Spearman (relación no lineal)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df_numéricas.corr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method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'spearman')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correlación de Kendall (datos numéricos pero categóricos y ordinales)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df_numéricas.corr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method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'kendall')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categóricas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Chi-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cuadrado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V-Cramer: varía entre 0 y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- más cerca a 1 más dependientes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- 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 </a:t>
                      </a:r>
                      <a:r>
                        <a:rPr kumimoji="0" 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 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0,7 para hacer ML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✔️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researchpy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rp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crosstab,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test_results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expected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rp.crosstab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["col1"],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["col2"], test= "chi-square",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expected_freqs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True, prop= "cell")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test_results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test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0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Homocedasticidad</a:t>
                      </a:r>
                      <a:r>
                        <a:rPr kumimoji="0" lang="en-AU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9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homogeneidad</a:t>
                      </a:r>
                      <a:r>
                        <a:rPr kumimoji="0" lang="en-AU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varianzas</a:t>
                      </a:r>
                      <a:r>
                        <a:rPr kumimoji="0" lang="en-AU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la</a:t>
                      </a:r>
                      <a:r>
                        <a:rPr kumimoji="0" lang="es-E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 variables predictoras tienen que tener homogeneidad de varianzas en comparación con la variable respuesta</a:t>
                      </a:r>
                      <a:endParaRPr kumimoji="0" lang="en-AU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Visualmente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violinplot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boxplot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(columnas numéricas vs variable respuesta)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analiticos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test de Levene (más robusto ante falta de normalidad) o Bartlett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scipy.stats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levene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Variables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óricas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hay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 de las columnas categóricas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df_valor1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['col1'] == 'valor1']['col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VR']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df_valor2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['col1'] == 'valor2']['col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VR']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levene_test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stats.levene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(df_valor1, df_valor2, center='median')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bartlett_test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stats.bartlett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(df_valor1, df_valor2, center='median')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Variables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numéricas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hay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 las columnas numéricas sin la variable respuesta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col in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df_numericas.columns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statistic,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p_val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levene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[col],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VR']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center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='median')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[col]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p_val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los p-valores en un diccionario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p-valor del test &gt; 0.05: varianzas iguales, homocedasticidad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✔️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p-valor del test &lt; 0.05: varianzas diferentes, heterocedasticidad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A7972AC-B8A0-C40D-CFE2-ECF3C5460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015608"/>
              </p:ext>
            </p:extLst>
          </p:nvPr>
        </p:nvGraphicFramePr>
        <p:xfrm>
          <a:off x="5509023" y="0"/>
          <a:ext cx="3397249" cy="251201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397249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32912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Machine Learning: </a:t>
                      </a:r>
                      <a:r>
                        <a:rPr kumimoji="0" lang="en-AU" sz="14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Preparac</a:t>
                      </a:r>
                      <a:r>
                        <a:rPr kumimoji="0" lang="es-ES" sz="14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ión</a:t>
                      </a:r>
                      <a:endParaRPr kumimoji="0" lang="en-AU" sz="1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6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347473"/>
                  </a:ext>
                </a:extLst>
              </a:tr>
              <a:tr h="232912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Hipotesis</a:t>
                      </a: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Nula y </a:t>
                      </a: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Errores</a:t>
                      </a: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Tipo I y II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1953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Hipótesis nula (H0)</a:t>
                      </a:r>
                      <a:endParaRPr kumimoji="0" lang="es-E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en general es la afirmación contraria a la que queremos probar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Hipótesis alternativa (H1)</a:t>
                      </a:r>
                      <a:endParaRPr kumimoji="0" lang="es-E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en general la afirmación que queremos comprobar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p-valor</a:t>
                      </a:r>
                      <a:endParaRPr kumimoji="0" lang="es-E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medida de la probabilidad de que una hipótesis nula sea cierta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valor entre 0 y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si *p-valor* &lt; 0.05 ❌ Rechazamos la hipótesis nula.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si *p-valor* &gt; 0.05 ✔️ Aceptamos la hipótesis nula.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Error Tipo I:</a:t>
                      </a:r>
                      <a:endParaRPr kumimoji="0" lang="es-E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rechazar la hipótesis nula cuando es verdadera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Error Tipo II:</a:t>
                      </a:r>
                      <a:endParaRPr kumimoji="0" lang="es-E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aceptar la hipótesis nula cuando es falsa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72A8E2F-6EC5-5A24-EBB7-B1FD017E0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455059"/>
              </p:ext>
            </p:extLst>
          </p:nvPr>
        </p:nvGraphicFramePr>
        <p:xfrm>
          <a:off x="5509023" y="2518930"/>
          <a:ext cx="3397250" cy="558289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39725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1664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Tests </a:t>
                      </a: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estadísticos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53057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0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Normalidad</a:t>
                      </a:r>
                      <a:endParaRPr kumimoji="0" lang="en-AU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la variable </a:t>
                      </a:r>
                      <a:r>
                        <a:rPr kumimoji="0" lang="en-AU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respuesta</a:t>
                      </a: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tener</a:t>
                      </a: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distribuci</a:t>
                      </a:r>
                      <a:r>
                        <a:rPr kumimoji="0" lang="es-ES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normal para poder crear un modelo de regresión lineal</a:t>
                      </a:r>
                      <a:endParaRPr kumimoji="0" lang="en-AU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Visualmente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histograma o distribución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grafico de cuantiles teóricos (Q-Q)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más alineados están los puntos entorno a la recta, más normales serán nuestros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statsmodels.api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sm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sm.qqplot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(datos, line ='45')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analiticos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Asimetr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distribuciones asimétricas positivas: media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mediana y moda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distribuciones asimétricas negativas: media &lt; mediana y moda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scipy.stats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skew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skew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datos_normales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método de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calcula el sesgo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skew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método de pandas que calcula el sesgo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Curtosis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leptocurtosis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valor de curtosis mayor que 0 (pico alto)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mesocurtosis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valor de curtosis igual a 0 (pico medio)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platicurtosis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valor de curtosis menor que 0 (plana)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scipy.stats</a:t>
                      </a: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fr-FR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kurtosistest</a:t>
                      </a:r>
                      <a:endParaRPr kumimoji="0" lang="fr-FR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kurtosistest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(datos)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un p-valor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p-valor del test &gt; 0.05: datos normales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✔️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p-valor del test &lt; 0.05: datos NO normales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 de Shapiro-Wilk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para muestras &lt; 5000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hipótesis nula: distribución normal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stats.shapiro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["datos"])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p-valor del test &gt; 0.05: datos normales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✔️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p-valor del test &lt;) 0.05: datos NO normales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 de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Kolmogorov-Smirnov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para muestras &gt; 5000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hipótesis nula: distribución normal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kstest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kstest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["datos"], 'norm')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p-valor del test &gt; 0.05: datos normales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✔️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p-valor del test &lt; p-valor (alfa) 0.05: datos NO normales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4F7836F-AB14-D54D-29DB-CE4847713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188631"/>
              </p:ext>
            </p:extLst>
          </p:nvPr>
        </p:nvGraphicFramePr>
        <p:xfrm>
          <a:off x="2690235" y="4095119"/>
          <a:ext cx="2818788" cy="400670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140897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  <a:gridCol w="1677891">
                  <a:extLst>
                    <a:ext uri="{9D8B030D-6E8A-4147-A177-3AD203B41FA5}">
                      <a16:colId xmlns:a16="http://schemas.microsoft.com/office/drawing/2014/main" val="2176575875"/>
                    </a:ext>
                  </a:extLst>
                </a:gridCol>
              </a:tblGrid>
              <a:tr h="303917">
                <a:tc gridSpan="2"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APIs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5048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requests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realizar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peticions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HTTP 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URL, para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web scraping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'enlace'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enlace de la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queremos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header = {}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opcional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contiene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peticiones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realizadas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ficheros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credenciales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requests.get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header = header)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pedimos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la API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variables = {'parametro1':'valor1', 'parametro2':'valor2'}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request.get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params=variables)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pedimos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la API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le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pasamos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response.status_code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status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peticion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response.reason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motive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estado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response.text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response.json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json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pd.json_normalize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response.json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Codigos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respuesta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HTTP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1197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1XX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respuesta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correcta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2XX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exito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200 OK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201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creado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202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aceptado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204 sin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3XX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redireccion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0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4XX error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durante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peticion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401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peticion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incorrecta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402 sin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autorizacion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403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prohibido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404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encontrado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5XX error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servidor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501 error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interno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servidor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503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servicio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disponible</a:t>
                      </a:r>
                    </a:p>
                  </a:txBody>
                  <a:tcPr marL="63991" marR="6399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77278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C1FDCBA-9A2E-5CEA-F08D-9671056A7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167470"/>
              </p:ext>
            </p:extLst>
          </p:nvPr>
        </p:nvGraphicFramePr>
        <p:xfrm>
          <a:off x="11734408" y="0"/>
          <a:ext cx="2661620" cy="460172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616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8495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Normalizaci</a:t>
                      </a:r>
                      <a:r>
                        <a:rPr lang="es-ES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ón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3407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manual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cogemos el valor que queremos normalizar y restamos la media de la columna, y dividimos el resultado por el maximo restado por el minimo de la columna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norm"] = 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 -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VR"].media()) / 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max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-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VR"].min())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logarítmica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*no 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algún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sea 0*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norm"]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(lambda x: np.log(x)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&gt; 0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raiz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cuadrada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math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norm"]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(lambda x: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math.sqrt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stats.boxcox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aplica una transformación logarítmica para los valores positivos y exponencial para valores negativos de nuestra columna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norm"], lambda ajustada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stats.boxcox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MinMaxScaler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sklearn.preprocessing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MinMaxScaler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modelo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MinMaxScaler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(feature_range=(0,1), copy=True)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modelo.fit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datos_normalizados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modelo.transform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df_datos_norm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pd.DataFrame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datos_normalizados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columns = ['col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norm'])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norm']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df_datos_norm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0803467-CD40-D6E1-1075-65F1EF088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455013"/>
              </p:ext>
            </p:extLst>
          </p:nvPr>
        </p:nvGraphicFramePr>
        <p:xfrm>
          <a:off x="11734409" y="4601724"/>
          <a:ext cx="2661620" cy="350010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61620">
                  <a:extLst>
                    <a:ext uri="{9D8B030D-6E8A-4147-A177-3AD203B41FA5}">
                      <a16:colId xmlns:a16="http://schemas.microsoft.com/office/drawing/2014/main" val="4292732473"/>
                    </a:ext>
                  </a:extLst>
                </a:gridCol>
              </a:tblGrid>
              <a:tr h="261747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ANOVA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204841"/>
                  </a:ext>
                </a:extLst>
              </a:tr>
              <a:tr h="32359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statsmodels.api as sm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statsmodels.formula.api import ols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lm = ols('col_VR ~ col_VP1  + col_VP2 + col_VP3', data=df).fit()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un dataframe de los resultados: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 (degrees of freedom):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variables categóricas será el número de valores únicos menos 1; para variables numéricas será siempre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sum_sq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medida de variación/desviación de la media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mean_sq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es el resultado de dividir la suma de cuadrados entre el número de grados de libertad.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un test que se utiliza para evaluar la capacidad explicativa que tiene la variable predictora sobre la variación de la variable respuestae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PR(&gt;F): si el 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p-valor </a:t>
                      </a:r>
                      <a:r>
                        <a:rPr kumimoji="0" 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 0.05 es una variable significativa</a:t>
                      </a:r>
                      <a:r>
                        <a:rPr kumimoji="0" 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que puede afectar a la VR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lm.summary()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una resumen de los resultados: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coef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representa los cambios medios en la VR para una unidad de cambio en la VP mientras se mantienen constantes el resto de las VP; los signos nos indican si esta relación es positiva o negativa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 err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cuanto menor sea el error estándar, más precisa será la estimación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t: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 el resultado de dividir el coeficiente entre su error estándar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317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52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365EE0-9B65-BAD7-1294-A2C70DCC9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795765"/>
              </p:ext>
            </p:extLst>
          </p:nvPr>
        </p:nvGraphicFramePr>
        <p:xfrm>
          <a:off x="2989006" y="0"/>
          <a:ext cx="3117808" cy="261700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117808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4605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Regresi</a:t>
                      </a:r>
                      <a:r>
                        <a:rPr lang="es-ES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ón</a:t>
                      </a:r>
                      <a:r>
                        <a:rPr lang="es-ES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Lineal: Métricas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2352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sklearn.metrics import r2_score, mean_squared_error, mean_absolute_error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R2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representa la proporción de la varianza que puede ser explicada por las VP del modelo; mayor R2=mejor modelo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r2_score(y_train,y_predict_train)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r2_score(y_test,y_predict_test)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MAE (Mean absolute error)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medida de la diferencia entre los valores predichos vs los reales; menor MAE=mejor modelo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mean_absolute_error(y_train,y_predict_train)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mean_absolute_error(y_test,y_predict_test)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MSE (Mean Squared Error)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mide el promedio(media) de los errores al cuadrado; menor MSE=mejor modelo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mean_squared_error(y_train,y_predict_train)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mean_squared_error(y_test,y_predict_test)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RMSE (Root Mean Squared Error)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distancia promedio entre los valores predichos y los reales; menor RMSE=mejor modelo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np.sqrt(mean_squared_error(y_train,y_predict_train))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np.sqrt(mean_squared_error(y_test,y_predict_test))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A7972AC-B8A0-C40D-CFE2-ECF3C5460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347314"/>
              </p:ext>
            </p:extLst>
          </p:nvPr>
        </p:nvGraphicFramePr>
        <p:xfrm>
          <a:off x="1" y="0"/>
          <a:ext cx="2989006" cy="33337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89006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Machine Learning</a:t>
                      </a:r>
                      <a:endParaRPr kumimoji="0" lang="en-AU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6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34747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72A8E2F-6EC5-5A24-EBB7-B1FD017E0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686313"/>
              </p:ext>
            </p:extLst>
          </p:nvPr>
        </p:nvGraphicFramePr>
        <p:xfrm>
          <a:off x="0" y="3353976"/>
          <a:ext cx="2989006" cy="474601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89006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7788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Encoding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4478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 categóricas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Ordinaria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no requiere números pero sí consta de un orden o un puesto</a:t>
                      </a:r>
                      <a:r>
                        <a:rPr kumimoji="0" 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diferencias de medianas entre categor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Nominal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variable que no es representada por números, no tiene algún tipo de orden, y por lo tanto es matemáticamente menos precisa; no habrá grandes diferencias de medianas entre categorías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Binaria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dos posibilidades; puede tener orden o no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 sin orden: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creamos una columna nueva por valor único, asignando unos y zeros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One-Hot Encoding 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sklearn.preprocessing import OneHotEncoder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oh = OneHotEncoder()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df_transformados = oh.fit_transform(df[</a:t>
                      </a:r>
                      <a:r>
                        <a:rPr kumimoji="0" 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oh_df = pd.DataFrame(df_transformados.toarray())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oh_df.columns = oh.get_feature_names_out()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df_final = pd.concat([df, oh_df], axis=1)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get_dummies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df_dum = pd.get_dummies(df['col'], prefix='prefijo', dtype=int)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df[df_dum.columns] = df.dum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df.drop('col', axis=1, inplace=True)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 que tienen orden: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Label Encoding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asigna un número a cada valor único de una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sklearn.preprocessing import LabelEncoder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 = LabelEncoder()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df['col_VR_le'] = le.fit_transform(df[col_VR'])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map()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 el valor que queramos según el mapa que creamos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df['col_VR_map'] = df[col_VR'].map(diccionario)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Ordinal-Encoding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asignamos etiquetas basadas en un orden o jerarquía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sklearn.preprocessing import OrdinalEncoder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C1FDCBA-9A2E-5CEA-F08D-9671056A7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415441"/>
              </p:ext>
            </p:extLst>
          </p:nvPr>
        </p:nvGraphicFramePr>
        <p:xfrm>
          <a:off x="11761842" y="0"/>
          <a:ext cx="2638371" cy="691385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3837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598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GridSearch y best_estimator_</a:t>
                      </a:r>
                      <a:endParaRPr kumimoji="0" lang="fr-FR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6590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Despues de hacer las predicciones de un modelo Decision Tree, examinamos lás métricas de los resultados: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si temenos overfitting hay que reducir la profundidad del modelo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si temenos underfitting hay que aumentar la profundidad del modelo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max_features = np.sqrt(len(x_train.columns))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podemos calcular el valor de max_features siendo la raíz cuadrada del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 de variables predictoras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arbol.tree_.max_depth 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nos muestra el max depth usado por defecto, para poder ajustarlo; deber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íamos usar la mitado como mucho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GridSearch ejecuta todas las posibles combinaciones de hiperparámetros que le damos con el parámetro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'param' y best_estimator_ devuelve la major combinacion encontrado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1. Definimos un diccionario de los hiperparametros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 = {"max_depth": [n,m,l], "max_features": [a,b,c,d], "min_samples_split": [x,y,z], "min_samples_leaf": [r,s,t]}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sklearn.model_selection import GridSearchCV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2. Iniciamos el modelo con GridSearch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gs = GridSearchCV(estimator = DecisionTreeRegressor(), param_grid = param, cv=10, verbose=-1, return_train_score = True, scoring = "neg_mean_squared_error")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3. Ajustamos el modelo en el GridSearch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gs.fit(x_train, y_train)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4. Aplicamos el método de best_estimator_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mejor_modelo = gs.best_estimator_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la mejor combinación de hiperparámetros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5. Volvemos a sacar las predicciones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y_pred_test_dt2 = mejor_modelo.predict(x_test)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y_pred_train_dt2 = mejor_modelo.predict(x_train)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Importancia de los predictores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importancia_predictores = pd.DataFrame( {'predictor': x_train.columns, 'importancia': mejor_modelo.feature_importances_}) importancia_predictores.sort_values(by=["importancia"], ascending=False, inplace = True) 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 un dataframe con la relativa importancia de cada VP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para los variables categ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óricas nominales a los cuales se ha aplicado encoding, hay que sumar los resultados de las columnas divididas: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_sum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importancia_predictores_esta.iloc[[n, m]]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importancia_predictores_esta.drop(df_sum.index, inplace = True)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importancia_predictores_esta.loc[n] =  ["nombre_col", df_sum["importancia"].sum()]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2C7DACB-3A1A-36EC-383D-AACED3890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809741"/>
              </p:ext>
            </p:extLst>
          </p:nvPr>
        </p:nvGraphicFramePr>
        <p:xfrm>
          <a:off x="11761842" y="6914422"/>
          <a:ext cx="2638371" cy="118556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3837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3255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Forest: Modelo</a:t>
                      </a:r>
                      <a:endParaRPr lang="en-AU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892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seguir los mismos pasos como para el Decision Tree pero con 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RandomForestRegressor()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RandomForestClassifer()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sklearn.ensemble import RandomForestRegressor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se puede usar los mismos hiperparámetros del best_estimator_ o volver a ejecutar el GridSearch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BFF7381-C0DC-3699-F6C2-DC14ACFE6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642514"/>
              </p:ext>
            </p:extLst>
          </p:nvPr>
        </p:nvGraphicFramePr>
        <p:xfrm>
          <a:off x="8745181" y="0"/>
          <a:ext cx="3016664" cy="561845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16664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59882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Balanceo para Regresión Logística</a:t>
                      </a:r>
                      <a:endParaRPr lang="en-AU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210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Downsampling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ajustar la cantidad de datos de la categoría mayoritaria a la minoritaria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 manual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df_minoritaria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df[df['col'] == valor_min]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df_muestra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df[df['col'] == valor_max].sample (num_minoritarios, random_state = 42)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df_balanceado = pd.concat([df_minoritaria, df_muestra],axis = 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 RandomUnderSample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imblearn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df.drop('col_VR', axis=1)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 = df['col_VR']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down_sampler = RandomUnderSampler()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_down, y_down = down_sampler.fit_resample(X,y)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df_balanceado = pd.concat([X_down, y_down], axis =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 Tomek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df.drop('col_VR', axis=1)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 = df['col_VR']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x_train, x_test, y_train, y_test = train_test_split(x, y, test_size = 0.2, random_state = 42)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tomek_sampler = SMOTETomek()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X_train_res, y_train_res = tomek_sampler.fit_resample(X_train, y_train)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Upsampling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ajustar la cantidad de datos de la categoría minoritaria a la mayoritaria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 manual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df_mayoritaria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df[df['col'] == valor_may]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df_muestra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df[df['col'] == valor_min].sample (num_mayoritarias, random_state = 42)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df_balanceado = pd.concat([df_mayoritaria, df_muestra],axis = 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 RandomOverSample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imblearn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df.drop('col_VR', axis=1)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 = df['col_VR']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down_sampler = RandomUnderSampler()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_down, y_down = down_sampler.fit_resample(X,y)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df_balanceado = pd.concat([X_down, y_down], axis = 1)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0922022-F250-439E-B6B9-A12164DEF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542036"/>
              </p:ext>
            </p:extLst>
          </p:nvPr>
        </p:nvGraphicFramePr>
        <p:xfrm>
          <a:off x="6106814" y="0"/>
          <a:ext cx="2638367" cy="80994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38367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4535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Regresi</a:t>
                      </a:r>
                      <a:r>
                        <a:rPr lang="es-ES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ón Logística: Métricas</a:t>
                      </a:r>
                      <a:endParaRPr lang="en-AU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78348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Matriz de confusión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crear un heatmap de una matriz de confusión: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sklearn.metrics import confusion_matrix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mat_lr = confusion_matrix(y_test, y_pred_test)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plt.figure(figsize = (n,m))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sns.heatmap(mat_lr, square=True, annot=True=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plt.xlabel('valor predicho')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plt.ylabel('valor real')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plt.show()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Métricas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sklearn.metrics import confusion_matrix, accuracy_score, precision_score, recall_score, f1_score , cohen_kappa_score, roc_curve,roc_auc_score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Accuracy (exactitud):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porcentaje de los valores predichos están bien predichos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accuracy_score</a:t>
                      </a: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(y_train,y_predict_train)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accuracy_score(y_test,y_predict_test)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Recall: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porcentaje de casos positivos capturados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*si preferimos FP, queremos recall alta*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recall_score</a:t>
                      </a: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(y_train,y_predict_train)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recall_score(y_test,y_predict_test)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Precisión (sensibilidad):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porcentaje de predicciones positivas correctas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*si preferimos FN, queremos precisión alta*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precision_score</a:t>
                      </a: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(y_train,y_predict_train)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presicion_score(y_test,y_predict_test)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Especificidad: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porcentaje de los casos negativos capturados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F1: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 media de la precisión y el recall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f1_score</a:t>
                      </a: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(y_train,y_predict_train)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f1_score(y_test,y_predict_test)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kappa: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 medida de concordancia que se basa en comparar la concordancia observada en un conjunto de datos, respecto a la que podría ocurrir por mero azar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&lt;0 No acuerdo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- 0.0-0.2 Insignificante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- 0.2-0.4 Bajo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- 0.4-0.6 Moderado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- 0.6-0.8 Bueno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- 0.8-1.0 Muy bueno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cohen_kappa_score</a:t>
                      </a: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(y_train,y_predict_train)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cohen_kappa_score(y_test,y_predict_test)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curva ROC: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 gráfica de ver la kappa; la sensibilidad vs. la especificidad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AUC (área under curve):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 área bajo la curva ROC; cuanto más cerca a 1, mejor será nuestro modelo clasificando los VP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28F78C7B-E5BA-7876-3273-4C02EDC39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257532"/>
              </p:ext>
            </p:extLst>
          </p:nvPr>
        </p:nvGraphicFramePr>
        <p:xfrm>
          <a:off x="6113902" y="480192"/>
          <a:ext cx="2631279" cy="1253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711">
                  <a:extLst>
                    <a:ext uri="{9D8B030D-6E8A-4147-A177-3AD203B41FA5}">
                      <a16:colId xmlns:a16="http://schemas.microsoft.com/office/drawing/2014/main" val="3594467431"/>
                    </a:ext>
                  </a:extLst>
                </a:gridCol>
                <a:gridCol w="588687">
                  <a:extLst>
                    <a:ext uri="{9D8B030D-6E8A-4147-A177-3AD203B41FA5}">
                      <a16:colId xmlns:a16="http://schemas.microsoft.com/office/drawing/2014/main" val="3340154877"/>
                    </a:ext>
                  </a:extLst>
                </a:gridCol>
                <a:gridCol w="713729">
                  <a:extLst>
                    <a:ext uri="{9D8B030D-6E8A-4147-A177-3AD203B41FA5}">
                      <a16:colId xmlns:a16="http://schemas.microsoft.com/office/drawing/2014/main" val="95245490"/>
                    </a:ext>
                  </a:extLst>
                </a:gridCol>
                <a:gridCol w="784152">
                  <a:extLst>
                    <a:ext uri="{9D8B030D-6E8A-4147-A177-3AD203B41FA5}">
                      <a16:colId xmlns:a16="http://schemas.microsoft.com/office/drawing/2014/main" val="2148605696"/>
                    </a:ext>
                  </a:extLst>
                </a:gridCol>
              </a:tblGrid>
              <a:tr h="23467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s-ES" sz="1050" b="1">
                          <a:solidFill>
                            <a:schemeClr val="tx1"/>
                          </a:solidFill>
                        </a:rPr>
                        <a:t>Matriz de confusión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900">
                          <a:solidFill>
                            <a:schemeClr val="tx1"/>
                          </a:solidFill>
                        </a:rPr>
                        <a:t>Predicci</a:t>
                      </a:r>
                      <a:r>
                        <a:rPr lang="es-ES" sz="900">
                          <a:solidFill>
                            <a:schemeClr val="tx1"/>
                          </a:solidFill>
                        </a:rPr>
                        <a:t>ón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017803"/>
                  </a:ext>
                </a:extLst>
              </a:tr>
              <a:tr h="234673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>
                          <a:solidFill>
                            <a:schemeClr val="tx1"/>
                          </a:solidFill>
                        </a:rPr>
                        <a:t>Positivo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>
                          <a:solidFill>
                            <a:schemeClr val="tx1"/>
                          </a:solidFill>
                        </a:rPr>
                        <a:t>Negativo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64656"/>
                  </a:ext>
                </a:extLst>
              </a:tr>
              <a:tr h="375476">
                <a:tc rowSpan="2">
                  <a:txBody>
                    <a:bodyPr/>
                    <a:lstStyle/>
                    <a:p>
                      <a:pPr algn="ctr"/>
                      <a:r>
                        <a:rPr lang="es-ES" sz="900" b="1">
                          <a:solidFill>
                            <a:schemeClr val="tx1"/>
                          </a:solidFill>
                        </a:rPr>
                        <a:t>Realidad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>
                          <a:solidFill>
                            <a:schemeClr val="tx1"/>
                          </a:solidFill>
                        </a:rPr>
                        <a:t>Positivo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>
                          <a:solidFill>
                            <a:schemeClr val="tx1"/>
                          </a:solidFill>
                        </a:rPr>
                        <a:t>Verdadero positivo  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>
                          <a:solidFill>
                            <a:schemeClr val="tx1"/>
                          </a:solidFill>
                        </a:rPr>
                        <a:t>Falso negativo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669249"/>
                  </a:ext>
                </a:extLst>
              </a:tr>
              <a:tr h="40839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>
                          <a:solidFill>
                            <a:schemeClr val="tx1"/>
                          </a:solidFill>
                        </a:rPr>
                        <a:t>Negativo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>
                          <a:solidFill>
                            <a:schemeClr val="tx1"/>
                          </a:solidFill>
                        </a:rPr>
                        <a:t>Falso positivo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>
                          <a:solidFill>
                            <a:schemeClr val="tx1"/>
                          </a:solidFill>
                        </a:rPr>
                        <a:t>Verdadero negativo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22834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65C911A-4773-D13E-9B12-3E23083E8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350694"/>
              </p:ext>
            </p:extLst>
          </p:nvPr>
        </p:nvGraphicFramePr>
        <p:xfrm>
          <a:off x="8745180" y="5628877"/>
          <a:ext cx="3016664" cy="7371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16664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71867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Logistic Regression: Modelo</a:t>
                      </a:r>
                      <a:endParaRPr lang="en-AU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465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seguir los mismos pasos como para la Regresión Lineal pero con 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LogisticRegression()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sklearn.linear_model import LogisticRegression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CC1D4D-2515-3CB2-FF8B-76FC962EA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222159"/>
              </p:ext>
            </p:extLst>
          </p:nvPr>
        </p:nvGraphicFramePr>
        <p:xfrm>
          <a:off x="2989004" y="2622081"/>
          <a:ext cx="3124898" cy="547790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124898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4865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Linear Regression: Modelo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5183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1. separar los datos de las variables predictoras (x) de la variable respuesta (y)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df.drop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VR', axis=1)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VR']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2. dividimos los datos en datos de entrenamiento y datos de test con train_test_split()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sklearn.model_selection import train_test_split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x_train, x_test, y_train, y_test = train_test_split(X, y, test_size = 0.2, random_state = 42)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3. Ajustamos el modelo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sklearn.linear_model import LinearRegression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lr = LinearRegression(n_jobs=-1)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lr.fit(x_train, y_train)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4. Hacemos las predicciones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y_predict_train = lr.predict(x_train)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y_predict_test = lr.predict(x_test)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5. Guardamos los resultados en dataframes y los concatenamos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train_df = pd.DataFrame({'Real': y_train, 'Predicted': y_predict_train, 'Set': ['Train']*len(y_train)})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test_df  = pd.DataFrame({'Real': y_test,  'Predicted': y_predict_test,  'Set': ['Test']*len(y_test)})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 = pd.concat([train_df,test_df], axis = 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6. creamos una columna de los residuos: la diferencia entre los valores observados y los de la predicción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resultados['residuos'] = resultados['Real'] - resultados['Predicted']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Cross-validation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sklearn.model_selection import cross_val_score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sklearn.model_selection import cross_validate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cv_scores = cross_val_score(estimator = LinearRegression(), X = X, y = y, scoring = 'neg_root_mean_squared_error', cv = 10)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cv_scores.mean()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calcula la media de los resultados de CV de una métrica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cv_scores = cross_validate(estimator = LinearRegression(), X = X, y = y, scoring =</a:t>
                      </a:r>
                      <a:r>
                        <a:rPr kumimoji="0" 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'r2',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'neg_root_mean_squared_error', cv = 10)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cv_scores["test_r2"].mean()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cv_scores["test_neg_root_mean_squared_error"].mean()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calcula las medias de los resultados de validación de múltiples métricas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4666F60-7BDD-35B0-E97E-2BEF4838C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163033"/>
              </p:ext>
            </p:extLst>
          </p:nvPr>
        </p:nvGraphicFramePr>
        <p:xfrm>
          <a:off x="0" y="333375"/>
          <a:ext cx="2989006" cy="302003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89006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56361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Estandarización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26376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cambiar los valores de nuestras columnas de manera que la desviación estándar de la distribución sea igual a 1 y la media igual a 0; para que las VP sean comparables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 manual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esta"] = 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 –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VR"].media()) / 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Sklearn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StandardScaler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sklearn.preprocessing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StandardScaler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StandardScaler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scaler.fit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df_num_sin_VR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datos_estandarizados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scaler.transform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num_sin_VR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df_datos_esta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pd.DataFrame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datos_estandarizados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columns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num_sin_VR.columns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Sklearn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RobustScaler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sklearn.preprocessing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RobustScaler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RobustScaler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scaler.fit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df_num_sin_VR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datos_estandarizados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scaler.transform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num_sin_VR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df_datos_esta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pd.DataFrame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datos_estandarizados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columns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num_sin_VR.columns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BB198F7-0FBC-B6BC-BB25-615CB4D02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312389"/>
              </p:ext>
            </p:extLst>
          </p:nvPr>
        </p:nvGraphicFramePr>
        <p:xfrm>
          <a:off x="8745179" y="6372262"/>
          <a:ext cx="3016663" cy="172772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16663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5012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Decision Tree: Modelo</a:t>
                      </a:r>
                      <a:endParaRPr lang="en-AU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1462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sklearn.model_selection import train_test_split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sklearn.ensemble import DecisionTreeRegressor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 import tree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seguir los mismos pasos como para la Regresión Lineal pero con 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ecisionTreeRegressor()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DecisionTreeClassifier()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arbol = DecisionTreeRegressor(random_state=42)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dibujar el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árbol: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plt.figure(figsize = (10,6))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tree.plot_tree(arbol, feature_names = x_train.columns, filled = True)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plt.show()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264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28522</TotalTime>
  <Words>20190</Words>
  <Application>Microsoft Office PowerPoint</Application>
  <PresentationFormat>Custom</PresentationFormat>
  <Paragraphs>1680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García Valtanen</dc:creator>
  <cp:lastModifiedBy>Pablo García Valtanen</cp:lastModifiedBy>
  <cp:revision>147</cp:revision>
  <dcterms:created xsi:type="dcterms:W3CDTF">2023-03-03T14:24:35Z</dcterms:created>
  <dcterms:modified xsi:type="dcterms:W3CDTF">2023-05-24T13:40:04Z</dcterms:modified>
</cp:coreProperties>
</file>