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EAE9-BFFD-32D7-3364-06583231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21A2D-C615-1DDA-7829-580E8812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6C121D-45EA-6553-07E6-D352350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3F709-1CEC-B513-8236-C54E2A54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51984-4AA2-CF36-D99A-4B03EFE1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04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C0C8A-C4E3-7352-C470-2916EC89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07CD4B-BFC3-7D81-DE16-D28C014E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F90FD-3A10-C95F-4AA1-E022B3BB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9E885-639D-1587-D193-B553DE69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0962D-5D33-BD29-3DD7-A99400C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93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053DCE-FB41-4B15-064C-9ECD3EC3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BB7AFB-0038-4B31-29E2-49126259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D44589-D6BF-CD77-CF0A-D6D4C518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4EF21-5A16-0A88-D579-2E5CADF9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43B6A-76FF-3330-FDAC-D8CFB4E3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5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8AAA-4D80-9664-BFF9-426E417D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E6920-5048-649E-D6BB-34F51AA6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52C4A-E150-97F7-6266-34055FA8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0B7DD-AA87-2402-3C57-5B2D076B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1C422-FB4E-C9B4-1BB7-89DC8DCA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4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ED8D8-7640-40FA-9FC1-C4C17BF5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575F9-4284-DE34-9B85-F9D504F7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1A667-D89E-7F7A-235F-45924004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4F49F-C649-25F1-4D9E-22234778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ABF6F-61E4-E5D7-7E4B-9342C9B2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2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C77A9-C6B1-2E00-EC05-BC2133E5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887F3-CE45-0269-A4DF-D0D1EDE9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771DCB-26C8-0310-4878-B77075AB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170F87-074A-80A2-87E7-1BA7D917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C329C-2185-A36A-F6BC-83023315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CEA710-06BB-A738-83BB-3E99C87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97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3D75-ADB9-5236-F325-30C17740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23865-4089-ABE2-43BB-263EF584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A8E66A-E299-92D7-9C81-E6F71940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51666B-6C91-70D6-7998-136073BC6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6646CF-564A-F7C5-FB07-C6059110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30DAB1-4F21-ACFA-8C2A-569D33A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EE15E2-E804-F8B2-43C9-FE514C86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08EB6C-8E0D-408F-75D5-07FB8D4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7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DC52C-CEE4-F606-9BBD-389D04C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1BDE9D-A4FF-1E8B-AFA4-1A446851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55244B-F24B-C313-3DFA-CF00A510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CD11BA-F152-8636-580B-3E2E92C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12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AA33E6-6E5E-C02B-76D7-53EEF6E4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ED1707-EE47-20F0-EA71-EEA9C359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57BF23-91CA-8D5D-ADE9-45881387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48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B5861-87E1-74AA-20CB-E0E4BEA2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1A8FE-F5DF-D3ED-4C60-DEE8C170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C8699-A583-1E16-B231-C8CAA0BA4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8E77C-BC88-2A64-4400-8D69F65F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04CCF4-42E4-9517-7413-5BEB6235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C81C7-A35C-EABD-7F00-C715A488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1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9507E-A255-3C92-0ADA-954A9960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BF86B7-526D-EA0C-C7DF-D134070DC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532BE-E594-7B32-18F5-B888E308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CB02B-0B89-40AE-AD83-12FF129B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CABC8-EBD7-052D-2473-4DDA0FFD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F4236C-D803-B861-EBBC-D7459A6C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31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D79658-B327-E4B3-86B5-EBDCB068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78B21-4846-1922-BD5A-997FA1B9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9E078-FC36-42B0-929B-78AF643AC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ACC4B-5027-4C4E-88B7-2F8FDFA715C4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27CF0-7A35-DAD9-FCB7-346C7BF89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F7A56D-7FE6-5F64-1BBB-F7DC5856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AA9BE-AE83-4721-B423-1FF4738859A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2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3FAD7-CA12-A602-B51A-77FDC1C8F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708A014B-4420-1B55-BEF0-738058401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774"/>
            <a:ext cx="1738993" cy="17389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6D745B-B0AD-0DA9-59B1-2BBB35D8249D}"/>
              </a:ext>
            </a:extLst>
          </p:cNvPr>
          <p:cNvSpPr txBox="1"/>
          <p:nvPr/>
        </p:nvSpPr>
        <p:spPr>
          <a:xfrm>
            <a:off x="231318" y="1586595"/>
            <a:ext cx="1171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 Narrow" panose="020B0606020202030204" pitchFamily="34" charset="0"/>
              </a:rPr>
              <a:t>Especializada en inteligencia empresarial y estudios sectoriales. Nuestra misión es transformar grandes volúmenes de información en decisiones estratégicas.</a:t>
            </a:r>
            <a:endParaRPr lang="es-CO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7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5A5977A6-D544-D79D-95EA-B1E85BC1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774"/>
            <a:ext cx="1738993" cy="1738993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94A0CB4-0268-1546-3C2C-4D9928497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54789"/>
              </p:ext>
            </p:extLst>
          </p:nvPr>
        </p:nvGraphicFramePr>
        <p:xfrm>
          <a:off x="870857" y="1447800"/>
          <a:ext cx="10755086" cy="524293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955868">
                  <a:extLst>
                    <a:ext uri="{9D8B030D-6E8A-4147-A177-3AD203B41FA5}">
                      <a16:colId xmlns:a16="http://schemas.microsoft.com/office/drawing/2014/main" val="2187238807"/>
                    </a:ext>
                  </a:extLst>
                </a:gridCol>
                <a:gridCol w="1371095">
                  <a:extLst>
                    <a:ext uri="{9D8B030D-6E8A-4147-A177-3AD203B41FA5}">
                      <a16:colId xmlns:a16="http://schemas.microsoft.com/office/drawing/2014/main" val="1023998921"/>
                    </a:ext>
                  </a:extLst>
                </a:gridCol>
                <a:gridCol w="2884643">
                  <a:extLst>
                    <a:ext uri="{9D8B030D-6E8A-4147-A177-3AD203B41FA5}">
                      <a16:colId xmlns:a16="http://schemas.microsoft.com/office/drawing/2014/main" val="2231947403"/>
                    </a:ext>
                  </a:extLst>
                </a:gridCol>
                <a:gridCol w="3543480">
                  <a:extLst>
                    <a:ext uri="{9D8B030D-6E8A-4147-A177-3AD203B41FA5}">
                      <a16:colId xmlns:a16="http://schemas.microsoft.com/office/drawing/2014/main" val="1129917679"/>
                    </a:ext>
                  </a:extLst>
                </a:gridCol>
              </a:tblGrid>
              <a:tr h="34561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600" b="1" u="none" strike="noStrike" dirty="0">
                          <a:effectLst/>
                          <a:latin typeface="Arial Narrow" panose="020B0606020202030204" pitchFamily="34" charset="0"/>
                        </a:rPr>
                        <a:t>Roles (pueden rotar o solaparse)</a:t>
                      </a:r>
                    </a:p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45070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sng" strike="noStrike" dirty="0">
                          <a:effectLst/>
                          <a:latin typeface="Arial Narrow" panose="020B0606020202030204" pitchFamily="34" charset="0"/>
                        </a:rPr>
                        <a:t>Rol</a:t>
                      </a:r>
                      <a:endParaRPr lang="es-CO" sz="1400" b="1" i="0" u="sng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sng" strike="noStrike" dirty="0">
                          <a:effectLst/>
                          <a:latin typeface="Arial Narrow" panose="020B0606020202030204" pitchFamily="34" charset="0"/>
                        </a:rPr>
                        <a:t>Cantidad</a:t>
                      </a:r>
                      <a:endParaRPr lang="es-CO" sz="1400" b="1" i="0" u="sng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sng" strike="noStrike" dirty="0">
                          <a:effectLst/>
                          <a:latin typeface="Arial Narrow" panose="020B0606020202030204" pitchFamily="34" charset="0"/>
                        </a:rPr>
                        <a:t>Responsabilidades</a:t>
                      </a:r>
                      <a:endParaRPr lang="es-CO" sz="1400" b="1" i="0" u="sng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sng" strike="noStrike" dirty="0">
                          <a:effectLst/>
                          <a:latin typeface="Arial Narrow" panose="020B0606020202030204" pitchFamily="34" charset="0"/>
                        </a:rPr>
                        <a:t>Asignado a:</a:t>
                      </a:r>
                      <a:endParaRPr lang="es-CO" sz="1400" b="1" i="0" u="sng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6794424"/>
                  </a:ext>
                </a:extLst>
              </a:tr>
              <a:tr h="74913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Líder del Proyecto / Scrum Master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  <a:latin typeface="Arial Narrow" panose="020B0606020202030204" pitchFamily="34" charset="0"/>
                        </a:rPr>
                        <a:t>Organiza el flujo de trabajo, agenda reuniones, centraliza entregables.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Sandra Jimenez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8061840"/>
                  </a:ext>
                </a:extLst>
              </a:tr>
              <a:tr h="54177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Exploración y limpieza de datos (EDA)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  <a:latin typeface="Arial Narrow" panose="020B0606020202030204" pitchFamily="34" charset="0"/>
                        </a:rPr>
                        <a:t>Revisan, limpian y documentan el dataset inicial.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Carolina 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Diartt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Product</a:t>
                      </a:r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Owner</a:t>
                      </a:r>
                      <a:r>
                        <a:rPr lang="es-CO" sz="1400" dirty="0">
                          <a:latin typeface="Arial Narrow" panose="020B0606020202030204" pitchFamily="34" charset="0"/>
                        </a:rPr>
                        <a:t>)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- Apoyo: Kika Zarate - Maria Matute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1246050"/>
                  </a:ext>
                </a:extLst>
              </a:tr>
              <a:tr h="74913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1" u="none" strike="noStrike" dirty="0">
                          <a:effectLst/>
                          <a:latin typeface="Arial Narrow" panose="020B0606020202030204" pitchFamily="34" charset="0"/>
                        </a:rPr>
                        <a:t>Analistas de datos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  <a:latin typeface="Arial Narrow" panose="020B0606020202030204" pitchFamily="34" charset="0"/>
                        </a:rPr>
                        <a:t>Generan </a:t>
                      </a:r>
                      <a:r>
                        <a:rPr lang="es-ES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insights</a:t>
                      </a:r>
                      <a:r>
                        <a:rPr lang="es-ES" sz="1400" u="none" strike="noStrike" dirty="0">
                          <a:effectLst/>
                          <a:latin typeface="Arial Narrow" panose="020B0606020202030204" pitchFamily="34" charset="0"/>
                        </a:rPr>
                        <a:t>, rankings, comparativas y detectan patrones.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Carolina 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Diartt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Product</a:t>
                      </a:r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Owner</a:t>
                      </a:r>
                      <a:r>
                        <a:rPr lang="es-CO" sz="1400" dirty="0">
                          <a:latin typeface="Arial Narrow" panose="020B0606020202030204" pitchFamily="34" charset="0"/>
                        </a:rPr>
                        <a:t>)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- Maribel Diaz - 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Angeliz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 Garcia - Luz Marriaga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9941542"/>
                  </a:ext>
                </a:extLst>
              </a:tr>
              <a:tr h="81265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1" u="none" strike="noStrike" dirty="0">
                          <a:effectLst/>
                          <a:latin typeface="Arial Narrow" panose="020B0606020202030204" pitchFamily="34" charset="0"/>
                        </a:rPr>
                        <a:t>Especialistas en visualización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Diseñan 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dashboards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en 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Power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 BI/</a:t>
                      </a:r>
                      <a:r>
                        <a:rPr lang="es-CO" sz="1400" u="none" strike="noStrike" dirty="0" err="1">
                          <a:effectLst/>
                          <a:latin typeface="Arial Narrow" panose="020B0606020202030204" pitchFamily="34" charset="0"/>
                        </a:rPr>
                        <a:t>Tableau</a:t>
                      </a:r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, proponen visuales impactantes.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Maria Matute - Kika Zarate - Mary Paz Molina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2859922"/>
                  </a:ext>
                </a:extLst>
              </a:tr>
              <a:tr h="54177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Equipo de GitHub y documentación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Suben scripts, gestionan commits y control de versiones.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Sandra Jimenez - Apoyo : Maria Matute -  Angeliz Garcia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4690120"/>
                  </a:ext>
                </a:extLst>
              </a:tr>
              <a:tr h="108354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b="1" u="none" strike="noStrike" dirty="0">
                          <a:effectLst/>
                          <a:latin typeface="Arial Narrow" panose="020B0606020202030204" pitchFamily="34" charset="0"/>
                        </a:rPr>
                        <a:t>Diseño y presentación TED </a:t>
                      </a:r>
                      <a:r>
                        <a:rPr lang="es-ES" sz="1400" b="1" u="none" strike="noStrike" dirty="0" err="1">
                          <a:effectLst/>
                          <a:latin typeface="Arial Narrow" panose="020B0606020202030204" pitchFamily="34" charset="0"/>
                        </a:rPr>
                        <a:t>Talk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  <a:latin typeface="Arial Narrow" panose="020B0606020202030204" pitchFamily="34" charset="0"/>
                        </a:rPr>
                        <a:t>Preparan el guion, los slides, fondo visual, diseño de imagen de marca y tono comunicativo. Apoyo: crean README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  <a:latin typeface="Arial Narrow" panose="020B0606020202030204" pitchFamily="34" charset="0"/>
                        </a:rPr>
                        <a:t>Yurani Hurtado -  Jessica Cárdenas -  Jennifer Padilla - Vanesa Castellanos - Liseth de la Hoz Tovar  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382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5E2F0-9BB4-E554-514B-DC39B41F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F466F6C7-2CE9-C394-F0C8-AB40E2C6F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457" y="21774"/>
            <a:ext cx="1738993" cy="17389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62B703-9C3F-5E35-94F5-300F45F3CB02}"/>
              </a:ext>
            </a:extLst>
          </p:cNvPr>
          <p:cNvSpPr txBox="1"/>
          <p:nvPr/>
        </p:nvSpPr>
        <p:spPr>
          <a:xfrm>
            <a:off x="381006" y="371810"/>
            <a:ext cx="72825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Metodología SCRUM aplicada en el proyecto</a:t>
            </a:r>
          </a:p>
          <a:p>
            <a:pPr algn="just"/>
            <a:r>
              <a:rPr lang="es-ES" sz="1400" dirty="0">
                <a:latin typeface="Arial Narrow" panose="020B0606020202030204" pitchFamily="34" charset="0"/>
              </a:rPr>
              <a:t>Adoptaremos la metodología ágil SCRUM para organizar y ejecutar nuestro trabajo de manera colaborativa, flexible y eficiente. SCRUM nos permitirá gestionar el proyecto en ciclos cortos y medibles, con entregables claros y revisiones constantes.</a:t>
            </a:r>
          </a:p>
          <a:p>
            <a:endParaRPr lang="es-CO" sz="1400" dirty="0">
              <a:latin typeface="Arial Narrow" panose="020B0606020202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2DECAB-D551-6021-D6F2-3A48492648DC}"/>
              </a:ext>
            </a:extLst>
          </p:cNvPr>
          <p:cNvSpPr txBox="1"/>
          <p:nvPr/>
        </p:nvSpPr>
        <p:spPr>
          <a:xfrm>
            <a:off x="381005" y="1514870"/>
            <a:ext cx="345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latin typeface="Arial Narrow" panose="020B0606020202030204" pitchFamily="34" charset="0"/>
              </a:rPr>
              <a:t>Estructura del Trabajo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D1A15BB-87CC-A358-A1FE-008A92BD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03505"/>
              </p:ext>
            </p:extLst>
          </p:nvPr>
        </p:nvGraphicFramePr>
        <p:xfrm>
          <a:off x="293917" y="2029683"/>
          <a:ext cx="11620500" cy="456895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611479759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842255029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r>
                        <a:rPr lang="es-CO" sz="1400" b="0" u="sng" dirty="0">
                          <a:latin typeface="Arial Narrow" panose="020B0606020202030204" pitchFamily="34" charset="0"/>
                        </a:rPr>
                        <a:t>Elemento SCRUM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CO" sz="1400" u="sng" dirty="0">
                          <a:latin typeface="Arial Narrow" panose="020B0606020202030204" pitchFamily="34" charset="0"/>
                        </a:rPr>
                        <a:t>Aplicación en el Proyecto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78663116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Sprint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latin typeface="Arial Narrow" panose="020B0606020202030204" pitchFamily="34" charset="0"/>
                        </a:rPr>
                        <a:t>Cada jornada de trabajo (3h con docente + 1h autónoma) se tomará como un sprint. En total, planeamos entre 4 y 5 </a:t>
                      </a:r>
                      <a:r>
                        <a:rPr lang="es-CO" sz="1400" dirty="0" err="1">
                          <a:latin typeface="Arial Narrow" panose="020B0606020202030204" pitchFamily="34" charset="0"/>
                        </a:rPr>
                        <a:t>sprints</a:t>
                      </a:r>
                      <a:r>
                        <a:rPr lang="es-CO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040548489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Daily</a:t>
                      </a:r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 Scrum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 Narrow" panose="020B0606020202030204" pitchFamily="34" charset="0"/>
                        </a:rPr>
                        <a:t>Al inicio de cada jornada, realizaremos una reunión corta (15 minutos) donde cada integrante responderá: – ¿Qué hice ayer? – ¿Qué voy a hacer hoy? – ¿Qué obstáculos tengo?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474106876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rial Narrow" panose="020B0606020202030204" pitchFamily="34" charset="0"/>
                        </a:rPr>
                        <a:t>Product Backlog</a:t>
                      </a:r>
                      <a:endParaRPr lang="es-CO" sz="140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 Narrow" panose="020B0606020202030204" pitchFamily="34" charset="0"/>
                        </a:rPr>
                        <a:t>Lista general de tareas necesarias para lograr el entregable (limpieza, análisis, visualización, presentación, etc.). Se gestiona en tablero de control.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4288200916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Sprint Backlog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Arial Narrow" panose="020B0606020202030204" pitchFamily="34" charset="0"/>
                        </a:rPr>
                        <a:t>Subconjunto del backlog que se trabajará en el sprint actual. Cada tarea tendrá responsable, prioridad y fecha estimada.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874852930"/>
                  </a:ext>
                </a:extLst>
              </a:tr>
              <a:tr h="1113133">
                <a:tc>
                  <a:txBody>
                    <a:bodyPr/>
                    <a:lstStyle/>
                    <a:p>
                      <a:r>
                        <a:rPr lang="es-CO" sz="1400" b="1">
                          <a:latin typeface="Arial Narrow" panose="020B0606020202030204" pitchFamily="34" charset="0"/>
                        </a:rPr>
                        <a:t>Roles</a:t>
                      </a:r>
                      <a:endParaRPr lang="es-CO" sz="140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s-ES" sz="1400" b="1" dirty="0">
                          <a:latin typeface="Arial Narrow" panose="020B0606020202030204" pitchFamily="34" charset="0"/>
                        </a:rPr>
                        <a:t>Scrum Master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: Coordina el flujo de trabajo, apoya en la resolución de bloqueos y modera las reuniones. - </a:t>
                      </a:r>
                      <a:r>
                        <a:rPr lang="es-ES" sz="1400" b="1" dirty="0" err="1">
                          <a:latin typeface="Arial Narrow" panose="020B0606020202030204" pitchFamily="34" charset="0"/>
                        </a:rPr>
                        <a:t>Product</a:t>
                      </a:r>
                      <a:r>
                        <a:rPr lang="es-ES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b="1" dirty="0" err="1">
                          <a:latin typeface="Arial Narrow" panose="020B0606020202030204" pitchFamily="34" charset="0"/>
                        </a:rPr>
                        <a:t>Owner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: Representa la visión del proyecto, define prioridades. - </a:t>
                      </a:r>
                      <a:r>
                        <a:rPr lang="es-ES" sz="1400" b="1" dirty="0">
                          <a:latin typeface="Arial Narrow" panose="020B0606020202030204" pitchFamily="34" charset="0"/>
                        </a:rPr>
                        <a:t>Equipo de desarrollo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: Todas las integrantes que limpian datos analizan, visualizan, documentan o preparan la presentación.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291056627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Sprint </a:t>
                      </a:r>
                      <a:r>
                        <a:rPr lang="es-CO" sz="1400" b="1" dirty="0" err="1">
                          <a:latin typeface="Arial Narrow" panose="020B0606020202030204" pitchFamily="34" charset="0"/>
                        </a:rPr>
                        <a:t>Review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latin typeface="Arial Narrow" panose="020B0606020202030204" pitchFamily="34" charset="0"/>
                        </a:rPr>
                        <a:t>Al finalizar cada jornada, haremos una revisión para mostrar el avance frente a los objetivos del sprint.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18496432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s-CO" sz="1400" b="1" dirty="0">
                          <a:latin typeface="Arial Narrow" panose="020B0606020202030204" pitchFamily="34" charset="0"/>
                        </a:rPr>
                        <a:t>Retrospectiva</a:t>
                      </a:r>
                      <a:endParaRPr lang="es-CO" sz="1400" dirty="0">
                        <a:latin typeface="Arial Narrow" panose="020B0606020202030204" pitchFamily="34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Arial Narrow" panose="020B0606020202030204" pitchFamily="34" charset="0"/>
                        </a:rPr>
                        <a:t>Breve espacio para compartir lo que funcionó bien, lo que debe mejorar y sugerencias para el siguiente sprint.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96379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7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EA302-B3B5-BF05-9C7E-8BEBFC7B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148F200E-5643-5389-E2B3-BA8EA0927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774"/>
            <a:ext cx="1738993" cy="17389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C3EF74-C98D-7147-8E3B-C314D1D585AA}"/>
              </a:ext>
            </a:extLst>
          </p:cNvPr>
          <p:cNvSpPr txBox="1"/>
          <p:nvPr/>
        </p:nvSpPr>
        <p:spPr>
          <a:xfrm>
            <a:off x="7369629" y="198772"/>
            <a:ext cx="46373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b="1" dirty="0">
                <a:latin typeface="Arial Narrow" panose="020B0606020202030204" pitchFamily="34" charset="0"/>
              </a:rPr>
              <a:t>Formato Diario – Reunión </a:t>
            </a:r>
            <a:r>
              <a:rPr lang="es-CO" b="1" i="1" dirty="0" err="1">
                <a:latin typeface="Arial Narrow" panose="020B0606020202030204" pitchFamily="34" charset="0"/>
              </a:rPr>
              <a:t>Daily</a:t>
            </a:r>
            <a:r>
              <a:rPr lang="es-CO" b="1" i="1" dirty="0">
                <a:latin typeface="Arial Narrow" panose="020B0606020202030204" pitchFamily="34" charset="0"/>
              </a:rPr>
              <a:t> Scrum</a:t>
            </a:r>
            <a:endParaRPr lang="es-CO" b="1" dirty="0">
              <a:latin typeface="Arial Narrow" panose="020B0606020202030204" pitchFamily="34" charset="0"/>
            </a:endParaRPr>
          </a:p>
          <a:p>
            <a:r>
              <a:rPr lang="es-CO" sz="1400" b="1" dirty="0">
                <a:latin typeface="Arial Narrow" panose="020B0606020202030204" pitchFamily="34" charset="0"/>
              </a:rPr>
              <a:t>Equipo:</a:t>
            </a:r>
            <a:r>
              <a:rPr lang="es-CO" sz="1400" dirty="0">
                <a:latin typeface="Arial Narrow" panose="020B0606020202030204" pitchFamily="34" charset="0"/>
              </a:rPr>
              <a:t> </a:t>
            </a:r>
            <a:r>
              <a:rPr lang="es-CO" sz="1400" dirty="0" err="1">
                <a:latin typeface="Arial Narrow" panose="020B0606020202030204" pitchFamily="34" charset="0"/>
              </a:rPr>
              <a:t>Woman</a:t>
            </a:r>
            <a:r>
              <a:rPr lang="es-CO" sz="1400" dirty="0">
                <a:latin typeface="Arial Narrow" panose="020B0606020202030204" pitchFamily="34" charset="0"/>
              </a:rPr>
              <a:t> </a:t>
            </a:r>
            <a:r>
              <a:rPr lang="es-CO" sz="1400" dirty="0" err="1">
                <a:latin typeface="Arial Narrow" panose="020B0606020202030204" pitchFamily="34" charset="0"/>
              </a:rPr>
              <a:t>Consulting</a:t>
            </a:r>
            <a:r>
              <a:rPr lang="es-CO" sz="1400" dirty="0">
                <a:latin typeface="Arial Narrow" panose="020B0606020202030204" pitchFamily="34" charset="0"/>
              </a:rPr>
              <a:t> </a:t>
            </a:r>
            <a:r>
              <a:rPr lang="es-CO" sz="1400" dirty="0" err="1">
                <a:latin typeface="Arial Narrow" panose="020B0606020202030204" pitchFamily="34" charset="0"/>
              </a:rPr>
              <a:t>Group</a:t>
            </a:r>
            <a:br>
              <a:rPr lang="es-CO" sz="1400" dirty="0">
                <a:latin typeface="Arial Narrow" panose="020B0606020202030204" pitchFamily="34" charset="0"/>
              </a:rPr>
            </a:br>
            <a:r>
              <a:rPr lang="es-CO" sz="1400" b="1" dirty="0">
                <a:latin typeface="Arial Narrow" panose="020B0606020202030204" pitchFamily="34" charset="0"/>
              </a:rPr>
              <a:t>Sprint:</a:t>
            </a:r>
            <a:r>
              <a:rPr lang="es-CO" sz="1400" dirty="0">
                <a:latin typeface="Arial Narrow" panose="020B0606020202030204" pitchFamily="34" charset="0"/>
              </a:rPr>
              <a:t> </a:t>
            </a:r>
            <a:r>
              <a:rPr lang="es-CO" sz="1400" dirty="0" err="1">
                <a:latin typeface="Arial Narrow" panose="020B0606020202030204" pitchFamily="34" charset="0"/>
              </a:rPr>
              <a:t>Nº</a:t>
            </a:r>
            <a:r>
              <a:rPr lang="es-CO" sz="1400" dirty="0">
                <a:latin typeface="Arial Narrow" panose="020B0606020202030204" pitchFamily="34" charset="0"/>
              </a:rPr>
              <a:t> ___</a:t>
            </a:r>
            <a:br>
              <a:rPr lang="es-CO" sz="1400" dirty="0">
                <a:latin typeface="Arial Narrow" panose="020B0606020202030204" pitchFamily="34" charset="0"/>
              </a:rPr>
            </a:br>
            <a:r>
              <a:rPr lang="es-CO" sz="1400" b="1" dirty="0">
                <a:latin typeface="Arial Narrow" panose="020B0606020202030204" pitchFamily="34" charset="0"/>
              </a:rPr>
              <a:t>Fecha:</a:t>
            </a:r>
            <a:r>
              <a:rPr lang="es-CO" sz="1400" dirty="0">
                <a:latin typeface="Arial Narrow" panose="020B0606020202030204" pitchFamily="34" charset="0"/>
              </a:rPr>
              <a:t> ___ / ___ / 2025</a:t>
            </a:r>
            <a:br>
              <a:rPr lang="es-CO" sz="1400" dirty="0">
                <a:latin typeface="Arial Narrow" panose="020B0606020202030204" pitchFamily="34" charset="0"/>
              </a:rPr>
            </a:br>
            <a:r>
              <a:rPr lang="es-CO" sz="1400" b="1" dirty="0">
                <a:latin typeface="Arial Narrow" panose="020B0606020202030204" pitchFamily="34" charset="0"/>
              </a:rPr>
              <a:t>Duración:</a:t>
            </a:r>
            <a:r>
              <a:rPr lang="es-CO" sz="1400" dirty="0">
                <a:latin typeface="Arial Narrow" panose="020B0606020202030204" pitchFamily="34" charset="0"/>
              </a:rPr>
              <a:t> 10 a 15 minutos</a:t>
            </a:r>
            <a:br>
              <a:rPr lang="es-CO" sz="1400" dirty="0">
                <a:latin typeface="Arial Narrow" panose="020B0606020202030204" pitchFamily="34" charset="0"/>
              </a:rPr>
            </a:br>
            <a:r>
              <a:rPr lang="es-CO" sz="1400" b="1" dirty="0">
                <a:latin typeface="Arial Narrow" panose="020B0606020202030204" pitchFamily="34" charset="0"/>
              </a:rPr>
              <a:t>Moderadora (Scrum Master):</a:t>
            </a:r>
            <a:r>
              <a:rPr lang="es-CO" sz="1400" dirty="0">
                <a:latin typeface="Arial Narrow" panose="020B0606020202030204" pitchFamily="34" charset="0"/>
              </a:rPr>
              <a:t> ___________________________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4ED0A75-BF5A-299B-6625-367861C4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61535"/>
              </p:ext>
            </p:extLst>
          </p:nvPr>
        </p:nvGraphicFramePr>
        <p:xfrm>
          <a:off x="914399" y="1961381"/>
          <a:ext cx="10689772" cy="4297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72443">
                  <a:extLst>
                    <a:ext uri="{9D8B030D-6E8A-4147-A177-3AD203B41FA5}">
                      <a16:colId xmlns:a16="http://schemas.microsoft.com/office/drawing/2014/main" val="3882883386"/>
                    </a:ext>
                  </a:extLst>
                </a:gridCol>
                <a:gridCol w="2672443">
                  <a:extLst>
                    <a:ext uri="{9D8B030D-6E8A-4147-A177-3AD203B41FA5}">
                      <a16:colId xmlns:a16="http://schemas.microsoft.com/office/drawing/2014/main" val="858914378"/>
                    </a:ext>
                  </a:extLst>
                </a:gridCol>
                <a:gridCol w="2672443">
                  <a:extLst>
                    <a:ext uri="{9D8B030D-6E8A-4147-A177-3AD203B41FA5}">
                      <a16:colId xmlns:a16="http://schemas.microsoft.com/office/drawing/2014/main" val="4264455012"/>
                    </a:ext>
                  </a:extLst>
                </a:gridCol>
                <a:gridCol w="2672443">
                  <a:extLst>
                    <a:ext uri="{9D8B030D-6E8A-4147-A177-3AD203B41FA5}">
                      <a16:colId xmlns:a16="http://schemas.microsoft.com/office/drawing/2014/main" val="3346832302"/>
                    </a:ext>
                  </a:extLst>
                </a:gridCol>
              </a:tblGrid>
              <a:tr h="465016">
                <a:tc>
                  <a:txBody>
                    <a:bodyPr/>
                    <a:lstStyle/>
                    <a:p>
                      <a:r>
                        <a:rPr lang="es-CO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¿Qué hice ayer?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/>
                        <a:t>¿Qué voy a hacer hoy?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/>
                        <a:t>¿Tengo bloqueos o dificultades?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51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915331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002080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098648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36912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901714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441365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43748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961154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916866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5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7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542</Words>
  <Application>Microsoft Office PowerPoint</Application>
  <PresentationFormat>Panorámica</PresentationFormat>
  <Paragraphs>55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Jimenez</dc:creator>
  <cp:lastModifiedBy>Sandra Jimenez</cp:lastModifiedBy>
  <cp:revision>25</cp:revision>
  <dcterms:created xsi:type="dcterms:W3CDTF">2025-06-05T05:57:08Z</dcterms:created>
  <dcterms:modified xsi:type="dcterms:W3CDTF">2025-06-05T22:51:56Z</dcterms:modified>
</cp:coreProperties>
</file>