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sldIdLst>
    <p:sldId id="256" r:id="rId2"/>
    <p:sldId id="257" r:id="rId3"/>
    <p:sldId id="259" r:id="rId4"/>
    <p:sldId id="270" r:id="rId5"/>
    <p:sldId id="260" r:id="rId6"/>
    <p:sldId id="275" r:id="rId7"/>
    <p:sldId id="261" r:id="rId8"/>
    <p:sldId id="262" r:id="rId9"/>
    <p:sldId id="263" r:id="rId10"/>
    <p:sldId id="273"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E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296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59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8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3065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382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8115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43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819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83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03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355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513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939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343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360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598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689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9/8/2025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67241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linkedin.com/in/sandrarajp" TargetMode="External"/><Relationship Id="rId2" Type="http://schemas.openxmlformats.org/officeDocument/2006/relationships/hyperlink" Target="mailto:&#8211;sandraraj36@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BC0B-CE52-4C15-9167-0B2118D76C9C}"/>
              </a:ext>
            </a:extLst>
          </p:cNvPr>
          <p:cNvSpPr>
            <a:spLocks noGrp="1"/>
          </p:cNvSpPr>
          <p:nvPr>
            <p:ph type="ctrTitle"/>
          </p:nvPr>
        </p:nvSpPr>
        <p:spPr>
          <a:xfrm>
            <a:off x="1325366" y="1144226"/>
            <a:ext cx="9545683" cy="1396350"/>
          </a:xfrm>
        </p:spPr>
        <p:txBody>
          <a:bodyPr>
            <a:normAutofit fontScale="90000"/>
          </a:bodyPr>
          <a:lstStyle/>
          <a:p>
            <a:r>
              <a:rPr lang="en-US" sz="3600" dirty="0">
                <a:latin typeface="Cambria" panose="02040503050406030204" pitchFamily="18" charset="0"/>
                <a:ea typeface="Cambria" panose="02040503050406030204" pitchFamily="18" charset="0"/>
              </a:rPr>
              <a:t>AI Automated  fraud DETECTION</a:t>
            </a:r>
            <a:r>
              <a:rPr lang="en-US" sz="7200" dirty="0">
                <a:latin typeface="Cambria" panose="02040503050406030204" pitchFamily="18" charset="0"/>
                <a:ea typeface="Cambria" panose="02040503050406030204" pitchFamily="18" charset="0"/>
              </a:rPr>
              <a:t> </a:t>
            </a:r>
            <a:r>
              <a:rPr lang="en-US" sz="3600" dirty="0">
                <a:latin typeface="Cambria" panose="02040503050406030204" pitchFamily="18" charset="0"/>
                <a:ea typeface="Cambria" panose="02040503050406030204" pitchFamily="18" charset="0"/>
              </a:rPr>
              <a:t>Dashboard</a:t>
            </a:r>
            <a:br>
              <a:rPr lang="en-US" sz="2800" dirty="0"/>
            </a:br>
            <a:r>
              <a:rPr lang="en-US" sz="2800" i="1" cap="none" dirty="0"/>
              <a:t> </a:t>
            </a:r>
            <a:endParaRPr lang="en-IN" sz="6000" i="1" dirty="0"/>
          </a:p>
        </p:txBody>
      </p:sp>
      <p:sp>
        <p:nvSpPr>
          <p:cNvPr id="7" name="TextBox 6">
            <a:extLst>
              <a:ext uri="{FF2B5EF4-FFF2-40B4-BE49-F238E27FC236}">
                <a16:creationId xmlns:a16="http://schemas.microsoft.com/office/drawing/2014/main" id="{A8A1AF3A-707D-4E5E-8E3B-CFD7C913C611}"/>
              </a:ext>
            </a:extLst>
          </p:cNvPr>
          <p:cNvSpPr txBox="1"/>
          <p:nvPr/>
        </p:nvSpPr>
        <p:spPr>
          <a:xfrm>
            <a:off x="510362" y="2567376"/>
            <a:ext cx="11900819" cy="523220"/>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latin typeface="Cambria" panose="02040503050406030204" pitchFamily="18" charset="0"/>
                <a:ea typeface="Cambria" panose="02040503050406030204" pitchFamily="18" charset="0"/>
              </a:rPr>
              <a:t>  Objective of </a:t>
            </a:r>
            <a:r>
              <a:rPr lang="en-US" sz="2800" b="1" dirty="0">
                <a:latin typeface="Cambria" panose="02040503050406030204" pitchFamily="18" charset="0"/>
                <a:ea typeface="Cambria" panose="02040503050406030204" pitchFamily="18" charset="0"/>
              </a:rPr>
              <a:t>the </a:t>
            </a:r>
            <a:r>
              <a:rPr lang="en-US" sz="2400" b="1" dirty="0">
                <a:latin typeface="Cambria" panose="02040503050406030204" pitchFamily="18" charset="0"/>
                <a:ea typeface="Cambria" panose="02040503050406030204" pitchFamily="18" charset="0"/>
              </a:rPr>
              <a:t>project</a:t>
            </a:r>
            <a:r>
              <a:rPr lang="en-US" sz="2800"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Detect and prevent fraudulent transactions automatically</a:t>
            </a:r>
          </a:p>
        </p:txBody>
      </p:sp>
      <p:sp>
        <p:nvSpPr>
          <p:cNvPr id="10" name="TextBox 9">
            <a:extLst>
              <a:ext uri="{FF2B5EF4-FFF2-40B4-BE49-F238E27FC236}">
                <a16:creationId xmlns:a16="http://schemas.microsoft.com/office/drawing/2014/main" id="{CAE3F976-5F9E-4255-9F20-FCE4097AD38B}"/>
              </a:ext>
            </a:extLst>
          </p:cNvPr>
          <p:cNvSpPr txBox="1"/>
          <p:nvPr/>
        </p:nvSpPr>
        <p:spPr>
          <a:xfrm>
            <a:off x="510363" y="3055841"/>
            <a:ext cx="10023155" cy="1107996"/>
          </a:xfrm>
          <a:prstGeom prst="rect">
            <a:avLst/>
          </a:prstGeom>
          <a:noFill/>
        </p:spPr>
        <p:txBody>
          <a:bodyPr wrap="square" rtlCol="0">
            <a:spAutoFit/>
          </a:bodyPr>
          <a:lstStyle/>
          <a:p>
            <a:pPr marL="457200" indent="-457200">
              <a:buFont typeface="Wingdings" panose="05000000000000000000" pitchFamily="2" charset="2"/>
              <a:buChar char="§"/>
            </a:pPr>
            <a:r>
              <a:rPr lang="en-US" sz="2400" b="1" dirty="0">
                <a:latin typeface="Cambria" panose="02040503050406030204" pitchFamily="18" charset="0"/>
                <a:ea typeface="Cambria" panose="02040503050406030204" pitchFamily="18" charset="0"/>
              </a:rPr>
              <a:t>Tools Used : </a:t>
            </a:r>
            <a:r>
              <a:rPr lang="en-US" sz="2400" dirty="0">
                <a:latin typeface="Cambria" panose="02040503050406030204" pitchFamily="18" charset="0"/>
                <a:ea typeface="Cambria" panose="02040503050406030204" pitchFamily="18" charset="0"/>
              </a:rPr>
              <a:t>n8n, </a:t>
            </a:r>
            <a:r>
              <a:rPr lang="en-US" sz="2400" dirty="0" err="1">
                <a:latin typeface="Cambria" panose="02040503050406030204" pitchFamily="18" charset="0"/>
                <a:ea typeface="Cambria" panose="02040503050406030204" pitchFamily="18" charset="0"/>
              </a:rPr>
              <a:t>Supabase</a:t>
            </a:r>
            <a:r>
              <a:rPr lang="en-US" sz="2400" dirty="0">
                <a:latin typeface="Cambria" panose="02040503050406030204" pitchFamily="18" charset="0"/>
                <a:ea typeface="Cambria" panose="02040503050406030204" pitchFamily="18" charset="0"/>
              </a:rPr>
              <a:t>, Google Sheets, Quadratic, Looker Studio</a:t>
            </a:r>
          </a:p>
          <a:p>
            <a:pPr marL="457200" indent="-457200">
              <a:buFont typeface="Wingdings" panose="05000000000000000000" pitchFamily="2" charset="2"/>
              <a:buChar char="§"/>
            </a:pPr>
            <a:r>
              <a:rPr lang="en-US" sz="2400" b="1" dirty="0">
                <a:latin typeface="Cambria" panose="02040503050406030204" pitchFamily="18" charset="0"/>
                <a:ea typeface="Cambria" panose="02040503050406030204" pitchFamily="18" charset="0"/>
              </a:rPr>
              <a:t>Presented By </a:t>
            </a:r>
            <a:r>
              <a:rPr lang="en-US" sz="2400" dirty="0">
                <a:latin typeface="Cambria" panose="02040503050406030204" pitchFamily="18" charset="0"/>
                <a:ea typeface="Cambria" panose="02040503050406030204" pitchFamily="18" charset="0"/>
              </a:rPr>
              <a:t>: Sandra Raj P</a:t>
            </a:r>
            <a:endParaRPr lang="en-IN" sz="2400" dirty="0">
              <a:latin typeface="Cambria" panose="02040503050406030204" pitchFamily="18" charset="0"/>
              <a:ea typeface="Cambria" panose="02040503050406030204" pitchFamily="18" charset="0"/>
            </a:endParaRPr>
          </a:p>
          <a:p>
            <a:endParaRPr lang="en-US" dirty="0"/>
          </a:p>
        </p:txBody>
      </p:sp>
      <p:pic>
        <p:nvPicPr>
          <p:cNvPr id="4" name="Picture 3">
            <a:extLst>
              <a:ext uri="{FF2B5EF4-FFF2-40B4-BE49-F238E27FC236}">
                <a16:creationId xmlns:a16="http://schemas.microsoft.com/office/drawing/2014/main" id="{429F2F20-D032-46D2-8915-759D7ECEC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901" y="4163837"/>
            <a:ext cx="1395253" cy="1395253"/>
          </a:xfrm>
          <a:prstGeom prst="rect">
            <a:avLst/>
          </a:prstGeom>
        </p:spPr>
      </p:pic>
    </p:spTree>
    <p:extLst>
      <p:ext uri="{BB962C8B-B14F-4D97-AF65-F5344CB8AC3E}">
        <p14:creationId xmlns:p14="http://schemas.microsoft.com/office/powerpoint/2010/main" val="2782807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F2B9-C09A-460F-1A0E-7C54D2D7CF2D}"/>
              </a:ext>
            </a:extLst>
          </p:cNvPr>
          <p:cNvSpPr>
            <a:spLocks noGrp="1"/>
          </p:cNvSpPr>
          <p:nvPr>
            <p:ph type="title"/>
          </p:nvPr>
        </p:nvSpPr>
        <p:spPr>
          <a:xfrm>
            <a:off x="461732" y="547955"/>
            <a:ext cx="10353761" cy="1326321"/>
          </a:xfrm>
        </p:spPr>
        <p:txBody>
          <a:bodyPr/>
          <a:lstStyle/>
          <a:p>
            <a:r>
              <a:rPr lang="en-IN" dirty="0">
                <a:latin typeface="Cambria" panose="02040503050406030204" pitchFamily="18" charset="0"/>
                <a:ea typeface="Cambria" panose="02040503050406030204" pitchFamily="18" charset="0"/>
              </a:rPr>
              <a:t>CONCLUSION</a:t>
            </a:r>
          </a:p>
        </p:txBody>
      </p:sp>
      <p:sp>
        <p:nvSpPr>
          <p:cNvPr id="3" name="Content Placeholder 2">
            <a:extLst>
              <a:ext uri="{FF2B5EF4-FFF2-40B4-BE49-F238E27FC236}">
                <a16:creationId xmlns:a16="http://schemas.microsoft.com/office/drawing/2014/main" id="{69B01B3C-C799-4172-92C0-A9942B8A8513}"/>
              </a:ext>
            </a:extLst>
          </p:cNvPr>
          <p:cNvSpPr>
            <a:spLocks noGrp="1"/>
          </p:cNvSpPr>
          <p:nvPr>
            <p:ph idx="1"/>
          </p:nvPr>
        </p:nvSpPr>
        <p:spPr>
          <a:xfrm>
            <a:off x="913795" y="2096064"/>
            <a:ext cx="7367176" cy="4544579"/>
          </a:xfrm>
        </p:spPr>
        <p:txBody>
          <a:bodyPr>
            <a:noAutofit/>
          </a:bodyPr>
          <a:lstStyle/>
          <a:p>
            <a:pPr>
              <a:lnSpc>
                <a:spcPct val="20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Achieved high accuracy in detecting fraudulent transactions</a:t>
            </a:r>
          </a:p>
          <a:p>
            <a:pPr>
              <a:lnSpc>
                <a:spcPct val="20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Reduced potential financial loss</a:t>
            </a:r>
          </a:p>
          <a:p>
            <a:pPr>
              <a:lnSpc>
                <a:spcPct val="20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Can scale to handle </a:t>
            </a:r>
            <a:r>
              <a:rPr lang="en-US" sz="2000" b="1" dirty="0">
                <a:latin typeface="Cambria" panose="02040503050406030204" pitchFamily="18" charset="0"/>
                <a:ea typeface="Cambria" panose="02040503050406030204" pitchFamily="18" charset="0"/>
              </a:rPr>
              <a:t>real-time detection</a:t>
            </a:r>
            <a:endParaRPr lang="en-US" sz="2000" dirty="0">
              <a:latin typeface="Cambria" panose="02040503050406030204" pitchFamily="18" charset="0"/>
              <a:ea typeface="Cambria" panose="02040503050406030204" pitchFamily="18" charset="0"/>
            </a:endParaRPr>
          </a:p>
          <a:p>
            <a:pPr marL="0" indent="0">
              <a:buNone/>
            </a:pP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03933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F2B9-C09A-460F-1A0E-7C54D2D7CF2D}"/>
              </a:ext>
            </a:extLst>
          </p:cNvPr>
          <p:cNvSpPr>
            <a:spLocks noGrp="1"/>
          </p:cNvSpPr>
          <p:nvPr>
            <p:ph type="title"/>
          </p:nvPr>
        </p:nvSpPr>
        <p:spPr>
          <a:xfrm>
            <a:off x="1109004" y="2325385"/>
            <a:ext cx="10353761" cy="1326321"/>
          </a:xfrm>
        </p:spPr>
        <p:txBody>
          <a:bodyPr/>
          <a:lstStyle/>
          <a:p>
            <a:r>
              <a:rPr lang="en-IN" dirty="0"/>
              <a:t>Thank YOU</a:t>
            </a:r>
          </a:p>
        </p:txBody>
      </p:sp>
      <p:sp>
        <p:nvSpPr>
          <p:cNvPr id="3" name="Content Placeholder 2">
            <a:extLst>
              <a:ext uri="{FF2B5EF4-FFF2-40B4-BE49-F238E27FC236}">
                <a16:creationId xmlns:a16="http://schemas.microsoft.com/office/drawing/2014/main" id="{69B01B3C-C799-4172-92C0-A9942B8A8513}"/>
              </a:ext>
            </a:extLst>
          </p:cNvPr>
          <p:cNvSpPr>
            <a:spLocks noGrp="1"/>
          </p:cNvSpPr>
          <p:nvPr>
            <p:ph idx="1"/>
          </p:nvPr>
        </p:nvSpPr>
        <p:spPr>
          <a:xfrm>
            <a:off x="780837" y="6190316"/>
            <a:ext cx="11260476" cy="667684"/>
          </a:xfrm>
        </p:spPr>
        <p:txBody>
          <a:bodyPr>
            <a:noAutofit/>
          </a:bodyPr>
          <a:lstStyle/>
          <a:p>
            <a:r>
              <a:rPr lang="en-IN" sz="1400" dirty="0"/>
              <a:t>Email </a:t>
            </a:r>
            <a:r>
              <a:rPr lang="en-IN" sz="1400" dirty="0">
                <a:hlinkClick r:id="rId2"/>
              </a:rPr>
              <a:t>–sandraraj36@gmail.com</a:t>
            </a:r>
            <a:r>
              <a:rPr lang="en-IN" sz="1400" dirty="0"/>
              <a:t>              LinkedIn – </a:t>
            </a:r>
            <a:r>
              <a:rPr lang="en-US" sz="1400" b="0" i="0" u="none" strike="noStrike" dirty="0">
                <a:solidFill>
                  <a:srgbClr val="F0F6FC"/>
                </a:solidFill>
                <a:effectLst/>
                <a:latin typeface="-apple-system"/>
                <a:hlinkClick r:id="rId3"/>
              </a:rPr>
              <a:t>www.linkedin.com/in/sandrarajp</a:t>
            </a:r>
            <a:r>
              <a:rPr lang="en-IN" sz="1400" b="0" i="0" u="none" strike="noStrike" dirty="0">
                <a:solidFill>
                  <a:srgbClr val="F0F6FC"/>
                </a:solidFill>
                <a:effectLst/>
                <a:latin typeface="-apple-system"/>
              </a:rPr>
              <a:t>               </a:t>
            </a:r>
            <a:r>
              <a:rPr lang="en-IN" sz="1400" dirty="0" err="1"/>
              <a:t>Github</a:t>
            </a:r>
            <a:r>
              <a:rPr lang="en-IN" sz="1400" dirty="0"/>
              <a:t> - https://github.com/sandrarajp</a:t>
            </a:r>
          </a:p>
        </p:txBody>
      </p:sp>
    </p:spTree>
    <p:extLst>
      <p:ext uri="{BB962C8B-B14F-4D97-AF65-F5344CB8AC3E}">
        <p14:creationId xmlns:p14="http://schemas.microsoft.com/office/powerpoint/2010/main" val="252189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2040-1A16-4A4D-B072-2DCC1CED01C9}"/>
              </a:ext>
            </a:extLst>
          </p:cNvPr>
          <p:cNvSpPr>
            <a:spLocks noGrp="1"/>
          </p:cNvSpPr>
          <p:nvPr>
            <p:ph type="title"/>
          </p:nvPr>
        </p:nvSpPr>
        <p:spPr>
          <a:xfrm>
            <a:off x="811053" y="87332"/>
            <a:ext cx="10353761" cy="1326321"/>
          </a:xfrm>
        </p:spPr>
        <p:txBody>
          <a:bodyPr/>
          <a:lstStyle/>
          <a:p>
            <a:r>
              <a:rPr lang="en-IN" dirty="0">
                <a:latin typeface="Cambria" panose="02040503050406030204" pitchFamily="18" charset="0"/>
                <a:ea typeface="Cambria" panose="02040503050406030204" pitchFamily="18" charset="0"/>
              </a:rPr>
              <a:t>Project description</a:t>
            </a:r>
          </a:p>
        </p:txBody>
      </p:sp>
      <p:sp>
        <p:nvSpPr>
          <p:cNvPr id="3" name="Content Placeholder 2">
            <a:extLst>
              <a:ext uri="{FF2B5EF4-FFF2-40B4-BE49-F238E27FC236}">
                <a16:creationId xmlns:a16="http://schemas.microsoft.com/office/drawing/2014/main" id="{43BCF4AA-388E-454C-AB26-CE35FE56C013}"/>
              </a:ext>
            </a:extLst>
          </p:cNvPr>
          <p:cNvSpPr>
            <a:spLocks noGrp="1"/>
          </p:cNvSpPr>
          <p:nvPr>
            <p:ph idx="1"/>
          </p:nvPr>
        </p:nvSpPr>
        <p:spPr>
          <a:xfrm>
            <a:off x="919119" y="1470159"/>
            <a:ext cx="10353762" cy="5300509"/>
          </a:xfrm>
        </p:spPr>
        <p:txBody>
          <a:bodyPr>
            <a:normAutofit fontScale="92500" lnSpcReduction="10000"/>
          </a:bodyPr>
          <a:lstStyle/>
          <a:p>
            <a:pPr algn="just"/>
            <a:r>
              <a:rPr lang="en-US" dirty="0">
                <a:latin typeface="Cambria" panose="02040503050406030204" pitchFamily="18" charset="0"/>
                <a:ea typeface="Cambria" panose="02040503050406030204" pitchFamily="18" charset="0"/>
              </a:rPr>
              <a:t>The </a:t>
            </a:r>
            <a:r>
              <a:rPr lang="en-US" b="1" dirty="0">
                <a:latin typeface="Cambria" panose="02040503050406030204" pitchFamily="18" charset="0"/>
                <a:ea typeface="Cambria" panose="02040503050406030204" pitchFamily="18" charset="0"/>
              </a:rPr>
              <a:t>AI Automated Fraud Detection System</a:t>
            </a:r>
            <a:r>
              <a:rPr lang="en-US" dirty="0">
                <a:latin typeface="Cambria" panose="02040503050406030204" pitchFamily="18" charset="0"/>
                <a:ea typeface="Cambria" panose="02040503050406030204" pitchFamily="18" charset="0"/>
              </a:rPr>
              <a:t> is designed to identify and prevent fraudulent transactions in real-time by combining automation, cloud databases, machine learning, and interactive reporting. Using </a:t>
            </a:r>
            <a:r>
              <a:rPr lang="en-US" b="1" dirty="0">
                <a:latin typeface="Cambria" panose="02040503050406030204" pitchFamily="18" charset="0"/>
                <a:ea typeface="Cambria" panose="02040503050406030204" pitchFamily="18" charset="0"/>
              </a:rPr>
              <a:t>n8n</a:t>
            </a:r>
            <a:r>
              <a:rPr lang="en-US" dirty="0">
                <a:latin typeface="Cambria" panose="02040503050406030204" pitchFamily="18" charset="0"/>
                <a:ea typeface="Cambria" panose="02040503050406030204" pitchFamily="18" charset="0"/>
              </a:rPr>
              <a:t>, the system automates workflows to collect and preprocess transaction data from multiple sources, including </a:t>
            </a:r>
            <a:r>
              <a:rPr lang="en-US" b="1" dirty="0">
                <a:latin typeface="Cambria" panose="02040503050406030204" pitchFamily="18" charset="0"/>
                <a:ea typeface="Cambria" panose="02040503050406030204" pitchFamily="18" charset="0"/>
              </a:rPr>
              <a:t>Google Sheets</a:t>
            </a:r>
            <a:r>
              <a:rPr lang="en-US" dirty="0">
                <a:latin typeface="Cambria" panose="02040503050406030204" pitchFamily="18" charset="0"/>
                <a:ea typeface="Cambria" panose="02040503050406030204" pitchFamily="18" charset="0"/>
              </a:rPr>
              <a:t> and </a:t>
            </a:r>
            <a:r>
              <a:rPr lang="en-US" b="1" dirty="0" err="1">
                <a:latin typeface="Cambria" panose="02040503050406030204" pitchFamily="18" charset="0"/>
                <a:ea typeface="Cambria" panose="02040503050406030204" pitchFamily="18" charset="0"/>
              </a:rPr>
              <a:t>Supabase</a:t>
            </a:r>
            <a:r>
              <a:rPr lang="en-US" dirty="0">
                <a:latin typeface="Cambria" panose="02040503050406030204" pitchFamily="18" charset="0"/>
                <a:ea typeface="Cambria" panose="02040503050406030204" pitchFamily="18" charset="0"/>
              </a:rPr>
              <a:t>, ensuring that data is clean, standardized, and ready for analysis without manual intervention.</a:t>
            </a:r>
          </a:p>
          <a:p>
            <a:pPr algn="just"/>
            <a:r>
              <a:rPr lang="en-US" dirty="0">
                <a:latin typeface="Cambria" panose="02040503050406030204" pitchFamily="18" charset="0"/>
                <a:ea typeface="Cambria" panose="02040503050406030204" pitchFamily="18" charset="0"/>
              </a:rPr>
              <a:t>A </a:t>
            </a:r>
            <a:r>
              <a:rPr lang="en-US" b="1" dirty="0">
                <a:latin typeface="Cambria" panose="02040503050406030204" pitchFamily="18" charset="0"/>
                <a:ea typeface="Cambria" panose="02040503050406030204" pitchFamily="18" charset="0"/>
              </a:rPr>
              <a:t>Quadratic-based machine learning model</a:t>
            </a:r>
            <a:r>
              <a:rPr lang="en-US" dirty="0">
                <a:latin typeface="Cambria" panose="02040503050406030204" pitchFamily="18" charset="0"/>
                <a:ea typeface="Cambria" panose="02040503050406030204" pitchFamily="18" charset="0"/>
              </a:rPr>
              <a:t> analyzes transactions to predict the likelihood of fraud, effectively handling imbalanced datasets and improving accuracy. By evaluating key features such as transaction amount, type, location, and account history, the system prioritizes high-risk transactions for further review. This predictive capability enables organizations to act proactively, reducing potential financial loss and operational risk.</a:t>
            </a:r>
          </a:p>
          <a:p>
            <a:pPr algn="just"/>
            <a:r>
              <a:rPr lang="en-US" dirty="0">
                <a:latin typeface="Cambria" panose="02040503050406030204" pitchFamily="18" charset="0"/>
                <a:ea typeface="Cambria" panose="02040503050406030204" pitchFamily="18" charset="0"/>
              </a:rPr>
              <a:t>The processed results are visualized in real-time through </a:t>
            </a:r>
            <a:r>
              <a:rPr lang="en-US" b="1" dirty="0">
                <a:latin typeface="Cambria" panose="02040503050406030204" pitchFamily="18" charset="0"/>
                <a:ea typeface="Cambria" panose="02040503050406030204" pitchFamily="18" charset="0"/>
              </a:rPr>
              <a:t>Looker Studio dashboards</a:t>
            </a:r>
            <a:r>
              <a:rPr lang="en-US" dirty="0">
                <a:latin typeface="Cambria" panose="02040503050406030204" pitchFamily="18" charset="0"/>
                <a:ea typeface="Cambria" panose="02040503050406030204" pitchFamily="18" charset="0"/>
              </a:rPr>
              <a:t>, providing clear insights into trends, high-risk accounts, and transaction patterns. Alerts and notifications further enhance responsiveness, making the system scalable and efficient for continuous monitoring. Overall, this project streamlines fraud detection, improves decision-making, and strengthens financial security for businesses.</a:t>
            </a:r>
          </a:p>
          <a:p>
            <a:pPr algn="just"/>
            <a:endParaRPr lang="en-IN"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3113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E41D-15D2-44BE-BF21-0E7795A54CC6}"/>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overview</a:t>
            </a:r>
          </a:p>
        </p:txBody>
      </p:sp>
      <p:sp>
        <p:nvSpPr>
          <p:cNvPr id="3" name="Content Placeholder 2">
            <a:extLst>
              <a:ext uri="{FF2B5EF4-FFF2-40B4-BE49-F238E27FC236}">
                <a16:creationId xmlns:a16="http://schemas.microsoft.com/office/drawing/2014/main" id="{FDE685F9-BBBE-416E-91F2-BC7CB71ADB13}"/>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Project Workflow integrates </a:t>
            </a:r>
            <a:r>
              <a:rPr lang="en-US" b="1" dirty="0">
                <a:latin typeface="Cambria" panose="02040503050406030204" pitchFamily="18" charset="0"/>
                <a:ea typeface="Cambria" panose="02040503050406030204" pitchFamily="18" charset="0"/>
              </a:rPr>
              <a:t>automation, database, AI, and visualization tools</a:t>
            </a:r>
          </a:p>
          <a:p>
            <a:r>
              <a:rPr lang="en-US" b="1" dirty="0">
                <a:latin typeface="Cambria" panose="02040503050406030204" pitchFamily="18" charset="0"/>
                <a:ea typeface="Cambria" panose="02040503050406030204" pitchFamily="18" charset="0"/>
              </a:rPr>
              <a:t>Flow Diagram:</a:t>
            </a:r>
            <a:endParaRPr lang="en-US" dirty="0">
              <a:latin typeface="Cambria" panose="02040503050406030204" pitchFamily="18" charset="0"/>
              <a:ea typeface="Cambria" panose="02040503050406030204" pitchFamily="18" charset="0"/>
            </a:endParaRPr>
          </a:p>
          <a:p>
            <a:pPr>
              <a:buFont typeface="+mj-lt"/>
              <a:buAutoNum type="arabicPeriod"/>
            </a:pPr>
            <a:r>
              <a:rPr lang="en-US" b="1" dirty="0">
                <a:latin typeface="Cambria" panose="02040503050406030204" pitchFamily="18" charset="0"/>
                <a:ea typeface="Cambria" panose="02040503050406030204" pitchFamily="18" charset="0"/>
              </a:rPr>
              <a:t>Data Source:</a:t>
            </a:r>
            <a:r>
              <a:rPr lang="en-US" dirty="0">
                <a:latin typeface="Cambria" panose="02040503050406030204" pitchFamily="18" charset="0"/>
                <a:ea typeface="Cambria" panose="02040503050406030204" pitchFamily="18" charset="0"/>
              </a:rPr>
              <a:t> Google Sheets / </a:t>
            </a:r>
            <a:r>
              <a:rPr lang="en-US" dirty="0" err="1">
                <a:latin typeface="Cambria" panose="02040503050406030204" pitchFamily="18" charset="0"/>
                <a:ea typeface="Cambria" panose="02040503050406030204" pitchFamily="18" charset="0"/>
              </a:rPr>
              <a:t>Supabase</a:t>
            </a:r>
            <a:r>
              <a:rPr lang="en-US" dirty="0">
                <a:latin typeface="Cambria" panose="02040503050406030204" pitchFamily="18" charset="0"/>
                <a:ea typeface="Cambria" panose="02040503050406030204" pitchFamily="18" charset="0"/>
              </a:rPr>
              <a:t> Database</a:t>
            </a:r>
          </a:p>
          <a:p>
            <a:pPr>
              <a:buFont typeface="+mj-lt"/>
              <a:buAutoNum type="arabicPeriod"/>
            </a:pPr>
            <a:r>
              <a:rPr lang="en-US" b="1" dirty="0">
                <a:latin typeface="Cambria" panose="02040503050406030204" pitchFamily="18" charset="0"/>
                <a:ea typeface="Cambria" panose="02040503050406030204" pitchFamily="18" charset="0"/>
              </a:rPr>
              <a:t>Automation:</a:t>
            </a:r>
            <a:r>
              <a:rPr lang="en-US" dirty="0">
                <a:latin typeface="Cambria" panose="02040503050406030204" pitchFamily="18" charset="0"/>
                <a:ea typeface="Cambria" panose="02040503050406030204" pitchFamily="18" charset="0"/>
              </a:rPr>
              <a:t> n8n workflows to fetch, preprocess, and trigger analysis</a:t>
            </a:r>
          </a:p>
          <a:p>
            <a:pPr>
              <a:buFont typeface="+mj-lt"/>
              <a:buAutoNum type="arabicPeriod"/>
            </a:pPr>
            <a:r>
              <a:rPr lang="en-US" b="1" dirty="0">
                <a:latin typeface="Cambria" panose="02040503050406030204" pitchFamily="18" charset="0"/>
                <a:ea typeface="Cambria" panose="02040503050406030204" pitchFamily="18" charset="0"/>
              </a:rPr>
              <a:t>AI Model:</a:t>
            </a:r>
            <a:r>
              <a:rPr lang="en-US" dirty="0">
                <a:latin typeface="Cambria" panose="02040503050406030204" pitchFamily="18" charset="0"/>
                <a:ea typeface="Cambria" panose="02040503050406030204" pitchFamily="18" charset="0"/>
              </a:rPr>
              <a:t> Quadratic algorithm / ML model for fraud prediction</a:t>
            </a:r>
          </a:p>
          <a:p>
            <a:pPr>
              <a:buFont typeface="+mj-lt"/>
              <a:buAutoNum type="arabicPeriod"/>
            </a:pPr>
            <a:r>
              <a:rPr lang="en-US" b="1" dirty="0">
                <a:latin typeface="Cambria" panose="02040503050406030204" pitchFamily="18" charset="0"/>
                <a:ea typeface="Cambria" panose="02040503050406030204" pitchFamily="18" charset="0"/>
              </a:rPr>
              <a:t>Visualization &amp; Reporting:</a:t>
            </a:r>
            <a:r>
              <a:rPr lang="en-US" dirty="0">
                <a:latin typeface="Cambria" panose="02040503050406030204" pitchFamily="18" charset="0"/>
                <a:ea typeface="Cambria" panose="02040503050406030204" pitchFamily="18" charset="0"/>
              </a:rPr>
              <a:t> Looker Studio dashboard</a:t>
            </a:r>
          </a:p>
          <a:p>
            <a:pPr>
              <a:buFont typeface="+mj-lt"/>
              <a:buAutoNum type="arabicPeriod"/>
            </a:pPr>
            <a:r>
              <a:rPr lang="en-US" b="1" dirty="0">
                <a:latin typeface="Cambria" panose="02040503050406030204" pitchFamily="18" charset="0"/>
                <a:ea typeface="Cambria" panose="02040503050406030204" pitchFamily="18" charset="0"/>
              </a:rPr>
              <a:t>Alerting:</a:t>
            </a:r>
            <a:r>
              <a:rPr lang="en-US" dirty="0">
                <a:latin typeface="Cambria" panose="02040503050406030204" pitchFamily="18" charset="0"/>
                <a:ea typeface="Cambria" panose="02040503050406030204" pitchFamily="18" charset="0"/>
              </a:rPr>
              <a:t> Notifications for high-risk transactions</a:t>
            </a:r>
          </a:p>
          <a:p>
            <a:endParaRPr lang="en-IN"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8232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8040-7260-2850-B7A9-32BD57B9E4E7}"/>
              </a:ext>
            </a:extLst>
          </p:cNvPr>
          <p:cNvSpPr>
            <a:spLocks noGrp="1"/>
          </p:cNvSpPr>
          <p:nvPr>
            <p:ph type="title"/>
          </p:nvPr>
        </p:nvSpPr>
        <p:spPr>
          <a:xfrm>
            <a:off x="768946" y="-131161"/>
            <a:ext cx="10353761" cy="964704"/>
          </a:xfrm>
        </p:spPr>
        <p:txBody>
          <a:bodyPr/>
          <a:lstStyle/>
          <a:p>
            <a:r>
              <a:rPr lang="en-IN" dirty="0">
                <a:latin typeface="Cambria" panose="02040503050406030204" pitchFamily="18" charset="0"/>
                <a:ea typeface="Cambria" panose="02040503050406030204" pitchFamily="18" charset="0"/>
              </a:rPr>
              <a:t>Dashboard</a:t>
            </a:r>
          </a:p>
        </p:txBody>
      </p:sp>
      <p:sp>
        <p:nvSpPr>
          <p:cNvPr id="5" name="TextBox 4">
            <a:extLst>
              <a:ext uri="{FF2B5EF4-FFF2-40B4-BE49-F238E27FC236}">
                <a16:creationId xmlns:a16="http://schemas.microsoft.com/office/drawing/2014/main" id="{A9652E39-A1E7-4D96-9510-3E82C1E3873A}"/>
              </a:ext>
            </a:extLst>
          </p:cNvPr>
          <p:cNvSpPr txBox="1"/>
          <p:nvPr/>
        </p:nvSpPr>
        <p:spPr>
          <a:xfrm>
            <a:off x="689018" y="637535"/>
            <a:ext cx="9667982" cy="369332"/>
          </a:xfrm>
          <a:prstGeom prst="rect">
            <a:avLst/>
          </a:prstGeom>
          <a:noFill/>
        </p:spPr>
        <p:txBody>
          <a:bodyPr wrap="square">
            <a:spAutoFit/>
          </a:bodyPr>
          <a:lstStyle/>
          <a:p>
            <a:pPr marL="457200" indent="-457200">
              <a:buFont typeface="Wingdings" panose="05000000000000000000" pitchFamily="2" charset="2"/>
              <a:buChar char="§"/>
            </a:pPr>
            <a:r>
              <a:rPr lang="en-US" dirty="0">
                <a:latin typeface="Cambria" panose="02040503050406030204" pitchFamily="18" charset="0"/>
                <a:ea typeface="Cambria" panose="02040503050406030204" pitchFamily="18" charset="0"/>
                <a:cs typeface="Calibri" panose="020F0502020204030204" pitchFamily="34" charset="0"/>
              </a:rPr>
              <a:t>AI Gemini Insights for Fraud Monitoring</a:t>
            </a:r>
          </a:p>
        </p:txBody>
      </p:sp>
      <p:pic>
        <p:nvPicPr>
          <p:cNvPr id="10" name="Picture 9">
            <a:extLst>
              <a:ext uri="{FF2B5EF4-FFF2-40B4-BE49-F238E27FC236}">
                <a16:creationId xmlns:a16="http://schemas.microsoft.com/office/drawing/2014/main" id="{67C6170A-4BE0-43DB-8E48-CAD9968F8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180" y="1182544"/>
            <a:ext cx="6553200" cy="4924425"/>
          </a:xfrm>
          <a:prstGeom prst="rect">
            <a:avLst/>
          </a:prstGeom>
        </p:spPr>
      </p:pic>
    </p:spTree>
    <p:extLst>
      <p:ext uri="{BB962C8B-B14F-4D97-AF65-F5344CB8AC3E}">
        <p14:creationId xmlns:p14="http://schemas.microsoft.com/office/powerpoint/2010/main" val="315361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E577E1-5311-4767-BF19-15915FFF8927}"/>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Data &amp; Methodology</a:t>
            </a:r>
          </a:p>
        </p:txBody>
      </p:sp>
      <p:sp>
        <p:nvSpPr>
          <p:cNvPr id="9" name="Text Placeholder 8">
            <a:extLst>
              <a:ext uri="{FF2B5EF4-FFF2-40B4-BE49-F238E27FC236}">
                <a16:creationId xmlns:a16="http://schemas.microsoft.com/office/drawing/2014/main" id="{A5C292FB-44A1-42BE-82FD-80575DDBACDC}"/>
              </a:ext>
            </a:extLst>
          </p:cNvPr>
          <p:cNvSpPr>
            <a:spLocks noGrp="1"/>
          </p:cNvSpPr>
          <p:nvPr>
            <p:ph type="body" idx="1"/>
          </p:nvPr>
        </p:nvSpPr>
        <p:spPr>
          <a:xfrm>
            <a:off x="1027799" y="2427367"/>
            <a:ext cx="4879199" cy="823912"/>
          </a:xfrm>
        </p:spPr>
        <p:txBody>
          <a:bodyPr>
            <a:normAutofit/>
          </a:bodyPr>
          <a:lstStyle/>
          <a:p>
            <a:r>
              <a:rPr lang="en-US" b="1" dirty="0"/>
              <a:t>1. Data Collection &amp; Storage</a:t>
            </a:r>
          </a:p>
          <a:p>
            <a:endParaRPr lang="en-US" dirty="0"/>
          </a:p>
        </p:txBody>
      </p:sp>
      <p:sp>
        <p:nvSpPr>
          <p:cNvPr id="2" name="Content Placeholder 1">
            <a:extLst>
              <a:ext uri="{FF2B5EF4-FFF2-40B4-BE49-F238E27FC236}">
                <a16:creationId xmlns:a16="http://schemas.microsoft.com/office/drawing/2014/main" id="{1E2AB787-1E9B-4735-AD83-1574E2761530}"/>
              </a:ext>
            </a:extLst>
          </p:cNvPr>
          <p:cNvSpPr>
            <a:spLocks noGrp="1"/>
          </p:cNvSpPr>
          <p:nvPr>
            <p:ph sz="half" idx="2"/>
          </p:nvPr>
        </p:nvSpPr>
        <p:spPr/>
        <p:txBody>
          <a:bodyPr>
            <a:normAutofit/>
          </a:bodyPr>
          <a:lstStyle/>
          <a:p>
            <a:pPr>
              <a:buFont typeface="Arial" panose="020B0604020202020204" pitchFamily="34" charset="0"/>
              <a:buChar char="•"/>
            </a:pPr>
            <a:r>
              <a:rPr lang="en-US" b="1" dirty="0" err="1">
                <a:latin typeface="Cambria" panose="02040503050406030204" pitchFamily="18" charset="0"/>
                <a:ea typeface="Cambria" panose="02040503050406030204" pitchFamily="18" charset="0"/>
              </a:rPr>
              <a:t>Supabase</a:t>
            </a:r>
            <a:r>
              <a:rPr lang="en-US" b="1"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 Store structured transaction data</a:t>
            </a:r>
          </a:p>
          <a:p>
            <a:pPr>
              <a:buFont typeface="Arial" panose="020B0604020202020204" pitchFamily="34" charset="0"/>
              <a:buChar char="•"/>
            </a:pPr>
            <a:r>
              <a:rPr lang="en-US" b="1" dirty="0">
                <a:latin typeface="Cambria" panose="02040503050406030204" pitchFamily="18" charset="0"/>
                <a:ea typeface="Cambria" panose="02040503050406030204" pitchFamily="18" charset="0"/>
              </a:rPr>
              <a:t>Google Sheets:</a:t>
            </a:r>
            <a:r>
              <a:rPr lang="en-US" dirty="0">
                <a:latin typeface="Cambria" panose="02040503050406030204" pitchFamily="18" charset="0"/>
                <a:ea typeface="Cambria" panose="02040503050406030204" pitchFamily="18" charset="0"/>
              </a:rPr>
              <a:t> Input from various sources / manual corrections</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Benefits: Centralized data, real-time updates</a:t>
            </a:r>
          </a:p>
          <a:p>
            <a:endParaRPr lang="en-US" b="1" dirty="0">
              <a:latin typeface="Cambria" panose="02040503050406030204" pitchFamily="18" charset="0"/>
              <a:ea typeface="Cambria" panose="02040503050406030204" pitchFamily="18" charset="0"/>
            </a:endParaRPr>
          </a:p>
        </p:txBody>
      </p:sp>
      <p:sp>
        <p:nvSpPr>
          <p:cNvPr id="10" name="Text Placeholder 9">
            <a:extLst>
              <a:ext uri="{FF2B5EF4-FFF2-40B4-BE49-F238E27FC236}">
                <a16:creationId xmlns:a16="http://schemas.microsoft.com/office/drawing/2014/main" id="{BCB22F03-9BF5-4154-8B44-D1814F566DF2}"/>
              </a:ext>
            </a:extLst>
          </p:cNvPr>
          <p:cNvSpPr>
            <a:spLocks noGrp="1"/>
          </p:cNvSpPr>
          <p:nvPr>
            <p:ph type="body" sz="quarter" idx="3"/>
          </p:nvPr>
        </p:nvSpPr>
        <p:spPr>
          <a:xfrm>
            <a:off x="6170999" y="2427367"/>
            <a:ext cx="4865554" cy="823912"/>
          </a:xfrm>
        </p:spPr>
        <p:txBody>
          <a:bodyPr>
            <a:normAutofit/>
          </a:bodyPr>
          <a:lstStyle/>
          <a:p>
            <a:r>
              <a:rPr lang="en-US" b="1" dirty="0"/>
              <a:t>2. Data Preprocessing with n8n</a:t>
            </a:r>
          </a:p>
          <a:p>
            <a:endParaRPr lang="en-US" dirty="0"/>
          </a:p>
        </p:txBody>
      </p:sp>
      <p:sp>
        <p:nvSpPr>
          <p:cNvPr id="11" name="Content Placeholder 10">
            <a:extLst>
              <a:ext uri="{FF2B5EF4-FFF2-40B4-BE49-F238E27FC236}">
                <a16:creationId xmlns:a16="http://schemas.microsoft.com/office/drawing/2014/main" id="{409F7697-28B7-4A8A-A32F-A340AE8D92D1}"/>
              </a:ext>
            </a:extLst>
          </p:cNvPr>
          <p:cNvSpPr>
            <a:spLocks noGrp="1"/>
          </p:cNvSpPr>
          <p:nvPr>
            <p:ph sz="quarter" idx="4"/>
          </p:nvPr>
        </p:nvSpPr>
        <p:spPr/>
        <p:txBody>
          <a:bodyPr>
            <a:normAutofit/>
          </a:bodyPr>
          <a:lstStyle/>
          <a:p>
            <a:pPr>
              <a:buFont typeface="Arial" panose="020B0604020202020204" pitchFamily="34" charset="0"/>
              <a:buChar char="•"/>
            </a:pPr>
            <a:r>
              <a:rPr lang="en-US" dirty="0">
                <a:latin typeface="Cambria" panose="02040503050406030204" pitchFamily="18" charset="0"/>
                <a:ea typeface="Cambria" panose="02040503050406030204" pitchFamily="18" charset="0"/>
              </a:rPr>
              <a:t>Automated workflows for:</a:t>
            </a:r>
          </a:p>
          <a:p>
            <a:pPr marL="742950" lvl="1" indent="-285750">
              <a:buFont typeface="Arial" panose="020B0604020202020204" pitchFamily="34" charset="0"/>
              <a:buChar char="•"/>
            </a:pPr>
            <a:r>
              <a:rPr lang="en-US" dirty="0">
                <a:latin typeface="Cambria" panose="02040503050406030204" pitchFamily="18" charset="0"/>
                <a:ea typeface="Cambria" panose="02040503050406030204" pitchFamily="18" charset="0"/>
              </a:rPr>
              <a:t>Cleaning missing values</a:t>
            </a:r>
          </a:p>
          <a:p>
            <a:pPr marL="742950" lvl="1" indent="-285750">
              <a:buFont typeface="Arial" panose="020B0604020202020204" pitchFamily="34" charset="0"/>
              <a:buChar char="•"/>
            </a:pPr>
            <a:r>
              <a:rPr lang="en-US" dirty="0">
                <a:latin typeface="Cambria" panose="02040503050406030204" pitchFamily="18" charset="0"/>
                <a:ea typeface="Cambria" panose="02040503050406030204" pitchFamily="18" charset="0"/>
              </a:rPr>
              <a:t>Filtering suspicious transactions</a:t>
            </a:r>
          </a:p>
          <a:p>
            <a:pPr marL="742950" lvl="1" indent="-285750">
              <a:buFont typeface="Arial" panose="020B0604020202020204" pitchFamily="34" charset="0"/>
              <a:buChar char="•"/>
            </a:pPr>
            <a:r>
              <a:rPr lang="en-US" dirty="0">
                <a:latin typeface="Cambria" panose="02040503050406030204" pitchFamily="18" charset="0"/>
                <a:ea typeface="Cambria" panose="02040503050406030204" pitchFamily="18" charset="0"/>
              </a:rPr>
              <a:t>Transforming and standardizing data</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Benefits: </a:t>
            </a:r>
            <a:r>
              <a:rPr lang="en-US" b="1" dirty="0">
                <a:latin typeface="Cambria" panose="02040503050406030204" pitchFamily="18" charset="0"/>
                <a:ea typeface="Cambria" panose="02040503050406030204" pitchFamily="18" charset="0"/>
              </a:rPr>
              <a:t>No manual intervention</a:t>
            </a:r>
            <a:r>
              <a:rPr lang="en-US" dirty="0">
                <a:latin typeface="Cambria" panose="02040503050406030204" pitchFamily="18" charset="0"/>
                <a:ea typeface="Cambria" panose="02040503050406030204" pitchFamily="18" charset="0"/>
              </a:rPr>
              <a:t>, real-time pipelines</a:t>
            </a:r>
          </a:p>
          <a:p>
            <a:endParaRPr lang="en-US" dirty="0"/>
          </a:p>
        </p:txBody>
      </p:sp>
    </p:spTree>
    <p:extLst>
      <p:ext uri="{BB962C8B-B14F-4D97-AF65-F5344CB8AC3E}">
        <p14:creationId xmlns:p14="http://schemas.microsoft.com/office/powerpoint/2010/main" val="429213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ED7090F-4F62-4022-A0A1-51EDE5977830}"/>
              </a:ext>
            </a:extLst>
          </p:cNvPr>
          <p:cNvSpPr>
            <a:spLocks noGrp="1"/>
          </p:cNvSpPr>
          <p:nvPr>
            <p:ph type="title"/>
          </p:nvPr>
        </p:nvSpPr>
        <p:spPr>
          <a:xfrm>
            <a:off x="-2147904" y="1674590"/>
            <a:ext cx="10353761" cy="1326321"/>
          </a:xfrm>
        </p:spPr>
        <p:txBody>
          <a:bodyPr/>
          <a:lstStyle/>
          <a:p>
            <a:r>
              <a:rPr lang="en-US" sz="2400" dirty="0">
                <a:latin typeface="Cambria" panose="02040503050406030204" pitchFamily="18" charset="0"/>
                <a:ea typeface="Cambria" panose="02040503050406030204" pitchFamily="18" charset="0"/>
              </a:rPr>
              <a:t>3. AI Model (Quadratic )</a:t>
            </a:r>
            <a:br>
              <a:rPr lang="en-US" sz="3600" dirty="0">
                <a:latin typeface="Cambria" panose="02040503050406030204" pitchFamily="18" charset="0"/>
                <a:ea typeface="Cambria" panose="02040503050406030204" pitchFamily="18" charset="0"/>
              </a:rPr>
            </a:br>
            <a:endParaRPr lang="en-US" dirty="0"/>
          </a:p>
        </p:txBody>
      </p:sp>
      <p:sp>
        <p:nvSpPr>
          <p:cNvPr id="7" name="Rectangle 1">
            <a:extLst>
              <a:ext uri="{FF2B5EF4-FFF2-40B4-BE49-F238E27FC236}">
                <a16:creationId xmlns:a16="http://schemas.microsoft.com/office/drawing/2014/main" id="{46D16A8F-4B16-424E-9B0F-D8AE5BD6070A}"/>
              </a:ext>
            </a:extLst>
          </p:cNvPr>
          <p:cNvSpPr>
            <a:spLocks noGrp="1" noChangeArrowheads="1"/>
          </p:cNvSpPr>
          <p:nvPr>
            <p:ph idx="1"/>
          </p:nvPr>
        </p:nvSpPr>
        <p:spPr bwMode="auto">
          <a:xfrm>
            <a:off x="1016536" y="2488098"/>
            <a:ext cx="10353762" cy="2459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Model predicts </a:t>
            </a: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fraud probability</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for each transaction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Features: Transaction amount, type, location, account age, past history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Quadratic / ML optimization to improve </a:t>
            </a: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accuracy &amp; recall</a:t>
            </a: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Handles </a:t>
            </a: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imbalanced dataset</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effectively</a:t>
            </a:r>
          </a:p>
        </p:txBody>
      </p:sp>
    </p:spTree>
    <p:extLst>
      <p:ext uri="{BB962C8B-B14F-4D97-AF65-F5344CB8AC3E}">
        <p14:creationId xmlns:p14="http://schemas.microsoft.com/office/powerpoint/2010/main" val="1451181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BA9E-8097-42F3-80A9-6CA21258859E}"/>
              </a:ext>
            </a:extLst>
          </p:cNvPr>
          <p:cNvSpPr>
            <a:spLocks noGrp="1"/>
          </p:cNvSpPr>
          <p:nvPr>
            <p:ph type="title"/>
          </p:nvPr>
        </p:nvSpPr>
        <p:spPr>
          <a:xfrm>
            <a:off x="913795" y="578069"/>
            <a:ext cx="10353761" cy="1326321"/>
          </a:xfrm>
        </p:spPr>
        <p:txBody>
          <a:bodyPr/>
          <a:lstStyle/>
          <a:p>
            <a:r>
              <a:rPr lang="en-IN" dirty="0">
                <a:latin typeface="Cambria" panose="02040503050406030204" pitchFamily="18" charset="0"/>
                <a:ea typeface="Cambria" panose="02040503050406030204" pitchFamily="18" charset="0"/>
              </a:rPr>
              <a:t>Dashboard Features</a:t>
            </a:r>
          </a:p>
        </p:txBody>
      </p:sp>
      <p:sp>
        <p:nvSpPr>
          <p:cNvPr id="3" name="Content Placeholder 2">
            <a:extLst>
              <a:ext uri="{FF2B5EF4-FFF2-40B4-BE49-F238E27FC236}">
                <a16:creationId xmlns:a16="http://schemas.microsoft.com/office/drawing/2014/main" id="{C9189EEC-D00A-45B6-8504-56554FF40EFF}"/>
              </a:ext>
            </a:extLst>
          </p:cNvPr>
          <p:cNvSpPr>
            <a:spLocks noGrp="1"/>
          </p:cNvSpPr>
          <p:nvPr>
            <p:ph idx="1"/>
          </p:nvPr>
        </p:nvSpPr>
        <p:spPr>
          <a:xfrm>
            <a:off x="534257" y="2209080"/>
            <a:ext cx="12349536" cy="3695136"/>
          </a:xfrm>
        </p:spPr>
        <p:txBody>
          <a:bodyPr/>
          <a:lstStyle/>
          <a:p>
            <a:pPr>
              <a:buFont typeface="Arial" panose="020B0604020202020204" pitchFamily="34" charset="0"/>
              <a:buChar char="•"/>
            </a:pPr>
            <a:r>
              <a:rPr lang="en-US" dirty="0"/>
              <a:t>Visualizations:</a:t>
            </a:r>
          </a:p>
          <a:p>
            <a:pPr marL="742950" lvl="1" indent="-285750">
              <a:buFont typeface="Arial" panose="020B0604020202020204" pitchFamily="34" charset="0"/>
              <a:buChar char="•"/>
            </a:pPr>
            <a:r>
              <a:rPr lang="en-US" dirty="0"/>
              <a:t>Fraud % transaction type</a:t>
            </a:r>
          </a:p>
          <a:p>
            <a:pPr marL="742950" lvl="1" indent="-285750">
              <a:buFont typeface="Arial" panose="020B0604020202020204" pitchFamily="34" charset="0"/>
              <a:buChar char="•"/>
            </a:pPr>
            <a:r>
              <a:rPr lang="en-US" dirty="0"/>
              <a:t>Loan default % by Status</a:t>
            </a:r>
          </a:p>
          <a:p>
            <a:pPr marL="742950" lvl="1" indent="-285750">
              <a:buFont typeface="Arial" panose="020B0604020202020204" pitchFamily="34" charset="0"/>
              <a:buChar char="•"/>
            </a:pPr>
            <a:r>
              <a:rPr lang="en-US" dirty="0"/>
              <a:t>Fraud cases in cities</a:t>
            </a:r>
          </a:p>
          <a:p>
            <a:pPr marL="742950" lvl="1" indent="-285750">
              <a:buFont typeface="Arial" panose="020B0604020202020204" pitchFamily="34" charset="0"/>
              <a:buChar char="•"/>
            </a:pPr>
            <a:r>
              <a:rPr lang="en-US" dirty="0"/>
              <a:t>High-risk account alerts</a:t>
            </a:r>
          </a:p>
          <a:p>
            <a:pPr>
              <a:buFont typeface="Arial" panose="020B0604020202020204" pitchFamily="34" charset="0"/>
              <a:buChar char="•"/>
            </a:pPr>
            <a:r>
              <a:rPr lang="en-US" dirty="0"/>
              <a:t>Real-time updates from </a:t>
            </a:r>
            <a:r>
              <a:rPr lang="en-US" b="1" dirty="0"/>
              <a:t>n8n → </a:t>
            </a:r>
            <a:r>
              <a:rPr lang="en-US" b="1" dirty="0" err="1"/>
              <a:t>Supabase</a:t>
            </a:r>
            <a:r>
              <a:rPr lang="en-US" b="1" dirty="0"/>
              <a:t> → Looker Studio</a:t>
            </a:r>
            <a:endParaRPr lang="en-US" dirty="0"/>
          </a:p>
        </p:txBody>
      </p:sp>
    </p:spTree>
    <p:extLst>
      <p:ext uri="{BB962C8B-B14F-4D97-AF65-F5344CB8AC3E}">
        <p14:creationId xmlns:p14="http://schemas.microsoft.com/office/powerpoint/2010/main" val="917413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F695-7C18-489C-8A93-20D772105DC6}"/>
              </a:ext>
            </a:extLst>
          </p:cNvPr>
          <p:cNvSpPr>
            <a:spLocks noGrp="1"/>
          </p:cNvSpPr>
          <p:nvPr>
            <p:ph type="title"/>
          </p:nvPr>
        </p:nvSpPr>
        <p:spPr>
          <a:xfrm>
            <a:off x="414036" y="709153"/>
            <a:ext cx="10353761" cy="1326321"/>
          </a:xfrm>
        </p:spPr>
        <p:txBody>
          <a:bodyPr/>
          <a:lstStyle/>
          <a:p>
            <a:r>
              <a:rPr lang="en-IN" dirty="0"/>
              <a:t>	</a:t>
            </a:r>
            <a:r>
              <a:rPr lang="en-IN" dirty="0">
                <a:latin typeface="Cambria" panose="02040503050406030204" pitchFamily="18" charset="0"/>
                <a:ea typeface="Cambria" panose="02040503050406030204" pitchFamily="18" charset="0"/>
              </a:rPr>
              <a:t>INSIGHTS</a:t>
            </a:r>
          </a:p>
        </p:txBody>
      </p:sp>
      <p:sp>
        <p:nvSpPr>
          <p:cNvPr id="3" name="Content Placeholder 2">
            <a:extLst>
              <a:ext uri="{FF2B5EF4-FFF2-40B4-BE49-F238E27FC236}">
                <a16:creationId xmlns:a16="http://schemas.microsoft.com/office/drawing/2014/main" id="{AE69D35F-DFFB-4C56-BAB7-AABBA0CAEF10}"/>
              </a:ext>
            </a:extLst>
          </p:cNvPr>
          <p:cNvSpPr>
            <a:spLocks noGrp="1"/>
          </p:cNvSpPr>
          <p:nvPr>
            <p:ph idx="1"/>
          </p:nvPr>
        </p:nvSpPr>
        <p:spPr>
          <a:xfrm>
            <a:off x="506503" y="2121543"/>
            <a:ext cx="11308778" cy="3816919"/>
          </a:xfrm>
        </p:spPr>
        <p:txBody>
          <a:bodyPr>
            <a:normAutofit lnSpcReduction="10000"/>
          </a:bodyPr>
          <a:lstStyle/>
          <a:p>
            <a:pPr lvl="1" algn="just">
              <a:lnSpc>
                <a:spcPct val="150000"/>
              </a:lnSpc>
            </a:pPr>
            <a:r>
              <a:rPr lang="en-US" sz="2200" dirty="0">
                <a:effectLst/>
              </a:rPr>
              <a:t>Total Customers: $1.12M</a:t>
            </a:r>
          </a:p>
          <a:p>
            <a:pPr lvl="1" algn="just">
              <a:lnSpc>
                <a:spcPct val="150000"/>
              </a:lnSpc>
            </a:pPr>
            <a:r>
              <a:rPr lang="en-US" sz="2200" dirty="0">
                <a:effectLst/>
              </a:rPr>
              <a:t>Avg Loan Size: $118</a:t>
            </a:r>
          </a:p>
          <a:p>
            <a:pPr lvl="1" algn="just">
              <a:lnSpc>
                <a:spcPct val="150000"/>
              </a:lnSpc>
            </a:pPr>
            <a:r>
              <a:rPr lang="en-US" sz="2200" dirty="0">
                <a:effectLst/>
              </a:rPr>
              <a:t>Total Transactions : 449% (high, needs retention strategies)</a:t>
            </a:r>
          </a:p>
          <a:p>
            <a:pPr lvl="1" algn="just">
              <a:lnSpc>
                <a:spcPct val="150000"/>
              </a:lnSpc>
            </a:pPr>
            <a:r>
              <a:rPr lang="en-US" sz="2200" dirty="0">
                <a:effectLst/>
              </a:rPr>
              <a:t>Total Loan Amount : 2124</a:t>
            </a:r>
          </a:p>
          <a:p>
            <a:pPr lvl="1" algn="just">
              <a:lnSpc>
                <a:spcPct val="150000"/>
              </a:lnSpc>
            </a:pPr>
            <a:r>
              <a:rPr lang="en-US" sz="2200" dirty="0">
                <a:effectLst/>
              </a:rPr>
              <a:t>Fraud Percentage :</a:t>
            </a:r>
          </a:p>
          <a:p>
            <a:pPr>
              <a:lnSpc>
                <a:spcPct val="150000"/>
              </a:lnSpc>
            </a:pPr>
            <a:r>
              <a:rPr lang="en-US" dirty="0"/>
              <a:t>Fraud levels remain low (0.03%), but cases cluster in Dubai &amp; Abu Dhabi; online transactions show highest fraud risk."</a:t>
            </a:r>
            <a:endParaRPr lang="en-IN" dirty="0">
              <a:effectLst/>
            </a:endParaRPr>
          </a:p>
        </p:txBody>
      </p:sp>
    </p:spTree>
    <p:extLst>
      <p:ext uri="{BB962C8B-B14F-4D97-AF65-F5344CB8AC3E}">
        <p14:creationId xmlns:p14="http://schemas.microsoft.com/office/powerpoint/2010/main" val="367603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DF8FD-AE15-4DA9-A5AF-D445DFC3AEB2}"/>
              </a:ext>
            </a:extLst>
          </p:cNvPr>
          <p:cNvSpPr>
            <a:spLocks noGrp="1"/>
          </p:cNvSpPr>
          <p:nvPr>
            <p:ph idx="1"/>
          </p:nvPr>
        </p:nvSpPr>
        <p:spPr>
          <a:xfrm>
            <a:off x="485986" y="872906"/>
            <a:ext cx="10353762" cy="1315293"/>
          </a:xfrm>
        </p:spPr>
        <p:txBody>
          <a:bodyPr>
            <a:normAutofit/>
          </a:bodyPr>
          <a:lstStyle/>
          <a:p>
            <a:pPr marL="457200" lvl="1" indent="0" algn="ctr">
              <a:buNone/>
            </a:pPr>
            <a:r>
              <a:rPr lang="en-IN" sz="3200" b="1" dirty="0">
                <a:latin typeface="Cambria" panose="02040503050406030204" pitchFamily="18" charset="0"/>
                <a:ea typeface="Cambria" panose="02040503050406030204" pitchFamily="18" charset="0"/>
              </a:rPr>
              <a:t>RECOMMENDATIONS</a:t>
            </a:r>
          </a:p>
        </p:txBody>
      </p:sp>
      <p:sp>
        <p:nvSpPr>
          <p:cNvPr id="2" name="TextBox 1">
            <a:extLst>
              <a:ext uri="{FF2B5EF4-FFF2-40B4-BE49-F238E27FC236}">
                <a16:creationId xmlns:a16="http://schemas.microsoft.com/office/drawing/2014/main" id="{AAD0A252-8014-4EC1-8CF1-D9AA5F125E36}"/>
              </a:ext>
            </a:extLst>
          </p:cNvPr>
          <p:cNvSpPr txBox="1"/>
          <p:nvPr/>
        </p:nvSpPr>
        <p:spPr>
          <a:xfrm>
            <a:off x="629823" y="1793904"/>
            <a:ext cx="8884045" cy="3270191"/>
          </a:xfrm>
          <a:prstGeom prst="rect">
            <a:avLst/>
          </a:prstGeom>
          <a:noFill/>
        </p:spPr>
        <p:txBody>
          <a:bodyPr wrap="square" rtlCol="0">
            <a:spAutoFit/>
          </a:bodyPr>
          <a:lstStyle/>
          <a:p>
            <a:pPr>
              <a:buFont typeface="Arial" panose="020B0604020202020204" pitchFamily="34" charset="0"/>
              <a:buChar char="•"/>
            </a:pPr>
            <a:r>
              <a:rPr lang="en-US" sz="3200" b="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Implement real-time fraud detection system</a:t>
            </a:r>
          </a:p>
          <a:p>
            <a:endParaRPr lang="en-US" sz="2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2400" dirty="0">
                <a:latin typeface="Cambria" panose="02040503050406030204" pitchFamily="18" charset="0"/>
                <a:ea typeface="Cambria" panose="02040503050406030204" pitchFamily="18" charset="0"/>
              </a:rPr>
              <a:t> Monitor high-risk transactions continuously</a:t>
            </a:r>
          </a:p>
          <a:p>
            <a:endParaRPr lang="en-US" sz="2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2400" dirty="0">
                <a:latin typeface="Cambria" panose="02040503050406030204" pitchFamily="18" charset="0"/>
                <a:ea typeface="Cambria" panose="02040503050406030204" pitchFamily="18" charset="0"/>
              </a:rPr>
              <a:t> Update model periodically with new data</a:t>
            </a:r>
          </a:p>
          <a:p>
            <a:endParaRPr lang="en-US" sz="2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2400" dirty="0">
                <a:latin typeface="Cambria" panose="02040503050406030204" pitchFamily="18" charset="0"/>
                <a:ea typeface="Cambria" panose="02040503050406030204" pitchFamily="18" charset="0"/>
              </a:rPr>
              <a:t> Use dashboard for decision-making</a:t>
            </a:r>
          </a:p>
          <a:p>
            <a:pPr lvl="1">
              <a:lnSpc>
                <a:spcPct val="200000"/>
              </a:lnSpc>
              <a:buFont typeface="Wingdings" panose="05000000000000000000" pitchFamily="2" charset="2"/>
              <a:buChar char="§"/>
            </a:pPr>
            <a:endParaRPr lang="en-US" dirty="0"/>
          </a:p>
        </p:txBody>
      </p:sp>
    </p:spTree>
    <p:extLst>
      <p:ext uri="{BB962C8B-B14F-4D97-AF65-F5344CB8AC3E}">
        <p14:creationId xmlns:p14="http://schemas.microsoft.com/office/powerpoint/2010/main" val="1360925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
  <TotalTime>2238</TotalTime>
  <Words>560</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Bookman Old Style</vt:lpstr>
      <vt:lpstr>Cambria</vt:lpstr>
      <vt:lpstr>Rockwell</vt:lpstr>
      <vt:lpstr>Wingdings</vt:lpstr>
      <vt:lpstr>Damask</vt:lpstr>
      <vt:lpstr>AI Automated  fraud DETECTION Dashboard  </vt:lpstr>
      <vt:lpstr>Project description</vt:lpstr>
      <vt:lpstr>overview</vt:lpstr>
      <vt:lpstr>Dashboard</vt:lpstr>
      <vt:lpstr>Data &amp; Methodology</vt:lpstr>
      <vt:lpstr>3. AI Model (Quadratic ) </vt:lpstr>
      <vt:lpstr>Dashboard Features</vt:lpstr>
      <vt:lpstr> INSIGHTS</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IMDB-Movie Analysis</dc:title>
  <dc:creator>shreshth vashisht</dc:creator>
  <cp:lastModifiedBy>Admin</cp:lastModifiedBy>
  <cp:revision>41</cp:revision>
  <dcterms:created xsi:type="dcterms:W3CDTF">2023-02-24T06:28:00Z</dcterms:created>
  <dcterms:modified xsi:type="dcterms:W3CDTF">2025-09-08T16:47:49Z</dcterms:modified>
</cp:coreProperties>
</file>