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56" r:id="rId2"/>
    <p:sldId id="257" r:id="rId3"/>
    <p:sldId id="259" r:id="rId4"/>
    <p:sldId id="270" r:id="rId5"/>
    <p:sldId id="260" r:id="rId6"/>
    <p:sldId id="261" r:id="rId7"/>
    <p:sldId id="262" r:id="rId8"/>
    <p:sldId id="263" r:id="rId9"/>
    <p:sldId id="273"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E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96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59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306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82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11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43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819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83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03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55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13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939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343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60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98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89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8/25/2025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67241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linkedin.com/in/sandrarajp" TargetMode="External"/><Relationship Id="rId2" Type="http://schemas.openxmlformats.org/officeDocument/2006/relationships/hyperlink" Target="mailto:&#8211;sandraraj36@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BC0B-CE52-4C15-9167-0B2118D76C9C}"/>
              </a:ext>
            </a:extLst>
          </p:cNvPr>
          <p:cNvSpPr>
            <a:spLocks noGrp="1"/>
          </p:cNvSpPr>
          <p:nvPr>
            <p:ph type="ctrTitle"/>
          </p:nvPr>
        </p:nvSpPr>
        <p:spPr>
          <a:xfrm>
            <a:off x="1869587" y="1144226"/>
            <a:ext cx="9001462" cy="1396350"/>
          </a:xfrm>
        </p:spPr>
        <p:txBody>
          <a:bodyPr>
            <a:normAutofit fontScale="90000"/>
          </a:bodyPr>
          <a:lstStyle/>
          <a:p>
            <a:r>
              <a:rPr lang="en-US" sz="3600" dirty="0">
                <a:latin typeface="Cambria" panose="02040503050406030204" pitchFamily="18" charset="0"/>
                <a:ea typeface="Cambria" panose="02040503050406030204" pitchFamily="18" charset="0"/>
              </a:rPr>
              <a:t>UAE SME Growth</a:t>
            </a:r>
            <a:r>
              <a:rPr lang="en-US" sz="7200" dirty="0">
                <a:latin typeface="Cambria" panose="02040503050406030204" pitchFamily="18" charset="0"/>
                <a:ea typeface="Cambria" panose="02040503050406030204" pitchFamily="18" charset="0"/>
              </a:rPr>
              <a:t> </a:t>
            </a:r>
            <a:r>
              <a:rPr lang="en-US" sz="3600" dirty="0">
                <a:latin typeface="Cambria" panose="02040503050406030204" pitchFamily="18" charset="0"/>
                <a:ea typeface="Cambria" panose="02040503050406030204" pitchFamily="18" charset="0"/>
              </a:rPr>
              <a:t>Dashboard</a:t>
            </a:r>
            <a:br>
              <a:rPr lang="en-US" sz="2800" dirty="0"/>
            </a:br>
            <a:r>
              <a:rPr lang="en-US" sz="2800" i="1" cap="none" dirty="0"/>
              <a:t> </a:t>
            </a:r>
            <a:endParaRPr lang="en-IN" sz="6000" i="1" dirty="0"/>
          </a:p>
        </p:txBody>
      </p:sp>
      <p:pic>
        <p:nvPicPr>
          <p:cNvPr id="8" name="Graphic 7" descr="Statistics with solid fill">
            <a:extLst>
              <a:ext uri="{FF2B5EF4-FFF2-40B4-BE49-F238E27FC236}">
                <a16:creationId xmlns:a16="http://schemas.microsoft.com/office/drawing/2014/main" id="{65826C0D-5C0E-4489-9A84-D9B6FD4185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98669" y="3853990"/>
            <a:ext cx="1994662" cy="1994662"/>
          </a:xfrm>
          <a:prstGeom prst="rect">
            <a:avLst/>
          </a:prstGeom>
        </p:spPr>
      </p:pic>
      <p:sp>
        <p:nvSpPr>
          <p:cNvPr id="7" name="TextBox 6">
            <a:extLst>
              <a:ext uri="{FF2B5EF4-FFF2-40B4-BE49-F238E27FC236}">
                <a16:creationId xmlns:a16="http://schemas.microsoft.com/office/drawing/2014/main" id="{A8A1AF3A-707D-4E5E-8E3B-CFD7C913C611}"/>
              </a:ext>
            </a:extLst>
          </p:cNvPr>
          <p:cNvSpPr txBox="1"/>
          <p:nvPr/>
        </p:nvSpPr>
        <p:spPr>
          <a:xfrm>
            <a:off x="510363" y="2567376"/>
            <a:ext cx="11376836" cy="523220"/>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latin typeface="Cambria" panose="02040503050406030204" pitchFamily="18" charset="0"/>
                <a:ea typeface="Cambria" panose="02040503050406030204" pitchFamily="18" charset="0"/>
              </a:rPr>
              <a:t>  Objective of </a:t>
            </a:r>
            <a:r>
              <a:rPr lang="en-US" sz="2800" b="1" dirty="0">
                <a:latin typeface="Cambria" panose="02040503050406030204" pitchFamily="18" charset="0"/>
                <a:ea typeface="Cambria" panose="02040503050406030204" pitchFamily="18" charset="0"/>
              </a:rPr>
              <a:t>the </a:t>
            </a:r>
            <a:r>
              <a:rPr lang="en-US" sz="2400" b="1" dirty="0">
                <a:latin typeface="Cambria" panose="02040503050406030204" pitchFamily="18" charset="0"/>
                <a:ea typeface="Cambria" panose="02040503050406030204" pitchFamily="18" charset="0"/>
              </a:rPr>
              <a:t>project</a:t>
            </a:r>
            <a:r>
              <a:rPr lang="en-US" sz="2800"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Analyzing</a:t>
            </a:r>
            <a:r>
              <a:rPr lang="en-US" sz="2800"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SME Performance &amp; predict growth</a:t>
            </a:r>
            <a:endParaRPr lang="en-US" sz="2400" dirty="0"/>
          </a:p>
        </p:txBody>
      </p:sp>
      <p:sp>
        <p:nvSpPr>
          <p:cNvPr id="10" name="TextBox 9">
            <a:extLst>
              <a:ext uri="{FF2B5EF4-FFF2-40B4-BE49-F238E27FC236}">
                <a16:creationId xmlns:a16="http://schemas.microsoft.com/office/drawing/2014/main" id="{CAE3F976-5F9E-4255-9F20-FCE4097AD38B}"/>
              </a:ext>
            </a:extLst>
          </p:cNvPr>
          <p:cNvSpPr txBox="1"/>
          <p:nvPr/>
        </p:nvSpPr>
        <p:spPr>
          <a:xfrm>
            <a:off x="510363" y="3055841"/>
            <a:ext cx="10023155" cy="1107996"/>
          </a:xfrm>
          <a:prstGeom prst="rect">
            <a:avLst/>
          </a:prstGeom>
          <a:noFill/>
        </p:spPr>
        <p:txBody>
          <a:bodyPr wrap="square" rtlCol="0">
            <a:spAutoFit/>
          </a:bodyPr>
          <a:lstStyle/>
          <a:p>
            <a:pPr marL="457200" indent="-457200">
              <a:buFont typeface="Wingdings" panose="05000000000000000000" pitchFamily="2" charset="2"/>
              <a:buChar char="§"/>
            </a:pPr>
            <a:r>
              <a:rPr lang="en-US" sz="2400" b="1" dirty="0">
                <a:latin typeface="Cambria" panose="02040503050406030204" pitchFamily="18" charset="0"/>
                <a:ea typeface="Cambria" panose="02040503050406030204" pitchFamily="18" charset="0"/>
              </a:rPr>
              <a:t>Tools Used : </a:t>
            </a:r>
            <a:r>
              <a:rPr lang="en-US" sz="2400" dirty="0">
                <a:latin typeface="Cambria" panose="02040503050406030204" pitchFamily="18" charset="0"/>
                <a:ea typeface="Cambria" panose="02040503050406030204" pitchFamily="18" charset="0"/>
              </a:rPr>
              <a:t>Python, Power BI, SQL, Machine Learning</a:t>
            </a:r>
          </a:p>
          <a:p>
            <a:pPr marL="457200" indent="-457200">
              <a:buFont typeface="Wingdings" panose="05000000000000000000" pitchFamily="2" charset="2"/>
              <a:buChar char="§"/>
            </a:pPr>
            <a:r>
              <a:rPr lang="en-US" sz="2400" b="1" dirty="0">
                <a:latin typeface="Cambria" panose="02040503050406030204" pitchFamily="18" charset="0"/>
                <a:ea typeface="Cambria" panose="02040503050406030204" pitchFamily="18" charset="0"/>
              </a:rPr>
              <a:t>Presented By </a:t>
            </a:r>
            <a:r>
              <a:rPr lang="en-US" sz="2400" dirty="0">
                <a:latin typeface="Cambria" panose="02040503050406030204" pitchFamily="18" charset="0"/>
                <a:ea typeface="Cambria" panose="02040503050406030204" pitchFamily="18" charset="0"/>
              </a:rPr>
              <a:t>: Sandra Raj P</a:t>
            </a:r>
            <a:endParaRPr lang="en-IN" sz="2400" dirty="0">
              <a:latin typeface="Cambria" panose="02040503050406030204" pitchFamily="18" charset="0"/>
              <a:ea typeface="Cambria" panose="02040503050406030204" pitchFamily="18" charset="0"/>
            </a:endParaRPr>
          </a:p>
          <a:p>
            <a:endParaRPr lang="en-US" dirty="0"/>
          </a:p>
        </p:txBody>
      </p:sp>
    </p:spTree>
    <p:extLst>
      <p:ext uri="{BB962C8B-B14F-4D97-AF65-F5344CB8AC3E}">
        <p14:creationId xmlns:p14="http://schemas.microsoft.com/office/powerpoint/2010/main" val="278280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F2B9-C09A-460F-1A0E-7C54D2D7CF2D}"/>
              </a:ext>
            </a:extLst>
          </p:cNvPr>
          <p:cNvSpPr>
            <a:spLocks noGrp="1"/>
          </p:cNvSpPr>
          <p:nvPr>
            <p:ph type="title"/>
          </p:nvPr>
        </p:nvSpPr>
        <p:spPr>
          <a:xfrm>
            <a:off x="1109004" y="2325385"/>
            <a:ext cx="10353761" cy="1326321"/>
          </a:xfrm>
        </p:spPr>
        <p:txBody>
          <a:bodyPr/>
          <a:lstStyle/>
          <a:p>
            <a:r>
              <a:rPr lang="en-IN" dirty="0"/>
              <a:t>Thank YOU</a:t>
            </a:r>
          </a:p>
        </p:txBody>
      </p:sp>
      <p:sp>
        <p:nvSpPr>
          <p:cNvPr id="3" name="Content Placeholder 2">
            <a:extLst>
              <a:ext uri="{FF2B5EF4-FFF2-40B4-BE49-F238E27FC236}">
                <a16:creationId xmlns:a16="http://schemas.microsoft.com/office/drawing/2014/main" id="{69B01B3C-C799-4172-92C0-A9942B8A8513}"/>
              </a:ext>
            </a:extLst>
          </p:cNvPr>
          <p:cNvSpPr>
            <a:spLocks noGrp="1"/>
          </p:cNvSpPr>
          <p:nvPr>
            <p:ph idx="1"/>
          </p:nvPr>
        </p:nvSpPr>
        <p:spPr>
          <a:xfrm>
            <a:off x="780837" y="6190316"/>
            <a:ext cx="11260476" cy="667684"/>
          </a:xfrm>
        </p:spPr>
        <p:txBody>
          <a:bodyPr>
            <a:noAutofit/>
          </a:bodyPr>
          <a:lstStyle/>
          <a:p>
            <a:r>
              <a:rPr lang="en-IN" sz="1400" dirty="0"/>
              <a:t>Email </a:t>
            </a:r>
            <a:r>
              <a:rPr lang="en-IN" sz="1400" dirty="0">
                <a:hlinkClick r:id="rId2"/>
              </a:rPr>
              <a:t>–sandraraj36@gmail.com</a:t>
            </a:r>
            <a:r>
              <a:rPr lang="en-IN" sz="1400" dirty="0"/>
              <a:t>              LinkedIn – </a:t>
            </a:r>
            <a:r>
              <a:rPr lang="en-US" sz="1400" b="0" i="0" u="none" strike="noStrike" dirty="0">
                <a:solidFill>
                  <a:srgbClr val="F0F6FC"/>
                </a:solidFill>
                <a:effectLst/>
                <a:latin typeface="-apple-system"/>
                <a:hlinkClick r:id="rId3"/>
              </a:rPr>
              <a:t>www.linkedin.com/in/sandrarajp</a:t>
            </a:r>
            <a:r>
              <a:rPr lang="en-IN" sz="1400" b="0" i="0" u="none" strike="noStrike" dirty="0">
                <a:solidFill>
                  <a:srgbClr val="F0F6FC"/>
                </a:solidFill>
                <a:effectLst/>
                <a:latin typeface="-apple-system"/>
              </a:rPr>
              <a:t>               </a:t>
            </a:r>
            <a:r>
              <a:rPr lang="en-IN" sz="1400" dirty="0" err="1"/>
              <a:t>Github</a:t>
            </a:r>
            <a:r>
              <a:rPr lang="en-IN" sz="1400" dirty="0"/>
              <a:t> - https://github.com/sandrarajp</a:t>
            </a:r>
          </a:p>
        </p:txBody>
      </p:sp>
    </p:spTree>
    <p:extLst>
      <p:ext uri="{BB962C8B-B14F-4D97-AF65-F5344CB8AC3E}">
        <p14:creationId xmlns:p14="http://schemas.microsoft.com/office/powerpoint/2010/main" val="252189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2040-1A16-4A4D-B072-2DCC1CED01C9}"/>
              </a:ext>
            </a:extLst>
          </p:cNvPr>
          <p:cNvSpPr>
            <a:spLocks noGrp="1"/>
          </p:cNvSpPr>
          <p:nvPr>
            <p:ph type="title"/>
          </p:nvPr>
        </p:nvSpPr>
        <p:spPr>
          <a:xfrm>
            <a:off x="811053" y="87332"/>
            <a:ext cx="10353761" cy="1326321"/>
          </a:xfrm>
        </p:spPr>
        <p:txBody>
          <a:bodyPr/>
          <a:lstStyle/>
          <a:p>
            <a:r>
              <a:rPr lang="en-IN" dirty="0">
                <a:latin typeface="Cambria" panose="02040503050406030204" pitchFamily="18" charset="0"/>
                <a:ea typeface="Cambria" panose="02040503050406030204" pitchFamily="18" charset="0"/>
              </a:rPr>
              <a:t>Project description</a:t>
            </a:r>
          </a:p>
        </p:txBody>
      </p:sp>
      <p:sp>
        <p:nvSpPr>
          <p:cNvPr id="3" name="Content Placeholder 2">
            <a:extLst>
              <a:ext uri="{FF2B5EF4-FFF2-40B4-BE49-F238E27FC236}">
                <a16:creationId xmlns:a16="http://schemas.microsoft.com/office/drawing/2014/main" id="{43BCF4AA-388E-454C-AB26-CE35FE56C013}"/>
              </a:ext>
            </a:extLst>
          </p:cNvPr>
          <p:cNvSpPr>
            <a:spLocks noGrp="1"/>
          </p:cNvSpPr>
          <p:nvPr>
            <p:ph idx="1"/>
          </p:nvPr>
        </p:nvSpPr>
        <p:spPr>
          <a:xfrm>
            <a:off x="919119" y="1470159"/>
            <a:ext cx="10353762" cy="5300509"/>
          </a:xfrm>
        </p:spPr>
        <p:txBody>
          <a:bodyPr>
            <a:normAutofit fontScale="92500"/>
          </a:bodyPr>
          <a:lstStyle/>
          <a:p>
            <a:pPr algn="just"/>
            <a:r>
              <a:rPr lang="en-US" b="1" dirty="0">
                <a:latin typeface="Cambria" panose="02040503050406030204" pitchFamily="18" charset="0"/>
                <a:ea typeface="Cambria" panose="02040503050406030204" pitchFamily="18" charset="0"/>
              </a:rPr>
              <a:t>The UAE SME Analytics project is designed to provide a comprehensive, AI-powered analysis of Small and Medium Enterprises (SMEs) in the UAE. Using Machine Learning algorithms, historical SME data is analyzed to predict revenue, profit trends, and growth opportunities, while identifying patterns and anomalies in performance across sectors.</a:t>
            </a:r>
            <a:endParaRPr lang="en-IN" b="1" dirty="0">
              <a:latin typeface="Cambria" panose="02040503050406030204" pitchFamily="18" charset="0"/>
              <a:ea typeface="Cambria" panose="02040503050406030204" pitchFamily="18" charset="0"/>
            </a:endParaRPr>
          </a:p>
          <a:p>
            <a:pPr algn="just"/>
            <a:r>
              <a:rPr lang="en-US" b="1" dirty="0">
                <a:latin typeface="Cambria" panose="02040503050406030204" pitchFamily="18" charset="0"/>
                <a:ea typeface="Cambria" panose="02040503050406030204" pitchFamily="18" charset="0"/>
              </a:rPr>
              <a:t>The project integrates data cleaning, exploratory data analysis (EDA), and predictive modeling to generate actionable insights for business owners, investors, and policymakers. Interactive dashboards built with Power BI visualize key metrics such as revenue, profit margins, sector performance, and the impact of government policies, supporting data-driven decision-making and tracking progress towards UAE Vision 2030 SME targets.</a:t>
            </a:r>
          </a:p>
          <a:p>
            <a:pPr algn="just"/>
            <a:r>
              <a:rPr lang="en-IN" b="1" dirty="0">
                <a:latin typeface="Cambria" panose="02040503050406030204" pitchFamily="18" charset="0"/>
                <a:ea typeface="Cambria" panose="02040503050406030204" pitchFamily="18" charset="0"/>
              </a:rPr>
              <a:t>In this project we are required to clean the data, find the total calls by all the agents, Average satisfaction score, Average response time, Number of topics, the most calls by the topic, Sum of resolved by topic, and speed of response and visualize them in charts.</a:t>
            </a:r>
          </a:p>
        </p:txBody>
      </p:sp>
    </p:spTree>
    <p:extLst>
      <p:ext uri="{BB962C8B-B14F-4D97-AF65-F5344CB8AC3E}">
        <p14:creationId xmlns:p14="http://schemas.microsoft.com/office/powerpoint/2010/main" val="373113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E41D-15D2-44BE-BF21-0E7795A54CC6}"/>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overview</a:t>
            </a:r>
          </a:p>
        </p:txBody>
      </p:sp>
      <p:sp>
        <p:nvSpPr>
          <p:cNvPr id="3" name="Content Placeholder 2">
            <a:extLst>
              <a:ext uri="{FF2B5EF4-FFF2-40B4-BE49-F238E27FC236}">
                <a16:creationId xmlns:a16="http://schemas.microsoft.com/office/drawing/2014/main" id="{FDE685F9-BBBE-416E-91F2-BC7CB71ADB13}"/>
              </a:ext>
            </a:extLst>
          </p:cNvPr>
          <p:cNvSpPr>
            <a:spLocks noGrp="1"/>
          </p:cNvSpPr>
          <p:nvPr>
            <p:ph idx="1"/>
          </p:nvPr>
        </p:nvSpPr>
        <p:spPr/>
        <p:txBody>
          <a:bodyPr/>
          <a:lstStyle/>
          <a:p>
            <a:r>
              <a:rPr lang="en-US" b="1" dirty="0">
                <a:latin typeface="Cambria" panose="02040503050406030204" pitchFamily="18" charset="0"/>
                <a:ea typeface="Cambria" panose="02040503050406030204" pitchFamily="18" charset="0"/>
              </a:rPr>
              <a:t>SMEs are the backbones of UAE’s economy</a:t>
            </a:r>
          </a:p>
          <a:p>
            <a:r>
              <a:rPr lang="en-US" b="1" dirty="0">
                <a:latin typeface="Cambria" panose="02040503050406030204" pitchFamily="18" charset="0"/>
                <a:ea typeface="Cambria" panose="02040503050406030204" pitchFamily="18" charset="0"/>
              </a:rPr>
              <a:t>Key metrics tracked:</a:t>
            </a:r>
          </a:p>
          <a:p>
            <a:pPr lvl="1">
              <a:buFont typeface="Wingdings" panose="05000000000000000000" pitchFamily="2" charset="2"/>
              <a:buChar char="§"/>
            </a:pPr>
            <a:r>
              <a:rPr lang="en-US" b="1" dirty="0">
                <a:latin typeface="Cambria" panose="02040503050406030204" pitchFamily="18" charset="0"/>
                <a:ea typeface="Cambria" panose="02040503050406030204" pitchFamily="18" charset="0"/>
              </a:rPr>
              <a:t>Total Revenue,  Average Order Value, Churn Rate, New Customers</a:t>
            </a:r>
          </a:p>
          <a:p>
            <a:pPr lvl="1">
              <a:buFont typeface="Wingdings" panose="05000000000000000000" pitchFamily="2" charset="2"/>
              <a:buChar char="§"/>
            </a:pPr>
            <a:r>
              <a:rPr lang="en-US" b="1" dirty="0">
                <a:latin typeface="Cambria" panose="02040503050406030204" pitchFamily="18" charset="0"/>
                <a:ea typeface="Cambria" panose="02040503050406030204" pitchFamily="18" charset="0"/>
              </a:rPr>
              <a:t>Track Revenue Growth Over Time</a:t>
            </a:r>
          </a:p>
          <a:p>
            <a:pPr lvl="1">
              <a:buFont typeface="Wingdings" panose="05000000000000000000" pitchFamily="2" charset="2"/>
              <a:buChar char="§"/>
            </a:pPr>
            <a:r>
              <a:rPr lang="en-US" b="1" dirty="0">
                <a:latin typeface="Cambria" panose="02040503050406030204" pitchFamily="18" charset="0"/>
                <a:ea typeface="Cambria" panose="02040503050406030204" pitchFamily="18" charset="0"/>
              </a:rPr>
              <a:t>Monitor Churn Rate &amp; Customer Retention</a:t>
            </a:r>
          </a:p>
          <a:p>
            <a:pPr lvl="1">
              <a:buFont typeface="Wingdings" panose="05000000000000000000" pitchFamily="2" charset="2"/>
              <a:buChar char="§"/>
            </a:pPr>
            <a:r>
              <a:rPr lang="en-US" b="1" dirty="0">
                <a:latin typeface="Cambria" panose="02040503050406030204" pitchFamily="18" charset="0"/>
                <a:ea typeface="Cambria" panose="02040503050406030204" pitchFamily="18" charset="0"/>
              </a:rPr>
              <a:t>Compare Marketing Spend vs Sales</a:t>
            </a:r>
          </a:p>
          <a:p>
            <a:pPr lvl="1">
              <a:buFont typeface="Wingdings" panose="05000000000000000000" pitchFamily="2" charset="2"/>
              <a:buChar char="§"/>
            </a:pPr>
            <a:r>
              <a:rPr lang="en-US" b="1" dirty="0">
                <a:latin typeface="Cambria" panose="02040503050406030204" pitchFamily="18" charset="0"/>
                <a:ea typeface="Cambria" panose="02040503050406030204" pitchFamily="18" charset="0"/>
              </a:rPr>
              <a:t>Identify Top Performing Emirates &amp; Industries</a:t>
            </a:r>
          </a:p>
          <a:p>
            <a:r>
              <a:rPr lang="en-US" b="1" dirty="0">
                <a:latin typeface="Cambria" panose="02040503050406030204" pitchFamily="18" charset="0"/>
                <a:ea typeface="Cambria" panose="02040503050406030204" pitchFamily="18" charset="0"/>
              </a:rPr>
              <a:t>Support Data-driven decision making</a:t>
            </a:r>
            <a:endParaRPr lang="en-IN"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8232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8040-7260-2850-B7A9-32BD57B9E4E7}"/>
              </a:ext>
            </a:extLst>
          </p:cNvPr>
          <p:cNvSpPr>
            <a:spLocks noGrp="1"/>
          </p:cNvSpPr>
          <p:nvPr>
            <p:ph type="title"/>
          </p:nvPr>
        </p:nvSpPr>
        <p:spPr>
          <a:xfrm>
            <a:off x="768946" y="-131161"/>
            <a:ext cx="10353761" cy="964704"/>
          </a:xfrm>
        </p:spPr>
        <p:txBody>
          <a:bodyPr/>
          <a:lstStyle/>
          <a:p>
            <a:r>
              <a:rPr lang="en-IN" dirty="0">
                <a:latin typeface="Cambria" panose="02040503050406030204" pitchFamily="18" charset="0"/>
                <a:ea typeface="Cambria" panose="02040503050406030204" pitchFamily="18" charset="0"/>
              </a:rPr>
              <a:t>Dashboard</a:t>
            </a:r>
          </a:p>
        </p:txBody>
      </p:sp>
      <p:pic>
        <p:nvPicPr>
          <p:cNvPr id="4" name="Picture 3">
            <a:extLst>
              <a:ext uri="{FF2B5EF4-FFF2-40B4-BE49-F238E27FC236}">
                <a16:creationId xmlns:a16="http://schemas.microsoft.com/office/drawing/2014/main" id="{17414EA0-733F-49D9-880C-9C57C963B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621" y="1006867"/>
            <a:ext cx="10353760" cy="5706227"/>
          </a:xfrm>
          <a:prstGeom prst="rect">
            <a:avLst/>
          </a:prstGeom>
        </p:spPr>
      </p:pic>
      <p:sp>
        <p:nvSpPr>
          <p:cNvPr id="5" name="TextBox 4">
            <a:extLst>
              <a:ext uri="{FF2B5EF4-FFF2-40B4-BE49-F238E27FC236}">
                <a16:creationId xmlns:a16="http://schemas.microsoft.com/office/drawing/2014/main" id="{A9652E39-A1E7-4D96-9510-3E82C1E3873A}"/>
              </a:ext>
            </a:extLst>
          </p:cNvPr>
          <p:cNvSpPr txBox="1"/>
          <p:nvPr/>
        </p:nvSpPr>
        <p:spPr>
          <a:xfrm>
            <a:off x="689018" y="637535"/>
            <a:ext cx="9667982" cy="369332"/>
          </a:xfrm>
          <a:prstGeom prst="rect">
            <a:avLst/>
          </a:prstGeom>
          <a:noFill/>
        </p:spPr>
        <p:txBody>
          <a:bodyPr wrap="square">
            <a:spAutoFit/>
          </a:bodyPr>
          <a:lstStyle/>
          <a:p>
            <a:pPr marL="457200" indent="-457200">
              <a:buFont typeface="Wingdings" panose="05000000000000000000" pitchFamily="2" charset="2"/>
              <a:buChar char="§"/>
            </a:pPr>
            <a:r>
              <a:rPr lang="en-US" dirty="0">
                <a:latin typeface="Cambria" panose="02040503050406030204" pitchFamily="18" charset="0"/>
                <a:ea typeface="Cambria" panose="02040503050406030204" pitchFamily="18" charset="0"/>
                <a:cs typeface="Calibri" panose="020F0502020204030204" pitchFamily="34" charset="0"/>
              </a:rPr>
              <a:t>Data Driven Insights for Small Medium Enterprises</a:t>
            </a:r>
          </a:p>
        </p:txBody>
      </p:sp>
    </p:spTree>
    <p:extLst>
      <p:ext uri="{BB962C8B-B14F-4D97-AF65-F5344CB8AC3E}">
        <p14:creationId xmlns:p14="http://schemas.microsoft.com/office/powerpoint/2010/main" val="315361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577E1-5311-4767-BF19-15915FFF892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Data &amp; Methodology</a:t>
            </a:r>
          </a:p>
        </p:txBody>
      </p:sp>
      <p:sp>
        <p:nvSpPr>
          <p:cNvPr id="2" name="Content Placeholder 1">
            <a:extLst>
              <a:ext uri="{FF2B5EF4-FFF2-40B4-BE49-F238E27FC236}">
                <a16:creationId xmlns:a16="http://schemas.microsoft.com/office/drawing/2014/main" id="{1E2AB787-1E9B-4735-AD83-1574E2761530}"/>
              </a:ext>
            </a:extLst>
          </p:cNvPr>
          <p:cNvSpPr>
            <a:spLocks noGrp="1"/>
          </p:cNvSpPr>
          <p:nvPr>
            <p:ph idx="1"/>
          </p:nvPr>
        </p:nvSpPr>
        <p:spPr/>
        <p:txBody>
          <a:bodyPr/>
          <a:lstStyle/>
          <a:p>
            <a:r>
              <a:rPr lang="en-US" b="1" dirty="0">
                <a:latin typeface="Cambria" panose="02040503050406030204" pitchFamily="18" charset="0"/>
                <a:ea typeface="Cambria" panose="02040503050406030204" pitchFamily="18" charset="0"/>
              </a:rPr>
              <a:t>Data Sources : SME financial &amp; Customer Data (2022-2024)</a:t>
            </a:r>
          </a:p>
          <a:p>
            <a:r>
              <a:rPr lang="en-US" b="1" dirty="0">
                <a:latin typeface="Cambria" panose="02040503050406030204" pitchFamily="18" charset="0"/>
                <a:ea typeface="Cambria" panose="02040503050406030204" pitchFamily="18" charset="0"/>
              </a:rPr>
              <a:t>Steps: </a:t>
            </a:r>
          </a:p>
          <a:p>
            <a:pPr>
              <a:buFont typeface="Wingdings" panose="05000000000000000000" pitchFamily="2" charset="2"/>
              <a:buChar char="§"/>
            </a:pPr>
            <a:r>
              <a:rPr lang="en-US" b="1" dirty="0">
                <a:latin typeface="Cambria" panose="02040503050406030204" pitchFamily="18" charset="0"/>
                <a:ea typeface="Cambria" panose="02040503050406030204" pitchFamily="18" charset="0"/>
              </a:rPr>
              <a:t>Data Cleaning &amp; Preprocessing (Python)</a:t>
            </a:r>
          </a:p>
          <a:p>
            <a:pPr>
              <a:buFont typeface="Wingdings" panose="05000000000000000000" pitchFamily="2" charset="2"/>
              <a:buChar char="§"/>
            </a:pPr>
            <a:r>
              <a:rPr lang="en-US" b="1" dirty="0">
                <a:latin typeface="Cambria" panose="02040503050406030204" pitchFamily="18" charset="0"/>
                <a:ea typeface="Cambria" panose="02040503050406030204" pitchFamily="18" charset="0"/>
              </a:rPr>
              <a:t>SQL Database</a:t>
            </a:r>
          </a:p>
          <a:p>
            <a:pPr>
              <a:buFont typeface="Wingdings" panose="05000000000000000000" pitchFamily="2" charset="2"/>
              <a:buChar char="§"/>
            </a:pPr>
            <a:r>
              <a:rPr lang="en-US" b="1" dirty="0">
                <a:latin typeface="Cambria" panose="02040503050406030204" pitchFamily="18" charset="0"/>
                <a:ea typeface="Cambria" panose="02040503050406030204" pitchFamily="18" charset="0"/>
              </a:rPr>
              <a:t>Feature Engineering &amp; Forecasting (Linear Regression/Random Forest)</a:t>
            </a:r>
          </a:p>
          <a:p>
            <a:pPr>
              <a:buFont typeface="Wingdings" panose="05000000000000000000" pitchFamily="2" charset="2"/>
              <a:buChar char="§"/>
            </a:pPr>
            <a:r>
              <a:rPr lang="en-US" b="1" dirty="0">
                <a:latin typeface="Cambria" panose="02040503050406030204" pitchFamily="18" charset="0"/>
                <a:ea typeface="Cambria" panose="02040503050406030204" pitchFamily="18" charset="0"/>
              </a:rPr>
              <a:t>Dashboard Creation (Power BI)</a:t>
            </a:r>
          </a:p>
        </p:txBody>
      </p:sp>
    </p:spTree>
    <p:extLst>
      <p:ext uri="{BB962C8B-B14F-4D97-AF65-F5344CB8AC3E}">
        <p14:creationId xmlns:p14="http://schemas.microsoft.com/office/powerpoint/2010/main" val="429213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BA9E-8097-42F3-80A9-6CA21258859E}"/>
              </a:ext>
            </a:extLst>
          </p:cNvPr>
          <p:cNvSpPr>
            <a:spLocks noGrp="1"/>
          </p:cNvSpPr>
          <p:nvPr>
            <p:ph type="title"/>
          </p:nvPr>
        </p:nvSpPr>
        <p:spPr>
          <a:xfrm>
            <a:off x="913795" y="578069"/>
            <a:ext cx="10353761" cy="1326321"/>
          </a:xfrm>
        </p:spPr>
        <p:txBody>
          <a:bodyPr/>
          <a:lstStyle/>
          <a:p>
            <a:r>
              <a:rPr lang="en-IN" dirty="0">
                <a:latin typeface="Cambria" panose="02040503050406030204" pitchFamily="18" charset="0"/>
                <a:ea typeface="Cambria" panose="02040503050406030204" pitchFamily="18" charset="0"/>
              </a:rPr>
              <a:t>Dashboard Features</a:t>
            </a:r>
          </a:p>
        </p:txBody>
      </p:sp>
      <p:sp>
        <p:nvSpPr>
          <p:cNvPr id="3" name="Content Placeholder 2">
            <a:extLst>
              <a:ext uri="{FF2B5EF4-FFF2-40B4-BE49-F238E27FC236}">
                <a16:creationId xmlns:a16="http://schemas.microsoft.com/office/drawing/2014/main" id="{C9189EEC-D00A-45B6-8504-56554FF40EFF}"/>
              </a:ext>
            </a:extLst>
          </p:cNvPr>
          <p:cNvSpPr>
            <a:spLocks noGrp="1"/>
          </p:cNvSpPr>
          <p:nvPr>
            <p:ph idx="1"/>
          </p:nvPr>
        </p:nvSpPr>
        <p:spPr>
          <a:xfrm>
            <a:off x="534257" y="2209080"/>
            <a:ext cx="12349536" cy="3695136"/>
          </a:xfrm>
        </p:spPr>
        <p:txBody>
          <a:bodyPr/>
          <a:lstStyle/>
          <a:p>
            <a:r>
              <a:rPr lang="en-IN" b="1" dirty="0">
                <a:latin typeface="Cambria" panose="02040503050406030204" pitchFamily="18" charset="0"/>
                <a:ea typeface="Cambria" panose="02040503050406030204" pitchFamily="18" charset="0"/>
              </a:rPr>
              <a:t>KPI Cards: </a:t>
            </a:r>
            <a:r>
              <a:rPr lang="en-IN" dirty="0">
                <a:latin typeface="Cambria" panose="02040503050406030204" pitchFamily="18" charset="0"/>
                <a:ea typeface="Cambria" panose="02040503050406030204" pitchFamily="18" charset="0"/>
              </a:rPr>
              <a:t>Revenue, </a:t>
            </a:r>
            <a:r>
              <a:rPr lang="en-IN" dirty="0" err="1">
                <a:latin typeface="Cambria" panose="02040503050406030204" pitchFamily="18" charset="0"/>
                <a:ea typeface="Cambria" panose="02040503050406030204" pitchFamily="18" charset="0"/>
              </a:rPr>
              <a:t>Avg</a:t>
            </a:r>
            <a:r>
              <a:rPr lang="en-IN" dirty="0">
                <a:latin typeface="Cambria" panose="02040503050406030204" pitchFamily="18" charset="0"/>
                <a:ea typeface="Cambria" panose="02040503050406030204" pitchFamily="18" charset="0"/>
              </a:rPr>
              <a:t> Order Value, Churn, New Customers Interactive</a:t>
            </a:r>
          </a:p>
          <a:p>
            <a:r>
              <a:rPr lang="en-IN" dirty="0">
                <a:latin typeface="Cambria" panose="02040503050406030204" pitchFamily="18" charset="0"/>
                <a:ea typeface="Cambria" panose="02040503050406030204" pitchFamily="18" charset="0"/>
              </a:rPr>
              <a:t> </a:t>
            </a:r>
            <a:r>
              <a:rPr lang="en-IN" b="1" dirty="0">
                <a:latin typeface="Cambria" panose="02040503050406030204" pitchFamily="18" charset="0"/>
                <a:ea typeface="Cambria" panose="02040503050406030204" pitchFamily="18" charset="0"/>
              </a:rPr>
              <a:t>Filters: </a:t>
            </a:r>
            <a:r>
              <a:rPr lang="en-IN" dirty="0">
                <a:latin typeface="Cambria" panose="02040503050406030204" pitchFamily="18" charset="0"/>
                <a:ea typeface="Cambria" panose="02040503050406030204" pitchFamily="18" charset="0"/>
              </a:rPr>
              <a:t>Date, Industry, Emirate</a:t>
            </a:r>
          </a:p>
          <a:p>
            <a:r>
              <a:rPr lang="en-IN" b="1" dirty="0">
                <a:latin typeface="Cambria" panose="02040503050406030204" pitchFamily="18" charset="0"/>
                <a:ea typeface="Cambria" panose="02040503050406030204" pitchFamily="18" charset="0"/>
              </a:rPr>
              <a:t>Charts : </a:t>
            </a:r>
          </a:p>
          <a:p>
            <a:pPr>
              <a:buFont typeface="Wingdings" panose="05000000000000000000" pitchFamily="2" charset="2"/>
              <a:buChar char="§"/>
            </a:pPr>
            <a:r>
              <a:rPr lang="en-IN" dirty="0">
                <a:latin typeface="Cambria" panose="02040503050406030204" pitchFamily="18" charset="0"/>
                <a:ea typeface="Cambria" panose="02040503050406030204" pitchFamily="18" charset="0"/>
              </a:rPr>
              <a:t>Revenue Trend (Actual vs Predicted), Marketing Spend vs Sales ,</a:t>
            </a:r>
          </a:p>
          <a:p>
            <a:pPr>
              <a:buFont typeface="Wingdings" panose="05000000000000000000" pitchFamily="2" charset="2"/>
              <a:buChar char="§"/>
            </a:pPr>
            <a:r>
              <a:rPr lang="en-IN" dirty="0">
                <a:latin typeface="Cambria" panose="02040503050406030204" pitchFamily="18" charset="0"/>
                <a:ea typeface="Cambria" panose="02040503050406030204" pitchFamily="18" charset="0"/>
              </a:rPr>
              <a:t>Customer Segments ,Revenue by Emirate (Map), </a:t>
            </a:r>
          </a:p>
          <a:p>
            <a:pPr>
              <a:buFont typeface="Wingdings" panose="05000000000000000000" pitchFamily="2" charset="2"/>
              <a:buChar char="§"/>
            </a:pPr>
            <a:r>
              <a:rPr lang="en-IN" dirty="0">
                <a:latin typeface="Cambria" panose="02040503050406030204" pitchFamily="18" charset="0"/>
                <a:ea typeface="Cambria" panose="02040503050406030204" pitchFamily="18" charset="0"/>
              </a:rPr>
              <a:t>New vs Returning Customers , Churn Rate over Time</a:t>
            </a:r>
          </a:p>
        </p:txBody>
      </p:sp>
    </p:spTree>
    <p:extLst>
      <p:ext uri="{BB962C8B-B14F-4D97-AF65-F5344CB8AC3E}">
        <p14:creationId xmlns:p14="http://schemas.microsoft.com/office/powerpoint/2010/main" val="91741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F695-7C18-489C-8A93-20D772105DC6}"/>
              </a:ext>
            </a:extLst>
          </p:cNvPr>
          <p:cNvSpPr>
            <a:spLocks noGrp="1"/>
          </p:cNvSpPr>
          <p:nvPr>
            <p:ph type="title"/>
          </p:nvPr>
        </p:nvSpPr>
        <p:spPr>
          <a:xfrm>
            <a:off x="414036" y="709153"/>
            <a:ext cx="10353761" cy="1326321"/>
          </a:xfrm>
        </p:spPr>
        <p:txBody>
          <a:bodyPr/>
          <a:lstStyle/>
          <a:p>
            <a:r>
              <a:rPr lang="en-IN" dirty="0"/>
              <a:t>	</a:t>
            </a:r>
            <a:r>
              <a:rPr lang="en-IN" dirty="0">
                <a:latin typeface="Cambria" panose="02040503050406030204" pitchFamily="18" charset="0"/>
                <a:ea typeface="Cambria" panose="02040503050406030204" pitchFamily="18" charset="0"/>
              </a:rPr>
              <a:t>INSIGHTS</a:t>
            </a:r>
          </a:p>
        </p:txBody>
      </p:sp>
      <p:sp>
        <p:nvSpPr>
          <p:cNvPr id="3" name="Content Placeholder 2">
            <a:extLst>
              <a:ext uri="{FF2B5EF4-FFF2-40B4-BE49-F238E27FC236}">
                <a16:creationId xmlns:a16="http://schemas.microsoft.com/office/drawing/2014/main" id="{AE69D35F-DFFB-4C56-BAB7-AABBA0CAEF10}"/>
              </a:ext>
            </a:extLst>
          </p:cNvPr>
          <p:cNvSpPr>
            <a:spLocks noGrp="1"/>
          </p:cNvSpPr>
          <p:nvPr>
            <p:ph idx="1"/>
          </p:nvPr>
        </p:nvSpPr>
        <p:spPr>
          <a:xfrm>
            <a:off x="506503" y="2121543"/>
            <a:ext cx="10353761" cy="3816919"/>
          </a:xfrm>
        </p:spPr>
        <p:txBody>
          <a:bodyPr>
            <a:normAutofit/>
          </a:bodyPr>
          <a:lstStyle/>
          <a:p>
            <a:pPr lvl="1" algn="just">
              <a:lnSpc>
                <a:spcPct val="150000"/>
              </a:lnSpc>
            </a:pPr>
            <a:r>
              <a:rPr lang="en-US" sz="2200" dirty="0">
                <a:effectLst/>
              </a:rPr>
              <a:t>Total Revenue: $1.12M</a:t>
            </a:r>
          </a:p>
          <a:p>
            <a:pPr lvl="1" algn="just">
              <a:lnSpc>
                <a:spcPct val="150000"/>
              </a:lnSpc>
            </a:pPr>
            <a:r>
              <a:rPr lang="en-US" sz="2200" dirty="0">
                <a:effectLst/>
              </a:rPr>
              <a:t>Avg Order Value: $118</a:t>
            </a:r>
          </a:p>
          <a:p>
            <a:pPr lvl="1" algn="just">
              <a:lnSpc>
                <a:spcPct val="150000"/>
              </a:lnSpc>
            </a:pPr>
            <a:r>
              <a:rPr lang="en-US" sz="2200" dirty="0">
                <a:effectLst/>
              </a:rPr>
              <a:t>Churn Rate: 449% (high, needs retention strategies)</a:t>
            </a:r>
          </a:p>
          <a:p>
            <a:pPr lvl="1" algn="just">
              <a:lnSpc>
                <a:spcPct val="150000"/>
              </a:lnSpc>
            </a:pPr>
            <a:r>
              <a:rPr lang="en-US" sz="2200" dirty="0">
                <a:effectLst/>
              </a:rPr>
              <a:t>New Customers: 2124</a:t>
            </a:r>
          </a:p>
          <a:p>
            <a:pPr lvl="1" algn="just">
              <a:lnSpc>
                <a:spcPct val="150000"/>
              </a:lnSpc>
            </a:pPr>
            <a:r>
              <a:rPr lang="en-US" sz="2200" dirty="0">
                <a:effectLst/>
              </a:rPr>
              <a:t>Dubai &amp; Abu Dhabi drive most revenue</a:t>
            </a:r>
          </a:p>
          <a:p>
            <a:pPr lvl="1" algn="just">
              <a:lnSpc>
                <a:spcPct val="150000"/>
              </a:lnSpc>
            </a:pPr>
            <a:r>
              <a:rPr lang="en-US" sz="2200" dirty="0">
                <a:effectLst/>
              </a:rPr>
              <a:t>Returning customers contribute 56% revenue</a:t>
            </a:r>
          </a:p>
          <a:p>
            <a:pPr marL="0" indent="0">
              <a:lnSpc>
                <a:spcPct val="150000"/>
              </a:lnSpc>
              <a:buNone/>
            </a:pPr>
            <a:endParaRPr lang="en-IN" dirty="0">
              <a:effectLst/>
            </a:endParaRPr>
          </a:p>
        </p:txBody>
      </p:sp>
    </p:spTree>
    <p:extLst>
      <p:ext uri="{BB962C8B-B14F-4D97-AF65-F5344CB8AC3E}">
        <p14:creationId xmlns:p14="http://schemas.microsoft.com/office/powerpoint/2010/main" val="36760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DF8FD-AE15-4DA9-A5AF-D445DFC3AEB2}"/>
              </a:ext>
            </a:extLst>
          </p:cNvPr>
          <p:cNvSpPr>
            <a:spLocks noGrp="1"/>
          </p:cNvSpPr>
          <p:nvPr>
            <p:ph idx="1"/>
          </p:nvPr>
        </p:nvSpPr>
        <p:spPr>
          <a:xfrm>
            <a:off x="485986" y="872906"/>
            <a:ext cx="10353762" cy="1315293"/>
          </a:xfrm>
        </p:spPr>
        <p:txBody>
          <a:bodyPr>
            <a:normAutofit/>
          </a:bodyPr>
          <a:lstStyle/>
          <a:p>
            <a:pPr marL="457200" lvl="1" indent="0" algn="ctr">
              <a:buNone/>
            </a:pPr>
            <a:r>
              <a:rPr lang="en-IN" sz="3200" b="1" dirty="0">
                <a:latin typeface="Cambria" panose="02040503050406030204" pitchFamily="18" charset="0"/>
                <a:ea typeface="Cambria" panose="02040503050406030204" pitchFamily="18" charset="0"/>
              </a:rPr>
              <a:t>RECOMMENDATIONS</a:t>
            </a:r>
          </a:p>
        </p:txBody>
      </p:sp>
      <p:sp>
        <p:nvSpPr>
          <p:cNvPr id="2" name="TextBox 1">
            <a:extLst>
              <a:ext uri="{FF2B5EF4-FFF2-40B4-BE49-F238E27FC236}">
                <a16:creationId xmlns:a16="http://schemas.microsoft.com/office/drawing/2014/main" id="{AAD0A252-8014-4EC1-8CF1-D9AA5F125E36}"/>
              </a:ext>
            </a:extLst>
          </p:cNvPr>
          <p:cNvSpPr txBox="1"/>
          <p:nvPr/>
        </p:nvSpPr>
        <p:spPr>
          <a:xfrm>
            <a:off x="485985" y="1849347"/>
            <a:ext cx="8884045" cy="3323987"/>
          </a:xfrm>
          <a:prstGeom prst="rect">
            <a:avLst/>
          </a:prstGeom>
          <a:noFill/>
        </p:spPr>
        <p:txBody>
          <a:bodyPr wrap="square" rtlCol="0">
            <a:spAutoFit/>
          </a:bodyPr>
          <a:lstStyle/>
          <a:p>
            <a:pPr lvl="1">
              <a:lnSpc>
                <a:spcPct val="200000"/>
              </a:lnSpc>
              <a:buFont typeface="Wingdings" panose="05000000000000000000" pitchFamily="2" charset="2"/>
              <a:buChar char="§"/>
            </a:pPr>
            <a:r>
              <a:rPr lang="en-US" sz="2400" b="1" dirty="0">
                <a:latin typeface="Cambria" panose="02040503050406030204" pitchFamily="18" charset="0"/>
                <a:ea typeface="Cambria" panose="02040503050406030204" pitchFamily="18" charset="0"/>
              </a:rPr>
              <a:t> Invest more in customer retention strategies.</a:t>
            </a:r>
          </a:p>
          <a:p>
            <a:pPr lvl="1">
              <a:lnSpc>
                <a:spcPct val="200000"/>
              </a:lnSpc>
              <a:buFont typeface="Wingdings" panose="05000000000000000000" pitchFamily="2" charset="2"/>
              <a:buChar char="§"/>
            </a:pPr>
            <a:r>
              <a:rPr lang="en-US" sz="2400" b="1" dirty="0">
                <a:latin typeface="Cambria" panose="02040503050406030204" pitchFamily="18" charset="0"/>
                <a:ea typeface="Cambria" panose="02040503050406030204" pitchFamily="18" charset="0"/>
              </a:rPr>
              <a:t> Optimize marketing spend for better ROI.</a:t>
            </a:r>
          </a:p>
          <a:p>
            <a:pPr lvl="1">
              <a:lnSpc>
                <a:spcPct val="200000"/>
              </a:lnSpc>
              <a:buFont typeface="Wingdings" panose="05000000000000000000" pitchFamily="2" charset="2"/>
              <a:buChar char="§"/>
            </a:pPr>
            <a:r>
              <a:rPr lang="en-US" sz="2400" b="1" dirty="0">
                <a:latin typeface="Cambria" panose="02040503050406030204" pitchFamily="18" charset="0"/>
                <a:ea typeface="Cambria" panose="02040503050406030204" pitchFamily="18" charset="0"/>
              </a:rPr>
              <a:t> Expand in high-performing Emirates (Dubai, Abu Dhabi).</a:t>
            </a:r>
          </a:p>
          <a:p>
            <a:pPr lvl="1">
              <a:lnSpc>
                <a:spcPct val="200000"/>
              </a:lnSpc>
              <a:buFont typeface="Wingdings" panose="05000000000000000000" pitchFamily="2" charset="2"/>
              <a:buChar char="§"/>
            </a:pPr>
            <a:r>
              <a:rPr lang="en-US" sz="2400" b="1" dirty="0">
                <a:latin typeface="Cambria" panose="02040503050406030204" pitchFamily="18" charset="0"/>
                <a:ea typeface="Cambria" panose="02040503050406030204" pitchFamily="18" charset="0"/>
              </a:rPr>
              <a:t> Support SMEs in sectors like Construction &amp; Education.</a:t>
            </a:r>
            <a:endParaRPr lang="en-IN" sz="2400" b="1" dirty="0">
              <a:latin typeface="Cambria" panose="02040503050406030204" pitchFamily="18" charset="0"/>
              <a:ea typeface="Cambria" panose="02040503050406030204" pitchFamily="18" charset="0"/>
            </a:endParaRPr>
          </a:p>
          <a:p>
            <a:endParaRPr lang="en-US" dirty="0"/>
          </a:p>
        </p:txBody>
      </p:sp>
    </p:spTree>
    <p:extLst>
      <p:ext uri="{BB962C8B-B14F-4D97-AF65-F5344CB8AC3E}">
        <p14:creationId xmlns:p14="http://schemas.microsoft.com/office/powerpoint/2010/main" val="136092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F2B9-C09A-460F-1A0E-7C54D2D7CF2D}"/>
              </a:ext>
            </a:extLst>
          </p:cNvPr>
          <p:cNvSpPr>
            <a:spLocks noGrp="1"/>
          </p:cNvSpPr>
          <p:nvPr>
            <p:ph type="title"/>
          </p:nvPr>
        </p:nvSpPr>
        <p:spPr>
          <a:xfrm>
            <a:off x="461732" y="547955"/>
            <a:ext cx="10353761" cy="1326321"/>
          </a:xfrm>
        </p:spPr>
        <p:txBody>
          <a:bodyPr/>
          <a:lstStyle/>
          <a:p>
            <a:r>
              <a:rPr lang="en-IN" dirty="0">
                <a:latin typeface="Cambria" panose="02040503050406030204" pitchFamily="18" charset="0"/>
                <a:ea typeface="Cambria" panose="02040503050406030204" pitchFamily="18" charset="0"/>
              </a:rPr>
              <a:t>CONCLUSION</a:t>
            </a:r>
          </a:p>
        </p:txBody>
      </p:sp>
      <p:sp>
        <p:nvSpPr>
          <p:cNvPr id="3" name="Content Placeholder 2">
            <a:extLst>
              <a:ext uri="{FF2B5EF4-FFF2-40B4-BE49-F238E27FC236}">
                <a16:creationId xmlns:a16="http://schemas.microsoft.com/office/drawing/2014/main" id="{69B01B3C-C799-4172-92C0-A9942B8A8513}"/>
              </a:ext>
            </a:extLst>
          </p:cNvPr>
          <p:cNvSpPr>
            <a:spLocks noGrp="1"/>
          </p:cNvSpPr>
          <p:nvPr>
            <p:ph idx="1"/>
          </p:nvPr>
        </p:nvSpPr>
        <p:spPr>
          <a:xfrm>
            <a:off x="913795" y="2096064"/>
            <a:ext cx="7367176" cy="4544579"/>
          </a:xfrm>
        </p:spPr>
        <p:txBody>
          <a:bodyPr>
            <a:noAutofit/>
          </a:bodyPr>
          <a:lstStyle/>
          <a:p>
            <a:r>
              <a:rPr lang="en-US" sz="2400" dirty="0">
                <a:latin typeface="Cambria" panose="02040503050406030204" pitchFamily="18" charset="0"/>
                <a:ea typeface="Cambria" panose="02040503050406030204" pitchFamily="18" charset="0"/>
              </a:rPr>
              <a:t>Dashboard provides real-time SME monitoring</a:t>
            </a:r>
          </a:p>
          <a:p>
            <a:r>
              <a:rPr lang="en-US" sz="2400" dirty="0">
                <a:latin typeface="Cambria" panose="02040503050406030204" pitchFamily="18" charset="0"/>
                <a:ea typeface="Cambria" panose="02040503050406030204" pitchFamily="18" charset="0"/>
              </a:rPr>
              <a:t>Helps stakeholders make data-driven decisions</a:t>
            </a:r>
          </a:p>
          <a:p>
            <a:r>
              <a:rPr lang="en-US" sz="2400" dirty="0">
                <a:latin typeface="Cambria" panose="02040503050406030204" pitchFamily="18" charset="0"/>
                <a:ea typeface="Cambria" panose="02040503050406030204" pitchFamily="18" charset="0"/>
              </a:rPr>
              <a:t>Supports UAE’s Vision 2030 for SME growth</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0393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2107</TotalTime>
  <Words>500</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Bookman Old Style</vt:lpstr>
      <vt:lpstr>Cambria</vt:lpstr>
      <vt:lpstr>Rockwell</vt:lpstr>
      <vt:lpstr>Wingdings</vt:lpstr>
      <vt:lpstr>Damask</vt:lpstr>
      <vt:lpstr>UAE SME Growth Dashboard  </vt:lpstr>
      <vt:lpstr>Project description</vt:lpstr>
      <vt:lpstr>overview</vt:lpstr>
      <vt:lpstr>Dashboard</vt:lpstr>
      <vt:lpstr>Data &amp; Methodology</vt:lpstr>
      <vt:lpstr>Dashboard Features</vt:lpstr>
      <vt:lpstr> INSIGHTS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IMDB-Movie Analysis</dc:title>
  <dc:creator>shreshth vashisht</dc:creator>
  <cp:lastModifiedBy>Admin</cp:lastModifiedBy>
  <cp:revision>36</cp:revision>
  <dcterms:created xsi:type="dcterms:W3CDTF">2023-02-24T06:28:00Z</dcterms:created>
  <dcterms:modified xsi:type="dcterms:W3CDTF">2025-08-25T10:28:48Z</dcterms:modified>
</cp:coreProperties>
</file>