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8" r:id="rId7"/>
    <p:sldId id="269" r:id="rId8"/>
    <p:sldId id="270" r:id="rId9"/>
    <p:sldId id="273" r:id="rId10"/>
    <p:sldId id="271" r:id="rId11"/>
    <p:sldId id="272" r:id="rId12"/>
    <p:sldId id="264" r:id="rId13"/>
    <p:sldId id="261" r:id="rId14"/>
    <p:sldId id="274" r:id="rId15"/>
    <p:sldId id="262" r:id="rId16"/>
    <p:sldId id="263" r:id="rId17"/>
    <p:sldId id="265" r:id="rId18"/>
    <p:sldId id="267" r:id="rId1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68C2"/>
    <a:srgbClr val="7682F6"/>
    <a:srgbClr val="B747B4"/>
    <a:srgbClr val="0000FF"/>
    <a:srgbClr val="CD7DCB"/>
    <a:srgbClr val="F38181"/>
    <a:srgbClr val="91B1F9"/>
    <a:srgbClr val="FF6565"/>
    <a:srgbClr val="F7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10"/>
  </p:normalViewPr>
  <p:slideViewPr>
    <p:cSldViewPr snapToGrid="0" snapToObjects="1">
      <p:cViewPr varScale="1">
        <p:scale>
          <a:sx n="57" d="100"/>
          <a:sy n="57" d="100"/>
        </p:scale>
        <p:origin x="8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3331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132633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772215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543719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649512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973229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933859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843933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hyperlink" Target="Streamlit.py" TargetMode="External"/><Relationship Id="rId3" Type="http://schemas.openxmlformats.org/officeDocument/2006/relationships/image" Target="../media/image13.png"/><Relationship Id="rId7" Type="http://schemas.openxmlformats.org/officeDocument/2006/relationships/hyperlink" Target="Project%20FINAL%20-02/App.ipynb"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FINAL/Project%20FINAL%20-02/App.ipynb"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Project%20FINAL%20-02/sweetviz_report.htm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8" y="3270528"/>
            <a:ext cx="7477601" cy="1666399"/>
          </a:xfrm>
          <a:prstGeom prst="rect">
            <a:avLst/>
          </a:prstGeom>
          <a:noFill/>
          <a:ln/>
        </p:spPr>
        <p:txBody>
          <a:bodyPr wrap="square" rtlCol="0" anchor="t"/>
          <a:lstStyle/>
          <a:p>
            <a:pPr marL="0" indent="0" algn="ctr">
              <a:lnSpc>
                <a:spcPts val="6561"/>
              </a:lnSpc>
              <a:buNone/>
            </a:pPr>
            <a:r>
              <a:rPr lang="en-US" sz="5249"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E-commerce</a:t>
            </a:r>
            <a:r>
              <a:rPr lang="en-US" sz="5249" dirty="0">
                <a:gradFill flip="none" rotWithShape="1">
                  <a:gsLst>
                    <a:gs pos="0">
                      <a:srgbClr val="91B1F9"/>
                    </a:gs>
                    <a:gs pos="99000">
                      <a:srgbClr val="F38181"/>
                    </a:gs>
                  </a:gsLst>
                  <a:lin ang="13500000" scaled="1"/>
                  <a:tileRect/>
                </a:gradFill>
                <a:latin typeface="Lora" pitchFamily="34" charset="0"/>
                <a:ea typeface="Lora" pitchFamily="34" charset="-122"/>
                <a:cs typeface="Lora" pitchFamily="34" charset="-120"/>
              </a:rPr>
              <a:t> Project Overview</a:t>
            </a:r>
            <a:endParaRPr lang="en-US" sz="5249" dirty="0">
              <a:gradFill flip="none" rotWithShape="1">
                <a:gsLst>
                  <a:gs pos="0">
                    <a:srgbClr val="91B1F9"/>
                  </a:gs>
                  <a:gs pos="99000">
                    <a:srgbClr val="F38181"/>
                  </a:gs>
                </a:gsLst>
                <a:lin ang="13500000" scaled="1"/>
                <a:tileRect/>
              </a:gradFill>
            </a:endParaRPr>
          </a:p>
        </p:txBody>
      </p:sp>
      <p:sp>
        <p:nvSpPr>
          <p:cNvPr id="6" name="Text 3"/>
          <p:cNvSpPr/>
          <p:nvPr/>
        </p:nvSpPr>
        <p:spPr>
          <a:xfrm>
            <a:off x="6319599" y="4936927"/>
            <a:ext cx="7477601"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5" name="Text 2"/>
          <p:cNvSpPr/>
          <p:nvPr/>
        </p:nvSpPr>
        <p:spPr>
          <a:xfrm>
            <a:off x="247650" y="-19050"/>
            <a:ext cx="10668000" cy="788292"/>
          </a:xfrm>
          <a:prstGeom prst="rect">
            <a:avLst/>
          </a:prstGeom>
          <a:noFill/>
          <a:ln/>
        </p:spPr>
        <p:txBody>
          <a:bodyPr wrap="none" rtlCol="0" anchor="t"/>
          <a:lstStyle/>
          <a:p>
            <a:pPr algn="ctr">
              <a:lnSpc>
                <a:spcPts val="5468"/>
              </a:lnSpc>
            </a:pPr>
            <a:r>
              <a:rPr lang="en-US" sz="3800" dirty="0">
                <a:gradFill flip="none" rotWithShape="1">
                  <a:gsLst>
                    <a:gs pos="67000">
                      <a:srgbClr val="CD7DCB"/>
                    </a:gs>
                    <a:gs pos="11000">
                      <a:srgbClr val="91B1F9"/>
                    </a:gs>
                    <a:gs pos="100000">
                      <a:srgbClr val="F38181"/>
                    </a:gs>
                  </a:gsLst>
                  <a:lin ang="1200000" scaled="0"/>
                  <a:tileRect/>
                </a:gradFill>
                <a:latin typeface="Times New Roman" panose="02020603050405020304" pitchFamily="18" charset="0"/>
                <a:ea typeface="Lora" pitchFamily="34" charset="-122"/>
                <a:cs typeface="Times New Roman" panose="02020603050405020304" pitchFamily="18" charset="0"/>
              </a:rPr>
              <a:t>Feature, outlier treatment and Normalization technique</a:t>
            </a:r>
          </a:p>
          <a:p>
            <a:pPr algn="ctr">
              <a:lnSpc>
                <a:spcPts val="5468"/>
              </a:lnSpc>
            </a:pPr>
            <a:r>
              <a:rPr lang="en-US" sz="3800" dirty="0">
                <a:gradFill flip="none" rotWithShape="1">
                  <a:gsLst>
                    <a:gs pos="67000">
                      <a:srgbClr val="CD7DCB"/>
                    </a:gs>
                    <a:gs pos="11000">
                      <a:srgbClr val="91B1F9"/>
                    </a:gs>
                    <a:gs pos="100000">
                      <a:srgbClr val="F38181"/>
                    </a:gs>
                  </a:gsLst>
                  <a:lin ang="1200000" scaled="0"/>
                  <a:tileRect/>
                </a:gradFill>
                <a:latin typeface="Times New Roman" panose="02020603050405020304" pitchFamily="18" charset="0"/>
                <a:ea typeface="Lora" pitchFamily="34" charset="-122"/>
                <a:cs typeface="Times New Roman" panose="02020603050405020304" pitchFamily="18" charset="0"/>
              </a:rPr>
              <a:t>Selections </a:t>
            </a:r>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6" name="Rectangle 5">
            <a:extLst>
              <a:ext uri="{FF2B5EF4-FFF2-40B4-BE49-F238E27FC236}">
                <a16:creationId xmlns:a16="http://schemas.microsoft.com/office/drawing/2014/main" id="{A0184F2F-0914-4D5F-94A4-FCF3B8CDFF3D}"/>
              </a:ext>
            </a:extLst>
          </p:cNvPr>
          <p:cNvSpPr/>
          <p:nvPr/>
        </p:nvSpPr>
        <p:spPr>
          <a:xfrm>
            <a:off x="6554098" y="686407"/>
            <a:ext cx="2261067" cy="680507"/>
          </a:xfrm>
          <a:prstGeom prst="rect">
            <a:avLst/>
          </a:prstGeom>
        </p:spPr>
        <p:txBody>
          <a:bodyPr wrap="none">
            <a:spAutoFit/>
          </a:bodyPr>
          <a:lstStyle/>
          <a:p>
            <a:pPr algn="ctr">
              <a:lnSpc>
                <a:spcPts val="5468"/>
              </a:lnSpc>
            </a:pPr>
            <a:r>
              <a:rPr lang="en-US"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by checking accuracy </a:t>
            </a:r>
            <a:endParaRPr lang="en-US" sz="2000" dirty="0"/>
          </a:p>
        </p:txBody>
      </p:sp>
      <p:sp>
        <p:nvSpPr>
          <p:cNvPr id="7" name="TextBox 6">
            <a:extLst>
              <a:ext uri="{FF2B5EF4-FFF2-40B4-BE49-F238E27FC236}">
                <a16:creationId xmlns:a16="http://schemas.microsoft.com/office/drawing/2014/main" id="{4A7168C7-909B-4070-A21A-06D4A1FFF3E5}"/>
              </a:ext>
            </a:extLst>
          </p:cNvPr>
          <p:cNvSpPr txBox="1"/>
          <p:nvPr/>
        </p:nvSpPr>
        <p:spPr>
          <a:xfrm>
            <a:off x="1009650" y="1349653"/>
            <a:ext cx="9753600" cy="5786199"/>
          </a:xfrm>
          <a:prstGeom prst="rect">
            <a:avLst/>
          </a:prstGeom>
          <a:noFill/>
        </p:spPr>
        <p:txBody>
          <a:bodyPr wrap="square" rtlCol="0">
            <a:spAutoFit/>
          </a:bodyPr>
          <a:lstStyle/>
          <a:p>
            <a:pPr marL="342900" indent="-342900">
              <a:buFont typeface="+mj-lt"/>
              <a:buAutoNum type="arabicPeriod"/>
            </a:pPr>
            <a:r>
              <a:rPr lang="en-US" sz="3200" dirty="0">
                <a:solidFill>
                  <a:schemeClr val="accent4">
                    <a:lumMod val="60000"/>
                    <a:lumOff val="40000"/>
                  </a:schemeClr>
                </a:solidFill>
              </a:rPr>
              <a:t>Raw Data:  0.98431</a:t>
            </a:r>
          </a:p>
          <a:p>
            <a:pPr marL="342900" indent="-342900">
              <a:buFont typeface="+mj-lt"/>
              <a:buAutoNum type="arabicPeriod"/>
            </a:pPr>
            <a:r>
              <a:rPr lang="en-US" sz="3200" dirty="0">
                <a:solidFill>
                  <a:schemeClr val="accent4">
                    <a:lumMod val="60000"/>
                    <a:lumOff val="40000"/>
                  </a:schemeClr>
                </a:solidFill>
              </a:rPr>
              <a:t>Outlier- IQR treated data: 0.981</a:t>
            </a:r>
          </a:p>
          <a:p>
            <a:pPr marL="342900" indent="-342900">
              <a:buFont typeface="+mj-lt"/>
              <a:buAutoNum type="arabicPeriod"/>
            </a:pPr>
            <a:r>
              <a:rPr lang="en-US" sz="3200" dirty="0">
                <a:solidFill>
                  <a:schemeClr val="accent4">
                    <a:lumMod val="60000"/>
                    <a:lumOff val="40000"/>
                  </a:schemeClr>
                </a:solidFill>
              </a:rPr>
              <a:t>Outlier- Cooks distance treated data: </a:t>
            </a:r>
            <a:r>
              <a:rPr lang="en-US" sz="3200" b="1" dirty="0">
                <a:solidFill>
                  <a:schemeClr val="accent6"/>
                </a:solidFill>
              </a:rPr>
              <a:t>0.987</a:t>
            </a:r>
          </a:p>
          <a:p>
            <a:pPr marL="342900" indent="-342900">
              <a:buFont typeface="+mj-lt"/>
              <a:buAutoNum type="arabicPeriod"/>
            </a:pPr>
            <a:r>
              <a:rPr lang="en-US" sz="3200" dirty="0">
                <a:solidFill>
                  <a:schemeClr val="accent4">
                    <a:lumMod val="60000"/>
                    <a:lumOff val="40000"/>
                  </a:schemeClr>
                </a:solidFill>
              </a:rPr>
              <a:t>With out ‘Time on website’: 0.98428</a:t>
            </a:r>
          </a:p>
          <a:p>
            <a:pPr marL="342900" indent="-342900">
              <a:buFont typeface="+mj-lt"/>
              <a:buAutoNum type="arabicPeriod"/>
            </a:pPr>
            <a:r>
              <a:rPr lang="en-US" sz="3200" dirty="0">
                <a:solidFill>
                  <a:schemeClr val="accent4">
                    <a:lumMod val="60000"/>
                    <a:lumOff val="40000"/>
                  </a:schemeClr>
                </a:solidFill>
              </a:rPr>
              <a:t>With Standard scalar transformation: 0.98431</a:t>
            </a:r>
          </a:p>
          <a:p>
            <a:pPr marL="342900" indent="-342900">
              <a:buFont typeface="+mj-lt"/>
              <a:buAutoNum type="arabicPeriod"/>
            </a:pPr>
            <a:r>
              <a:rPr lang="en-US" sz="3200" dirty="0">
                <a:solidFill>
                  <a:schemeClr val="accent4">
                    <a:lumMod val="60000"/>
                    <a:lumOff val="40000"/>
                  </a:schemeClr>
                </a:solidFill>
              </a:rPr>
              <a:t>All other Normalization (Train-Test Split data):</a:t>
            </a:r>
          </a:p>
          <a:p>
            <a:pPr marL="800100" lvl="1" indent="-342900">
              <a:buFont typeface="+mj-lt"/>
              <a:buAutoNum type="arabicPeriod"/>
            </a:pPr>
            <a:r>
              <a:rPr lang="en-US" sz="3200" dirty="0">
                <a:solidFill>
                  <a:schemeClr val="accent4">
                    <a:lumMod val="60000"/>
                    <a:lumOff val="40000"/>
                  </a:schemeClr>
                </a:solidFill>
              </a:rPr>
              <a:t>Without Normalization: 0.98540</a:t>
            </a:r>
          </a:p>
          <a:p>
            <a:pPr marL="800100" lvl="1" indent="-342900">
              <a:buFont typeface="+mj-lt"/>
              <a:buAutoNum type="arabicPeriod"/>
            </a:pPr>
            <a:r>
              <a:rPr lang="en-US" sz="3200" dirty="0">
                <a:solidFill>
                  <a:schemeClr val="accent4">
                    <a:lumMod val="60000"/>
                    <a:lumOff val="40000"/>
                  </a:schemeClr>
                </a:solidFill>
              </a:rPr>
              <a:t>Standard Scalar: 0.98540</a:t>
            </a:r>
          </a:p>
          <a:p>
            <a:pPr marL="800100" lvl="1" indent="-342900">
              <a:buFont typeface="+mj-lt"/>
              <a:buAutoNum type="arabicPeriod"/>
            </a:pPr>
            <a:r>
              <a:rPr lang="en-US" sz="3200" dirty="0" err="1">
                <a:solidFill>
                  <a:schemeClr val="accent4">
                    <a:lumMod val="60000"/>
                    <a:lumOff val="40000"/>
                  </a:schemeClr>
                </a:solidFill>
              </a:rPr>
              <a:t>MinMax</a:t>
            </a:r>
            <a:r>
              <a:rPr lang="en-US" sz="3200" dirty="0">
                <a:solidFill>
                  <a:schemeClr val="accent4">
                    <a:lumMod val="60000"/>
                    <a:lumOff val="40000"/>
                  </a:schemeClr>
                </a:solidFill>
              </a:rPr>
              <a:t> Scaler: 0.98540</a:t>
            </a:r>
          </a:p>
          <a:p>
            <a:pPr marL="800100" lvl="1" indent="-342900">
              <a:buFont typeface="+mj-lt"/>
              <a:buAutoNum type="arabicPeriod"/>
            </a:pPr>
            <a:r>
              <a:rPr lang="en-US" sz="3200" dirty="0">
                <a:solidFill>
                  <a:schemeClr val="accent4">
                    <a:lumMod val="60000"/>
                    <a:lumOff val="40000"/>
                  </a:schemeClr>
                </a:solidFill>
              </a:rPr>
              <a:t>Square Transformation: 0.95578</a:t>
            </a:r>
          </a:p>
          <a:p>
            <a:pPr marL="800100" lvl="1" indent="-342900">
              <a:buFont typeface="+mj-lt"/>
              <a:buAutoNum type="arabicPeriod"/>
            </a:pPr>
            <a:r>
              <a:rPr lang="en-US" sz="3200" dirty="0">
                <a:solidFill>
                  <a:schemeClr val="accent4">
                    <a:lumMod val="60000"/>
                    <a:lumOff val="40000"/>
                  </a:schemeClr>
                </a:solidFill>
              </a:rPr>
              <a:t>Log Transformation: 0.95982</a:t>
            </a:r>
          </a:p>
          <a:p>
            <a:pPr marL="800100" lvl="1" indent="-342900">
              <a:buFont typeface="+mj-lt"/>
              <a:buAutoNum type="arabicPeriod"/>
            </a:pPr>
            <a:endParaRPr lang="en-IN" dirty="0"/>
          </a:p>
        </p:txBody>
      </p:sp>
    </p:spTree>
    <p:extLst>
      <p:ext uri="{BB962C8B-B14F-4D97-AF65-F5344CB8AC3E}">
        <p14:creationId xmlns:p14="http://schemas.microsoft.com/office/powerpoint/2010/main" val="1271920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6" name="Rectangle 5">
            <a:extLst>
              <a:ext uri="{FF2B5EF4-FFF2-40B4-BE49-F238E27FC236}">
                <a16:creationId xmlns:a16="http://schemas.microsoft.com/office/drawing/2014/main" id="{A0184F2F-0914-4D5F-94A4-FCF3B8CDFF3D}"/>
              </a:ext>
            </a:extLst>
          </p:cNvPr>
          <p:cNvSpPr/>
          <p:nvPr/>
        </p:nvSpPr>
        <p:spPr>
          <a:xfrm>
            <a:off x="4919197" y="984695"/>
            <a:ext cx="1229825" cy="680507"/>
          </a:xfrm>
          <a:prstGeom prst="rect">
            <a:avLst/>
          </a:prstGeom>
        </p:spPr>
        <p:txBody>
          <a:bodyPr wrap="none">
            <a:spAutoFit/>
          </a:bodyPr>
          <a:lstStyle/>
          <a:p>
            <a:pPr algn="ctr">
              <a:lnSpc>
                <a:spcPts val="5468"/>
              </a:lnSpc>
            </a:pPr>
            <a:r>
              <a:rPr lang="en-US"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Conclusion</a:t>
            </a:r>
            <a:endParaRPr lang="en-US" sz="2000" dirty="0"/>
          </a:p>
        </p:txBody>
      </p:sp>
      <p:sp>
        <p:nvSpPr>
          <p:cNvPr id="7" name="TextBox 6">
            <a:extLst>
              <a:ext uri="{FF2B5EF4-FFF2-40B4-BE49-F238E27FC236}">
                <a16:creationId xmlns:a16="http://schemas.microsoft.com/office/drawing/2014/main" id="{4A7168C7-909B-4070-A21A-06D4A1FFF3E5}"/>
              </a:ext>
            </a:extLst>
          </p:cNvPr>
          <p:cNvSpPr txBox="1"/>
          <p:nvPr/>
        </p:nvSpPr>
        <p:spPr>
          <a:xfrm>
            <a:off x="1009650" y="2343150"/>
            <a:ext cx="9753600" cy="4031873"/>
          </a:xfrm>
          <a:prstGeom prst="rect">
            <a:avLst/>
          </a:prstGeom>
          <a:noFill/>
        </p:spPr>
        <p:txBody>
          <a:bodyPr wrap="square" rtlCol="0">
            <a:spAutoFit/>
          </a:bodyPr>
          <a:lstStyle/>
          <a:p>
            <a:pPr marL="342900" indent="-342900">
              <a:buFont typeface="+mj-lt"/>
              <a:buAutoNum type="arabicPeriod"/>
            </a:pPr>
            <a:r>
              <a:rPr lang="en-US" sz="3200" dirty="0">
                <a:solidFill>
                  <a:schemeClr val="accent4">
                    <a:lumMod val="60000"/>
                    <a:lumOff val="40000"/>
                  </a:schemeClr>
                </a:solidFill>
              </a:rPr>
              <a:t> We can exclude the feature "Time on website".</a:t>
            </a:r>
          </a:p>
          <a:p>
            <a:pPr marL="342900" indent="-342900">
              <a:buFont typeface="+mj-lt"/>
              <a:buAutoNum type="arabicPeriod"/>
            </a:pPr>
            <a:endParaRPr lang="en-US" sz="3200" dirty="0">
              <a:solidFill>
                <a:schemeClr val="accent4">
                  <a:lumMod val="60000"/>
                  <a:lumOff val="40000"/>
                </a:schemeClr>
              </a:solidFill>
            </a:endParaRPr>
          </a:p>
          <a:p>
            <a:pPr marL="342900" indent="-342900">
              <a:buFont typeface="+mj-lt"/>
              <a:buAutoNum type="arabicPeriod"/>
            </a:pPr>
            <a:r>
              <a:rPr lang="en-US" sz="3200" dirty="0">
                <a:solidFill>
                  <a:schemeClr val="accent4">
                    <a:lumMod val="60000"/>
                    <a:lumOff val="40000"/>
                  </a:schemeClr>
                </a:solidFill>
              </a:rPr>
              <a:t> Without outlier treatment, the model is showing higher accuracy compared to IQR treatment.</a:t>
            </a:r>
          </a:p>
          <a:p>
            <a:pPr marL="342900" indent="-342900">
              <a:buFont typeface="+mj-lt"/>
              <a:buAutoNum type="arabicPeriod"/>
            </a:pPr>
            <a:r>
              <a:rPr lang="en-US" sz="3200" dirty="0">
                <a:solidFill>
                  <a:schemeClr val="accent4">
                    <a:lumMod val="60000"/>
                    <a:lumOff val="40000"/>
                  </a:schemeClr>
                </a:solidFill>
              </a:rPr>
              <a:t> With Cooks distance outlier treatment, the model shows higher accuracy.</a:t>
            </a:r>
          </a:p>
          <a:p>
            <a:pPr marL="342900" indent="-342900">
              <a:buFont typeface="+mj-lt"/>
              <a:buAutoNum type="arabicPeriod"/>
            </a:pPr>
            <a:r>
              <a:rPr lang="en-US" sz="3200" dirty="0">
                <a:solidFill>
                  <a:schemeClr val="accent4">
                    <a:lumMod val="60000"/>
                    <a:lumOff val="40000"/>
                  </a:schemeClr>
                </a:solidFill>
              </a:rPr>
              <a:t> Normalization does not lead to improvement in accuracy.</a:t>
            </a:r>
            <a:endParaRPr lang="en-IN" dirty="0"/>
          </a:p>
        </p:txBody>
      </p:sp>
      <p:sp>
        <p:nvSpPr>
          <p:cNvPr id="9" name="Text 2">
            <a:extLst>
              <a:ext uri="{FF2B5EF4-FFF2-40B4-BE49-F238E27FC236}">
                <a16:creationId xmlns:a16="http://schemas.microsoft.com/office/drawing/2014/main" id="{3915635C-B5F6-4F1E-9C06-9708A5D0B9A1}"/>
              </a:ext>
            </a:extLst>
          </p:cNvPr>
          <p:cNvSpPr/>
          <p:nvPr/>
        </p:nvSpPr>
        <p:spPr>
          <a:xfrm>
            <a:off x="247650" y="-19050"/>
            <a:ext cx="10668000" cy="788292"/>
          </a:xfrm>
          <a:prstGeom prst="rect">
            <a:avLst/>
          </a:prstGeom>
          <a:noFill/>
          <a:ln/>
        </p:spPr>
        <p:txBody>
          <a:bodyPr wrap="none" rtlCol="0" anchor="t"/>
          <a:lstStyle/>
          <a:p>
            <a:pPr algn="ctr">
              <a:lnSpc>
                <a:spcPts val="5468"/>
              </a:lnSpc>
            </a:pPr>
            <a:r>
              <a:rPr lang="en-US" sz="3800" dirty="0">
                <a:gradFill flip="none" rotWithShape="1">
                  <a:gsLst>
                    <a:gs pos="67000">
                      <a:srgbClr val="CD7DCB"/>
                    </a:gs>
                    <a:gs pos="11000">
                      <a:srgbClr val="91B1F9"/>
                    </a:gs>
                    <a:gs pos="100000">
                      <a:srgbClr val="F38181"/>
                    </a:gs>
                  </a:gsLst>
                  <a:lin ang="1200000" scaled="0"/>
                  <a:tileRect/>
                </a:gradFill>
                <a:latin typeface="Times New Roman" panose="02020603050405020304" pitchFamily="18" charset="0"/>
                <a:ea typeface="Lora" pitchFamily="34" charset="-122"/>
                <a:cs typeface="Times New Roman" panose="02020603050405020304" pitchFamily="18" charset="0"/>
              </a:rPr>
              <a:t>Feature, outlier treatment and Normalization technique</a:t>
            </a:r>
          </a:p>
          <a:p>
            <a:pPr algn="ctr">
              <a:lnSpc>
                <a:spcPts val="5468"/>
              </a:lnSpc>
            </a:pPr>
            <a:r>
              <a:rPr lang="en-US" sz="3800" dirty="0">
                <a:gradFill flip="none" rotWithShape="1">
                  <a:gsLst>
                    <a:gs pos="67000">
                      <a:srgbClr val="CD7DCB"/>
                    </a:gs>
                    <a:gs pos="11000">
                      <a:srgbClr val="91B1F9"/>
                    </a:gs>
                    <a:gs pos="100000">
                      <a:srgbClr val="F38181"/>
                    </a:gs>
                  </a:gsLst>
                  <a:lin ang="1200000" scaled="0"/>
                  <a:tileRect/>
                </a:gradFill>
                <a:latin typeface="Times New Roman" panose="02020603050405020304" pitchFamily="18" charset="0"/>
                <a:ea typeface="Lora" pitchFamily="34" charset="-122"/>
                <a:cs typeface="Times New Roman" panose="02020603050405020304" pitchFamily="18" charset="0"/>
              </a:rPr>
              <a:t>Selections </a:t>
            </a:r>
          </a:p>
        </p:txBody>
      </p:sp>
    </p:spTree>
    <p:extLst>
      <p:ext uri="{BB962C8B-B14F-4D97-AF65-F5344CB8AC3E}">
        <p14:creationId xmlns:p14="http://schemas.microsoft.com/office/powerpoint/2010/main" val="2568917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108374"/>
            <a:ext cx="14630400" cy="8337973"/>
          </a:xfrm>
          <a:prstGeom prst="rect">
            <a:avLst/>
          </a:prstGeom>
          <a:solidFill>
            <a:srgbClr val="252833"/>
          </a:solidFill>
          <a:ln/>
        </p:spPr>
      </p:sp>
      <p:sp>
        <p:nvSpPr>
          <p:cNvPr id="4" name="Text 2"/>
          <p:cNvSpPr/>
          <p:nvPr/>
        </p:nvSpPr>
        <p:spPr>
          <a:xfrm>
            <a:off x="3076575" y="1173345"/>
            <a:ext cx="8477012" cy="1278748"/>
          </a:xfrm>
          <a:prstGeom prst="rect">
            <a:avLst/>
          </a:prstGeom>
          <a:noFill/>
          <a:ln/>
        </p:spPr>
        <p:txBody>
          <a:bodyPr wrap="none" rtlCol="0" anchor="t"/>
          <a:lstStyle/>
          <a:p>
            <a:pPr marL="0" indent="0" algn="ctr">
              <a:lnSpc>
                <a:spcPts val="5468"/>
              </a:lnSpc>
              <a:buNone/>
            </a:pPr>
            <a:r>
              <a:rPr lang="en-US" sz="40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Model Evaluation &amp; Performance</a:t>
            </a:r>
            <a:endParaRPr lang="en-US" sz="4374" dirty="0"/>
          </a:p>
        </p:txBody>
      </p:sp>
      <p:sp>
        <p:nvSpPr>
          <p:cNvPr id="8" name="Text 6"/>
          <p:cNvSpPr/>
          <p:nvPr/>
        </p:nvSpPr>
        <p:spPr>
          <a:xfrm>
            <a:off x="2348389" y="5762863"/>
            <a:ext cx="4800124" cy="355402"/>
          </a:xfrm>
          <a:prstGeom prst="rect">
            <a:avLst/>
          </a:prstGeom>
          <a:noFill/>
          <a:ln/>
        </p:spPr>
        <p:txBody>
          <a:bodyPr wrap="none" rtlCol="0" anchor="t"/>
          <a:lstStyle/>
          <a:p>
            <a:pPr marL="0" indent="0" algn="ctr">
              <a:lnSpc>
                <a:spcPts val="2799"/>
              </a:lnSpc>
              <a:buNone/>
            </a:pPr>
            <a:endParaRPr lang="en-US" sz="1750" dirty="0"/>
          </a:p>
        </p:txBody>
      </p:sp>
      <p:sp>
        <p:nvSpPr>
          <p:cNvPr id="12" name="Shape 4">
            <a:extLst>
              <a:ext uri="{FF2B5EF4-FFF2-40B4-BE49-F238E27FC236}">
                <a16:creationId xmlns:a16="http://schemas.microsoft.com/office/drawing/2014/main" id="{35633D59-EE9D-470B-9185-7D1005F11626}"/>
              </a:ext>
            </a:extLst>
          </p:cNvPr>
          <p:cNvSpPr/>
          <p:nvPr/>
        </p:nvSpPr>
        <p:spPr>
          <a:xfrm>
            <a:off x="2348389" y="2979419"/>
            <a:ext cx="4800124" cy="4238675"/>
          </a:xfrm>
          <a:prstGeom prst="roundRect">
            <a:avLst>
              <a:gd name="adj" fmla="val 2107"/>
            </a:avLst>
          </a:prstGeom>
          <a:solidFill>
            <a:srgbClr val="363A4A"/>
          </a:solidFill>
          <a:ln/>
        </p:spPr>
      </p:sp>
      <p:sp>
        <p:nvSpPr>
          <p:cNvPr id="6" name="Text 4"/>
          <p:cNvSpPr/>
          <p:nvPr/>
        </p:nvSpPr>
        <p:spPr>
          <a:xfrm>
            <a:off x="3027521" y="4083010"/>
            <a:ext cx="3441859" cy="347186"/>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Mean Squared Error</a:t>
            </a:r>
            <a:endParaRPr lang="en-US" sz="2187" dirty="0"/>
          </a:p>
        </p:txBody>
      </p:sp>
      <p:sp>
        <p:nvSpPr>
          <p:cNvPr id="7" name="Text 5"/>
          <p:cNvSpPr/>
          <p:nvPr/>
        </p:nvSpPr>
        <p:spPr>
          <a:xfrm>
            <a:off x="2638003" y="4919958"/>
            <a:ext cx="4224043" cy="1577946"/>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Linear regression and ridge regression exhibited the least MSE, signifying superior predictive accuracy and precision in the models.</a:t>
            </a:r>
            <a:endParaRPr lang="en-US" sz="1750" dirty="0"/>
          </a:p>
        </p:txBody>
      </p:sp>
      <p:sp>
        <p:nvSpPr>
          <p:cNvPr id="5" name="Text 3"/>
          <p:cNvSpPr/>
          <p:nvPr/>
        </p:nvSpPr>
        <p:spPr>
          <a:xfrm>
            <a:off x="2348389" y="3138845"/>
            <a:ext cx="4800124" cy="666512"/>
          </a:xfrm>
          <a:prstGeom prst="rect">
            <a:avLst/>
          </a:prstGeom>
          <a:noFill/>
          <a:ln/>
        </p:spPr>
        <p:txBody>
          <a:bodyPr wrap="none" rtlCol="0" anchor="t"/>
          <a:lstStyle/>
          <a:p>
            <a:pPr marL="0" indent="0" algn="ctr">
              <a:lnSpc>
                <a:spcPts val="5249"/>
              </a:lnSpc>
              <a:buNone/>
            </a:pPr>
            <a:r>
              <a:rPr lang="en-US" sz="5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MSE</a:t>
            </a:r>
            <a:endParaRPr lang="en-US" sz="5249" dirty="0"/>
          </a:p>
        </p:txBody>
      </p:sp>
      <p:sp>
        <p:nvSpPr>
          <p:cNvPr id="13" name="Shape 4">
            <a:extLst>
              <a:ext uri="{FF2B5EF4-FFF2-40B4-BE49-F238E27FC236}">
                <a16:creationId xmlns:a16="http://schemas.microsoft.com/office/drawing/2014/main" id="{52B0C842-AA9C-5327-F57E-512BD2B091D5}"/>
              </a:ext>
            </a:extLst>
          </p:cNvPr>
          <p:cNvSpPr/>
          <p:nvPr/>
        </p:nvSpPr>
        <p:spPr>
          <a:xfrm>
            <a:off x="7481769" y="2979420"/>
            <a:ext cx="4800124" cy="4238675"/>
          </a:xfrm>
          <a:prstGeom prst="roundRect">
            <a:avLst>
              <a:gd name="adj" fmla="val 2107"/>
            </a:avLst>
          </a:prstGeom>
          <a:solidFill>
            <a:srgbClr val="363A4A"/>
          </a:solidFill>
          <a:ln/>
        </p:spPr>
      </p:sp>
      <p:sp>
        <p:nvSpPr>
          <p:cNvPr id="9" name="Text 7"/>
          <p:cNvSpPr/>
          <p:nvPr/>
        </p:nvSpPr>
        <p:spPr>
          <a:xfrm>
            <a:off x="7481768" y="3138845"/>
            <a:ext cx="4800124" cy="666512"/>
          </a:xfrm>
          <a:prstGeom prst="rect">
            <a:avLst/>
          </a:prstGeom>
          <a:noFill/>
          <a:ln/>
        </p:spPr>
        <p:txBody>
          <a:bodyPr wrap="none" rtlCol="0" anchor="t"/>
          <a:lstStyle/>
          <a:p>
            <a:pPr marL="0" indent="0" algn="ctr">
              <a:lnSpc>
                <a:spcPts val="5249"/>
              </a:lnSpc>
              <a:buNone/>
            </a:pPr>
            <a:r>
              <a:rPr lang="en-US" sz="5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R2</a:t>
            </a:r>
            <a:endParaRPr lang="en-US" sz="5249" dirty="0"/>
          </a:p>
        </p:txBody>
      </p:sp>
      <p:sp>
        <p:nvSpPr>
          <p:cNvPr id="10" name="Text 8"/>
          <p:cNvSpPr/>
          <p:nvPr/>
        </p:nvSpPr>
        <p:spPr>
          <a:xfrm>
            <a:off x="8493085" y="4083010"/>
            <a:ext cx="2777490" cy="347186"/>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R2 Values</a:t>
            </a:r>
            <a:endParaRPr lang="en-US" sz="2187" dirty="0"/>
          </a:p>
        </p:txBody>
      </p:sp>
      <p:sp>
        <p:nvSpPr>
          <p:cNvPr id="11" name="Text 9"/>
          <p:cNvSpPr/>
          <p:nvPr/>
        </p:nvSpPr>
        <p:spPr>
          <a:xfrm>
            <a:off x="7768354" y="4919958"/>
            <a:ext cx="4224042" cy="2024244"/>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R2 values for linear regression</a:t>
            </a:r>
          </a:p>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and ridge regression were observed to </a:t>
            </a:r>
          </a:p>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be notably high, indicating strong model fitness and proportion of variance in </a:t>
            </a:r>
          </a:p>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target variable captured by the predictors.</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1505"/>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3657600" cy="8231505"/>
          </a:xfrm>
          <a:prstGeom prst="rect">
            <a:avLst/>
          </a:prstGeom>
        </p:spPr>
      </p:pic>
      <p:sp>
        <p:nvSpPr>
          <p:cNvPr id="5" name="Text 2"/>
          <p:cNvSpPr/>
          <p:nvPr/>
        </p:nvSpPr>
        <p:spPr>
          <a:xfrm>
            <a:off x="4450437" y="581382"/>
            <a:ext cx="9387126" cy="1321594"/>
          </a:xfrm>
          <a:prstGeom prst="rect">
            <a:avLst/>
          </a:prstGeom>
          <a:noFill/>
          <a:ln/>
        </p:spPr>
        <p:txBody>
          <a:bodyPr wrap="square" rtlCol="0" anchor="t"/>
          <a:lstStyle/>
          <a:p>
            <a:pPr marL="0" indent="0" algn="ctr">
              <a:lnSpc>
                <a:spcPts val="5203"/>
              </a:lnSpc>
              <a:buNone/>
            </a:pPr>
            <a:r>
              <a:rPr lang="en-US" sz="4000" dirty="0">
                <a:gradFill flip="none" rotWithShape="1">
                  <a:gsLst>
                    <a:gs pos="67000">
                      <a:srgbClr val="CD7DCB"/>
                    </a:gs>
                    <a:gs pos="11000">
                      <a:srgbClr val="91B1F9"/>
                    </a:gs>
                    <a:gs pos="100000">
                      <a:srgbClr val="F38181"/>
                    </a:gs>
                  </a:gsLst>
                  <a:lin ang="1200000" scaled="0"/>
                  <a:tileRect/>
                </a:gradFill>
                <a:latin typeface="Times New Roman" panose="02020603050405020304" pitchFamily="18" charset="0"/>
                <a:ea typeface="Lora" pitchFamily="34" charset="-122"/>
                <a:cs typeface="Times New Roman" panose="02020603050405020304" pitchFamily="18" charset="0"/>
              </a:rPr>
              <a:t>Automated Machine Learning </a:t>
            </a:r>
          </a:p>
          <a:p>
            <a:pPr marL="0" indent="0" algn="ctr">
              <a:lnSpc>
                <a:spcPts val="5203"/>
              </a:lnSpc>
              <a:buNone/>
            </a:pPr>
            <a:r>
              <a:rPr lang="en-US" sz="4000" dirty="0">
                <a:gradFill flip="none" rotWithShape="1">
                  <a:gsLst>
                    <a:gs pos="67000">
                      <a:srgbClr val="CD7DCB"/>
                    </a:gs>
                    <a:gs pos="11000">
                      <a:srgbClr val="91B1F9"/>
                    </a:gs>
                    <a:gs pos="100000">
                      <a:srgbClr val="F38181"/>
                    </a:gs>
                  </a:gsLst>
                  <a:lin ang="1200000" scaled="0"/>
                  <a:tileRect/>
                </a:gradFill>
                <a:latin typeface="Times New Roman" panose="02020603050405020304" pitchFamily="18" charset="0"/>
                <a:ea typeface="Lora" pitchFamily="34" charset="-122"/>
                <a:cs typeface="Times New Roman" panose="02020603050405020304" pitchFamily="18" charset="0"/>
              </a:rPr>
              <a:t>(Auto ML)</a:t>
            </a:r>
            <a:endParaRPr lang="en-US" sz="4162" dirty="0">
              <a:latin typeface="Times New Roman" panose="02020603050405020304" pitchFamily="18" charset="0"/>
              <a:cs typeface="Times New Roman" panose="02020603050405020304" pitchFamily="18" charset="0"/>
            </a:endParaRPr>
          </a:p>
        </p:txBody>
      </p:sp>
      <p:sp>
        <p:nvSpPr>
          <p:cNvPr id="6" name="Shape 3"/>
          <p:cNvSpPr/>
          <p:nvPr/>
        </p:nvSpPr>
        <p:spPr>
          <a:xfrm>
            <a:off x="4754404" y="2220039"/>
            <a:ext cx="26313" cy="5430083"/>
          </a:xfrm>
          <a:prstGeom prst="rect">
            <a:avLst/>
          </a:prstGeom>
          <a:solidFill>
            <a:srgbClr val="6EB9FC"/>
          </a:solidFill>
          <a:ln/>
        </p:spPr>
      </p:sp>
      <p:sp>
        <p:nvSpPr>
          <p:cNvPr id="7" name="Shape 4"/>
          <p:cNvSpPr/>
          <p:nvPr/>
        </p:nvSpPr>
        <p:spPr>
          <a:xfrm>
            <a:off x="5005328" y="2609790"/>
            <a:ext cx="739973" cy="26313"/>
          </a:xfrm>
          <a:prstGeom prst="rect">
            <a:avLst/>
          </a:prstGeom>
          <a:solidFill>
            <a:srgbClr val="6EB9FC"/>
          </a:solidFill>
          <a:ln/>
        </p:spPr>
      </p:sp>
      <p:sp>
        <p:nvSpPr>
          <p:cNvPr id="8" name="Shape 5"/>
          <p:cNvSpPr/>
          <p:nvPr/>
        </p:nvSpPr>
        <p:spPr>
          <a:xfrm>
            <a:off x="4529673" y="2385179"/>
            <a:ext cx="475655" cy="475655"/>
          </a:xfrm>
          <a:prstGeom prst="roundRect">
            <a:avLst>
              <a:gd name="adj" fmla="val 13335"/>
            </a:avLst>
          </a:prstGeom>
          <a:solidFill>
            <a:srgbClr val="363A4A"/>
          </a:solidFill>
          <a:ln/>
        </p:spPr>
      </p:sp>
      <p:sp>
        <p:nvSpPr>
          <p:cNvPr id="9" name="Text 6"/>
          <p:cNvSpPr/>
          <p:nvPr/>
        </p:nvSpPr>
        <p:spPr>
          <a:xfrm>
            <a:off x="4709696" y="2424708"/>
            <a:ext cx="115491" cy="396478"/>
          </a:xfrm>
          <a:prstGeom prst="rect">
            <a:avLst/>
          </a:prstGeom>
          <a:noFill/>
          <a:ln/>
        </p:spPr>
        <p:txBody>
          <a:bodyPr wrap="none" rtlCol="0" anchor="t"/>
          <a:lstStyle/>
          <a:p>
            <a:pPr marL="0" indent="0" algn="ctr">
              <a:lnSpc>
                <a:spcPts val="3122"/>
              </a:lnSpc>
              <a:buNone/>
            </a:pPr>
            <a:r>
              <a:rPr lang="en-US" sz="28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1</a:t>
            </a:r>
            <a:endParaRPr lang="en-US" sz="2497" dirty="0"/>
          </a:p>
        </p:txBody>
      </p:sp>
      <p:sp>
        <p:nvSpPr>
          <p:cNvPr id="10" name="Text 7"/>
          <p:cNvSpPr/>
          <p:nvPr/>
        </p:nvSpPr>
        <p:spPr>
          <a:xfrm>
            <a:off x="5930265" y="2431375"/>
            <a:ext cx="2642830" cy="330398"/>
          </a:xfrm>
          <a:prstGeom prst="rect">
            <a:avLst/>
          </a:prstGeom>
          <a:noFill/>
          <a:ln/>
        </p:spPr>
        <p:txBody>
          <a:bodyPr wrap="none" rtlCol="0" anchor="t"/>
          <a:lstStyle/>
          <a:p>
            <a:pPr marL="0" indent="0" algn="l">
              <a:lnSpc>
                <a:spcPts val="2601"/>
              </a:lnSpc>
              <a:buNone/>
            </a:pPr>
            <a:r>
              <a:rPr lang="en-US" sz="2400" dirty="0" err="1">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Pycaret</a:t>
            </a:r>
            <a:endParaRPr lang="en-US" sz="2081" dirty="0"/>
          </a:p>
        </p:txBody>
      </p:sp>
      <p:sp>
        <p:nvSpPr>
          <p:cNvPr id="11" name="Text 8"/>
          <p:cNvSpPr/>
          <p:nvPr/>
        </p:nvSpPr>
        <p:spPr>
          <a:xfrm>
            <a:off x="5930265" y="2888575"/>
            <a:ext cx="7907298" cy="676513"/>
          </a:xfrm>
          <a:prstGeom prst="rect">
            <a:avLst/>
          </a:prstGeom>
          <a:noFill/>
          <a:ln/>
        </p:spPr>
        <p:txBody>
          <a:bodyPr wrap="square" rtlCol="0" anchor="t"/>
          <a:lstStyle/>
          <a:p>
            <a:pPr marL="0" indent="0" algn="l">
              <a:lnSpc>
                <a:spcPts val="2664"/>
              </a:lnSpc>
              <a:buNone/>
            </a:pPr>
            <a:r>
              <a:rPr lang="en-US" sz="1665" dirty="0">
                <a:solidFill>
                  <a:srgbClr val="D6E5EF"/>
                </a:solidFill>
                <a:latin typeface="Source Sans Pro" pitchFamily="34" charset="0"/>
                <a:ea typeface="Source Sans Pro" pitchFamily="34" charset="-122"/>
                <a:cs typeface="Source Sans Pro" pitchFamily="34" charset="-120"/>
              </a:rPr>
              <a:t>Utilized Pycaret to automate the machine learning process, enabling streamlined model building, evaluation, and comparison across multiple algorithms.</a:t>
            </a:r>
            <a:endParaRPr lang="en-US" sz="1665" dirty="0"/>
          </a:p>
        </p:txBody>
      </p:sp>
      <p:sp>
        <p:nvSpPr>
          <p:cNvPr id="12" name="Shape 9"/>
          <p:cNvSpPr/>
          <p:nvPr/>
        </p:nvSpPr>
        <p:spPr>
          <a:xfrm>
            <a:off x="5005328" y="4377511"/>
            <a:ext cx="739973" cy="26313"/>
          </a:xfrm>
          <a:prstGeom prst="rect">
            <a:avLst/>
          </a:prstGeom>
          <a:solidFill>
            <a:srgbClr val="6EB9FC"/>
          </a:solidFill>
          <a:ln/>
        </p:spPr>
      </p:sp>
      <p:sp>
        <p:nvSpPr>
          <p:cNvPr id="13" name="Shape 10"/>
          <p:cNvSpPr/>
          <p:nvPr/>
        </p:nvSpPr>
        <p:spPr>
          <a:xfrm>
            <a:off x="4529673" y="4152900"/>
            <a:ext cx="475655" cy="475655"/>
          </a:xfrm>
          <a:prstGeom prst="roundRect">
            <a:avLst>
              <a:gd name="adj" fmla="val 13335"/>
            </a:avLst>
          </a:prstGeom>
          <a:solidFill>
            <a:srgbClr val="363A4A"/>
          </a:solidFill>
          <a:ln/>
        </p:spPr>
      </p:sp>
      <p:sp>
        <p:nvSpPr>
          <p:cNvPr id="14" name="Text 11"/>
          <p:cNvSpPr/>
          <p:nvPr/>
        </p:nvSpPr>
        <p:spPr>
          <a:xfrm>
            <a:off x="4682311" y="4192429"/>
            <a:ext cx="170378" cy="396478"/>
          </a:xfrm>
          <a:prstGeom prst="rect">
            <a:avLst/>
          </a:prstGeom>
          <a:noFill/>
          <a:ln/>
        </p:spPr>
        <p:txBody>
          <a:bodyPr wrap="none" rtlCol="0" anchor="t"/>
          <a:lstStyle/>
          <a:p>
            <a:pPr marL="0" indent="0" algn="ctr">
              <a:lnSpc>
                <a:spcPts val="3122"/>
              </a:lnSpc>
              <a:buNone/>
            </a:pPr>
            <a:r>
              <a:rPr lang="en-US" sz="28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2</a:t>
            </a:r>
            <a:endParaRPr lang="en-US" sz="2497" dirty="0"/>
          </a:p>
        </p:txBody>
      </p:sp>
      <p:sp>
        <p:nvSpPr>
          <p:cNvPr id="15" name="Text 12"/>
          <p:cNvSpPr/>
          <p:nvPr/>
        </p:nvSpPr>
        <p:spPr>
          <a:xfrm>
            <a:off x="5930265" y="4199096"/>
            <a:ext cx="2642830" cy="330398"/>
          </a:xfrm>
          <a:prstGeom prst="rect">
            <a:avLst/>
          </a:prstGeom>
          <a:noFill/>
          <a:ln/>
        </p:spPr>
        <p:txBody>
          <a:bodyPr wrap="none" rtlCol="0" anchor="t"/>
          <a:lstStyle/>
          <a:p>
            <a:pPr marL="0" indent="0" algn="l">
              <a:lnSpc>
                <a:spcPts val="2601"/>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H2O</a:t>
            </a:r>
            <a:endParaRPr lang="en-US" sz="2081" dirty="0"/>
          </a:p>
        </p:txBody>
      </p:sp>
      <p:sp>
        <p:nvSpPr>
          <p:cNvPr id="16" name="Text 13"/>
          <p:cNvSpPr/>
          <p:nvPr/>
        </p:nvSpPr>
        <p:spPr>
          <a:xfrm>
            <a:off x="5930265" y="4656296"/>
            <a:ext cx="7907298" cy="1014770"/>
          </a:xfrm>
          <a:prstGeom prst="rect">
            <a:avLst/>
          </a:prstGeom>
          <a:noFill/>
          <a:ln/>
        </p:spPr>
        <p:txBody>
          <a:bodyPr wrap="square" rtlCol="0" anchor="t"/>
          <a:lstStyle/>
          <a:p>
            <a:pPr marL="0" indent="0" algn="l">
              <a:lnSpc>
                <a:spcPts val="2664"/>
              </a:lnSpc>
              <a:buNone/>
            </a:pPr>
            <a:r>
              <a:rPr lang="en-US" sz="1665" dirty="0">
                <a:solidFill>
                  <a:srgbClr val="D6E5EF"/>
                </a:solidFill>
                <a:latin typeface="Source Sans Pro" pitchFamily="34" charset="0"/>
                <a:ea typeface="Source Sans Pro" pitchFamily="34" charset="-122"/>
                <a:cs typeface="Source Sans Pro" pitchFamily="34" charset="-120"/>
              </a:rPr>
              <a:t>Integrated H2O for AutoML, allowing for automated model selection, hyperparameter tuning, and model performance assessment, enhancing the efficiency of the machine learning workflow.</a:t>
            </a:r>
            <a:endParaRPr lang="en-US" sz="1665" dirty="0"/>
          </a:p>
        </p:txBody>
      </p:sp>
      <p:sp>
        <p:nvSpPr>
          <p:cNvPr id="17" name="Shape 14"/>
          <p:cNvSpPr/>
          <p:nvPr/>
        </p:nvSpPr>
        <p:spPr>
          <a:xfrm>
            <a:off x="5005328" y="6483489"/>
            <a:ext cx="739973" cy="26313"/>
          </a:xfrm>
          <a:prstGeom prst="rect">
            <a:avLst/>
          </a:prstGeom>
          <a:solidFill>
            <a:srgbClr val="6EB9FC"/>
          </a:solidFill>
          <a:ln/>
        </p:spPr>
      </p:sp>
      <p:sp>
        <p:nvSpPr>
          <p:cNvPr id="18" name="Shape 15"/>
          <p:cNvSpPr/>
          <p:nvPr/>
        </p:nvSpPr>
        <p:spPr>
          <a:xfrm>
            <a:off x="4529673" y="6258878"/>
            <a:ext cx="475655" cy="475655"/>
          </a:xfrm>
          <a:prstGeom prst="roundRect">
            <a:avLst>
              <a:gd name="adj" fmla="val 13335"/>
            </a:avLst>
          </a:prstGeom>
          <a:solidFill>
            <a:srgbClr val="363A4A"/>
          </a:solidFill>
          <a:ln/>
        </p:spPr>
      </p:sp>
      <p:sp>
        <p:nvSpPr>
          <p:cNvPr id="19" name="Text 16"/>
          <p:cNvSpPr/>
          <p:nvPr/>
        </p:nvSpPr>
        <p:spPr>
          <a:xfrm>
            <a:off x="4679097" y="6298406"/>
            <a:ext cx="176689" cy="396478"/>
          </a:xfrm>
          <a:prstGeom prst="rect">
            <a:avLst/>
          </a:prstGeom>
          <a:noFill/>
          <a:ln/>
        </p:spPr>
        <p:txBody>
          <a:bodyPr wrap="none" rtlCol="0" anchor="t"/>
          <a:lstStyle/>
          <a:p>
            <a:pPr marL="0" indent="0" algn="ctr">
              <a:lnSpc>
                <a:spcPts val="3122"/>
              </a:lnSpc>
              <a:buNone/>
            </a:pPr>
            <a:r>
              <a:rPr lang="en-US" sz="28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3</a:t>
            </a:r>
            <a:endParaRPr lang="en-US" sz="2497" dirty="0"/>
          </a:p>
        </p:txBody>
      </p:sp>
      <p:sp>
        <p:nvSpPr>
          <p:cNvPr id="20" name="Text 17"/>
          <p:cNvSpPr/>
          <p:nvPr/>
        </p:nvSpPr>
        <p:spPr>
          <a:xfrm>
            <a:off x="5930265" y="6305074"/>
            <a:ext cx="2642830" cy="330398"/>
          </a:xfrm>
          <a:prstGeom prst="rect">
            <a:avLst/>
          </a:prstGeom>
          <a:noFill/>
          <a:ln/>
        </p:spPr>
        <p:txBody>
          <a:bodyPr wrap="none" rtlCol="0" anchor="t"/>
          <a:lstStyle/>
          <a:p>
            <a:pPr marL="0" indent="0" algn="l">
              <a:lnSpc>
                <a:spcPts val="2601"/>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Auto </a:t>
            </a:r>
            <a:r>
              <a:rPr lang="en-US" sz="2400" dirty="0" err="1">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Sklearn</a:t>
            </a:r>
            <a:endParaRPr lang="en-US" sz="2081" dirty="0"/>
          </a:p>
        </p:txBody>
      </p:sp>
      <p:sp>
        <p:nvSpPr>
          <p:cNvPr id="21" name="Text 18"/>
          <p:cNvSpPr/>
          <p:nvPr/>
        </p:nvSpPr>
        <p:spPr>
          <a:xfrm>
            <a:off x="5930265" y="6762274"/>
            <a:ext cx="7907298" cy="676513"/>
          </a:xfrm>
          <a:prstGeom prst="rect">
            <a:avLst/>
          </a:prstGeom>
          <a:noFill/>
          <a:ln/>
        </p:spPr>
        <p:txBody>
          <a:bodyPr wrap="square" rtlCol="0" anchor="t"/>
          <a:lstStyle/>
          <a:p>
            <a:pPr marL="0" indent="0" algn="l">
              <a:lnSpc>
                <a:spcPts val="2664"/>
              </a:lnSpc>
              <a:buNone/>
            </a:pPr>
            <a:r>
              <a:rPr lang="en-US" sz="1665" dirty="0">
                <a:solidFill>
                  <a:srgbClr val="D6E5EF"/>
                </a:solidFill>
                <a:latin typeface="Source Sans Pro" pitchFamily="34" charset="0"/>
                <a:ea typeface="Source Sans Pro" pitchFamily="34" charset="-122"/>
                <a:cs typeface="Source Sans Pro" pitchFamily="34" charset="-120"/>
              </a:rPr>
              <a:t>Auto Sklearn was employed to automate hyperparameter optimization, algorithm selection, and model assessment, optimizing the machine learning pipeline.</a:t>
            </a:r>
            <a:endParaRPr lang="en-US" sz="166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5" name="Text 2"/>
          <p:cNvSpPr/>
          <p:nvPr/>
        </p:nvSpPr>
        <p:spPr>
          <a:xfrm>
            <a:off x="-360810" y="-58361"/>
            <a:ext cx="10972800" cy="827604"/>
          </a:xfrm>
          <a:prstGeom prst="rect">
            <a:avLst/>
          </a:prstGeom>
          <a:noFill/>
          <a:ln/>
        </p:spPr>
        <p:txBody>
          <a:bodyPr wrap="none" rtlCol="0" anchor="t"/>
          <a:lstStyle/>
          <a:p>
            <a:pPr marL="0" indent="0" algn="ctr">
              <a:lnSpc>
                <a:spcPts val="5468"/>
              </a:lnSpc>
              <a:buNone/>
            </a:pPr>
            <a:r>
              <a:rPr lang="en-US" sz="4000" dirty="0" err="1">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PyCaret</a:t>
            </a:r>
            <a:endParaRPr lang="en-US" sz="4374" dirty="0"/>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pic>
        <p:nvPicPr>
          <p:cNvPr id="6" name="Picture 5">
            <a:extLst>
              <a:ext uri="{FF2B5EF4-FFF2-40B4-BE49-F238E27FC236}">
                <a16:creationId xmlns:a16="http://schemas.microsoft.com/office/drawing/2014/main" id="{7955C8F9-CA81-466C-A493-57EE9E9FBCEF}"/>
              </a:ext>
            </a:extLst>
          </p:cNvPr>
          <p:cNvPicPr>
            <a:picLocks noChangeAspect="1"/>
          </p:cNvPicPr>
          <p:nvPr/>
        </p:nvPicPr>
        <p:blipFill>
          <a:blip r:embed="rId4"/>
          <a:stretch>
            <a:fillRect/>
          </a:stretch>
        </p:blipFill>
        <p:spPr>
          <a:xfrm>
            <a:off x="434014" y="827604"/>
            <a:ext cx="9845057" cy="7078146"/>
          </a:xfrm>
          <a:prstGeom prst="rect">
            <a:avLst/>
          </a:prstGeom>
        </p:spPr>
      </p:pic>
    </p:spTree>
    <p:extLst>
      <p:ext uri="{BB962C8B-B14F-4D97-AF65-F5344CB8AC3E}">
        <p14:creationId xmlns:p14="http://schemas.microsoft.com/office/powerpoint/2010/main" val="4282675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119" y="29193"/>
            <a:ext cx="14630400" cy="8229600"/>
          </a:xfrm>
          <a:prstGeom prst="rect">
            <a:avLst/>
          </a:prstGeom>
          <a:solidFill>
            <a:srgbClr val="252833"/>
          </a:solidFill>
          <a:ln/>
        </p:spPr>
      </p:sp>
      <p:sp>
        <p:nvSpPr>
          <p:cNvPr id="4" name="Text 2"/>
          <p:cNvSpPr/>
          <p:nvPr/>
        </p:nvSpPr>
        <p:spPr>
          <a:xfrm>
            <a:off x="2413397" y="793020"/>
            <a:ext cx="9803368" cy="1218662"/>
          </a:xfrm>
          <a:prstGeom prst="rect">
            <a:avLst/>
          </a:prstGeom>
          <a:noFill/>
          <a:ln/>
        </p:spPr>
        <p:txBody>
          <a:bodyPr wrap="none" rtlCol="0" anchor="t"/>
          <a:lstStyle/>
          <a:p>
            <a:pPr marL="0" indent="0" algn="ctr">
              <a:lnSpc>
                <a:spcPts val="5468"/>
              </a:lnSpc>
              <a:buNone/>
            </a:pPr>
            <a:r>
              <a:rPr lang="en-US" sz="40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Manual Machine Learning Techniques</a:t>
            </a:r>
            <a:endParaRPr lang="en-US" sz="4374" dirty="0"/>
          </a:p>
        </p:txBody>
      </p:sp>
      <p:pic>
        <p:nvPicPr>
          <p:cNvPr id="8" name="Image 1" descr="preencoded.png"/>
          <p:cNvPicPr>
            <a:picLocks noChangeAspect="1"/>
          </p:cNvPicPr>
          <p:nvPr/>
        </p:nvPicPr>
        <p:blipFill>
          <a:blip r:embed="rId3"/>
          <a:stretch>
            <a:fillRect/>
          </a:stretch>
        </p:blipFill>
        <p:spPr>
          <a:xfrm>
            <a:off x="5616175" y="2453937"/>
            <a:ext cx="444341" cy="444341"/>
          </a:xfrm>
          <a:prstGeom prst="rect">
            <a:avLst/>
          </a:prstGeom>
        </p:spPr>
      </p:pic>
      <p:pic>
        <p:nvPicPr>
          <p:cNvPr id="11" name="Image 2" descr="preencoded.png"/>
          <p:cNvPicPr>
            <a:picLocks noChangeAspect="1"/>
          </p:cNvPicPr>
          <p:nvPr/>
        </p:nvPicPr>
        <p:blipFill>
          <a:blip r:embed="rId4"/>
          <a:stretch>
            <a:fillRect/>
          </a:stretch>
        </p:blipFill>
        <p:spPr>
          <a:xfrm>
            <a:off x="9441887" y="2453937"/>
            <a:ext cx="444341" cy="444341"/>
          </a:xfrm>
          <a:prstGeom prst="rect">
            <a:avLst/>
          </a:prstGeom>
        </p:spPr>
      </p:pic>
      <p:sp>
        <p:nvSpPr>
          <p:cNvPr id="14" name="Shape 4">
            <a:extLst>
              <a:ext uri="{FF2B5EF4-FFF2-40B4-BE49-F238E27FC236}">
                <a16:creationId xmlns:a16="http://schemas.microsoft.com/office/drawing/2014/main" id="{5CF9CE59-6EBF-FBE5-9713-A571E81D8BFA}"/>
              </a:ext>
            </a:extLst>
          </p:cNvPr>
          <p:cNvSpPr/>
          <p:nvPr/>
        </p:nvSpPr>
        <p:spPr>
          <a:xfrm>
            <a:off x="1790700" y="3050697"/>
            <a:ext cx="3397813" cy="4515356"/>
          </a:xfrm>
          <a:prstGeom prst="roundRect">
            <a:avLst>
              <a:gd name="adj" fmla="val 2107"/>
            </a:avLst>
          </a:prstGeom>
          <a:solidFill>
            <a:srgbClr val="363A4A"/>
          </a:solidFill>
          <a:ln/>
        </p:spPr>
      </p:sp>
      <p:sp>
        <p:nvSpPr>
          <p:cNvPr id="6" name="Text 3"/>
          <p:cNvSpPr/>
          <p:nvPr/>
        </p:nvSpPr>
        <p:spPr>
          <a:xfrm>
            <a:off x="1790581" y="3309642"/>
            <a:ext cx="3397932" cy="682630"/>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Linear Regression</a:t>
            </a:r>
            <a:endParaRPr lang="en-US" sz="2187" dirty="0"/>
          </a:p>
        </p:txBody>
      </p:sp>
      <p:sp>
        <p:nvSpPr>
          <p:cNvPr id="7" name="Text 4"/>
          <p:cNvSpPr/>
          <p:nvPr/>
        </p:nvSpPr>
        <p:spPr>
          <a:xfrm>
            <a:off x="1790701" y="4114801"/>
            <a:ext cx="3397812" cy="3451252"/>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Applied linear regression to model the relationship between predictor variables and the target variable, providing valuable insights into the data patterns.</a:t>
            </a:r>
          </a:p>
          <a:p>
            <a:pPr marL="0" indent="0" algn="ctr">
              <a:lnSpc>
                <a:spcPts val="2799"/>
              </a:lnSpc>
              <a:buNone/>
            </a:pPr>
            <a:endParaRPr lang="en-US" sz="1750" dirty="0">
              <a:solidFill>
                <a:srgbClr val="D6E5EF"/>
              </a:solidFill>
              <a:latin typeface="Source Sans Pro" pitchFamily="34" charset="0"/>
              <a:ea typeface="Source Sans Pro" pitchFamily="34" charset="-122"/>
            </a:endParaRPr>
          </a:p>
          <a:p>
            <a:pPr marL="0" indent="0" algn="ctr">
              <a:lnSpc>
                <a:spcPts val="2799"/>
              </a:lnSpc>
              <a:buNone/>
            </a:pPr>
            <a:endParaRPr lang="en-US" sz="1750" dirty="0">
              <a:solidFill>
                <a:srgbClr val="D6E5EF"/>
              </a:solidFill>
              <a:latin typeface="Source Sans Pro" pitchFamily="34" charset="0"/>
              <a:ea typeface="Source Sans Pro" pitchFamily="34" charset="-122"/>
            </a:endParaRPr>
          </a:p>
          <a:p>
            <a:pPr marL="0" indent="0" algn="ctr">
              <a:lnSpc>
                <a:spcPts val="2799"/>
              </a:lnSpc>
              <a:buNone/>
            </a:pPr>
            <a:r>
              <a:rPr lang="en-US" sz="2000" b="1" dirty="0">
                <a:solidFill>
                  <a:schemeClr val="accent6"/>
                </a:solidFill>
                <a:latin typeface="Source Sans Pro" pitchFamily="34" charset="0"/>
                <a:ea typeface="Source Sans Pro" pitchFamily="34" charset="-122"/>
              </a:rPr>
              <a:t>R2:  0.9882998347488763</a:t>
            </a:r>
          </a:p>
          <a:p>
            <a:pPr marL="0" indent="0" algn="ctr">
              <a:lnSpc>
                <a:spcPts val="2799"/>
              </a:lnSpc>
              <a:buNone/>
            </a:pPr>
            <a:r>
              <a:rPr lang="en-US" sz="2000" b="1" dirty="0">
                <a:solidFill>
                  <a:schemeClr val="accent6"/>
                </a:solidFill>
                <a:latin typeface="Source Sans Pro" pitchFamily="34" charset="0"/>
                <a:ea typeface="Source Sans Pro" pitchFamily="34" charset="-122"/>
              </a:rPr>
              <a:t>MSE:  68.39396760288521</a:t>
            </a:r>
            <a:endParaRPr lang="en-US" sz="2000" b="1" dirty="0">
              <a:solidFill>
                <a:schemeClr val="accent6"/>
              </a:solidFill>
            </a:endParaRPr>
          </a:p>
        </p:txBody>
      </p:sp>
      <p:pic>
        <p:nvPicPr>
          <p:cNvPr id="5" name="Image 0" descr="preencoded.png"/>
          <p:cNvPicPr>
            <a:picLocks noChangeAspect="1"/>
          </p:cNvPicPr>
          <p:nvPr/>
        </p:nvPicPr>
        <p:blipFill>
          <a:blip r:embed="rId5"/>
          <a:stretch>
            <a:fillRect/>
          </a:stretch>
        </p:blipFill>
        <p:spPr>
          <a:xfrm>
            <a:off x="1790581" y="2453937"/>
            <a:ext cx="444341" cy="444341"/>
          </a:xfrm>
          <a:prstGeom prst="rect">
            <a:avLst/>
          </a:prstGeom>
        </p:spPr>
      </p:pic>
      <p:sp>
        <p:nvSpPr>
          <p:cNvPr id="15" name="Shape 4">
            <a:extLst>
              <a:ext uri="{FF2B5EF4-FFF2-40B4-BE49-F238E27FC236}">
                <a16:creationId xmlns:a16="http://schemas.microsoft.com/office/drawing/2014/main" id="{99BCB996-7747-3BC5-EA52-C8D013DE41E6}"/>
              </a:ext>
            </a:extLst>
          </p:cNvPr>
          <p:cNvSpPr/>
          <p:nvPr/>
        </p:nvSpPr>
        <p:spPr>
          <a:xfrm>
            <a:off x="5616293" y="3073645"/>
            <a:ext cx="3397813" cy="4515355"/>
          </a:xfrm>
          <a:prstGeom prst="roundRect">
            <a:avLst>
              <a:gd name="adj" fmla="val 2107"/>
            </a:avLst>
          </a:prstGeom>
          <a:solidFill>
            <a:srgbClr val="363A4A"/>
          </a:solidFill>
          <a:ln/>
        </p:spPr>
      </p:sp>
      <p:sp>
        <p:nvSpPr>
          <p:cNvPr id="9" name="Text 5"/>
          <p:cNvSpPr/>
          <p:nvPr/>
        </p:nvSpPr>
        <p:spPr>
          <a:xfrm>
            <a:off x="5616175" y="3309642"/>
            <a:ext cx="3397932" cy="579058"/>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Ridge Regressor</a:t>
            </a:r>
            <a:endParaRPr lang="en-US" sz="2187" dirty="0"/>
          </a:p>
        </p:txBody>
      </p:sp>
      <p:sp>
        <p:nvSpPr>
          <p:cNvPr id="10" name="Text 6"/>
          <p:cNvSpPr/>
          <p:nvPr/>
        </p:nvSpPr>
        <p:spPr>
          <a:xfrm>
            <a:off x="5616293" y="4114801"/>
            <a:ext cx="3397813" cy="3451251"/>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Utilized the ridge regressor to mitigate multicollinearity and overfitting, enhancing the stability and accuracy of the regression model.</a:t>
            </a:r>
          </a:p>
          <a:p>
            <a:pPr marL="0" indent="0" algn="ctr">
              <a:lnSpc>
                <a:spcPts val="2799"/>
              </a:lnSpc>
              <a:buNone/>
            </a:pPr>
            <a:endParaRPr lang="en-US" sz="1750" dirty="0">
              <a:solidFill>
                <a:srgbClr val="D6E5EF"/>
              </a:solidFill>
              <a:latin typeface="Source Sans Pro" pitchFamily="34" charset="0"/>
              <a:ea typeface="Source Sans Pro" pitchFamily="34" charset="-122"/>
            </a:endParaRPr>
          </a:p>
          <a:p>
            <a:pPr marL="0" indent="0" algn="ctr">
              <a:lnSpc>
                <a:spcPts val="2799"/>
              </a:lnSpc>
              <a:buNone/>
            </a:pPr>
            <a:endParaRPr lang="en-US" sz="1750" dirty="0">
              <a:solidFill>
                <a:srgbClr val="D6E5EF"/>
              </a:solidFill>
              <a:latin typeface="Source Sans Pro" pitchFamily="34" charset="0"/>
              <a:ea typeface="Source Sans Pro" pitchFamily="34" charset="-122"/>
            </a:endParaRPr>
          </a:p>
          <a:p>
            <a:pPr marL="0" indent="0" algn="ctr">
              <a:lnSpc>
                <a:spcPts val="2799"/>
              </a:lnSpc>
              <a:buNone/>
            </a:pPr>
            <a:r>
              <a:rPr lang="en-US" sz="2000" b="1" dirty="0">
                <a:solidFill>
                  <a:schemeClr val="accent6"/>
                </a:solidFill>
                <a:latin typeface="Source Sans Pro" pitchFamily="34" charset="0"/>
                <a:ea typeface="Source Sans Pro" pitchFamily="34" charset="-122"/>
              </a:rPr>
              <a:t>R2:  0.9882998347488763</a:t>
            </a:r>
          </a:p>
          <a:p>
            <a:pPr marL="0" indent="0" algn="ctr">
              <a:lnSpc>
                <a:spcPts val="2799"/>
              </a:lnSpc>
              <a:buNone/>
            </a:pPr>
            <a:r>
              <a:rPr lang="en-US" sz="2000" b="1" dirty="0">
                <a:solidFill>
                  <a:schemeClr val="accent6"/>
                </a:solidFill>
                <a:latin typeface="Source Sans Pro" pitchFamily="34" charset="0"/>
                <a:ea typeface="Source Sans Pro" pitchFamily="34" charset="-122"/>
              </a:rPr>
              <a:t>MSE:  68.66037202183814</a:t>
            </a:r>
            <a:endParaRPr lang="en-US" sz="2000" b="1" dirty="0">
              <a:solidFill>
                <a:schemeClr val="accent6"/>
              </a:solidFill>
            </a:endParaRPr>
          </a:p>
          <a:p>
            <a:pPr marL="0" indent="0" algn="ctr">
              <a:lnSpc>
                <a:spcPts val="2799"/>
              </a:lnSpc>
              <a:buNone/>
            </a:pPr>
            <a:endParaRPr lang="en-US" sz="1750" dirty="0"/>
          </a:p>
        </p:txBody>
      </p:sp>
      <p:sp>
        <p:nvSpPr>
          <p:cNvPr id="16" name="Shape 4">
            <a:extLst>
              <a:ext uri="{FF2B5EF4-FFF2-40B4-BE49-F238E27FC236}">
                <a16:creationId xmlns:a16="http://schemas.microsoft.com/office/drawing/2014/main" id="{7D0E0109-05A3-38BF-7410-81B5D73804B1}"/>
              </a:ext>
            </a:extLst>
          </p:cNvPr>
          <p:cNvSpPr/>
          <p:nvPr/>
        </p:nvSpPr>
        <p:spPr>
          <a:xfrm>
            <a:off x="9441887" y="3050697"/>
            <a:ext cx="3397813" cy="4515355"/>
          </a:xfrm>
          <a:prstGeom prst="roundRect">
            <a:avLst>
              <a:gd name="adj" fmla="val 2107"/>
            </a:avLst>
          </a:prstGeom>
          <a:solidFill>
            <a:srgbClr val="363A4A"/>
          </a:solidFill>
          <a:ln/>
        </p:spPr>
      </p:sp>
      <p:sp>
        <p:nvSpPr>
          <p:cNvPr id="12" name="Text 7"/>
          <p:cNvSpPr/>
          <p:nvPr/>
        </p:nvSpPr>
        <p:spPr>
          <a:xfrm>
            <a:off x="9441768" y="3309642"/>
            <a:ext cx="3397812" cy="579058"/>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GB Regressor</a:t>
            </a:r>
            <a:endParaRPr lang="en-US" sz="2187" dirty="0"/>
          </a:p>
        </p:txBody>
      </p:sp>
      <p:sp>
        <p:nvSpPr>
          <p:cNvPr id="13" name="Text 8"/>
          <p:cNvSpPr/>
          <p:nvPr/>
        </p:nvSpPr>
        <p:spPr>
          <a:xfrm>
            <a:off x="9441887" y="4114799"/>
            <a:ext cx="3397812" cy="3451251"/>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Implemented the Gradient Boosting (GB) regressor to iteratively improve the predictive performance, ensemble learning, and model generalization.</a:t>
            </a:r>
          </a:p>
          <a:p>
            <a:pPr marL="0" indent="0" algn="ctr">
              <a:lnSpc>
                <a:spcPts val="2799"/>
              </a:lnSpc>
              <a:buNone/>
            </a:pPr>
            <a:endParaRPr lang="en-US" sz="1750" dirty="0">
              <a:solidFill>
                <a:srgbClr val="D6E5EF"/>
              </a:solidFill>
              <a:latin typeface="Source Sans Pro" pitchFamily="34" charset="0"/>
              <a:ea typeface="Source Sans Pro" pitchFamily="34" charset="-122"/>
            </a:endParaRPr>
          </a:p>
          <a:p>
            <a:pPr marL="0" indent="0" algn="ctr">
              <a:lnSpc>
                <a:spcPts val="2799"/>
              </a:lnSpc>
              <a:buNone/>
            </a:pPr>
            <a:endParaRPr lang="en-US" sz="1750" dirty="0">
              <a:solidFill>
                <a:srgbClr val="D6E5EF"/>
              </a:solidFill>
              <a:latin typeface="Source Sans Pro" pitchFamily="34" charset="0"/>
              <a:ea typeface="Source Sans Pro" pitchFamily="34" charset="-122"/>
            </a:endParaRPr>
          </a:p>
          <a:p>
            <a:pPr marL="0" indent="0" algn="ctr">
              <a:lnSpc>
                <a:spcPts val="2799"/>
              </a:lnSpc>
              <a:buNone/>
            </a:pPr>
            <a:r>
              <a:rPr lang="en-US" sz="2000" dirty="0">
                <a:solidFill>
                  <a:schemeClr val="accent6"/>
                </a:solidFill>
                <a:latin typeface="Source Sans Pro" pitchFamily="34" charset="0"/>
                <a:ea typeface="Source Sans Pro" pitchFamily="34" charset="-122"/>
              </a:rPr>
              <a:t>R2:  0.9882998347488763</a:t>
            </a:r>
          </a:p>
          <a:p>
            <a:pPr marL="0" indent="0" algn="ctr">
              <a:lnSpc>
                <a:spcPts val="2799"/>
              </a:lnSpc>
              <a:buNone/>
            </a:pPr>
            <a:r>
              <a:rPr lang="en-US" sz="2000" dirty="0">
                <a:solidFill>
                  <a:schemeClr val="accent6"/>
                </a:solidFill>
                <a:latin typeface="Source Sans Pro" pitchFamily="34" charset="0"/>
                <a:ea typeface="Source Sans Pro" pitchFamily="34" charset="-122"/>
              </a:rPr>
              <a:t>MSE:  178.9702662429623</a:t>
            </a:r>
            <a:endParaRPr lang="en-US" sz="2000" dirty="0">
              <a:solidFill>
                <a:schemeClr val="accent6"/>
              </a:solidFill>
            </a:endParaRPr>
          </a:p>
          <a:p>
            <a:pPr marL="0" indent="0" algn="ctr">
              <a:lnSpc>
                <a:spcPts val="2799"/>
              </a:lnSpc>
              <a:buNone/>
            </a:pP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152592"/>
            <a:ext cx="14630400" cy="8360803"/>
          </a:xfrm>
          <a:prstGeom prst="rect">
            <a:avLst/>
          </a:prstGeom>
          <a:solidFill>
            <a:srgbClr val="252833"/>
          </a:solidFill>
          <a:ln/>
        </p:spPr>
        <p:txBody>
          <a:bodyPr/>
          <a:lstStyle/>
          <a:p>
            <a:endParaRPr lang="en-IN" dirty="0"/>
          </a:p>
        </p:txBody>
      </p:sp>
      <p:sp>
        <p:nvSpPr>
          <p:cNvPr id="11" name="Shape 4">
            <a:extLst>
              <a:ext uri="{FF2B5EF4-FFF2-40B4-BE49-F238E27FC236}">
                <a16:creationId xmlns:a16="http://schemas.microsoft.com/office/drawing/2014/main" id="{696583BD-18AC-B9FC-E538-2FE5FDC3E043}"/>
              </a:ext>
            </a:extLst>
          </p:cNvPr>
          <p:cNvSpPr/>
          <p:nvPr/>
        </p:nvSpPr>
        <p:spPr>
          <a:xfrm>
            <a:off x="129938" y="-2713"/>
            <a:ext cx="3679468" cy="3972603"/>
          </a:xfrm>
          <a:prstGeom prst="roundRect">
            <a:avLst>
              <a:gd name="adj" fmla="val 2107"/>
            </a:avLst>
          </a:prstGeom>
          <a:solidFill>
            <a:srgbClr val="363A4A"/>
          </a:solidFill>
          <a:ln/>
        </p:spPr>
      </p:sp>
      <p:sp>
        <p:nvSpPr>
          <p:cNvPr id="6" name="Text 4"/>
          <p:cNvSpPr/>
          <p:nvPr/>
        </p:nvSpPr>
        <p:spPr>
          <a:xfrm>
            <a:off x="129938" y="682620"/>
            <a:ext cx="3679468" cy="3276244"/>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Lasso regression technique was utilized to perform feature selection and regularization, enhancing the interpretability and robustness of the model.</a:t>
            </a:r>
          </a:p>
          <a:p>
            <a:pPr marL="0" indent="0" algn="ctr">
              <a:lnSpc>
                <a:spcPts val="2799"/>
              </a:lnSpc>
              <a:buNone/>
            </a:pPr>
            <a:endParaRPr lang="en-US" sz="1750" dirty="0">
              <a:solidFill>
                <a:srgbClr val="D6E5EF"/>
              </a:solidFill>
              <a:latin typeface="Source Sans Pro" pitchFamily="34" charset="0"/>
              <a:ea typeface="Source Sans Pro" pitchFamily="34" charset="-122"/>
            </a:endParaRPr>
          </a:p>
          <a:p>
            <a:pPr marL="0" indent="0" algn="ctr">
              <a:lnSpc>
                <a:spcPts val="2799"/>
              </a:lnSpc>
              <a:buNone/>
            </a:pPr>
            <a:endParaRPr lang="en-US" sz="1750" dirty="0">
              <a:solidFill>
                <a:srgbClr val="D6E5EF"/>
              </a:solidFill>
              <a:latin typeface="Source Sans Pro" pitchFamily="34" charset="0"/>
              <a:ea typeface="Source Sans Pro" pitchFamily="34" charset="-122"/>
            </a:endParaRPr>
          </a:p>
          <a:p>
            <a:pPr marL="0" indent="0" algn="ctr">
              <a:lnSpc>
                <a:spcPts val="2799"/>
              </a:lnSpc>
              <a:buNone/>
            </a:pPr>
            <a:r>
              <a:rPr lang="en-US" sz="2000" dirty="0">
                <a:solidFill>
                  <a:schemeClr val="accent6"/>
                </a:solidFill>
                <a:latin typeface="Source Sans Pro" pitchFamily="34" charset="0"/>
                <a:ea typeface="Source Sans Pro" pitchFamily="34" charset="-122"/>
              </a:rPr>
              <a:t>R2:  0.987409650565665 </a:t>
            </a:r>
          </a:p>
          <a:p>
            <a:pPr marL="0" indent="0" algn="ctr">
              <a:lnSpc>
                <a:spcPts val="2799"/>
              </a:lnSpc>
              <a:buNone/>
            </a:pPr>
            <a:r>
              <a:rPr lang="en-US" sz="2000" dirty="0">
                <a:solidFill>
                  <a:schemeClr val="accent6"/>
                </a:solidFill>
                <a:latin typeface="Source Sans Pro" pitchFamily="34" charset="0"/>
                <a:ea typeface="Source Sans Pro" pitchFamily="34" charset="-122"/>
              </a:rPr>
              <a:t>MSE:  73.59758882364584 </a:t>
            </a:r>
            <a:endParaRPr lang="en-US" sz="2000" dirty="0">
              <a:solidFill>
                <a:schemeClr val="accent6"/>
              </a:solidFill>
            </a:endParaRPr>
          </a:p>
          <a:p>
            <a:pPr marL="0" indent="0" algn="ctr">
              <a:lnSpc>
                <a:spcPts val="2799"/>
              </a:lnSpc>
              <a:buNone/>
            </a:pPr>
            <a:endParaRPr lang="en-US" sz="1750" dirty="0"/>
          </a:p>
        </p:txBody>
      </p:sp>
      <p:sp>
        <p:nvSpPr>
          <p:cNvPr id="5" name="Text 3"/>
          <p:cNvSpPr/>
          <p:nvPr/>
        </p:nvSpPr>
        <p:spPr>
          <a:xfrm>
            <a:off x="129938" y="169069"/>
            <a:ext cx="3679467" cy="513550"/>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Lasso Regressor</a:t>
            </a:r>
            <a:endParaRPr lang="en-US" sz="2187" dirty="0"/>
          </a:p>
        </p:txBody>
      </p:sp>
      <p:sp>
        <p:nvSpPr>
          <p:cNvPr id="12" name="Shape 4">
            <a:extLst>
              <a:ext uri="{FF2B5EF4-FFF2-40B4-BE49-F238E27FC236}">
                <a16:creationId xmlns:a16="http://schemas.microsoft.com/office/drawing/2014/main" id="{0A50E6B6-59CF-8836-E2D2-B06316D4976F}"/>
              </a:ext>
            </a:extLst>
          </p:cNvPr>
          <p:cNvSpPr/>
          <p:nvPr/>
        </p:nvSpPr>
        <p:spPr>
          <a:xfrm>
            <a:off x="2872675" y="4108262"/>
            <a:ext cx="3614730" cy="3952269"/>
          </a:xfrm>
          <a:prstGeom prst="roundRect">
            <a:avLst>
              <a:gd name="adj" fmla="val 2107"/>
            </a:avLst>
          </a:prstGeom>
          <a:solidFill>
            <a:srgbClr val="363A4A"/>
          </a:solidFill>
          <a:ln/>
        </p:spPr>
        <p:txBody>
          <a:bodyPr/>
          <a:lstStyle/>
          <a:p>
            <a:endParaRPr lang="en-IN" dirty="0"/>
          </a:p>
        </p:txBody>
      </p:sp>
      <p:sp>
        <p:nvSpPr>
          <p:cNvPr id="7" name="Text 5"/>
          <p:cNvSpPr/>
          <p:nvPr/>
        </p:nvSpPr>
        <p:spPr>
          <a:xfrm>
            <a:off x="2807937" y="4269074"/>
            <a:ext cx="3679466" cy="495976"/>
          </a:xfrm>
          <a:prstGeom prst="rect">
            <a:avLst/>
          </a:prstGeom>
          <a:noFill/>
          <a:ln/>
        </p:spPr>
        <p:txBody>
          <a:bodyPr wrap="none" rtlCol="0" anchor="t"/>
          <a:lstStyle/>
          <a:p>
            <a:pPr marL="0" indent="0" algn="ctr">
              <a:lnSpc>
                <a:spcPts val="2734"/>
              </a:lnSpc>
              <a:buNone/>
            </a:pPr>
            <a:r>
              <a:rPr lang="en-US" sz="2400" dirty="0" err="1">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XGBoost</a:t>
            </a:r>
            <a:endParaRPr lang="en-US" sz="2187" dirty="0"/>
          </a:p>
        </p:txBody>
      </p:sp>
      <p:sp>
        <p:nvSpPr>
          <p:cNvPr id="8" name="Text 6"/>
          <p:cNvSpPr/>
          <p:nvPr/>
        </p:nvSpPr>
        <p:spPr>
          <a:xfrm>
            <a:off x="2807937" y="4765050"/>
            <a:ext cx="3679466" cy="3294621"/>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Employed XGBoost, an efficient gradient boosting algorithm, to improve model accuracy, computational speed, and handle complex dataset structures effectively.</a:t>
            </a:r>
          </a:p>
          <a:p>
            <a:pPr marL="0" indent="0" algn="ctr">
              <a:lnSpc>
                <a:spcPts val="2799"/>
              </a:lnSpc>
              <a:buNone/>
            </a:pPr>
            <a:endParaRPr lang="en-US" sz="1750" dirty="0">
              <a:solidFill>
                <a:srgbClr val="D6E5EF"/>
              </a:solidFill>
              <a:latin typeface="Source Sans Pro" pitchFamily="34" charset="0"/>
              <a:ea typeface="Source Sans Pro" pitchFamily="34" charset="-122"/>
            </a:endParaRPr>
          </a:p>
          <a:p>
            <a:pPr marL="0" indent="0" algn="ctr">
              <a:lnSpc>
                <a:spcPts val="2799"/>
              </a:lnSpc>
              <a:buNone/>
            </a:pPr>
            <a:r>
              <a:rPr lang="en-US" sz="2000" dirty="0">
                <a:solidFill>
                  <a:schemeClr val="accent6"/>
                </a:solidFill>
                <a:latin typeface="Source Sans Pro" pitchFamily="34" charset="0"/>
                <a:ea typeface="Source Sans Pro" pitchFamily="34" charset="-122"/>
              </a:rPr>
              <a:t>R2:  0.9761321977526524</a:t>
            </a:r>
          </a:p>
          <a:p>
            <a:pPr marL="0" indent="0" algn="ctr">
              <a:lnSpc>
                <a:spcPts val="2799"/>
              </a:lnSpc>
              <a:buNone/>
            </a:pPr>
            <a:r>
              <a:rPr lang="en-US" sz="2000" dirty="0">
                <a:solidFill>
                  <a:schemeClr val="accent6"/>
                </a:solidFill>
                <a:latin typeface="Source Sans Pro" pitchFamily="34" charset="0"/>
                <a:ea typeface="Source Sans Pro" pitchFamily="34" charset="-122"/>
              </a:rPr>
              <a:t>MSE:  139.52056732706222</a:t>
            </a:r>
            <a:endParaRPr lang="en-US" sz="2000" dirty="0">
              <a:solidFill>
                <a:schemeClr val="accent6"/>
              </a:solidFill>
            </a:endParaRPr>
          </a:p>
          <a:p>
            <a:pPr marL="0" indent="0" algn="ctr">
              <a:lnSpc>
                <a:spcPts val="2799"/>
              </a:lnSpc>
              <a:buNone/>
            </a:pPr>
            <a:endParaRPr lang="en-US" sz="1750" dirty="0"/>
          </a:p>
        </p:txBody>
      </p:sp>
      <p:sp>
        <p:nvSpPr>
          <p:cNvPr id="13" name="Shape 4">
            <a:extLst>
              <a:ext uri="{FF2B5EF4-FFF2-40B4-BE49-F238E27FC236}">
                <a16:creationId xmlns:a16="http://schemas.microsoft.com/office/drawing/2014/main" id="{B6C7A50E-71AC-84D3-38F3-7A9B074E4E92}"/>
              </a:ext>
            </a:extLst>
          </p:cNvPr>
          <p:cNvSpPr/>
          <p:nvPr/>
        </p:nvSpPr>
        <p:spPr>
          <a:xfrm>
            <a:off x="4515356" y="6595"/>
            <a:ext cx="5599688" cy="3952269"/>
          </a:xfrm>
          <a:prstGeom prst="roundRect">
            <a:avLst>
              <a:gd name="adj" fmla="val 2107"/>
            </a:avLst>
          </a:prstGeom>
          <a:solidFill>
            <a:srgbClr val="363A4A"/>
          </a:solidFill>
          <a:ln/>
        </p:spPr>
        <p:txBody>
          <a:bodyPr/>
          <a:lstStyle/>
          <a:p>
            <a:endParaRPr lang="en-IN" dirty="0"/>
          </a:p>
        </p:txBody>
      </p:sp>
      <p:sp>
        <p:nvSpPr>
          <p:cNvPr id="9" name="Text 7"/>
          <p:cNvSpPr/>
          <p:nvPr/>
        </p:nvSpPr>
        <p:spPr>
          <a:xfrm>
            <a:off x="4515355" y="169068"/>
            <a:ext cx="5599690" cy="513551"/>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SVR &amp; K-Neighbors</a:t>
            </a:r>
            <a:endParaRPr lang="en-US" sz="2187" dirty="0"/>
          </a:p>
        </p:txBody>
      </p:sp>
      <p:sp>
        <p:nvSpPr>
          <p:cNvPr id="10" name="Text 8"/>
          <p:cNvSpPr/>
          <p:nvPr/>
        </p:nvSpPr>
        <p:spPr>
          <a:xfrm>
            <a:off x="4515356" y="682619"/>
            <a:ext cx="5599688" cy="3276244"/>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Utilized Support Vector Regression (SVR) and K-Nearest Neighbors (K-Neighbors) algorithms to model nonlinear relationships and complex data patterns, enhancing the model's predictive capability.</a:t>
            </a:r>
          </a:p>
          <a:p>
            <a:pPr marL="0" indent="0" algn="ctr">
              <a:lnSpc>
                <a:spcPts val="2799"/>
              </a:lnSpc>
              <a:buNone/>
            </a:pPr>
            <a:endParaRPr lang="en-US" sz="1750" dirty="0">
              <a:solidFill>
                <a:srgbClr val="D6E5EF"/>
              </a:solidFill>
              <a:latin typeface="Source Sans Pro" pitchFamily="34" charset="0"/>
              <a:ea typeface="Source Sans Pro" pitchFamily="34" charset="-122"/>
              <a:cs typeface="Source Sans Pro" pitchFamily="34" charset="-120"/>
            </a:endParaRPr>
          </a:p>
          <a:p>
            <a:pPr marL="0" indent="0">
              <a:lnSpc>
                <a:spcPts val="2799"/>
              </a:lnSpc>
              <a:buNone/>
            </a:pPr>
            <a:r>
              <a:rPr lang="en-US" sz="2000" dirty="0">
                <a:solidFill>
                  <a:schemeClr val="accent6"/>
                </a:solidFill>
                <a:latin typeface="Source Sans Pro" pitchFamily="34" charset="0"/>
                <a:ea typeface="Source Sans Pro" pitchFamily="34" charset="-122"/>
              </a:rPr>
              <a:t>SVR R2:  0.9869082284351609</a:t>
            </a:r>
          </a:p>
          <a:p>
            <a:pPr marL="0" indent="0">
              <a:lnSpc>
                <a:spcPts val="2799"/>
              </a:lnSpc>
              <a:buNone/>
            </a:pPr>
            <a:r>
              <a:rPr lang="en-US" sz="2000" dirty="0">
                <a:solidFill>
                  <a:schemeClr val="accent6"/>
                </a:solidFill>
                <a:latin typeface="Source Sans Pro" pitchFamily="34" charset="0"/>
                <a:ea typeface="Source Sans Pro" pitchFamily="34" charset="-122"/>
              </a:rPr>
              <a:t>SVR MSE:  76.52867981364447</a:t>
            </a:r>
          </a:p>
          <a:p>
            <a:pPr marL="0" indent="0" algn="r">
              <a:lnSpc>
                <a:spcPts val="2799"/>
              </a:lnSpc>
              <a:buNone/>
            </a:pPr>
            <a:r>
              <a:rPr lang="en-US" sz="2000" dirty="0">
                <a:solidFill>
                  <a:schemeClr val="accent6"/>
                </a:solidFill>
                <a:latin typeface="Source Sans Pro" pitchFamily="34" charset="0"/>
                <a:ea typeface="Source Sans Pro" pitchFamily="34" charset="-122"/>
              </a:rPr>
              <a:t>K-Neighbors R2:  0.9558183070834207</a:t>
            </a:r>
          </a:p>
          <a:p>
            <a:pPr marL="0" indent="0" algn="r">
              <a:lnSpc>
                <a:spcPts val="2799"/>
              </a:lnSpc>
              <a:buNone/>
            </a:pPr>
            <a:r>
              <a:rPr lang="en-US" sz="2000" dirty="0">
                <a:solidFill>
                  <a:schemeClr val="accent6"/>
                </a:solidFill>
                <a:latin typeface="Source Sans Pro" pitchFamily="34" charset="0"/>
                <a:ea typeface="Source Sans Pro" pitchFamily="34" charset="-122"/>
              </a:rPr>
              <a:t>K-Neighbors MSE:  258.26654659317086</a:t>
            </a:r>
            <a:endParaRPr lang="en-US" sz="2000" dirty="0">
              <a:solidFill>
                <a:schemeClr val="accent6"/>
              </a:solidFill>
            </a:endParaRPr>
          </a:p>
          <a:p>
            <a:pPr marL="0" indent="0" algn="ctr">
              <a:lnSpc>
                <a:spcPts val="2799"/>
              </a:lnSpc>
              <a:buNone/>
            </a:pPr>
            <a:endParaRPr lang="en-US" sz="1750" dirty="0"/>
          </a:p>
        </p:txBody>
      </p:sp>
      <p:sp>
        <p:nvSpPr>
          <p:cNvPr id="14" name="Shape 4">
            <a:extLst>
              <a:ext uri="{FF2B5EF4-FFF2-40B4-BE49-F238E27FC236}">
                <a16:creationId xmlns:a16="http://schemas.microsoft.com/office/drawing/2014/main" id="{16108311-0968-E91B-4EC2-61FF8D1A80E4}"/>
              </a:ext>
            </a:extLst>
          </p:cNvPr>
          <p:cNvSpPr/>
          <p:nvPr/>
        </p:nvSpPr>
        <p:spPr>
          <a:xfrm>
            <a:off x="8142997" y="4107403"/>
            <a:ext cx="3679468" cy="3952269"/>
          </a:xfrm>
          <a:prstGeom prst="roundRect">
            <a:avLst>
              <a:gd name="adj" fmla="val 2107"/>
            </a:avLst>
          </a:prstGeom>
          <a:solidFill>
            <a:srgbClr val="363A4A"/>
          </a:solidFill>
          <a:ln/>
        </p:spPr>
      </p:sp>
      <p:sp>
        <p:nvSpPr>
          <p:cNvPr id="15" name="Shape 4">
            <a:extLst>
              <a:ext uri="{FF2B5EF4-FFF2-40B4-BE49-F238E27FC236}">
                <a16:creationId xmlns:a16="http://schemas.microsoft.com/office/drawing/2014/main" id="{75E5F8D9-DB3F-95DA-3850-ED22B1C9F368}"/>
              </a:ext>
            </a:extLst>
          </p:cNvPr>
          <p:cNvSpPr/>
          <p:nvPr/>
        </p:nvSpPr>
        <p:spPr>
          <a:xfrm>
            <a:off x="10820993" y="6595"/>
            <a:ext cx="3679468" cy="3963295"/>
          </a:xfrm>
          <a:prstGeom prst="roundRect">
            <a:avLst>
              <a:gd name="adj" fmla="val 2107"/>
            </a:avLst>
          </a:prstGeom>
          <a:solidFill>
            <a:srgbClr val="363A4A"/>
          </a:solidFill>
          <a:ln/>
        </p:spPr>
      </p:sp>
      <p:sp>
        <p:nvSpPr>
          <p:cNvPr id="16" name="Text 7">
            <a:extLst>
              <a:ext uri="{FF2B5EF4-FFF2-40B4-BE49-F238E27FC236}">
                <a16:creationId xmlns:a16="http://schemas.microsoft.com/office/drawing/2014/main" id="{9F375778-2502-710E-8FB5-CC80FE51D1D5}"/>
              </a:ext>
            </a:extLst>
          </p:cNvPr>
          <p:cNvSpPr/>
          <p:nvPr/>
        </p:nvSpPr>
        <p:spPr>
          <a:xfrm>
            <a:off x="10820994" y="169068"/>
            <a:ext cx="3679470" cy="513551"/>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Random Forest</a:t>
            </a:r>
            <a:endParaRPr lang="en-US" sz="2187" dirty="0"/>
          </a:p>
        </p:txBody>
      </p:sp>
      <p:sp>
        <p:nvSpPr>
          <p:cNvPr id="17" name="Text 7">
            <a:extLst>
              <a:ext uri="{FF2B5EF4-FFF2-40B4-BE49-F238E27FC236}">
                <a16:creationId xmlns:a16="http://schemas.microsoft.com/office/drawing/2014/main" id="{40EF6FD8-F7B2-F391-86EE-D7F358ED5B63}"/>
              </a:ext>
            </a:extLst>
          </p:cNvPr>
          <p:cNvSpPr/>
          <p:nvPr/>
        </p:nvSpPr>
        <p:spPr>
          <a:xfrm>
            <a:off x="8142997" y="4269074"/>
            <a:ext cx="3679468" cy="556715"/>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Elastic Net</a:t>
            </a:r>
            <a:endParaRPr lang="en-US" sz="2187" dirty="0"/>
          </a:p>
        </p:txBody>
      </p:sp>
      <p:sp>
        <p:nvSpPr>
          <p:cNvPr id="18" name="Text 8">
            <a:extLst>
              <a:ext uri="{FF2B5EF4-FFF2-40B4-BE49-F238E27FC236}">
                <a16:creationId xmlns:a16="http://schemas.microsoft.com/office/drawing/2014/main" id="{AD2AF5AC-2F50-39B0-FE09-36AAED9314CD}"/>
              </a:ext>
            </a:extLst>
          </p:cNvPr>
          <p:cNvSpPr/>
          <p:nvPr/>
        </p:nvSpPr>
        <p:spPr>
          <a:xfrm>
            <a:off x="10820996" y="682619"/>
            <a:ext cx="3679468" cy="3276244"/>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Random Forest is an ensemble learning method that combines multiple decision trees to make more accurate predictions, achieving robustness and scalability.</a:t>
            </a:r>
          </a:p>
          <a:p>
            <a:pPr marL="0" indent="0" algn="ctr">
              <a:lnSpc>
                <a:spcPts val="2799"/>
              </a:lnSpc>
              <a:buNone/>
            </a:pPr>
            <a:endParaRPr lang="en-US" sz="1750" dirty="0">
              <a:solidFill>
                <a:srgbClr val="D6E5EF"/>
              </a:solidFill>
              <a:latin typeface="Source Sans Pro" pitchFamily="34" charset="0"/>
              <a:ea typeface="Source Sans Pro" pitchFamily="34" charset="-122"/>
            </a:endParaRPr>
          </a:p>
          <a:p>
            <a:pPr marL="0" indent="0" algn="ctr">
              <a:lnSpc>
                <a:spcPts val="2799"/>
              </a:lnSpc>
              <a:buNone/>
            </a:pPr>
            <a:endParaRPr lang="en-US" sz="1750" dirty="0">
              <a:solidFill>
                <a:srgbClr val="D6E5EF"/>
              </a:solidFill>
              <a:latin typeface="Source Sans Pro" pitchFamily="34" charset="0"/>
              <a:ea typeface="Source Sans Pro" pitchFamily="34" charset="-122"/>
            </a:endParaRPr>
          </a:p>
          <a:p>
            <a:pPr marL="0" indent="0" algn="ctr">
              <a:lnSpc>
                <a:spcPts val="2799"/>
              </a:lnSpc>
              <a:buNone/>
            </a:pPr>
            <a:r>
              <a:rPr lang="en-US" sz="2000" dirty="0">
                <a:solidFill>
                  <a:schemeClr val="accent6"/>
                </a:solidFill>
                <a:latin typeface="Source Sans Pro" pitchFamily="34" charset="0"/>
                <a:ea typeface="Source Sans Pro" pitchFamily="34" charset="-122"/>
              </a:rPr>
              <a:t>R2:  0.9882998347488763</a:t>
            </a:r>
          </a:p>
          <a:p>
            <a:pPr marL="0" indent="0" algn="ctr">
              <a:lnSpc>
                <a:spcPts val="2799"/>
              </a:lnSpc>
              <a:buNone/>
            </a:pPr>
            <a:r>
              <a:rPr lang="en-US" sz="2000" dirty="0">
                <a:solidFill>
                  <a:schemeClr val="accent6"/>
                </a:solidFill>
                <a:latin typeface="Source Sans Pro" pitchFamily="34" charset="0"/>
                <a:ea typeface="Source Sans Pro" pitchFamily="34" charset="-122"/>
              </a:rPr>
              <a:t>MSE:  295.3321534608596</a:t>
            </a:r>
            <a:endParaRPr lang="en-US" sz="2000" dirty="0">
              <a:solidFill>
                <a:schemeClr val="accent6"/>
              </a:solidFill>
            </a:endParaRPr>
          </a:p>
          <a:p>
            <a:pPr marL="0" indent="0" algn="ctr">
              <a:lnSpc>
                <a:spcPts val="2799"/>
              </a:lnSpc>
              <a:buNone/>
            </a:pPr>
            <a:endParaRPr lang="en-US" sz="1750" dirty="0"/>
          </a:p>
        </p:txBody>
      </p:sp>
      <p:sp>
        <p:nvSpPr>
          <p:cNvPr id="19" name="Text 8">
            <a:extLst>
              <a:ext uri="{FF2B5EF4-FFF2-40B4-BE49-F238E27FC236}">
                <a16:creationId xmlns:a16="http://schemas.microsoft.com/office/drawing/2014/main" id="{4CCEF5E8-619B-34C0-7B29-98C56887AC51}"/>
              </a:ext>
            </a:extLst>
          </p:cNvPr>
          <p:cNvSpPr/>
          <p:nvPr/>
        </p:nvSpPr>
        <p:spPr>
          <a:xfrm>
            <a:off x="8142996" y="4765050"/>
            <a:ext cx="3614729" cy="3294621"/>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Elastic Net algorithm combines the strengths of L1 (Lasso) and L2 (Ridge) regularization techniques, allowing for feature selection and handling multicollinearity in the data.</a:t>
            </a:r>
          </a:p>
          <a:p>
            <a:pPr marL="0" indent="0" algn="ctr">
              <a:lnSpc>
                <a:spcPts val="2799"/>
              </a:lnSpc>
              <a:buNone/>
            </a:pPr>
            <a:endParaRPr lang="en-US" sz="1750" dirty="0">
              <a:solidFill>
                <a:srgbClr val="D6E5EF"/>
              </a:solidFill>
              <a:latin typeface="Source Sans Pro" pitchFamily="34" charset="0"/>
              <a:ea typeface="Source Sans Pro" pitchFamily="34" charset="-122"/>
            </a:endParaRPr>
          </a:p>
          <a:p>
            <a:pPr marL="0" indent="0" algn="ctr">
              <a:lnSpc>
                <a:spcPts val="2799"/>
              </a:lnSpc>
              <a:buNone/>
            </a:pPr>
            <a:r>
              <a:rPr lang="en-US" sz="2000" dirty="0">
                <a:solidFill>
                  <a:schemeClr val="accent6"/>
                </a:solidFill>
                <a:latin typeface="Source Sans Pro" pitchFamily="34" charset="0"/>
                <a:ea typeface="Source Sans Pro" pitchFamily="34" charset="-122"/>
              </a:rPr>
              <a:t>R2:  0.9469098434432505</a:t>
            </a:r>
          </a:p>
          <a:p>
            <a:pPr marL="0" indent="0" algn="ctr">
              <a:lnSpc>
                <a:spcPts val="2799"/>
              </a:lnSpc>
              <a:buNone/>
            </a:pPr>
            <a:r>
              <a:rPr lang="en-US" sz="2000" dirty="0">
                <a:solidFill>
                  <a:schemeClr val="accent6"/>
                </a:solidFill>
                <a:latin typeface="Source Sans Pro" pitchFamily="34" charset="0"/>
                <a:ea typeface="Source Sans Pro" pitchFamily="34" charset="-122"/>
              </a:rPr>
              <a:t>MSE:  310.34146694857105</a:t>
            </a:r>
            <a:endParaRPr lang="en-US" sz="2000" dirty="0">
              <a:solidFill>
                <a:schemeClr val="accent6"/>
              </a:solidFill>
            </a:endParaRPr>
          </a:p>
          <a:p>
            <a:pPr marL="0" indent="0" algn="ctr">
              <a:lnSpc>
                <a:spcPts val="2799"/>
              </a:lnSpc>
              <a:buNone/>
            </a:pPr>
            <a:endParaRPr lang="en-US" sz="17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873940"/>
            <a:ext cx="9306401" cy="1479807"/>
          </a:xfrm>
          <a:prstGeom prst="rect">
            <a:avLst/>
          </a:prstGeom>
          <a:noFill/>
          <a:ln/>
        </p:spPr>
        <p:txBody>
          <a:bodyPr wrap="square" rtlCol="0" anchor="t"/>
          <a:lstStyle/>
          <a:p>
            <a:pPr marL="0" indent="0" algn="ctr">
              <a:lnSpc>
                <a:spcPts val="5468"/>
              </a:lnSpc>
              <a:buNone/>
            </a:pPr>
            <a:r>
              <a:rPr lang="en-US" sz="400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Deployment: User Interactive Web App</a:t>
            </a:r>
            <a:endParaRPr lang="en-US" sz="4374" dirty="0"/>
          </a:p>
        </p:txBody>
      </p:sp>
      <p:pic>
        <p:nvPicPr>
          <p:cNvPr id="6" name="Image 1" descr="preencoded.png"/>
          <p:cNvPicPr>
            <a:picLocks noChangeAspect="1"/>
          </p:cNvPicPr>
          <p:nvPr/>
        </p:nvPicPr>
        <p:blipFill>
          <a:blip r:embed="rId4"/>
          <a:stretch>
            <a:fillRect/>
          </a:stretch>
        </p:blipFill>
        <p:spPr>
          <a:xfrm>
            <a:off x="4490799" y="1979057"/>
            <a:ext cx="1110972" cy="1777484"/>
          </a:xfrm>
          <a:prstGeom prst="rect">
            <a:avLst/>
          </a:prstGeom>
        </p:spPr>
      </p:pic>
      <p:sp>
        <p:nvSpPr>
          <p:cNvPr id="7" name="Text 3"/>
          <p:cNvSpPr/>
          <p:nvPr/>
        </p:nvSpPr>
        <p:spPr>
          <a:xfrm>
            <a:off x="5935028" y="2201228"/>
            <a:ext cx="3665339" cy="347186"/>
          </a:xfrm>
          <a:prstGeom prst="rect">
            <a:avLst/>
          </a:prstGeom>
          <a:noFill/>
          <a:ln/>
        </p:spPr>
        <p:txBody>
          <a:bodyPr wrap="none" rtlCol="0" anchor="t"/>
          <a:lstStyle/>
          <a:p>
            <a:pPr marL="0" indent="0" algn="l">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Pickle for Model Persistence</a:t>
            </a:r>
            <a:endParaRPr lang="en-US" sz="2187" dirty="0"/>
          </a:p>
        </p:txBody>
      </p:sp>
      <p:sp>
        <p:nvSpPr>
          <p:cNvPr id="8" name="Text 4"/>
          <p:cNvSpPr/>
          <p:nvPr/>
        </p:nvSpPr>
        <p:spPr>
          <a:xfrm>
            <a:off x="5935028" y="2681645"/>
            <a:ext cx="7862173" cy="710803"/>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Utilized pickle for model serialization, ensuring the trained model's persistent storage and retrieval for seamless deployment.</a:t>
            </a:r>
            <a:endParaRPr lang="en-US" sz="1750" dirty="0"/>
          </a:p>
        </p:txBody>
      </p:sp>
      <p:pic>
        <p:nvPicPr>
          <p:cNvPr id="9" name="Image 2" descr="preencoded.png"/>
          <p:cNvPicPr>
            <a:picLocks noChangeAspect="1"/>
          </p:cNvPicPr>
          <p:nvPr/>
        </p:nvPicPr>
        <p:blipFill>
          <a:blip r:embed="rId5"/>
          <a:stretch>
            <a:fillRect/>
          </a:stretch>
        </p:blipFill>
        <p:spPr>
          <a:xfrm>
            <a:off x="4490799" y="3756541"/>
            <a:ext cx="1110972" cy="1777484"/>
          </a:xfrm>
          <a:prstGeom prst="rect">
            <a:avLst/>
          </a:prstGeom>
        </p:spPr>
      </p:pic>
      <p:sp>
        <p:nvSpPr>
          <p:cNvPr id="10" name="Text 5">
            <a:hlinkClick r:id="rId6" action="ppaction://hlinkfile"/>
          </p:cNvPr>
          <p:cNvSpPr/>
          <p:nvPr/>
        </p:nvSpPr>
        <p:spPr>
          <a:xfrm>
            <a:off x="5935028" y="3978712"/>
            <a:ext cx="2836069" cy="347186"/>
          </a:xfrm>
          <a:prstGeom prst="rect">
            <a:avLst/>
          </a:prstGeom>
          <a:noFill/>
          <a:ln/>
        </p:spPr>
        <p:txBody>
          <a:bodyPr wrap="none" rtlCol="0" anchor="t"/>
          <a:lstStyle/>
          <a:p>
            <a:pPr marL="0" indent="0" algn="l">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Flask Web </a:t>
            </a: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hlinkClick r:id="rId7" action="ppaction://hlinkfile"/>
              </a:rPr>
              <a:t>Application</a:t>
            </a:r>
            <a:endParaRPr lang="en-US" sz="2187" dirty="0"/>
          </a:p>
        </p:txBody>
      </p:sp>
      <p:sp>
        <p:nvSpPr>
          <p:cNvPr id="11" name="Text 6"/>
          <p:cNvSpPr/>
          <p:nvPr/>
        </p:nvSpPr>
        <p:spPr>
          <a:xfrm>
            <a:off x="5935028" y="4459129"/>
            <a:ext cx="7862173" cy="1256545"/>
          </a:xfrm>
          <a:prstGeom prst="rect">
            <a:avLst/>
          </a:prstGeom>
          <a:noFill/>
          <a:ln/>
        </p:spPr>
        <p:txBody>
          <a:bodyPr wrap="square" rtlCol="0" anchor="t"/>
          <a:lstStyle/>
          <a:p>
            <a:pPr>
              <a:lnSpc>
                <a:spcPts val="2799"/>
              </a:lnSpc>
            </a:pPr>
            <a:r>
              <a:rPr lang="en-US" sz="1750" dirty="0">
                <a:solidFill>
                  <a:srgbClr val="D6E5EF"/>
                </a:solidFill>
                <a:latin typeface="Source Sans Pro" pitchFamily="34" charset="0"/>
                <a:ea typeface="Source Sans Pro" pitchFamily="34" charset="-122"/>
                <a:cs typeface="Source Sans Pro" pitchFamily="34" charset="-120"/>
              </a:rPr>
              <a:t>After developing the machine learning model, I deployed it as a Flask web application, allowing users to interact with it through a user-friendly interface accessible via a web browser.</a:t>
            </a:r>
            <a:endParaRPr lang="en-US" sz="1750" dirty="0"/>
          </a:p>
        </p:txBody>
      </p:sp>
      <p:sp>
        <p:nvSpPr>
          <p:cNvPr id="12" name="Text 6">
            <a:extLst>
              <a:ext uri="{FF2B5EF4-FFF2-40B4-BE49-F238E27FC236}">
                <a16:creationId xmlns:a16="http://schemas.microsoft.com/office/drawing/2014/main" id="{E5506457-D508-F1D9-C808-2C2C3B3E46DD}"/>
              </a:ext>
            </a:extLst>
          </p:cNvPr>
          <p:cNvSpPr/>
          <p:nvPr/>
        </p:nvSpPr>
        <p:spPr>
          <a:xfrm>
            <a:off x="4943476" y="2674323"/>
            <a:ext cx="203200" cy="438765"/>
          </a:xfrm>
          <a:prstGeom prst="rect">
            <a:avLst/>
          </a:prstGeom>
          <a:noFill/>
          <a:ln/>
        </p:spPr>
        <p:txBody>
          <a:bodyPr wrap="none" rtlCol="0" anchor="t"/>
          <a:lstStyle/>
          <a:p>
            <a:pPr marL="0" indent="0" algn="ctr">
              <a:lnSpc>
                <a:spcPts val="3122"/>
              </a:lnSpc>
              <a:buNone/>
            </a:pPr>
            <a:r>
              <a:rPr lang="en-US" sz="29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1</a:t>
            </a:r>
            <a:endParaRPr lang="en-US" sz="2900" dirty="0"/>
          </a:p>
        </p:txBody>
      </p:sp>
      <p:sp>
        <p:nvSpPr>
          <p:cNvPr id="13" name="Text 11">
            <a:extLst>
              <a:ext uri="{FF2B5EF4-FFF2-40B4-BE49-F238E27FC236}">
                <a16:creationId xmlns:a16="http://schemas.microsoft.com/office/drawing/2014/main" id="{66C8ACAC-42AC-78D5-7B95-39C0B847571D}"/>
              </a:ext>
            </a:extLst>
          </p:cNvPr>
          <p:cNvSpPr/>
          <p:nvPr/>
        </p:nvSpPr>
        <p:spPr>
          <a:xfrm>
            <a:off x="4962245" y="4433752"/>
            <a:ext cx="170378" cy="396478"/>
          </a:xfrm>
          <a:prstGeom prst="rect">
            <a:avLst/>
          </a:prstGeom>
          <a:noFill/>
          <a:ln/>
        </p:spPr>
        <p:txBody>
          <a:bodyPr wrap="none" rtlCol="0" anchor="t"/>
          <a:lstStyle/>
          <a:p>
            <a:pPr marL="0" indent="0" algn="ctr">
              <a:lnSpc>
                <a:spcPts val="3122"/>
              </a:lnSpc>
              <a:buNone/>
            </a:pPr>
            <a:r>
              <a:rPr lang="en-US" sz="28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2</a:t>
            </a:r>
            <a:endParaRPr lang="en-US" sz="2497" dirty="0"/>
          </a:p>
        </p:txBody>
      </p:sp>
      <p:pic>
        <p:nvPicPr>
          <p:cNvPr id="14" name="Image 2" descr="preencoded.png">
            <a:extLst>
              <a:ext uri="{FF2B5EF4-FFF2-40B4-BE49-F238E27FC236}">
                <a16:creationId xmlns:a16="http://schemas.microsoft.com/office/drawing/2014/main" id="{F1255236-BFE7-459D-A1E5-84E406AA0114}"/>
              </a:ext>
            </a:extLst>
          </p:cNvPr>
          <p:cNvPicPr>
            <a:picLocks noChangeAspect="1"/>
          </p:cNvPicPr>
          <p:nvPr/>
        </p:nvPicPr>
        <p:blipFill>
          <a:blip r:embed="rId5"/>
          <a:stretch>
            <a:fillRect/>
          </a:stretch>
        </p:blipFill>
        <p:spPr>
          <a:xfrm>
            <a:off x="4509849" y="5585341"/>
            <a:ext cx="1110972" cy="1777484"/>
          </a:xfrm>
          <a:prstGeom prst="rect">
            <a:avLst/>
          </a:prstGeom>
        </p:spPr>
      </p:pic>
      <p:sp>
        <p:nvSpPr>
          <p:cNvPr id="15" name="Text 5">
            <a:extLst>
              <a:ext uri="{FF2B5EF4-FFF2-40B4-BE49-F238E27FC236}">
                <a16:creationId xmlns:a16="http://schemas.microsoft.com/office/drawing/2014/main" id="{0B3CE8C7-EB53-44AD-8709-2BA544AC7F13}"/>
              </a:ext>
            </a:extLst>
          </p:cNvPr>
          <p:cNvSpPr/>
          <p:nvPr/>
        </p:nvSpPr>
        <p:spPr>
          <a:xfrm>
            <a:off x="5954078" y="5807512"/>
            <a:ext cx="2836069" cy="347186"/>
          </a:xfrm>
          <a:prstGeom prst="rect">
            <a:avLst/>
          </a:prstGeom>
          <a:noFill/>
          <a:ln/>
        </p:spPr>
        <p:txBody>
          <a:bodyPr wrap="none" rtlCol="0" anchor="t"/>
          <a:lstStyle/>
          <a:p>
            <a:pPr marL="0" indent="0" algn="l">
              <a:lnSpc>
                <a:spcPts val="2734"/>
              </a:lnSpc>
              <a:buNone/>
            </a:pPr>
            <a:r>
              <a:rPr lang="en-US" sz="2400" dirty="0" err="1">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Streamlit</a:t>
            </a: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 Web </a:t>
            </a: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hlinkClick r:id="rId8" action="ppaction://hlinkfile"/>
              </a:rPr>
              <a:t>Application</a:t>
            </a:r>
            <a:endParaRPr lang="en-US" sz="2187" dirty="0"/>
          </a:p>
        </p:txBody>
      </p:sp>
      <p:sp>
        <p:nvSpPr>
          <p:cNvPr id="16" name="Text 6">
            <a:extLst>
              <a:ext uri="{FF2B5EF4-FFF2-40B4-BE49-F238E27FC236}">
                <a16:creationId xmlns:a16="http://schemas.microsoft.com/office/drawing/2014/main" id="{CF81847F-7D97-4908-BDB1-9DCBB27D6B91}"/>
              </a:ext>
            </a:extLst>
          </p:cNvPr>
          <p:cNvSpPr/>
          <p:nvPr/>
        </p:nvSpPr>
        <p:spPr>
          <a:xfrm>
            <a:off x="5954078" y="6287929"/>
            <a:ext cx="7862173" cy="1256545"/>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Leveraged </a:t>
            </a:r>
            <a:r>
              <a:rPr lang="en-US" sz="1750" dirty="0" err="1">
                <a:solidFill>
                  <a:srgbClr val="D6E5EF"/>
                </a:solidFill>
                <a:latin typeface="Source Sans Pro" pitchFamily="34" charset="0"/>
                <a:ea typeface="Source Sans Pro" pitchFamily="34" charset="-122"/>
                <a:cs typeface="Source Sans Pro" pitchFamily="34" charset="-120"/>
              </a:rPr>
              <a:t>streamlit</a:t>
            </a:r>
            <a:r>
              <a:rPr lang="en-US" sz="1750" dirty="0">
                <a:solidFill>
                  <a:srgbClr val="D6E5EF"/>
                </a:solidFill>
                <a:latin typeface="Source Sans Pro" pitchFamily="34" charset="0"/>
                <a:ea typeface="Source Sans Pro" pitchFamily="34" charset="-122"/>
                <a:cs typeface="Source Sans Pro" pitchFamily="34" charset="-120"/>
              </a:rPr>
              <a:t> to develop a user interactive web application, enabling users to predict the Yearly Amount Spent based on the deployed machine learning model.</a:t>
            </a:r>
            <a:endParaRPr lang="en-US" sz="1750" dirty="0"/>
          </a:p>
        </p:txBody>
      </p:sp>
      <p:sp>
        <p:nvSpPr>
          <p:cNvPr id="17" name="Text 11">
            <a:extLst>
              <a:ext uri="{FF2B5EF4-FFF2-40B4-BE49-F238E27FC236}">
                <a16:creationId xmlns:a16="http://schemas.microsoft.com/office/drawing/2014/main" id="{864D4E56-16D3-462B-8900-4B51224C9931}"/>
              </a:ext>
            </a:extLst>
          </p:cNvPr>
          <p:cNvSpPr/>
          <p:nvPr/>
        </p:nvSpPr>
        <p:spPr>
          <a:xfrm>
            <a:off x="4981295" y="6262552"/>
            <a:ext cx="170378" cy="396478"/>
          </a:xfrm>
          <a:prstGeom prst="rect">
            <a:avLst/>
          </a:prstGeom>
          <a:noFill/>
          <a:ln/>
        </p:spPr>
        <p:txBody>
          <a:bodyPr wrap="none" rtlCol="0" anchor="t"/>
          <a:lstStyle/>
          <a:p>
            <a:pPr marL="0" indent="0" algn="ctr">
              <a:lnSpc>
                <a:spcPts val="3122"/>
              </a:lnSpc>
              <a:buNone/>
            </a:pPr>
            <a:r>
              <a:rPr lang="en-US" sz="28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2</a:t>
            </a:r>
            <a:endParaRPr lang="en-US" sz="2497"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0" y="1072797"/>
            <a:ext cx="14630400" cy="974488"/>
          </a:xfrm>
          <a:prstGeom prst="rect">
            <a:avLst/>
          </a:prstGeom>
          <a:noFill/>
          <a:ln/>
        </p:spPr>
        <p:txBody>
          <a:bodyPr wrap="none" rtlCol="0" anchor="t"/>
          <a:lstStyle/>
          <a:p>
            <a:pPr marL="0" indent="0" algn="ctr">
              <a:lnSpc>
                <a:spcPts val="5468"/>
              </a:lnSpc>
              <a:buNone/>
            </a:pPr>
            <a:r>
              <a:rPr lang="en-US" sz="40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Final Insights and Conclusions</a:t>
            </a:r>
            <a:endParaRPr lang="en-US" sz="4374" dirty="0"/>
          </a:p>
        </p:txBody>
      </p:sp>
      <p:sp>
        <p:nvSpPr>
          <p:cNvPr id="16" name="Shape 4">
            <a:extLst>
              <a:ext uri="{FF2B5EF4-FFF2-40B4-BE49-F238E27FC236}">
                <a16:creationId xmlns:a16="http://schemas.microsoft.com/office/drawing/2014/main" id="{275E115A-20B9-0F19-A26F-712AEAFE23BA}"/>
              </a:ext>
            </a:extLst>
          </p:cNvPr>
          <p:cNvSpPr/>
          <p:nvPr/>
        </p:nvSpPr>
        <p:spPr>
          <a:xfrm>
            <a:off x="1290680" y="1907315"/>
            <a:ext cx="12049040" cy="5983618"/>
          </a:xfrm>
          <a:prstGeom prst="roundRect">
            <a:avLst>
              <a:gd name="adj" fmla="val 2107"/>
            </a:avLst>
          </a:prstGeom>
          <a:solidFill>
            <a:srgbClr val="363A4A"/>
          </a:solidFill>
          <a:ln/>
        </p:spPr>
        <p:txBody>
          <a:bodyPr/>
          <a:lstStyle/>
          <a:p>
            <a:endParaRPr lang="en-IN" dirty="0"/>
          </a:p>
        </p:txBody>
      </p:sp>
      <p:sp>
        <p:nvSpPr>
          <p:cNvPr id="15" name="Text 4">
            <a:extLst>
              <a:ext uri="{FF2B5EF4-FFF2-40B4-BE49-F238E27FC236}">
                <a16:creationId xmlns:a16="http://schemas.microsoft.com/office/drawing/2014/main" id="{21164C60-B9CC-7155-9229-14E4CF1D3FAA}"/>
              </a:ext>
            </a:extLst>
          </p:cNvPr>
          <p:cNvSpPr/>
          <p:nvPr/>
        </p:nvSpPr>
        <p:spPr>
          <a:xfrm>
            <a:off x="1986594" y="3382470"/>
            <a:ext cx="10657211" cy="3633323"/>
          </a:xfrm>
          <a:prstGeom prst="rect">
            <a:avLst/>
          </a:prstGeom>
          <a:noFill/>
          <a:ln/>
        </p:spPr>
        <p:txBody>
          <a:bodyPr wrap="square" rtlCol="0" anchor="t"/>
          <a:lstStyle/>
          <a:p>
            <a:pPr marL="0" indent="0">
              <a:buNone/>
            </a:pPr>
            <a:r>
              <a:rPr lang="en-US" dirty="0">
                <a:solidFill>
                  <a:srgbClr val="D6E5EF"/>
                </a:solidFill>
                <a:latin typeface="Source Sans Pro" pitchFamily="34" charset="0"/>
                <a:ea typeface="Source Sans Pro" pitchFamily="34" charset="-122"/>
                <a:cs typeface="Source Sans Pro" pitchFamily="34" charset="-120"/>
              </a:rPr>
              <a:t>.</a:t>
            </a:r>
          </a:p>
        </p:txBody>
      </p:sp>
      <p:sp>
        <p:nvSpPr>
          <p:cNvPr id="7" name="TextBox 6">
            <a:extLst>
              <a:ext uri="{FF2B5EF4-FFF2-40B4-BE49-F238E27FC236}">
                <a16:creationId xmlns:a16="http://schemas.microsoft.com/office/drawing/2014/main" id="{6CDD9DB3-A440-4202-B3B6-20C01A5C123E}"/>
              </a:ext>
            </a:extLst>
          </p:cNvPr>
          <p:cNvSpPr txBox="1"/>
          <p:nvPr/>
        </p:nvSpPr>
        <p:spPr>
          <a:xfrm>
            <a:off x="1817077" y="2074986"/>
            <a:ext cx="10100468" cy="6124754"/>
          </a:xfrm>
          <a:prstGeom prst="rect">
            <a:avLst/>
          </a:prstGeom>
          <a:noFill/>
        </p:spPr>
        <p:txBody>
          <a:bodyPr wrap="square" rtlCol="0">
            <a:spAutoFit/>
          </a:bodyPr>
          <a:lstStyle/>
          <a:p>
            <a:pPr marL="342900" indent="-342900">
              <a:buFont typeface="+mj-lt"/>
              <a:buAutoNum type="arabicPeriod"/>
            </a:pPr>
            <a:r>
              <a:rPr lang="en-US" sz="2800" dirty="0">
                <a:solidFill>
                  <a:schemeClr val="accent4">
                    <a:lumMod val="60000"/>
                    <a:lumOff val="40000"/>
                  </a:schemeClr>
                </a:solidFill>
              </a:rPr>
              <a:t>We can exclude the feature "</a:t>
            </a:r>
            <a:r>
              <a:rPr lang="en-US" sz="2800" dirty="0">
                <a:solidFill>
                  <a:schemeClr val="accent6"/>
                </a:solidFill>
              </a:rPr>
              <a:t>Time on website</a:t>
            </a:r>
            <a:r>
              <a:rPr lang="en-US" sz="2800" dirty="0">
                <a:solidFill>
                  <a:schemeClr val="accent4">
                    <a:lumMod val="60000"/>
                    <a:lumOff val="40000"/>
                  </a:schemeClr>
                </a:solidFill>
              </a:rPr>
              <a:t>".</a:t>
            </a:r>
          </a:p>
          <a:p>
            <a:pPr marL="342900" indent="-342900">
              <a:buFont typeface="+mj-lt"/>
              <a:buAutoNum type="arabicPeriod"/>
            </a:pPr>
            <a:r>
              <a:rPr lang="en-US" sz="2800" dirty="0">
                <a:solidFill>
                  <a:schemeClr val="accent4">
                    <a:lumMod val="60000"/>
                    <a:lumOff val="40000"/>
                  </a:schemeClr>
                </a:solidFill>
              </a:rPr>
              <a:t>Without outlier treatment, the model is showing higher accuracy compared to </a:t>
            </a:r>
            <a:r>
              <a:rPr lang="en-US" sz="2800" dirty="0">
                <a:solidFill>
                  <a:schemeClr val="accent6"/>
                </a:solidFill>
              </a:rPr>
              <a:t>IQR treatment</a:t>
            </a:r>
            <a:r>
              <a:rPr lang="en-US" sz="2800" dirty="0">
                <a:solidFill>
                  <a:schemeClr val="accent4">
                    <a:lumMod val="60000"/>
                    <a:lumOff val="40000"/>
                  </a:schemeClr>
                </a:solidFill>
              </a:rPr>
              <a:t>.</a:t>
            </a:r>
          </a:p>
          <a:p>
            <a:pPr marL="342900" indent="-342900">
              <a:buFont typeface="+mj-lt"/>
              <a:buAutoNum type="arabicPeriod"/>
            </a:pPr>
            <a:r>
              <a:rPr lang="en-US" sz="2800" dirty="0">
                <a:solidFill>
                  <a:schemeClr val="accent4">
                    <a:lumMod val="60000"/>
                    <a:lumOff val="40000"/>
                  </a:schemeClr>
                </a:solidFill>
              </a:rPr>
              <a:t> With </a:t>
            </a:r>
            <a:r>
              <a:rPr lang="en-US" sz="2800" dirty="0">
                <a:solidFill>
                  <a:schemeClr val="accent6"/>
                </a:solidFill>
              </a:rPr>
              <a:t>Cooks distance</a:t>
            </a:r>
            <a:r>
              <a:rPr lang="en-US" sz="2800" dirty="0">
                <a:solidFill>
                  <a:schemeClr val="accent4">
                    <a:lumMod val="60000"/>
                    <a:lumOff val="40000"/>
                  </a:schemeClr>
                </a:solidFill>
              </a:rPr>
              <a:t> outlier treatment, the model shows higher accuracy.</a:t>
            </a:r>
          </a:p>
          <a:p>
            <a:pPr marL="342900" indent="-342900">
              <a:buFont typeface="+mj-lt"/>
              <a:buAutoNum type="arabicPeriod"/>
            </a:pPr>
            <a:r>
              <a:rPr lang="en-US" sz="2800" dirty="0">
                <a:solidFill>
                  <a:schemeClr val="accent4">
                    <a:lumMod val="60000"/>
                    <a:lumOff val="40000"/>
                  </a:schemeClr>
                </a:solidFill>
              </a:rPr>
              <a:t> </a:t>
            </a:r>
            <a:r>
              <a:rPr lang="en-US" sz="2800" dirty="0">
                <a:solidFill>
                  <a:schemeClr val="accent6"/>
                </a:solidFill>
              </a:rPr>
              <a:t>Normalization</a:t>
            </a:r>
            <a:r>
              <a:rPr lang="en-US" sz="2800" dirty="0">
                <a:solidFill>
                  <a:schemeClr val="accent4">
                    <a:lumMod val="60000"/>
                    <a:lumOff val="40000"/>
                  </a:schemeClr>
                </a:solidFill>
              </a:rPr>
              <a:t> does not lead to improvement in accuracy. </a:t>
            </a:r>
          </a:p>
          <a:p>
            <a:pPr marL="342900" indent="-342900">
              <a:buFont typeface="+mj-lt"/>
              <a:buAutoNum type="arabicPeriod"/>
            </a:pPr>
            <a:r>
              <a:rPr lang="en-US" sz="2800" b="1" dirty="0">
                <a:solidFill>
                  <a:schemeClr val="accent4">
                    <a:lumMod val="60000"/>
                    <a:lumOff val="40000"/>
                  </a:schemeClr>
                </a:solidFill>
                <a:latin typeface="Söhne"/>
              </a:rPr>
              <a:t> </a:t>
            </a:r>
            <a:r>
              <a:rPr lang="en-US" sz="2800" b="1" dirty="0">
                <a:solidFill>
                  <a:schemeClr val="accent6"/>
                </a:solidFill>
                <a:latin typeface="Söhne"/>
              </a:rPr>
              <a:t>Linear regression</a:t>
            </a:r>
            <a:r>
              <a:rPr lang="en-US" sz="2800" dirty="0">
                <a:solidFill>
                  <a:schemeClr val="accent4">
                    <a:lumMod val="60000"/>
                    <a:lumOff val="40000"/>
                  </a:schemeClr>
                </a:solidFill>
                <a:latin typeface="Söhne"/>
              </a:rPr>
              <a:t> is selected over other models due to its ability to yield a lower Mean Squared Error (MSE) and a higher R-squared (R2) value, indicating superior predictive performance.</a:t>
            </a:r>
          </a:p>
          <a:p>
            <a:pPr marL="342900" indent="-342900">
              <a:buFont typeface="+mj-lt"/>
              <a:buAutoNum type="arabicPeriod"/>
            </a:pPr>
            <a:r>
              <a:rPr lang="en-US" sz="2800" dirty="0">
                <a:solidFill>
                  <a:schemeClr val="accent4">
                    <a:lumMod val="60000"/>
                    <a:lumOff val="40000"/>
                  </a:schemeClr>
                </a:solidFill>
                <a:latin typeface="Söhne"/>
              </a:rPr>
              <a:t>Getting accuracy of </a:t>
            </a:r>
            <a:r>
              <a:rPr lang="en-US" sz="2800" b="1" dirty="0">
                <a:solidFill>
                  <a:schemeClr val="accent6"/>
                </a:solidFill>
                <a:latin typeface="Söhne"/>
              </a:rPr>
              <a:t>98.82%</a:t>
            </a:r>
          </a:p>
          <a:p>
            <a:pPr marL="342900" indent="-342900">
              <a:buFont typeface="+mj-lt"/>
              <a:buAutoNum type="arabicPeriod"/>
            </a:pPr>
            <a:r>
              <a:rPr lang="en-US" sz="2800" dirty="0">
                <a:solidFill>
                  <a:schemeClr val="accent4">
                    <a:lumMod val="60000"/>
                    <a:lumOff val="40000"/>
                  </a:schemeClr>
                </a:solidFill>
                <a:latin typeface="Söhne"/>
              </a:rPr>
              <a:t>A company can increase its profits by prioritizing user engagement on its </a:t>
            </a:r>
            <a:r>
              <a:rPr lang="en-US" sz="2800" b="1" dirty="0">
                <a:solidFill>
                  <a:schemeClr val="accent6"/>
                </a:solidFill>
                <a:latin typeface="Söhne"/>
              </a:rPr>
              <a:t>mobile application rather than the website</a:t>
            </a:r>
            <a:r>
              <a:rPr lang="en-US" sz="2800" dirty="0">
                <a:solidFill>
                  <a:schemeClr val="accent4">
                    <a:lumMod val="60000"/>
                    <a:lumOff val="40000"/>
                  </a:schemeClr>
                </a:solidFill>
                <a:latin typeface="Söhne"/>
              </a:rPr>
              <a:t>.</a:t>
            </a:r>
            <a:endParaRPr lang="en-IN" sz="2800" dirty="0">
              <a:solidFill>
                <a:schemeClr val="accent4">
                  <a:lumMod val="60000"/>
                  <a:lumOff val="40000"/>
                </a:schemeClr>
              </a:solidFill>
            </a:endParaRPr>
          </a:p>
          <a:p>
            <a:pPr marL="342900" indent="-342900">
              <a:buFont typeface="+mj-lt"/>
              <a:buAutoNum type="arabicPeriod"/>
            </a:pPr>
            <a:endParaRPr lang="en-US" sz="2800" dirty="0">
              <a:solidFill>
                <a:schemeClr val="accent4">
                  <a:lumMod val="60000"/>
                  <a:lumOff val="40000"/>
                </a:schemeClr>
              </a:solidFill>
            </a:endParaRPr>
          </a:p>
          <a:p>
            <a:pPr marL="342900" indent="-342900">
              <a:buFont typeface="+mj-lt"/>
              <a:buAutoNum type="arabicPeriod"/>
            </a:pP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9763"/>
            <a:ext cx="14630400" cy="8229600"/>
          </a:xfrm>
          <a:prstGeom prst="rect">
            <a:avLst/>
          </a:prstGeom>
          <a:solidFill>
            <a:srgbClr val="252833"/>
          </a:solidFill>
          <a:ln/>
        </p:spPr>
      </p:sp>
      <p:sp>
        <p:nvSpPr>
          <p:cNvPr id="7" name="Shape 4">
            <a:extLst>
              <a:ext uri="{FF2B5EF4-FFF2-40B4-BE49-F238E27FC236}">
                <a16:creationId xmlns:a16="http://schemas.microsoft.com/office/drawing/2014/main" id="{FF2E5058-B4C9-B952-7C54-01A5CE1E6CCB}"/>
              </a:ext>
            </a:extLst>
          </p:cNvPr>
          <p:cNvSpPr/>
          <p:nvPr/>
        </p:nvSpPr>
        <p:spPr>
          <a:xfrm>
            <a:off x="535285" y="1053700"/>
            <a:ext cx="4186139" cy="6567369"/>
          </a:xfrm>
          <a:prstGeom prst="roundRect">
            <a:avLst>
              <a:gd name="adj" fmla="val 2107"/>
            </a:avLst>
          </a:prstGeom>
          <a:solidFill>
            <a:srgbClr val="363A4A"/>
          </a:solidFill>
          <a:ln/>
        </p:spPr>
      </p:sp>
      <p:sp>
        <p:nvSpPr>
          <p:cNvPr id="8" name="Shape 4">
            <a:extLst>
              <a:ext uri="{FF2B5EF4-FFF2-40B4-BE49-F238E27FC236}">
                <a16:creationId xmlns:a16="http://schemas.microsoft.com/office/drawing/2014/main" id="{CA56528A-D2E3-3A6A-6520-A0D53E1A4C41}"/>
              </a:ext>
            </a:extLst>
          </p:cNvPr>
          <p:cNvSpPr/>
          <p:nvPr/>
        </p:nvSpPr>
        <p:spPr>
          <a:xfrm>
            <a:off x="5257800" y="1053701"/>
            <a:ext cx="4267200" cy="6567368"/>
          </a:xfrm>
          <a:prstGeom prst="roundRect">
            <a:avLst>
              <a:gd name="adj" fmla="val 2107"/>
            </a:avLst>
          </a:prstGeom>
          <a:solidFill>
            <a:srgbClr val="363A4A"/>
          </a:solidFill>
          <a:ln/>
        </p:spPr>
      </p:sp>
      <p:sp>
        <p:nvSpPr>
          <p:cNvPr id="9" name="Text 3">
            <a:extLst>
              <a:ext uri="{FF2B5EF4-FFF2-40B4-BE49-F238E27FC236}">
                <a16:creationId xmlns:a16="http://schemas.microsoft.com/office/drawing/2014/main" id="{CC6984C4-6621-E1C4-2EF3-EFA85D6D4841}"/>
              </a:ext>
            </a:extLst>
          </p:cNvPr>
          <p:cNvSpPr/>
          <p:nvPr/>
        </p:nvSpPr>
        <p:spPr>
          <a:xfrm>
            <a:off x="5282547" y="1211580"/>
            <a:ext cx="4186139" cy="6347460"/>
          </a:xfrm>
          <a:prstGeom prst="rect">
            <a:avLst/>
          </a:prstGeom>
          <a:noFill/>
          <a:ln/>
        </p:spPr>
        <p:txBody>
          <a:bodyPr wrap="square" rtlCol="0" anchor="t"/>
          <a:lstStyle/>
          <a:p>
            <a:pPr marL="0" indent="0" algn="ctr">
              <a:lnSpc>
                <a:spcPts val="2799"/>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2" charset="0"/>
                <a:ea typeface="Lora" pitchFamily="34" charset="-122"/>
                <a:cs typeface="Lora" pitchFamily="34" charset="-120"/>
              </a:rPr>
              <a:t>Dataset Details</a:t>
            </a:r>
            <a:endParaRPr lang="en-US" sz="2400" dirty="0">
              <a:solidFill>
                <a:srgbClr val="D6E5EF"/>
              </a:solidFill>
              <a:latin typeface="Lora" pitchFamily="2" charset="0"/>
              <a:ea typeface="Source Sans Pro" pitchFamily="34" charset="-122"/>
              <a:cs typeface="Source Sans Pro" pitchFamily="34" charset="-120"/>
            </a:endParaRPr>
          </a:p>
          <a:p>
            <a:pPr marL="0" indent="0">
              <a:lnSpc>
                <a:spcPts val="2799"/>
              </a:lnSpc>
              <a:buNone/>
            </a:pPr>
            <a:endParaRPr lang="en-US" sz="1750" dirty="0">
              <a:solidFill>
                <a:srgbClr val="D6E5EF"/>
              </a:solidFill>
              <a:latin typeface="Source Sans Pro" pitchFamily="34" charset="0"/>
              <a:ea typeface="Source Sans Pro" pitchFamily="34" charset="-122"/>
              <a:cs typeface="Source Sans Pro" pitchFamily="34" charset="-120"/>
            </a:endParaRPr>
          </a:p>
          <a:p>
            <a:pPr marL="0" indent="0">
              <a:lnSpc>
                <a:spcPts val="2799"/>
              </a:lnSpc>
              <a:buNone/>
            </a:pPr>
            <a:endParaRPr lang="en-US" sz="1750" dirty="0">
              <a:solidFill>
                <a:srgbClr val="D6E5EF"/>
              </a:solidFill>
              <a:latin typeface="Source Sans Pro" pitchFamily="34" charset="0"/>
              <a:ea typeface="Source Sans Pro" pitchFamily="34" charset="-122"/>
              <a:cs typeface="Source Sans Pro" pitchFamily="34" charset="-120"/>
            </a:endParaRPr>
          </a:p>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dataset features numerical columns:</a:t>
            </a:r>
          </a:p>
          <a:p>
            <a:pPr marL="285750" indent="-285750">
              <a:lnSpc>
                <a:spcPts val="2799"/>
              </a:lnSpc>
              <a:buFont typeface="Arial" panose="020B0604020202020204" pitchFamily="34" charset="0"/>
              <a:buChar char="•"/>
            </a:pPr>
            <a:r>
              <a:rPr lang="en-US" sz="1750" dirty="0">
                <a:solidFill>
                  <a:srgbClr val="D6E5EF"/>
                </a:solidFill>
                <a:latin typeface="Source Sans Pro" pitchFamily="34" charset="0"/>
                <a:ea typeface="Source Sans Pro" pitchFamily="34" charset="-122"/>
                <a:cs typeface="Source Sans Pro" pitchFamily="34" charset="-120"/>
              </a:rPr>
              <a:t>Avg. Session Length: Represents the average duration of in-store style advice sessions (in minutes).</a:t>
            </a:r>
          </a:p>
          <a:p>
            <a:pPr marL="285750" indent="-285750">
              <a:lnSpc>
                <a:spcPts val="2799"/>
              </a:lnSpc>
              <a:buFont typeface="Arial" panose="020B0604020202020204" pitchFamily="34" charset="0"/>
              <a:buChar char="•"/>
            </a:pPr>
            <a:r>
              <a:rPr lang="en-US" sz="1750" dirty="0">
                <a:solidFill>
                  <a:srgbClr val="D6E5EF"/>
                </a:solidFill>
                <a:latin typeface="Source Sans Pro" pitchFamily="34" charset="0"/>
                <a:ea typeface="Source Sans Pro" pitchFamily="34" charset="-122"/>
                <a:cs typeface="Source Sans Pro" pitchFamily="34" charset="-120"/>
              </a:rPr>
              <a:t>Time on App: Signifies the average time spent on the mobile app (in minutes).</a:t>
            </a:r>
          </a:p>
          <a:p>
            <a:pPr marL="285750" indent="-285750">
              <a:lnSpc>
                <a:spcPts val="2799"/>
              </a:lnSpc>
              <a:buFont typeface="Arial" panose="020B0604020202020204" pitchFamily="34" charset="0"/>
              <a:buChar char="•"/>
            </a:pPr>
            <a:r>
              <a:rPr lang="en-US" sz="1750" dirty="0">
                <a:solidFill>
                  <a:srgbClr val="D6E5EF"/>
                </a:solidFill>
                <a:latin typeface="Source Sans Pro" pitchFamily="34" charset="0"/>
                <a:ea typeface="Source Sans Pro" pitchFamily="34" charset="-122"/>
                <a:cs typeface="Source Sans Pro" pitchFamily="34" charset="-120"/>
              </a:rPr>
              <a:t>Time on Website: Indicates the average time spent on the website (in minutes).</a:t>
            </a:r>
          </a:p>
          <a:p>
            <a:pPr marL="285750" indent="-285750">
              <a:lnSpc>
                <a:spcPts val="2799"/>
              </a:lnSpc>
              <a:buFont typeface="Arial" panose="020B0604020202020204" pitchFamily="34" charset="0"/>
              <a:buChar char="•"/>
            </a:pPr>
            <a:r>
              <a:rPr lang="en-US" sz="1750" dirty="0">
                <a:solidFill>
                  <a:srgbClr val="D6E5EF"/>
                </a:solidFill>
                <a:latin typeface="Source Sans Pro" pitchFamily="34" charset="0"/>
                <a:ea typeface="Source Sans Pro" pitchFamily="34" charset="-122"/>
                <a:cs typeface="Source Sans Pro" pitchFamily="34" charset="-120"/>
              </a:rPr>
              <a:t>Length of Membership: Reflects the customer's membership duration in years.</a:t>
            </a:r>
          </a:p>
          <a:p>
            <a:pPr marL="285750" indent="-285750">
              <a:lnSpc>
                <a:spcPts val="2799"/>
              </a:lnSpc>
              <a:buFont typeface="Arial" panose="020B0604020202020204" pitchFamily="34" charset="0"/>
              <a:buChar char="•"/>
            </a:pPr>
            <a:r>
              <a:rPr lang="en-US" sz="1750" dirty="0">
                <a:solidFill>
                  <a:srgbClr val="D6E5EF"/>
                </a:solidFill>
                <a:latin typeface="Source Sans Pro" pitchFamily="34" charset="0"/>
                <a:ea typeface="Source Sans Pro" pitchFamily="34" charset="-122"/>
                <a:cs typeface="Source Sans Pro" pitchFamily="34" charset="-120"/>
              </a:rPr>
              <a:t>Yearly Amount Spent: Denotes the total annual spending by the customer in dollars.</a:t>
            </a:r>
          </a:p>
        </p:txBody>
      </p:sp>
      <p:sp>
        <p:nvSpPr>
          <p:cNvPr id="5" name="Text 3"/>
          <p:cNvSpPr/>
          <p:nvPr/>
        </p:nvSpPr>
        <p:spPr>
          <a:xfrm>
            <a:off x="632458" y="1211580"/>
            <a:ext cx="3992882" cy="6347459"/>
          </a:xfrm>
          <a:prstGeom prst="rect">
            <a:avLst/>
          </a:prstGeom>
          <a:noFill/>
          <a:ln/>
        </p:spPr>
        <p:txBody>
          <a:bodyPr wrap="square" rtlCol="0" anchor="t"/>
          <a:lstStyle/>
          <a:p>
            <a:pPr marL="0" indent="0" algn="ctr">
              <a:lnSpc>
                <a:spcPts val="2799"/>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Problem Statement</a:t>
            </a:r>
            <a:endParaRPr lang="en-US" sz="2400" dirty="0">
              <a:solidFill>
                <a:srgbClr val="D6E5EF"/>
              </a:solidFill>
              <a:latin typeface="Lora" pitchFamily="2" charset="0"/>
              <a:ea typeface="Source Sans Pro" pitchFamily="34" charset="-122"/>
              <a:cs typeface="Source Sans Pro" pitchFamily="34" charset="-120"/>
            </a:endParaRPr>
          </a:p>
          <a:p>
            <a:pPr marL="0" indent="0">
              <a:lnSpc>
                <a:spcPts val="2799"/>
              </a:lnSpc>
              <a:buNone/>
            </a:pPr>
            <a:endParaRPr lang="en-US" sz="1750" dirty="0">
              <a:solidFill>
                <a:srgbClr val="D6E5EF"/>
              </a:solidFill>
              <a:latin typeface="Source Sans Pro" pitchFamily="34" charset="0"/>
              <a:ea typeface="Source Sans Pro" pitchFamily="34" charset="-122"/>
              <a:cs typeface="Source Sans Pro" pitchFamily="34" charset="-120"/>
            </a:endParaRPr>
          </a:p>
          <a:p>
            <a:pPr marL="0" indent="0">
              <a:lnSpc>
                <a:spcPts val="2799"/>
              </a:lnSpc>
              <a:buNone/>
            </a:pPr>
            <a:endParaRPr lang="en-US" sz="1750" dirty="0">
              <a:solidFill>
                <a:srgbClr val="D6E5EF"/>
              </a:solidFill>
              <a:latin typeface="Source Sans Pro" pitchFamily="34" charset="0"/>
              <a:ea typeface="Source Sans Pro" pitchFamily="34" charset="-122"/>
              <a:cs typeface="Source Sans Pro" pitchFamily="34" charset="-120"/>
            </a:endParaRPr>
          </a:p>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 leading Ecommerce company specializes in online clothing sales and offers in-store style and clothing advice sessions. Customers engage in personalized sessions with a stylist at the physical store, followed by the option to place orders through either the mobile app or the website. </a:t>
            </a:r>
            <a:r>
              <a:rPr lang="en-US" sz="1750" b="1" dirty="0">
                <a:solidFill>
                  <a:schemeClr val="accent6"/>
                </a:solidFill>
                <a:latin typeface="Source Sans Pro" pitchFamily="34" charset="0"/>
                <a:ea typeface="Source Sans Pro" pitchFamily="34" charset="-122"/>
                <a:cs typeface="Source Sans Pro" pitchFamily="34" charset="-120"/>
              </a:rPr>
              <a:t>The company faces a strategic dilemma, pondering whether to optimize the mobile app or the website to enhance customer engagement and drive sales</a:t>
            </a:r>
            <a:r>
              <a:rPr lang="en-US" sz="1750" dirty="0">
                <a:solidFill>
                  <a:srgbClr val="D6E5EF"/>
                </a:solidFill>
                <a:latin typeface="Source Sans Pro" pitchFamily="34" charset="0"/>
                <a:ea typeface="Source Sans Pro" pitchFamily="34" charset="-122"/>
                <a:cs typeface="Source Sans Pro" pitchFamily="34" charset="-120"/>
              </a:rPr>
              <a:t>. Our mission is to assist them in making an informed decision.</a:t>
            </a:r>
            <a:endParaRPr lang="en-US" sz="1750" dirty="0"/>
          </a:p>
        </p:txBody>
      </p:sp>
      <p:sp>
        <p:nvSpPr>
          <p:cNvPr id="10" name="Shape 4">
            <a:extLst>
              <a:ext uri="{FF2B5EF4-FFF2-40B4-BE49-F238E27FC236}">
                <a16:creationId xmlns:a16="http://schemas.microsoft.com/office/drawing/2014/main" id="{1C290477-17CA-F109-F803-ED1EFD2F4F46}"/>
              </a:ext>
            </a:extLst>
          </p:cNvPr>
          <p:cNvSpPr/>
          <p:nvPr/>
        </p:nvSpPr>
        <p:spPr>
          <a:xfrm>
            <a:off x="9907885" y="1053699"/>
            <a:ext cx="4186141" cy="6567369"/>
          </a:xfrm>
          <a:prstGeom prst="roundRect">
            <a:avLst>
              <a:gd name="adj" fmla="val 2107"/>
            </a:avLst>
          </a:prstGeom>
          <a:solidFill>
            <a:srgbClr val="363A4A"/>
          </a:solidFill>
          <a:ln/>
        </p:spPr>
      </p:sp>
      <p:sp>
        <p:nvSpPr>
          <p:cNvPr id="11" name="Text 3">
            <a:extLst>
              <a:ext uri="{FF2B5EF4-FFF2-40B4-BE49-F238E27FC236}">
                <a16:creationId xmlns:a16="http://schemas.microsoft.com/office/drawing/2014/main" id="{62D16535-961D-32DF-56DD-8FE4796ABF4F}"/>
              </a:ext>
            </a:extLst>
          </p:cNvPr>
          <p:cNvSpPr/>
          <p:nvPr/>
        </p:nvSpPr>
        <p:spPr>
          <a:xfrm>
            <a:off x="10005060" y="1211580"/>
            <a:ext cx="3992882" cy="6545580"/>
          </a:xfrm>
          <a:prstGeom prst="rect">
            <a:avLst/>
          </a:prstGeom>
          <a:noFill/>
          <a:ln/>
        </p:spPr>
        <p:txBody>
          <a:bodyPr wrap="square" rtlCol="0" anchor="t"/>
          <a:lstStyle/>
          <a:p>
            <a:pPr marL="0" indent="0" algn="ctr">
              <a:lnSpc>
                <a:spcPts val="2799"/>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Business Objective</a:t>
            </a:r>
            <a:endParaRPr lang="en-US" sz="2400" dirty="0">
              <a:solidFill>
                <a:srgbClr val="D6E5EF"/>
              </a:solidFill>
              <a:latin typeface="Source Sans Pro" pitchFamily="34" charset="0"/>
              <a:ea typeface="Source Sans Pro" pitchFamily="34" charset="-122"/>
              <a:cs typeface="Source Sans Pro" pitchFamily="34" charset="-120"/>
            </a:endParaRPr>
          </a:p>
          <a:p>
            <a:pPr marL="0" indent="0">
              <a:lnSpc>
                <a:spcPts val="2799"/>
              </a:lnSpc>
              <a:buNone/>
            </a:pPr>
            <a:endParaRPr lang="en-US" sz="1750" dirty="0">
              <a:solidFill>
                <a:srgbClr val="D6E5EF"/>
              </a:solidFill>
              <a:latin typeface="Source Sans Pro" pitchFamily="34" charset="0"/>
              <a:ea typeface="Source Sans Pro" pitchFamily="34" charset="-122"/>
              <a:cs typeface="Source Sans Pro" pitchFamily="34" charset="-120"/>
            </a:endParaRPr>
          </a:p>
          <a:p>
            <a:pPr marL="0" indent="0">
              <a:lnSpc>
                <a:spcPts val="2799"/>
              </a:lnSpc>
              <a:buNone/>
            </a:pPr>
            <a:endParaRPr lang="en-US" sz="1750" dirty="0">
              <a:solidFill>
                <a:srgbClr val="D6E5EF"/>
              </a:solidFill>
              <a:latin typeface="Source Sans Pro" pitchFamily="34" charset="0"/>
              <a:ea typeface="Source Sans Pro" pitchFamily="34" charset="-122"/>
              <a:cs typeface="Source Sans Pro" pitchFamily="34" charset="-120"/>
            </a:endParaRPr>
          </a:p>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Our goal is to decipher the key variables influencing </a:t>
            </a:r>
            <a:r>
              <a:rPr lang="en-US" sz="1750" b="1" dirty="0">
                <a:solidFill>
                  <a:schemeClr val="accent6"/>
                </a:solidFill>
                <a:latin typeface="Source Sans Pro" pitchFamily="34" charset="0"/>
                <a:ea typeface="Source Sans Pro" pitchFamily="34" charset="-122"/>
                <a:cs typeface="Source Sans Pro" pitchFamily="34" charset="-120"/>
              </a:rPr>
              <a:t>annual income predictions</a:t>
            </a:r>
            <a:r>
              <a:rPr lang="en-US" sz="1750" dirty="0">
                <a:solidFill>
                  <a:srgbClr val="D6E5EF"/>
                </a:solidFill>
                <a:latin typeface="Source Sans Pro" pitchFamily="34" charset="0"/>
                <a:ea typeface="Source Sans Pro" pitchFamily="34" charset="-122"/>
                <a:cs typeface="Source Sans Pro" pitchFamily="34" charset="-120"/>
              </a:rPr>
              <a:t>. By constructing a </a:t>
            </a:r>
            <a:r>
              <a:rPr lang="en-US" sz="1750" b="1" dirty="0">
                <a:solidFill>
                  <a:schemeClr val="accent6"/>
                </a:solidFill>
                <a:latin typeface="Source Sans Pro" pitchFamily="34" charset="0"/>
                <a:ea typeface="Source Sans Pro" pitchFamily="34" charset="-122"/>
                <a:cs typeface="Source Sans Pro" pitchFamily="34" charset="-120"/>
              </a:rPr>
              <a:t>robust prediction model</a:t>
            </a:r>
            <a:r>
              <a:rPr lang="en-US" sz="1750" dirty="0">
                <a:solidFill>
                  <a:srgbClr val="D6E5EF"/>
                </a:solidFill>
                <a:latin typeface="Source Sans Pro" pitchFamily="34" charset="0"/>
                <a:ea typeface="Source Sans Pro" pitchFamily="34" charset="-122"/>
                <a:cs typeface="Source Sans Pro" pitchFamily="34" charset="-120"/>
              </a:rPr>
              <a:t>, we aim to provide valuable insights that guide the company in directing their focus effectively—whether towards refining the mobile app experience or optimizing the website. This analysis aligns with the overarching objective of maximizing customer spending and satisfaction.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122900"/>
            <a:ext cx="14630400" cy="8373534"/>
          </a:xfrm>
          <a:prstGeom prst="rect">
            <a:avLst/>
          </a:prstGeom>
          <a:solidFill>
            <a:srgbClr val="252833"/>
          </a:solidFill>
          <a:ln/>
        </p:spPr>
        <p:txBody>
          <a:bodyPr/>
          <a:lstStyle/>
          <a:p>
            <a:endParaRPr lang="en-IN"/>
          </a:p>
        </p:txBody>
      </p:sp>
      <p:sp>
        <p:nvSpPr>
          <p:cNvPr id="4" name="Text 2"/>
          <p:cNvSpPr/>
          <p:nvPr/>
        </p:nvSpPr>
        <p:spPr>
          <a:xfrm>
            <a:off x="4045863" y="1138595"/>
            <a:ext cx="6538555" cy="956906"/>
          </a:xfrm>
          <a:prstGeom prst="rect">
            <a:avLst/>
          </a:prstGeom>
          <a:noFill/>
          <a:ln/>
        </p:spPr>
        <p:txBody>
          <a:bodyPr wrap="none" rtlCol="0" anchor="t"/>
          <a:lstStyle/>
          <a:p>
            <a:pPr marL="0" indent="0" algn="ctr">
              <a:lnSpc>
                <a:spcPts val="5468"/>
              </a:lnSpc>
              <a:buNone/>
            </a:pPr>
            <a:r>
              <a:rPr lang="en-US" sz="4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Data Preparation Process</a:t>
            </a:r>
            <a:endParaRPr lang="en-US" sz="4374" dirty="0"/>
          </a:p>
        </p:txBody>
      </p:sp>
      <p:sp>
        <p:nvSpPr>
          <p:cNvPr id="5" name="Text 3"/>
          <p:cNvSpPr/>
          <p:nvPr/>
        </p:nvSpPr>
        <p:spPr>
          <a:xfrm>
            <a:off x="2348389" y="2872264"/>
            <a:ext cx="9933503" cy="355402"/>
          </a:xfrm>
          <a:prstGeom prst="rect">
            <a:avLst/>
          </a:prstGeom>
          <a:noFill/>
          <a:ln/>
        </p:spPr>
        <p:txBody>
          <a:bodyPr wrap="none" rtlCol="0" anchor="t"/>
          <a:lstStyle/>
          <a:p>
            <a:pPr marL="0" indent="0">
              <a:lnSpc>
                <a:spcPts val="2799"/>
              </a:lnSpc>
              <a:buNone/>
            </a:pPr>
            <a:endParaRPr lang="en-US" sz="1750" dirty="0"/>
          </a:p>
        </p:txBody>
      </p:sp>
      <p:sp>
        <p:nvSpPr>
          <p:cNvPr id="10" name="Text 8"/>
          <p:cNvSpPr/>
          <p:nvPr/>
        </p:nvSpPr>
        <p:spPr>
          <a:xfrm>
            <a:off x="2348389" y="6140529"/>
            <a:ext cx="9933503" cy="355402"/>
          </a:xfrm>
          <a:prstGeom prst="rect">
            <a:avLst/>
          </a:prstGeom>
          <a:noFill/>
          <a:ln/>
        </p:spPr>
        <p:txBody>
          <a:bodyPr wrap="none" rtlCol="0" anchor="t"/>
          <a:lstStyle/>
          <a:p>
            <a:pPr marL="0" indent="0">
              <a:lnSpc>
                <a:spcPts val="2799"/>
              </a:lnSpc>
              <a:buNone/>
            </a:pPr>
            <a:endParaRPr lang="en-US" sz="1750" dirty="0"/>
          </a:p>
        </p:txBody>
      </p:sp>
      <p:sp>
        <p:nvSpPr>
          <p:cNvPr id="11" name="Shape 4">
            <a:extLst>
              <a:ext uri="{FF2B5EF4-FFF2-40B4-BE49-F238E27FC236}">
                <a16:creationId xmlns:a16="http://schemas.microsoft.com/office/drawing/2014/main" id="{99B9E6D3-9786-29F6-4458-5101AA1B0629}"/>
              </a:ext>
            </a:extLst>
          </p:cNvPr>
          <p:cNvSpPr/>
          <p:nvPr/>
        </p:nvSpPr>
        <p:spPr>
          <a:xfrm>
            <a:off x="1435007" y="2332199"/>
            <a:ext cx="5221712" cy="895467"/>
          </a:xfrm>
          <a:prstGeom prst="roundRect">
            <a:avLst>
              <a:gd name="adj" fmla="val 2107"/>
            </a:avLst>
          </a:prstGeom>
          <a:solidFill>
            <a:srgbClr val="363A4A"/>
          </a:solidFill>
          <a:ln/>
        </p:spPr>
      </p:sp>
      <p:sp>
        <p:nvSpPr>
          <p:cNvPr id="6" name="Text 4"/>
          <p:cNvSpPr/>
          <p:nvPr/>
        </p:nvSpPr>
        <p:spPr>
          <a:xfrm>
            <a:off x="1132577" y="2394959"/>
            <a:ext cx="5221712" cy="581978"/>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Variable Check</a:t>
            </a:r>
            <a:endParaRPr lang="en-US" sz="2187" dirty="0"/>
          </a:p>
        </p:txBody>
      </p:sp>
      <p:sp>
        <p:nvSpPr>
          <p:cNvPr id="7" name="Text 5"/>
          <p:cNvSpPr/>
          <p:nvPr/>
        </p:nvSpPr>
        <p:spPr>
          <a:xfrm>
            <a:off x="1240800" y="2709337"/>
            <a:ext cx="4822853" cy="581979"/>
          </a:xfrm>
          <a:prstGeom prst="rect">
            <a:avLst/>
          </a:prstGeom>
          <a:noFill/>
          <a:ln/>
        </p:spPr>
        <p:txBody>
          <a:bodyPr wrap="square" rtlCol="0" anchor="t"/>
          <a:lstStyle/>
          <a:p>
            <a:pPr marL="285750" indent="-285750" algn="ctr">
              <a:lnSpc>
                <a:spcPts val="2799"/>
              </a:lnSpc>
              <a:buFont typeface="Arial" panose="020B0604020202020204" pitchFamily="34" charset="0"/>
              <a:buChar char="•"/>
            </a:pPr>
            <a:r>
              <a:rPr lang="en-US" sz="2400" dirty="0">
                <a:solidFill>
                  <a:srgbClr val="D6E5EF"/>
                </a:solidFill>
                <a:latin typeface="Source Sans Pro" pitchFamily="34" charset="0"/>
                <a:ea typeface="Source Sans Pro" pitchFamily="34" charset="-122"/>
                <a:cs typeface="Source Sans Pro" pitchFamily="34" charset="-120"/>
              </a:rPr>
              <a:t>5 Continues numerical features</a:t>
            </a:r>
            <a:endParaRPr lang="en-US" sz="2400" dirty="0"/>
          </a:p>
        </p:txBody>
      </p:sp>
      <p:sp>
        <p:nvSpPr>
          <p:cNvPr id="12" name="Shape 4">
            <a:extLst>
              <a:ext uri="{FF2B5EF4-FFF2-40B4-BE49-F238E27FC236}">
                <a16:creationId xmlns:a16="http://schemas.microsoft.com/office/drawing/2014/main" id="{6F143034-9684-0FBC-B2F4-41C4469B10A6}"/>
              </a:ext>
            </a:extLst>
          </p:cNvPr>
          <p:cNvSpPr/>
          <p:nvPr/>
        </p:nvSpPr>
        <p:spPr>
          <a:xfrm>
            <a:off x="7315140" y="2332199"/>
            <a:ext cx="5221712" cy="901897"/>
          </a:xfrm>
          <a:prstGeom prst="roundRect">
            <a:avLst>
              <a:gd name="adj" fmla="val 2107"/>
            </a:avLst>
          </a:prstGeom>
          <a:solidFill>
            <a:srgbClr val="363A4A"/>
          </a:solidFill>
          <a:ln/>
        </p:spPr>
      </p:sp>
      <p:sp>
        <p:nvSpPr>
          <p:cNvPr id="8" name="Text 6"/>
          <p:cNvSpPr/>
          <p:nvPr/>
        </p:nvSpPr>
        <p:spPr>
          <a:xfrm>
            <a:off x="7340391" y="2394862"/>
            <a:ext cx="5221712" cy="581978"/>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Null Value Check</a:t>
            </a:r>
            <a:endParaRPr lang="en-US" sz="2187" dirty="0"/>
          </a:p>
        </p:txBody>
      </p:sp>
      <p:sp>
        <p:nvSpPr>
          <p:cNvPr id="9" name="Text 7"/>
          <p:cNvSpPr/>
          <p:nvPr/>
        </p:nvSpPr>
        <p:spPr>
          <a:xfrm>
            <a:off x="7605776" y="2734073"/>
            <a:ext cx="4822735" cy="479466"/>
          </a:xfrm>
          <a:prstGeom prst="rect">
            <a:avLst/>
          </a:prstGeom>
          <a:noFill/>
          <a:ln/>
        </p:spPr>
        <p:txBody>
          <a:bodyPr wrap="square" rtlCol="0" anchor="t"/>
          <a:lstStyle/>
          <a:p>
            <a:pPr marL="285750" indent="-285750" algn="ctr">
              <a:lnSpc>
                <a:spcPts val="2799"/>
              </a:lnSpc>
              <a:buFont typeface="Arial" panose="020B0604020202020204" pitchFamily="34" charset="0"/>
              <a:buChar char="•"/>
            </a:pPr>
            <a:r>
              <a:rPr lang="en-US" sz="2400" dirty="0">
                <a:solidFill>
                  <a:srgbClr val="D6E5EF"/>
                </a:solidFill>
                <a:latin typeface="Source Sans Pro" pitchFamily="34" charset="0"/>
                <a:ea typeface="Source Sans Pro" pitchFamily="34" charset="-122"/>
                <a:cs typeface="Source Sans Pro" pitchFamily="34" charset="-120"/>
              </a:rPr>
              <a:t>Not there</a:t>
            </a:r>
            <a:endParaRPr lang="en-US" sz="2400" dirty="0"/>
          </a:p>
        </p:txBody>
      </p:sp>
      <p:sp>
        <p:nvSpPr>
          <p:cNvPr id="21" name="Shape 4">
            <a:extLst>
              <a:ext uri="{FF2B5EF4-FFF2-40B4-BE49-F238E27FC236}">
                <a16:creationId xmlns:a16="http://schemas.microsoft.com/office/drawing/2014/main" id="{37CA0E9E-3576-4D37-9EF5-9BC32D1A5354}"/>
              </a:ext>
            </a:extLst>
          </p:cNvPr>
          <p:cNvSpPr/>
          <p:nvPr/>
        </p:nvSpPr>
        <p:spPr>
          <a:xfrm>
            <a:off x="1492811" y="4786370"/>
            <a:ext cx="5221712" cy="895467"/>
          </a:xfrm>
          <a:prstGeom prst="roundRect">
            <a:avLst>
              <a:gd name="adj" fmla="val 2107"/>
            </a:avLst>
          </a:prstGeom>
          <a:solidFill>
            <a:srgbClr val="363A4A"/>
          </a:solidFill>
          <a:ln/>
        </p:spPr>
      </p:sp>
      <p:sp>
        <p:nvSpPr>
          <p:cNvPr id="22" name="Text 4">
            <a:extLst>
              <a:ext uri="{FF2B5EF4-FFF2-40B4-BE49-F238E27FC236}">
                <a16:creationId xmlns:a16="http://schemas.microsoft.com/office/drawing/2014/main" id="{770F74DE-F5F4-44A9-B658-0821F450F7E3}"/>
              </a:ext>
            </a:extLst>
          </p:cNvPr>
          <p:cNvSpPr/>
          <p:nvPr/>
        </p:nvSpPr>
        <p:spPr>
          <a:xfrm>
            <a:off x="1190381" y="4849130"/>
            <a:ext cx="5221712" cy="581978"/>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Duplicate Row Check</a:t>
            </a:r>
            <a:endParaRPr lang="en-US" sz="2187" dirty="0"/>
          </a:p>
        </p:txBody>
      </p:sp>
      <p:sp>
        <p:nvSpPr>
          <p:cNvPr id="23" name="Text 5">
            <a:extLst>
              <a:ext uri="{FF2B5EF4-FFF2-40B4-BE49-F238E27FC236}">
                <a16:creationId xmlns:a16="http://schemas.microsoft.com/office/drawing/2014/main" id="{D0DCAA15-881D-4B08-AAD5-8FA70DAAD73E}"/>
              </a:ext>
            </a:extLst>
          </p:cNvPr>
          <p:cNvSpPr/>
          <p:nvPr/>
        </p:nvSpPr>
        <p:spPr>
          <a:xfrm>
            <a:off x="1298604" y="5163508"/>
            <a:ext cx="4822853" cy="581979"/>
          </a:xfrm>
          <a:prstGeom prst="rect">
            <a:avLst/>
          </a:prstGeom>
          <a:noFill/>
          <a:ln/>
        </p:spPr>
        <p:txBody>
          <a:bodyPr wrap="square" rtlCol="0" anchor="t"/>
          <a:lstStyle/>
          <a:p>
            <a:pPr marL="285750" indent="-285750" algn="ctr">
              <a:lnSpc>
                <a:spcPts val="2799"/>
              </a:lnSpc>
              <a:buFont typeface="Arial" panose="020B0604020202020204" pitchFamily="34" charset="0"/>
              <a:buChar char="•"/>
            </a:pPr>
            <a:r>
              <a:rPr lang="en-US" sz="2400" dirty="0">
                <a:solidFill>
                  <a:srgbClr val="D6E5EF"/>
                </a:solidFill>
                <a:latin typeface="Source Sans Pro" pitchFamily="34" charset="0"/>
                <a:ea typeface="Source Sans Pro" pitchFamily="34" charset="-122"/>
                <a:cs typeface="Source Sans Pro" pitchFamily="34" charset="-120"/>
              </a:rPr>
              <a:t>Not there</a:t>
            </a:r>
            <a:endParaRPr lang="en-US" sz="2400" dirty="0"/>
          </a:p>
        </p:txBody>
      </p:sp>
      <p:sp>
        <p:nvSpPr>
          <p:cNvPr id="24" name="Shape 4">
            <a:extLst>
              <a:ext uri="{FF2B5EF4-FFF2-40B4-BE49-F238E27FC236}">
                <a16:creationId xmlns:a16="http://schemas.microsoft.com/office/drawing/2014/main" id="{E0339DF4-CF1B-420E-B8B2-DF77212CBC79}"/>
              </a:ext>
            </a:extLst>
          </p:cNvPr>
          <p:cNvSpPr/>
          <p:nvPr/>
        </p:nvSpPr>
        <p:spPr>
          <a:xfrm>
            <a:off x="7415392" y="4765344"/>
            <a:ext cx="5221712" cy="895467"/>
          </a:xfrm>
          <a:prstGeom prst="roundRect">
            <a:avLst>
              <a:gd name="adj" fmla="val 2107"/>
            </a:avLst>
          </a:prstGeom>
          <a:solidFill>
            <a:srgbClr val="363A4A"/>
          </a:solidFill>
          <a:ln/>
        </p:spPr>
      </p:sp>
      <p:sp>
        <p:nvSpPr>
          <p:cNvPr id="25" name="Text 4">
            <a:extLst>
              <a:ext uri="{FF2B5EF4-FFF2-40B4-BE49-F238E27FC236}">
                <a16:creationId xmlns:a16="http://schemas.microsoft.com/office/drawing/2014/main" id="{D2E4F4E9-4386-4DBF-B1F9-2CBCBD1EBBA4}"/>
              </a:ext>
            </a:extLst>
          </p:cNvPr>
          <p:cNvSpPr/>
          <p:nvPr/>
        </p:nvSpPr>
        <p:spPr>
          <a:xfrm>
            <a:off x="7112962" y="4828104"/>
            <a:ext cx="5221712" cy="581978"/>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Redundant Column Check</a:t>
            </a:r>
            <a:endParaRPr lang="en-US" sz="2187" dirty="0"/>
          </a:p>
        </p:txBody>
      </p:sp>
      <p:sp>
        <p:nvSpPr>
          <p:cNvPr id="26" name="Text 5">
            <a:extLst>
              <a:ext uri="{FF2B5EF4-FFF2-40B4-BE49-F238E27FC236}">
                <a16:creationId xmlns:a16="http://schemas.microsoft.com/office/drawing/2014/main" id="{20A19B4B-67E5-42DF-8B78-70B4A9FDE952}"/>
              </a:ext>
            </a:extLst>
          </p:cNvPr>
          <p:cNvSpPr/>
          <p:nvPr/>
        </p:nvSpPr>
        <p:spPr>
          <a:xfrm>
            <a:off x="7221185" y="5142482"/>
            <a:ext cx="4822853" cy="581979"/>
          </a:xfrm>
          <a:prstGeom prst="rect">
            <a:avLst/>
          </a:prstGeom>
          <a:noFill/>
          <a:ln/>
        </p:spPr>
        <p:txBody>
          <a:bodyPr wrap="square" rtlCol="0" anchor="t"/>
          <a:lstStyle/>
          <a:p>
            <a:pPr marL="285750" indent="-285750" algn="ctr">
              <a:lnSpc>
                <a:spcPts val="2799"/>
              </a:lnSpc>
              <a:buFont typeface="Arial" panose="020B0604020202020204" pitchFamily="34" charset="0"/>
              <a:buChar char="•"/>
            </a:pPr>
            <a:r>
              <a:rPr lang="en-US" sz="2400" dirty="0">
                <a:solidFill>
                  <a:srgbClr val="D6E5EF"/>
                </a:solidFill>
                <a:latin typeface="Source Sans Pro" pitchFamily="34" charset="0"/>
                <a:ea typeface="Source Sans Pro" pitchFamily="34" charset="-122"/>
                <a:cs typeface="Source Sans Pro" pitchFamily="34" charset="-120"/>
              </a:rPr>
              <a:t>Not there</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639730"/>
            <a:ext cx="9933503" cy="1676819"/>
          </a:xfrm>
          <a:prstGeom prst="rect">
            <a:avLst/>
          </a:prstGeom>
          <a:noFill/>
          <a:ln/>
        </p:spPr>
        <p:txBody>
          <a:bodyPr wrap="square" rtlCol="0" anchor="t"/>
          <a:lstStyle/>
          <a:p>
            <a:pPr marL="0" indent="0" algn="ctr">
              <a:lnSpc>
                <a:spcPts val="5468"/>
              </a:lnSpc>
              <a:buNone/>
            </a:pPr>
            <a:r>
              <a:rPr lang="en-US" sz="4000" dirty="0">
                <a:gradFill flip="none" rotWithShape="1">
                  <a:gsLst>
                    <a:gs pos="67000">
                      <a:srgbClr val="CD7DCB"/>
                    </a:gs>
                    <a:gs pos="11000">
                      <a:srgbClr val="91B1F9"/>
                    </a:gs>
                    <a:gs pos="100000">
                      <a:srgbClr val="F38181"/>
                    </a:gs>
                  </a:gsLst>
                  <a:lin ang="1200000" scaled="0"/>
                  <a:tileRect/>
                </a:gradFill>
                <a:latin typeface="Times New Roman" panose="02020603050405020304" pitchFamily="18" charset="0"/>
                <a:ea typeface="Lora" pitchFamily="34" charset="-122"/>
                <a:cs typeface="Times New Roman" panose="02020603050405020304" pitchFamily="18" charset="0"/>
              </a:rPr>
              <a:t>Exploratory Data Analysis (EDA) and Auto EDA Using </a:t>
            </a:r>
            <a:r>
              <a:rPr lang="en-US" sz="4000" dirty="0" err="1">
                <a:gradFill flip="none" rotWithShape="1">
                  <a:gsLst>
                    <a:gs pos="67000">
                      <a:srgbClr val="CD7DCB"/>
                    </a:gs>
                    <a:gs pos="11000">
                      <a:srgbClr val="91B1F9"/>
                    </a:gs>
                    <a:gs pos="100000">
                      <a:srgbClr val="F38181"/>
                    </a:gs>
                  </a:gsLst>
                  <a:lin ang="1200000" scaled="0"/>
                  <a:tileRect/>
                </a:gradFill>
                <a:latin typeface="Times New Roman" panose="02020603050405020304" pitchFamily="18" charset="0"/>
                <a:ea typeface="Lora" pitchFamily="34" charset="-122"/>
                <a:cs typeface="Times New Roman" panose="02020603050405020304" pitchFamily="18" charset="0"/>
              </a:rPr>
              <a:t>Sweetviz</a:t>
            </a:r>
            <a:endParaRPr lang="en-US" sz="4374" dirty="0">
              <a:latin typeface="Times New Roman" panose="02020603050405020304" pitchFamily="18" charset="0"/>
              <a:cs typeface="Times New Roman" panose="02020603050405020304" pitchFamily="18" charset="0"/>
            </a:endParaRPr>
          </a:p>
        </p:txBody>
      </p:sp>
      <p:sp>
        <p:nvSpPr>
          <p:cNvPr id="9" name="Shape 4">
            <a:extLst>
              <a:ext uri="{FF2B5EF4-FFF2-40B4-BE49-F238E27FC236}">
                <a16:creationId xmlns:a16="http://schemas.microsoft.com/office/drawing/2014/main" id="{B3CBAB97-DD12-9627-8864-14B8FC96E6B9}"/>
              </a:ext>
            </a:extLst>
          </p:cNvPr>
          <p:cNvSpPr/>
          <p:nvPr/>
        </p:nvSpPr>
        <p:spPr>
          <a:xfrm>
            <a:off x="1424197" y="3434058"/>
            <a:ext cx="5745345" cy="3416026"/>
          </a:xfrm>
          <a:prstGeom prst="roundRect">
            <a:avLst>
              <a:gd name="adj" fmla="val 2107"/>
            </a:avLst>
          </a:prstGeom>
          <a:solidFill>
            <a:srgbClr val="363A4A"/>
          </a:solidFill>
          <a:ln/>
        </p:spPr>
      </p:sp>
      <p:sp>
        <p:nvSpPr>
          <p:cNvPr id="5" name="Text 3"/>
          <p:cNvSpPr/>
          <p:nvPr/>
        </p:nvSpPr>
        <p:spPr>
          <a:xfrm>
            <a:off x="1424197" y="3636050"/>
            <a:ext cx="5745346" cy="347186"/>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EDA with Visualizations</a:t>
            </a:r>
            <a:endParaRPr lang="en-US" sz="2187" dirty="0"/>
          </a:p>
        </p:txBody>
      </p:sp>
      <p:sp>
        <p:nvSpPr>
          <p:cNvPr id="6" name="Text 4"/>
          <p:cNvSpPr/>
          <p:nvPr/>
        </p:nvSpPr>
        <p:spPr>
          <a:xfrm>
            <a:off x="1626379" y="4358640"/>
            <a:ext cx="5389416" cy="2324100"/>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EDA was conducted with a wide array of visualizations, including </a:t>
            </a:r>
            <a:r>
              <a:rPr lang="en-US" sz="1750" b="1" dirty="0">
                <a:solidFill>
                  <a:schemeClr val="accent6"/>
                </a:solidFill>
                <a:latin typeface="Source Sans Pro" pitchFamily="34" charset="0"/>
                <a:ea typeface="Source Sans Pro" pitchFamily="34" charset="-122"/>
                <a:cs typeface="Source Sans Pro" pitchFamily="34" charset="-120"/>
              </a:rPr>
              <a:t>correlation plots, relationship plots, distribution plots, histograms, and Q-Q plots</a:t>
            </a:r>
            <a:r>
              <a:rPr lang="en-US" sz="1750" dirty="0">
                <a:solidFill>
                  <a:srgbClr val="D6E5EF"/>
                </a:solidFill>
                <a:latin typeface="Source Sans Pro" pitchFamily="34" charset="0"/>
                <a:ea typeface="Source Sans Pro" pitchFamily="34" charset="-122"/>
                <a:cs typeface="Source Sans Pro" pitchFamily="34" charset="-120"/>
              </a:rPr>
              <a:t>. These visualizations provided valuable insights into the data distribution and underlying patterns.</a:t>
            </a:r>
            <a:endParaRPr lang="en-US" sz="1750" dirty="0"/>
          </a:p>
        </p:txBody>
      </p:sp>
      <p:sp>
        <p:nvSpPr>
          <p:cNvPr id="10" name="Shape 4">
            <a:extLst>
              <a:ext uri="{FF2B5EF4-FFF2-40B4-BE49-F238E27FC236}">
                <a16:creationId xmlns:a16="http://schemas.microsoft.com/office/drawing/2014/main" id="{2494E4A8-E2F1-8F57-28B7-A8501F39DCF8}"/>
              </a:ext>
            </a:extLst>
          </p:cNvPr>
          <p:cNvSpPr/>
          <p:nvPr/>
        </p:nvSpPr>
        <p:spPr>
          <a:xfrm>
            <a:off x="7460737" y="3434058"/>
            <a:ext cx="5745344" cy="3416026"/>
          </a:xfrm>
          <a:prstGeom prst="roundRect">
            <a:avLst>
              <a:gd name="adj" fmla="val 2107"/>
            </a:avLst>
          </a:prstGeom>
          <a:solidFill>
            <a:srgbClr val="363A4A"/>
          </a:solidFill>
          <a:ln/>
        </p:spPr>
      </p:sp>
      <p:sp>
        <p:nvSpPr>
          <p:cNvPr id="7" name="Text 5">
            <a:hlinkClick r:id="rId3" action="ppaction://hlinkfile"/>
          </p:cNvPr>
          <p:cNvSpPr/>
          <p:nvPr/>
        </p:nvSpPr>
        <p:spPr>
          <a:xfrm>
            <a:off x="7460739" y="3636050"/>
            <a:ext cx="5745342" cy="347186"/>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Automated EDA with </a:t>
            </a:r>
            <a:r>
              <a:rPr lang="en-US" sz="2400" dirty="0" err="1">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Sweetviz</a:t>
            </a:r>
            <a:endParaRPr lang="en-US" sz="2187" dirty="0"/>
          </a:p>
        </p:txBody>
      </p:sp>
      <p:sp>
        <p:nvSpPr>
          <p:cNvPr id="8" name="Text 6"/>
          <p:cNvSpPr/>
          <p:nvPr/>
        </p:nvSpPr>
        <p:spPr>
          <a:xfrm>
            <a:off x="7630789" y="4358640"/>
            <a:ext cx="5373112" cy="2324099"/>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By leveraging Sweetviz, our automated EDA process became even more efficient and insightful. Sweetviz provided comprehensive visualizations that accelerated exploratory data analysis and revealed meaningful patterns.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0" y="1277542"/>
            <a:ext cx="10972800" cy="827604"/>
          </a:xfrm>
          <a:prstGeom prst="rect">
            <a:avLst/>
          </a:prstGeom>
          <a:noFill/>
          <a:ln/>
        </p:spPr>
        <p:txBody>
          <a:bodyPr wrap="none" rtlCol="0" anchor="t"/>
          <a:lstStyle/>
          <a:p>
            <a:pPr marL="0" indent="0" algn="ctr">
              <a:lnSpc>
                <a:spcPts val="5468"/>
              </a:lnSpc>
              <a:buNone/>
            </a:pPr>
            <a:r>
              <a:rPr lang="en-US" sz="4000" dirty="0">
                <a:gradFill flip="none" rotWithShape="1">
                  <a:gsLst>
                    <a:gs pos="67000">
                      <a:srgbClr val="CD7DCB"/>
                    </a:gs>
                    <a:gs pos="11000">
                      <a:srgbClr val="91B1F9"/>
                    </a:gs>
                    <a:gs pos="100000">
                      <a:srgbClr val="F38181"/>
                    </a:gs>
                  </a:gsLst>
                  <a:lin ang="1200000" scaled="0"/>
                  <a:tileRect/>
                </a:gradFill>
                <a:latin typeface="Times New Roman" panose="02020603050405020304" pitchFamily="18" charset="0"/>
                <a:ea typeface="Lora" pitchFamily="34" charset="-122"/>
                <a:cs typeface="Times New Roman" panose="02020603050405020304" pitchFamily="18" charset="0"/>
              </a:rPr>
              <a:t>Outliers</a:t>
            </a:r>
            <a:endParaRPr lang="en-US" sz="4374" dirty="0">
              <a:latin typeface="Times New Roman" panose="02020603050405020304" pitchFamily="18" charset="0"/>
              <a:cs typeface="Times New Roman" panose="02020603050405020304" pitchFamily="18" charset="0"/>
            </a:endParaRPr>
          </a:p>
        </p:txBody>
      </p:sp>
      <p:sp>
        <p:nvSpPr>
          <p:cNvPr id="6" name="Shape 3"/>
          <p:cNvSpPr/>
          <p:nvPr/>
        </p:nvSpPr>
        <p:spPr>
          <a:xfrm>
            <a:off x="833199" y="3019544"/>
            <a:ext cx="499943" cy="499943"/>
          </a:xfrm>
          <a:prstGeom prst="roundRect">
            <a:avLst>
              <a:gd name="adj" fmla="val 13333"/>
            </a:avLst>
          </a:prstGeom>
          <a:solidFill>
            <a:srgbClr val="363A4A"/>
          </a:solidFill>
          <a:ln/>
        </p:spPr>
      </p:sp>
      <p:sp>
        <p:nvSpPr>
          <p:cNvPr id="7" name="Text 4"/>
          <p:cNvSpPr/>
          <p:nvPr/>
        </p:nvSpPr>
        <p:spPr>
          <a:xfrm>
            <a:off x="1022509" y="3061216"/>
            <a:ext cx="121325" cy="416481"/>
          </a:xfrm>
          <a:prstGeom prst="rect">
            <a:avLst/>
          </a:prstGeom>
          <a:noFill/>
          <a:ln/>
        </p:spPr>
        <p:txBody>
          <a:bodyPr wrap="none" rtlCol="0" anchor="t"/>
          <a:lstStyle/>
          <a:p>
            <a:pPr marL="0" indent="0" algn="ctr">
              <a:lnSpc>
                <a:spcPts val="3281"/>
              </a:lnSpc>
              <a:buNone/>
            </a:pPr>
            <a:r>
              <a:rPr lang="en-US" sz="28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1</a:t>
            </a:r>
            <a:endParaRPr lang="en-US" sz="2624" dirty="0"/>
          </a:p>
        </p:txBody>
      </p:sp>
      <p:sp>
        <p:nvSpPr>
          <p:cNvPr id="10" name="Shape 7"/>
          <p:cNvSpPr/>
          <p:nvPr/>
        </p:nvSpPr>
        <p:spPr>
          <a:xfrm>
            <a:off x="5597485" y="3019544"/>
            <a:ext cx="499943" cy="499943"/>
          </a:xfrm>
          <a:prstGeom prst="roundRect">
            <a:avLst>
              <a:gd name="adj" fmla="val 13333"/>
            </a:avLst>
          </a:prstGeom>
          <a:solidFill>
            <a:srgbClr val="363A4A"/>
          </a:solidFill>
          <a:ln/>
        </p:spPr>
      </p:sp>
      <p:sp>
        <p:nvSpPr>
          <p:cNvPr id="11" name="Text 8"/>
          <p:cNvSpPr/>
          <p:nvPr/>
        </p:nvSpPr>
        <p:spPr>
          <a:xfrm>
            <a:off x="5757863" y="3061216"/>
            <a:ext cx="179070" cy="416481"/>
          </a:xfrm>
          <a:prstGeom prst="rect">
            <a:avLst/>
          </a:prstGeom>
          <a:noFill/>
          <a:ln/>
        </p:spPr>
        <p:txBody>
          <a:bodyPr wrap="none" rtlCol="0" anchor="t"/>
          <a:lstStyle/>
          <a:p>
            <a:pPr marL="0" indent="0" algn="ctr">
              <a:lnSpc>
                <a:spcPts val="3281"/>
              </a:lnSpc>
              <a:buNone/>
            </a:pPr>
            <a:r>
              <a:rPr lang="en-US" sz="28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2</a:t>
            </a:r>
            <a:endParaRPr lang="en-US" sz="2624" dirty="0"/>
          </a:p>
        </p:txBody>
      </p:sp>
      <p:sp>
        <p:nvSpPr>
          <p:cNvPr id="12" name="Text 9"/>
          <p:cNvSpPr/>
          <p:nvPr/>
        </p:nvSpPr>
        <p:spPr>
          <a:xfrm>
            <a:off x="6319599" y="3095863"/>
            <a:ext cx="3820001" cy="694373"/>
          </a:xfrm>
          <a:prstGeom prst="rect">
            <a:avLst/>
          </a:prstGeom>
          <a:noFill/>
          <a:ln/>
        </p:spPr>
        <p:txBody>
          <a:bodyPr wrap="square" rtlCol="0" anchor="t"/>
          <a:lstStyle/>
          <a:p>
            <a:pPr marL="0" indent="0">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IQR and Cook's Distance Treatment</a:t>
            </a:r>
            <a:endParaRPr lang="en-US" sz="2187" dirty="0"/>
          </a:p>
        </p:txBody>
      </p:sp>
      <p:sp>
        <p:nvSpPr>
          <p:cNvPr id="13" name="Text 10"/>
          <p:cNvSpPr/>
          <p:nvPr/>
        </p:nvSpPr>
        <p:spPr>
          <a:xfrm>
            <a:off x="6319599" y="3923467"/>
            <a:ext cx="3820001" cy="2487811"/>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Robust handling of outliers was carried out through the implementation of Interquartile Range (IQR) treatment and evaluation of Cook's distance. These mechanisms facilitated the identification and treatment of influential data points in the dataset.</a:t>
            </a:r>
            <a:endParaRPr lang="en-US" sz="1750" dirty="0"/>
          </a:p>
        </p:txBody>
      </p:sp>
      <p:sp>
        <p:nvSpPr>
          <p:cNvPr id="9" name="Text 6"/>
          <p:cNvSpPr/>
          <p:nvPr/>
        </p:nvSpPr>
        <p:spPr>
          <a:xfrm>
            <a:off x="1555313" y="3907366"/>
            <a:ext cx="3820001" cy="2487811"/>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Employed boxplots to identify and analyze outliers, aiding in the determination of anomalous data points within the dataset. This visualization technique provided a clear representation of data distribution and identification of potential outliers.</a:t>
            </a:r>
            <a:endParaRPr lang="en-US" sz="1750" dirty="0"/>
          </a:p>
        </p:txBody>
      </p:sp>
      <p:sp>
        <p:nvSpPr>
          <p:cNvPr id="8" name="Text 5"/>
          <p:cNvSpPr/>
          <p:nvPr/>
        </p:nvSpPr>
        <p:spPr>
          <a:xfrm>
            <a:off x="1555313" y="3095863"/>
            <a:ext cx="2777490" cy="347186"/>
          </a:xfrm>
          <a:prstGeom prst="rect">
            <a:avLst/>
          </a:prstGeom>
          <a:noFill/>
          <a:ln/>
        </p:spPr>
        <p:txBody>
          <a:bodyPr wrap="none" rtlCol="0" anchor="t"/>
          <a:lstStyle/>
          <a:p>
            <a:pPr>
              <a:lnSpc>
                <a:spcPts val="2734"/>
              </a:lnSpc>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Boxplot Visualization &amp;</a:t>
            </a:r>
          </a:p>
          <a:p>
            <a:pPr>
              <a:lnSpc>
                <a:spcPts val="2734"/>
              </a:lnSpc>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 Cook's Distance</a:t>
            </a:r>
            <a:endParaRPr lang="en-US" sz="218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35169"/>
            <a:ext cx="14630400" cy="8229600"/>
          </a:xfrm>
          <a:prstGeom prst="rect">
            <a:avLst/>
          </a:prstGeom>
          <a:solidFill>
            <a:srgbClr val="252833"/>
          </a:solidFill>
          <a:ln/>
        </p:spPr>
      </p:sp>
      <p:sp>
        <p:nvSpPr>
          <p:cNvPr id="5" name="Text 2"/>
          <p:cNvSpPr/>
          <p:nvPr/>
        </p:nvSpPr>
        <p:spPr>
          <a:xfrm>
            <a:off x="-360810" y="-58361"/>
            <a:ext cx="10972800" cy="827604"/>
          </a:xfrm>
          <a:prstGeom prst="rect">
            <a:avLst/>
          </a:prstGeom>
          <a:noFill/>
          <a:ln/>
        </p:spPr>
        <p:txBody>
          <a:bodyPr wrap="none" rtlCol="0" anchor="t"/>
          <a:lstStyle/>
          <a:p>
            <a:pPr marL="0" indent="0" algn="ctr">
              <a:lnSpc>
                <a:spcPts val="5468"/>
              </a:lnSpc>
              <a:buNone/>
            </a:pPr>
            <a:r>
              <a:rPr lang="en-US" sz="40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Outliers</a:t>
            </a:r>
            <a:endParaRPr lang="en-US" sz="4374" dirty="0"/>
          </a:p>
        </p:txBody>
      </p:sp>
      <p:pic>
        <p:nvPicPr>
          <p:cNvPr id="19" name="Picture 18">
            <a:extLst>
              <a:ext uri="{FF2B5EF4-FFF2-40B4-BE49-F238E27FC236}">
                <a16:creationId xmlns:a16="http://schemas.microsoft.com/office/drawing/2014/main" id="{A2B046E6-FB9E-47F9-9ADC-8781BE051F5B}"/>
              </a:ext>
            </a:extLst>
          </p:cNvPr>
          <p:cNvPicPr>
            <a:picLocks noChangeAspect="1"/>
          </p:cNvPicPr>
          <p:nvPr/>
        </p:nvPicPr>
        <p:blipFill>
          <a:blip r:embed="rId3"/>
          <a:stretch>
            <a:fillRect/>
          </a:stretch>
        </p:blipFill>
        <p:spPr>
          <a:xfrm>
            <a:off x="-714375" y="1035943"/>
            <a:ext cx="12401550" cy="7460357"/>
          </a:xfrm>
          <a:prstGeom prst="rect">
            <a:avLst/>
          </a:prstGeom>
        </p:spPr>
      </p:pic>
      <p:pic>
        <p:nvPicPr>
          <p:cNvPr id="4" name="Image 0" descr="preencoded.png"/>
          <p:cNvPicPr>
            <a:picLocks noChangeAspect="1"/>
          </p:cNvPicPr>
          <p:nvPr/>
        </p:nvPicPr>
        <p:blipFill>
          <a:blip r:embed="rId4"/>
          <a:stretch>
            <a:fillRect/>
          </a:stretch>
        </p:blipFill>
        <p:spPr>
          <a:xfrm>
            <a:off x="10972800" y="0"/>
            <a:ext cx="3657600" cy="8229600"/>
          </a:xfrm>
          <a:prstGeom prst="rect">
            <a:avLst/>
          </a:prstGeom>
        </p:spPr>
      </p:pic>
    </p:spTree>
    <p:extLst>
      <p:ext uri="{BB962C8B-B14F-4D97-AF65-F5344CB8AC3E}">
        <p14:creationId xmlns:p14="http://schemas.microsoft.com/office/powerpoint/2010/main" val="1242947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txBody>
          <a:bodyPr/>
          <a:lstStyle/>
          <a:p>
            <a:endParaRPr lang="en-IN" dirty="0"/>
          </a:p>
          <a:p>
            <a:endParaRPr lang="en-IN" dirty="0"/>
          </a:p>
          <a:p>
            <a:endParaRPr lang="en-IN" dirty="0"/>
          </a:p>
          <a:p>
            <a:r>
              <a:rPr lang="en-IN" sz="2400" dirty="0">
                <a:solidFill>
                  <a:schemeClr val="accent4">
                    <a:lumMod val="40000"/>
                    <a:lumOff val="60000"/>
                  </a:schemeClr>
                </a:solidFill>
              </a:rPr>
              <a:t>                                                        After IQR Treatment</a:t>
            </a:r>
          </a:p>
        </p:txBody>
      </p:sp>
      <p:sp>
        <p:nvSpPr>
          <p:cNvPr id="5" name="Text 2"/>
          <p:cNvSpPr/>
          <p:nvPr/>
        </p:nvSpPr>
        <p:spPr>
          <a:xfrm>
            <a:off x="-360810" y="-58361"/>
            <a:ext cx="10972800" cy="827604"/>
          </a:xfrm>
          <a:prstGeom prst="rect">
            <a:avLst/>
          </a:prstGeom>
          <a:noFill/>
          <a:ln/>
        </p:spPr>
        <p:txBody>
          <a:bodyPr wrap="none" rtlCol="0" anchor="t"/>
          <a:lstStyle/>
          <a:p>
            <a:pPr marL="0" indent="0" algn="ctr">
              <a:lnSpc>
                <a:spcPts val="5468"/>
              </a:lnSpc>
              <a:buNone/>
            </a:pPr>
            <a:r>
              <a:rPr lang="en-US" sz="4000" dirty="0">
                <a:gradFill flip="none" rotWithShape="1">
                  <a:gsLst>
                    <a:gs pos="67000">
                      <a:srgbClr val="CD7DCB"/>
                    </a:gs>
                    <a:gs pos="11000">
                      <a:srgbClr val="91B1F9"/>
                    </a:gs>
                    <a:gs pos="100000">
                      <a:srgbClr val="F38181"/>
                    </a:gs>
                  </a:gsLst>
                  <a:lin ang="1200000" scaled="0"/>
                  <a:tileRect/>
                </a:gradFill>
                <a:latin typeface="Times New Roman" panose="02020603050405020304" pitchFamily="18" charset="0"/>
                <a:ea typeface="Lora" pitchFamily="34" charset="-122"/>
                <a:cs typeface="Times New Roman" panose="02020603050405020304" pitchFamily="18" charset="0"/>
              </a:rPr>
              <a:t>Outliers</a:t>
            </a:r>
            <a:endParaRPr lang="en-US" sz="4374"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A2B046E6-FB9E-47F9-9ADC-8781BE051F5B}"/>
              </a:ext>
            </a:extLst>
          </p:cNvPr>
          <p:cNvPicPr>
            <a:picLocks noChangeAspect="1"/>
          </p:cNvPicPr>
          <p:nvPr/>
        </p:nvPicPr>
        <p:blipFill>
          <a:blip r:embed="rId3"/>
          <a:stretch>
            <a:fillRect/>
          </a:stretch>
        </p:blipFill>
        <p:spPr>
          <a:xfrm>
            <a:off x="285750" y="1709073"/>
            <a:ext cx="10534650" cy="5580697"/>
          </a:xfrm>
          <a:prstGeom prst="rect">
            <a:avLst/>
          </a:prstGeom>
        </p:spPr>
      </p:pic>
      <p:pic>
        <p:nvPicPr>
          <p:cNvPr id="4" name="Image 0" descr="preencoded.png"/>
          <p:cNvPicPr>
            <a:picLocks noChangeAspect="1"/>
          </p:cNvPicPr>
          <p:nvPr/>
        </p:nvPicPr>
        <p:blipFill>
          <a:blip r:embed="rId4"/>
          <a:stretch>
            <a:fillRect/>
          </a:stretch>
        </p:blipFill>
        <p:spPr>
          <a:xfrm>
            <a:off x="10972800" y="0"/>
            <a:ext cx="3657600" cy="8229600"/>
          </a:xfrm>
          <a:prstGeom prst="rect">
            <a:avLst/>
          </a:prstGeom>
        </p:spPr>
      </p:pic>
    </p:spTree>
    <p:extLst>
      <p:ext uri="{BB962C8B-B14F-4D97-AF65-F5344CB8AC3E}">
        <p14:creationId xmlns:p14="http://schemas.microsoft.com/office/powerpoint/2010/main" val="183590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r>
              <a:rPr lang="en-IN" sz="2800" dirty="0">
                <a:solidFill>
                  <a:schemeClr val="accent4">
                    <a:lumMod val="40000"/>
                    <a:lumOff val="60000"/>
                  </a:schemeClr>
                </a:solidFill>
              </a:rPr>
              <a:t>No of potential outliers :29</a:t>
            </a:r>
          </a:p>
        </p:txBody>
      </p:sp>
      <p:sp>
        <p:nvSpPr>
          <p:cNvPr id="5" name="Text 2"/>
          <p:cNvSpPr/>
          <p:nvPr/>
        </p:nvSpPr>
        <p:spPr>
          <a:xfrm>
            <a:off x="-360810" y="-58361"/>
            <a:ext cx="10972800" cy="827604"/>
          </a:xfrm>
          <a:prstGeom prst="rect">
            <a:avLst/>
          </a:prstGeom>
          <a:noFill/>
          <a:ln/>
        </p:spPr>
        <p:txBody>
          <a:bodyPr wrap="none" rtlCol="0" anchor="t"/>
          <a:lstStyle/>
          <a:p>
            <a:pPr marL="0" indent="0" algn="ctr">
              <a:lnSpc>
                <a:spcPts val="5468"/>
              </a:lnSpc>
              <a:buNone/>
            </a:pPr>
            <a:r>
              <a:rPr lang="en-US" sz="40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Outliers</a:t>
            </a:r>
            <a:endParaRPr lang="en-US" sz="4374" dirty="0"/>
          </a:p>
        </p:txBody>
      </p:sp>
      <p:pic>
        <p:nvPicPr>
          <p:cNvPr id="19" name="Picture 18">
            <a:extLst>
              <a:ext uri="{FF2B5EF4-FFF2-40B4-BE49-F238E27FC236}">
                <a16:creationId xmlns:a16="http://schemas.microsoft.com/office/drawing/2014/main" id="{A2B046E6-FB9E-47F9-9ADC-8781BE051F5B}"/>
              </a:ext>
            </a:extLst>
          </p:cNvPr>
          <p:cNvPicPr>
            <a:picLocks noChangeAspect="1"/>
          </p:cNvPicPr>
          <p:nvPr/>
        </p:nvPicPr>
        <p:blipFill>
          <a:blip r:embed="rId3"/>
          <a:stretch>
            <a:fillRect/>
          </a:stretch>
        </p:blipFill>
        <p:spPr>
          <a:xfrm>
            <a:off x="835820" y="1175673"/>
            <a:ext cx="9301161" cy="5580697"/>
          </a:xfrm>
          <a:prstGeom prst="rect">
            <a:avLst/>
          </a:prstGeom>
        </p:spPr>
      </p:pic>
      <p:pic>
        <p:nvPicPr>
          <p:cNvPr id="4" name="Image 0" descr="preencoded.png"/>
          <p:cNvPicPr>
            <a:picLocks noChangeAspect="1"/>
          </p:cNvPicPr>
          <p:nvPr/>
        </p:nvPicPr>
        <p:blipFill>
          <a:blip r:embed="rId4"/>
          <a:stretch>
            <a:fillRect/>
          </a:stretch>
        </p:blipFill>
        <p:spPr>
          <a:xfrm>
            <a:off x="10972800" y="0"/>
            <a:ext cx="3657600" cy="8229600"/>
          </a:xfrm>
          <a:prstGeom prst="rect">
            <a:avLst/>
          </a:prstGeom>
        </p:spPr>
      </p:pic>
    </p:spTree>
    <p:extLst>
      <p:ext uri="{BB962C8B-B14F-4D97-AF65-F5344CB8AC3E}">
        <p14:creationId xmlns:p14="http://schemas.microsoft.com/office/powerpoint/2010/main" val="37521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r>
              <a:rPr lang="en-IN" sz="2800" dirty="0">
                <a:solidFill>
                  <a:schemeClr val="accent4">
                    <a:lumMod val="40000"/>
                    <a:lumOff val="60000"/>
                  </a:schemeClr>
                </a:solidFill>
              </a:rPr>
              <a:t>Correlation  matrix of raw data</a:t>
            </a:r>
          </a:p>
          <a:p>
            <a:endParaRPr lang="en-IN" sz="2800" dirty="0">
              <a:solidFill>
                <a:schemeClr val="accent4">
                  <a:lumMod val="40000"/>
                  <a:lumOff val="60000"/>
                </a:schemeClr>
              </a:solidFill>
            </a:endParaRPr>
          </a:p>
          <a:p>
            <a:endParaRPr lang="en-IN" sz="2800" dirty="0">
              <a:solidFill>
                <a:schemeClr val="accent4">
                  <a:lumMod val="40000"/>
                  <a:lumOff val="60000"/>
                </a:schemeClr>
              </a:solidFill>
            </a:endParaRPr>
          </a:p>
          <a:p>
            <a:endParaRPr lang="en-IN" sz="2800" dirty="0">
              <a:solidFill>
                <a:schemeClr val="accent4">
                  <a:lumMod val="40000"/>
                  <a:lumOff val="60000"/>
                </a:schemeClr>
              </a:solidFill>
            </a:endParaRPr>
          </a:p>
          <a:p>
            <a:endParaRPr lang="en-IN" sz="2800" dirty="0">
              <a:solidFill>
                <a:schemeClr val="accent4">
                  <a:lumMod val="40000"/>
                  <a:lumOff val="60000"/>
                </a:schemeClr>
              </a:solidFill>
            </a:endParaRPr>
          </a:p>
          <a:p>
            <a:endParaRPr lang="en-IN" sz="2800" dirty="0">
              <a:solidFill>
                <a:schemeClr val="accent4">
                  <a:lumMod val="40000"/>
                  <a:lumOff val="60000"/>
                </a:schemeClr>
              </a:solidFill>
            </a:endParaRPr>
          </a:p>
          <a:p>
            <a:endParaRPr lang="en-IN" sz="2800" dirty="0">
              <a:solidFill>
                <a:schemeClr val="accent4">
                  <a:lumMod val="40000"/>
                  <a:lumOff val="60000"/>
                </a:schemeClr>
              </a:solidFill>
            </a:endParaRPr>
          </a:p>
          <a:p>
            <a:endParaRPr lang="en-IN" sz="2800" dirty="0">
              <a:solidFill>
                <a:schemeClr val="accent4">
                  <a:lumMod val="40000"/>
                  <a:lumOff val="60000"/>
                </a:schemeClr>
              </a:solidFill>
            </a:endParaRPr>
          </a:p>
          <a:p>
            <a:endParaRPr lang="en-IN" sz="2800" dirty="0">
              <a:solidFill>
                <a:schemeClr val="accent4">
                  <a:lumMod val="40000"/>
                  <a:lumOff val="60000"/>
                </a:schemeClr>
              </a:solidFill>
            </a:endParaRPr>
          </a:p>
          <a:p>
            <a:endParaRPr lang="en-IN" sz="2800" dirty="0">
              <a:solidFill>
                <a:schemeClr val="accent4">
                  <a:lumMod val="40000"/>
                  <a:lumOff val="60000"/>
                </a:schemeClr>
              </a:solidFill>
            </a:endParaRPr>
          </a:p>
          <a:p>
            <a:r>
              <a:rPr lang="en-IN" sz="2800" dirty="0">
                <a:solidFill>
                  <a:schemeClr val="accent4">
                    <a:lumMod val="40000"/>
                    <a:lumOff val="60000"/>
                  </a:schemeClr>
                </a:solidFill>
              </a:rPr>
              <a:t>  Correlation matrix without </a:t>
            </a:r>
          </a:p>
          <a:p>
            <a:r>
              <a:rPr lang="en-IN" sz="2800" dirty="0">
                <a:solidFill>
                  <a:schemeClr val="accent4">
                    <a:lumMod val="40000"/>
                    <a:lumOff val="60000"/>
                  </a:schemeClr>
                </a:solidFill>
              </a:rPr>
              <a:t>        “Time on Website”</a:t>
            </a:r>
          </a:p>
        </p:txBody>
      </p:sp>
      <p:sp>
        <p:nvSpPr>
          <p:cNvPr id="5" name="Text 2"/>
          <p:cNvSpPr/>
          <p:nvPr/>
        </p:nvSpPr>
        <p:spPr>
          <a:xfrm>
            <a:off x="-360810" y="-58361"/>
            <a:ext cx="10972800" cy="827604"/>
          </a:xfrm>
          <a:prstGeom prst="rect">
            <a:avLst/>
          </a:prstGeom>
          <a:noFill/>
          <a:ln/>
        </p:spPr>
        <p:txBody>
          <a:bodyPr wrap="none" rtlCol="0" anchor="t"/>
          <a:lstStyle/>
          <a:p>
            <a:pPr marL="0" indent="0" algn="ctr">
              <a:lnSpc>
                <a:spcPts val="5468"/>
              </a:lnSpc>
              <a:buNone/>
            </a:pPr>
            <a:r>
              <a:rPr lang="en-US" sz="40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Correlation Plot</a:t>
            </a:r>
            <a:endParaRPr lang="en-US" sz="4374" dirty="0"/>
          </a:p>
        </p:txBody>
      </p:sp>
      <p:pic>
        <p:nvPicPr>
          <p:cNvPr id="7" name="Picture 6">
            <a:extLst>
              <a:ext uri="{FF2B5EF4-FFF2-40B4-BE49-F238E27FC236}">
                <a16:creationId xmlns:a16="http://schemas.microsoft.com/office/drawing/2014/main" id="{3E8895B1-DBE9-4EEE-821E-4411194E45D7}"/>
              </a:ext>
            </a:extLst>
          </p:cNvPr>
          <p:cNvPicPr>
            <a:picLocks noChangeAspect="1"/>
          </p:cNvPicPr>
          <p:nvPr/>
        </p:nvPicPr>
        <p:blipFill rotWithShape="1">
          <a:blip r:embed="rId3"/>
          <a:srcRect r="12105"/>
          <a:stretch/>
        </p:blipFill>
        <p:spPr>
          <a:xfrm>
            <a:off x="190493" y="827604"/>
            <a:ext cx="5295907" cy="4686306"/>
          </a:xfrm>
          <a:prstGeom prst="rect">
            <a:avLst/>
          </a:prstGeom>
        </p:spPr>
      </p:pic>
      <p:pic>
        <p:nvPicPr>
          <p:cNvPr id="9" name="Picture 8">
            <a:extLst>
              <a:ext uri="{FF2B5EF4-FFF2-40B4-BE49-F238E27FC236}">
                <a16:creationId xmlns:a16="http://schemas.microsoft.com/office/drawing/2014/main" id="{B2469992-C4FC-4663-A4CE-C6213C27A505}"/>
              </a:ext>
            </a:extLst>
          </p:cNvPr>
          <p:cNvPicPr>
            <a:picLocks noChangeAspect="1"/>
          </p:cNvPicPr>
          <p:nvPr/>
        </p:nvPicPr>
        <p:blipFill rotWithShape="1">
          <a:blip r:embed="rId4"/>
          <a:srcRect r="11445"/>
          <a:stretch/>
        </p:blipFill>
        <p:spPr>
          <a:xfrm>
            <a:off x="5676900" y="4476750"/>
            <a:ext cx="5020447" cy="3543304"/>
          </a:xfrm>
          <a:prstGeom prst="rect">
            <a:avLst/>
          </a:prstGeom>
        </p:spPr>
      </p:pic>
      <p:pic>
        <p:nvPicPr>
          <p:cNvPr id="4" name="Image 0" descr="preencoded.png"/>
          <p:cNvPicPr>
            <a:picLocks noChangeAspect="1"/>
          </p:cNvPicPr>
          <p:nvPr/>
        </p:nvPicPr>
        <p:blipFill>
          <a:blip r:embed="rId5"/>
          <a:stretch>
            <a:fillRect/>
          </a:stretch>
        </p:blipFill>
        <p:spPr>
          <a:xfrm>
            <a:off x="10972800" y="0"/>
            <a:ext cx="3657600" cy="8229600"/>
          </a:xfrm>
          <a:prstGeom prst="rect">
            <a:avLst/>
          </a:prstGeom>
        </p:spPr>
      </p:pic>
    </p:spTree>
    <p:extLst>
      <p:ext uri="{BB962C8B-B14F-4D97-AF65-F5344CB8AC3E}">
        <p14:creationId xmlns:p14="http://schemas.microsoft.com/office/powerpoint/2010/main" val="2616442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1247</Words>
  <Application>Microsoft Office PowerPoint</Application>
  <PresentationFormat>Custom</PresentationFormat>
  <Paragraphs>224</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Lora</vt:lpstr>
      <vt:lpstr>Söhne</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AFSAL KP</cp:lastModifiedBy>
  <cp:revision>26</cp:revision>
  <dcterms:created xsi:type="dcterms:W3CDTF">2024-03-01T18:53:54Z</dcterms:created>
  <dcterms:modified xsi:type="dcterms:W3CDTF">2024-03-06T09:05:44Z</dcterms:modified>
</cp:coreProperties>
</file>