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  <p:sldMasterId id="2147483703" r:id="rId2"/>
    <p:sldMasterId id="2147483704" r:id="rId3"/>
  </p:sldMasterIdLst>
  <p:notesMasterIdLst>
    <p:notesMasterId r:id="rId29"/>
  </p:notesMasterIdLst>
  <p:sldIdLst>
    <p:sldId id="256" r:id="rId4"/>
    <p:sldId id="341" r:id="rId5"/>
    <p:sldId id="370" r:id="rId6"/>
    <p:sldId id="371" r:id="rId7"/>
    <p:sldId id="263" r:id="rId8"/>
    <p:sldId id="265" r:id="rId9"/>
    <p:sldId id="345" r:id="rId10"/>
    <p:sldId id="269" r:id="rId11"/>
    <p:sldId id="272" r:id="rId12"/>
    <p:sldId id="346" r:id="rId13"/>
    <p:sldId id="348" r:id="rId14"/>
    <p:sldId id="349" r:id="rId15"/>
    <p:sldId id="350" r:id="rId16"/>
    <p:sldId id="352" r:id="rId17"/>
    <p:sldId id="353" r:id="rId18"/>
    <p:sldId id="354" r:id="rId19"/>
    <p:sldId id="355" r:id="rId20"/>
    <p:sldId id="357" r:id="rId21"/>
    <p:sldId id="358" r:id="rId22"/>
    <p:sldId id="361" r:id="rId23"/>
    <p:sldId id="362" r:id="rId24"/>
    <p:sldId id="363" r:id="rId25"/>
    <p:sldId id="365" r:id="rId26"/>
    <p:sldId id="367" r:id="rId27"/>
    <p:sldId id="284" r:id="rId28"/>
  </p:sldIdLst>
  <p:sldSz cx="9144000" cy="5143500" type="screen16x9"/>
  <p:notesSz cx="6858000" cy="9144000"/>
  <p:embeddedFontLst>
    <p:embeddedFont>
      <p:font typeface="Aldrich" panose="020B0604020202020204" charset="0"/>
      <p:regular r:id="rId30"/>
    </p:embeddedFont>
    <p:embeddedFont>
      <p:font typeface="Anaheim" panose="020B0604020202020204" charset="0"/>
      <p:regular r:id="rId31"/>
      <p:bold r:id="rId32"/>
    </p:embeddedFont>
    <p:embeddedFont>
      <p:font typeface="Bai Jamjuree" panose="020B0604020202020204" charset="-34"/>
      <p:regular r:id="rId33"/>
      <p:bold r:id="rId34"/>
      <p:italic r:id="rId35"/>
      <p:boldItalic r:id="rId36"/>
    </p:embeddedFont>
    <p:embeddedFont>
      <p:font typeface="Proxima Nova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69B0A-E87E-31D8-2275-99E68D8F2E8C}" v="1" dt="2025-01-29T22:44:51.834"/>
  </p1510:revLst>
</p1510:revInfo>
</file>

<file path=ppt/tableStyles.xml><?xml version="1.0" encoding="utf-8"?>
<a:tblStyleLst xmlns:a="http://schemas.openxmlformats.org/drawingml/2006/main" def="{38117428-D722-4D13-935A-638EA2520FD7}">
  <a:tblStyle styleId="{38117428-D722-4D13-935A-638EA2520F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0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10.fntdata"/><Relationship Id="rId21" Type="http://schemas.openxmlformats.org/officeDocument/2006/relationships/slide" Target="slides/slide18.xml"/><Relationship Id="rId34" Type="http://schemas.openxmlformats.org/officeDocument/2006/relationships/font" Target="fonts/font5.fntdata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7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7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Google Shape;3057;g12948bcd1fb_0_22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8" name="Google Shape;3058;g12948bcd1fb_0_22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331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Google Shape;3057;g12948bcd1fb_0_22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8" name="Google Shape;3058;g12948bcd1fb_0_22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262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Google Shape;3057;g12948bcd1fb_0_22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8" name="Google Shape;3058;g12948bcd1fb_0_22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35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Google Shape;3057;g12948bcd1fb_0_22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8" name="Google Shape;3058;g12948bcd1fb_0_22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120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Google Shape;3057;g12948bcd1fb_0_22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8" name="Google Shape;3058;g12948bcd1fb_0_22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772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Google Shape;3057;g12948bcd1fb_0_22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8" name="Google Shape;3058;g12948bcd1fb_0_22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863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Google Shape;3057;g12948bcd1fb_0_22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8" name="Google Shape;3058;g12948bcd1fb_0_22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458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Google Shape;3057;g12948bcd1fb_0_22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8" name="Google Shape;3058;g12948bcd1fb_0_22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710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Google Shape;3057;g12948bcd1fb_0_22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8" name="Google Shape;3058;g12948bcd1fb_0_22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566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4" name="Google Shape;7294;g12948bcd1fb_0_22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5" name="Google Shape;7295;g12948bcd1fb_0_22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050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6" name="Google Shape;2696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573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Google Shape;3057;g12948bcd1fb_0_22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8" name="Google Shape;3058;g12948bcd1fb_0_22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477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Google Shape;3057;g12948bcd1fb_0_22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8" name="Google Shape;3058;g12948bcd1fb_0_22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3941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4" name="Google Shape;7294;g12948bcd1fb_0_22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5" name="Google Shape;7295;g12948bcd1fb_0_22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4978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Google Shape;3057;g12948bcd1fb_0_22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8" name="Google Shape;3058;g12948bcd1fb_0_22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7682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" name="Google Shape;3523;g127f379f983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4" name="Google Shape;3524;g127f379f983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6" name="Google Shape;2696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936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g127f379f98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2" name="Google Shape;2782;g127f379f98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1" name="Google Shape;2921;g127f379f9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2" name="Google Shape;2922;g127f379f98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Google Shape;3057;g12948bcd1fb_0_22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8" name="Google Shape;3058;g12948bcd1fb_0_22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35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" name="Google Shape;3004;g12948bcd1fb_0_22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5" name="Google Shape;3005;g12948bcd1fb_0_22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Google Shape;3057;g12948bcd1fb_0_22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8" name="Google Shape;3058;g12948bcd1fb_0_22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Google Shape;3057;g12948bcd1fb_0_22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8" name="Google Shape;3058;g12948bcd1fb_0_22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91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9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1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14"/>
          <p:cNvSpPr txBox="1">
            <a:spLocks noGrp="1"/>
          </p:cNvSpPr>
          <p:nvPr>
            <p:ph type="title" hasCustomPrompt="1"/>
          </p:nvPr>
        </p:nvSpPr>
        <p:spPr>
          <a:xfrm>
            <a:off x="2167181" y="1194994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4" name="Google Shape;604;p14"/>
          <p:cNvSpPr txBox="1">
            <a:spLocks noGrp="1"/>
          </p:cNvSpPr>
          <p:nvPr>
            <p:ph type="subTitle" idx="1"/>
          </p:nvPr>
        </p:nvSpPr>
        <p:spPr>
          <a:xfrm>
            <a:off x="2988905" y="1244525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4"/>
          <p:cNvSpPr txBox="1">
            <a:spLocks noGrp="1"/>
          </p:cNvSpPr>
          <p:nvPr>
            <p:ph type="subTitle" idx="2"/>
          </p:nvPr>
        </p:nvSpPr>
        <p:spPr>
          <a:xfrm>
            <a:off x="2988888" y="1599134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14"/>
          <p:cNvSpPr txBox="1">
            <a:spLocks noGrp="1"/>
          </p:cNvSpPr>
          <p:nvPr>
            <p:ph type="title" idx="3" hasCustomPrompt="1"/>
          </p:nvPr>
        </p:nvSpPr>
        <p:spPr>
          <a:xfrm>
            <a:off x="2167181" y="208980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7" name="Google Shape;607;p14"/>
          <p:cNvSpPr txBox="1">
            <a:spLocks noGrp="1"/>
          </p:cNvSpPr>
          <p:nvPr>
            <p:ph type="subTitle" idx="4"/>
          </p:nvPr>
        </p:nvSpPr>
        <p:spPr>
          <a:xfrm>
            <a:off x="2988905" y="2139342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4"/>
          <p:cNvSpPr txBox="1">
            <a:spLocks noGrp="1"/>
          </p:cNvSpPr>
          <p:nvPr>
            <p:ph type="subTitle" idx="5"/>
          </p:nvPr>
        </p:nvSpPr>
        <p:spPr>
          <a:xfrm>
            <a:off x="2988888" y="2493949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14"/>
          <p:cNvSpPr txBox="1">
            <a:spLocks noGrp="1"/>
          </p:cNvSpPr>
          <p:nvPr>
            <p:ph type="title" idx="6" hasCustomPrompt="1"/>
          </p:nvPr>
        </p:nvSpPr>
        <p:spPr>
          <a:xfrm>
            <a:off x="2167181" y="2984623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0" name="Google Shape;610;p14"/>
          <p:cNvSpPr txBox="1">
            <a:spLocks noGrp="1"/>
          </p:cNvSpPr>
          <p:nvPr>
            <p:ph type="subTitle" idx="7"/>
          </p:nvPr>
        </p:nvSpPr>
        <p:spPr>
          <a:xfrm>
            <a:off x="2988905" y="3034159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4"/>
          <p:cNvSpPr txBox="1">
            <a:spLocks noGrp="1"/>
          </p:cNvSpPr>
          <p:nvPr>
            <p:ph type="subTitle" idx="8"/>
          </p:nvPr>
        </p:nvSpPr>
        <p:spPr>
          <a:xfrm>
            <a:off x="2988888" y="3388763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14"/>
          <p:cNvSpPr txBox="1">
            <a:spLocks noGrp="1"/>
          </p:cNvSpPr>
          <p:nvPr>
            <p:ph type="title" idx="9" hasCustomPrompt="1"/>
          </p:nvPr>
        </p:nvSpPr>
        <p:spPr>
          <a:xfrm>
            <a:off x="2167181" y="387943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3" name="Google Shape;613;p14"/>
          <p:cNvSpPr txBox="1">
            <a:spLocks noGrp="1"/>
          </p:cNvSpPr>
          <p:nvPr>
            <p:ph type="subTitle" idx="13"/>
          </p:nvPr>
        </p:nvSpPr>
        <p:spPr>
          <a:xfrm>
            <a:off x="2988905" y="3928977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4"/>
          <p:cNvSpPr txBox="1">
            <a:spLocks noGrp="1"/>
          </p:cNvSpPr>
          <p:nvPr>
            <p:ph type="subTitle" idx="14"/>
          </p:nvPr>
        </p:nvSpPr>
        <p:spPr>
          <a:xfrm>
            <a:off x="2988888" y="4283578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14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6" name="Google Shape;616;p14"/>
          <p:cNvSpPr txBox="1">
            <a:spLocks noGrp="1"/>
          </p:cNvSpPr>
          <p:nvPr>
            <p:ph type="title" idx="16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7" name="Google Shape;617;p14"/>
          <p:cNvSpPr txBox="1">
            <a:spLocks noGrp="1"/>
          </p:cNvSpPr>
          <p:nvPr>
            <p:ph type="title" idx="17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618" name="Google Shape;618;p14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619" name="Google Shape;619;p1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14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622" name="Google Shape;622;p1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14"/>
          <p:cNvGrpSpPr/>
          <p:nvPr/>
        </p:nvGrpSpPr>
        <p:grpSpPr>
          <a:xfrm>
            <a:off x="163264" y="4378897"/>
            <a:ext cx="2019176" cy="2019176"/>
            <a:chOff x="1943325" y="-220375"/>
            <a:chExt cx="1298672" cy="1298672"/>
          </a:xfrm>
        </p:grpSpPr>
        <p:sp>
          <p:nvSpPr>
            <p:cNvPr id="627" name="Google Shape;627;p1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14"/>
          <p:cNvGrpSpPr/>
          <p:nvPr/>
        </p:nvGrpSpPr>
        <p:grpSpPr>
          <a:xfrm>
            <a:off x="8354090" y="2590370"/>
            <a:ext cx="1965289" cy="517060"/>
            <a:chOff x="3539975" y="3523525"/>
            <a:chExt cx="745925" cy="196250"/>
          </a:xfrm>
        </p:grpSpPr>
        <p:sp>
          <p:nvSpPr>
            <p:cNvPr id="676" name="Google Shape;676;p1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2"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oogle Shape;693;p15"/>
          <p:cNvGrpSpPr/>
          <p:nvPr/>
        </p:nvGrpSpPr>
        <p:grpSpPr>
          <a:xfrm>
            <a:off x="357713" y="2863850"/>
            <a:ext cx="357454" cy="956304"/>
            <a:chOff x="357713" y="600975"/>
            <a:chExt cx="357454" cy="956304"/>
          </a:xfrm>
        </p:grpSpPr>
        <p:sp>
          <p:nvSpPr>
            <p:cNvPr id="694" name="Google Shape;694;p1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98" name="Google Shape;69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6295609" y="-883375"/>
            <a:ext cx="9353213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15"/>
          <p:cNvSpPr txBox="1">
            <a:spLocks noGrp="1"/>
          </p:cNvSpPr>
          <p:nvPr>
            <p:ph type="title"/>
          </p:nvPr>
        </p:nvSpPr>
        <p:spPr>
          <a:xfrm>
            <a:off x="5903275" y="1027175"/>
            <a:ext cx="2525400" cy="1866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8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1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16"/>
          <p:cNvSpPr txBox="1">
            <a:spLocks noGrp="1"/>
          </p:cNvSpPr>
          <p:nvPr>
            <p:ph type="title"/>
          </p:nvPr>
        </p:nvSpPr>
        <p:spPr>
          <a:xfrm>
            <a:off x="1116375" y="1556340"/>
            <a:ext cx="4509600" cy="1287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3" name="Google Shape;703;p16"/>
          <p:cNvSpPr txBox="1">
            <a:spLocks noGrp="1"/>
          </p:cNvSpPr>
          <p:nvPr>
            <p:ph type="title" idx="2" hasCustomPrompt="1"/>
          </p:nvPr>
        </p:nvSpPr>
        <p:spPr>
          <a:xfrm>
            <a:off x="5638521" y="1356584"/>
            <a:ext cx="25752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4" name="Google Shape;704;p16"/>
          <p:cNvSpPr txBox="1">
            <a:spLocks noGrp="1"/>
          </p:cNvSpPr>
          <p:nvPr>
            <p:ph type="subTitle" idx="1"/>
          </p:nvPr>
        </p:nvSpPr>
        <p:spPr>
          <a:xfrm>
            <a:off x="1116121" y="3333247"/>
            <a:ext cx="45096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5" name="Google Shape;705;p16"/>
          <p:cNvGrpSpPr/>
          <p:nvPr/>
        </p:nvGrpSpPr>
        <p:grpSpPr>
          <a:xfrm>
            <a:off x="8428538" y="2148684"/>
            <a:ext cx="357454" cy="956304"/>
            <a:chOff x="357713" y="600975"/>
            <a:chExt cx="357454" cy="956304"/>
          </a:xfrm>
        </p:grpSpPr>
        <p:sp>
          <p:nvSpPr>
            <p:cNvPr id="706" name="Google Shape;706;p1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0" name="Google Shape;710;p16"/>
          <p:cNvSpPr/>
          <p:nvPr/>
        </p:nvSpPr>
        <p:spPr>
          <a:xfrm flipH="1">
            <a:off x="5001370" y="48220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Google Shape;711;p16"/>
          <p:cNvGrpSpPr/>
          <p:nvPr/>
        </p:nvGrpSpPr>
        <p:grpSpPr>
          <a:xfrm rot="10800000" flipH="1">
            <a:off x="5556872" y="4363371"/>
            <a:ext cx="3952129" cy="3175881"/>
            <a:chOff x="5256209" y="-1994879"/>
            <a:chExt cx="3952129" cy="3175881"/>
          </a:xfrm>
        </p:grpSpPr>
        <p:sp>
          <p:nvSpPr>
            <p:cNvPr id="712" name="Google Shape;712;p16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16"/>
          <p:cNvGrpSpPr/>
          <p:nvPr/>
        </p:nvGrpSpPr>
        <p:grpSpPr>
          <a:xfrm flipH="1">
            <a:off x="2974550" y="4422286"/>
            <a:ext cx="793256" cy="182899"/>
            <a:chOff x="2685575" y="2835950"/>
            <a:chExt cx="433000" cy="99825"/>
          </a:xfrm>
        </p:grpSpPr>
        <p:sp>
          <p:nvSpPr>
            <p:cNvPr id="715" name="Google Shape;715;p1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16"/>
          <p:cNvGrpSpPr/>
          <p:nvPr/>
        </p:nvGrpSpPr>
        <p:grpSpPr>
          <a:xfrm flipH="1">
            <a:off x="896693" y="1036495"/>
            <a:ext cx="283332" cy="284718"/>
            <a:chOff x="423709" y="3302025"/>
            <a:chExt cx="216416" cy="217475"/>
          </a:xfrm>
        </p:grpSpPr>
        <p:sp>
          <p:nvSpPr>
            <p:cNvPr id="720" name="Google Shape;720;p1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16"/>
          <p:cNvGrpSpPr/>
          <p:nvPr/>
        </p:nvGrpSpPr>
        <p:grpSpPr>
          <a:xfrm flipH="1">
            <a:off x="2106901" y="-974958"/>
            <a:ext cx="2019176" cy="2019176"/>
            <a:chOff x="1943325" y="-220375"/>
            <a:chExt cx="1298672" cy="1298672"/>
          </a:xfrm>
        </p:grpSpPr>
        <p:sp>
          <p:nvSpPr>
            <p:cNvPr id="723" name="Google Shape;723;p1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Google Shape;772;p1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17"/>
          <p:cNvSpPr txBox="1">
            <a:spLocks noGrp="1"/>
          </p:cNvSpPr>
          <p:nvPr>
            <p:ph type="body" idx="1"/>
          </p:nvPr>
        </p:nvSpPr>
        <p:spPr>
          <a:xfrm flipH="1">
            <a:off x="4572000" y="1687975"/>
            <a:ext cx="3856500" cy="29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4" name="Google Shape;774;p17"/>
          <p:cNvSpPr txBox="1">
            <a:spLocks noGrp="1"/>
          </p:cNvSpPr>
          <p:nvPr>
            <p:ph type="body" idx="2"/>
          </p:nvPr>
        </p:nvSpPr>
        <p:spPr>
          <a:xfrm flipH="1">
            <a:off x="715500" y="1687975"/>
            <a:ext cx="3856500" cy="29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5" name="Google Shape;775;p1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776" name="Google Shape;776;p17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777" name="Google Shape;777;p1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_1_1_1_2"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Google Shape;780;p1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18"/>
          <p:cNvSpPr txBox="1">
            <a:spLocks noGrp="1"/>
          </p:cNvSpPr>
          <p:nvPr>
            <p:ph type="subTitle" idx="1"/>
          </p:nvPr>
        </p:nvSpPr>
        <p:spPr>
          <a:xfrm>
            <a:off x="5509997" y="3018746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2" name="Google Shape;782;p18"/>
          <p:cNvSpPr txBox="1">
            <a:spLocks noGrp="1"/>
          </p:cNvSpPr>
          <p:nvPr>
            <p:ph type="subTitle" idx="2"/>
          </p:nvPr>
        </p:nvSpPr>
        <p:spPr>
          <a:xfrm>
            <a:off x="5509984" y="3411654"/>
            <a:ext cx="2281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18"/>
          <p:cNvSpPr txBox="1">
            <a:spLocks noGrp="1"/>
          </p:cNvSpPr>
          <p:nvPr>
            <p:ph type="subTitle" idx="3"/>
          </p:nvPr>
        </p:nvSpPr>
        <p:spPr>
          <a:xfrm>
            <a:off x="2027671" y="3018746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18"/>
          <p:cNvSpPr txBox="1">
            <a:spLocks noGrp="1"/>
          </p:cNvSpPr>
          <p:nvPr>
            <p:ph type="subTitle" idx="4"/>
          </p:nvPr>
        </p:nvSpPr>
        <p:spPr>
          <a:xfrm>
            <a:off x="2027646" y="3411654"/>
            <a:ext cx="2281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5" name="Google Shape;785;p18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786" name="Google Shape;786;p18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787" name="Google Shape;787;p1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8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790" name="Google Shape;790;p1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8"/>
          <p:cNvGrpSpPr/>
          <p:nvPr/>
        </p:nvGrpSpPr>
        <p:grpSpPr>
          <a:xfrm>
            <a:off x="4216658" y="4528371"/>
            <a:ext cx="793256" cy="182899"/>
            <a:chOff x="2685575" y="2835950"/>
            <a:chExt cx="433000" cy="99825"/>
          </a:xfrm>
        </p:grpSpPr>
        <p:sp>
          <p:nvSpPr>
            <p:cNvPr id="795" name="Google Shape;795;p18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18"/>
          <p:cNvGrpSpPr/>
          <p:nvPr/>
        </p:nvGrpSpPr>
        <p:grpSpPr>
          <a:xfrm>
            <a:off x="8323390" y="3373645"/>
            <a:ext cx="1965289" cy="517060"/>
            <a:chOff x="3539975" y="3523525"/>
            <a:chExt cx="745925" cy="196250"/>
          </a:xfrm>
        </p:grpSpPr>
        <p:sp>
          <p:nvSpPr>
            <p:cNvPr id="800" name="Google Shape;800;p1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16" name="Google Shape;816;p18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rot="10800000" flipH="1">
            <a:off x="6828749" y="-445753"/>
            <a:ext cx="9353213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18"/>
          <p:cNvSpPr txBox="1">
            <a:spLocks noGrp="1"/>
          </p:cNvSpPr>
          <p:nvPr>
            <p:ph type="subTitle" idx="5"/>
          </p:nvPr>
        </p:nvSpPr>
        <p:spPr>
          <a:xfrm>
            <a:off x="5509997" y="1585321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8" name="Google Shape;818;p18"/>
          <p:cNvSpPr txBox="1">
            <a:spLocks noGrp="1"/>
          </p:cNvSpPr>
          <p:nvPr>
            <p:ph type="subTitle" idx="6"/>
          </p:nvPr>
        </p:nvSpPr>
        <p:spPr>
          <a:xfrm>
            <a:off x="5509984" y="1978229"/>
            <a:ext cx="2281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9" name="Google Shape;819;p18"/>
          <p:cNvSpPr txBox="1">
            <a:spLocks noGrp="1"/>
          </p:cNvSpPr>
          <p:nvPr>
            <p:ph type="subTitle" idx="7"/>
          </p:nvPr>
        </p:nvSpPr>
        <p:spPr>
          <a:xfrm>
            <a:off x="2027671" y="1585321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18"/>
          <p:cNvSpPr txBox="1">
            <a:spLocks noGrp="1"/>
          </p:cNvSpPr>
          <p:nvPr>
            <p:ph type="subTitle" idx="8"/>
          </p:nvPr>
        </p:nvSpPr>
        <p:spPr>
          <a:xfrm>
            <a:off x="2027646" y="1978229"/>
            <a:ext cx="2281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_1_1_1_2_1"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Google Shape;822;p1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19"/>
          <p:cNvSpPr txBox="1">
            <a:spLocks noGrp="1"/>
          </p:cNvSpPr>
          <p:nvPr>
            <p:ph type="subTitle" idx="1"/>
          </p:nvPr>
        </p:nvSpPr>
        <p:spPr>
          <a:xfrm>
            <a:off x="4874072" y="3821141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19"/>
          <p:cNvSpPr txBox="1">
            <a:spLocks noGrp="1"/>
          </p:cNvSpPr>
          <p:nvPr>
            <p:ph type="subTitle" idx="2"/>
          </p:nvPr>
        </p:nvSpPr>
        <p:spPr>
          <a:xfrm>
            <a:off x="4874053" y="4083223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19"/>
          <p:cNvSpPr txBox="1">
            <a:spLocks noGrp="1"/>
          </p:cNvSpPr>
          <p:nvPr>
            <p:ph type="subTitle" idx="3"/>
          </p:nvPr>
        </p:nvSpPr>
        <p:spPr>
          <a:xfrm>
            <a:off x="2229956" y="3821141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19"/>
          <p:cNvSpPr txBox="1">
            <a:spLocks noGrp="1"/>
          </p:cNvSpPr>
          <p:nvPr>
            <p:ph type="subTitle" idx="4"/>
          </p:nvPr>
        </p:nvSpPr>
        <p:spPr>
          <a:xfrm>
            <a:off x="2229928" y="4083223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1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828" name="Google Shape;828;p19"/>
          <p:cNvSpPr txBox="1">
            <a:spLocks noGrp="1"/>
          </p:cNvSpPr>
          <p:nvPr>
            <p:ph type="subTitle" idx="5"/>
          </p:nvPr>
        </p:nvSpPr>
        <p:spPr>
          <a:xfrm>
            <a:off x="4874072" y="2007179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19"/>
          <p:cNvSpPr txBox="1">
            <a:spLocks noGrp="1"/>
          </p:cNvSpPr>
          <p:nvPr>
            <p:ph type="subTitle" idx="6"/>
          </p:nvPr>
        </p:nvSpPr>
        <p:spPr>
          <a:xfrm>
            <a:off x="4874053" y="2269265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0" name="Google Shape;830;p19"/>
          <p:cNvSpPr txBox="1">
            <a:spLocks noGrp="1"/>
          </p:cNvSpPr>
          <p:nvPr>
            <p:ph type="subTitle" idx="7"/>
          </p:nvPr>
        </p:nvSpPr>
        <p:spPr>
          <a:xfrm>
            <a:off x="2229956" y="2007179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19"/>
          <p:cNvSpPr txBox="1">
            <a:spLocks noGrp="1"/>
          </p:cNvSpPr>
          <p:nvPr>
            <p:ph type="subTitle" idx="8"/>
          </p:nvPr>
        </p:nvSpPr>
        <p:spPr>
          <a:xfrm>
            <a:off x="2229928" y="2269265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32" name="Google Shape;832;p19"/>
          <p:cNvGrpSpPr/>
          <p:nvPr/>
        </p:nvGrpSpPr>
        <p:grpSpPr>
          <a:xfrm>
            <a:off x="398750" y="1564070"/>
            <a:ext cx="282284" cy="284718"/>
            <a:chOff x="431259" y="3302025"/>
            <a:chExt cx="215616" cy="217475"/>
          </a:xfrm>
        </p:grpSpPr>
        <p:sp>
          <p:nvSpPr>
            <p:cNvPr id="833" name="Google Shape;833;p19"/>
            <p:cNvSpPr/>
            <p:nvPr/>
          </p:nvSpPr>
          <p:spPr>
            <a:xfrm>
              <a:off x="43125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19"/>
          <p:cNvGrpSpPr/>
          <p:nvPr/>
        </p:nvGrpSpPr>
        <p:grpSpPr>
          <a:xfrm>
            <a:off x="357713" y="3191775"/>
            <a:ext cx="357454" cy="956304"/>
            <a:chOff x="357713" y="600975"/>
            <a:chExt cx="357454" cy="956304"/>
          </a:xfrm>
        </p:grpSpPr>
        <p:sp>
          <p:nvSpPr>
            <p:cNvPr id="836" name="Google Shape;836;p1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19"/>
          <p:cNvGrpSpPr/>
          <p:nvPr/>
        </p:nvGrpSpPr>
        <p:grpSpPr>
          <a:xfrm>
            <a:off x="239464" y="4378897"/>
            <a:ext cx="2019176" cy="2019176"/>
            <a:chOff x="1943325" y="-220375"/>
            <a:chExt cx="1298672" cy="1298672"/>
          </a:xfrm>
        </p:grpSpPr>
        <p:sp>
          <p:nvSpPr>
            <p:cNvPr id="841" name="Google Shape;841;p1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19"/>
          <p:cNvGrpSpPr/>
          <p:nvPr/>
        </p:nvGrpSpPr>
        <p:grpSpPr>
          <a:xfrm>
            <a:off x="7985565" y="3429220"/>
            <a:ext cx="1965289" cy="517060"/>
            <a:chOff x="3539975" y="3523525"/>
            <a:chExt cx="745925" cy="196250"/>
          </a:xfrm>
        </p:grpSpPr>
        <p:sp>
          <p:nvSpPr>
            <p:cNvPr id="890" name="Google Shape;890;p1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6" name="Google Shape;906;p19"/>
          <p:cNvSpPr/>
          <p:nvPr/>
        </p:nvSpPr>
        <p:spPr>
          <a:xfrm>
            <a:off x="10203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1_1_1_1_2_1_1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2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20"/>
          <p:cNvSpPr txBox="1">
            <a:spLocks noGrp="1"/>
          </p:cNvSpPr>
          <p:nvPr>
            <p:ph type="subTitle" idx="1"/>
          </p:nvPr>
        </p:nvSpPr>
        <p:spPr>
          <a:xfrm>
            <a:off x="6500284" y="2800350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0" name="Google Shape;910;p20"/>
          <p:cNvSpPr txBox="1">
            <a:spLocks noGrp="1"/>
          </p:cNvSpPr>
          <p:nvPr>
            <p:ph type="subTitle" idx="2"/>
          </p:nvPr>
        </p:nvSpPr>
        <p:spPr>
          <a:xfrm>
            <a:off x="6500273" y="3062422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20"/>
          <p:cNvSpPr txBox="1">
            <a:spLocks noGrp="1"/>
          </p:cNvSpPr>
          <p:nvPr>
            <p:ph type="subTitle" idx="3"/>
          </p:nvPr>
        </p:nvSpPr>
        <p:spPr>
          <a:xfrm>
            <a:off x="4572006" y="2800350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20"/>
          <p:cNvSpPr txBox="1">
            <a:spLocks noGrp="1"/>
          </p:cNvSpPr>
          <p:nvPr>
            <p:ph type="subTitle" idx="4"/>
          </p:nvPr>
        </p:nvSpPr>
        <p:spPr>
          <a:xfrm>
            <a:off x="4571984" y="3062422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3" name="Google Shape;913;p20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914" name="Google Shape;914;p20"/>
          <p:cNvSpPr txBox="1">
            <a:spLocks noGrp="1"/>
          </p:cNvSpPr>
          <p:nvPr>
            <p:ph type="subTitle" idx="5"/>
          </p:nvPr>
        </p:nvSpPr>
        <p:spPr>
          <a:xfrm>
            <a:off x="2643734" y="2800363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5" name="Google Shape;915;p20"/>
          <p:cNvSpPr txBox="1">
            <a:spLocks noGrp="1"/>
          </p:cNvSpPr>
          <p:nvPr>
            <p:ph type="subTitle" idx="6"/>
          </p:nvPr>
        </p:nvSpPr>
        <p:spPr>
          <a:xfrm>
            <a:off x="2643718" y="3062447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6" name="Google Shape;916;p20"/>
          <p:cNvSpPr txBox="1">
            <a:spLocks noGrp="1"/>
          </p:cNvSpPr>
          <p:nvPr>
            <p:ph type="subTitle" idx="7"/>
          </p:nvPr>
        </p:nvSpPr>
        <p:spPr>
          <a:xfrm>
            <a:off x="715527" y="2800363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7" name="Google Shape;917;p20"/>
          <p:cNvSpPr txBox="1">
            <a:spLocks noGrp="1"/>
          </p:cNvSpPr>
          <p:nvPr>
            <p:ph type="subTitle" idx="8"/>
          </p:nvPr>
        </p:nvSpPr>
        <p:spPr>
          <a:xfrm>
            <a:off x="715500" y="3062447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18" name="Google Shape;918;p20"/>
          <p:cNvGrpSpPr/>
          <p:nvPr/>
        </p:nvGrpSpPr>
        <p:grpSpPr>
          <a:xfrm>
            <a:off x="398750" y="1564070"/>
            <a:ext cx="282284" cy="284718"/>
            <a:chOff x="431259" y="3302025"/>
            <a:chExt cx="215616" cy="217475"/>
          </a:xfrm>
        </p:grpSpPr>
        <p:sp>
          <p:nvSpPr>
            <p:cNvPr id="919" name="Google Shape;919;p20"/>
            <p:cNvSpPr/>
            <p:nvPr/>
          </p:nvSpPr>
          <p:spPr>
            <a:xfrm>
              <a:off x="43125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20"/>
          <p:cNvGrpSpPr/>
          <p:nvPr/>
        </p:nvGrpSpPr>
        <p:grpSpPr>
          <a:xfrm>
            <a:off x="357713" y="3191775"/>
            <a:ext cx="357454" cy="956304"/>
            <a:chOff x="357713" y="600975"/>
            <a:chExt cx="357454" cy="956304"/>
          </a:xfrm>
        </p:grpSpPr>
        <p:sp>
          <p:nvSpPr>
            <p:cNvPr id="922" name="Google Shape;922;p2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20"/>
          <p:cNvGrpSpPr/>
          <p:nvPr/>
        </p:nvGrpSpPr>
        <p:grpSpPr>
          <a:xfrm>
            <a:off x="239464" y="4378897"/>
            <a:ext cx="2019176" cy="2019176"/>
            <a:chOff x="1943325" y="-220375"/>
            <a:chExt cx="1298672" cy="1298672"/>
          </a:xfrm>
        </p:grpSpPr>
        <p:sp>
          <p:nvSpPr>
            <p:cNvPr id="927" name="Google Shape;927;p2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20"/>
          <p:cNvGrpSpPr/>
          <p:nvPr/>
        </p:nvGrpSpPr>
        <p:grpSpPr>
          <a:xfrm>
            <a:off x="7987940" y="1294445"/>
            <a:ext cx="1965289" cy="517060"/>
            <a:chOff x="3539975" y="3523525"/>
            <a:chExt cx="745925" cy="196250"/>
          </a:xfrm>
        </p:grpSpPr>
        <p:sp>
          <p:nvSpPr>
            <p:cNvPr id="976" name="Google Shape;976;p2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1_1_1_1_1_2_1_1_1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" name="Google Shape;993;p21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21"/>
          <p:cNvSpPr txBox="1">
            <a:spLocks noGrp="1"/>
          </p:cNvSpPr>
          <p:nvPr>
            <p:ph type="subTitle" idx="1"/>
          </p:nvPr>
        </p:nvSpPr>
        <p:spPr>
          <a:xfrm>
            <a:off x="2439200" y="3075306"/>
            <a:ext cx="20991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5" name="Google Shape;995;p21"/>
          <p:cNvSpPr txBox="1">
            <a:spLocks noGrp="1"/>
          </p:cNvSpPr>
          <p:nvPr>
            <p:ph type="subTitle" idx="2"/>
          </p:nvPr>
        </p:nvSpPr>
        <p:spPr>
          <a:xfrm>
            <a:off x="2439201" y="3411801"/>
            <a:ext cx="20991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21"/>
          <p:cNvSpPr txBox="1">
            <a:spLocks noGrp="1"/>
          </p:cNvSpPr>
          <p:nvPr>
            <p:ph type="subTitle" idx="3"/>
          </p:nvPr>
        </p:nvSpPr>
        <p:spPr>
          <a:xfrm>
            <a:off x="2439209" y="1551800"/>
            <a:ext cx="20991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7" name="Google Shape;997;p21"/>
          <p:cNvSpPr txBox="1">
            <a:spLocks noGrp="1"/>
          </p:cNvSpPr>
          <p:nvPr>
            <p:ph type="subTitle" idx="4"/>
          </p:nvPr>
        </p:nvSpPr>
        <p:spPr>
          <a:xfrm>
            <a:off x="2439205" y="1888295"/>
            <a:ext cx="20991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8" name="Google Shape;998;p2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999" name="Google Shape;9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3657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0" name="Google Shape;1000;p21"/>
          <p:cNvGrpSpPr/>
          <p:nvPr/>
        </p:nvGrpSpPr>
        <p:grpSpPr>
          <a:xfrm rot="10800000" flipH="1">
            <a:off x="400702" y="1439175"/>
            <a:ext cx="283332" cy="284718"/>
            <a:chOff x="432750" y="3302025"/>
            <a:chExt cx="216416" cy="217475"/>
          </a:xfrm>
        </p:grpSpPr>
        <p:sp>
          <p:nvSpPr>
            <p:cNvPr id="1001" name="Google Shape;1001;p21"/>
            <p:cNvSpPr/>
            <p:nvPr/>
          </p:nvSpPr>
          <p:spPr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1"/>
          <p:cNvGrpSpPr/>
          <p:nvPr/>
        </p:nvGrpSpPr>
        <p:grpSpPr>
          <a:xfrm rot="10800000" flipH="1">
            <a:off x="357713" y="2873685"/>
            <a:ext cx="357454" cy="956304"/>
            <a:chOff x="357713" y="600975"/>
            <a:chExt cx="357454" cy="956304"/>
          </a:xfrm>
        </p:grpSpPr>
        <p:sp>
          <p:nvSpPr>
            <p:cNvPr id="1004" name="Google Shape;1004;p2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1"/>
          <p:cNvGrpSpPr/>
          <p:nvPr/>
        </p:nvGrpSpPr>
        <p:grpSpPr>
          <a:xfrm>
            <a:off x="8079415" y="2873670"/>
            <a:ext cx="1965289" cy="517060"/>
            <a:chOff x="3539975" y="3523525"/>
            <a:chExt cx="745925" cy="196250"/>
          </a:xfrm>
        </p:grpSpPr>
        <p:sp>
          <p:nvSpPr>
            <p:cNvPr id="1009" name="Google Shape;1009;p2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5" name="Google Shape;1025;p21"/>
          <p:cNvSpPr txBox="1">
            <a:spLocks noGrp="1"/>
          </p:cNvSpPr>
          <p:nvPr>
            <p:ph type="subTitle" idx="5"/>
          </p:nvPr>
        </p:nvSpPr>
        <p:spPr>
          <a:xfrm>
            <a:off x="5979475" y="3075306"/>
            <a:ext cx="20991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6" name="Google Shape;1026;p21"/>
          <p:cNvSpPr txBox="1">
            <a:spLocks noGrp="1"/>
          </p:cNvSpPr>
          <p:nvPr>
            <p:ph type="subTitle" idx="6"/>
          </p:nvPr>
        </p:nvSpPr>
        <p:spPr>
          <a:xfrm>
            <a:off x="5979476" y="3411801"/>
            <a:ext cx="20991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7" name="Google Shape;1027;p21"/>
          <p:cNvSpPr txBox="1">
            <a:spLocks noGrp="1"/>
          </p:cNvSpPr>
          <p:nvPr>
            <p:ph type="subTitle" idx="7"/>
          </p:nvPr>
        </p:nvSpPr>
        <p:spPr>
          <a:xfrm>
            <a:off x="5979484" y="1551800"/>
            <a:ext cx="20991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8" name="Google Shape;1028;p21"/>
          <p:cNvSpPr txBox="1">
            <a:spLocks noGrp="1"/>
          </p:cNvSpPr>
          <p:nvPr>
            <p:ph type="subTitle" idx="8"/>
          </p:nvPr>
        </p:nvSpPr>
        <p:spPr>
          <a:xfrm>
            <a:off x="5979480" y="1888295"/>
            <a:ext cx="20991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Google Shape;1030;p2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22"/>
          <p:cNvSpPr txBox="1">
            <a:spLocks noGrp="1"/>
          </p:cNvSpPr>
          <p:nvPr>
            <p:ph type="subTitle" idx="1"/>
          </p:nvPr>
        </p:nvSpPr>
        <p:spPr>
          <a:xfrm>
            <a:off x="3256861" y="13205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2" name="Google Shape;1032;p22"/>
          <p:cNvSpPr txBox="1">
            <a:spLocks noGrp="1"/>
          </p:cNvSpPr>
          <p:nvPr>
            <p:ph type="subTitle" idx="2"/>
          </p:nvPr>
        </p:nvSpPr>
        <p:spPr>
          <a:xfrm>
            <a:off x="3256856" y="17850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3" name="Google Shape;1033;p22"/>
          <p:cNvSpPr txBox="1">
            <a:spLocks noGrp="1"/>
          </p:cNvSpPr>
          <p:nvPr>
            <p:ph type="subTitle" idx="3"/>
          </p:nvPr>
        </p:nvSpPr>
        <p:spPr>
          <a:xfrm>
            <a:off x="3256861" y="24359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2"/>
          <p:cNvSpPr txBox="1">
            <a:spLocks noGrp="1"/>
          </p:cNvSpPr>
          <p:nvPr>
            <p:ph type="subTitle" idx="4"/>
          </p:nvPr>
        </p:nvSpPr>
        <p:spPr>
          <a:xfrm>
            <a:off x="3256856" y="29004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5" name="Google Shape;1035;p22"/>
          <p:cNvSpPr txBox="1">
            <a:spLocks noGrp="1"/>
          </p:cNvSpPr>
          <p:nvPr>
            <p:ph type="subTitle" idx="5"/>
          </p:nvPr>
        </p:nvSpPr>
        <p:spPr>
          <a:xfrm>
            <a:off x="3256861" y="35513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6" name="Google Shape;1036;p22"/>
          <p:cNvSpPr txBox="1">
            <a:spLocks noGrp="1"/>
          </p:cNvSpPr>
          <p:nvPr>
            <p:ph type="subTitle" idx="6"/>
          </p:nvPr>
        </p:nvSpPr>
        <p:spPr>
          <a:xfrm>
            <a:off x="3256856" y="40158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7" name="Google Shape;1037;p2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038" name="Google Shape;1038;p22"/>
          <p:cNvGrpSpPr/>
          <p:nvPr/>
        </p:nvGrpSpPr>
        <p:grpSpPr>
          <a:xfrm flipH="1">
            <a:off x="-760312" y="4088195"/>
            <a:ext cx="1965289" cy="517060"/>
            <a:chOff x="3539975" y="3523525"/>
            <a:chExt cx="745925" cy="196250"/>
          </a:xfrm>
        </p:grpSpPr>
        <p:sp>
          <p:nvSpPr>
            <p:cNvPr id="1039" name="Google Shape;1039;p2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22"/>
          <p:cNvGrpSpPr/>
          <p:nvPr/>
        </p:nvGrpSpPr>
        <p:grpSpPr>
          <a:xfrm>
            <a:off x="743688" y="1615450"/>
            <a:ext cx="357454" cy="956304"/>
            <a:chOff x="357713" y="600975"/>
            <a:chExt cx="357454" cy="956304"/>
          </a:xfrm>
        </p:grpSpPr>
        <p:sp>
          <p:nvSpPr>
            <p:cNvPr id="1056" name="Google Shape;1056;p2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1"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" name="Google Shape;1061;p23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p23"/>
          <p:cNvSpPr txBox="1">
            <a:spLocks noGrp="1"/>
          </p:cNvSpPr>
          <p:nvPr>
            <p:ph type="subTitle" idx="1"/>
          </p:nvPr>
        </p:nvSpPr>
        <p:spPr>
          <a:xfrm>
            <a:off x="3358449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3" name="Google Shape;1063;p23"/>
          <p:cNvSpPr txBox="1">
            <a:spLocks noGrp="1"/>
          </p:cNvSpPr>
          <p:nvPr>
            <p:ph type="subTitle" idx="2"/>
          </p:nvPr>
        </p:nvSpPr>
        <p:spPr>
          <a:xfrm>
            <a:off x="3358449" y="3003259"/>
            <a:ext cx="24744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4" name="Google Shape;1064;p23"/>
          <p:cNvSpPr txBox="1">
            <a:spLocks noGrp="1"/>
          </p:cNvSpPr>
          <p:nvPr>
            <p:ph type="subTitle" idx="3"/>
          </p:nvPr>
        </p:nvSpPr>
        <p:spPr>
          <a:xfrm>
            <a:off x="5977723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5" name="Google Shape;1065;p23"/>
          <p:cNvSpPr txBox="1">
            <a:spLocks noGrp="1"/>
          </p:cNvSpPr>
          <p:nvPr>
            <p:ph type="subTitle" idx="4"/>
          </p:nvPr>
        </p:nvSpPr>
        <p:spPr>
          <a:xfrm>
            <a:off x="5977723" y="3003259"/>
            <a:ext cx="24744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23"/>
          <p:cNvSpPr txBox="1">
            <a:spLocks noGrp="1"/>
          </p:cNvSpPr>
          <p:nvPr>
            <p:ph type="subTitle" idx="5"/>
          </p:nvPr>
        </p:nvSpPr>
        <p:spPr>
          <a:xfrm>
            <a:off x="739174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23"/>
          <p:cNvSpPr txBox="1">
            <a:spLocks noGrp="1"/>
          </p:cNvSpPr>
          <p:nvPr>
            <p:ph type="subTitle" idx="6"/>
          </p:nvPr>
        </p:nvSpPr>
        <p:spPr>
          <a:xfrm>
            <a:off x="739174" y="3003259"/>
            <a:ext cx="24744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8" name="Google Shape;1068;p23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069" name="Google Shape;1069;p2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272534" y="3684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0" name="Google Shape;1070;p23"/>
          <p:cNvGrpSpPr/>
          <p:nvPr/>
        </p:nvGrpSpPr>
        <p:grpSpPr>
          <a:xfrm flipH="1">
            <a:off x="6673896" y="4291395"/>
            <a:ext cx="283980" cy="284718"/>
            <a:chOff x="432750" y="3302025"/>
            <a:chExt cx="216911" cy="217475"/>
          </a:xfrm>
        </p:grpSpPr>
        <p:sp>
          <p:nvSpPr>
            <p:cNvPr id="1071" name="Google Shape;1071;p23"/>
            <p:cNvSpPr/>
            <p:nvPr/>
          </p:nvSpPr>
          <p:spPr>
            <a:xfrm>
              <a:off x="435536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23"/>
          <p:cNvGrpSpPr/>
          <p:nvPr/>
        </p:nvGrpSpPr>
        <p:grpSpPr>
          <a:xfrm flipH="1">
            <a:off x="-875276" y="4152020"/>
            <a:ext cx="1965289" cy="517060"/>
            <a:chOff x="3539975" y="3523525"/>
            <a:chExt cx="745925" cy="196250"/>
          </a:xfrm>
        </p:grpSpPr>
        <p:sp>
          <p:nvSpPr>
            <p:cNvPr id="1074" name="Google Shape;1074;p2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0" name="Google Shape;1090;p23"/>
          <p:cNvSpPr/>
          <p:nvPr/>
        </p:nvSpPr>
        <p:spPr>
          <a:xfrm flipH="1">
            <a:off x="3358461" y="4156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4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175" name="Google Shape;175;p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4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178" name="Google Shape;178;p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_1_1_1"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2" name="Google Shape;1092;p2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p24"/>
          <p:cNvSpPr txBox="1">
            <a:spLocks noGrp="1"/>
          </p:cNvSpPr>
          <p:nvPr>
            <p:ph type="subTitle" idx="1"/>
          </p:nvPr>
        </p:nvSpPr>
        <p:spPr>
          <a:xfrm>
            <a:off x="3431104" y="2569860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4" name="Google Shape;1094;p24"/>
          <p:cNvSpPr txBox="1">
            <a:spLocks noGrp="1"/>
          </p:cNvSpPr>
          <p:nvPr>
            <p:ph type="subTitle" idx="2"/>
          </p:nvPr>
        </p:nvSpPr>
        <p:spPr>
          <a:xfrm>
            <a:off x="3431096" y="3096475"/>
            <a:ext cx="2281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5" name="Google Shape;1095;p24"/>
          <p:cNvSpPr txBox="1">
            <a:spLocks noGrp="1"/>
          </p:cNvSpPr>
          <p:nvPr>
            <p:ph type="subTitle" idx="3"/>
          </p:nvPr>
        </p:nvSpPr>
        <p:spPr>
          <a:xfrm>
            <a:off x="5846645" y="1960260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6" name="Google Shape;1096;p24"/>
          <p:cNvSpPr txBox="1">
            <a:spLocks noGrp="1"/>
          </p:cNvSpPr>
          <p:nvPr>
            <p:ph type="subTitle" idx="4"/>
          </p:nvPr>
        </p:nvSpPr>
        <p:spPr>
          <a:xfrm>
            <a:off x="5846637" y="2486875"/>
            <a:ext cx="2281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7" name="Google Shape;1097;p24"/>
          <p:cNvSpPr txBox="1">
            <a:spLocks noGrp="1"/>
          </p:cNvSpPr>
          <p:nvPr>
            <p:ph type="subTitle" idx="5"/>
          </p:nvPr>
        </p:nvSpPr>
        <p:spPr>
          <a:xfrm>
            <a:off x="1015564" y="3179460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8" name="Google Shape;1098;p24"/>
          <p:cNvSpPr txBox="1">
            <a:spLocks noGrp="1"/>
          </p:cNvSpPr>
          <p:nvPr>
            <p:ph type="subTitle" idx="6"/>
          </p:nvPr>
        </p:nvSpPr>
        <p:spPr>
          <a:xfrm>
            <a:off x="1015555" y="3706075"/>
            <a:ext cx="2281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9" name="Google Shape;1099;p2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100" name="Google Shape;1100;p24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010334" y="40591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1" name="Google Shape;1101;p24"/>
          <p:cNvGrpSpPr/>
          <p:nvPr/>
        </p:nvGrpSpPr>
        <p:grpSpPr>
          <a:xfrm flipH="1">
            <a:off x="8437331" y="1819645"/>
            <a:ext cx="283332" cy="284718"/>
            <a:chOff x="423709" y="3302025"/>
            <a:chExt cx="216416" cy="217475"/>
          </a:xfrm>
        </p:grpSpPr>
        <p:sp>
          <p:nvSpPr>
            <p:cNvPr id="1102" name="Google Shape;1102;p2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24"/>
          <p:cNvGrpSpPr/>
          <p:nvPr/>
        </p:nvGrpSpPr>
        <p:grpSpPr>
          <a:xfrm flipH="1">
            <a:off x="-1085251" y="4215195"/>
            <a:ext cx="1965289" cy="517060"/>
            <a:chOff x="3539975" y="3523525"/>
            <a:chExt cx="745925" cy="196250"/>
          </a:xfrm>
        </p:grpSpPr>
        <p:sp>
          <p:nvSpPr>
            <p:cNvPr id="1105" name="Google Shape;1105;p2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21" name="Google Shape;11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1470224" y="112152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_1_1_1_1_1"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3" name="Google Shape;1123;p25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25"/>
          <p:cNvSpPr txBox="1">
            <a:spLocks noGrp="1"/>
          </p:cNvSpPr>
          <p:nvPr>
            <p:ph type="subTitle" idx="1"/>
          </p:nvPr>
        </p:nvSpPr>
        <p:spPr>
          <a:xfrm flipH="1">
            <a:off x="1015575" y="29180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5" name="Google Shape;1125;p25"/>
          <p:cNvSpPr txBox="1">
            <a:spLocks noGrp="1"/>
          </p:cNvSpPr>
          <p:nvPr>
            <p:ph type="subTitle" idx="2"/>
          </p:nvPr>
        </p:nvSpPr>
        <p:spPr>
          <a:xfrm>
            <a:off x="3431088" y="3405290"/>
            <a:ext cx="22818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6" name="Google Shape;1126;p25"/>
          <p:cNvSpPr txBox="1">
            <a:spLocks noGrp="1"/>
          </p:cNvSpPr>
          <p:nvPr>
            <p:ph type="subTitle" idx="3"/>
          </p:nvPr>
        </p:nvSpPr>
        <p:spPr>
          <a:xfrm>
            <a:off x="5846652" y="29180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7" name="Google Shape;1127;p25"/>
          <p:cNvSpPr txBox="1">
            <a:spLocks noGrp="1"/>
          </p:cNvSpPr>
          <p:nvPr>
            <p:ph type="subTitle" idx="4"/>
          </p:nvPr>
        </p:nvSpPr>
        <p:spPr>
          <a:xfrm>
            <a:off x="5846625" y="3405290"/>
            <a:ext cx="22818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8" name="Google Shape;1128;p25"/>
          <p:cNvSpPr txBox="1">
            <a:spLocks noGrp="1"/>
          </p:cNvSpPr>
          <p:nvPr>
            <p:ph type="subTitle" idx="5"/>
          </p:nvPr>
        </p:nvSpPr>
        <p:spPr>
          <a:xfrm flipH="1">
            <a:off x="3431114" y="29180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9" name="Google Shape;1129;p25"/>
          <p:cNvSpPr txBox="1">
            <a:spLocks noGrp="1"/>
          </p:cNvSpPr>
          <p:nvPr>
            <p:ph type="subTitle" idx="6"/>
          </p:nvPr>
        </p:nvSpPr>
        <p:spPr>
          <a:xfrm>
            <a:off x="1015550" y="3405290"/>
            <a:ext cx="22818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0" name="Google Shape;1130;p2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131" name="Google Shape;1131;p25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152401" y="37894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2" name="Google Shape;1132;p25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133" name="Google Shape;1133;p25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5" name="Google Shape;1135;p25"/>
          <p:cNvGrpSpPr/>
          <p:nvPr/>
        </p:nvGrpSpPr>
        <p:grpSpPr>
          <a:xfrm>
            <a:off x="357713" y="1134375"/>
            <a:ext cx="357454" cy="956304"/>
            <a:chOff x="357713" y="600975"/>
            <a:chExt cx="357454" cy="956304"/>
          </a:xfrm>
        </p:grpSpPr>
        <p:sp>
          <p:nvSpPr>
            <p:cNvPr id="1136" name="Google Shape;1136;p2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25"/>
          <p:cNvGrpSpPr/>
          <p:nvPr/>
        </p:nvGrpSpPr>
        <p:grpSpPr>
          <a:xfrm>
            <a:off x="8262140" y="3875995"/>
            <a:ext cx="1965289" cy="517060"/>
            <a:chOff x="3539975" y="3523525"/>
            <a:chExt cx="745925" cy="196250"/>
          </a:xfrm>
        </p:grpSpPr>
        <p:sp>
          <p:nvSpPr>
            <p:cNvPr id="1141" name="Google Shape;1141;p2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7" name="Google Shape;1157;p25"/>
          <p:cNvSpPr/>
          <p:nvPr/>
        </p:nvSpPr>
        <p:spPr>
          <a:xfrm>
            <a:off x="437788" y="251621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_2"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9" name="Google Shape;1159;p2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26"/>
          <p:cNvSpPr txBox="1">
            <a:spLocks noGrp="1"/>
          </p:cNvSpPr>
          <p:nvPr>
            <p:ph type="subTitle" idx="1"/>
          </p:nvPr>
        </p:nvSpPr>
        <p:spPr>
          <a:xfrm>
            <a:off x="2365650" y="1194563"/>
            <a:ext cx="44127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1" name="Google Shape;1161;p26"/>
          <p:cNvSpPr txBox="1">
            <a:spLocks noGrp="1"/>
          </p:cNvSpPr>
          <p:nvPr>
            <p:ph type="subTitle" idx="2"/>
          </p:nvPr>
        </p:nvSpPr>
        <p:spPr>
          <a:xfrm>
            <a:off x="2365650" y="2610875"/>
            <a:ext cx="44127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2" name="Google Shape;1162;p26"/>
          <p:cNvSpPr txBox="1">
            <a:spLocks noGrp="1"/>
          </p:cNvSpPr>
          <p:nvPr>
            <p:ph type="subTitle" idx="3"/>
          </p:nvPr>
        </p:nvSpPr>
        <p:spPr>
          <a:xfrm>
            <a:off x="2365650" y="4027188"/>
            <a:ext cx="44127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63" name="Google Shape;1163;p26"/>
          <p:cNvGrpSpPr/>
          <p:nvPr/>
        </p:nvGrpSpPr>
        <p:grpSpPr>
          <a:xfrm flipH="1">
            <a:off x="-760312" y="4088195"/>
            <a:ext cx="1965289" cy="517060"/>
            <a:chOff x="3539975" y="3523525"/>
            <a:chExt cx="745925" cy="196250"/>
          </a:xfrm>
        </p:grpSpPr>
        <p:sp>
          <p:nvSpPr>
            <p:cNvPr id="1164" name="Google Shape;1164;p2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0" name="Google Shape;1180;p26"/>
          <p:cNvGrpSpPr/>
          <p:nvPr/>
        </p:nvGrpSpPr>
        <p:grpSpPr>
          <a:xfrm>
            <a:off x="743688" y="1615450"/>
            <a:ext cx="357454" cy="956304"/>
            <a:chOff x="357713" y="600975"/>
            <a:chExt cx="357454" cy="956304"/>
          </a:xfrm>
        </p:grpSpPr>
        <p:sp>
          <p:nvSpPr>
            <p:cNvPr id="1181" name="Google Shape;1181;p2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5" name="Google Shape;1185;p26"/>
          <p:cNvSpPr txBox="1">
            <a:spLocks noGrp="1"/>
          </p:cNvSpPr>
          <p:nvPr>
            <p:ph type="title" hasCustomPrompt="1"/>
          </p:nvPr>
        </p:nvSpPr>
        <p:spPr>
          <a:xfrm>
            <a:off x="2365650" y="570312"/>
            <a:ext cx="4412700" cy="624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6" name="Google Shape;1186;p26"/>
          <p:cNvSpPr txBox="1">
            <a:spLocks noGrp="1"/>
          </p:cNvSpPr>
          <p:nvPr>
            <p:ph type="title" idx="4" hasCustomPrompt="1"/>
          </p:nvPr>
        </p:nvSpPr>
        <p:spPr>
          <a:xfrm>
            <a:off x="2365650" y="1980037"/>
            <a:ext cx="4412700" cy="624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7" name="Google Shape;1187;p26"/>
          <p:cNvSpPr txBox="1">
            <a:spLocks noGrp="1"/>
          </p:cNvSpPr>
          <p:nvPr>
            <p:ph type="title" idx="5" hasCustomPrompt="1"/>
          </p:nvPr>
        </p:nvSpPr>
        <p:spPr>
          <a:xfrm>
            <a:off x="2365650" y="3389812"/>
            <a:ext cx="4412700" cy="624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pic>
        <p:nvPicPr>
          <p:cNvPr id="1188" name="Google Shape;1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1689" y="-103982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_2_1"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0" name="Google Shape;1190;p2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2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192" name="Google Shape;1192;p27"/>
          <p:cNvSpPr txBox="1">
            <a:spLocks noGrp="1"/>
          </p:cNvSpPr>
          <p:nvPr>
            <p:ph type="subTitle" idx="1"/>
          </p:nvPr>
        </p:nvSpPr>
        <p:spPr>
          <a:xfrm flipH="1">
            <a:off x="1015575" y="23846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3" name="Google Shape;1193;p27"/>
          <p:cNvSpPr txBox="1">
            <a:spLocks noGrp="1"/>
          </p:cNvSpPr>
          <p:nvPr>
            <p:ph type="subTitle" idx="2"/>
          </p:nvPr>
        </p:nvSpPr>
        <p:spPr>
          <a:xfrm>
            <a:off x="3431088" y="2871906"/>
            <a:ext cx="22818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4" name="Google Shape;1194;p27"/>
          <p:cNvSpPr txBox="1">
            <a:spLocks noGrp="1"/>
          </p:cNvSpPr>
          <p:nvPr>
            <p:ph type="subTitle" idx="3"/>
          </p:nvPr>
        </p:nvSpPr>
        <p:spPr>
          <a:xfrm>
            <a:off x="5846652" y="23846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5" name="Google Shape;1195;p27"/>
          <p:cNvSpPr txBox="1">
            <a:spLocks noGrp="1"/>
          </p:cNvSpPr>
          <p:nvPr>
            <p:ph type="subTitle" idx="4"/>
          </p:nvPr>
        </p:nvSpPr>
        <p:spPr>
          <a:xfrm>
            <a:off x="5846625" y="2871906"/>
            <a:ext cx="22818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6" name="Google Shape;1196;p27"/>
          <p:cNvSpPr txBox="1">
            <a:spLocks noGrp="1"/>
          </p:cNvSpPr>
          <p:nvPr>
            <p:ph type="subTitle" idx="5"/>
          </p:nvPr>
        </p:nvSpPr>
        <p:spPr>
          <a:xfrm flipH="1">
            <a:off x="3431114" y="23846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7" name="Google Shape;1197;p27"/>
          <p:cNvSpPr txBox="1">
            <a:spLocks noGrp="1"/>
          </p:cNvSpPr>
          <p:nvPr>
            <p:ph type="subTitle" idx="6"/>
          </p:nvPr>
        </p:nvSpPr>
        <p:spPr>
          <a:xfrm>
            <a:off x="1015550" y="2871906"/>
            <a:ext cx="22818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8" name="Google Shape;1198;p27"/>
          <p:cNvSpPr txBox="1">
            <a:spLocks noGrp="1"/>
          </p:cNvSpPr>
          <p:nvPr>
            <p:ph type="title" idx="7" hasCustomPrompt="1"/>
          </p:nvPr>
        </p:nvSpPr>
        <p:spPr>
          <a:xfrm>
            <a:off x="1015550" y="1731675"/>
            <a:ext cx="2281800" cy="516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9" name="Google Shape;1199;p27"/>
          <p:cNvSpPr txBox="1">
            <a:spLocks noGrp="1"/>
          </p:cNvSpPr>
          <p:nvPr>
            <p:ph type="title" idx="8" hasCustomPrompt="1"/>
          </p:nvPr>
        </p:nvSpPr>
        <p:spPr>
          <a:xfrm>
            <a:off x="3431100" y="1735500"/>
            <a:ext cx="2281800" cy="516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00" name="Google Shape;1200;p27"/>
          <p:cNvSpPr txBox="1">
            <a:spLocks noGrp="1"/>
          </p:cNvSpPr>
          <p:nvPr>
            <p:ph type="title" idx="9" hasCustomPrompt="1"/>
          </p:nvPr>
        </p:nvSpPr>
        <p:spPr>
          <a:xfrm>
            <a:off x="5846650" y="1731513"/>
            <a:ext cx="2281800" cy="516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pic>
        <p:nvPicPr>
          <p:cNvPr id="1201" name="Google Shape;1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2" name="Google Shape;1202;p27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203" name="Google Shape;1203;p2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9" name="Google Shape;1219;p27"/>
          <p:cNvSpPr/>
          <p:nvPr/>
        </p:nvSpPr>
        <p:spPr>
          <a:xfrm>
            <a:off x="258688" y="22578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11_1"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1" name="Google Shape;1221;p28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2" name="Google Shape;1222;p28"/>
          <p:cNvSpPr txBox="1">
            <a:spLocks noGrp="1"/>
          </p:cNvSpPr>
          <p:nvPr>
            <p:ph type="title" hasCustomPrompt="1"/>
          </p:nvPr>
        </p:nvSpPr>
        <p:spPr>
          <a:xfrm>
            <a:off x="1694250" y="2876163"/>
            <a:ext cx="5755500" cy="98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3" name="Google Shape;1223;p28"/>
          <p:cNvSpPr txBox="1">
            <a:spLocks noGrp="1"/>
          </p:cNvSpPr>
          <p:nvPr>
            <p:ph type="subTitle" idx="1"/>
          </p:nvPr>
        </p:nvSpPr>
        <p:spPr>
          <a:xfrm>
            <a:off x="1694250" y="2215382"/>
            <a:ext cx="5755500" cy="2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24" name="Google Shape;1224;p28"/>
          <p:cNvGrpSpPr/>
          <p:nvPr/>
        </p:nvGrpSpPr>
        <p:grpSpPr>
          <a:xfrm flipH="1">
            <a:off x="-577263" y="3979395"/>
            <a:ext cx="1965289" cy="517060"/>
            <a:chOff x="3539975" y="3523525"/>
            <a:chExt cx="745925" cy="196250"/>
          </a:xfrm>
        </p:grpSpPr>
        <p:sp>
          <p:nvSpPr>
            <p:cNvPr id="1225" name="Google Shape;1225;p2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1" name="Google Shape;1241;p28"/>
          <p:cNvSpPr txBox="1">
            <a:spLocks noGrp="1"/>
          </p:cNvSpPr>
          <p:nvPr>
            <p:ph type="title" idx="2" hasCustomPrompt="1"/>
          </p:nvPr>
        </p:nvSpPr>
        <p:spPr>
          <a:xfrm>
            <a:off x="1694250" y="1082500"/>
            <a:ext cx="5755500" cy="98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2" name="Google Shape;1242;p28"/>
          <p:cNvSpPr txBox="1">
            <a:spLocks noGrp="1"/>
          </p:cNvSpPr>
          <p:nvPr>
            <p:ph type="subTitle" idx="3"/>
          </p:nvPr>
        </p:nvSpPr>
        <p:spPr>
          <a:xfrm>
            <a:off x="1694250" y="4008699"/>
            <a:ext cx="5755500" cy="2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_1_2_1"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4" name="Google Shape;1244;p2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5" name="Google Shape;1245;p29"/>
          <p:cNvSpPr txBox="1">
            <a:spLocks noGrp="1"/>
          </p:cNvSpPr>
          <p:nvPr>
            <p:ph type="subTitle" idx="1"/>
          </p:nvPr>
        </p:nvSpPr>
        <p:spPr>
          <a:xfrm>
            <a:off x="4836309" y="1844780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" name="Google Shape;1246;p29"/>
          <p:cNvSpPr txBox="1">
            <a:spLocks noGrp="1"/>
          </p:cNvSpPr>
          <p:nvPr>
            <p:ph type="subTitle" idx="2"/>
          </p:nvPr>
        </p:nvSpPr>
        <p:spPr>
          <a:xfrm>
            <a:off x="4836300" y="2197450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29"/>
          <p:cNvSpPr txBox="1">
            <a:spLocks noGrp="1"/>
          </p:cNvSpPr>
          <p:nvPr>
            <p:ph type="subTitle" idx="3"/>
          </p:nvPr>
        </p:nvSpPr>
        <p:spPr>
          <a:xfrm>
            <a:off x="4836305" y="2833230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8" name="Google Shape;1248;p29"/>
          <p:cNvSpPr txBox="1">
            <a:spLocks noGrp="1"/>
          </p:cNvSpPr>
          <p:nvPr>
            <p:ph type="subTitle" idx="4"/>
          </p:nvPr>
        </p:nvSpPr>
        <p:spPr>
          <a:xfrm>
            <a:off x="4836303" y="3185900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9" name="Google Shape;1249;p29"/>
          <p:cNvSpPr txBox="1">
            <a:spLocks noGrp="1"/>
          </p:cNvSpPr>
          <p:nvPr>
            <p:ph type="subTitle" idx="5"/>
          </p:nvPr>
        </p:nvSpPr>
        <p:spPr>
          <a:xfrm>
            <a:off x="1167897" y="135055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0" name="Google Shape;1250;p29"/>
          <p:cNvSpPr txBox="1">
            <a:spLocks noGrp="1"/>
          </p:cNvSpPr>
          <p:nvPr>
            <p:ph type="subTitle" idx="6"/>
          </p:nvPr>
        </p:nvSpPr>
        <p:spPr>
          <a:xfrm>
            <a:off x="1167902" y="1703225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1" name="Google Shape;1251;p2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252" name="Google Shape;1252;p29"/>
          <p:cNvSpPr txBox="1">
            <a:spLocks noGrp="1"/>
          </p:cNvSpPr>
          <p:nvPr>
            <p:ph type="subTitle" idx="7"/>
          </p:nvPr>
        </p:nvSpPr>
        <p:spPr>
          <a:xfrm>
            <a:off x="1167909" y="332745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3" name="Google Shape;1253;p29"/>
          <p:cNvSpPr txBox="1">
            <a:spLocks noGrp="1"/>
          </p:cNvSpPr>
          <p:nvPr>
            <p:ph type="subTitle" idx="8"/>
          </p:nvPr>
        </p:nvSpPr>
        <p:spPr>
          <a:xfrm>
            <a:off x="1167900" y="3680125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4" name="Google Shape;1254;p29"/>
          <p:cNvSpPr txBox="1">
            <a:spLocks noGrp="1"/>
          </p:cNvSpPr>
          <p:nvPr>
            <p:ph type="subTitle" idx="9"/>
          </p:nvPr>
        </p:nvSpPr>
        <p:spPr>
          <a:xfrm>
            <a:off x="1167897" y="233900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5" name="Google Shape;1255;p29"/>
          <p:cNvSpPr txBox="1">
            <a:spLocks noGrp="1"/>
          </p:cNvSpPr>
          <p:nvPr>
            <p:ph type="subTitle" idx="13"/>
          </p:nvPr>
        </p:nvSpPr>
        <p:spPr>
          <a:xfrm>
            <a:off x="1167902" y="2691675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56" name="Google Shape;12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7" name="Google Shape;1257;p29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258" name="Google Shape;1258;p2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357713" y="1058175"/>
            <a:ext cx="357454" cy="956304"/>
            <a:chOff x="357713" y="600975"/>
            <a:chExt cx="357454" cy="956304"/>
          </a:xfrm>
        </p:grpSpPr>
        <p:sp>
          <p:nvSpPr>
            <p:cNvPr id="1261" name="Google Shape;1261;p2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265;p29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266" name="Google Shape;1266;p2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2" name="Google Shape;1282;p29"/>
          <p:cNvSpPr/>
          <p:nvPr/>
        </p:nvSpPr>
        <p:spPr>
          <a:xfrm>
            <a:off x="258688" y="26388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CUSTOM_1_1_2_1_1"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4" name="Google Shape;1284;p3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5" name="Google Shape;1285;p30"/>
          <p:cNvSpPr txBox="1">
            <a:spLocks noGrp="1"/>
          </p:cNvSpPr>
          <p:nvPr>
            <p:ph type="subTitle" idx="1"/>
          </p:nvPr>
        </p:nvSpPr>
        <p:spPr>
          <a:xfrm flipH="1">
            <a:off x="6591267" y="1641425"/>
            <a:ext cx="18066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6" name="Google Shape;1286;p30"/>
          <p:cNvSpPr txBox="1">
            <a:spLocks noGrp="1"/>
          </p:cNvSpPr>
          <p:nvPr>
            <p:ph type="subTitle" idx="2"/>
          </p:nvPr>
        </p:nvSpPr>
        <p:spPr>
          <a:xfrm flipH="1">
            <a:off x="6591274" y="2105875"/>
            <a:ext cx="18066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7" name="Google Shape;1287;p30"/>
          <p:cNvSpPr txBox="1">
            <a:spLocks noGrp="1"/>
          </p:cNvSpPr>
          <p:nvPr>
            <p:ph type="subTitle" idx="3"/>
          </p:nvPr>
        </p:nvSpPr>
        <p:spPr>
          <a:xfrm flipH="1">
            <a:off x="971843" y="1641425"/>
            <a:ext cx="18066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8" name="Google Shape;1288;p30"/>
          <p:cNvSpPr txBox="1">
            <a:spLocks noGrp="1"/>
          </p:cNvSpPr>
          <p:nvPr>
            <p:ph type="subTitle" idx="4"/>
          </p:nvPr>
        </p:nvSpPr>
        <p:spPr>
          <a:xfrm flipH="1">
            <a:off x="971849" y="2105875"/>
            <a:ext cx="18066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9" name="Google Shape;1289;p30"/>
          <p:cNvSpPr txBox="1">
            <a:spLocks noGrp="1"/>
          </p:cNvSpPr>
          <p:nvPr>
            <p:ph type="subTitle" idx="5"/>
          </p:nvPr>
        </p:nvSpPr>
        <p:spPr>
          <a:xfrm>
            <a:off x="3781555" y="1641425"/>
            <a:ext cx="18066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0" name="Google Shape;1290;p30"/>
          <p:cNvSpPr txBox="1">
            <a:spLocks noGrp="1"/>
          </p:cNvSpPr>
          <p:nvPr>
            <p:ph type="subTitle" idx="6"/>
          </p:nvPr>
        </p:nvSpPr>
        <p:spPr>
          <a:xfrm>
            <a:off x="3781562" y="2105875"/>
            <a:ext cx="18066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1" name="Google Shape;1291;p30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292" name="Google Shape;1292;p30"/>
          <p:cNvSpPr txBox="1">
            <a:spLocks noGrp="1"/>
          </p:cNvSpPr>
          <p:nvPr>
            <p:ph type="subTitle" idx="7"/>
          </p:nvPr>
        </p:nvSpPr>
        <p:spPr>
          <a:xfrm>
            <a:off x="5186411" y="2858475"/>
            <a:ext cx="18066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3" name="Google Shape;1293;p30"/>
          <p:cNvSpPr txBox="1">
            <a:spLocks noGrp="1"/>
          </p:cNvSpPr>
          <p:nvPr>
            <p:ph type="subTitle" idx="8"/>
          </p:nvPr>
        </p:nvSpPr>
        <p:spPr>
          <a:xfrm>
            <a:off x="5186418" y="3322925"/>
            <a:ext cx="18066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4" name="Google Shape;1294;p30"/>
          <p:cNvSpPr txBox="1">
            <a:spLocks noGrp="1"/>
          </p:cNvSpPr>
          <p:nvPr>
            <p:ph type="subTitle" idx="9"/>
          </p:nvPr>
        </p:nvSpPr>
        <p:spPr>
          <a:xfrm>
            <a:off x="2376699" y="2858475"/>
            <a:ext cx="18066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5" name="Google Shape;1295;p30"/>
          <p:cNvSpPr txBox="1">
            <a:spLocks noGrp="1"/>
          </p:cNvSpPr>
          <p:nvPr>
            <p:ph type="subTitle" idx="13"/>
          </p:nvPr>
        </p:nvSpPr>
        <p:spPr>
          <a:xfrm>
            <a:off x="2376705" y="3322925"/>
            <a:ext cx="18066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96" name="Google Shape;12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1762901" y="3752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7" name="Google Shape;1297;p30"/>
          <p:cNvGrpSpPr/>
          <p:nvPr/>
        </p:nvGrpSpPr>
        <p:grpSpPr>
          <a:xfrm rot="10800000" flipH="1">
            <a:off x="400702" y="1439175"/>
            <a:ext cx="283332" cy="284718"/>
            <a:chOff x="432750" y="3302025"/>
            <a:chExt cx="216416" cy="217475"/>
          </a:xfrm>
        </p:grpSpPr>
        <p:sp>
          <p:nvSpPr>
            <p:cNvPr id="1298" name="Google Shape;1298;p30"/>
            <p:cNvSpPr/>
            <p:nvPr/>
          </p:nvSpPr>
          <p:spPr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30"/>
          <p:cNvGrpSpPr/>
          <p:nvPr/>
        </p:nvGrpSpPr>
        <p:grpSpPr>
          <a:xfrm rot="10800000" flipH="1">
            <a:off x="357713" y="2873685"/>
            <a:ext cx="357454" cy="956304"/>
            <a:chOff x="357713" y="600975"/>
            <a:chExt cx="357454" cy="956304"/>
          </a:xfrm>
        </p:grpSpPr>
        <p:sp>
          <p:nvSpPr>
            <p:cNvPr id="1301" name="Google Shape;1301;p3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30"/>
          <p:cNvGrpSpPr/>
          <p:nvPr/>
        </p:nvGrpSpPr>
        <p:grpSpPr>
          <a:xfrm>
            <a:off x="8013814" y="-799203"/>
            <a:ext cx="2019176" cy="2019176"/>
            <a:chOff x="1943325" y="-220375"/>
            <a:chExt cx="1298672" cy="1298672"/>
          </a:xfrm>
        </p:grpSpPr>
        <p:sp>
          <p:nvSpPr>
            <p:cNvPr id="1306" name="Google Shape;1306;p3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7743940" y="3454070"/>
            <a:ext cx="1965289" cy="517060"/>
            <a:chOff x="3539975" y="3523525"/>
            <a:chExt cx="745925" cy="196250"/>
          </a:xfrm>
        </p:grpSpPr>
        <p:sp>
          <p:nvSpPr>
            <p:cNvPr id="1355" name="Google Shape;1355;p3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2"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" name="Google Shape;1372;p3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31"/>
          <p:cNvSpPr txBox="1">
            <a:spLocks noGrp="1"/>
          </p:cNvSpPr>
          <p:nvPr>
            <p:ph type="subTitle" idx="1"/>
          </p:nvPr>
        </p:nvSpPr>
        <p:spPr>
          <a:xfrm>
            <a:off x="3438593" y="14890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4" name="Google Shape;1374;p31"/>
          <p:cNvSpPr txBox="1">
            <a:spLocks noGrp="1"/>
          </p:cNvSpPr>
          <p:nvPr>
            <p:ph type="subTitle" idx="2"/>
          </p:nvPr>
        </p:nvSpPr>
        <p:spPr>
          <a:xfrm>
            <a:off x="3438584" y="19534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5" name="Google Shape;1375;p31"/>
          <p:cNvSpPr txBox="1">
            <a:spLocks noGrp="1"/>
          </p:cNvSpPr>
          <p:nvPr>
            <p:ph type="subTitle" idx="3"/>
          </p:nvPr>
        </p:nvSpPr>
        <p:spPr>
          <a:xfrm>
            <a:off x="5905480" y="14890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6" name="Google Shape;1376;p31"/>
          <p:cNvSpPr txBox="1">
            <a:spLocks noGrp="1"/>
          </p:cNvSpPr>
          <p:nvPr>
            <p:ph type="subTitle" idx="4"/>
          </p:nvPr>
        </p:nvSpPr>
        <p:spPr>
          <a:xfrm>
            <a:off x="5905472" y="19534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7" name="Google Shape;1377;p31"/>
          <p:cNvSpPr txBox="1">
            <a:spLocks noGrp="1"/>
          </p:cNvSpPr>
          <p:nvPr>
            <p:ph type="subTitle" idx="5"/>
          </p:nvPr>
        </p:nvSpPr>
        <p:spPr>
          <a:xfrm>
            <a:off x="971706" y="14890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8" name="Google Shape;1378;p31"/>
          <p:cNvSpPr txBox="1">
            <a:spLocks noGrp="1"/>
          </p:cNvSpPr>
          <p:nvPr>
            <p:ph type="subTitle" idx="6"/>
          </p:nvPr>
        </p:nvSpPr>
        <p:spPr>
          <a:xfrm>
            <a:off x="971697" y="19534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9" name="Google Shape;1379;p3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380" name="Google Shape;1380;p31"/>
          <p:cNvSpPr txBox="1">
            <a:spLocks noGrp="1"/>
          </p:cNvSpPr>
          <p:nvPr>
            <p:ph type="subTitle" idx="7"/>
          </p:nvPr>
        </p:nvSpPr>
        <p:spPr>
          <a:xfrm>
            <a:off x="3438616" y="293467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1" name="Google Shape;1381;p31"/>
          <p:cNvSpPr txBox="1">
            <a:spLocks noGrp="1"/>
          </p:cNvSpPr>
          <p:nvPr>
            <p:ph type="subTitle" idx="8"/>
          </p:nvPr>
        </p:nvSpPr>
        <p:spPr>
          <a:xfrm>
            <a:off x="3438607" y="339912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2" name="Google Shape;1382;p31"/>
          <p:cNvSpPr txBox="1">
            <a:spLocks noGrp="1"/>
          </p:cNvSpPr>
          <p:nvPr>
            <p:ph type="subTitle" idx="9"/>
          </p:nvPr>
        </p:nvSpPr>
        <p:spPr>
          <a:xfrm>
            <a:off x="5905503" y="293467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3" name="Google Shape;1383;p31"/>
          <p:cNvSpPr txBox="1">
            <a:spLocks noGrp="1"/>
          </p:cNvSpPr>
          <p:nvPr>
            <p:ph type="subTitle" idx="13"/>
          </p:nvPr>
        </p:nvSpPr>
        <p:spPr>
          <a:xfrm>
            <a:off x="5905495" y="339912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4" name="Google Shape;1384;p31"/>
          <p:cNvSpPr txBox="1">
            <a:spLocks noGrp="1"/>
          </p:cNvSpPr>
          <p:nvPr>
            <p:ph type="subTitle" idx="14"/>
          </p:nvPr>
        </p:nvSpPr>
        <p:spPr>
          <a:xfrm>
            <a:off x="971729" y="293467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5" name="Google Shape;1385;p31"/>
          <p:cNvSpPr txBox="1">
            <a:spLocks noGrp="1"/>
          </p:cNvSpPr>
          <p:nvPr>
            <p:ph type="subTitle" idx="15"/>
          </p:nvPr>
        </p:nvSpPr>
        <p:spPr>
          <a:xfrm>
            <a:off x="971720" y="339912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86" name="Google Shape;13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7" name="Google Shape;1387;p31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388" name="Google Shape;1388;p3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0" name="Google Shape;1390;p31"/>
          <p:cNvGrpSpPr/>
          <p:nvPr/>
        </p:nvGrpSpPr>
        <p:grpSpPr>
          <a:xfrm>
            <a:off x="357713" y="1058175"/>
            <a:ext cx="357454" cy="956304"/>
            <a:chOff x="357713" y="600975"/>
            <a:chExt cx="357454" cy="956304"/>
          </a:xfrm>
        </p:grpSpPr>
        <p:sp>
          <p:nvSpPr>
            <p:cNvPr id="1391" name="Google Shape;1391;p3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31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396" name="Google Shape;1396;p3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2" name="Google Shape;1412;p31"/>
          <p:cNvSpPr/>
          <p:nvPr/>
        </p:nvSpPr>
        <p:spPr>
          <a:xfrm>
            <a:off x="258688" y="26388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4" name="Google Shape;1414;p3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5" name="Google Shape;1415;p32"/>
          <p:cNvSpPr txBox="1">
            <a:spLocks noGrp="1"/>
          </p:cNvSpPr>
          <p:nvPr>
            <p:ph type="title"/>
          </p:nvPr>
        </p:nvSpPr>
        <p:spPr>
          <a:xfrm>
            <a:off x="5880200" y="1545007"/>
            <a:ext cx="2548200" cy="79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416" name="Google Shape;1416;p32"/>
          <p:cNvSpPr txBox="1">
            <a:spLocks noGrp="1"/>
          </p:cNvSpPr>
          <p:nvPr>
            <p:ph type="subTitle" idx="1"/>
          </p:nvPr>
        </p:nvSpPr>
        <p:spPr>
          <a:xfrm>
            <a:off x="4572000" y="2466700"/>
            <a:ext cx="3856200" cy="1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417" name="Google Shape;14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026" y="-1108430"/>
            <a:ext cx="2733675" cy="28999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8" name="Google Shape;1418;p32"/>
          <p:cNvGrpSpPr/>
          <p:nvPr/>
        </p:nvGrpSpPr>
        <p:grpSpPr>
          <a:xfrm>
            <a:off x="4093457" y="3925450"/>
            <a:ext cx="1039906" cy="679800"/>
            <a:chOff x="4082325" y="3790650"/>
            <a:chExt cx="1039906" cy="679800"/>
          </a:xfrm>
        </p:grpSpPr>
        <p:sp>
          <p:nvSpPr>
            <p:cNvPr id="1419" name="Google Shape;1419;p32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2" name="Google Shape;1422;p32"/>
          <p:cNvGrpSpPr/>
          <p:nvPr/>
        </p:nvGrpSpPr>
        <p:grpSpPr>
          <a:xfrm>
            <a:off x="7538846" y="4021496"/>
            <a:ext cx="793256" cy="182899"/>
            <a:chOff x="2685575" y="2835950"/>
            <a:chExt cx="433000" cy="99825"/>
          </a:xfrm>
        </p:grpSpPr>
        <p:sp>
          <p:nvSpPr>
            <p:cNvPr id="1423" name="Google Shape;1423;p3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7" name="Google Shape;1427;p32"/>
          <p:cNvGrpSpPr/>
          <p:nvPr/>
        </p:nvGrpSpPr>
        <p:grpSpPr>
          <a:xfrm>
            <a:off x="6492952" y="563770"/>
            <a:ext cx="1965289" cy="517060"/>
            <a:chOff x="3539975" y="3523525"/>
            <a:chExt cx="745925" cy="196250"/>
          </a:xfrm>
        </p:grpSpPr>
        <p:sp>
          <p:nvSpPr>
            <p:cNvPr id="1428" name="Google Shape;1428;p3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32"/>
          <p:cNvSpPr/>
          <p:nvPr/>
        </p:nvSpPr>
        <p:spPr>
          <a:xfrm>
            <a:off x="6088025" y="398821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2_1"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5" name="Google Shape;1535;p3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6" name="Google Shape;1536;p34"/>
          <p:cNvSpPr txBox="1">
            <a:spLocks noGrp="1"/>
          </p:cNvSpPr>
          <p:nvPr>
            <p:ph type="title"/>
          </p:nvPr>
        </p:nvSpPr>
        <p:spPr>
          <a:xfrm>
            <a:off x="783900" y="1838875"/>
            <a:ext cx="3396000" cy="371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537" name="Google Shape;1537;p34"/>
          <p:cNvSpPr txBox="1">
            <a:spLocks noGrp="1"/>
          </p:cNvSpPr>
          <p:nvPr>
            <p:ph type="subTitle" idx="1"/>
          </p:nvPr>
        </p:nvSpPr>
        <p:spPr>
          <a:xfrm>
            <a:off x="784010" y="2332050"/>
            <a:ext cx="3396000" cy="11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38" name="Google Shape;1538;p34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rot="10800000" flipH="1">
            <a:off x="-731476" y="-1253478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9" name="Google Shape;1539;p34"/>
          <p:cNvGrpSpPr/>
          <p:nvPr/>
        </p:nvGrpSpPr>
        <p:grpSpPr>
          <a:xfrm rot="10800000" flipH="1">
            <a:off x="391864" y="1215484"/>
            <a:ext cx="289170" cy="284718"/>
            <a:chOff x="426000" y="3302025"/>
            <a:chExt cx="220875" cy="217475"/>
          </a:xfrm>
        </p:grpSpPr>
        <p:sp>
          <p:nvSpPr>
            <p:cNvPr id="1540" name="Google Shape;1540;p3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34"/>
          <p:cNvGrpSpPr/>
          <p:nvPr/>
        </p:nvGrpSpPr>
        <p:grpSpPr>
          <a:xfrm rot="10800000" flipH="1">
            <a:off x="357713" y="3564393"/>
            <a:ext cx="357454" cy="956304"/>
            <a:chOff x="357713" y="600975"/>
            <a:chExt cx="357454" cy="956304"/>
          </a:xfrm>
        </p:grpSpPr>
        <p:sp>
          <p:nvSpPr>
            <p:cNvPr id="1543" name="Google Shape;1543;p3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7" name="Google Shape;1547;p34"/>
          <p:cNvGrpSpPr/>
          <p:nvPr/>
        </p:nvGrpSpPr>
        <p:grpSpPr>
          <a:xfrm rot="10800000" flipH="1">
            <a:off x="5258308" y="4520702"/>
            <a:ext cx="793256" cy="182899"/>
            <a:chOff x="2685575" y="2835950"/>
            <a:chExt cx="433000" cy="99825"/>
          </a:xfrm>
        </p:grpSpPr>
        <p:sp>
          <p:nvSpPr>
            <p:cNvPr id="1548" name="Google Shape;1548;p3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2" name="Google Shape;1552;p34"/>
          <p:cNvGrpSpPr/>
          <p:nvPr/>
        </p:nvGrpSpPr>
        <p:grpSpPr>
          <a:xfrm rot="10800000" flipH="1">
            <a:off x="1363114" y="3961574"/>
            <a:ext cx="2019176" cy="2019176"/>
            <a:chOff x="1943325" y="-220375"/>
            <a:chExt cx="1298672" cy="1298672"/>
          </a:xfrm>
        </p:grpSpPr>
        <p:sp>
          <p:nvSpPr>
            <p:cNvPr id="1553" name="Google Shape;1553;p3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1" name="Google Shape;1601;p34"/>
          <p:cNvGrpSpPr/>
          <p:nvPr/>
        </p:nvGrpSpPr>
        <p:grpSpPr>
          <a:xfrm rot="10800000" flipH="1">
            <a:off x="8366565" y="1480192"/>
            <a:ext cx="1965289" cy="517060"/>
            <a:chOff x="3539975" y="3523525"/>
            <a:chExt cx="745925" cy="196250"/>
          </a:xfrm>
        </p:grpSpPr>
        <p:sp>
          <p:nvSpPr>
            <p:cNvPr id="1602" name="Google Shape;1602;p3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8" name="Google Shape;1618;p34"/>
          <p:cNvSpPr/>
          <p:nvPr/>
        </p:nvSpPr>
        <p:spPr>
          <a:xfrm rot="10800000" flipH="1">
            <a:off x="3819050" y="3824417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5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5"/>
          <p:cNvSpPr txBox="1">
            <a:spLocks noGrp="1"/>
          </p:cNvSpPr>
          <p:nvPr>
            <p:ph type="subTitle" idx="1"/>
          </p:nvPr>
        </p:nvSpPr>
        <p:spPr>
          <a:xfrm>
            <a:off x="4981770" y="2451554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5"/>
          <p:cNvSpPr txBox="1">
            <a:spLocks noGrp="1"/>
          </p:cNvSpPr>
          <p:nvPr>
            <p:ph type="subTitle" idx="2"/>
          </p:nvPr>
        </p:nvSpPr>
        <p:spPr>
          <a:xfrm>
            <a:off x="4981771" y="2964124"/>
            <a:ext cx="2281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5"/>
          <p:cNvSpPr txBox="1">
            <a:spLocks noGrp="1"/>
          </p:cNvSpPr>
          <p:nvPr>
            <p:ph type="subTitle" idx="3"/>
          </p:nvPr>
        </p:nvSpPr>
        <p:spPr>
          <a:xfrm>
            <a:off x="1880430" y="2451554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5"/>
          <p:cNvSpPr txBox="1">
            <a:spLocks noGrp="1"/>
          </p:cNvSpPr>
          <p:nvPr>
            <p:ph type="subTitle" idx="4"/>
          </p:nvPr>
        </p:nvSpPr>
        <p:spPr>
          <a:xfrm>
            <a:off x="1880425" y="2964124"/>
            <a:ext cx="2281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89" name="Google Shape;18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384751" y="373530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5"/>
          <p:cNvGrpSpPr/>
          <p:nvPr/>
        </p:nvGrpSpPr>
        <p:grpSpPr>
          <a:xfrm rot="10800000" flipH="1">
            <a:off x="400702" y="1439175"/>
            <a:ext cx="283332" cy="284718"/>
            <a:chOff x="432750" y="3302025"/>
            <a:chExt cx="216416" cy="217475"/>
          </a:xfrm>
        </p:grpSpPr>
        <p:sp>
          <p:nvSpPr>
            <p:cNvPr id="191" name="Google Shape;191;p5"/>
            <p:cNvSpPr/>
            <p:nvPr/>
          </p:nvSpPr>
          <p:spPr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5"/>
          <p:cNvGrpSpPr/>
          <p:nvPr/>
        </p:nvGrpSpPr>
        <p:grpSpPr>
          <a:xfrm rot="10800000" flipH="1">
            <a:off x="357713" y="2873685"/>
            <a:ext cx="357454" cy="956304"/>
            <a:chOff x="357713" y="600975"/>
            <a:chExt cx="357454" cy="956304"/>
          </a:xfrm>
        </p:grpSpPr>
        <p:sp>
          <p:nvSpPr>
            <p:cNvPr id="194" name="Google Shape;194;p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5"/>
          <p:cNvGrpSpPr/>
          <p:nvPr/>
        </p:nvGrpSpPr>
        <p:grpSpPr>
          <a:xfrm>
            <a:off x="8013814" y="-799203"/>
            <a:ext cx="2019176" cy="2019176"/>
            <a:chOff x="1943325" y="-220375"/>
            <a:chExt cx="1298672" cy="1298672"/>
          </a:xfrm>
        </p:grpSpPr>
        <p:sp>
          <p:nvSpPr>
            <p:cNvPr id="199" name="Google Shape;199;p5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5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" name="Google Shape;248;p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2_1_1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0" name="Google Shape;1620;p35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1" name="Google Shape;1621;p35"/>
          <p:cNvSpPr txBox="1">
            <a:spLocks noGrp="1"/>
          </p:cNvSpPr>
          <p:nvPr>
            <p:ph type="title"/>
          </p:nvPr>
        </p:nvSpPr>
        <p:spPr>
          <a:xfrm>
            <a:off x="713750" y="1225788"/>
            <a:ext cx="3367200" cy="1726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622" name="Google Shape;1622;p35"/>
          <p:cNvSpPr txBox="1">
            <a:spLocks noGrp="1"/>
          </p:cNvSpPr>
          <p:nvPr>
            <p:ph type="subTitle" idx="1"/>
          </p:nvPr>
        </p:nvSpPr>
        <p:spPr>
          <a:xfrm>
            <a:off x="713875" y="3105588"/>
            <a:ext cx="3856500" cy="9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5"/>
          <p:cNvGrpSpPr/>
          <p:nvPr/>
        </p:nvGrpSpPr>
        <p:grpSpPr>
          <a:xfrm flipH="1">
            <a:off x="-495776" y="4383620"/>
            <a:ext cx="1965289" cy="517060"/>
            <a:chOff x="3539975" y="3523525"/>
            <a:chExt cx="745925" cy="196250"/>
          </a:xfrm>
        </p:grpSpPr>
        <p:sp>
          <p:nvSpPr>
            <p:cNvPr id="1624" name="Google Shape;1624;p3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40" name="Google Shape;16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936799" y="-1543012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2_1_1_1"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2" name="Google Shape;1642;p3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3" name="Google Shape;1643;p36"/>
          <p:cNvSpPr txBox="1">
            <a:spLocks noGrp="1"/>
          </p:cNvSpPr>
          <p:nvPr>
            <p:ph type="subTitle" idx="1"/>
          </p:nvPr>
        </p:nvSpPr>
        <p:spPr>
          <a:xfrm>
            <a:off x="5071875" y="2238850"/>
            <a:ext cx="3288300" cy="11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4" name="Google Shape;1644;p3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645" name="Google Shape;1645;p36"/>
          <p:cNvGrpSpPr/>
          <p:nvPr/>
        </p:nvGrpSpPr>
        <p:grpSpPr>
          <a:xfrm rot="10800000" flipH="1">
            <a:off x="391864" y="1596484"/>
            <a:ext cx="289170" cy="284718"/>
            <a:chOff x="426000" y="3302025"/>
            <a:chExt cx="220875" cy="217475"/>
          </a:xfrm>
        </p:grpSpPr>
        <p:sp>
          <p:nvSpPr>
            <p:cNvPr id="1646" name="Google Shape;1646;p3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6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8" name="Google Shape;1648;p36"/>
          <p:cNvGrpSpPr/>
          <p:nvPr/>
        </p:nvGrpSpPr>
        <p:grpSpPr>
          <a:xfrm rot="10800000" flipH="1">
            <a:off x="357713" y="3564393"/>
            <a:ext cx="357454" cy="956304"/>
            <a:chOff x="357713" y="600975"/>
            <a:chExt cx="357454" cy="956304"/>
          </a:xfrm>
        </p:grpSpPr>
        <p:sp>
          <p:nvSpPr>
            <p:cNvPr id="1649" name="Google Shape;1649;p3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3" name="Google Shape;1653;p36"/>
          <p:cNvGrpSpPr/>
          <p:nvPr/>
        </p:nvGrpSpPr>
        <p:grpSpPr>
          <a:xfrm rot="10800000" flipH="1">
            <a:off x="2065283" y="4732777"/>
            <a:ext cx="793256" cy="182899"/>
            <a:chOff x="2685575" y="2835950"/>
            <a:chExt cx="433000" cy="99825"/>
          </a:xfrm>
        </p:grpSpPr>
        <p:sp>
          <p:nvSpPr>
            <p:cNvPr id="1654" name="Google Shape;1654;p3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8" name="Google Shape;1658;p36"/>
          <p:cNvGrpSpPr/>
          <p:nvPr/>
        </p:nvGrpSpPr>
        <p:grpSpPr>
          <a:xfrm rot="10800000" flipH="1">
            <a:off x="4571989" y="4152949"/>
            <a:ext cx="2019176" cy="2019176"/>
            <a:chOff x="1943325" y="-220375"/>
            <a:chExt cx="1298672" cy="1298672"/>
          </a:xfrm>
        </p:grpSpPr>
        <p:sp>
          <p:nvSpPr>
            <p:cNvPr id="1659" name="Google Shape;1659;p3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7" name="Google Shape;1707;p36"/>
          <p:cNvGrpSpPr/>
          <p:nvPr/>
        </p:nvGrpSpPr>
        <p:grpSpPr>
          <a:xfrm rot="10800000" flipH="1">
            <a:off x="7601640" y="490017"/>
            <a:ext cx="1965289" cy="517060"/>
            <a:chOff x="3539975" y="3523525"/>
            <a:chExt cx="745925" cy="196250"/>
          </a:xfrm>
        </p:grpSpPr>
        <p:sp>
          <p:nvSpPr>
            <p:cNvPr id="1708" name="Google Shape;1708;p3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24" name="Google Shape;1724;p36"/>
          <p:cNvPicPr preferRelativeResize="0"/>
          <p:nvPr/>
        </p:nvPicPr>
        <p:blipFill rotWithShape="1">
          <a:blip r:embed="rId3">
            <a:alphaModFix/>
          </a:blip>
          <a:srcRect t="1770" r="38199" b="-1770"/>
          <a:stretch/>
        </p:blipFill>
        <p:spPr>
          <a:xfrm rot="10800000" flipH="1">
            <a:off x="7676541" y="3065075"/>
            <a:ext cx="6276551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_2_1_1_1_1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7" name="Google Shape;1727;p37"/>
          <p:cNvSpPr txBox="1">
            <a:spLocks noGrp="1"/>
          </p:cNvSpPr>
          <p:nvPr>
            <p:ph type="subTitle" idx="1"/>
          </p:nvPr>
        </p:nvSpPr>
        <p:spPr>
          <a:xfrm>
            <a:off x="4045548" y="1648529"/>
            <a:ext cx="3867600" cy="20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28" name="Google Shape;1728;p3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729" name="Google Shape;1729;p37"/>
          <p:cNvSpPr txBox="1">
            <a:spLocks noGrp="1"/>
          </p:cNvSpPr>
          <p:nvPr>
            <p:ph type="subTitle" idx="2"/>
          </p:nvPr>
        </p:nvSpPr>
        <p:spPr>
          <a:xfrm>
            <a:off x="1592525" y="2303425"/>
            <a:ext cx="2453100" cy="7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30" name="Google Shape;1730;p37"/>
          <p:cNvGrpSpPr/>
          <p:nvPr/>
        </p:nvGrpSpPr>
        <p:grpSpPr>
          <a:xfrm>
            <a:off x="8147051" y="2303422"/>
            <a:ext cx="2019176" cy="2019176"/>
            <a:chOff x="1943325" y="-220375"/>
            <a:chExt cx="1298672" cy="1298672"/>
          </a:xfrm>
        </p:grpSpPr>
        <p:sp>
          <p:nvSpPr>
            <p:cNvPr id="1731" name="Google Shape;1731;p3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9" name="Google Shape;1779;p37"/>
          <p:cNvGrpSpPr/>
          <p:nvPr/>
        </p:nvGrpSpPr>
        <p:grpSpPr>
          <a:xfrm>
            <a:off x="1571802" y="4088183"/>
            <a:ext cx="1965289" cy="517060"/>
            <a:chOff x="3539975" y="3523525"/>
            <a:chExt cx="745925" cy="196250"/>
          </a:xfrm>
        </p:grpSpPr>
        <p:sp>
          <p:nvSpPr>
            <p:cNvPr id="1780" name="Google Shape;1780;p3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6" name="Google Shape;1796;p37"/>
          <p:cNvGrpSpPr/>
          <p:nvPr/>
        </p:nvGrpSpPr>
        <p:grpSpPr>
          <a:xfrm rot="-5400000" flipH="1">
            <a:off x="-2692775" y="2018671"/>
            <a:ext cx="4000413" cy="3175881"/>
            <a:chOff x="5207925" y="-1994879"/>
            <a:chExt cx="4000413" cy="3175881"/>
          </a:xfrm>
        </p:grpSpPr>
        <p:sp>
          <p:nvSpPr>
            <p:cNvPr id="1797" name="Google Shape;1797;p37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0" name="Google Shape;1800;p37"/>
          <p:cNvGrpSpPr/>
          <p:nvPr/>
        </p:nvGrpSpPr>
        <p:grpSpPr>
          <a:xfrm>
            <a:off x="5255192" y="4184363"/>
            <a:ext cx="1039906" cy="679800"/>
            <a:chOff x="4082325" y="3790650"/>
            <a:chExt cx="1039906" cy="679800"/>
          </a:xfrm>
        </p:grpSpPr>
        <p:sp>
          <p:nvSpPr>
            <p:cNvPr id="1801" name="Google Shape;1801;p37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7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2_1_1_1_1_1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Google Shape;1805;p3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p38"/>
          <p:cNvSpPr txBox="1">
            <a:spLocks noGrp="1"/>
          </p:cNvSpPr>
          <p:nvPr>
            <p:ph type="title"/>
          </p:nvPr>
        </p:nvSpPr>
        <p:spPr>
          <a:xfrm>
            <a:off x="1825050" y="1909850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807" name="Google Shape;1807;p38"/>
          <p:cNvGrpSpPr/>
          <p:nvPr/>
        </p:nvGrpSpPr>
        <p:grpSpPr>
          <a:xfrm>
            <a:off x="1364665" y="639534"/>
            <a:ext cx="1965289" cy="517060"/>
            <a:chOff x="3539975" y="3523525"/>
            <a:chExt cx="745925" cy="196250"/>
          </a:xfrm>
        </p:grpSpPr>
        <p:sp>
          <p:nvSpPr>
            <p:cNvPr id="1808" name="Google Shape;1808;p3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24" name="Google Shape;18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01200" y="3499563"/>
            <a:ext cx="7194375" cy="206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5" name="Google Shape;1825;p38"/>
          <p:cNvGrpSpPr/>
          <p:nvPr/>
        </p:nvGrpSpPr>
        <p:grpSpPr>
          <a:xfrm>
            <a:off x="8063763" y="2173397"/>
            <a:ext cx="357454" cy="956304"/>
            <a:chOff x="357713" y="600975"/>
            <a:chExt cx="357454" cy="956304"/>
          </a:xfrm>
        </p:grpSpPr>
        <p:sp>
          <p:nvSpPr>
            <p:cNvPr id="1826" name="Google Shape;1826;p3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0" name="Google Shape;1830;p38"/>
          <p:cNvSpPr/>
          <p:nvPr/>
        </p:nvSpPr>
        <p:spPr>
          <a:xfrm flipH="1">
            <a:off x="4294245" y="62091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1" name="Google Shape;1831;p38"/>
          <p:cNvGrpSpPr/>
          <p:nvPr/>
        </p:nvGrpSpPr>
        <p:grpSpPr>
          <a:xfrm rot="-5400000">
            <a:off x="-2779003" y="-1736891"/>
            <a:ext cx="3952129" cy="3175881"/>
            <a:chOff x="5256209" y="-1994879"/>
            <a:chExt cx="3952129" cy="3175881"/>
          </a:xfrm>
        </p:grpSpPr>
        <p:sp>
          <p:nvSpPr>
            <p:cNvPr id="1832" name="Google Shape;1832;p38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4" name="Google Shape;1834;p38"/>
          <p:cNvSpPr txBox="1">
            <a:spLocks noGrp="1"/>
          </p:cNvSpPr>
          <p:nvPr>
            <p:ph type="subTitle" idx="1"/>
          </p:nvPr>
        </p:nvSpPr>
        <p:spPr>
          <a:xfrm>
            <a:off x="1825050" y="2427700"/>
            <a:ext cx="5493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2_2_1_2"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6" name="Google Shape;1836;p3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7" name="Google Shape;1837;p39"/>
          <p:cNvSpPr txBox="1">
            <a:spLocks noGrp="1"/>
          </p:cNvSpPr>
          <p:nvPr>
            <p:ph type="title"/>
          </p:nvPr>
        </p:nvSpPr>
        <p:spPr>
          <a:xfrm>
            <a:off x="715500" y="1645975"/>
            <a:ext cx="2708700" cy="894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838" name="Google Shape;1838;p39"/>
          <p:cNvSpPr txBox="1">
            <a:spLocks noGrp="1"/>
          </p:cNvSpPr>
          <p:nvPr>
            <p:ph type="subTitle" idx="1"/>
          </p:nvPr>
        </p:nvSpPr>
        <p:spPr>
          <a:xfrm>
            <a:off x="715500" y="2576346"/>
            <a:ext cx="27087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39" name="Google Shape;1839;p39"/>
          <p:cNvGrpSpPr/>
          <p:nvPr/>
        </p:nvGrpSpPr>
        <p:grpSpPr>
          <a:xfrm rot="-5400000" flipH="1">
            <a:off x="3194861" y="792409"/>
            <a:ext cx="285266" cy="284718"/>
            <a:chOff x="432750" y="3302025"/>
            <a:chExt cx="217894" cy="217475"/>
          </a:xfrm>
        </p:grpSpPr>
        <p:sp>
          <p:nvSpPr>
            <p:cNvPr id="1840" name="Google Shape;1840;p39"/>
            <p:cNvSpPr/>
            <p:nvPr/>
          </p:nvSpPr>
          <p:spPr>
            <a:xfrm>
              <a:off x="43651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2" name="Google Shape;1842;p39"/>
          <p:cNvGrpSpPr/>
          <p:nvPr/>
        </p:nvGrpSpPr>
        <p:grpSpPr>
          <a:xfrm rot="10800000" flipH="1">
            <a:off x="357713" y="3647479"/>
            <a:ext cx="357454" cy="956304"/>
            <a:chOff x="357713" y="600975"/>
            <a:chExt cx="357454" cy="956304"/>
          </a:xfrm>
        </p:grpSpPr>
        <p:sp>
          <p:nvSpPr>
            <p:cNvPr id="1843" name="Google Shape;1843;p3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7" name="Google Shape;1847;p39"/>
          <p:cNvGrpSpPr/>
          <p:nvPr/>
        </p:nvGrpSpPr>
        <p:grpSpPr>
          <a:xfrm rot="10800000" flipH="1">
            <a:off x="4175371" y="4700177"/>
            <a:ext cx="793256" cy="182899"/>
            <a:chOff x="2685575" y="2835950"/>
            <a:chExt cx="433000" cy="99825"/>
          </a:xfrm>
        </p:grpSpPr>
        <p:sp>
          <p:nvSpPr>
            <p:cNvPr id="1848" name="Google Shape;1848;p3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2" name="Google Shape;1852;p39"/>
          <p:cNvGrpSpPr/>
          <p:nvPr/>
        </p:nvGrpSpPr>
        <p:grpSpPr>
          <a:xfrm rot="10800000" flipH="1">
            <a:off x="-736135" y="676229"/>
            <a:ext cx="1965289" cy="517060"/>
            <a:chOff x="3539975" y="3523525"/>
            <a:chExt cx="745925" cy="196250"/>
          </a:xfrm>
        </p:grpSpPr>
        <p:sp>
          <p:nvSpPr>
            <p:cNvPr id="1853" name="Google Shape;1853;p3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9" name="Google Shape;1869;p39"/>
          <p:cNvSpPr/>
          <p:nvPr/>
        </p:nvSpPr>
        <p:spPr>
          <a:xfrm rot="-5400000" flipH="1">
            <a:off x="1697102" y="65761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0" name="Google Shape;1870;p39"/>
          <p:cNvGrpSpPr/>
          <p:nvPr/>
        </p:nvGrpSpPr>
        <p:grpSpPr>
          <a:xfrm rot="10800000" flipH="1">
            <a:off x="8126152" y="382099"/>
            <a:ext cx="2019176" cy="2019176"/>
            <a:chOff x="1943325" y="-220375"/>
            <a:chExt cx="1298672" cy="1298672"/>
          </a:xfrm>
        </p:grpSpPr>
        <p:sp>
          <p:nvSpPr>
            <p:cNvPr id="1871" name="Google Shape;1871;p3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9" name="Google Shape;1919;p39"/>
          <p:cNvGrpSpPr/>
          <p:nvPr/>
        </p:nvGrpSpPr>
        <p:grpSpPr>
          <a:xfrm rot="10800000" flipH="1">
            <a:off x="6557650" y="4369421"/>
            <a:ext cx="4000413" cy="3175881"/>
            <a:chOff x="5207925" y="-1994879"/>
            <a:chExt cx="4000413" cy="3175881"/>
          </a:xfrm>
        </p:grpSpPr>
        <p:sp>
          <p:nvSpPr>
            <p:cNvPr id="1920" name="Google Shape;1920;p39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9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9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2_1_1_1"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4" name="Google Shape;1924;p4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5" name="Google Shape;1925;p40"/>
          <p:cNvSpPr txBox="1">
            <a:spLocks noGrp="1"/>
          </p:cNvSpPr>
          <p:nvPr>
            <p:ph type="title"/>
          </p:nvPr>
        </p:nvSpPr>
        <p:spPr>
          <a:xfrm>
            <a:off x="6119944" y="1739251"/>
            <a:ext cx="2308800" cy="942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926" name="Google Shape;1926;p40"/>
          <p:cNvSpPr txBox="1">
            <a:spLocks noGrp="1"/>
          </p:cNvSpPr>
          <p:nvPr>
            <p:ph type="subTitle" idx="1"/>
          </p:nvPr>
        </p:nvSpPr>
        <p:spPr>
          <a:xfrm>
            <a:off x="6119925" y="2841000"/>
            <a:ext cx="2308800" cy="7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27" name="Google Shape;1927;p40"/>
          <p:cNvGrpSpPr/>
          <p:nvPr/>
        </p:nvGrpSpPr>
        <p:grpSpPr>
          <a:xfrm rot="10800000" flipH="1">
            <a:off x="628764" y="4605178"/>
            <a:ext cx="2019176" cy="2019176"/>
            <a:chOff x="1943325" y="-220375"/>
            <a:chExt cx="1298672" cy="1298672"/>
          </a:xfrm>
        </p:grpSpPr>
        <p:sp>
          <p:nvSpPr>
            <p:cNvPr id="1928" name="Google Shape;1928;p4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6" name="Google Shape;1976;p40"/>
          <p:cNvGrpSpPr/>
          <p:nvPr/>
        </p:nvGrpSpPr>
        <p:grpSpPr>
          <a:xfrm rot="10800000" flipH="1">
            <a:off x="6387690" y="3917547"/>
            <a:ext cx="1965289" cy="517060"/>
            <a:chOff x="3539975" y="3523525"/>
            <a:chExt cx="745925" cy="196250"/>
          </a:xfrm>
        </p:grpSpPr>
        <p:sp>
          <p:nvSpPr>
            <p:cNvPr id="1977" name="Google Shape;1977;p4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93" name="Google Shape;1993;p40"/>
          <p:cNvPicPr preferRelativeResize="0"/>
          <p:nvPr/>
        </p:nvPicPr>
        <p:blipFill rotWithShape="1">
          <a:blip r:embed="rId3">
            <a:alphaModFix/>
          </a:blip>
          <a:srcRect t="1770" r="4580" b="-1770"/>
          <a:stretch/>
        </p:blipFill>
        <p:spPr>
          <a:xfrm>
            <a:off x="-319850" y="-1224475"/>
            <a:ext cx="9691050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4" name="Google Shape;1994;p40"/>
          <p:cNvGrpSpPr/>
          <p:nvPr/>
        </p:nvGrpSpPr>
        <p:grpSpPr>
          <a:xfrm rot="5400000" flipH="1">
            <a:off x="1693743" y="359223"/>
            <a:ext cx="357454" cy="956304"/>
            <a:chOff x="357713" y="600975"/>
            <a:chExt cx="357454" cy="956304"/>
          </a:xfrm>
        </p:grpSpPr>
        <p:sp>
          <p:nvSpPr>
            <p:cNvPr id="1995" name="Google Shape;1995;p4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_1"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0" name="Google Shape;2000;p4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1" name="Google Shape;2001;p41"/>
          <p:cNvSpPr txBox="1">
            <a:spLocks noGrp="1"/>
          </p:cNvSpPr>
          <p:nvPr>
            <p:ph type="title"/>
          </p:nvPr>
        </p:nvSpPr>
        <p:spPr>
          <a:xfrm>
            <a:off x="2185650" y="3095408"/>
            <a:ext cx="4772700" cy="47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10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002" name="Google Shape;2002;p41"/>
          <p:cNvSpPr txBox="1">
            <a:spLocks noGrp="1"/>
          </p:cNvSpPr>
          <p:nvPr>
            <p:ph type="subTitle" idx="1"/>
          </p:nvPr>
        </p:nvSpPr>
        <p:spPr>
          <a:xfrm>
            <a:off x="1226850" y="1453218"/>
            <a:ext cx="6690300" cy="15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03" name="Google Shape;2003;p41"/>
          <p:cNvGrpSpPr/>
          <p:nvPr/>
        </p:nvGrpSpPr>
        <p:grpSpPr>
          <a:xfrm rot="-5400000" flipH="1">
            <a:off x="3352827" y="574632"/>
            <a:ext cx="289170" cy="284718"/>
            <a:chOff x="426000" y="3302025"/>
            <a:chExt cx="220875" cy="217475"/>
          </a:xfrm>
        </p:grpSpPr>
        <p:sp>
          <p:nvSpPr>
            <p:cNvPr id="2004" name="Google Shape;2004;p4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6" name="Google Shape;2006;p41"/>
          <p:cNvGrpSpPr/>
          <p:nvPr/>
        </p:nvGrpSpPr>
        <p:grpSpPr>
          <a:xfrm rot="-5400000" flipH="1">
            <a:off x="1014983" y="238830"/>
            <a:ext cx="357454" cy="956304"/>
            <a:chOff x="357713" y="600975"/>
            <a:chExt cx="357454" cy="956304"/>
          </a:xfrm>
        </p:grpSpPr>
        <p:sp>
          <p:nvSpPr>
            <p:cNvPr id="2007" name="Google Shape;2007;p4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1" name="Google Shape;2011;p41"/>
          <p:cNvGrpSpPr/>
          <p:nvPr/>
        </p:nvGrpSpPr>
        <p:grpSpPr>
          <a:xfrm>
            <a:off x="7917151" y="2136847"/>
            <a:ext cx="2019176" cy="2019176"/>
            <a:chOff x="1943325" y="-220375"/>
            <a:chExt cx="1298672" cy="1298672"/>
          </a:xfrm>
        </p:grpSpPr>
        <p:sp>
          <p:nvSpPr>
            <p:cNvPr id="2012" name="Google Shape;2012;p41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1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1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1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1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1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1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1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1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1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1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1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1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1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1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1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1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1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1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1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1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1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1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1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1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1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1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1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1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1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1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1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1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1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1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1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1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1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1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1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1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0" name="Google Shape;2060;p41"/>
          <p:cNvGrpSpPr/>
          <p:nvPr/>
        </p:nvGrpSpPr>
        <p:grpSpPr>
          <a:xfrm>
            <a:off x="1020340" y="4088183"/>
            <a:ext cx="1965289" cy="517060"/>
            <a:chOff x="3539975" y="3523525"/>
            <a:chExt cx="745925" cy="196250"/>
          </a:xfrm>
        </p:grpSpPr>
        <p:sp>
          <p:nvSpPr>
            <p:cNvPr id="2061" name="Google Shape;2061;p4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" name="Google Shape;2078;p4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9" name="Google Shape;2079;p4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080" name="Google Shape;2080;p42"/>
          <p:cNvGrpSpPr/>
          <p:nvPr/>
        </p:nvGrpSpPr>
        <p:grpSpPr>
          <a:xfrm>
            <a:off x="391864" y="4555820"/>
            <a:ext cx="289170" cy="284718"/>
            <a:chOff x="426000" y="3302025"/>
            <a:chExt cx="220875" cy="217475"/>
          </a:xfrm>
        </p:grpSpPr>
        <p:sp>
          <p:nvSpPr>
            <p:cNvPr id="2081" name="Google Shape;2081;p4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3" name="Google Shape;2083;p42"/>
          <p:cNvGrpSpPr/>
          <p:nvPr/>
        </p:nvGrpSpPr>
        <p:grpSpPr>
          <a:xfrm>
            <a:off x="357713" y="1134375"/>
            <a:ext cx="357454" cy="956304"/>
            <a:chOff x="357713" y="600975"/>
            <a:chExt cx="357454" cy="956304"/>
          </a:xfrm>
        </p:grpSpPr>
        <p:sp>
          <p:nvSpPr>
            <p:cNvPr id="2084" name="Google Shape;2084;p4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8" name="Google Shape;2088;p42"/>
          <p:cNvGrpSpPr/>
          <p:nvPr/>
        </p:nvGrpSpPr>
        <p:grpSpPr>
          <a:xfrm>
            <a:off x="8022690" y="202570"/>
            <a:ext cx="1965289" cy="517060"/>
            <a:chOff x="3539975" y="3523525"/>
            <a:chExt cx="745925" cy="196250"/>
          </a:xfrm>
        </p:grpSpPr>
        <p:sp>
          <p:nvSpPr>
            <p:cNvPr id="2089" name="Google Shape;2089;p4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6" name="Google Shape;2106;p43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7" name="Google Shape;2107;p43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108" name="Google Shape;2108;p43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109" name="Google Shape;2109;p4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1" name="Google Shape;2111;p43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2112" name="Google Shape;2112;p43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3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3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3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6" name="Google Shape;2116;p43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117" name="Google Shape;2117;p4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33" name="Google Shape;213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_1_1"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5" name="Google Shape;2135;p44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6" name="Google Shape;2136;p4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137" name="Google Shape;2137;p44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2138" name="Google Shape;2138;p4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0" name="Google Shape;2140;p44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2141" name="Google Shape;2141;p4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5" name="Google Shape;2145;p44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146" name="Google Shape;2146;p4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2" name="Google Shape;2162;p44"/>
          <p:cNvSpPr/>
          <p:nvPr/>
        </p:nvSpPr>
        <p:spPr>
          <a:xfrm>
            <a:off x="715550" y="29251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63" name="Google Shape;21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7"/>
          <p:cNvSpPr txBox="1">
            <a:spLocks noGrp="1"/>
          </p:cNvSpPr>
          <p:nvPr>
            <p:ph type="body" idx="1"/>
          </p:nvPr>
        </p:nvSpPr>
        <p:spPr>
          <a:xfrm>
            <a:off x="1221000" y="1512026"/>
            <a:ext cx="67020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297" name="Google Shape;297;p7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303901" y="383000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7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99" name="Google Shape;299;p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7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302" name="Google Shape;302;p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7"/>
          <p:cNvGrpSpPr/>
          <p:nvPr/>
        </p:nvGrpSpPr>
        <p:grpSpPr>
          <a:xfrm>
            <a:off x="8209964" y="1045747"/>
            <a:ext cx="2019176" cy="2019176"/>
            <a:chOff x="1943325" y="-220375"/>
            <a:chExt cx="1298672" cy="1298672"/>
          </a:xfrm>
        </p:grpSpPr>
        <p:sp>
          <p:nvSpPr>
            <p:cNvPr id="307" name="Google Shape;307;p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7"/>
          <p:cNvGrpSpPr/>
          <p:nvPr/>
        </p:nvGrpSpPr>
        <p:grpSpPr>
          <a:xfrm>
            <a:off x="-1031260" y="2597545"/>
            <a:ext cx="1965289" cy="517060"/>
            <a:chOff x="3539975" y="3523525"/>
            <a:chExt cx="745925" cy="196250"/>
          </a:xfrm>
        </p:grpSpPr>
        <p:sp>
          <p:nvSpPr>
            <p:cNvPr id="356" name="Google Shape;356;p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7"/>
          <p:cNvSpPr/>
          <p:nvPr/>
        </p:nvSpPr>
        <p:spPr>
          <a:xfrm>
            <a:off x="2947150" y="42584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3_1_1_1"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5" name="Google Shape;2165;p45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6" name="Google Shape;2166;p4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167" name="Google Shape;2167;p45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168" name="Google Shape;2168;p45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0" name="Google Shape;2170;p45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2171" name="Google Shape;2171;p4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5" name="Google Shape;2175;p45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176" name="Google Shape;2176;p4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3_1_1_1_1_1"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7" name="Google Shape;2217;p4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18" name="Google Shape;2218;p4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219" name="Google Shape;2219;p47"/>
          <p:cNvGrpSpPr/>
          <p:nvPr/>
        </p:nvGrpSpPr>
        <p:grpSpPr>
          <a:xfrm>
            <a:off x="391864" y="1291684"/>
            <a:ext cx="289170" cy="284718"/>
            <a:chOff x="426000" y="3302025"/>
            <a:chExt cx="220875" cy="217475"/>
          </a:xfrm>
        </p:grpSpPr>
        <p:sp>
          <p:nvSpPr>
            <p:cNvPr id="2220" name="Google Shape;2220;p4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2" name="Google Shape;2222;p47"/>
          <p:cNvGrpSpPr/>
          <p:nvPr/>
        </p:nvGrpSpPr>
        <p:grpSpPr>
          <a:xfrm rot="10800000" flipH="1">
            <a:off x="357713" y="3259593"/>
            <a:ext cx="357454" cy="956304"/>
            <a:chOff x="357713" y="600975"/>
            <a:chExt cx="357454" cy="956304"/>
          </a:xfrm>
        </p:grpSpPr>
        <p:sp>
          <p:nvSpPr>
            <p:cNvPr id="2223" name="Google Shape;2223;p4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7" name="Google Shape;2227;p47"/>
          <p:cNvGrpSpPr/>
          <p:nvPr/>
        </p:nvGrpSpPr>
        <p:grpSpPr>
          <a:xfrm rot="10800000" flipH="1">
            <a:off x="5872083" y="4723023"/>
            <a:ext cx="793256" cy="182899"/>
            <a:chOff x="2685575" y="2835950"/>
            <a:chExt cx="433000" cy="99825"/>
          </a:xfrm>
        </p:grpSpPr>
        <p:sp>
          <p:nvSpPr>
            <p:cNvPr id="2228" name="Google Shape;2228;p47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7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7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7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2" name="Google Shape;2232;p47"/>
          <p:cNvGrpSpPr/>
          <p:nvPr/>
        </p:nvGrpSpPr>
        <p:grpSpPr>
          <a:xfrm rot="10800000" flipH="1">
            <a:off x="507239" y="4684974"/>
            <a:ext cx="2019176" cy="2019176"/>
            <a:chOff x="1943325" y="-220375"/>
            <a:chExt cx="1298672" cy="1298672"/>
          </a:xfrm>
        </p:grpSpPr>
        <p:sp>
          <p:nvSpPr>
            <p:cNvPr id="2233" name="Google Shape;2233;p4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1" name="Google Shape;2281;p47"/>
          <p:cNvGrpSpPr/>
          <p:nvPr/>
        </p:nvGrpSpPr>
        <p:grpSpPr>
          <a:xfrm rot="10800000" flipH="1">
            <a:off x="7907690" y="538242"/>
            <a:ext cx="1965289" cy="517060"/>
            <a:chOff x="3539975" y="3523525"/>
            <a:chExt cx="745925" cy="196250"/>
          </a:xfrm>
        </p:grpSpPr>
        <p:sp>
          <p:nvSpPr>
            <p:cNvPr id="2282" name="Google Shape;2282;p4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3_1_1_1_1_1_1"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9" name="Google Shape;2299;p4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0" name="Google Shape;2300;p48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301" name="Google Shape;2301;p48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302" name="Google Shape;2302;p4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4" name="Google Shape;2304;p48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2305" name="Google Shape;2305;p4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9" name="Google Shape;2309;p48"/>
          <p:cNvGrpSpPr/>
          <p:nvPr/>
        </p:nvGrpSpPr>
        <p:grpSpPr>
          <a:xfrm>
            <a:off x="391864" y="4378897"/>
            <a:ext cx="2019176" cy="2019176"/>
            <a:chOff x="1943325" y="-220375"/>
            <a:chExt cx="1298672" cy="1298672"/>
          </a:xfrm>
        </p:grpSpPr>
        <p:sp>
          <p:nvSpPr>
            <p:cNvPr id="2310" name="Google Shape;2310;p48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8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8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8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8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8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8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8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8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8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8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8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8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8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8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8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8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8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8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8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8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8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8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8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8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8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8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8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8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8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8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8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8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8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8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8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8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8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8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8" name="Google Shape;2358;p48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359" name="Google Shape;2359;p4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5" name="Google Shape;2375;p48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6" name="Google Shape;2376;p48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77" name="Google Shape;237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627" y="-592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3_1_1_1_1_1_1_1">
    <p:spTree>
      <p:nvGrpSpPr>
        <p:cNvPr id="1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9" name="Google Shape;2379;p4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0" name="Google Shape;2380;p49"/>
          <p:cNvGrpSpPr/>
          <p:nvPr/>
        </p:nvGrpSpPr>
        <p:grpSpPr>
          <a:xfrm rot="-5400000" flipH="1">
            <a:off x="-2692775" y="2018671"/>
            <a:ext cx="4000413" cy="3175881"/>
            <a:chOff x="5207925" y="-1994879"/>
            <a:chExt cx="4000413" cy="3175881"/>
          </a:xfrm>
        </p:grpSpPr>
        <p:sp>
          <p:nvSpPr>
            <p:cNvPr id="2381" name="Google Shape;2381;p49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9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9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4" name="Google Shape;2384;p49"/>
          <p:cNvSpPr/>
          <p:nvPr/>
        </p:nvSpPr>
        <p:spPr>
          <a:xfrm>
            <a:off x="8515238" y="322135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5" name="Google Shape;2385;p49"/>
          <p:cNvGrpSpPr/>
          <p:nvPr/>
        </p:nvGrpSpPr>
        <p:grpSpPr>
          <a:xfrm>
            <a:off x="1664883" y="4680673"/>
            <a:ext cx="793256" cy="182899"/>
            <a:chOff x="2685575" y="2835950"/>
            <a:chExt cx="433000" cy="99825"/>
          </a:xfrm>
        </p:grpSpPr>
        <p:sp>
          <p:nvSpPr>
            <p:cNvPr id="2386" name="Google Shape;2386;p4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0" name="Google Shape;2390;p49"/>
          <p:cNvGrpSpPr/>
          <p:nvPr/>
        </p:nvGrpSpPr>
        <p:grpSpPr>
          <a:xfrm>
            <a:off x="3755452" y="4863578"/>
            <a:ext cx="1965289" cy="517060"/>
            <a:chOff x="3539975" y="3523525"/>
            <a:chExt cx="745925" cy="196250"/>
          </a:xfrm>
        </p:grpSpPr>
        <p:sp>
          <p:nvSpPr>
            <p:cNvPr id="2391" name="Google Shape;2391;p4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7" name="Google Shape;2407;p49"/>
          <p:cNvGrpSpPr/>
          <p:nvPr/>
        </p:nvGrpSpPr>
        <p:grpSpPr>
          <a:xfrm>
            <a:off x="8428555" y="1737712"/>
            <a:ext cx="1039906" cy="679800"/>
            <a:chOff x="4082325" y="3790650"/>
            <a:chExt cx="1039906" cy="679800"/>
          </a:xfrm>
        </p:grpSpPr>
        <p:sp>
          <p:nvSpPr>
            <p:cNvPr id="2408" name="Google Shape;2408;p49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9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9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1" name="Google Shape;2411;p4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3" name="Google Shape;2413;p5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4" name="Google Shape;2414;p50"/>
          <p:cNvSpPr txBox="1">
            <a:spLocks noGrp="1"/>
          </p:cNvSpPr>
          <p:nvPr>
            <p:ph type="title"/>
          </p:nvPr>
        </p:nvSpPr>
        <p:spPr>
          <a:xfrm>
            <a:off x="866150" y="539000"/>
            <a:ext cx="3856500" cy="76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415" name="Google Shape;2415;p50"/>
          <p:cNvSpPr txBox="1">
            <a:spLocks noGrp="1"/>
          </p:cNvSpPr>
          <p:nvPr>
            <p:ph type="subTitle" idx="1"/>
          </p:nvPr>
        </p:nvSpPr>
        <p:spPr>
          <a:xfrm>
            <a:off x="866275" y="1672187"/>
            <a:ext cx="3856500" cy="10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6" name="Google Shape;2416;p50"/>
          <p:cNvSpPr txBox="1"/>
          <p:nvPr/>
        </p:nvSpPr>
        <p:spPr>
          <a:xfrm>
            <a:off x="872400" y="3715100"/>
            <a:ext cx="324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and includes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and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2417" name="Google Shape;2417;p50"/>
          <p:cNvGrpSpPr/>
          <p:nvPr/>
        </p:nvGrpSpPr>
        <p:grpSpPr>
          <a:xfrm>
            <a:off x="-1416836" y="2858310"/>
            <a:ext cx="2019176" cy="2019176"/>
            <a:chOff x="1943325" y="-220375"/>
            <a:chExt cx="1298672" cy="1298672"/>
          </a:xfrm>
        </p:grpSpPr>
        <p:sp>
          <p:nvSpPr>
            <p:cNvPr id="2418" name="Google Shape;2418;p5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6" name="Google Shape;2466;p50"/>
          <p:cNvGrpSpPr/>
          <p:nvPr/>
        </p:nvGrpSpPr>
        <p:grpSpPr>
          <a:xfrm rot="-5400000">
            <a:off x="-3038008" y="-1227121"/>
            <a:ext cx="3952129" cy="3175881"/>
            <a:chOff x="5256209" y="-1994879"/>
            <a:chExt cx="3952129" cy="3175881"/>
          </a:xfrm>
        </p:grpSpPr>
        <p:sp>
          <p:nvSpPr>
            <p:cNvPr id="2467" name="Google Shape;2467;p50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0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2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2" name="Google Shape;2582;p55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5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8"/>
          <p:cNvSpPr txBox="1">
            <a:spLocks noGrp="1"/>
          </p:cNvSpPr>
          <p:nvPr>
            <p:ph type="title"/>
          </p:nvPr>
        </p:nvSpPr>
        <p:spPr>
          <a:xfrm>
            <a:off x="1987800" y="1227877"/>
            <a:ext cx="5168400" cy="26154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76" name="Google Shape;376;p8"/>
          <p:cNvGrpSpPr/>
          <p:nvPr/>
        </p:nvGrpSpPr>
        <p:grpSpPr>
          <a:xfrm rot="-5400000">
            <a:off x="2819427" y="4284163"/>
            <a:ext cx="289170" cy="284718"/>
            <a:chOff x="426000" y="3302025"/>
            <a:chExt cx="220875" cy="217475"/>
          </a:xfrm>
        </p:grpSpPr>
        <p:sp>
          <p:nvSpPr>
            <p:cNvPr id="377" name="Google Shape;377;p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8"/>
          <p:cNvGrpSpPr/>
          <p:nvPr/>
        </p:nvGrpSpPr>
        <p:grpSpPr>
          <a:xfrm rot="-5400000">
            <a:off x="1014983" y="3948380"/>
            <a:ext cx="357454" cy="956304"/>
            <a:chOff x="357713" y="600975"/>
            <a:chExt cx="357454" cy="956304"/>
          </a:xfrm>
        </p:grpSpPr>
        <p:sp>
          <p:nvSpPr>
            <p:cNvPr id="380" name="Google Shape;380;p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8"/>
          <p:cNvSpPr/>
          <p:nvPr/>
        </p:nvSpPr>
        <p:spPr>
          <a:xfrm>
            <a:off x="5427233" y="4098668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8" name="Google Shape;388;p9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4724908" y="599573"/>
            <a:ext cx="793256" cy="182899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3091076" y="4281547"/>
            <a:ext cx="2019176" cy="2019176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8513377" y="4281545"/>
            <a:ext cx="1965289" cy="517060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1765763" y="533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0"/>
          <p:cNvSpPr txBox="1">
            <a:spLocks noGrp="1"/>
          </p:cNvSpPr>
          <p:nvPr>
            <p:ph type="body" idx="1"/>
          </p:nvPr>
        </p:nvSpPr>
        <p:spPr>
          <a:xfrm>
            <a:off x="1096550" y="1135950"/>
            <a:ext cx="44667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</a:lstStyle>
          <a:p>
            <a:endParaRPr/>
          </a:p>
        </p:txBody>
      </p:sp>
      <p:grpSp>
        <p:nvGrpSpPr>
          <p:cNvPr id="466" name="Google Shape;466;p10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467" name="Google Shape;467;p10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10"/>
          <p:cNvGrpSpPr/>
          <p:nvPr/>
        </p:nvGrpSpPr>
        <p:grpSpPr>
          <a:xfrm>
            <a:off x="357713" y="1416050"/>
            <a:ext cx="357454" cy="956304"/>
            <a:chOff x="357713" y="600975"/>
            <a:chExt cx="357454" cy="956304"/>
          </a:xfrm>
        </p:grpSpPr>
        <p:sp>
          <p:nvSpPr>
            <p:cNvPr id="470" name="Google Shape;470;p1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10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475" name="Google Shape;475;p1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23" name="Google Shape;52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7664015" y="1409800"/>
            <a:ext cx="2527511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11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11"/>
          <p:cNvSpPr txBox="1">
            <a:spLocks noGrp="1"/>
          </p:cNvSpPr>
          <p:nvPr>
            <p:ph type="title" hasCustomPrompt="1"/>
          </p:nvPr>
        </p:nvSpPr>
        <p:spPr>
          <a:xfrm>
            <a:off x="1189500" y="1573088"/>
            <a:ext cx="6765000" cy="1191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7" name="Google Shape;527;p11"/>
          <p:cNvSpPr txBox="1">
            <a:spLocks noGrp="1"/>
          </p:cNvSpPr>
          <p:nvPr>
            <p:ph type="subTitle" idx="1"/>
          </p:nvPr>
        </p:nvSpPr>
        <p:spPr>
          <a:xfrm>
            <a:off x="1189500" y="3008635"/>
            <a:ext cx="67650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28" name="Google Shape;52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398709" y="37756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9" name="Google Shape;529;p11"/>
          <p:cNvGrpSpPr/>
          <p:nvPr/>
        </p:nvGrpSpPr>
        <p:grpSpPr>
          <a:xfrm flipH="1">
            <a:off x="8442483" y="3580345"/>
            <a:ext cx="284143" cy="284718"/>
            <a:chOff x="432750" y="3302025"/>
            <a:chExt cx="217035" cy="217475"/>
          </a:xfrm>
        </p:grpSpPr>
        <p:sp>
          <p:nvSpPr>
            <p:cNvPr id="530" name="Google Shape;530;p11"/>
            <p:cNvSpPr/>
            <p:nvPr/>
          </p:nvSpPr>
          <p:spPr>
            <a:xfrm>
              <a:off x="43566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1"/>
          <p:cNvGrpSpPr/>
          <p:nvPr/>
        </p:nvGrpSpPr>
        <p:grpSpPr>
          <a:xfrm flipH="1">
            <a:off x="8412161" y="940850"/>
            <a:ext cx="357454" cy="956304"/>
            <a:chOff x="357713" y="600975"/>
            <a:chExt cx="357454" cy="956304"/>
          </a:xfrm>
        </p:grpSpPr>
        <p:sp>
          <p:nvSpPr>
            <p:cNvPr id="533" name="Google Shape;533;p1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1"/>
          <p:cNvGrpSpPr/>
          <p:nvPr/>
        </p:nvGrpSpPr>
        <p:grpSpPr>
          <a:xfrm flipH="1">
            <a:off x="-1204526" y="3464295"/>
            <a:ext cx="1965289" cy="517060"/>
            <a:chOff x="3539975" y="3523525"/>
            <a:chExt cx="745925" cy="196250"/>
          </a:xfrm>
        </p:grpSpPr>
        <p:sp>
          <p:nvSpPr>
            <p:cNvPr id="538" name="Google Shape;538;p1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Google Shape;2578;p5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79" name="Google Shape;2579;p5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" name="Google Shape;2584;p5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585" name="Google Shape;2585;p5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58"/>
          <p:cNvSpPr txBox="1">
            <a:spLocks noGrp="1"/>
          </p:cNvSpPr>
          <p:nvPr>
            <p:ph type="ctrTitle"/>
          </p:nvPr>
        </p:nvSpPr>
        <p:spPr>
          <a:xfrm>
            <a:off x="1343625" y="1087204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en" sz="5800" dirty="0">
                <a:solidFill>
                  <a:srgbClr val="FFFFFF"/>
                </a:solidFill>
              </a:rPr>
              <a:t> </a:t>
            </a:r>
            <a:r>
              <a:rPr lang="en" sz="4800" dirty="0">
                <a:solidFill>
                  <a:srgbClr val="FFFFFF"/>
                </a:solidFill>
              </a:rPr>
              <a:t>Impact of Covid-19 on Working Professionals</a:t>
            </a:r>
            <a:r>
              <a:rPr lang="en" sz="4800" dirty="0"/>
              <a:t> </a:t>
            </a:r>
            <a:r>
              <a:rPr lang="en" sz="4800" dirty="0">
                <a:solidFill>
                  <a:srgbClr val="FFFFFF"/>
                </a:solidFill>
              </a:rPr>
              <a:t> </a:t>
            </a:r>
            <a:r>
              <a:rPr lang="en" sz="2800" dirty="0">
                <a:solidFill>
                  <a:srgbClr val="FFFFFF"/>
                </a:solidFill>
              </a:rPr>
              <a:t> </a:t>
            </a:r>
            <a:br>
              <a:rPr lang="en" sz="2800" dirty="0">
                <a:solidFill>
                  <a:srgbClr val="FFFFFF"/>
                </a:solidFill>
              </a:rPr>
            </a:br>
            <a:r>
              <a:rPr lang="en" sz="2800" dirty="0">
                <a:solidFill>
                  <a:schemeClr val="dk2"/>
                </a:solidFill>
              </a:rPr>
              <a:t>IST 687 : Intro to Data Science : Final Project </a:t>
            </a:r>
            <a:endParaRPr lang="en-US" sz="2800">
              <a:solidFill>
                <a:schemeClr val="dk2"/>
              </a:solidFill>
            </a:endParaRPr>
          </a:p>
        </p:txBody>
      </p:sp>
      <p:sp>
        <p:nvSpPr>
          <p:cNvPr id="2592" name="Google Shape;2592;p58"/>
          <p:cNvSpPr txBox="1">
            <a:spLocks noGrp="1"/>
          </p:cNvSpPr>
          <p:nvPr>
            <p:ph type="subTitle" idx="1"/>
          </p:nvPr>
        </p:nvSpPr>
        <p:spPr>
          <a:xfrm>
            <a:off x="1248525" y="3920823"/>
            <a:ext cx="6647100" cy="37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sz="1400" dirty="0"/>
              <a:t>Team 3: Matthew Woods, Avi Kazassi, Dan Myers, Sandra Suresh, Ty Hall</a:t>
            </a:r>
            <a:endParaRPr lang="en-US" sz="1400" dirty="0"/>
          </a:p>
        </p:txBody>
      </p:sp>
      <p:sp>
        <p:nvSpPr>
          <p:cNvPr id="2593" name="Google Shape;2593;p58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4" name="Google Shape;2594;p58"/>
          <p:cNvCxnSpPr/>
          <p:nvPr/>
        </p:nvCxnSpPr>
        <p:spPr>
          <a:xfrm>
            <a:off x="1863750" y="316285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7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802073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1C. QQ Plots of the Continuous Variables </a:t>
            </a:r>
          </a:p>
        </p:txBody>
      </p:sp>
      <p:sp>
        <p:nvSpPr>
          <p:cNvPr id="3061" name="Google Shape;3061;p74"/>
          <p:cNvSpPr txBox="1">
            <a:spLocks noGrp="1"/>
          </p:cNvSpPr>
          <p:nvPr>
            <p:ph type="body" idx="1"/>
          </p:nvPr>
        </p:nvSpPr>
        <p:spPr>
          <a:xfrm>
            <a:off x="1074462" y="1109045"/>
            <a:ext cx="67020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 Next we ran QQ Plots of the continuous variables in order to check that they are normally distributed. </a:t>
            </a:r>
            <a:endParaRPr lang="en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3062" name="Google Shape;3062;p74"/>
          <p:cNvGrpSpPr/>
          <p:nvPr/>
        </p:nvGrpSpPr>
        <p:grpSpPr>
          <a:xfrm>
            <a:off x="5770608" y="2836321"/>
            <a:ext cx="793256" cy="182899"/>
            <a:chOff x="2685575" y="2835950"/>
            <a:chExt cx="433000" cy="99825"/>
          </a:xfrm>
        </p:grpSpPr>
        <p:sp>
          <p:nvSpPr>
            <p:cNvPr id="3063" name="Google Shape;3063;p7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7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7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7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7" name="Google Shape;3067;p74"/>
          <p:cNvSpPr/>
          <p:nvPr/>
        </p:nvSpPr>
        <p:spPr>
          <a:xfrm flipH="1">
            <a:off x="7150660" y="2622188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8" name="Google Shape;3068;p7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7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Google Shape;3070;p7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1" name="Google Shape;3071;p7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3072;p7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B0DA4-A41F-6235-CE4D-159FC3084E1E}"/>
              </a:ext>
            </a:extLst>
          </p:cNvPr>
          <p:cNvSpPr txBox="1"/>
          <p:nvPr/>
        </p:nvSpPr>
        <p:spPr>
          <a:xfrm>
            <a:off x="467154" y="4205148"/>
            <a:ext cx="40694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i Jamjuree"/>
                <a:cs typeface="Bai Jamjuree"/>
              </a:rPr>
              <a:t>Figure 1. QQ Plot of Average Hours Worked per day </a:t>
            </a:r>
            <a:endParaRPr lang="en-US" dirty="0">
              <a:solidFill>
                <a:schemeClr val="bg1"/>
              </a:solidFill>
              <a:latin typeface="Bai Jamjuree"/>
              <a:ea typeface="Calibri"/>
              <a:cs typeface="Bai Jamjure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CD4261-F633-BCE5-E5D8-3DAC47DF84D4}"/>
              </a:ext>
            </a:extLst>
          </p:cNvPr>
          <p:cNvSpPr txBox="1"/>
          <p:nvPr/>
        </p:nvSpPr>
        <p:spPr>
          <a:xfrm>
            <a:off x="4779427" y="4285997"/>
            <a:ext cx="334208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i Jamjuree"/>
              </a:rPr>
              <a:t>Figure 2. QQ Plot of Average Meetings per day </a:t>
            </a:r>
          </a:p>
        </p:txBody>
      </p:sp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997B69DA-9220-2F53-6EA6-ED8C84FC3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38" y="1688123"/>
            <a:ext cx="3558685" cy="2434003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8BE5DC0F-2F88-3CC7-850B-5CD20C78C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5095" y="1688489"/>
            <a:ext cx="3561617" cy="243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9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1000" fill="hold"/>
                                        <p:tgtEl>
                                          <p:spTgt spid="30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7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b="1" u="sng" dirty="0"/>
              <a:t>Step 2 </a:t>
            </a:r>
            <a:r>
              <a:rPr lang="en" dirty="0"/>
              <a:t>: Feature Engineering </a:t>
            </a:r>
            <a:endParaRPr lang="en-US" dirty="0"/>
          </a:p>
        </p:txBody>
      </p:sp>
      <p:sp>
        <p:nvSpPr>
          <p:cNvPr id="3061" name="Google Shape;3061;p74"/>
          <p:cNvSpPr txBox="1">
            <a:spLocks noGrp="1"/>
          </p:cNvSpPr>
          <p:nvPr>
            <p:ph type="body" idx="1"/>
          </p:nvPr>
        </p:nvSpPr>
        <p:spPr>
          <a:xfrm>
            <a:off x="865636" y="1282739"/>
            <a:ext cx="6702000" cy="2940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chemeClr val="bg1"/>
                </a:solidFill>
              </a:rPr>
              <a:t>Problem</a:t>
            </a:r>
          </a:p>
          <a:p>
            <a:pPr marL="0" indent="0">
              <a:buNone/>
            </a:pPr>
            <a:r>
              <a:rPr lang="en" dirty="0">
                <a:solidFill>
                  <a:schemeClr val="bg1"/>
                </a:solidFill>
                <a:ea typeface="Calibri"/>
              </a:rPr>
              <a:t>Many features binary when they could contain more information</a:t>
            </a:r>
          </a:p>
          <a:p>
            <a:pPr marL="0" indent="0">
              <a:buNone/>
            </a:pPr>
            <a:endParaRPr lang="en" dirty="0">
              <a:solidFill>
                <a:schemeClr val="bg1"/>
              </a:solidFill>
              <a:ea typeface="Calibri"/>
            </a:endParaRPr>
          </a:p>
          <a:p>
            <a:pPr marL="0" indent="0">
              <a:buNone/>
            </a:pPr>
            <a:r>
              <a:rPr lang="en" dirty="0">
                <a:solidFill>
                  <a:schemeClr val="bg1"/>
                </a:solidFill>
                <a:ea typeface="Calibri"/>
              </a:rPr>
              <a:t>Example</a:t>
            </a:r>
          </a:p>
          <a:p>
            <a:pPr marL="0" indent="0">
              <a:buNone/>
            </a:pPr>
            <a:r>
              <a:rPr lang="en" dirty="0">
                <a:solidFill>
                  <a:schemeClr val="bg1"/>
                </a:solidFill>
                <a:ea typeface="Calibri"/>
              </a:rPr>
              <a:t>Productivity_Change – response 1 for change, 0 for no change</a:t>
            </a:r>
          </a:p>
          <a:p>
            <a:pPr marL="0" indent="0">
              <a:buNone/>
            </a:pPr>
            <a:endParaRPr lang="en" dirty="0">
              <a:solidFill>
                <a:schemeClr val="bg1"/>
              </a:solidFill>
              <a:ea typeface="Calibri"/>
            </a:endParaRPr>
          </a:p>
          <a:p>
            <a:pPr marL="0" indent="0">
              <a:buNone/>
            </a:pPr>
            <a:r>
              <a:rPr lang="en" b="1" u="sng" dirty="0">
                <a:solidFill>
                  <a:schemeClr val="bg1"/>
                </a:solidFill>
                <a:ea typeface="Calibri"/>
              </a:rPr>
              <a:t>Solution</a:t>
            </a:r>
            <a:r>
              <a:rPr lang="en" dirty="0">
                <a:solidFill>
                  <a:schemeClr val="bg1"/>
                </a:solidFill>
                <a:ea typeface="Calibri"/>
              </a:rPr>
              <a:t>: Engineer/Impute some variables</a:t>
            </a:r>
          </a:p>
          <a:p>
            <a:pPr marL="0" indent="0">
              <a:buNone/>
            </a:pPr>
            <a:endParaRPr lang="en" dirty="0">
              <a:solidFill>
                <a:schemeClr val="bg1"/>
              </a:solidFill>
              <a:ea typeface="Calibri"/>
            </a:endParaRPr>
          </a:p>
          <a:p>
            <a:pPr marL="0" indent="0">
              <a:buNone/>
            </a:pPr>
            <a:r>
              <a:rPr lang="en" dirty="0">
                <a:solidFill>
                  <a:schemeClr val="bg1"/>
                </a:solidFill>
                <a:ea typeface="Calibri"/>
              </a:rPr>
              <a:t>Feature engineering helps us transform a dataset and make it more suitable for a data scientists needs. </a:t>
            </a:r>
            <a:endParaRPr lang="en-US" dirty="0">
              <a:solidFill>
                <a:srgbClr val="0E0E0E"/>
              </a:solidFill>
              <a:ea typeface="Calibri"/>
            </a:endParaRPr>
          </a:p>
          <a:p>
            <a:pPr marL="0" indent="0">
              <a:buNone/>
            </a:pPr>
            <a:endParaRPr lang="en" dirty="0">
              <a:solidFill>
                <a:srgbClr val="0E0E0E"/>
              </a:solidFill>
              <a:ea typeface="Calibri"/>
            </a:endParaRPr>
          </a:p>
          <a:p>
            <a:pPr marL="0" indent="0">
              <a:buNone/>
            </a:pPr>
            <a:endParaRPr lang="en" dirty="0">
              <a:solidFill>
                <a:schemeClr val="bg1"/>
              </a:solidFill>
              <a:ea typeface="Calibri"/>
            </a:endParaRPr>
          </a:p>
          <a:p>
            <a:pPr marL="0" indent="0">
              <a:buNone/>
            </a:pPr>
            <a:endParaRPr lang="en" dirty="0">
              <a:solidFill>
                <a:schemeClr val="bg1"/>
              </a:solidFill>
              <a:ea typeface="Calibri"/>
            </a:endParaRPr>
          </a:p>
          <a:p>
            <a:pPr marL="0" indent="0">
              <a:buClr>
                <a:srgbClr val="FFFFFF"/>
              </a:buClr>
              <a:buNone/>
            </a:pPr>
            <a:endParaRPr lang="en" dirty="0">
              <a:solidFill>
                <a:schemeClr val="bg1"/>
              </a:solidFill>
            </a:endParaRPr>
          </a:p>
          <a:p>
            <a:pPr>
              <a:buClr>
                <a:srgbClr val="72F49A"/>
              </a:buClr>
            </a:pPr>
            <a:endParaRPr lang="en" sz="1200" dirty="0"/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FFFFFF"/>
              </a:buClr>
              <a:buFont typeface="Wingdings,Sans-Serif"/>
              <a:buChar char="§"/>
            </a:pPr>
            <a:endParaRPr lang="en-US" sz="1000" dirty="0">
              <a:solidFill>
                <a:schemeClr val="bg1"/>
              </a:solidFill>
            </a:endParaRPr>
          </a:p>
          <a:p>
            <a:pPr marL="457200" lvl="0" indent="-31750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endParaRPr lang="en" dirty="0">
              <a:solidFill>
                <a:schemeClr val="lt1"/>
              </a:solidFill>
            </a:endParaRPr>
          </a:p>
        </p:txBody>
      </p:sp>
      <p:grpSp>
        <p:nvGrpSpPr>
          <p:cNvPr id="3062" name="Google Shape;3062;p74"/>
          <p:cNvGrpSpPr/>
          <p:nvPr/>
        </p:nvGrpSpPr>
        <p:grpSpPr>
          <a:xfrm>
            <a:off x="7485108" y="1099840"/>
            <a:ext cx="793256" cy="182899"/>
            <a:chOff x="2685575" y="2835950"/>
            <a:chExt cx="433000" cy="99825"/>
          </a:xfrm>
        </p:grpSpPr>
        <p:sp>
          <p:nvSpPr>
            <p:cNvPr id="3063" name="Google Shape;3063;p7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7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7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7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7" name="Google Shape;3067;p74"/>
          <p:cNvSpPr/>
          <p:nvPr/>
        </p:nvSpPr>
        <p:spPr>
          <a:xfrm flipH="1">
            <a:off x="7150660" y="2622188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8" name="Google Shape;3068;p7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7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Google Shape;3070;p7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1" name="Google Shape;3071;p7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3072;p7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49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1000" fill="hold"/>
                                        <p:tgtEl>
                                          <p:spTgt spid="30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74"/>
          <p:cNvSpPr txBox="1">
            <a:spLocks noGrp="1"/>
          </p:cNvSpPr>
          <p:nvPr>
            <p:ph type="title"/>
          </p:nvPr>
        </p:nvSpPr>
        <p:spPr>
          <a:xfrm>
            <a:off x="715500" y="253334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b="1" u="sng" dirty="0"/>
              <a:t>Step 2 </a:t>
            </a:r>
            <a:r>
              <a:rPr lang="en" dirty="0"/>
              <a:t>: Feature Engineering (Continued..) </a:t>
            </a:r>
            <a:endParaRPr lang="en-US" dirty="0"/>
          </a:p>
        </p:txBody>
      </p:sp>
      <p:sp>
        <p:nvSpPr>
          <p:cNvPr id="3061" name="Google Shape;3061;p74"/>
          <p:cNvSpPr txBox="1">
            <a:spLocks noGrp="1"/>
          </p:cNvSpPr>
          <p:nvPr>
            <p:ph type="body" idx="1"/>
          </p:nvPr>
        </p:nvSpPr>
        <p:spPr>
          <a:xfrm>
            <a:off x="918864" y="1518949"/>
            <a:ext cx="67020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chemeClr val="bg1"/>
                </a:solidFill>
                <a:ea typeface="Calibri"/>
              </a:rPr>
              <a:t> </a:t>
            </a:r>
            <a:endParaRPr lang="e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" sz="1300" dirty="0">
                <a:solidFill>
                  <a:schemeClr val="bg1"/>
                </a:solidFill>
                <a:ea typeface="Calibri"/>
              </a:rPr>
              <a:t>Published works</a:t>
            </a:r>
          </a:p>
          <a:p>
            <a:pPr marL="0" indent="0">
              <a:buNone/>
            </a:pPr>
            <a:endParaRPr lang="en" sz="1300" dirty="0">
              <a:solidFill>
                <a:schemeClr val="bg1"/>
              </a:solidFill>
              <a:ea typeface="Calibri"/>
            </a:endParaRPr>
          </a:p>
          <a:p>
            <a:pPr marL="0" indent="0">
              <a:buNone/>
            </a:pPr>
            <a:endParaRPr lang="en" sz="1300" dirty="0">
              <a:solidFill>
                <a:schemeClr val="bg1"/>
              </a:solidFill>
              <a:ea typeface="Calibri"/>
            </a:endParaRPr>
          </a:p>
          <a:p>
            <a:pPr marL="0" indent="0">
              <a:buNone/>
            </a:pPr>
            <a:endParaRPr lang="en" sz="1300" dirty="0">
              <a:solidFill>
                <a:schemeClr val="bg1"/>
              </a:solidFill>
              <a:ea typeface="Calibri"/>
            </a:endParaRPr>
          </a:p>
          <a:p>
            <a:pPr marL="0" indent="0">
              <a:buNone/>
            </a:pPr>
            <a:endParaRPr lang="en" sz="1300" dirty="0">
              <a:solidFill>
                <a:schemeClr val="bg1"/>
              </a:solidFill>
              <a:ea typeface="Calibri"/>
            </a:endParaRPr>
          </a:p>
          <a:p>
            <a:pPr marL="0" indent="0">
              <a:buNone/>
            </a:pPr>
            <a:r>
              <a:rPr lang="en" sz="1300" dirty="0">
                <a:solidFill>
                  <a:schemeClr val="bg1"/>
                </a:solidFill>
                <a:ea typeface="Calibri"/>
              </a:rPr>
              <a:t>Impute Productivity_Change_Direction</a:t>
            </a:r>
          </a:p>
          <a:p>
            <a:pPr marL="0" indent="0">
              <a:buNone/>
            </a:pPr>
            <a:r>
              <a:rPr lang="en" sz="1300" dirty="0">
                <a:solidFill>
                  <a:schemeClr val="bg1"/>
                </a:solidFill>
                <a:ea typeface="Calibri"/>
              </a:rPr>
              <a:t>(1, 0, -1)</a:t>
            </a:r>
          </a:p>
          <a:p>
            <a:pPr marL="0" indent="0">
              <a:buNone/>
            </a:pPr>
            <a:endParaRPr lang="en" sz="1300" dirty="0">
              <a:solidFill>
                <a:schemeClr val="bg1"/>
              </a:solidFill>
              <a:ea typeface="Calibri"/>
            </a:endParaRPr>
          </a:p>
          <a:p>
            <a:pPr marL="0" indent="0">
              <a:buNone/>
            </a:pPr>
            <a:r>
              <a:rPr lang="en" sz="1300" dirty="0">
                <a:solidFill>
                  <a:schemeClr val="bg1"/>
                </a:solidFill>
                <a:ea typeface="Calibri"/>
              </a:rPr>
              <a:t>Sampled BLS 2020 salary data where productivity increased and salary changed</a:t>
            </a:r>
          </a:p>
          <a:p>
            <a:pPr marL="0" indent="0">
              <a:buNone/>
            </a:pPr>
            <a:r>
              <a:rPr lang="en" sz="1300" dirty="0">
                <a:solidFill>
                  <a:schemeClr val="bg1"/>
                </a:solidFill>
                <a:ea typeface="Calibri"/>
              </a:rPr>
              <a:t>Sampled BLS 2019 salary data everyewhere else</a:t>
            </a:r>
          </a:p>
          <a:p>
            <a:pPr marL="0" indent="0">
              <a:buNone/>
            </a:pPr>
            <a:endParaRPr lang="en" sz="1300" dirty="0">
              <a:solidFill>
                <a:schemeClr val="bg1"/>
              </a:solidFill>
              <a:ea typeface="Calibri"/>
            </a:endParaRPr>
          </a:p>
          <a:p>
            <a:pPr marL="0" indent="0">
              <a:buNone/>
            </a:pPr>
            <a:r>
              <a:rPr lang="en" sz="1300" dirty="0">
                <a:solidFill>
                  <a:schemeClr val="bg1"/>
                </a:solidFill>
                <a:ea typeface="Calibri"/>
              </a:rPr>
              <a:t>Log Normal distribution</a:t>
            </a:r>
          </a:p>
          <a:p>
            <a:pPr marL="0" indent="0">
              <a:buNone/>
            </a:pPr>
            <a:endParaRPr lang="en" sz="1300" dirty="0">
              <a:solidFill>
                <a:schemeClr val="bg1"/>
              </a:solidFill>
              <a:ea typeface="Calibri"/>
            </a:endParaRPr>
          </a:p>
          <a:p>
            <a:pPr marL="0" indent="0">
              <a:buNone/>
            </a:pPr>
            <a:endParaRPr lang="en" sz="1300" dirty="0">
              <a:solidFill>
                <a:schemeClr val="bg1"/>
              </a:solidFill>
              <a:ea typeface="Calibri"/>
            </a:endParaRPr>
          </a:p>
          <a:p>
            <a:pPr marL="0" indent="0">
              <a:buNone/>
            </a:pPr>
            <a:endParaRPr lang="en" dirty="0">
              <a:solidFill>
                <a:schemeClr val="bg1"/>
              </a:solidFill>
              <a:ea typeface="Calibri"/>
            </a:endParaRPr>
          </a:p>
          <a:p>
            <a:pPr marL="0" indent="0">
              <a:buClr>
                <a:srgbClr val="FFFFFF"/>
              </a:buClr>
              <a:buNone/>
            </a:pPr>
            <a:endParaRPr lang="en" dirty="0">
              <a:solidFill>
                <a:schemeClr val="bg1"/>
              </a:solidFill>
              <a:ea typeface="Calibri"/>
            </a:endParaRPr>
          </a:p>
          <a:p>
            <a:pPr marL="0" indent="0">
              <a:buClr>
                <a:srgbClr val="FFFFFF"/>
              </a:buClr>
              <a:buNone/>
            </a:pPr>
            <a:endParaRPr lang="en" dirty="0"/>
          </a:p>
          <a:p>
            <a:pPr>
              <a:buClr>
                <a:srgbClr val="72F49A"/>
              </a:buClr>
            </a:pPr>
            <a:endParaRPr lang="en" sz="1200" dirty="0">
              <a:solidFill>
                <a:schemeClr val="bg1"/>
              </a:solidFill>
            </a:endParaRPr>
          </a:p>
          <a:p>
            <a:pPr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,Sans-Serif"/>
              <a:buChar char="§"/>
            </a:pPr>
            <a:endParaRPr lang="en-US" sz="1000" dirty="0">
              <a:solidFill>
                <a:schemeClr val="lt1"/>
              </a:solidFill>
            </a:endParaRPr>
          </a:p>
          <a:p>
            <a:pPr>
              <a:buClr>
                <a:schemeClr val="dk2"/>
              </a:buClr>
            </a:pPr>
            <a:endParaRPr lang="en" dirty="0"/>
          </a:p>
        </p:txBody>
      </p:sp>
      <p:grpSp>
        <p:nvGrpSpPr>
          <p:cNvPr id="3062" name="Google Shape;3062;p74"/>
          <p:cNvGrpSpPr/>
          <p:nvPr/>
        </p:nvGrpSpPr>
        <p:grpSpPr>
          <a:xfrm>
            <a:off x="7485108" y="1099840"/>
            <a:ext cx="793256" cy="182899"/>
            <a:chOff x="2685575" y="2835950"/>
            <a:chExt cx="433000" cy="99825"/>
          </a:xfrm>
        </p:grpSpPr>
        <p:sp>
          <p:nvSpPr>
            <p:cNvPr id="3063" name="Google Shape;3063;p7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7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7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7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7" name="Google Shape;3067;p74"/>
          <p:cNvSpPr/>
          <p:nvPr/>
        </p:nvSpPr>
        <p:spPr>
          <a:xfrm flipH="1">
            <a:off x="7150660" y="2622188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8" name="Google Shape;3068;p7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7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Google Shape;3070;p7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1" name="Google Shape;3071;p7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3072;p7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00F19D-1A99-54B9-2060-68F4685E51F1}"/>
              </a:ext>
            </a:extLst>
          </p:cNvPr>
          <p:cNvSpPr txBox="1"/>
          <p:nvPr/>
        </p:nvSpPr>
        <p:spPr>
          <a:xfrm>
            <a:off x="3563481" y="916099"/>
            <a:ext cx="3231931" cy="178510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Awada</a:t>
            </a:r>
            <a:r>
              <a:rPr lang="en-US" sz="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M. </a:t>
            </a:r>
            <a:r>
              <a:rPr lang="en-US" sz="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Becerik</a:t>
            </a:r>
            <a:r>
              <a:rPr lang="en-US" sz="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Gerber B, L. G. (n.d.). Stress appraisal in the </a:t>
            </a:r>
            <a:r>
              <a:rPr lang="en-US" sz="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workbplace</a:t>
            </a:r>
            <a:r>
              <a:rPr lang="en-US" sz="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its associations with productivity and mood: Insights from a multimodal machine learning analysis. </a:t>
            </a:r>
            <a:r>
              <a:rPr lang="en-US" sz="800" i="1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PLoS</a:t>
            </a:r>
            <a:r>
              <a:rPr lang="en-US" sz="800" i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ONE</a:t>
            </a:r>
            <a:r>
              <a:rPr lang="en-US" sz="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doi:https</a:t>
            </a:r>
            <a:r>
              <a:rPr lang="en-US" sz="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://doi.org/10.1371/journal.pone.0296468</a:t>
            </a:r>
          </a:p>
          <a:p>
            <a:endParaRPr lang="en-US" sz="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Pencavel</a:t>
            </a:r>
            <a:r>
              <a:rPr lang="en-US" sz="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J. (2018). Diminishing Returns at Work: The consequences of Long Working Hours. </a:t>
            </a:r>
            <a:r>
              <a:rPr lang="en-US" sz="800" i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Oxford Academic, Online edition</a:t>
            </a:r>
            <a:r>
              <a:rPr lang="en-US" sz="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doi:https</a:t>
            </a:r>
            <a:r>
              <a:rPr lang="en-US" sz="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://doi.org/10.1093/</a:t>
            </a:r>
            <a:r>
              <a:rPr lang="en-US" sz="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oso</a:t>
            </a:r>
            <a:r>
              <a:rPr lang="en-US" sz="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/9780190876166.001.0001</a:t>
            </a:r>
          </a:p>
          <a:p>
            <a:endParaRPr lang="en-US" sz="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Yerkes, R. D. (1908). The relation of strength of stimulus to rapidity of habit-formation. </a:t>
            </a:r>
            <a:r>
              <a:rPr lang="en-US" sz="800" i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J. Comp. </a:t>
            </a:r>
            <a:r>
              <a:rPr lang="en-US" sz="800" i="1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Neorol</a:t>
            </a:r>
            <a:r>
              <a:rPr lang="en-US" sz="800" i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Psychol., 18</a:t>
            </a:r>
            <a:r>
              <a:rPr lang="en-US" sz="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459-182. </a:t>
            </a:r>
            <a:r>
              <a:rPr lang="en-US" sz="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doi:https</a:t>
            </a:r>
            <a:r>
              <a:rPr lang="en-US" sz="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://doi.org/10.1002/cne.920180503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77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1000" fill="hold"/>
                                        <p:tgtEl>
                                          <p:spTgt spid="30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7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2A. Histogram of simulated salaries</a:t>
            </a:r>
          </a:p>
          <a:p>
            <a:r>
              <a:rPr lang="en-US" sz="4400" dirty="0">
                <a:solidFill>
                  <a:srgbClr val="000000"/>
                </a:solidFill>
                <a:latin typeface="Aptos Display"/>
              </a:rPr>
              <a:t> </a:t>
            </a:r>
            <a:endParaRPr lang="en" sz="4400" dirty="0">
              <a:solidFill>
                <a:srgbClr val="000000"/>
              </a:solidFill>
              <a:latin typeface="Aptos Display"/>
            </a:endParaRPr>
          </a:p>
        </p:txBody>
      </p:sp>
      <p:sp>
        <p:nvSpPr>
          <p:cNvPr id="3061" name="Google Shape;3061;p74"/>
          <p:cNvSpPr txBox="1">
            <a:spLocks noGrp="1"/>
          </p:cNvSpPr>
          <p:nvPr>
            <p:ph type="body" idx="1"/>
          </p:nvPr>
        </p:nvSpPr>
        <p:spPr>
          <a:xfrm>
            <a:off x="1221000" y="1512026"/>
            <a:ext cx="67020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 </a:t>
            </a:r>
            <a:endParaRPr lang="en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3062" name="Google Shape;3062;p74"/>
          <p:cNvGrpSpPr/>
          <p:nvPr/>
        </p:nvGrpSpPr>
        <p:grpSpPr>
          <a:xfrm>
            <a:off x="5770608" y="2836321"/>
            <a:ext cx="793256" cy="182899"/>
            <a:chOff x="2685575" y="2835950"/>
            <a:chExt cx="433000" cy="99825"/>
          </a:xfrm>
        </p:grpSpPr>
        <p:sp>
          <p:nvSpPr>
            <p:cNvPr id="3063" name="Google Shape;3063;p7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7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7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7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7" name="Google Shape;3067;p74"/>
          <p:cNvSpPr/>
          <p:nvPr/>
        </p:nvSpPr>
        <p:spPr>
          <a:xfrm flipH="1">
            <a:off x="7150660" y="2622188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8" name="Google Shape;3068;p7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7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Google Shape;3070;p7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1" name="Google Shape;3071;p7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3072;p7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B0DA4-A41F-6235-CE4D-159FC3084E1E}"/>
              </a:ext>
            </a:extLst>
          </p:cNvPr>
          <p:cNvSpPr txBox="1"/>
          <p:nvPr/>
        </p:nvSpPr>
        <p:spPr>
          <a:xfrm>
            <a:off x="327942" y="4380994"/>
            <a:ext cx="40694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i Jamjuree"/>
                <a:cs typeface="Bai Jamjuree"/>
              </a:rPr>
              <a:t>Figure </a:t>
            </a:r>
            <a:r>
              <a:rPr lang="en-US" dirty="0">
                <a:solidFill>
                  <a:schemeClr val="bg1"/>
                </a:solidFill>
                <a:latin typeface="Bai Jamjuree"/>
                <a:ea typeface="Calibri"/>
                <a:cs typeface="Bai Jamjuree"/>
              </a:rPr>
              <a:t>: Histogram of simulated salaries showing a log normal distribution.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CD4261-F633-BCE5-E5D8-3DAC47DF84D4}"/>
              </a:ext>
            </a:extLst>
          </p:cNvPr>
          <p:cNvSpPr txBox="1"/>
          <p:nvPr/>
        </p:nvSpPr>
        <p:spPr>
          <a:xfrm>
            <a:off x="4838042" y="4417882"/>
            <a:ext cx="334208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Bai Jamjuree"/>
                <a:cs typeface="Bai Jamjuree"/>
              </a:rPr>
              <a:t>Look at that! Our simulated data was a success!</a:t>
            </a:r>
          </a:p>
        </p:txBody>
      </p:sp>
      <p:pic>
        <p:nvPicPr>
          <p:cNvPr id="3" name="Picture 2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F8724286-2C9B-F491-2F34-D9DCDD588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7552" y="1391015"/>
            <a:ext cx="5177204" cy="277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2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1000" fill="hold"/>
                                        <p:tgtEl>
                                          <p:spTgt spid="30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7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b="1" u="sng" dirty="0"/>
              <a:t>Step 3 </a:t>
            </a:r>
            <a:r>
              <a:rPr lang="en" dirty="0"/>
              <a:t>: Exploratory Data Analysis </a:t>
            </a:r>
            <a:endParaRPr lang="en-US" dirty="0"/>
          </a:p>
        </p:txBody>
      </p:sp>
      <p:sp>
        <p:nvSpPr>
          <p:cNvPr id="3061" name="Google Shape;3061;p74"/>
          <p:cNvSpPr txBox="1">
            <a:spLocks noGrp="1"/>
          </p:cNvSpPr>
          <p:nvPr>
            <p:ph type="body" idx="1"/>
          </p:nvPr>
        </p:nvSpPr>
        <p:spPr>
          <a:xfrm>
            <a:off x="920596" y="1109045"/>
            <a:ext cx="67020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chemeClr val="bg1"/>
                </a:solidFill>
              </a:rPr>
              <a:t>After cleansing and modifying the data, we can begin to understand some of the relationships between the variables by using Exploratory Data Analysis (EDA). 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" dirty="0">
              <a:solidFill>
                <a:schemeClr val="bg1"/>
              </a:solidFill>
            </a:endParaRPr>
          </a:p>
          <a:p>
            <a:pPr marL="0" indent="0">
              <a:buClr>
                <a:srgbClr val="FFFFFF"/>
              </a:buClr>
              <a:buNone/>
            </a:pPr>
            <a:endParaRPr lang="en" dirty="0">
              <a:solidFill>
                <a:schemeClr val="bg1"/>
              </a:solidFill>
            </a:endParaRPr>
          </a:p>
          <a:p>
            <a:pPr marL="0" indent="0">
              <a:buClr>
                <a:srgbClr val="FFFFFF"/>
              </a:buClr>
              <a:buNone/>
            </a:pPr>
            <a:endParaRPr lang="en" dirty="0">
              <a:solidFill>
                <a:schemeClr val="bg1"/>
              </a:solidFill>
            </a:endParaRPr>
          </a:p>
          <a:p>
            <a:pPr>
              <a:buClr>
                <a:srgbClr val="72F49A"/>
              </a:buClr>
            </a:pPr>
            <a:endParaRPr lang="en-US" sz="1000" dirty="0">
              <a:solidFill>
                <a:schemeClr val="bg1"/>
              </a:solidFill>
            </a:endParaRPr>
          </a:p>
        </p:txBody>
      </p:sp>
      <p:grpSp>
        <p:nvGrpSpPr>
          <p:cNvPr id="3062" name="Google Shape;3062;p74"/>
          <p:cNvGrpSpPr/>
          <p:nvPr/>
        </p:nvGrpSpPr>
        <p:grpSpPr>
          <a:xfrm>
            <a:off x="7485108" y="1099840"/>
            <a:ext cx="793256" cy="182899"/>
            <a:chOff x="2685575" y="2835950"/>
            <a:chExt cx="433000" cy="99825"/>
          </a:xfrm>
        </p:grpSpPr>
        <p:sp>
          <p:nvSpPr>
            <p:cNvPr id="3063" name="Google Shape;3063;p7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7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7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7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8" name="Google Shape;3068;p7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7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Google Shape;3070;p7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1" name="Google Shape;3071;p7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3072;p7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345;p82">
            <a:extLst>
              <a:ext uri="{FF2B5EF4-FFF2-40B4-BE49-F238E27FC236}">
                <a16:creationId xmlns:a16="http://schemas.microsoft.com/office/drawing/2014/main" id="{3A6194BC-C223-2009-8AA2-00D70DB5196C}"/>
              </a:ext>
            </a:extLst>
          </p:cNvPr>
          <p:cNvSpPr txBox="1">
            <a:spLocks/>
          </p:cNvSpPr>
          <p:nvPr/>
        </p:nvSpPr>
        <p:spPr>
          <a:xfrm>
            <a:off x="3358449" y="2462609"/>
            <a:ext cx="24744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>
              <a:buNone/>
            </a:pPr>
            <a:r>
              <a:rPr lang="en-US" dirty="0"/>
              <a:t>B. Stress Levels By Increased Working Hours</a:t>
            </a:r>
          </a:p>
        </p:txBody>
      </p:sp>
      <p:sp>
        <p:nvSpPr>
          <p:cNvPr id="5" name="Google Shape;3346;p82">
            <a:extLst>
              <a:ext uri="{FF2B5EF4-FFF2-40B4-BE49-F238E27FC236}">
                <a16:creationId xmlns:a16="http://schemas.microsoft.com/office/drawing/2014/main" id="{CC9BEBC5-CD0E-012E-A99A-AAF2E04F4021}"/>
              </a:ext>
            </a:extLst>
          </p:cNvPr>
          <p:cNvSpPr txBox="1">
            <a:spLocks/>
          </p:cNvSpPr>
          <p:nvPr/>
        </p:nvSpPr>
        <p:spPr>
          <a:xfrm>
            <a:off x="3358449" y="3076528"/>
            <a:ext cx="2474400" cy="7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Bai Jamjuree"/>
              </a:rPr>
              <a:t>Were stress levels affected by increased working hours? </a:t>
            </a:r>
          </a:p>
        </p:txBody>
      </p:sp>
      <p:sp>
        <p:nvSpPr>
          <p:cNvPr id="7" name="Google Shape;3347;p82">
            <a:extLst>
              <a:ext uri="{FF2B5EF4-FFF2-40B4-BE49-F238E27FC236}">
                <a16:creationId xmlns:a16="http://schemas.microsoft.com/office/drawing/2014/main" id="{4CB288BC-DA90-F505-4EF8-9D449A41C9DD}"/>
              </a:ext>
            </a:extLst>
          </p:cNvPr>
          <p:cNvSpPr txBox="1">
            <a:spLocks/>
          </p:cNvSpPr>
          <p:nvPr/>
        </p:nvSpPr>
        <p:spPr>
          <a:xfrm>
            <a:off x="5977723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Bai Jamjuree"/>
                <a:ea typeface="Calibri"/>
                <a:cs typeface="Calibri"/>
              </a:rPr>
              <a:t>C. Productivity by stress level</a:t>
            </a:r>
            <a:r>
              <a:rPr lang="en-US" dirty="0">
                <a:solidFill>
                  <a:schemeClr val="bg1"/>
                </a:solidFill>
                <a:latin typeface="Bai Jamjuree"/>
              </a:rPr>
              <a:t>s</a:t>
            </a:r>
          </a:p>
        </p:txBody>
      </p:sp>
      <p:sp>
        <p:nvSpPr>
          <p:cNvPr id="9" name="Google Shape;3348;p82">
            <a:extLst>
              <a:ext uri="{FF2B5EF4-FFF2-40B4-BE49-F238E27FC236}">
                <a16:creationId xmlns:a16="http://schemas.microsoft.com/office/drawing/2014/main" id="{C7C4DE38-0D88-A113-4EED-1FD23FA107A1}"/>
              </a:ext>
            </a:extLst>
          </p:cNvPr>
          <p:cNvSpPr txBox="1">
            <a:spLocks/>
          </p:cNvSpPr>
          <p:nvPr/>
        </p:nvSpPr>
        <p:spPr>
          <a:xfrm>
            <a:off x="5948415" y="3076528"/>
            <a:ext cx="2474400" cy="7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Bai Jamjuree"/>
              </a:rPr>
              <a:t>Were stress levels affected by changes in productivity? </a:t>
            </a:r>
            <a:r>
              <a:rPr lang="en-US" dirty="0"/>
              <a:t>st</a:t>
            </a:r>
          </a:p>
        </p:txBody>
      </p:sp>
      <p:sp>
        <p:nvSpPr>
          <p:cNvPr id="11" name="Google Shape;3349;p82">
            <a:extLst>
              <a:ext uri="{FF2B5EF4-FFF2-40B4-BE49-F238E27FC236}">
                <a16:creationId xmlns:a16="http://schemas.microsoft.com/office/drawing/2014/main" id="{A855624E-F073-99A8-EA95-52959A8B13BB}"/>
              </a:ext>
            </a:extLst>
          </p:cNvPr>
          <p:cNvSpPr txBox="1">
            <a:spLocks/>
          </p:cNvSpPr>
          <p:nvPr/>
        </p:nvSpPr>
        <p:spPr>
          <a:xfrm>
            <a:off x="739174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Bai Jamjuree"/>
              </a:rPr>
              <a:t>A. Hours Worked By Sector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Google Shape;3350;p82">
            <a:extLst>
              <a:ext uri="{FF2B5EF4-FFF2-40B4-BE49-F238E27FC236}">
                <a16:creationId xmlns:a16="http://schemas.microsoft.com/office/drawing/2014/main" id="{C0BFE7A3-4C68-CF2F-5A95-B4E170CE86F9}"/>
              </a:ext>
            </a:extLst>
          </p:cNvPr>
          <p:cNvSpPr txBox="1">
            <a:spLocks/>
          </p:cNvSpPr>
          <p:nvPr/>
        </p:nvSpPr>
        <p:spPr>
          <a:xfrm>
            <a:off x="812443" y="2688201"/>
            <a:ext cx="2474400" cy="7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  <a:latin typeface="Bai Jamjuree"/>
              </a:rPr>
              <a:t>Did any sectors work significantly more hours? </a:t>
            </a:r>
          </a:p>
        </p:txBody>
      </p:sp>
      <p:sp>
        <p:nvSpPr>
          <p:cNvPr id="15" name="Google Shape;3351;p82">
            <a:extLst>
              <a:ext uri="{FF2B5EF4-FFF2-40B4-BE49-F238E27FC236}">
                <a16:creationId xmlns:a16="http://schemas.microsoft.com/office/drawing/2014/main" id="{31FA8A14-4D4F-EEED-F0F4-A3ACAE8C6766}"/>
              </a:ext>
            </a:extLst>
          </p:cNvPr>
          <p:cNvSpPr/>
          <p:nvPr/>
        </p:nvSpPr>
        <p:spPr>
          <a:xfrm>
            <a:off x="810195" y="186687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352;p82">
            <a:extLst>
              <a:ext uri="{FF2B5EF4-FFF2-40B4-BE49-F238E27FC236}">
                <a16:creationId xmlns:a16="http://schemas.microsoft.com/office/drawing/2014/main" id="{5CAC55D6-60B0-4409-B269-E9E0B7D8E565}"/>
              </a:ext>
            </a:extLst>
          </p:cNvPr>
          <p:cNvSpPr/>
          <p:nvPr/>
        </p:nvSpPr>
        <p:spPr>
          <a:xfrm>
            <a:off x="3429470" y="186687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353;p82">
            <a:extLst>
              <a:ext uri="{FF2B5EF4-FFF2-40B4-BE49-F238E27FC236}">
                <a16:creationId xmlns:a16="http://schemas.microsoft.com/office/drawing/2014/main" id="{6DC08001-F33C-0759-B997-4E31D49C9752}"/>
              </a:ext>
            </a:extLst>
          </p:cNvPr>
          <p:cNvSpPr/>
          <p:nvPr/>
        </p:nvSpPr>
        <p:spPr>
          <a:xfrm>
            <a:off x="6048745" y="186687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3359;p82">
            <a:extLst>
              <a:ext uri="{FF2B5EF4-FFF2-40B4-BE49-F238E27FC236}">
                <a16:creationId xmlns:a16="http://schemas.microsoft.com/office/drawing/2014/main" id="{915F98FB-B6C3-C47C-1513-29E7F356344A}"/>
              </a:ext>
            </a:extLst>
          </p:cNvPr>
          <p:cNvGrpSpPr/>
          <p:nvPr/>
        </p:nvGrpSpPr>
        <p:grpSpPr>
          <a:xfrm>
            <a:off x="6205880" y="4081640"/>
            <a:ext cx="793254" cy="182899"/>
            <a:chOff x="2685575" y="2835950"/>
            <a:chExt cx="433000" cy="99825"/>
          </a:xfrm>
        </p:grpSpPr>
        <p:sp>
          <p:nvSpPr>
            <p:cNvPr id="21" name="Google Shape;3360;p82">
              <a:extLst>
                <a:ext uri="{FF2B5EF4-FFF2-40B4-BE49-F238E27FC236}">
                  <a16:creationId xmlns:a16="http://schemas.microsoft.com/office/drawing/2014/main" id="{6E63D425-885D-092E-2B77-56CC7C32DD96}"/>
                </a:ext>
              </a:extLst>
            </p:cNvPr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61;p82">
              <a:extLst>
                <a:ext uri="{FF2B5EF4-FFF2-40B4-BE49-F238E27FC236}">
                  <a16:creationId xmlns:a16="http://schemas.microsoft.com/office/drawing/2014/main" id="{135FF304-9FE2-B89C-785D-3AA66D3D195D}"/>
                </a:ext>
              </a:extLst>
            </p:cNvPr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62;p82">
              <a:extLst>
                <a:ext uri="{FF2B5EF4-FFF2-40B4-BE49-F238E27FC236}">
                  <a16:creationId xmlns:a16="http://schemas.microsoft.com/office/drawing/2014/main" id="{A69E1C06-52E4-CB8A-0352-C62B48FCBF46}"/>
                </a:ext>
              </a:extLst>
            </p:cNvPr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63;p82">
              <a:extLst>
                <a:ext uri="{FF2B5EF4-FFF2-40B4-BE49-F238E27FC236}">
                  <a16:creationId xmlns:a16="http://schemas.microsoft.com/office/drawing/2014/main" id="{41D02D85-BDDE-373E-74A1-7262D95A6C31}"/>
                </a:ext>
              </a:extLst>
            </p:cNvPr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3413;p82">
            <a:extLst>
              <a:ext uri="{FF2B5EF4-FFF2-40B4-BE49-F238E27FC236}">
                <a16:creationId xmlns:a16="http://schemas.microsoft.com/office/drawing/2014/main" id="{ECE74E3F-8201-DD43-4B9B-040039538A74}"/>
              </a:ext>
            </a:extLst>
          </p:cNvPr>
          <p:cNvSpPr/>
          <p:nvPr/>
        </p:nvSpPr>
        <p:spPr>
          <a:xfrm flipH="1">
            <a:off x="7923741" y="74747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414;p82">
            <a:extLst>
              <a:ext uri="{FF2B5EF4-FFF2-40B4-BE49-F238E27FC236}">
                <a16:creationId xmlns:a16="http://schemas.microsoft.com/office/drawing/2014/main" id="{865918ED-3BDC-7E75-E53C-85F0CEACBF2B}"/>
              </a:ext>
            </a:extLst>
          </p:cNvPr>
          <p:cNvGrpSpPr/>
          <p:nvPr/>
        </p:nvGrpSpPr>
        <p:grpSpPr>
          <a:xfrm>
            <a:off x="6156409" y="1995865"/>
            <a:ext cx="328117" cy="328057"/>
            <a:chOff x="4534444" y="2479828"/>
            <a:chExt cx="375377" cy="375308"/>
          </a:xfrm>
        </p:grpSpPr>
        <p:sp>
          <p:nvSpPr>
            <p:cNvPr id="29" name="Google Shape;3415;p82">
              <a:extLst>
                <a:ext uri="{FF2B5EF4-FFF2-40B4-BE49-F238E27FC236}">
                  <a16:creationId xmlns:a16="http://schemas.microsoft.com/office/drawing/2014/main" id="{B0DA0849-AFD4-ADC6-FBB9-DF8F375D041B}"/>
                </a:ext>
              </a:extLst>
            </p:cNvPr>
            <p:cNvSpPr/>
            <p:nvPr/>
          </p:nvSpPr>
          <p:spPr>
            <a:xfrm>
              <a:off x="4534444" y="2479828"/>
              <a:ext cx="375377" cy="375308"/>
            </a:xfrm>
            <a:custGeom>
              <a:avLst/>
              <a:gdLst/>
              <a:ahLst/>
              <a:cxnLst/>
              <a:rect l="l" t="t" r="r" b="b"/>
              <a:pathLst>
                <a:path w="20206" h="20205" extrusionOk="0">
                  <a:moveTo>
                    <a:pt x="2579" y="1188"/>
                  </a:moveTo>
                  <a:lnTo>
                    <a:pt x="2579" y="2585"/>
                  </a:lnTo>
                  <a:lnTo>
                    <a:pt x="1184" y="2585"/>
                  </a:lnTo>
                  <a:lnTo>
                    <a:pt x="1184" y="1188"/>
                  </a:lnTo>
                  <a:close/>
                  <a:moveTo>
                    <a:pt x="16443" y="1188"/>
                  </a:moveTo>
                  <a:lnTo>
                    <a:pt x="16443" y="2585"/>
                  </a:lnTo>
                  <a:lnTo>
                    <a:pt x="3763" y="2585"/>
                  </a:lnTo>
                  <a:lnTo>
                    <a:pt x="3763" y="1188"/>
                  </a:lnTo>
                  <a:close/>
                  <a:moveTo>
                    <a:pt x="19021" y="1188"/>
                  </a:moveTo>
                  <a:lnTo>
                    <a:pt x="19021" y="2585"/>
                  </a:lnTo>
                  <a:lnTo>
                    <a:pt x="17627" y="2585"/>
                  </a:lnTo>
                  <a:lnTo>
                    <a:pt x="17627" y="1188"/>
                  </a:lnTo>
                  <a:close/>
                  <a:moveTo>
                    <a:pt x="2579" y="3771"/>
                  </a:moveTo>
                  <a:lnTo>
                    <a:pt x="2579" y="11282"/>
                  </a:lnTo>
                  <a:lnTo>
                    <a:pt x="1184" y="11282"/>
                  </a:lnTo>
                  <a:lnTo>
                    <a:pt x="1184" y="3771"/>
                  </a:lnTo>
                  <a:close/>
                  <a:moveTo>
                    <a:pt x="16443" y="3771"/>
                  </a:moveTo>
                  <a:lnTo>
                    <a:pt x="16443" y="11282"/>
                  </a:lnTo>
                  <a:lnTo>
                    <a:pt x="12453" y="11282"/>
                  </a:lnTo>
                  <a:lnTo>
                    <a:pt x="9191" y="8571"/>
                  </a:lnTo>
                  <a:lnTo>
                    <a:pt x="9223" y="11282"/>
                  </a:lnTo>
                  <a:lnTo>
                    <a:pt x="3763" y="11282"/>
                  </a:lnTo>
                  <a:lnTo>
                    <a:pt x="3763" y="3771"/>
                  </a:lnTo>
                  <a:close/>
                  <a:moveTo>
                    <a:pt x="19021" y="3772"/>
                  </a:moveTo>
                  <a:lnTo>
                    <a:pt x="19021" y="11282"/>
                  </a:lnTo>
                  <a:lnTo>
                    <a:pt x="17627" y="11282"/>
                  </a:lnTo>
                  <a:lnTo>
                    <a:pt x="17627" y="3772"/>
                  </a:lnTo>
                  <a:close/>
                  <a:moveTo>
                    <a:pt x="2579" y="12469"/>
                  </a:moveTo>
                  <a:lnTo>
                    <a:pt x="2579" y="13866"/>
                  </a:lnTo>
                  <a:lnTo>
                    <a:pt x="1184" y="13866"/>
                  </a:lnTo>
                  <a:lnTo>
                    <a:pt x="1184" y="12469"/>
                  </a:lnTo>
                  <a:close/>
                  <a:moveTo>
                    <a:pt x="9236" y="12469"/>
                  </a:moveTo>
                  <a:lnTo>
                    <a:pt x="9252" y="13866"/>
                  </a:lnTo>
                  <a:lnTo>
                    <a:pt x="3763" y="13866"/>
                  </a:lnTo>
                  <a:lnTo>
                    <a:pt x="3763" y="12469"/>
                  </a:lnTo>
                  <a:close/>
                  <a:moveTo>
                    <a:pt x="16443" y="12469"/>
                  </a:moveTo>
                  <a:lnTo>
                    <a:pt x="16443" y="13866"/>
                  </a:lnTo>
                  <a:lnTo>
                    <a:pt x="15563" y="13866"/>
                  </a:lnTo>
                  <a:lnTo>
                    <a:pt x="13882" y="12469"/>
                  </a:lnTo>
                  <a:close/>
                  <a:moveTo>
                    <a:pt x="19021" y="12469"/>
                  </a:moveTo>
                  <a:lnTo>
                    <a:pt x="19021" y="13866"/>
                  </a:lnTo>
                  <a:lnTo>
                    <a:pt x="17627" y="13866"/>
                  </a:lnTo>
                  <a:lnTo>
                    <a:pt x="17627" y="12469"/>
                  </a:lnTo>
                  <a:close/>
                  <a:moveTo>
                    <a:pt x="10404" y="11119"/>
                  </a:moveTo>
                  <a:lnTo>
                    <a:pt x="14709" y="14698"/>
                  </a:lnTo>
                  <a:lnTo>
                    <a:pt x="13146" y="15445"/>
                  </a:lnTo>
                  <a:lnTo>
                    <a:pt x="14405" y="18089"/>
                  </a:lnTo>
                  <a:lnTo>
                    <a:pt x="13288" y="18623"/>
                  </a:lnTo>
                  <a:lnTo>
                    <a:pt x="12031" y="15981"/>
                  </a:lnTo>
                  <a:lnTo>
                    <a:pt x="10468" y="16727"/>
                  </a:lnTo>
                  <a:lnTo>
                    <a:pt x="10404" y="11119"/>
                  </a:lnTo>
                  <a:close/>
                  <a:moveTo>
                    <a:pt x="0" y="1"/>
                  </a:moveTo>
                  <a:lnTo>
                    <a:pt x="0" y="15053"/>
                  </a:lnTo>
                  <a:lnTo>
                    <a:pt x="9264" y="15053"/>
                  </a:lnTo>
                  <a:lnTo>
                    <a:pt x="9305" y="18598"/>
                  </a:lnTo>
                  <a:lnTo>
                    <a:pt x="11471" y="17562"/>
                  </a:lnTo>
                  <a:lnTo>
                    <a:pt x="12728" y="20204"/>
                  </a:lnTo>
                  <a:lnTo>
                    <a:pt x="15981" y="18649"/>
                  </a:lnTo>
                  <a:lnTo>
                    <a:pt x="14726" y="16006"/>
                  </a:lnTo>
                  <a:lnTo>
                    <a:pt x="16721" y="15053"/>
                  </a:lnTo>
                  <a:lnTo>
                    <a:pt x="20205" y="15053"/>
                  </a:lnTo>
                  <a:lnTo>
                    <a:pt x="20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416;p82">
              <a:extLst>
                <a:ext uri="{FF2B5EF4-FFF2-40B4-BE49-F238E27FC236}">
                  <a16:creationId xmlns:a16="http://schemas.microsoft.com/office/drawing/2014/main" id="{3F0402C0-D72C-1FEB-6DBE-4C7E35EC9845}"/>
                </a:ext>
              </a:extLst>
            </p:cNvPr>
            <p:cNvSpPr/>
            <p:nvPr/>
          </p:nvSpPr>
          <p:spPr>
            <a:xfrm>
              <a:off x="4667180" y="2574263"/>
              <a:ext cx="113267" cy="22067"/>
            </a:xfrm>
            <a:custGeom>
              <a:avLst/>
              <a:gdLst/>
              <a:ahLst/>
              <a:cxnLst/>
              <a:rect l="l" t="t" r="r" b="b"/>
              <a:pathLst>
                <a:path w="6097" h="1188" extrusionOk="0">
                  <a:moveTo>
                    <a:pt x="1" y="0"/>
                  </a:moveTo>
                  <a:lnTo>
                    <a:pt x="1" y="1187"/>
                  </a:lnTo>
                  <a:lnTo>
                    <a:pt x="6097" y="1187"/>
                  </a:lnTo>
                  <a:lnTo>
                    <a:pt x="60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417;p82">
              <a:extLst>
                <a:ext uri="{FF2B5EF4-FFF2-40B4-BE49-F238E27FC236}">
                  <a16:creationId xmlns:a16="http://schemas.microsoft.com/office/drawing/2014/main" id="{14D1806E-FCB1-0E30-CAFA-F35BAC3501EB}"/>
                </a:ext>
              </a:extLst>
            </p:cNvPr>
            <p:cNvSpPr/>
            <p:nvPr/>
          </p:nvSpPr>
          <p:spPr>
            <a:xfrm>
              <a:off x="4646299" y="2615481"/>
              <a:ext cx="155029" cy="22067"/>
            </a:xfrm>
            <a:custGeom>
              <a:avLst/>
              <a:gdLst/>
              <a:ahLst/>
              <a:cxnLst/>
              <a:rect l="l" t="t" r="r" b="b"/>
              <a:pathLst>
                <a:path w="8345" h="1188" extrusionOk="0">
                  <a:moveTo>
                    <a:pt x="0" y="0"/>
                  </a:moveTo>
                  <a:lnTo>
                    <a:pt x="0" y="1187"/>
                  </a:lnTo>
                  <a:lnTo>
                    <a:pt x="8345" y="1187"/>
                  </a:lnTo>
                  <a:lnTo>
                    <a:pt x="83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418;p82">
            <a:extLst>
              <a:ext uri="{FF2B5EF4-FFF2-40B4-BE49-F238E27FC236}">
                <a16:creationId xmlns:a16="http://schemas.microsoft.com/office/drawing/2014/main" id="{327EE303-D7AE-2781-1C08-FDB4BDD324F7}"/>
              </a:ext>
            </a:extLst>
          </p:cNvPr>
          <p:cNvGrpSpPr/>
          <p:nvPr/>
        </p:nvGrpSpPr>
        <p:grpSpPr>
          <a:xfrm>
            <a:off x="3537121" y="1987855"/>
            <a:ext cx="328083" cy="328057"/>
            <a:chOff x="2477933" y="3080134"/>
            <a:chExt cx="375340" cy="375308"/>
          </a:xfrm>
        </p:grpSpPr>
        <p:sp>
          <p:nvSpPr>
            <p:cNvPr id="34" name="Google Shape;3419;p82">
              <a:extLst>
                <a:ext uri="{FF2B5EF4-FFF2-40B4-BE49-F238E27FC236}">
                  <a16:creationId xmlns:a16="http://schemas.microsoft.com/office/drawing/2014/main" id="{17A415D9-5623-8FAD-43A3-50BE03822DE5}"/>
                </a:ext>
              </a:extLst>
            </p:cNvPr>
            <p:cNvSpPr/>
            <p:nvPr/>
          </p:nvSpPr>
          <p:spPr>
            <a:xfrm>
              <a:off x="2716487" y="3155233"/>
              <a:ext cx="75685" cy="111097"/>
            </a:xfrm>
            <a:custGeom>
              <a:avLst/>
              <a:gdLst/>
              <a:ahLst/>
              <a:cxnLst/>
              <a:rect l="l" t="t" r="r" b="b"/>
              <a:pathLst>
                <a:path w="4074" h="5981" extrusionOk="0">
                  <a:moveTo>
                    <a:pt x="2037" y="1165"/>
                  </a:moveTo>
                  <a:cubicBezTo>
                    <a:pt x="2508" y="1165"/>
                    <a:pt x="2890" y="1546"/>
                    <a:pt x="2890" y="2018"/>
                  </a:cubicBezTo>
                  <a:lnTo>
                    <a:pt x="2890" y="2908"/>
                  </a:lnTo>
                  <a:lnTo>
                    <a:pt x="1185" y="2908"/>
                  </a:lnTo>
                  <a:lnTo>
                    <a:pt x="1185" y="2018"/>
                  </a:lnTo>
                  <a:cubicBezTo>
                    <a:pt x="1186" y="1548"/>
                    <a:pt x="1567" y="1165"/>
                    <a:pt x="2037" y="1165"/>
                  </a:cubicBezTo>
                  <a:close/>
                  <a:moveTo>
                    <a:pt x="2037" y="1"/>
                  </a:moveTo>
                  <a:cubicBezTo>
                    <a:pt x="920" y="1"/>
                    <a:pt x="11" y="901"/>
                    <a:pt x="1" y="2018"/>
                  </a:cubicBezTo>
                  <a:lnTo>
                    <a:pt x="1" y="5980"/>
                  </a:lnTo>
                  <a:lnTo>
                    <a:pt x="1185" y="5980"/>
                  </a:lnTo>
                  <a:lnTo>
                    <a:pt x="1185" y="4093"/>
                  </a:lnTo>
                  <a:lnTo>
                    <a:pt x="2890" y="4093"/>
                  </a:lnTo>
                  <a:lnTo>
                    <a:pt x="2890" y="5980"/>
                  </a:lnTo>
                  <a:lnTo>
                    <a:pt x="4074" y="5980"/>
                  </a:lnTo>
                  <a:lnTo>
                    <a:pt x="4074" y="2018"/>
                  </a:lnTo>
                  <a:cubicBezTo>
                    <a:pt x="4063" y="901"/>
                    <a:pt x="3154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420;p82">
              <a:extLst>
                <a:ext uri="{FF2B5EF4-FFF2-40B4-BE49-F238E27FC236}">
                  <a16:creationId xmlns:a16="http://schemas.microsoft.com/office/drawing/2014/main" id="{A7268D40-DB70-AAC3-BC0A-5DDAA7B756A5}"/>
                </a:ext>
              </a:extLst>
            </p:cNvPr>
            <p:cNvSpPr/>
            <p:nvPr/>
          </p:nvSpPr>
          <p:spPr>
            <a:xfrm>
              <a:off x="2536508" y="3154880"/>
              <a:ext cx="91773" cy="112193"/>
            </a:xfrm>
            <a:custGeom>
              <a:avLst/>
              <a:gdLst/>
              <a:ahLst/>
              <a:cxnLst/>
              <a:rect l="l" t="t" r="r" b="b"/>
              <a:pathLst>
                <a:path w="4940" h="6040" extrusionOk="0">
                  <a:moveTo>
                    <a:pt x="2037" y="1186"/>
                  </a:moveTo>
                  <a:cubicBezTo>
                    <a:pt x="2507" y="1186"/>
                    <a:pt x="2890" y="1567"/>
                    <a:pt x="2890" y="2038"/>
                  </a:cubicBezTo>
                  <a:lnTo>
                    <a:pt x="2890" y="4003"/>
                  </a:lnTo>
                  <a:cubicBezTo>
                    <a:pt x="2890" y="4474"/>
                    <a:pt x="2507" y="4856"/>
                    <a:pt x="2037" y="4856"/>
                  </a:cubicBezTo>
                  <a:cubicBezTo>
                    <a:pt x="1565" y="4856"/>
                    <a:pt x="1185" y="4474"/>
                    <a:pt x="1185" y="4003"/>
                  </a:cubicBezTo>
                  <a:lnTo>
                    <a:pt x="1185" y="2038"/>
                  </a:lnTo>
                  <a:cubicBezTo>
                    <a:pt x="1185" y="1567"/>
                    <a:pt x="1565" y="1186"/>
                    <a:pt x="2037" y="1186"/>
                  </a:cubicBezTo>
                  <a:close/>
                  <a:moveTo>
                    <a:pt x="2037" y="0"/>
                  </a:moveTo>
                  <a:cubicBezTo>
                    <a:pt x="913" y="0"/>
                    <a:pt x="1" y="913"/>
                    <a:pt x="1" y="2037"/>
                  </a:cubicBezTo>
                  <a:lnTo>
                    <a:pt x="1" y="4002"/>
                  </a:lnTo>
                  <a:cubicBezTo>
                    <a:pt x="2" y="5126"/>
                    <a:pt x="913" y="6038"/>
                    <a:pt x="2037" y="6040"/>
                  </a:cubicBezTo>
                  <a:cubicBezTo>
                    <a:pt x="2583" y="6040"/>
                    <a:pt x="3108" y="5819"/>
                    <a:pt x="3490" y="5428"/>
                  </a:cubicBezTo>
                  <a:lnTo>
                    <a:pt x="4199" y="5998"/>
                  </a:lnTo>
                  <a:lnTo>
                    <a:pt x="4939" y="5075"/>
                  </a:lnTo>
                  <a:lnTo>
                    <a:pt x="4042" y="4354"/>
                  </a:lnTo>
                  <a:cubicBezTo>
                    <a:pt x="4063" y="4238"/>
                    <a:pt x="4074" y="4120"/>
                    <a:pt x="4074" y="4003"/>
                  </a:cubicBezTo>
                  <a:lnTo>
                    <a:pt x="4074" y="2037"/>
                  </a:lnTo>
                  <a:cubicBezTo>
                    <a:pt x="4074" y="913"/>
                    <a:pt x="3161" y="0"/>
                    <a:pt x="2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421;p82">
              <a:extLst>
                <a:ext uri="{FF2B5EF4-FFF2-40B4-BE49-F238E27FC236}">
                  <a16:creationId xmlns:a16="http://schemas.microsoft.com/office/drawing/2014/main" id="{A1444D67-0C95-A55D-3227-4D7913AAAEC6}"/>
                </a:ext>
              </a:extLst>
            </p:cNvPr>
            <p:cNvSpPr/>
            <p:nvPr/>
          </p:nvSpPr>
          <p:spPr>
            <a:xfrm>
              <a:off x="2477933" y="3080134"/>
              <a:ext cx="375340" cy="375308"/>
            </a:xfrm>
            <a:custGeom>
              <a:avLst/>
              <a:gdLst/>
              <a:ahLst/>
              <a:cxnLst/>
              <a:rect l="l" t="t" r="r" b="b"/>
              <a:pathLst>
                <a:path w="20204" h="20205" extrusionOk="0">
                  <a:moveTo>
                    <a:pt x="9509" y="1183"/>
                  </a:moveTo>
                  <a:lnTo>
                    <a:pt x="9509" y="12668"/>
                  </a:lnTo>
                  <a:lnTo>
                    <a:pt x="1184" y="12668"/>
                  </a:lnTo>
                  <a:lnTo>
                    <a:pt x="1184" y="1183"/>
                  </a:lnTo>
                  <a:close/>
                  <a:moveTo>
                    <a:pt x="19020" y="1183"/>
                  </a:moveTo>
                  <a:lnTo>
                    <a:pt x="19020" y="12668"/>
                  </a:lnTo>
                  <a:lnTo>
                    <a:pt x="10695" y="12668"/>
                  </a:lnTo>
                  <a:lnTo>
                    <a:pt x="10695" y="1183"/>
                  </a:lnTo>
                  <a:close/>
                  <a:moveTo>
                    <a:pt x="19020" y="13852"/>
                  </a:moveTo>
                  <a:lnTo>
                    <a:pt x="19020" y="15667"/>
                  </a:lnTo>
                  <a:lnTo>
                    <a:pt x="1184" y="15667"/>
                  </a:lnTo>
                  <a:lnTo>
                    <a:pt x="1184" y="13852"/>
                  </a:lnTo>
                  <a:close/>
                  <a:moveTo>
                    <a:pt x="11473" y="16851"/>
                  </a:moveTo>
                  <a:lnTo>
                    <a:pt x="11473" y="17562"/>
                  </a:lnTo>
                  <a:cubicBezTo>
                    <a:pt x="11473" y="18080"/>
                    <a:pt x="11625" y="18589"/>
                    <a:pt x="11913" y="19022"/>
                  </a:cubicBezTo>
                  <a:lnTo>
                    <a:pt x="8293" y="19022"/>
                  </a:lnTo>
                  <a:cubicBezTo>
                    <a:pt x="8581" y="18589"/>
                    <a:pt x="8734" y="18081"/>
                    <a:pt x="8734" y="17562"/>
                  </a:cubicBezTo>
                  <a:lnTo>
                    <a:pt x="8734" y="16851"/>
                  </a:lnTo>
                  <a:close/>
                  <a:moveTo>
                    <a:pt x="0" y="1"/>
                  </a:moveTo>
                  <a:lnTo>
                    <a:pt x="0" y="16850"/>
                  </a:lnTo>
                  <a:lnTo>
                    <a:pt x="7549" y="16850"/>
                  </a:lnTo>
                  <a:lnTo>
                    <a:pt x="7549" y="17560"/>
                  </a:lnTo>
                  <a:cubicBezTo>
                    <a:pt x="7548" y="18366"/>
                    <a:pt x="6895" y="19019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2"/>
                  </a:lnTo>
                  <a:lnTo>
                    <a:pt x="14117" y="19022"/>
                  </a:lnTo>
                  <a:cubicBezTo>
                    <a:pt x="13311" y="19020"/>
                    <a:pt x="12657" y="18366"/>
                    <a:pt x="12657" y="17562"/>
                  </a:cubicBezTo>
                  <a:lnTo>
                    <a:pt x="12657" y="16851"/>
                  </a:lnTo>
                  <a:lnTo>
                    <a:pt x="20204" y="16850"/>
                  </a:lnTo>
                  <a:lnTo>
                    <a:pt x="202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3422;p82">
            <a:extLst>
              <a:ext uri="{FF2B5EF4-FFF2-40B4-BE49-F238E27FC236}">
                <a16:creationId xmlns:a16="http://schemas.microsoft.com/office/drawing/2014/main" id="{9A838689-14D8-4EBE-7588-634D0F40AE25}"/>
              </a:ext>
            </a:extLst>
          </p:cNvPr>
          <p:cNvGrpSpPr/>
          <p:nvPr/>
        </p:nvGrpSpPr>
        <p:grpSpPr>
          <a:xfrm>
            <a:off x="917859" y="1982797"/>
            <a:ext cx="328117" cy="328073"/>
            <a:chOff x="1911245" y="3660176"/>
            <a:chExt cx="375377" cy="375326"/>
          </a:xfrm>
        </p:grpSpPr>
        <p:sp>
          <p:nvSpPr>
            <p:cNvPr id="39" name="Google Shape;3423;p82">
              <a:extLst>
                <a:ext uri="{FF2B5EF4-FFF2-40B4-BE49-F238E27FC236}">
                  <a16:creationId xmlns:a16="http://schemas.microsoft.com/office/drawing/2014/main" id="{03A78246-7A32-0310-CB2F-4BD7010062A8}"/>
                </a:ext>
              </a:extLst>
            </p:cNvPr>
            <p:cNvSpPr/>
            <p:nvPr/>
          </p:nvSpPr>
          <p:spPr>
            <a:xfrm>
              <a:off x="1911245" y="3660176"/>
              <a:ext cx="375377" cy="375326"/>
            </a:xfrm>
            <a:custGeom>
              <a:avLst/>
              <a:gdLst/>
              <a:ahLst/>
              <a:cxnLst/>
              <a:rect l="l" t="t" r="r" b="b"/>
              <a:pathLst>
                <a:path w="20206" h="20206" extrusionOk="0">
                  <a:moveTo>
                    <a:pt x="9511" y="3605"/>
                  </a:moveTo>
                  <a:lnTo>
                    <a:pt x="9511" y="7721"/>
                  </a:lnTo>
                  <a:lnTo>
                    <a:pt x="3679" y="7721"/>
                  </a:lnTo>
                  <a:lnTo>
                    <a:pt x="3679" y="3605"/>
                  </a:lnTo>
                  <a:close/>
                  <a:moveTo>
                    <a:pt x="16525" y="3605"/>
                  </a:moveTo>
                  <a:lnTo>
                    <a:pt x="16527" y="7721"/>
                  </a:lnTo>
                  <a:lnTo>
                    <a:pt x="10693" y="7721"/>
                  </a:lnTo>
                  <a:lnTo>
                    <a:pt x="10693" y="3605"/>
                  </a:lnTo>
                  <a:close/>
                  <a:moveTo>
                    <a:pt x="9511" y="8905"/>
                  </a:moveTo>
                  <a:lnTo>
                    <a:pt x="9511" y="13023"/>
                  </a:lnTo>
                  <a:lnTo>
                    <a:pt x="3679" y="13023"/>
                  </a:lnTo>
                  <a:lnTo>
                    <a:pt x="3679" y="8905"/>
                  </a:lnTo>
                  <a:close/>
                  <a:moveTo>
                    <a:pt x="16527" y="8905"/>
                  </a:moveTo>
                  <a:lnTo>
                    <a:pt x="16527" y="13023"/>
                  </a:lnTo>
                  <a:lnTo>
                    <a:pt x="10693" y="13023"/>
                  </a:lnTo>
                  <a:lnTo>
                    <a:pt x="10695" y="8905"/>
                  </a:lnTo>
                  <a:close/>
                  <a:moveTo>
                    <a:pt x="19021" y="1184"/>
                  </a:moveTo>
                  <a:lnTo>
                    <a:pt x="19021" y="13023"/>
                  </a:lnTo>
                  <a:lnTo>
                    <a:pt x="17711" y="13023"/>
                  </a:lnTo>
                  <a:lnTo>
                    <a:pt x="17711" y="2421"/>
                  </a:lnTo>
                  <a:lnTo>
                    <a:pt x="2495" y="2421"/>
                  </a:lnTo>
                  <a:lnTo>
                    <a:pt x="2495" y="13023"/>
                  </a:lnTo>
                  <a:lnTo>
                    <a:pt x="1184" y="13023"/>
                  </a:lnTo>
                  <a:lnTo>
                    <a:pt x="1184" y="1184"/>
                  </a:lnTo>
                  <a:close/>
                  <a:moveTo>
                    <a:pt x="19021" y="14205"/>
                  </a:moveTo>
                  <a:lnTo>
                    <a:pt x="19021" y="15665"/>
                  </a:lnTo>
                  <a:lnTo>
                    <a:pt x="1184" y="15665"/>
                  </a:lnTo>
                  <a:lnTo>
                    <a:pt x="1184" y="14205"/>
                  </a:lnTo>
                  <a:close/>
                  <a:moveTo>
                    <a:pt x="11473" y="16851"/>
                  </a:moveTo>
                  <a:lnTo>
                    <a:pt x="11473" y="17561"/>
                  </a:lnTo>
                  <a:cubicBezTo>
                    <a:pt x="11473" y="18081"/>
                    <a:pt x="11626" y="18589"/>
                    <a:pt x="11915" y="19021"/>
                  </a:cubicBezTo>
                  <a:lnTo>
                    <a:pt x="11913" y="19020"/>
                  </a:lnTo>
                  <a:lnTo>
                    <a:pt x="8293" y="19020"/>
                  </a:lnTo>
                  <a:cubicBezTo>
                    <a:pt x="8581" y="18589"/>
                    <a:pt x="8734" y="18081"/>
                    <a:pt x="8734" y="17561"/>
                  </a:cubicBezTo>
                  <a:lnTo>
                    <a:pt x="8734" y="16851"/>
                  </a:lnTo>
                  <a:close/>
                  <a:moveTo>
                    <a:pt x="0" y="0"/>
                  </a:moveTo>
                  <a:lnTo>
                    <a:pt x="0" y="16851"/>
                  </a:lnTo>
                  <a:lnTo>
                    <a:pt x="7549" y="16851"/>
                  </a:lnTo>
                  <a:lnTo>
                    <a:pt x="7549" y="17561"/>
                  </a:lnTo>
                  <a:cubicBezTo>
                    <a:pt x="7548" y="18368"/>
                    <a:pt x="6895" y="19020"/>
                    <a:pt x="6089" y="19021"/>
                  </a:cubicBezTo>
                  <a:lnTo>
                    <a:pt x="4261" y="19021"/>
                  </a:lnTo>
                  <a:lnTo>
                    <a:pt x="4261" y="20205"/>
                  </a:lnTo>
                  <a:lnTo>
                    <a:pt x="15943" y="20205"/>
                  </a:lnTo>
                  <a:lnTo>
                    <a:pt x="15943" y="19021"/>
                  </a:lnTo>
                  <a:lnTo>
                    <a:pt x="14115" y="19021"/>
                  </a:lnTo>
                  <a:cubicBezTo>
                    <a:pt x="13309" y="19020"/>
                    <a:pt x="12657" y="18368"/>
                    <a:pt x="12655" y="17561"/>
                  </a:cubicBezTo>
                  <a:lnTo>
                    <a:pt x="12655" y="16851"/>
                  </a:lnTo>
                  <a:lnTo>
                    <a:pt x="20205" y="16851"/>
                  </a:lnTo>
                  <a:lnTo>
                    <a:pt x="202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424;p82">
              <a:extLst>
                <a:ext uri="{FF2B5EF4-FFF2-40B4-BE49-F238E27FC236}">
                  <a16:creationId xmlns:a16="http://schemas.microsoft.com/office/drawing/2014/main" id="{765D97E4-B650-4BC4-8D54-F5874596C993}"/>
                </a:ext>
              </a:extLst>
            </p:cNvPr>
            <p:cNvSpPr/>
            <p:nvPr/>
          </p:nvSpPr>
          <p:spPr>
            <a:xfrm>
              <a:off x="2005191" y="3852279"/>
              <a:ext cx="57423" cy="22011"/>
            </a:xfrm>
            <a:custGeom>
              <a:avLst/>
              <a:gdLst/>
              <a:ahLst/>
              <a:cxnLst/>
              <a:rect l="l" t="t" r="r" b="b"/>
              <a:pathLst>
                <a:path w="3091" h="1185" extrusionOk="0">
                  <a:moveTo>
                    <a:pt x="0" y="1"/>
                  </a:moveTo>
                  <a:lnTo>
                    <a:pt x="0" y="1184"/>
                  </a:lnTo>
                  <a:lnTo>
                    <a:pt x="3091" y="1184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425;p82">
              <a:extLst>
                <a:ext uri="{FF2B5EF4-FFF2-40B4-BE49-F238E27FC236}">
                  <a16:creationId xmlns:a16="http://schemas.microsoft.com/office/drawing/2014/main" id="{FE0CD6BC-0E98-AC31-D3E5-4ED44AD98139}"/>
                </a:ext>
              </a:extLst>
            </p:cNvPr>
            <p:cNvSpPr/>
            <p:nvPr/>
          </p:nvSpPr>
          <p:spPr>
            <a:xfrm>
              <a:off x="2135661" y="3835951"/>
              <a:ext cx="56160" cy="56152"/>
            </a:xfrm>
            <a:custGeom>
              <a:avLst/>
              <a:gdLst/>
              <a:ahLst/>
              <a:cxnLst/>
              <a:rect l="l" t="t" r="r" b="b"/>
              <a:pathLst>
                <a:path w="3023" h="3023" extrusionOk="0">
                  <a:moveTo>
                    <a:pt x="2186" y="0"/>
                  </a:moveTo>
                  <a:lnTo>
                    <a:pt x="0" y="2186"/>
                  </a:lnTo>
                  <a:lnTo>
                    <a:pt x="838" y="3022"/>
                  </a:lnTo>
                  <a:lnTo>
                    <a:pt x="3022" y="83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26;p82">
              <a:extLst>
                <a:ext uri="{FF2B5EF4-FFF2-40B4-BE49-F238E27FC236}">
                  <a16:creationId xmlns:a16="http://schemas.microsoft.com/office/drawing/2014/main" id="{19C8C19A-F475-E0B0-57D4-0C4E370841FC}"/>
                </a:ext>
              </a:extLst>
            </p:cNvPr>
            <p:cNvSpPr/>
            <p:nvPr/>
          </p:nvSpPr>
          <p:spPr>
            <a:xfrm>
              <a:off x="2005191" y="3736724"/>
              <a:ext cx="57460" cy="57415"/>
            </a:xfrm>
            <a:custGeom>
              <a:avLst/>
              <a:gdLst/>
              <a:ahLst/>
              <a:cxnLst/>
              <a:rect l="l" t="t" r="r" b="b"/>
              <a:pathLst>
                <a:path w="3093" h="3091" extrusionOk="0">
                  <a:moveTo>
                    <a:pt x="954" y="0"/>
                  </a:moveTo>
                  <a:lnTo>
                    <a:pt x="954" y="954"/>
                  </a:lnTo>
                  <a:lnTo>
                    <a:pt x="0" y="954"/>
                  </a:lnTo>
                  <a:lnTo>
                    <a:pt x="0" y="2138"/>
                  </a:lnTo>
                  <a:lnTo>
                    <a:pt x="954" y="2138"/>
                  </a:lnTo>
                  <a:lnTo>
                    <a:pt x="954" y="3091"/>
                  </a:lnTo>
                  <a:lnTo>
                    <a:pt x="2138" y="3091"/>
                  </a:lnTo>
                  <a:lnTo>
                    <a:pt x="2138" y="2138"/>
                  </a:lnTo>
                  <a:lnTo>
                    <a:pt x="3092" y="2138"/>
                  </a:lnTo>
                  <a:lnTo>
                    <a:pt x="3092" y="954"/>
                  </a:lnTo>
                  <a:lnTo>
                    <a:pt x="2138" y="954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427;p82">
              <a:extLst>
                <a:ext uri="{FF2B5EF4-FFF2-40B4-BE49-F238E27FC236}">
                  <a16:creationId xmlns:a16="http://schemas.microsoft.com/office/drawing/2014/main" id="{5A36AA80-C20D-6AAF-3F39-A2106ACCFB1C}"/>
                </a:ext>
              </a:extLst>
            </p:cNvPr>
            <p:cNvSpPr/>
            <p:nvPr/>
          </p:nvSpPr>
          <p:spPr>
            <a:xfrm>
              <a:off x="2135717" y="3737355"/>
              <a:ext cx="56160" cy="56152"/>
            </a:xfrm>
            <a:custGeom>
              <a:avLst/>
              <a:gdLst/>
              <a:ahLst/>
              <a:cxnLst/>
              <a:rect l="l" t="t" r="r" b="b"/>
              <a:pathLst>
                <a:path w="3023" h="3023" extrusionOk="0">
                  <a:moveTo>
                    <a:pt x="838" y="0"/>
                  </a:moveTo>
                  <a:lnTo>
                    <a:pt x="0" y="838"/>
                  </a:lnTo>
                  <a:lnTo>
                    <a:pt x="674" y="1511"/>
                  </a:lnTo>
                  <a:lnTo>
                    <a:pt x="0" y="2186"/>
                  </a:lnTo>
                  <a:lnTo>
                    <a:pt x="838" y="3022"/>
                  </a:lnTo>
                  <a:lnTo>
                    <a:pt x="1511" y="2349"/>
                  </a:lnTo>
                  <a:lnTo>
                    <a:pt x="2186" y="3022"/>
                  </a:lnTo>
                  <a:lnTo>
                    <a:pt x="3022" y="2186"/>
                  </a:lnTo>
                  <a:lnTo>
                    <a:pt x="2349" y="1511"/>
                  </a:lnTo>
                  <a:lnTo>
                    <a:pt x="3022" y="838"/>
                  </a:lnTo>
                  <a:lnTo>
                    <a:pt x="2186" y="0"/>
                  </a:lnTo>
                  <a:lnTo>
                    <a:pt x="1511" y="67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5982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7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3A. Hours Worked By Sector</a:t>
            </a:r>
          </a:p>
        </p:txBody>
      </p:sp>
      <p:sp>
        <p:nvSpPr>
          <p:cNvPr id="3061" name="Google Shape;3061;p74"/>
          <p:cNvSpPr txBox="1">
            <a:spLocks noGrp="1"/>
          </p:cNvSpPr>
          <p:nvPr>
            <p:ph type="body" idx="1"/>
          </p:nvPr>
        </p:nvSpPr>
        <p:spPr>
          <a:xfrm>
            <a:off x="993866" y="962507"/>
            <a:ext cx="67020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 </a:t>
            </a:r>
            <a:endParaRPr lang="en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068" name="Google Shape;3068;p7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7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Google Shape;3070;p7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1" name="Google Shape;3071;p7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3072;p7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B0DA4-A41F-6235-CE4D-159FC3084E1E}"/>
              </a:ext>
            </a:extLst>
          </p:cNvPr>
          <p:cNvSpPr txBox="1"/>
          <p:nvPr/>
        </p:nvSpPr>
        <p:spPr>
          <a:xfrm>
            <a:off x="870134" y="3523743"/>
            <a:ext cx="40694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i Jamjuree"/>
                <a:cs typeface="Bai Jamjuree"/>
              </a:rPr>
              <a:t>Figure 3A. Bar Plot of Average Working Hours by Sector </a:t>
            </a:r>
            <a:endParaRPr lang="en-US" dirty="0">
              <a:solidFill>
                <a:schemeClr val="bg1"/>
              </a:solidFill>
              <a:latin typeface="Bai Jamjuree"/>
              <a:ea typeface="Calibri"/>
              <a:cs typeface="Bai Jamjure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4BBB2D-2374-0AEC-0282-1D3D9A946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904" y="1101956"/>
            <a:ext cx="4711211" cy="2346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1B9F02-C3FD-D53B-439D-759D4A1E21AD}"/>
              </a:ext>
            </a:extLst>
          </p:cNvPr>
          <p:cNvSpPr txBox="1"/>
          <p:nvPr/>
        </p:nvSpPr>
        <p:spPr>
          <a:xfrm>
            <a:off x="5501299" y="1931039"/>
            <a:ext cx="2770797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>
                <a:solidFill>
                  <a:schemeClr val="bg1"/>
                </a:solidFill>
                <a:latin typeface="Bai Jamjuree"/>
              </a:rPr>
              <a:t>      </a:t>
            </a:r>
            <a:r>
              <a:rPr lang="en-US" sz="1200" b="1" u="sng" dirty="0">
                <a:solidFill>
                  <a:schemeClr val="bg1"/>
                </a:solidFill>
                <a:latin typeface="Bai Jamjuree"/>
              </a:rPr>
              <a:t>Results</a:t>
            </a:r>
          </a:p>
          <a:p>
            <a:pPr marL="285750" indent="-285750">
              <a:buFont typeface="Courier New"/>
              <a:buChar char="o"/>
            </a:pPr>
            <a:r>
              <a:rPr lang="en-US" sz="1200" dirty="0">
                <a:solidFill>
                  <a:schemeClr val="bg1"/>
                </a:solidFill>
                <a:latin typeface="Bai Jamjuree"/>
              </a:rPr>
              <a:t>Varying levels of average working hours</a:t>
            </a:r>
          </a:p>
          <a:p>
            <a:pPr marL="285750" indent="-285750">
              <a:buFont typeface="Courier New"/>
              <a:buChar char="o"/>
            </a:pPr>
            <a:endParaRPr lang="en-US" sz="1200" dirty="0">
              <a:solidFill>
                <a:schemeClr val="bg1"/>
              </a:solidFill>
              <a:latin typeface="Bai Jamjuree"/>
            </a:endParaRPr>
          </a:p>
          <a:p>
            <a:pPr marL="285750" indent="-285750">
              <a:buFont typeface="Courier New"/>
              <a:buChar char="o"/>
            </a:pPr>
            <a:r>
              <a:rPr lang="en-US" sz="1200" dirty="0">
                <a:solidFill>
                  <a:schemeClr val="bg1"/>
                </a:solidFill>
                <a:latin typeface="Bai Jamjuree"/>
              </a:rPr>
              <a:t>Analysis of variance p = 0.897. </a:t>
            </a:r>
          </a:p>
          <a:p>
            <a:endParaRPr lang="en-US" sz="1200" b="1" u="sng" dirty="0">
              <a:solidFill>
                <a:schemeClr val="bg1"/>
              </a:solidFill>
              <a:latin typeface="Bai Jamjuree"/>
            </a:endParaRPr>
          </a:p>
          <a:p>
            <a:endParaRPr lang="en-US" b="1" u="sng" dirty="0">
              <a:solidFill>
                <a:schemeClr val="bg1"/>
              </a:solidFill>
              <a:latin typeface="Bai Jamjuree"/>
            </a:endParaRPr>
          </a:p>
          <a:p>
            <a:endParaRPr lang="en-US" b="1" u="sng" dirty="0">
              <a:solidFill>
                <a:schemeClr val="bg1"/>
              </a:solidFill>
              <a:latin typeface="Bai Jamjuree"/>
            </a:endParaRPr>
          </a:p>
        </p:txBody>
      </p:sp>
    </p:spTree>
    <p:extLst>
      <p:ext uri="{BB962C8B-B14F-4D97-AF65-F5344CB8AC3E}">
        <p14:creationId xmlns:p14="http://schemas.microsoft.com/office/powerpoint/2010/main" val="157996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7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8152615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sz="2400" dirty="0"/>
              <a:t>3B. Stress Levels By Increased Working Hours</a:t>
            </a:r>
          </a:p>
          <a:p>
            <a:endParaRPr lang="en" dirty="0"/>
          </a:p>
        </p:txBody>
      </p:sp>
      <p:sp>
        <p:nvSpPr>
          <p:cNvPr id="3061" name="Google Shape;3061;p74"/>
          <p:cNvSpPr txBox="1">
            <a:spLocks noGrp="1"/>
          </p:cNvSpPr>
          <p:nvPr>
            <p:ph type="body" idx="1"/>
          </p:nvPr>
        </p:nvSpPr>
        <p:spPr>
          <a:xfrm>
            <a:off x="993866" y="962507"/>
            <a:ext cx="67020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 </a:t>
            </a:r>
            <a:endParaRPr lang="en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068" name="Google Shape;3068;p7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7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Google Shape;3070;p7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1" name="Google Shape;3071;p7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3072;p7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B0DA4-A41F-6235-CE4D-159FC3084E1E}"/>
              </a:ext>
            </a:extLst>
          </p:cNvPr>
          <p:cNvSpPr txBox="1"/>
          <p:nvPr/>
        </p:nvSpPr>
        <p:spPr>
          <a:xfrm>
            <a:off x="994692" y="3311262"/>
            <a:ext cx="40694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i Jamjuree"/>
                <a:cs typeface="Bai Jamjuree"/>
              </a:rPr>
              <a:t>Figure 3B. Stress Levels by Increased Working Hours in each Sector (Retail &amp; Healthcare) </a:t>
            </a:r>
            <a:endParaRPr lang="en-US" dirty="0">
              <a:solidFill>
                <a:schemeClr val="bg1"/>
              </a:solidFill>
              <a:latin typeface="Bai Jamjuree"/>
              <a:ea typeface="Calibri"/>
              <a:cs typeface="Bai Jamjure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1B9F02-C3FD-D53B-439D-759D4A1E21AD}"/>
              </a:ext>
            </a:extLst>
          </p:cNvPr>
          <p:cNvSpPr txBox="1"/>
          <p:nvPr/>
        </p:nvSpPr>
        <p:spPr>
          <a:xfrm>
            <a:off x="5652110" y="5212337"/>
            <a:ext cx="2770797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u="sng" dirty="0">
                <a:solidFill>
                  <a:schemeClr val="bg1"/>
                </a:solidFill>
                <a:latin typeface="Bai Jamjuree"/>
              </a:rPr>
              <a:t>Results</a:t>
            </a:r>
          </a:p>
          <a:p>
            <a:pPr marL="285750" indent="-285750">
              <a:buFont typeface="Courier New"/>
              <a:buChar char="o"/>
            </a:pPr>
            <a:r>
              <a:rPr lang="en-US" sz="1200" dirty="0">
                <a:solidFill>
                  <a:schemeClr val="bg1"/>
                </a:solidFill>
                <a:latin typeface="Bai Jamjuree"/>
              </a:rPr>
              <a:t>The Bar Plot suggests that both the education &amp; IT Sector worked slightly more hours than the healthcare and retail sections. </a:t>
            </a:r>
          </a:p>
          <a:p>
            <a:pPr marL="285750" indent="-285750">
              <a:buFont typeface="Courier New"/>
              <a:buChar char="o"/>
            </a:pPr>
            <a:endParaRPr lang="en-US" sz="1200" dirty="0">
              <a:solidFill>
                <a:schemeClr val="bg1"/>
              </a:solidFill>
              <a:latin typeface="Bai Jamjuree"/>
            </a:endParaRPr>
          </a:p>
          <a:p>
            <a:pPr marL="285750" indent="-285750">
              <a:buFont typeface="Courier New"/>
              <a:buChar char="o"/>
            </a:pPr>
            <a:r>
              <a:rPr lang="en-US" sz="1200" dirty="0">
                <a:solidFill>
                  <a:schemeClr val="bg1"/>
                </a:solidFill>
                <a:latin typeface="Bai Jamjuree"/>
              </a:rPr>
              <a:t>After running a statistical test ( ANOVA) we found that there is not enough evidence that supports that this difference is statistically significant. </a:t>
            </a:r>
          </a:p>
          <a:p>
            <a:endParaRPr lang="en-US" sz="1200" b="1" u="sng" dirty="0">
              <a:solidFill>
                <a:schemeClr val="bg1"/>
              </a:solidFill>
              <a:latin typeface="Bai Jamjuree"/>
            </a:endParaRPr>
          </a:p>
          <a:p>
            <a:endParaRPr lang="en-US" b="1" u="sng" dirty="0">
              <a:solidFill>
                <a:schemeClr val="bg1"/>
              </a:solidFill>
              <a:latin typeface="Bai Jamjuree"/>
            </a:endParaRPr>
          </a:p>
          <a:p>
            <a:endParaRPr lang="en-US" b="1" u="sng" dirty="0">
              <a:solidFill>
                <a:schemeClr val="bg1"/>
              </a:solidFill>
              <a:latin typeface="Bai Jamjure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7F11A0-F6EA-FE24-E904-EC5EB7279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40" y="1053611"/>
            <a:ext cx="3794615" cy="217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F5F71E-EC9B-1806-1E53-314E7F3C3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2761" y="1053610"/>
            <a:ext cx="3860556" cy="217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5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74"/>
          <p:cNvSpPr txBox="1">
            <a:spLocks noGrp="1"/>
          </p:cNvSpPr>
          <p:nvPr>
            <p:ph type="title"/>
          </p:nvPr>
        </p:nvSpPr>
        <p:spPr>
          <a:xfrm>
            <a:off x="605141" y="205271"/>
            <a:ext cx="8152615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sz="2400" dirty="0"/>
              <a:t>3B. Stress Levels By Increased Working Hours (Cont...)</a:t>
            </a:r>
          </a:p>
          <a:p>
            <a:endParaRPr lang="en" dirty="0"/>
          </a:p>
        </p:txBody>
      </p:sp>
      <p:sp>
        <p:nvSpPr>
          <p:cNvPr id="3061" name="Google Shape;3061;p74"/>
          <p:cNvSpPr txBox="1">
            <a:spLocks noGrp="1"/>
          </p:cNvSpPr>
          <p:nvPr>
            <p:ph type="body" idx="1"/>
          </p:nvPr>
        </p:nvSpPr>
        <p:spPr>
          <a:xfrm>
            <a:off x="993866" y="962507"/>
            <a:ext cx="67020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 </a:t>
            </a:r>
            <a:endParaRPr lang="en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068" name="Google Shape;3068;p7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7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Google Shape;3070;p7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1" name="Google Shape;3071;p7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3072;p7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B0DA4-A41F-6235-CE4D-159FC3084E1E}"/>
              </a:ext>
            </a:extLst>
          </p:cNvPr>
          <p:cNvSpPr txBox="1"/>
          <p:nvPr/>
        </p:nvSpPr>
        <p:spPr>
          <a:xfrm>
            <a:off x="994693" y="3787512"/>
            <a:ext cx="519781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i Jamjuree"/>
                <a:cs typeface="Bai Jamjuree"/>
              </a:rPr>
              <a:t>Figure 3B. Stress Levels by Increased Working Hours in each Sector (Education &amp; IT) </a:t>
            </a:r>
            <a:endParaRPr lang="en-US" dirty="0">
              <a:solidFill>
                <a:schemeClr val="bg1"/>
              </a:solidFill>
              <a:latin typeface="Bai Jamjuree"/>
              <a:ea typeface="Calibri"/>
              <a:cs typeface="Bai Jamjure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1B9F02-C3FD-D53B-439D-759D4A1E21AD}"/>
              </a:ext>
            </a:extLst>
          </p:cNvPr>
          <p:cNvSpPr txBox="1"/>
          <p:nvPr/>
        </p:nvSpPr>
        <p:spPr>
          <a:xfrm>
            <a:off x="5652110" y="5212337"/>
            <a:ext cx="2770797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u="sng" dirty="0">
                <a:solidFill>
                  <a:schemeClr val="bg1"/>
                </a:solidFill>
                <a:latin typeface="Bai Jamjuree"/>
              </a:rPr>
              <a:t>Results</a:t>
            </a:r>
          </a:p>
          <a:p>
            <a:pPr marL="285750" indent="-285750">
              <a:buFont typeface="Courier New"/>
              <a:buChar char="o"/>
            </a:pPr>
            <a:r>
              <a:rPr lang="en-US" sz="1200" dirty="0">
                <a:solidFill>
                  <a:schemeClr val="bg1"/>
                </a:solidFill>
                <a:latin typeface="Bai Jamjuree"/>
              </a:rPr>
              <a:t>The Bar Plot suggests that both the education &amp; IT Sector worked slightly more hours than the healthcare and retail sections. </a:t>
            </a:r>
          </a:p>
          <a:p>
            <a:pPr marL="285750" indent="-285750">
              <a:buFont typeface="Courier New"/>
              <a:buChar char="o"/>
            </a:pPr>
            <a:endParaRPr lang="en-US" sz="1200" dirty="0">
              <a:solidFill>
                <a:schemeClr val="bg1"/>
              </a:solidFill>
              <a:latin typeface="Bai Jamjuree"/>
            </a:endParaRPr>
          </a:p>
          <a:p>
            <a:pPr marL="285750" indent="-285750">
              <a:buFont typeface="Courier New"/>
              <a:buChar char="o"/>
            </a:pPr>
            <a:r>
              <a:rPr lang="en-US" sz="1200" dirty="0">
                <a:solidFill>
                  <a:schemeClr val="bg1"/>
                </a:solidFill>
                <a:latin typeface="Bai Jamjuree"/>
              </a:rPr>
              <a:t>After running a statistical test ( ANOVA) we found that there is not enough evidence that supports that this difference is statistically significant. </a:t>
            </a:r>
          </a:p>
          <a:p>
            <a:endParaRPr lang="en-US" sz="1200" b="1" u="sng" dirty="0">
              <a:solidFill>
                <a:schemeClr val="bg1"/>
              </a:solidFill>
              <a:latin typeface="Bai Jamjuree"/>
            </a:endParaRPr>
          </a:p>
          <a:p>
            <a:endParaRPr lang="en-US" b="1" u="sng" dirty="0">
              <a:solidFill>
                <a:schemeClr val="bg1"/>
              </a:solidFill>
              <a:latin typeface="Bai Jamjuree"/>
            </a:endParaRPr>
          </a:p>
          <a:p>
            <a:endParaRPr lang="en-US" b="1" u="sng" dirty="0">
              <a:solidFill>
                <a:schemeClr val="bg1"/>
              </a:solidFill>
              <a:latin typeface="Bai Jamjure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37EB5-822F-3980-BC18-63C934C0B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42" y="1288073"/>
            <a:ext cx="4073036" cy="2354874"/>
          </a:xfrm>
          <a:prstGeom prst="rect">
            <a:avLst/>
          </a:prstGeom>
        </p:spPr>
      </p:pic>
      <p:pic>
        <p:nvPicPr>
          <p:cNvPr id="6" name="Picture 5" descr="A graph of a number of blue and orange bars&#10;&#10;Description automatically generated">
            <a:extLst>
              <a:ext uri="{FF2B5EF4-FFF2-40B4-BE49-F238E27FC236}">
                <a16:creationId xmlns:a16="http://schemas.microsoft.com/office/drawing/2014/main" id="{72AC24F6-3132-AE5B-D443-4F1E52E16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9611" y="1286973"/>
            <a:ext cx="3902318" cy="235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7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7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8152615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sz="2400" dirty="0"/>
              <a:t>3C. Stress Levels By Productivity Change</a:t>
            </a:r>
          </a:p>
          <a:p>
            <a:endParaRPr lang="en" dirty="0"/>
          </a:p>
        </p:txBody>
      </p:sp>
      <p:sp>
        <p:nvSpPr>
          <p:cNvPr id="3061" name="Google Shape;3061;p74"/>
          <p:cNvSpPr txBox="1">
            <a:spLocks noGrp="1"/>
          </p:cNvSpPr>
          <p:nvPr>
            <p:ph type="body" idx="1"/>
          </p:nvPr>
        </p:nvSpPr>
        <p:spPr>
          <a:xfrm>
            <a:off x="993866" y="962507"/>
            <a:ext cx="67020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 </a:t>
            </a:r>
            <a:endParaRPr lang="en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068" name="Google Shape;3068;p7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7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Google Shape;3070;p7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1" name="Google Shape;3071;p7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3072;p7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B0DA4-A41F-6235-CE4D-159FC3084E1E}"/>
              </a:ext>
            </a:extLst>
          </p:cNvPr>
          <p:cNvSpPr txBox="1"/>
          <p:nvPr/>
        </p:nvSpPr>
        <p:spPr>
          <a:xfrm>
            <a:off x="994692" y="3311262"/>
            <a:ext cx="40694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i Jamjuree"/>
                <a:cs typeface="Bai Jamjuree"/>
              </a:rPr>
              <a:t>Figure 3C.  Stress levels by productivity change direction in each sector (Retail &amp; Healthcare)</a:t>
            </a:r>
            <a:endParaRPr lang="en-US" dirty="0">
              <a:solidFill>
                <a:schemeClr val="bg1"/>
              </a:solidFill>
              <a:latin typeface="Bai Jamjuree"/>
              <a:ea typeface="Calibri"/>
              <a:cs typeface="Bai Jamjure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1B9F02-C3FD-D53B-439D-759D4A1E21AD}"/>
              </a:ext>
            </a:extLst>
          </p:cNvPr>
          <p:cNvSpPr txBox="1"/>
          <p:nvPr/>
        </p:nvSpPr>
        <p:spPr>
          <a:xfrm>
            <a:off x="5652110" y="5212337"/>
            <a:ext cx="2770797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u="sng" dirty="0">
                <a:solidFill>
                  <a:schemeClr val="bg1"/>
                </a:solidFill>
                <a:latin typeface="Bai Jamjuree"/>
              </a:rPr>
              <a:t>Results</a:t>
            </a:r>
          </a:p>
          <a:p>
            <a:pPr marL="285750" indent="-285750">
              <a:buFont typeface="Courier New"/>
              <a:buChar char="o"/>
            </a:pPr>
            <a:r>
              <a:rPr lang="en-US" sz="1200" dirty="0">
                <a:solidFill>
                  <a:schemeClr val="bg1"/>
                </a:solidFill>
                <a:latin typeface="Bai Jamjuree"/>
              </a:rPr>
              <a:t>The Bar Plot suggests that both the education &amp; IT Sector worked slightly more hours than the healthcare and retail sections. </a:t>
            </a:r>
          </a:p>
          <a:p>
            <a:pPr marL="285750" indent="-285750">
              <a:buFont typeface="Courier New"/>
              <a:buChar char="o"/>
            </a:pPr>
            <a:endParaRPr lang="en-US" sz="1200" dirty="0">
              <a:solidFill>
                <a:schemeClr val="bg1"/>
              </a:solidFill>
              <a:latin typeface="Bai Jamjuree"/>
            </a:endParaRPr>
          </a:p>
          <a:p>
            <a:pPr marL="285750" indent="-285750">
              <a:buFont typeface="Courier New"/>
              <a:buChar char="o"/>
            </a:pPr>
            <a:r>
              <a:rPr lang="en-US" sz="1200" dirty="0">
                <a:solidFill>
                  <a:schemeClr val="bg1"/>
                </a:solidFill>
                <a:latin typeface="Bai Jamjuree"/>
              </a:rPr>
              <a:t>After running a statistical test ( ANOVA) we found that there is not enough evidence that supports that this difference is statistically significant. </a:t>
            </a:r>
          </a:p>
          <a:p>
            <a:endParaRPr lang="en-US" sz="1200" b="1" u="sng" dirty="0">
              <a:solidFill>
                <a:schemeClr val="bg1"/>
              </a:solidFill>
              <a:latin typeface="Bai Jamjuree"/>
            </a:endParaRPr>
          </a:p>
          <a:p>
            <a:endParaRPr lang="en-US" b="1" u="sng" dirty="0">
              <a:solidFill>
                <a:schemeClr val="bg1"/>
              </a:solidFill>
              <a:latin typeface="Bai Jamjuree"/>
            </a:endParaRPr>
          </a:p>
          <a:p>
            <a:endParaRPr lang="en-US" b="1" u="sng" dirty="0">
              <a:solidFill>
                <a:schemeClr val="bg1"/>
              </a:solidFill>
              <a:latin typeface="Bai Jamjuree"/>
            </a:endParaRPr>
          </a:p>
        </p:txBody>
      </p:sp>
      <p:pic>
        <p:nvPicPr>
          <p:cNvPr id="3" name="Picture 2" descr="A graph showing different colored bars&#10;&#10;Description automatically generated">
            <a:extLst>
              <a:ext uri="{FF2B5EF4-FFF2-40B4-BE49-F238E27FC236}">
                <a16:creationId xmlns:a16="http://schemas.microsoft.com/office/drawing/2014/main" id="{D56A9D47-1A46-D64E-776F-613C25CC1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279" y="1002323"/>
            <a:ext cx="3933826" cy="2274277"/>
          </a:xfrm>
          <a:prstGeom prst="rect">
            <a:avLst/>
          </a:prstGeom>
        </p:spPr>
      </p:pic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5E917C7-DD75-B450-A97A-4B9C0A807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1683" y="1009649"/>
            <a:ext cx="3897192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7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8152615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sz="2400" dirty="0"/>
              <a:t>3C. Stress Levels By Productivity Change (Cont..)</a:t>
            </a:r>
          </a:p>
          <a:p>
            <a:endParaRPr lang="en" dirty="0"/>
          </a:p>
        </p:txBody>
      </p:sp>
      <p:sp>
        <p:nvSpPr>
          <p:cNvPr id="3061" name="Google Shape;3061;p74"/>
          <p:cNvSpPr txBox="1">
            <a:spLocks noGrp="1"/>
          </p:cNvSpPr>
          <p:nvPr>
            <p:ph type="body" idx="1"/>
          </p:nvPr>
        </p:nvSpPr>
        <p:spPr>
          <a:xfrm>
            <a:off x="993866" y="962507"/>
            <a:ext cx="67020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 </a:t>
            </a:r>
            <a:endParaRPr lang="en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068" name="Google Shape;3068;p7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7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Google Shape;3070;p7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1" name="Google Shape;3071;p7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3072;p7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B0DA4-A41F-6235-CE4D-159FC3084E1E}"/>
              </a:ext>
            </a:extLst>
          </p:cNvPr>
          <p:cNvSpPr txBox="1"/>
          <p:nvPr/>
        </p:nvSpPr>
        <p:spPr>
          <a:xfrm>
            <a:off x="774884" y="3311262"/>
            <a:ext cx="390095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i Jamjuree"/>
                <a:cs typeface="Bai Jamjuree"/>
              </a:rPr>
              <a:t>Figure 3C.  Stress levels by productivity change </a:t>
            </a:r>
            <a:r>
              <a:rPr lang="en-US">
                <a:solidFill>
                  <a:schemeClr val="bg1"/>
                </a:solidFill>
                <a:latin typeface="Bai Jamjuree"/>
                <a:cs typeface="Bai Jamjuree"/>
              </a:rPr>
              <a:t>direction in each sector (Education &amp;  IT </a:t>
            </a:r>
            <a:r>
              <a:rPr lang="en-US" dirty="0">
                <a:solidFill>
                  <a:schemeClr val="bg1"/>
                </a:solidFill>
                <a:latin typeface="Bai Jamjuree"/>
                <a:cs typeface="Bai Jamjuree"/>
              </a:rPr>
              <a:t>)</a:t>
            </a:r>
            <a:endParaRPr lang="en-US" dirty="0">
              <a:solidFill>
                <a:schemeClr val="bg1"/>
              </a:solidFill>
              <a:latin typeface="Bai Jamjuree"/>
              <a:ea typeface="Calibri"/>
              <a:cs typeface="Bai Jamjure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1B9F02-C3FD-D53B-439D-759D4A1E21AD}"/>
              </a:ext>
            </a:extLst>
          </p:cNvPr>
          <p:cNvSpPr txBox="1"/>
          <p:nvPr/>
        </p:nvSpPr>
        <p:spPr>
          <a:xfrm>
            <a:off x="5652110" y="5212337"/>
            <a:ext cx="2770797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u="sng" dirty="0">
                <a:solidFill>
                  <a:schemeClr val="bg1"/>
                </a:solidFill>
                <a:latin typeface="Bai Jamjuree"/>
              </a:rPr>
              <a:t>Results</a:t>
            </a:r>
          </a:p>
          <a:p>
            <a:pPr marL="285750" indent="-285750">
              <a:buFont typeface="Courier New"/>
              <a:buChar char="o"/>
            </a:pPr>
            <a:r>
              <a:rPr lang="en-US" sz="1200" dirty="0">
                <a:solidFill>
                  <a:schemeClr val="bg1"/>
                </a:solidFill>
                <a:latin typeface="Bai Jamjuree"/>
              </a:rPr>
              <a:t>The Bar Plot suggests that both the education &amp; IT Sector worked slightly more hours than the healthcare and retail sections. </a:t>
            </a:r>
          </a:p>
          <a:p>
            <a:pPr marL="285750" indent="-285750">
              <a:buFont typeface="Courier New"/>
              <a:buChar char="o"/>
            </a:pPr>
            <a:endParaRPr lang="en-US" sz="1200" dirty="0">
              <a:solidFill>
                <a:schemeClr val="bg1"/>
              </a:solidFill>
              <a:latin typeface="Bai Jamjuree"/>
            </a:endParaRPr>
          </a:p>
          <a:p>
            <a:pPr marL="285750" indent="-285750">
              <a:buFont typeface="Courier New"/>
              <a:buChar char="o"/>
            </a:pPr>
            <a:r>
              <a:rPr lang="en-US" sz="1200" dirty="0">
                <a:solidFill>
                  <a:schemeClr val="bg1"/>
                </a:solidFill>
                <a:latin typeface="Bai Jamjuree"/>
              </a:rPr>
              <a:t>After running a statistical test ( ANOVA) we found that there is not enough evidence that supports that this difference is statistically significant. </a:t>
            </a:r>
          </a:p>
          <a:p>
            <a:endParaRPr lang="en-US" sz="1200" b="1" u="sng" dirty="0">
              <a:solidFill>
                <a:schemeClr val="bg1"/>
              </a:solidFill>
              <a:latin typeface="Bai Jamjuree"/>
            </a:endParaRPr>
          </a:p>
          <a:p>
            <a:endParaRPr lang="en-US" b="1" u="sng" dirty="0">
              <a:solidFill>
                <a:schemeClr val="bg1"/>
              </a:solidFill>
              <a:latin typeface="Bai Jamjuree"/>
            </a:endParaRPr>
          </a:p>
          <a:p>
            <a:endParaRPr lang="en-US" b="1" u="sng" dirty="0">
              <a:solidFill>
                <a:schemeClr val="bg1"/>
              </a:solidFill>
              <a:latin typeface="Bai Jamjure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D41906-510A-7CE7-5CE5-0D56CE694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356" y="965688"/>
            <a:ext cx="3801940" cy="22156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D00EEF-05F2-FF72-9940-FC279D3408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701" y="965688"/>
            <a:ext cx="3809269" cy="222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8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63"/>
          <p:cNvSpPr txBox="1">
            <a:spLocks noGrp="1"/>
          </p:cNvSpPr>
          <p:nvPr>
            <p:ph type="title"/>
          </p:nvPr>
        </p:nvSpPr>
        <p:spPr>
          <a:xfrm>
            <a:off x="1883665" y="1287062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Purpose</a:t>
            </a:r>
          </a:p>
        </p:txBody>
      </p:sp>
      <p:grpSp>
        <p:nvGrpSpPr>
          <p:cNvPr id="2699" name="Google Shape;2699;p63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0" name="Google Shape;2700;p6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8" name="Google Shape;2748;p63"/>
          <p:cNvSpPr/>
          <p:nvPr/>
        </p:nvSpPr>
        <p:spPr>
          <a:xfrm rot="10800000" flipH="1">
            <a:off x="873954" y="2003240"/>
            <a:ext cx="639486" cy="129662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9" name="Google Shape;2749;p63"/>
          <p:cNvGrpSpPr/>
          <p:nvPr/>
        </p:nvGrpSpPr>
        <p:grpSpPr>
          <a:xfrm flipH="1">
            <a:off x="7247050" y="3697061"/>
            <a:ext cx="793256" cy="182899"/>
            <a:chOff x="2685575" y="2835950"/>
            <a:chExt cx="433000" cy="99825"/>
          </a:xfrm>
        </p:grpSpPr>
        <p:sp>
          <p:nvSpPr>
            <p:cNvPr id="2750" name="Google Shape;2750;p6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4" name="Google Shape;2754;p63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5" name="Google Shape;2755;p63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6" name="Google Shape;2756;p63">
            <a:hlinkClick r:id="" action="ppaction://noaction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3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3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3"/>
          <p:cNvSpPr txBox="1">
            <a:spLocks noGrp="1"/>
          </p:cNvSpPr>
          <p:nvPr>
            <p:ph type="subTitle" idx="1"/>
          </p:nvPr>
        </p:nvSpPr>
        <p:spPr>
          <a:xfrm>
            <a:off x="1825050" y="1856200"/>
            <a:ext cx="5493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Courier New"/>
              <a:buChar char="o"/>
            </a:pPr>
            <a:r>
              <a:rPr lang="en"/>
              <a:t>Covid-19 was an unprecedented event that forced most of the world to shut down and shelter in place. </a:t>
            </a:r>
            <a:endParaRPr lang="en-US"/>
          </a:p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Courier New"/>
              <a:buChar char="o"/>
            </a:pPr>
            <a:r>
              <a:rPr lang="en"/>
              <a:t>This led to many jobs utilizing work from home technologies in order to maintain employment and create a semblance of normality. </a:t>
            </a:r>
          </a:p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Courier New"/>
              <a:buChar char="o"/>
            </a:pPr>
            <a:r>
              <a:rPr lang="en"/>
              <a:t>In this project we wanted to understand the various impacts that Covid-19 had on different sectors in the work force and used a simulated data set from Kaggle to do this. </a:t>
            </a:r>
          </a:p>
          <a:p>
            <a:pPr marL="0" indent="0">
              <a:lnSpc>
                <a:spcPct val="114999"/>
              </a:lnSpc>
              <a:spcAft>
                <a:spcPts val="1200"/>
              </a:spcAft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5425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6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27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2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7" name="Google Shape;7297;p122"/>
          <p:cNvSpPr txBox="1">
            <a:spLocks noGrp="1"/>
          </p:cNvSpPr>
          <p:nvPr>
            <p:ph type="body" idx="1"/>
          </p:nvPr>
        </p:nvSpPr>
        <p:spPr>
          <a:xfrm flipH="1">
            <a:off x="4572000" y="1687975"/>
            <a:ext cx="3856500" cy="2921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100" dirty="0">
                <a:solidFill>
                  <a:schemeClr val="dk2"/>
                </a:solidFill>
                <a:latin typeface="Aldrich"/>
                <a:sym typeface="Aldrich"/>
              </a:rPr>
              <a:t>Random Forest Model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R="50800" indent="-311150">
              <a:lnSpc>
                <a:spcPct val="100000"/>
              </a:lnSpc>
              <a:buClr>
                <a:schemeClr val="dk2"/>
              </a:buClr>
              <a:buSzPts val="1300"/>
            </a:pPr>
            <a:r>
              <a:rPr lang="en-US" sz="1300" dirty="0">
                <a:uFill>
                  <a:noFill/>
                </a:uFill>
              </a:rPr>
              <a:t>Feature importances</a:t>
            </a:r>
          </a:p>
          <a:p>
            <a:pPr marR="50800" indent="-311150">
              <a:lnSpc>
                <a:spcPct val="100000"/>
              </a:lnSpc>
              <a:buClr>
                <a:schemeClr val="dk2"/>
              </a:buClr>
              <a:buSzPts val="1300"/>
            </a:pPr>
            <a:endParaRPr lang="en-US" sz="1300" dirty="0">
              <a:uFill>
                <a:noFill/>
              </a:uFill>
              <a:latin typeface="Aldrich"/>
              <a:ea typeface="Aldrich"/>
              <a:cs typeface="Aldrich"/>
              <a:sym typeface="Aldrich"/>
            </a:endParaRPr>
          </a:p>
          <a:p>
            <a:pPr marR="50800" indent="-311150">
              <a:lnSpc>
                <a:spcPct val="100000"/>
              </a:lnSpc>
              <a:buClr>
                <a:schemeClr val="dk2"/>
              </a:buClr>
              <a:buSzPts val="1300"/>
            </a:pPr>
            <a:r>
              <a:rPr lang="en-US" sz="1300" dirty="0">
                <a:uFill>
                  <a:noFill/>
                </a:uFill>
              </a:rPr>
              <a:t>Handful of features</a:t>
            </a:r>
            <a:endParaRPr lang="en-US" sz="1300" dirty="0">
              <a:latin typeface="Aldrich"/>
              <a:ea typeface="Aldrich"/>
              <a:cs typeface="Aldrich"/>
              <a:sym typeface="Aldrich"/>
            </a:endParaRPr>
          </a:p>
          <a:p>
            <a:pPr marR="50800" indent="-311150">
              <a:lnSpc>
                <a:spcPct val="100000"/>
              </a:lnSpc>
              <a:buClr>
                <a:schemeClr val="dk2"/>
              </a:buClr>
              <a:buSzPts val="1300"/>
            </a:pPr>
            <a:endParaRPr sz="2100" dirty="0">
              <a:latin typeface="Aldrich"/>
              <a:ea typeface="Aldrich"/>
              <a:cs typeface="Aldrich"/>
              <a:sym typeface="Aldrich"/>
            </a:endParaRPr>
          </a:p>
          <a:p>
            <a:pPr marR="50800" indent="-311150">
              <a:lnSpc>
                <a:spcPct val="100000"/>
              </a:lnSpc>
              <a:buClr>
                <a:srgbClr val="72F49A"/>
              </a:buClr>
              <a:buSzPts val="1300"/>
            </a:pPr>
            <a:r>
              <a:rPr lang="en" sz="1300" dirty="0">
                <a:uFill>
                  <a:noFill/>
                </a:uFill>
              </a:rPr>
              <a:t>Robust model insensitive to overfitting</a:t>
            </a:r>
            <a:endParaRPr lang="en" sz="1300" dirty="0">
              <a:solidFill>
                <a:schemeClr val="lt1"/>
              </a:solidFill>
              <a:uFill>
                <a:noFill/>
              </a:uFill>
            </a:endParaRPr>
          </a:p>
          <a:p>
            <a:pPr marR="50800" indent="-311150">
              <a:lnSpc>
                <a:spcPct val="100000"/>
              </a:lnSpc>
              <a:buClr>
                <a:srgbClr val="72F49A"/>
              </a:buClr>
              <a:buSzPts val="1300"/>
            </a:pPr>
            <a:endParaRPr lang="en" sz="1300" dirty="0">
              <a:uFill>
                <a:noFill/>
              </a:uFill>
            </a:endParaRPr>
          </a:p>
          <a:p>
            <a:pPr marR="50800" indent="-311150">
              <a:lnSpc>
                <a:spcPct val="100000"/>
              </a:lnSpc>
              <a:buClr>
                <a:srgbClr val="72F49A"/>
              </a:buClr>
              <a:buSzPts val="1300"/>
            </a:pPr>
            <a:r>
              <a:rPr lang="en" sz="1300" dirty="0">
                <a:uFill>
                  <a:noFill/>
                </a:uFill>
              </a:rPr>
              <a:t>70% Train - 30% Test split</a:t>
            </a:r>
          </a:p>
          <a:p>
            <a:pPr marR="50800" indent="-311150">
              <a:lnSpc>
                <a:spcPct val="100000"/>
              </a:lnSpc>
              <a:buClr>
                <a:srgbClr val="72F49A"/>
              </a:buClr>
              <a:buSzPts val="1300"/>
            </a:pPr>
            <a:endParaRPr lang="en" sz="1300" dirty="0">
              <a:uFill>
                <a:noFill/>
              </a:uFill>
            </a:endParaRPr>
          </a:p>
          <a:p>
            <a:pPr marL="14605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F49A"/>
              </a:buClr>
              <a:buSzPts val="1300"/>
              <a:buNone/>
            </a:pPr>
            <a:endParaRPr lang="en" sz="1300" dirty="0">
              <a:solidFill>
                <a:srgbClr val="FFFFFF"/>
              </a:solidFill>
              <a:uFill>
                <a:noFill/>
              </a:uFill>
              <a:ea typeface="Proxima Nova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FFFFF"/>
              </a:solidFill>
              <a:ea typeface="Proxima Nova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300" dirty="0">
              <a:solidFill>
                <a:srgbClr val="FFFFFF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950" b="1" dirty="0">
              <a:solidFill>
                <a:srgbClr val="374957"/>
              </a:solidFill>
              <a:highlight>
                <a:srgbClr val="FFFFFF"/>
              </a:highlight>
              <a:latin typeface="Proxima Nova"/>
            </a:endParaRPr>
          </a:p>
          <a:p>
            <a:pPr marL="0" marR="50800" indent="0">
              <a:lnSpc>
                <a:spcPct val="166000"/>
              </a:lnSpc>
              <a:buNone/>
            </a:pPr>
            <a:endParaRPr lang="en-US" sz="1200" dirty="0">
              <a:solidFill>
                <a:srgbClr val="374957"/>
              </a:solidFill>
              <a:highlight>
                <a:srgbClr val="FFFFFF"/>
              </a:highlight>
              <a:latin typeface="Proxima Nova"/>
            </a:endParaRPr>
          </a:p>
          <a:p>
            <a:pPr marL="0" indent="0">
              <a:spcAft>
                <a:spcPts val="1200"/>
              </a:spcAft>
              <a:buNone/>
            </a:pPr>
            <a:endParaRPr lang="en-US" dirty="0"/>
          </a:p>
        </p:txBody>
      </p:sp>
      <p:sp>
        <p:nvSpPr>
          <p:cNvPr id="7298" name="Google Shape;7298;p122"/>
          <p:cNvSpPr txBox="1">
            <a:spLocks noGrp="1"/>
          </p:cNvSpPr>
          <p:nvPr>
            <p:ph type="body" idx="2"/>
          </p:nvPr>
        </p:nvSpPr>
        <p:spPr>
          <a:xfrm flipH="1">
            <a:off x="715500" y="1687975"/>
            <a:ext cx="3856500" cy="2921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100" dirty="0">
                <a:solidFill>
                  <a:schemeClr val="dk2"/>
                </a:solidFill>
                <a:latin typeface="Aldrich"/>
                <a:sym typeface="Aldrich"/>
              </a:rPr>
              <a:t>SVM Model </a:t>
            </a:r>
            <a:endParaRPr dirty="0">
              <a:solidFill>
                <a:schemeClr val="dk2"/>
              </a:solidFill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</a:endParaRPr>
          </a:p>
          <a:p>
            <a:pPr marR="50800" indent="-311150">
              <a:buClr>
                <a:schemeClr val="dk2"/>
              </a:buClr>
              <a:buSzPts val="1300"/>
              <a:buFont typeface="Proxima Nova"/>
              <a:buChar char="●"/>
            </a:pPr>
            <a:r>
              <a:rPr lang="en" sz="1300" dirty="0">
                <a:uFill>
                  <a:noFill/>
                </a:uFill>
              </a:rPr>
              <a:t>Good with highl dimensional data</a:t>
            </a:r>
          </a:p>
          <a:p>
            <a:pPr marR="50800" indent="-311150">
              <a:buClr>
                <a:schemeClr val="dk2"/>
              </a:buClr>
              <a:buSzPts val="1300"/>
              <a:buFont typeface="Proxima Nova"/>
              <a:buChar char="●"/>
            </a:pPr>
            <a:endParaRPr lang="en" sz="1300" dirty="0">
              <a:uFill>
                <a:noFill/>
              </a:uFill>
            </a:endParaRPr>
          </a:p>
          <a:p>
            <a:pPr marR="50800" indent="-311150">
              <a:buClr>
                <a:schemeClr val="dk2"/>
              </a:buClr>
              <a:buSzPts val="1300"/>
              <a:buFont typeface="Proxima Nova"/>
              <a:buChar char="●"/>
            </a:pPr>
            <a:r>
              <a:rPr lang="en" sz="1300" dirty="0">
                <a:uFill>
                  <a:noFill/>
                </a:uFill>
              </a:rPr>
              <a:t>Used all features in</a:t>
            </a:r>
            <a:r>
              <a:rPr lang="en-US" sz="1300" dirty="0">
                <a:uFill>
                  <a:noFill/>
                </a:uFill>
              </a:rPr>
              <a:t> t</a:t>
            </a:r>
            <a:r>
              <a:rPr lang="en" sz="1300" dirty="0">
                <a:uFill>
                  <a:noFill/>
                </a:uFill>
              </a:rPr>
              <a:t>he data including engineered features except</a:t>
            </a:r>
          </a:p>
          <a:p>
            <a:pPr marR="50800" lvl="1" indent="-311150">
              <a:buClr>
                <a:schemeClr val="dk2"/>
              </a:buClr>
              <a:buSzPts val="1300"/>
              <a:buFont typeface="Courier New" panose="02070309020205020404" pitchFamily="49" charset="0"/>
              <a:buChar char="o"/>
            </a:pPr>
            <a:r>
              <a:rPr lang="en" sz="1100" dirty="0">
                <a:uFill>
                  <a:noFill/>
                </a:uFill>
              </a:rPr>
              <a:t>Affected by Covid </a:t>
            </a:r>
          </a:p>
          <a:p>
            <a:pPr marR="50800" lvl="1" indent="-311150">
              <a:buClr>
                <a:schemeClr val="dk2"/>
              </a:buClr>
              <a:buSzPts val="1300"/>
              <a:buFont typeface="Courier New" panose="02070309020205020404" pitchFamily="49" charset="0"/>
              <a:buChar char="o"/>
            </a:pPr>
            <a:endParaRPr lang="en" sz="1100" dirty="0">
              <a:uFill>
                <a:noFill/>
              </a:uFill>
            </a:endParaRPr>
          </a:p>
          <a:p>
            <a:pPr marR="50800" indent="-311150">
              <a:buClr>
                <a:schemeClr val="dk2"/>
              </a:buClr>
              <a:buSzPts val="1300"/>
              <a:buFont typeface="Proxima Nova"/>
              <a:buChar char="●"/>
            </a:pPr>
            <a:r>
              <a:rPr lang="en" sz="1300" dirty="0">
                <a:uFill>
                  <a:noFill/>
                </a:uFill>
              </a:rPr>
              <a:t>66% Train - 34% Test split</a:t>
            </a:r>
          </a:p>
          <a:p>
            <a:pPr marL="139700" marR="50800" indent="0">
              <a:lnSpc>
                <a:spcPct val="114999"/>
              </a:lnSpc>
              <a:buClr>
                <a:schemeClr val="dk2"/>
              </a:buClr>
              <a:buSzPts val="1300"/>
              <a:buNone/>
            </a:pPr>
            <a:endParaRPr lang="en" sz="1300" dirty="0">
              <a:uFill>
                <a:noFill/>
              </a:uFill>
            </a:endParaRPr>
          </a:p>
          <a:p>
            <a:pPr marL="609600" marR="50800" lvl="1" indent="0">
              <a:lnSpc>
                <a:spcPct val="114999"/>
              </a:lnSpc>
              <a:buClr>
                <a:schemeClr val="dk2"/>
              </a:buClr>
              <a:buSzPts val="1300"/>
              <a:buNone/>
            </a:pPr>
            <a:endParaRPr lang="en" sz="1100" dirty="0">
              <a:uFill>
                <a:noFill/>
              </a:uFill>
            </a:endParaRPr>
          </a:p>
          <a:p>
            <a:pPr marR="50800" lvl="1">
              <a:lnSpc>
                <a:spcPct val="114999"/>
              </a:lnSpc>
              <a:buClr>
                <a:schemeClr val="dk2"/>
              </a:buClr>
              <a:buSzPts val="1300"/>
              <a:buFont typeface="Courier New"/>
              <a:buChar char="o"/>
            </a:pPr>
            <a:endParaRPr lang="en" sz="1100" dirty="0">
              <a:uFill>
                <a:noFill/>
              </a:uFill>
            </a:endParaRPr>
          </a:p>
          <a:p>
            <a:pPr marR="50800" indent="-311150">
              <a:buClr>
                <a:schemeClr val="dk2"/>
              </a:buClr>
              <a:buSzPts val="1300"/>
              <a:buFont typeface="Proxima Nova"/>
              <a:buChar char="●"/>
            </a:pPr>
            <a:endParaRPr lang="en" sz="1300" dirty="0">
              <a:uFill>
                <a:noFill/>
              </a:uFill>
            </a:endParaRPr>
          </a:p>
        </p:txBody>
      </p:sp>
      <p:sp>
        <p:nvSpPr>
          <p:cNvPr id="7299" name="Google Shape;7299;p122"/>
          <p:cNvSpPr txBox="1"/>
          <p:nvPr/>
        </p:nvSpPr>
        <p:spPr>
          <a:xfrm>
            <a:off x="719575" y="1014275"/>
            <a:ext cx="77130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lt1"/>
                </a:solidFill>
                <a:latin typeface="Bai Jamjuree"/>
                <a:ea typeface="Bai Jamjuree"/>
                <a:cs typeface="Bai Jamjuree"/>
              </a:rPr>
              <a:t>Is it feasible to use the features presented in this data set to predict the stress levels of an employee? </a:t>
            </a:r>
          </a:p>
        </p:txBody>
      </p:sp>
      <p:grpSp>
        <p:nvGrpSpPr>
          <p:cNvPr id="7300" name="Google Shape;7300;p122"/>
          <p:cNvGrpSpPr/>
          <p:nvPr/>
        </p:nvGrpSpPr>
        <p:grpSpPr>
          <a:xfrm flipH="1">
            <a:off x="6849388" y="-1089503"/>
            <a:ext cx="2019176" cy="2019176"/>
            <a:chOff x="1943325" y="-220375"/>
            <a:chExt cx="1298672" cy="1298672"/>
          </a:xfrm>
        </p:grpSpPr>
        <p:sp>
          <p:nvSpPr>
            <p:cNvPr id="7301" name="Google Shape;7301;p12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2" name="Google Shape;7302;p12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3" name="Google Shape;7303;p12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4" name="Google Shape;7304;p12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5" name="Google Shape;7305;p12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6" name="Google Shape;7306;p12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7" name="Google Shape;7307;p12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8" name="Google Shape;7308;p12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9" name="Google Shape;7309;p12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0" name="Google Shape;7310;p12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1" name="Google Shape;7311;p12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2" name="Google Shape;7312;p12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3" name="Google Shape;7313;p12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4" name="Google Shape;7314;p12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5" name="Google Shape;7315;p12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6" name="Google Shape;7316;p12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7" name="Google Shape;7317;p12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8" name="Google Shape;7318;p12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9" name="Google Shape;7319;p12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0" name="Google Shape;7320;p12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1" name="Google Shape;7321;p12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2" name="Google Shape;7322;p12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3" name="Google Shape;7323;p12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4" name="Google Shape;7324;p12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5" name="Google Shape;7325;p12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6" name="Google Shape;7326;p12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7" name="Google Shape;7327;p12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8" name="Google Shape;7328;p12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9" name="Google Shape;7329;p12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0" name="Google Shape;7330;p12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1" name="Google Shape;7331;p12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2" name="Google Shape;7332;p12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3" name="Google Shape;7333;p12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4" name="Google Shape;7334;p12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5" name="Google Shape;7335;p12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6" name="Google Shape;7336;p12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7" name="Google Shape;7337;p12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8" name="Google Shape;7338;p12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9" name="Google Shape;7339;p12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0" name="Google Shape;7340;p12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1" name="Google Shape;7341;p12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2" name="Google Shape;7342;p12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3" name="Google Shape;7343;p12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4" name="Google Shape;7344;p12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5" name="Google Shape;7345;p12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6" name="Google Shape;7346;p12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7" name="Google Shape;7347;p12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12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9" name="Google Shape;7349;p122"/>
          <p:cNvGrpSpPr/>
          <p:nvPr/>
        </p:nvGrpSpPr>
        <p:grpSpPr>
          <a:xfrm>
            <a:off x="3343104" y="4138442"/>
            <a:ext cx="1039906" cy="679800"/>
            <a:chOff x="4082325" y="3790650"/>
            <a:chExt cx="1039906" cy="679800"/>
          </a:xfrm>
        </p:grpSpPr>
        <p:sp>
          <p:nvSpPr>
            <p:cNvPr id="7350" name="Google Shape;7350;p122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1" name="Google Shape;7351;p122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2" name="Google Shape;7352;p122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53" name="Google Shape;7353;p12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b="1" u="sng" dirty="0"/>
              <a:t>Step 4: </a:t>
            </a:r>
            <a:r>
              <a:rPr lang="en" dirty="0"/>
              <a:t>Predicting Stress Levels</a:t>
            </a:r>
            <a:endParaRPr dirty="0"/>
          </a:p>
        </p:txBody>
      </p:sp>
      <p:pic>
        <p:nvPicPr>
          <p:cNvPr id="7354" name="Google Shape;7354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8435240" y="1808050"/>
            <a:ext cx="2527511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7355" name="Google Shape;7355;p122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6" name="Google Shape;7356;p122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7" name="Google Shape;7357;p122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8" name="Google Shape;7358;p122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9" name="Google Shape;7359;p122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58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7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" dur="1000" fill="hold"/>
                                        <p:tgtEl>
                                          <p:spTgt spid="73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7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4A. </a:t>
            </a:r>
            <a:r>
              <a:rPr lang="en" sz="2400" dirty="0"/>
              <a:t>SVM Model </a:t>
            </a:r>
            <a:br>
              <a:rPr lang="en" sz="2400" dirty="0"/>
            </a:br>
            <a:br>
              <a:rPr lang="en" sz="2400" dirty="0"/>
            </a:br>
            <a:br>
              <a:rPr lang="en" sz="2400" dirty="0"/>
            </a:br>
            <a:br>
              <a:rPr lang="en" sz="2400" dirty="0"/>
            </a:br>
            <a:endParaRPr lang="en" sz="2400" dirty="0">
              <a:solidFill>
                <a:srgbClr val="FFFFFF"/>
              </a:solidFill>
            </a:endParaRPr>
          </a:p>
          <a:p>
            <a:endParaRPr lang="en" dirty="0"/>
          </a:p>
        </p:txBody>
      </p:sp>
      <p:sp>
        <p:nvSpPr>
          <p:cNvPr id="3061" name="Google Shape;3061;p74"/>
          <p:cNvSpPr txBox="1">
            <a:spLocks noGrp="1"/>
          </p:cNvSpPr>
          <p:nvPr>
            <p:ph type="body" idx="1"/>
          </p:nvPr>
        </p:nvSpPr>
        <p:spPr>
          <a:xfrm>
            <a:off x="993866" y="962507"/>
            <a:ext cx="67020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 </a:t>
            </a:r>
            <a:endParaRPr lang="en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068" name="Google Shape;3068;p7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7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Google Shape;3070;p7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1" name="Google Shape;3071;p7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3072;p7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1B9F02-C3FD-D53B-439D-759D4A1E21AD}"/>
              </a:ext>
            </a:extLst>
          </p:cNvPr>
          <p:cNvSpPr txBox="1"/>
          <p:nvPr/>
        </p:nvSpPr>
        <p:spPr>
          <a:xfrm>
            <a:off x="746305" y="1526705"/>
            <a:ext cx="6873873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u="sng" dirty="0">
                <a:solidFill>
                  <a:schemeClr val="bg1"/>
                </a:solidFill>
                <a:latin typeface="Bai Jamjuree"/>
              </a:rPr>
              <a:t>Results</a:t>
            </a:r>
          </a:p>
          <a:p>
            <a:pPr marL="285750" indent="-285750">
              <a:buFont typeface="Courier New"/>
              <a:buChar char="o"/>
            </a:pPr>
            <a:r>
              <a:rPr lang="en-US" sz="1200" dirty="0">
                <a:solidFill>
                  <a:schemeClr val="bg1"/>
                </a:solidFill>
                <a:latin typeface="Bai Jamjuree"/>
                <a:ea typeface="Calibri"/>
              </a:rPr>
              <a:t>Accuracy:  58% </a:t>
            </a:r>
          </a:p>
          <a:p>
            <a:pPr marL="285750" indent="-285750">
              <a:buFont typeface="Courier New"/>
              <a:buChar char="o"/>
            </a:pPr>
            <a:r>
              <a:rPr lang="en-US" sz="1200" dirty="0">
                <a:solidFill>
                  <a:schemeClr val="bg1"/>
                </a:solidFill>
                <a:latin typeface="Bai Jamjuree"/>
                <a:ea typeface="Calibri"/>
              </a:rPr>
              <a:t>F1 Score:  0.61</a:t>
            </a:r>
          </a:p>
          <a:p>
            <a:pPr marL="285750" indent="-285750">
              <a:buFont typeface="Courier New"/>
              <a:buChar char="o"/>
            </a:pPr>
            <a:endParaRPr lang="en-US" sz="1200" dirty="0">
              <a:solidFill>
                <a:schemeClr val="bg1"/>
              </a:solidFill>
              <a:latin typeface="Bai Jamjuree"/>
              <a:ea typeface="Calibri"/>
            </a:endParaRPr>
          </a:p>
          <a:p>
            <a:pPr marL="285750" indent="-285750">
              <a:buFont typeface="Courier New"/>
              <a:buChar char="o"/>
            </a:pPr>
            <a:endParaRPr lang="en-US" sz="1200" dirty="0">
              <a:solidFill>
                <a:schemeClr val="bg1"/>
              </a:solidFill>
              <a:latin typeface="Bai Jamjuree"/>
              <a:ea typeface="Calibri"/>
            </a:endParaRPr>
          </a:p>
          <a:p>
            <a:pPr marL="285750" indent="-285750">
              <a:buFont typeface="Courier New"/>
              <a:buChar char="o"/>
            </a:pPr>
            <a:r>
              <a:rPr lang="en-US" sz="1200" dirty="0">
                <a:solidFill>
                  <a:schemeClr val="bg1"/>
                </a:solidFill>
                <a:latin typeface="Bai Jamjuree"/>
                <a:ea typeface="Calibri"/>
              </a:rPr>
              <a:t>F1 Scores for Low Stress Level:  0.265</a:t>
            </a:r>
          </a:p>
          <a:p>
            <a:pPr marL="285750" indent="-285750">
              <a:buFont typeface="Courier New"/>
              <a:buChar char="o"/>
            </a:pPr>
            <a:r>
              <a:rPr lang="en-US" sz="1200" dirty="0">
                <a:solidFill>
                  <a:schemeClr val="bg1"/>
                </a:solidFill>
                <a:latin typeface="Bai Jamjuree"/>
                <a:ea typeface="Calibri"/>
              </a:rPr>
              <a:t>F1 Scores for Medium Stress Level:  0.673</a:t>
            </a:r>
          </a:p>
          <a:p>
            <a:pPr marL="285750" indent="-285750">
              <a:buFont typeface="Courier New"/>
              <a:buChar char="o"/>
            </a:pPr>
            <a:r>
              <a:rPr lang="en-US" sz="1200" dirty="0">
                <a:solidFill>
                  <a:schemeClr val="bg1"/>
                </a:solidFill>
                <a:latin typeface="Bai Jamjuree"/>
                <a:ea typeface="Calibri"/>
              </a:rPr>
              <a:t>F1 Scores for High Stress Level:  0.550 </a:t>
            </a:r>
          </a:p>
          <a:p>
            <a:pPr marL="285750" indent="-285750">
              <a:buFont typeface="Courier New"/>
              <a:buChar char="o"/>
            </a:pPr>
            <a:endParaRPr lang="en-US" sz="1200" dirty="0">
              <a:solidFill>
                <a:schemeClr val="bg1"/>
              </a:solidFill>
              <a:latin typeface="Bai Jamjuree"/>
              <a:ea typeface="Calibri"/>
            </a:endParaRPr>
          </a:p>
          <a:p>
            <a:pPr marL="285750" indent="-285750">
              <a:buFont typeface="Courier New"/>
              <a:buChar char="o"/>
            </a:pPr>
            <a:endParaRPr lang="en-US" sz="1200" dirty="0">
              <a:solidFill>
                <a:schemeClr val="bg1"/>
              </a:solidFill>
              <a:latin typeface="Bai Jamjuree"/>
              <a:ea typeface="Calibri"/>
            </a:endParaRPr>
          </a:p>
          <a:p>
            <a:pPr marL="285750" indent="-285750">
              <a:buFont typeface="Courier New"/>
              <a:buChar char="o"/>
            </a:pPr>
            <a:r>
              <a:rPr lang="en-US" sz="1200" dirty="0">
                <a:solidFill>
                  <a:schemeClr val="bg1"/>
                </a:solidFill>
                <a:latin typeface="Bai Jamjuree"/>
                <a:ea typeface="Calibri"/>
              </a:rPr>
              <a:t>Suggests imbalance – bias toward medium stress level class</a:t>
            </a:r>
          </a:p>
          <a:p>
            <a:pPr marL="285750" indent="-285750">
              <a:buFont typeface="Courier New"/>
              <a:buChar char="o"/>
            </a:pPr>
            <a:endParaRPr lang="en-US" sz="1200" dirty="0">
              <a:solidFill>
                <a:schemeClr val="bg1"/>
              </a:solidFill>
              <a:latin typeface="Bai Jamjuree"/>
              <a:ea typeface="Calibri"/>
            </a:endParaRPr>
          </a:p>
          <a:p>
            <a:pPr marL="285750" indent="-285750">
              <a:buFont typeface="Courier New"/>
              <a:buChar char="o"/>
            </a:pPr>
            <a:endParaRPr lang="en-US" sz="1200" dirty="0">
              <a:solidFill>
                <a:schemeClr val="bg1"/>
              </a:solidFill>
              <a:latin typeface="Bai Jamjuree"/>
              <a:ea typeface="Calibri"/>
            </a:endParaRPr>
          </a:p>
          <a:p>
            <a:pPr marL="285750" indent="-285750">
              <a:buFont typeface="Courier New"/>
              <a:buChar char="o"/>
            </a:pPr>
            <a:endParaRPr lang="en-US" sz="1200" dirty="0">
              <a:solidFill>
                <a:schemeClr val="bg1"/>
              </a:solidFill>
              <a:latin typeface="Bai Jamjuree"/>
              <a:ea typeface="Calibri"/>
              <a:cs typeface="Calibri"/>
            </a:endParaRPr>
          </a:p>
          <a:p>
            <a:r>
              <a:rPr lang="en-US" sz="1200" b="1" u="sng" dirty="0">
                <a:solidFill>
                  <a:schemeClr val="bg1"/>
                </a:solidFill>
                <a:latin typeface="Bai Jamjuree"/>
                <a:ea typeface="Calibri"/>
              </a:rPr>
              <a:t> </a:t>
            </a:r>
          </a:p>
          <a:p>
            <a:endParaRPr lang="en-US" b="1" u="sng" dirty="0">
              <a:solidFill>
                <a:schemeClr val="bg1"/>
              </a:solidFill>
              <a:latin typeface="Bai Jamjuree"/>
            </a:endParaRPr>
          </a:p>
          <a:p>
            <a:endParaRPr lang="en-US" b="1" u="sng" dirty="0">
              <a:solidFill>
                <a:schemeClr val="bg1"/>
              </a:solidFill>
              <a:latin typeface="Bai Jamjuree"/>
            </a:endParaRPr>
          </a:p>
        </p:txBody>
      </p:sp>
      <p:graphicFrame>
        <p:nvGraphicFramePr>
          <p:cNvPr id="3" name="Google Shape;3024;p72">
            <a:extLst>
              <a:ext uri="{FF2B5EF4-FFF2-40B4-BE49-F238E27FC236}">
                <a16:creationId xmlns:a16="http://schemas.microsoft.com/office/drawing/2014/main" id="{E565A71D-D16D-9CCA-C4A4-6616232F83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6474821"/>
              </p:ext>
            </p:extLst>
          </p:nvPr>
        </p:nvGraphicFramePr>
        <p:xfrm>
          <a:off x="5868865" y="2469172"/>
          <a:ext cx="2581452" cy="1904112"/>
        </p:xfrm>
        <a:graphic>
          <a:graphicData uri="http://schemas.openxmlformats.org/drawingml/2006/table">
            <a:tbl>
              <a:tblPr>
                <a:noFill/>
                <a:tableStyleId>{38117428-D722-4D13-935A-638EA2520FD7}</a:tableStyleId>
              </a:tblPr>
              <a:tblGrid>
                <a:gridCol w="621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373">
                  <a:extLst>
                    <a:ext uri="{9D8B030D-6E8A-4147-A177-3AD203B41FA5}">
                      <a16:colId xmlns:a16="http://schemas.microsoft.com/office/drawing/2014/main" val="2432218777"/>
                    </a:ext>
                  </a:extLst>
                </a:gridCol>
                <a:gridCol w="621373">
                  <a:extLst>
                    <a:ext uri="{9D8B030D-6E8A-4147-A177-3AD203B41FA5}">
                      <a16:colId xmlns:a16="http://schemas.microsoft.com/office/drawing/2014/main" val="71361077"/>
                    </a:ext>
                  </a:extLst>
                </a:gridCol>
                <a:gridCol w="71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00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Aldrich"/>
                        </a:rPr>
                        <a:t>High </a:t>
                      </a:r>
                      <a:endParaRPr lang="en" sz="1000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4">
                      <a:solidFill>
                        <a:schemeClr val="lt1"/>
                      </a:solidFill>
                    </a:lnR>
                    <a:lnT w="9524">
                      <a:solidFill>
                        <a:schemeClr val="lt1"/>
                      </a:solidFill>
                    </a:lnT>
                    <a:lnB w="9524">
                      <a:solidFill>
                        <a:schemeClr val="l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1"/>
                          </a:solidFill>
                          <a:latin typeface="Bai Jamjuree"/>
                          <a:ea typeface="Aldrich"/>
                          <a:cs typeface="Bai Jamjuree"/>
                        </a:rPr>
                        <a:t>Low </a:t>
                      </a:r>
                      <a:endParaRPr lang="en" sz="1000" dirty="0">
                        <a:solidFill>
                          <a:schemeClr val="lt1"/>
                        </a:solidFill>
                        <a:latin typeface="Bai Jamjuree"/>
                        <a:ea typeface="Aldrich"/>
                        <a:cs typeface="Bai Jamjuree"/>
                        <a:sym typeface="Aldrich"/>
                      </a:endParaRPr>
                    </a:p>
                  </a:txBody>
                  <a:tcPr marL="91425" marR="91425" marT="91425" marB="91425" anchor="ctr">
                    <a:lnL w="9524">
                      <a:solidFill>
                        <a:schemeClr val="lt1"/>
                      </a:solidFill>
                    </a:lnL>
                    <a:lnR w="9524">
                      <a:solidFill>
                        <a:schemeClr val="lt1"/>
                      </a:solidFill>
                    </a:lnR>
                    <a:lnT w="9524">
                      <a:solidFill>
                        <a:schemeClr val="lt1"/>
                      </a:solidFill>
                    </a:lnT>
                    <a:lnB w="9524">
                      <a:solidFill>
                        <a:schemeClr val="l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1"/>
                          </a:solidFill>
                          <a:latin typeface="Bai Jamjuree"/>
                          <a:ea typeface="Aldrich"/>
                          <a:cs typeface="Bai Jamjuree"/>
                        </a:rPr>
                        <a:t>Medium </a:t>
                      </a:r>
                      <a:endParaRPr lang="en" sz="1000" dirty="0">
                        <a:solidFill>
                          <a:schemeClr val="lt1"/>
                        </a:solidFill>
                        <a:latin typeface="Bai Jamjuree"/>
                        <a:ea typeface="Aldrich"/>
                        <a:cs typeface="Bai Jamjuree"/>
                        <a:sym typeface="Aldrich"/>
                      </a:endParaRPr>
                    </a:p>
                  </a:txBody>
                  <a:tcPr marL="91425" marR="91425" marT="91425" marB="91425" anchor="ctr">
                    <a:lnL w="9524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8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Aldrich"/>
                        </a:rPr>
                        <a:t>High</a:t>
                      </a:r>
                      <a:endParaRPr sz="1000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Aldrich"/>
                        </a:rPr>
                        <a:t>622</a:t>
                      </a:r>
                      <a:endParaRPr lang="en" sz="1000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4">
                      <a:solidFill>
                        <a:schemeClr val="lt1"/>
                      </a:solidFill>
                    </a:lnR>
                    <a:lnT w="9524">
                      <a:solidFill>
                        <a:schemeClr val="lt1"/>
                      </a:solidFill>
                    </a:lnT>
                    <a:lnB w="9524">
                      <a:solidFill>
                        <a:schemeClr val="l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</a:rPr>
                        <a:t>90</a:t>
                      </a:r>
                      <a:endParaRPr lang="en" sz="1000"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4">
                      <a:solidFill>
                        <a:schemeClr val="lt1"/>
                      </a:solidFill>
                    </a:lnL>
                    <a:lnR w="9524">
                      <a:solidFill>
                        <a:schemeClr val="lt1"/>
                      </a:solidFill>
                    </a:lnR>
                    <a:lnT w="9524">
                      <a:solidFill>
                        <a:schemeClr val="lt1"/>
                      </a:solidFill>
                    </a:lnT>
                    <a:lnB w="9524">
                      <a:solidFill>
                        <a:schemeClr val="l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</a:rPr>
                        <a:t>335</a:t>
                      </a:r>
                      <a:endParaRPr lang="en" sz="1000"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4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8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Aldrich"/>
                        </a:rPr>
                        <a:t>Low</a:t>
                      </a:r>
                      <a:endParaRPr lang="en" sz="1000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Aldrich"/>
                        </a:rPr>
                        <a:t>37</a:t>
                      </a:r>
                      <a:endParaRPr lang="en" sz="1000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4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l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</a:rPr>
                        <a:t>139</a:t>
                      </a:r>
                      <a:endParaRPr lang="en" sz="1000"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4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l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</a:rPr>
                        <a:t>69</a:t>
                      </a:r>
                      <a:endParaRPr lang="en" sz="1000"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4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5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Aldrich"/>
                        </a:rPr>
                        <a:t>Medium </a:t>
                      </a:r>
                      <a:endParaRPr lang="en" sz="1000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baseline="0" noProof="0" dirty="0">
                          <a:solidFill>
                            <a:srgbClr val="72F49A"/>
                          </a:solidFill>
                          <a:latin typeface="Aldrich"/>
                        </a:rPr>
                        <a:t>555</a:t>
                      </a:r>
                      <a:endParaRPr lang="en" sz="1000" b="0" i="0" u="none" strike="noStrike" baseline="0" noProof="0" dirty="0">
                        <a:solidFill>
                          <a:srgbClr val="72F49A"/>
                        </a:solidFill>
                        <a:latin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4">
                      <a:solidFill>
                        <a:schemeClr val="lt1"/>
                      </a:solidFill>
                    </a:lnR>
                    <a:lnT w="9524">
                      <a:solidFill>
                        <a:schemeClr val="lt1"/>
                      </a:solidFill>
                    </a:lnT>
                    <a:lnB w="9524">
                      <a:solidFill>
                        <a:schemeClr val="l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baseline="0" noProof="0" dirty="0">
                          <a:solidFill>
                            <a:srgbClr val="FFFFFF"/>
                          </a:solidFill>
                          <a:latin typeface="Bai Jamjuree"/>
                        </a:rPr>
                        <a:t>574</a:t>
                      </a:r>
                      <a:endParaRPr lang="en" sz="1000" b="0" i="0" u="none" strike="noStrike" baseline="0" noProof="0" dirty="0">
                        <a:solidFill>
                          <a:srgbClr val="FFFFFF"/>
                        </a:solidFill>
                        <a:latin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4">
                      <a:solidFill>
                        <a:schemeClr val="lt1"/>
                      </a:solidFill>
                    </a:lnL>
                    <a:lnR w="9524">
                      <a:solidFill>
                        <a:schemeClr val="lt1"/>
                      </a:solidFill>
                    </a:lnR>
                    <a:lnT w="9524">
                      <a:solidFill>
                        <a:schemeClr val="lt1"/>
                      </a:solidFill>
                    </a:lnT>
                    <a:lnB w="9524">
                      <a:solidFill>
                        <a:schemeClr val="l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baseline="0" noProof="0" dirty="0">
                          <a:solidFill>
                            <a:srgbClr val="FFFFFF"/>
                          </a:solidFill>
                          <a:latin typeface="Bai Jamjuree"/>
                        </a:rPr>
                        <a:t>1578 </a:t>
                      </a:r>
                      <a:endParaRPr lang="en" sz="1000" b="0" i="0" u="none" strike="noStrike" baseline="0" noProof="0" dirty="0">
                        <a:solidFill>
                          <a:srgbClr val="FFFFFF"/>
                        </a:solidFill>
                        <a:latin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4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3300C21-2542-0AC9-5DB4-11D14DEC68D3}"/>
              </a:ext>
            </a:extLst>
          </p:cNvPr>
          <p:cNvSpPr txBox="1"/>
          <p:nvPr/>
        </p:nvSpPr>
        <p:spPr>
          <a:xfrm>
            <a:off x="5556250" y="4373562"/>
            <a:ext cx="31255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i Jamjuree"/>
                <a:ea typeface="Calibri"/>
              </a:rPr>
              <a:t>Figure 4A. Confusion matrix for SVM prediction of stress level.</a:t>
            </a:r>
          </a:p>
        </p:txBody>
      </p:sp>
    </p:spTree>
    <p:extLst>
      <p:ext uri="{BB962C8B-B14F-4D97-AF65-F5344CB8AC3E}">
        <p14:creationId xmlns:p14="http://schemas.microsoft.com/office/powerpoint/2010/main" val="72629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74"/>
          <p:cNvSpPr txBox="1">
            <a:spLocks noGrp="1"/>
          </p:cNvSpPr>
          <p:nvPr>
            <p:ph type="title"/>
          </p:nvPr>
        </p:nvSpPr>
        <p:spPr>
          <a:xfrm>
            <a:off x="715500" y="325769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4B. Random Forest Model </a:t>
            </a:r>
            <a:br>
              <a:rPr lang="en" sz="2400" dirty="0"/>
            </a:br>
            <a:br>
              <a:rPr lang="en" sz="2400" dirty="0"/>
            </a:br>
            <a:br>
              <a:rPr lang="en" sz="2400" dirty="0"/>
            </a:br>
            <a:br>
              <a:rPr lang="en" sz="2400" dirty="0"/>
            </a:br>
            <a:endParaRPr lang="en" sz="2400">
              <a:solidFill>
                <a:srgbClr val="FFFFFF"/>
              </a:solidFill>
            </a:endParaRPr>
          </a:p>
          <a:p>
            <a:endParaRPr lang="en" dirty="0"/>
          </a:p>
        </p:txBody>
      </p:sp>
      <p:sp>
        <p:nvSpPr>
          <p:cNvPr id="3061" name="Google Shape;3061;p74"/>
          <p:cNvSpPr txBox="1">
            <a:spLocks noGrp="1"/>
          </p:cNvSpPr>
          <p:nvPr>
            <p:ph type="body" idx="1"/>
          </p:nvPr>
        </p:nvSpPr>
        <p:spPr>
          <a:xfrm>
            <a:off x="993866" y="962507"/>
            <a:ext cx="67020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 </a:t>
            </a:r>
            <a:endParaRPr lang="en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068" name="Google Shape;3068;p7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7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Google Shape;3070;p7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1" name="Google Shape;3071;p7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3072;p7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1B9F02-C3FD-D53B-439D-759D4A1E21AD}"/>
              </a:ext>
            </a:extLst>
          </p:cNvPr>
          <p:cNvSpPr txBox="1"/>
          <p:nvPr/>
        </p:nvSpPr>
        <p:spPr>
          <a:xfrm>
            <a:off x="1017476" y="1086859"/>
            <a:ext cx="6873873" cy="36086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 b="1" u="sng" dirty="0">
                <a:solidFill>
                  <a:schemeClr val="bg1"/>
                </a:solidFill>
                <a:latin typeface="Bai Jamjuree"/>
              </a:rPr>
              <a:t>Results</a:t>
            </a:r>
          </a:p>
          <a:p>
            <a:pPr marL="285750" indent="-285750">
              <a:buFont typeface="Courier New"/>
              <a:buChar char="o"/>
            </a:pPr>
            <a:r>
              <a:rPr lang="en-US" sz="1050" dirty="0">
                <a:solidFill>
                  <a:schemeClr val="bg1"/>
                </a:solidFill>
                <a:latin typeface="Bai Jamjuree"/>
              </a:rPr>
              <a:t>Feature importance estimation</a:t>
            </a:r>
            <a:endParaRPr lang="en-US" sz="1050" dirty="0">
              <a:solidFill>
                <a:schemeClr val="bg1"/>
              </a:solidFill>
              <a:latin typeface="Bai Jamjuree"/>
              <a:ea typeface="Calibri"/>
            </a:endParaRPr>
          </a:p>
          <a:p>
            <a:pPr marL="285750" indent="-285750">
              <a:buFont typeface="Courier New"/>
              <a:buChar char="o"/>
            </a:pPr>
            <a:r>
              <a:rPr lang="en-US" sz="1050" dirty="0" err="1">
                <a:solidFill>
                  <a:schemeClr val="bg1"/>
                </a:solidFill>
                <a:latin typeface="Bai Jamjuree"/>
                <a:ea typeface="Calibri"/>
              </a:rPr>
              <a:t>Hours_Worked_Per_Day</a:t>
            </a:r>
            <a:endParaRPr lang="en-US" sz="1050" dirty="0">
              <a:solidFill>
                <a:schemeClr val="bg1"/>
              </a:solidFill>
              <a:latin typeface="Bai Jamjuree"/>
              <a:ea typeface="Calibri"/>
            </a:endParaRPr>
          </a:p>
          <a:p>
            <a:pPr marL="285750" indent="-285750">
              <a:buFont typeface="Courier New"/>
              <a:buChar char="o"/>
            </a:pPr>
            <a:r>
              <a:rPr lang="en-US" sz="1050" dirty="0" err="1">
                <a:solidFill>
                  <a:schemeClr val="bg1"/>
                </a:solidFill>
                <a:latin typeface="Bai Jamjuree"/>
                <a:ea typeface="Calibri"/>
              </a:rPr>
              <a:t>Meetings_Per_Day</a:t>
            </a:r>
            <a:endParaRPr lang="en-US" sz="1050" dirty="0">
              <a:solidFill>
                <a:schemeClr val="bg1"/>
              </a:solidFill>
              <a:latin typeface="Bai Jamjuree"/>
              <a:ea typeface="Calibri"/>
            </a:endParaRPr>
          </a:p>
          <a:p>
            <a:pPr marL="285750" indent="-285750">
              <a:buFont typeface="Courier New"/>
              <a:buChar char="o"/>
            </a:pPr>
            <a:r>
              <a:rPr lang="en-US" sz="1050" dirty="0" err="1">
                <a:solidFill>
                  <a:schemeClr val="bg1"/>
                </a:solidFill>
                <a:latin typeface="Bai Jamjuree"/>
                <a:ea typeface="Calibri"/>
              </a:rPr>
              <a:t>Technology_Adaptation</a:t>
            </a:r>
            <a:endParaRPr lang="en-US" sz="1050" dirty="0">
              <a:solidFill>
                <a:schemeClr val="bg1"/>
              </a:solidFill>
              <a:latin typeface="Bai Jamjuree"/>
              <a:ea typeface="Calibri"/>
            </a:endParaRPr>
          </a:p>
          <a:p>
            <a:pPr marL="285750" indent="-285750">
              <a:buFont typeface="Courier New"/>
              <a:buChar char="o"/>
            </a:pPr>
            <a:r>
              <a:rPr lang="en-US" sz="1050" dirty="0" err="1">
                <a:solidFill>
                  <a:schemeClr val="bg1"/>
                </a:solidFill>
                <a:latin typeface="Bai Jamjuree"/>
                <a:ea typeface="Calibri"/>
              </a:rPr>
              <a:t>Increased_Work_Hours</a:t>
            </a:r>
            <a:endParaRPr lang="en-US" sz="1050" dirty="0">
              <a:solidFill>
                <a:schemeClr val="bg1"/>
              </a:solidFill>
              <a:latin typeface="Bai Jamjuree"/>
              <a:ea typeface="Calibri"/>
            </a:endParaRPr>
          </a:p>
          <a:p>
            <a:pPr marL="285750" indent="-285750">
              <a:buFont typeface="Courier New"/>
              <a:buChar char="o"/>
            </a:pPr>
            <a:r>
              <a:rPr lang="en-US" sz="1050" dirty="0" err="1">
                <a:solidFill>
                  <a:schemeClr val="bg1"/>
                </a:solidFill>
                <a:latin typeface="Bai Jamjuree"/>
                <a:ea typeface="Calibri"/>
              </a:rPr>
              <a:t>Job_Security</a:t>
            </a:r>
            <a:endParaRPr lang="en-US" sz="1050" dirty="0">
              <a:solidFill>
                <a:schemeClr val="bg1"/>
              </a:solidFill>
              <a:latin typeface="Bai Jamjuree"/>
              <a:ea typeface="Calibri"/>
            </a:endParaRPr>
          </a:p>
          <a:p>
            <a:pPr marL="285750" indent="-285750">
              <a:buFont typeface="Courier New"/>
              <a:buChar char="o"/>
            </a:pPr>
            <a:r>
              <a:rPr lang="en-US" sz="1050" dirty="0">
                <a:solidFill>
                  <a:schemeClr val="bg1"/>
                </a:solidFill>
                <a:latin typeface="Bai Jamjuree"/>
                <a:ea typeface="Calibri"/>
              </a:rPr>
              <a:t>Sector</a:t>
            </a:r>
          </a:p>
          <a:p>
            <a:pPr marL="285750" indent="-285750">
              <a:buFont typeface="Courier New"/>
              <a:buChar char="o"/>
            </a:pPr>
            <a:endParaRPr lang="en-US" sz="1050" dirty="0">
              <a:solidFill>
                <a:schemeClr val="bg1"/>
              </a:solidFill>
              <a:latin typeface="Bai Jamjuree"/>
              <a:ea typeface="Calibri"/>
            </a:endParaRPr>
          </a:p>
          <a:p>
            <a:pPr marL="285750" indent="-285750">
              <a:buFont typeface="Courier New"/>
              <a:buChar char="o"/>
            </a:pPr>
            <a:r>
              <a:rPr lang="en-US" sz="1050" dirty="0">
                <a:solidFill>
                  <a:schemeClr val="bg1"/>
                </a:solidFill>
                <a:latin typeface="Bai Jamjuree"/>
                <a:ea typeface="Calibri"/>
              </a:rPr>
              <a:t>Accuracy: 52%. </a:t>
            </a:r>
          </a:p>
          <a:p>
            <a:pPr marL="285750" indent="-285750">
              <a:buFont typeface="Courier New"/>
              <a:buChar char="o"/>
            </a:pPr>
            <a:r>
              <a:rPr lang="en-US" sz="1050" dirty="0">
                <a:solidFill>
                  <a:schemeClr val="bg1"/>
                </a:solidFill>
                <a:latin typeface="Bai Jamjuree"/>
                <a:ea typeface="Calibri"/>
              </a:rPr>
              <a:t>F1 Score: 0.66</a:t>
            </a:r>
          </a:p>
          <a:p>
            <a:pPr marL="285750" indent="-285750">
              <a:buFont typeface="Courier New"/>
              <a:buChar char="o"/>
            </a:pPr>
            <a:r>
              <a:rPr lang="en-US" sz="1050" dirty="0">
                <a:solidFill>
                  <a:schemeClr val="bg1"/>
                </a:solidFill>
                <a:latin typeface="Bai Jamjuree"/>
                <a:ea typeface="Calibri"/>
              </a:rPr>
              <a:t>F1 Scores for Low Stress : 0.045</a:t>
            </a:r>
          </a:p>
          <a:p>
            <a:pPr marL="285750" indent="-285750">
              <a:buFont typeface="Courier New"/>
              <a:buChar char="o"/>
            </a:pPr>
            <a:r>
              <a:rPr lang="en-US" sz="1050" dirty="0">
                <a:solidFill>
                  <a:schemeClr val="bg1"/>
                </a:solidFill>
                <a:latin typeface="Bai Jamjuree"/>
                <a:ea typeface="Calibri"/>
              </a:rPr>
              <a:t>F1 Scores for Medium Stress 0.671</a:t>
            </a:r>
          </a:p>
          <a:p>
            <a:pPr marL="285750" indent="-285750">
              <a:buFont typeface="Courier New"/>
              <a:buChar char="o"/>
            </a:pPr>
            <a:r>
              <a:rPr lang="en-US" sz="1050" dirty="0">
                <a:solidFill>
                  <a:schemeClr val="bg1"/>
                </a:solidFill>
                <a:latin typeface="Bai Jamjuree"/>
                <a:ea typeface="Calibri"/>
              </a:rPr>
              <a:t>F1 Scores for High Stress : 0.082</a:t>
            </a:r>
          </a:p>
          <a:p>
            <a:pPr marL="285750" indent="-285750">
              <a:buFont typeface="Courier New"/>
              <a:buChar char="o"/>
            </a:pPr>
            <a:endParaRPr lang="en-US" sz="1050" dirty="0">
              <a:solidFill>
                <a:schemeClr val="bg1"/>
              </a:solidFill>
              <a:latin typeface="Bai Jamjuree"/>
              <a:ea typeface="Calibri"/>
            </a:endParaRPr>
          </a:p>
          <a:p>
            <a:pPr marL="285750" indent="-285750">
              <a:buFont typeface="Courier New"/>
              <a:buChar char="o"/>
            </a:pPr>
            <a:r>
              <a:rPr lang="en-US" sz="1050" dirty="0">
                <a:solidFill>
                  <a:schemeClr val="bg1"/>
                </a:solidFill>
                <a:latin typeface="Bai Jamjuree"/>
                <a:ea typeface="Calibri"/>
              </a:rPr>
              <a:t>Suggests imbalance – bias toward medium stress level class</a:t>
            </a:r>
            <a:endParaRPr lang="en-US" sz="1050" dirty="0">
              <a:solidFill>
                <a:schemeClr val="bg1"/>
              </a:solidFill>
              <a:latin typeface="Bai Jamjuree"/>
              <a:ea typeface="Calibri"/>
              <a:cs typeface="Bai Jamjuree"/>
            </a:endParaRPr>
          </a:p>
          <a:p>
            <a:pPr marL="285750" indent="-285750">
              <a:buFont typeface="Courier New"/>
              <a:buChar char="o"/>
            </a:pPr>
            <a:endParaRPr lang="en-US" sz="1050" dirty="0">
              <a:solidFill>
                <a:schemeClr val="bg1"/>
              </a:solidFill>
              <a:latin typeface="Bai Jamjuree"/>
              <a:ea typeface="Calibri"/>
            </a:endParaRPr>
          </a:p>
          <a:p>
            <a:pPr marL="285750" indent="-285750">
              <a:buFont typeface="Courier New"/>
              <a:buChar char="o"/>
            </a:pPr>
            <a:endParaRPr lang="en-US" sz="1200" dirty="0">
              <a:solidFill>
                <a:schemeClr val="bg1"/>
              </a:solidFill>
              <a:latin typeface="Bai Jamjuree"/>
              <a:ea typeface="Calibri"/>
            </a:endParaRPr>
          </a:p>
          <a:p>
            <a:pPr marL="285750" indent="-285750">
              <a:buFont typeface="Courier New"/>
              <a:buChar char="o"/>
            </a:pPr>
            <a:endParaRPr lang="en-US" sz="1200" dirty="0">
              <a:solidFill>
                <a:schemeClr val="bg1"/>
              </a:solidFill>
              <a:latin typeface="Bai Jamjuree"/>
              <a:ea typeface="Calibri"/>
            </a:endParaRPr>
          </a:p>
          <a:p>
            <a:pPr marL="285750" indent="-285750">
              <a:buFont typeface="Courier New"/>
              <a:buChar char="o"/>
            </a:pPr>
            <a:endParaRPr lang="en-US" sz="1200" dirty="0">
              <a:solidFill>
                <a:schemeClr val="bg1"/>
              </a:solidFill>
              <a:latin typeface="Bai Jamjuree"/>
              <a:ea typeface="Calibri"/>
            </a:endParaRPr>
          </a:p>
          <a:p>
            <a:endParaRPr lang="en-US" b="1" u="sng" dirty="0">
              <a:solidFill>
                <a:schemeClr val="bg1"/>
              </a:solidFill>
              <a:latin typeface="Bai Jamjuree"/>
              <a:ea typeface="Calibri"/>
            </a:endParaRPr>
          </a:p>
        </p:txBody>
      </p:sp>
      <p:graphicFrame>
        <p:nvGraphicFramePr>
          <p:cNvPr id="4" name="Google Shape;3024;p72">
            <a:extLst>
              <a:ext uri="{FF2B5EF4-FFF2-40B4-BE49-F238E27FC236}">
                <a16:creationId xmlns:a16="http://schemas.microsoft.com/office/drawing/2014/main" id="{E91AD8D4-5377-4394-F0D0-A6D8685827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272702"/>
              </p:ext>
            </p:extLst>
          </p:nvPr>
        </p:nvGraphicFramePr>
        <p:xfrm>
          <a:off x="5735926" y="1728206"/>
          <a:ext cx="2077527" cy="1645800"/>
        </p:xfrm>
        <a:graphic>
          <a:graphicData uri="http://schemas.openxmlformats.org/drawingml/2006/table">
            <a:tbl>
              <a:tblPr>
                <a:noFill/>
                <a:tableStyleId>{38117428-D722-4D13-935A-638EA2520FD7}</a:tableStyleId>
              </a:tblPr>
              <a:tblGrid>
                <a:gridCol w="506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494">
                  <a:extLst>
                    <a:ext uri="{9D8B030D-6E8A-4147-A177-3AD203B41FA5}">
                      <a16:colId xmlns:a16="http://schemas.microsoft.com/office/drawing/2014/main" val="2432218777"/>
                    </a:ext>
                  </a:extLst>
                </a:gridCol>
                <a:gridCol w="496614">
                  <a:extLst>
                    <a:ext uri="{9D8B030D-6E8A-4147-A177-3AD203B41FA5}">
                      <a16:colId xmlns:a16="http://schemas.microsoft.com/office/drawing/2014/main" val="71361077"/>
                    </a:ext>
                  </a:extLst>
                </a:gridCol>
                <a:gridCol w="52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3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00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Aldrich"/>
                        </a:rPr>
                        <a:t>High </a:t>
                      </a:r>
                      <a:endParaRPr lang="en" sz="1000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4">
                      <a:solidFill>
                        <a:schemeClr val="lt1"/>
                      </a:solidFill>
                    </a:lnR>
                    <a:lnT w="9524">
                      <a:solidFill>
                        <a:schemeClr val="lt1"/>
                      </a:solidFill>
                    </a:lnT>
                    <a:lnB w="9524">
                      <a:solidFill>
                        <a:schemeClr val="l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1"/>
                          </a:solidFill>
                          <a:latin typeface="Bai Jamjuree"/>
                          <a:ea typeface="Aldrich"/>
                          <a:cs typeface="Bai Jamjuree"/>
                        </a:rPr>
                        <a:t>Low </a:t>
                      </a:r>
                      <a:endParaRPr lang="en" sz="1000" dirty="0">
                        <a:solidFill>
                          <a:schemeClr val="lt1"/>
                        </a:solidFill>
                        <a:latin typeface="Bai Jamjuree"/>
                        <a:ea typeface="Aldrich"/>
                        <a:cs typeface="Bai Jamjuree"/>
                        <a:sym typeface="Aldrich"/>
                      </a:endParaRPr>
                    </a:p>
                  </a:txBody>
                  <a:tcPr marL="91425" marR="91425" marT="91425" marB="91425" anchor="ctr">
                    <a:lnL w="9524">
                      <a:solidFill>
                        <a:schemeClr val="lt1"/>
                      </a:solidFill>
                    </a:lnL>
                    <a:lnR w="9524">
                      <a:solidFill>
                        <a:schemeClr val="lt1"/>
                      </a:solidFill>
                    </a:lnR>
                    <a:lnT w="9524">
                      <a:solidFill>
                        <a:schemeClr val="lt1"/>
                      </a:solidFill>
                    </a:lnT>
                    <a:lnB w="9524">
                      <a:solidFill>
                        <a:schemeClr val="l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1"/>
                          </a:solidFill>
                          <a:latin typeface="Bai Jamjuree"/>
                          <a:ea typeface="Aldrich"/>
                          <a:cs typeface="Bai Jamjuree"/>
                        </a:rPr>
                        <a:t>Medium </a:t>
                      </a:r>
                      <a:endParaRPr lang="en" sz="1000" dirty="0">
                        <a:solidFill>
                          <a:schemeClr val="lt1"/>
                        </a:solidFill>
                        <a:latin typeface="Bai Jamjuree"/>
                        <a:ea typeface="Aldrich"/>
                        <a:cs typeface="Bai Jamjuree"/>
                        <a:sym typeface="Aldrich"/>
                      </a:endParaRPr>
                    </a:p>
                  </a:txBody>
                  <a:tcPr marL="91425" marR="91425" marT="91425" marB="91425" anchor="ctr">
                    <a:lnL w="9524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5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Aldrich"/>
                        </a:rPr>
                        <a:t>High</a:t>
                      </a:r>
                      <a:endParaRPr sz="100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Aldrich"/>
                        </a:rPr>
                        <a:t>91</a:t>
                      </a:r>
                      <a:endParaRPr lang="en" sz="1000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4">
                      <a:solidFill>
                        <a:schemeClr val="lt1"/>
                      </a:solidFill>
                    </a:lnR>
                    <a:lnT w="9524">
                      <a:solidFill>
                        <a:schemeClr val="lt1"/>
                      </a:solidFill>
                    </a:lnT>
                    <a:lnB w="9524">
                      <a:solidFill>
                        <a:schemeClr val="l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</a:rPr>
                        <a:t>0</a:t>
                      </a:r>
                      <a:endParaRPr lang="en" sz="1000"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4">
                      <a:solidFill>
                        <a:schemeClr val="lt1"/>
                      </a:solidFill>
                    </a:lnL>
                    <a:lnR w="9524">
                      <a:solidFill>
                        <a:schemeClr val="lt1"/>
                      </a:solidFill>
                    </a:lnR>
                    <a:lnT w="9524">
                      <a:solidFill>
                        <a:schemeClr val="lt1"/>
                      </a:solidFill>
                    </a:lnT>
                    <a:lnB w="9524">
                      <a:solidFill>
                        <a:schemeClr val="l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</a:rPr>
                        <a:t>0</a:t>
                      </a:r>
                      <a:endParaRPr lang="en" sz="1000"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4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5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Aldrich"/>
                        </a:rPr>
                        <a:t>Low</a:t>
                      </a:r>
                      <a:endParaRPr lang="en" sz="1000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Aldrich"/>
                        </a:rPr>
                        <a:t>0</a:t>
                      </a:r>
                      <a:endParaRPr lang="en" sz="1000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4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l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</a:rPr>
                        <a:t>32</a:t>
                      </a:r>
                      <a:endParaRPr lang="en" sz="1000"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4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l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</a:rPr>
                        <a:t>0</a:t>
                      </a:r>
                      <a:endParaRPr lang="en" sz="1000"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4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3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Aldrich"/>
                        </a:rPr>
                        <a:t>Medium </a:t>
                      </a:r>
                      <a:endParaRPr lang="en" sz="1000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baseline="0" noProof="0" dirty="0">
                          <a:solidFill>
                            <a:srgbClr val="72F49A"/>
                          </a:solidFill>
                          <a:latin typeface="Aldrich"/>
                        </a:rPr>
                        <a:t>2035</a:t>
                      </a:r>
                      <a:endParaRPr lang="en" sz="1000" b="0" i="0" u="none" strike="noStrike" baseline="0" noProof="0" dirty="0">
                        <a:solidFill>
                          <a:srgbClr val="72F49A"/>
                        </a:solidFill>
                        <a:latin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4">
                      <a:solidFill>
                        <a:schemeClr val="lt1"/>
                      </a:solidFill>
                    </a:lnR>
                    <a:lnT w="9524">
                      <a:solidFill>
                        <a:schemeClr val="lt1"/>
                      </a:solidFill>
                    </a:lnT>
                    <a:lnB w="9524">
                      <a:solidFill>
                        <a:schemeClr val="l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baseline="0" noProof="0" dirty="0">
                          <a:solidFill>
                            <a:srgbClr val="FFFFFF"/>
                          </a:solidFill>
                          <a:latin typeface="Bai Jamjuree"/>
                        </a:rPr>
                        <a:t>1374</a:t>
                      </a:r>
                      <a:endParaRPr lang="en" sz="1000" b="0" i="0" u="none" strike="noStrike" baseline="0" noProof="0" dirty="0">
                        <a:solidFill>
                          <a:srgbClr val="FFFFFF"/>
                        </a:solidFill>
                        <a:latin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4">
                      <a:solidFill>
                        <a:schemeClr val="lt1"/>
                      </a:solidFill>
                    </a:lnL>
                    <a:lnR w="9524">
                      <a:solidFill>
                        <a:schemeClr val="lt1"/>
                      </a:solidFill>
                    </a:lnR>
                    <a:lnT w="9524">
                      <a:solidFill>
                        <a:schemeClr val="lt1"/>
                      </a:solidFill>
                    </a:lnT>
                    <a:lnB w="9524">
                      <a:solidFill>
                        <a:schemeClr val="l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baseline="0" noProof="0" dirty="0">
                          <a:solidFill>
                            <a:srgbClr val="FFFFFF"/>
                          </a:solidFill>
                          <a:latin typeface="Bai Jamjuree"/>
                        </a:rPr>
                        <a:t>3470 </a:t>
                      </a:r>
                      <a:endParaRPr lang="en" sz="1000" b="0" i="0" u="none" strike="noStrike" baseline="0" noProof="0" dirty="0">
                        <a:solidFill>
                          <a:srgbClr val="FFFFFF"/>
                        </a:solidFill>
                        <a:latin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4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A1F4C95-5392-D14C-B910-9168C1642E83}"/>
              </a:ext>
            </a:extLst>
          </p:cNvPr>
          <p:cNvSpPr txBox="1"/>
          <p:nvPr/>
        </p:nvSpPr>
        <p:spPr>
          <a:xfrm>
            <a:off x="5249170" y="3766230"/>
            <a:ext cx="4092695" cy="4147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Bai Jamjuree"/>
              </a:rPr>
              <a:t>Figure 4B. Confusion Matrix for Random Forest Prediction of Stress Level </a:t>
            </a:r>
          </a:p>
        </p:txBody>
      </p:sp>
    </p:spTree>
    <p:extLst>
      <p:ext uri="{BB962C8B-B14F-4D97-AF65-F5344CB8AC3E}">
        <p14:creationId xmlns:p14="http://schemas.microsoft.com/office/powerpoint/2010/main" val="359689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7" name="Google Shape;7297;p122"/>
          <p:cNvSpPr txBox="1">
            <a:spLocks noGrp="1"/>
          </p:cNvSpPr>
          <p:nvPr>
            <p:ph type="body" idx="1"/>
          </p:nvPr>
        </p:nvSpPr>
        <p:spPr>
          <a:xfrm flipH="1">
            <a:off x="4383010" y="1408792"/>
            <a:ext cx="3856500" cy="2921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100" dirty="0">
                <a:solidFill>
                  <a:schemeClr val="dk2"/>
                </a:solidFill>
                <a:latin typeface="Aldrich"/>
                <a:sym typeface="Aldrich"/>
              </a:rPr>
              <a:t>B. Interpretation </a:t>
            </a:r>
            <a:endParaRPr lang="en" sz="2100" dirty="0">
              <a:solidFill>
                <a:schemeClr val="dk2"/>
              </a:solidFill>
              <a:latin typeface="Aldrich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595959"/>
              </a:solidFill>
              <a:latin typeface="Anaheim"/>
              <a:ea typeface="Anaheim"/>
              <a:cs typeface="Anaheim"/>
            </a:endParaRPr>
          </a:p>
          <a:p>
            <a:pPr marL="488950" marR="50800" indent="-342900">
              <a:lnSpc>
                <a:spcPct val="100000"/>
              </a:lnSpc>
              <a:buClr>
                <a:schemeClr val="dk2"/>
              </a:buClr>
              <a:buSzPts val="1300"/>
              <a:buAutoNum type="arabicPeriod"/>
            </a:pPr>
            <a:r>
              <a:rPr lang="en" sz="900" dirty="0">
                <a:uFill>
                  <a:noFill/>
                </a:uFill>
              </a:rPr>
              <a:t>Bar chart and ANOVA indicate no evidence of significant differences</a:t>
            </a:r>
          </a:p>
          <a:p>
            <a:pPr marL="488950" marR="50800" indent="-342900">
              <a:lnSpc>
                <a:spcPct val="100000"/>
              </a:lnSpc>
              <a:buClr>
                <a:schemeClr val="dk2"/>
              </a:buClr>
              <a:buSzPts val="1300"/>
              <a:buAutoNum type="arabicPeriod"/>
            </a:pPr>
            <a:endParaRPr lang="en" sz="900" b="1" dirty="0">
              <a:solidFill>
                <a:schemeClr val="lt1"/>
              </a:solidFill>
              <a:uFill>
                <a:noFill/>
              </a:uFill>
            </a:endParaRPr>
          </a:p>
          <a:p>
            <a:pPr marR="50800" indent="-311150">
              <a:lnSpc>
                <a:spcPct val="100000"/>
              </a:lnSpc>
              <a:buClr>
                <a:srgbClr val="72F49A"/>
              </a:buClr>
              <a:buSzPts val="1300"/>
              <a:buAutoNum type="arabicPeriod"/>
            </a:pPr>
            <a:endParaRPr lang="en" sz="900" dirty="0">
              <a:uFill>
                <a:noFill/>
              </a:uFill>
            </a:endParaRPr>
          </a:p>
          <a:p>
            <a:pPr marR="50800" indent="-311150">
              <a:lnSpc>
                <a:spcPct val="100000"/>
              </a:lnSpc>
              <a:buClr>
                <a:srgbClr val="72F49A"/>
              </a:buClr>
              <a:buSzPts val="1300"/>
              <a:buAutoNum type="arabicPeriod"/>
            </a:pPr>
            <a:r>
              <a:rPr lang="en" sz="900" dirty="0">
                <a:uFill>
                  <a:noFill/>
                </a:uFill>
              </a:rPr>
              <a:t>Side-by-side bar charts show some correlation but no causation</a:t>
            </a:r>
            <a:endParaRPr lang="en" sz="900" b="1" dirty="0">
              <a:uFill>
                <a:noFill/>
              </a:uFill>
            </a:endParaRPr>
          </a:p>
          <a:p>
            <a:pPr marR="50800" indent="-311150">
              <a:lnSpc>
                <a:spcPct val="100000"/>
              </a:lnSpc>
              <a:buClr>
                <a:srgbClr val="72F49A"/>
              </a:buClr>
              <a:buSzPts val="1300"/>
              <a:buAutoNum type="arabicPeriod"/>
            </a:pPr>
            <a:endParaRPr lang="en" sz="900" b="1" dirty="0">
              <a:uFill>
                <a:noFill/>
              </a:uFill>
            </a:endParaRPr>
          </a:p>
          <a:p>
            <a:pPr marR="50800" indent="-311150">
              <a:lnSpc>
                <a:spcPct val="100000"/>
              </a:lnSpc>
              <a:buClr>
                <a:srgbClr val="72F49A"/>
              </a:buClr>
              <a:buSzPts val="1300"/>
              <a:buAutoNum type="arabicPeriod"/>
            </a:pPr>
            <a:endParaRPr lang="en" sz="900" b="1" dirty="0">
              <a:uFill>
                <a:noFill/>
              </a:uFill>
            </a:endParaRPr>
          </a:p>
          <a:p>
            <a:pPr marR="50800" indent="-311150">
              <a:lnSpc>
                <a:spcPct val="100000"/>
              </a:lnSpc>
              <a:buClr>
                <a:srgbClr val="72F49A"/>
              </a:buClr>
              <a:buSzPts val="1300"/>
              <a:buAutoNum type="arabicPeriod"/>
            </a:pPr>
            <a:r>
              <a:rPr lang="en" sz="900" dirty="0">
                <a:uFill>
                  <a:noFill/>
                </a:uFill>
              </a:rPr>
              <a:t>Side-by-side bar charts show some correlation but no causation</a:t>
            </a:r>
          </a:p>
          <a:p>
            <a:pPr marR="50800" indent="-311150">
              <a:lnSpc>
                <a:spcPct val="100000"/>
              </a:lnSpc>
              <a:buClr>
                <a:srgbClr val="72F49A"/>
              </a:buClr>
              <a:buSzPts val="1300"/>
              <a:buAutoNum type="arabicPeriod"/>
            </a:pPr>
            <a:endParaRPr lang="en" sz="900" b="1" dirty="0">
              <a:uFill>
                <a:noFill/>
              </a:uFill>
            </a:endParaRPr>
          </a:p>
          <a:p>
            <a:pPr marR="50800" indent="-311150">
              <a:lnSpc>
                <a:spcPct val="100000"/>
              </a:lnSpc>
              <a:buClr>
                <a:srgbClr val="72F49A"/>
              </a:buClr>
              <a:buSzPts val="1300"/>
              <a:buAutoNum type="arabicPeriod"/>
            </a:pPr>
            <a:endParaRPr lang="en" sz="900" b="1" dirty="0">
              <a:uFill>
                <a:noFill/>
              </a:uFill>
            </a:endParaRPr>
          </a:p>
          <a:p>
            <a:pPr marR="50800" indent="-311150">
              <a:lnSpc>
                <a:spcPct val="100000"/>
              </a:lnSpc>
              <a:buClr>
                <a:srgbClr val="72F49A"/>
              </a:buClr>
              <a:buSzPts val="1300"/>
              <a:buAutoNum type="arabicPeriod"/>
            </a:pPr>
            <a:r>
              <a:rPr lang="en" sz="900" dirty="0">
                <a:solidFill>
                  <a:schemeClr val="bg1"/>
                </a:solidFill>
                <a:uFill>
                  <a:noFill/>
                </a:uFill>
              </a:rPr>
              <a:t>Models didn’t prove accurate enough for predicting stress</a:t>
            </a:r>
            <a:r>
              <a:rPr lang="en" sz="900" b="1" dirty="0">
                <a:solidFill>
                  <a:schemeClr val="bg1"/>
                </a:solidFill>
                <a:uFill>
                  <a:noFill/>
                </a:uFill>
              </a:rPr>
              <a:t>.</a:t>
            </a:r>
          </a:p>
          <a:p>
            <a:pPr marR="50800" indent="-311150">
              <a:lnSpc>
                <a:spcPct val="100000"/>
              </a:lnSpc>
              <a:buClr>
                <a:srgbClr val="72F49A"/>
              </a:buClr>
              <a:buSzPts val="1300"/>
              <a:buAutoNum type="arabicPeriod"/>
            </a:pPr>
            <a:endParaRPr lang="en" sz="1100" b="1" dirty="0">
              <a:uFill>
                <a:noFill/>
              </a:uFill>
            </a:endParaRPr>
          </a:p>
          <a:p>
            <a:pPr marR="508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F49A"/>
              </a:buClr>
              <a:buSzPts val="1300"/>
              <a:buAutoNum type="arabicPeriod"/>
            </a:pPr>
            <a:endParaRPr lang="en" sz="1100" dirty="0">
              <a:solidFill>
                <a:srgbClr val="FFFFFF"/>
              </a:solidFill>
              <a:uFill>
                <a:noFill/>
              </a:uFill>
              <a:ea typeface="Proxima Nova"/>
            </a:endParaRPr>
          </a:p>
          <a:p>
            <a:pPr marR="508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F49A"/>
              </a:buClr>
              <a:buSzPts val="1300"/>
              <a:buAutoNum type="arabicPeriod"/>
            </a:pPr>
            <a:endParaRPr lang="en" sz="1100" dirty="0">
              <a:solidFill>
                <a:srgbClr val="FFFFFF"/>
              </a:solidFill>
              <a:uFill>
                <a:noFill/>
              </a:uFill>
              <a:ea typeface="Proxima Nova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100" dirty="0">
              <a:solidFill>
                <a:srgbClr val="FFFFFF"/>
              </a:solidFill>
            </a:endParaRPr>
          </a:p>
          <a:p>
            <a:pPr marL="0" marR="50800" indent="0">
              <a:lnSpc>
                <a:spcPct val="100000"/>
              </a:lnSpc>
              <a:buNone/>
            </a:pPr>
            <a:endParaRPr lang="en-US" sz="1100" dirty="0">
              <a:solidFill>
                <a:srgbClr val="FFFFFF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100" b="1" dirty="0">
              <a:solidFill>
                <a:srgbClr val="374957"/>
              </a:solidFill>
              <a:highlight>
                <a:srgbClr val="FFFFFF"/>
              </a:highlight>
              <a:latin typeface="Proxima Nova"/>
            </a:endParaRPr>
          </a:p>
          <a:p>
            <a:pPr marL="0" marR="50800" indent="0">
              <a:lnSpc>
                <a:spcPct val="166000"/>
              </a:lnSpc>
              <a:buNone/>
            </a:pPr>
            <a:endParaRPr lang="en-US" sz="1100" dirty="0">
              <a:solidFill>
                <a:srgbClr val="374957"/>
              </a:solidFill>
              <a:highlight>
                <a:srgbClr val="FFFFFF"/>
              </a:highlight>
              <a:latin typeface="Proxima Nova"/>
            </a:endParaRPr>
          </a:p>
          <a:p>
            <a:pPr marL="0" indent="0">
              <a:spcAft>
                <a:spcPts val="1200"/>
              </a:spcAft>
              <a:buNone/>
            </a:pPr>
            <a:endParaRPr lang="en-US" sz="1100" dirty="0"/>
          </a:p>
        </p:txBody>
      </p:sp>
      <p:sp>
        <p:nvSpPr>
          <p:cNvPr id="7298" name="Google Shape;7298;p122"/>
          <p:cNvSpPr txBox="1">
            <a:spLocks noGrp="1"/>
          </p:cNvSpPr>
          <p:nvPr>
            <p:ph type="body" idx="2"/>
          </p:nvPr>
        </p:nvSpPr>
        <p:spPr>
          <a:xfrm flipH="1">
            <a:off x="715500" y="1424206"/>
            <a:ext cx="3856500" cy="2921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100" dirty="0">
                <a:solidFill>
                  <a:schemeClr val="dk2"/>
                </a:solidFill>
                <a:latin typeface="Aldrich"/>
                <a:sym typeface="Aldrich"/>
              </a:rPr>
              <a:t>A. Business Questions </a:t>
            </a:r>
            <a:endParaRPr lang="en-US" dirty="0">
              <a:solidFill>
                <a:schemeClr val="dk2"/>
              </a:solidFill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</a:endParaRPr>
          </a:p>
          <a:p>
            <a:pPr marR="50800" indent="-311150">
              <a:buClr>
                <a:schemeClr val="dk2"/>
              </a:buClr>
              <a:buSzPts val="1300"/>
              <a:buAutoNum type="arabicPeriod"/>
            </a:pPr>
            <a:r>
              <a:rPr lang="en-US" sz="1100" b="1" dirty="0">
                <a:solidFill>
                  <a:schemeClr val="bg1"/>
                </a:solidFill>
                <a:uFill>
                  <a:noFill/>
                </a:uFill>
              </a:rPr>
              <a:t>Did any sectors have to work significantly more hours due to COVID-19?</a:t>
            </a:r>
            <a:endParaRPr lang="en" sz="1100" dirty="0">
              <a:solidFill>
                <a:schemeClr val="bg1"/>
              </a:solidFill>
              <a:uFill>
                <a:noFill/>
              </a:uFill>
            </a:endParaRPr>
          </a:p>
          <a:p>
            <a:pPr marR="50800" indent="-311150">
              <a:buClr>
                <a:srgbClr val="72F49A"/>
              </a:buClr>
              <a:buSzPts val="1300"/>
              <a:buAutoNum type="arabicPeriod"/>
            </a:pPr>
            <a:endParaRPr lang="en-US" sz="1100" b="1" dirty="0">
              <a:solidFill>
                <a:schemeClr val="bg1"/>
              </a:solidFill>
              <a:uFill>
                <a:noFill/>
              </a:uFill>
            </a:endParaRPr>
          </a:p>
          <a:p>
            <a:pPr indent="-311150">
              <a:buClr>
                <a:srgbClr val="72F49A"/>
              </a:buClr>
              <a:buSzPts val="1300"/>
              <a:buAutoNum type="arabicPeriod"/>
            </a:pPr>
            <a:r>
              <a:rPr lang="en-US" sz="1100" b="1" dirty="0">
                <a:solidFill>
                  <a:schemeClr val="bg1"/>
                </a:solidFill>
                <a:uFill>
                  <a:noFill/>
                </a:uFill>
              </a:rPr>
              <a:t>Did changes in working hours due to the pandemic affect stress levels?</a:t>
            </a:r>
          </a:p>
          <a:p>
            <a:pPr indent="-311150">
              <a:buClr>
                <a:srgbClr val="72F49A"/>
              </a:buClr>
              <a:buSzPts val="1300"/>
              <a:buAutoNum type="arabicPeriod"/>
            </a:pPr>
            <a:endParaRPr lang="en-US" sz="1100" b="1" dirty="0">
              <a:solidFill>
                <a:schemeClr val="bg1"/>
              </a:solidFill>
              <a:uFill>
                <a:noFill/>
              </a:uFill>
            </a:endParaRPr>
          </a:p>
          <a:p>
            <a:pPr indent="-311150">
              <a:buClr>
                <a:srgbClr val="72F49A"/>
              </a:buClr>
              <a:buSzPts val="1300"/>
              <a:buAutoNum type="arabicPeriod"/>
            </a:pPr>
            <a:r>
              <a:rPr lang="en-US" sz="1100" b="1" dirty="0">
                <a:solidFill>
                  <a:schemeClr val="bg1"/>
                </a:solidFill>
                <a:uFill>
                  <a:noFill/>
                </a:uFill>
              </a:rPr>
              <a:t>Do changes in productivity due to the pandemic affect stress levels? </a:t>
            </a:r>
            <a:endParaRPr lang="en-US" sz="1100" b="1">
              <a:solidFill>
                <a:schemeClr val="bg1"/>
              </a:solidFill>
              <a:uFill>
                <a:noFill/>
              </a:uFill>
            </a:endParaRPr>
          </a:p>
          <a:p>
            <a:pPr indent="-311150">
              <a:buClr>
                <a:srgbClr val="72F49A"/>
              </a:buClr>
              <a:buSzPts val="1300"/>
              <a:buAutoNum type="arabicPeriod"/>
            </a:pPr>
            <a:endParaRPr lang="en-US" sz="1100" b="1" dirty="0">
              <a:solidFill>
                <a:schemeClr val="bg1"/>
              </a:solidFill>
              <a:uFill>
                <a:noFill/>
              </a:uFill>
            </a:endParaRPr>
          </a:p>
          <a:p>
            <a:pPr indent="-311150">
              <a:buClr>
                <a:srgbClr val="72F49A"/>
              </a:buClr>
              <a:buSzPts val="1300"/>
              <a:buAutoNum type="arabicPeriod"/>
            </a:pPr>
            <a:r>
              <a:rPr lang="en-US" sz="1100" b="1" dirty="0">
                <a:solidFill>
                  <a:schemeClr val="bg1"/>
                </a:solidFill>
                <a:uFill>
                  <a:noFill/>
                </a:uFill>
              </a:rPr>
              <a:t>Could the features presented here be used to predict an employee’s stress level accurately? </a:t>
            </a:r>
            <a:endParaRPr lang="en-US" sz="1100" b="1">
              <a:solidFill>
                <a:schemeClr val="bg1"/>
              </a:solidFill>
              <a:uFill>
                <a:noFill/>
              </a:uFill>
            </a:endParaRPr>
          </a:p>
          <a:p>
            <a:pPr marR="50800" indent="-311150">
              <a:buClr>
                <a:srgbClr val="72F49A"/>
              </a:buClr>
              <a:buSzPts val="1300"/>
              <a:buAutoNum type="arabicPeriod"/>
            </a:pPr>
            <a:endParaRPr lang="en-US" sz="1100" b="1" dirty="0">
              <a:solidFill>
                <a:schemeClr val="bg1"/>
              </a:solidFill>
              <a:uFill>
                <a:noFill/>
              </a:uFill>
            </a:endParaRPr>
          </a:p>
          <a:p>
            <a:pPr marR="50800" indent="-311150">
              <a:buClr>
                <a:schemeClr val="dk2"/>
              </a:buClr>
              <a:buSzPts val="1300"/>
              <a:buAutoNum type="arabicPeriod"/>
            </a:pPr>
            <a:endParaRPr lang="en" sz="1300" dirty="0">
              <a:uFill>
                <a:noFill/>
              </a:uFill>
            </a:endParaRPr>
          </a:p>
        </p:txBody>
      </p:sp>
      <p:sp>
        <p:nvSpPr>
          <p:cNvPr id="7299" name="Google Shape;7299;p122"/>
          <p:cNvSpPr txBox="1"/>
          <p:nvPr/>
        </p:nvSpPr>
        <p:spPr>
          <a:xfrm>
            <a:off x="719575" y="1014275"/>
            <a:ext cx="77130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lt1"/>
                </a:solidFill>
                <a:latin typeface="Bai Jamjuree"/>
                <a:ea typeface="Bai Jamjuree"/>
                <a:cs typeface="Bai Jamjuree"/>
              </a:rPr>
              <a:t>Now lets go back to our </a:t>
            </a:r>
            <a:r>
              <a:rPr lang="en" b="1" u="sng" dirty="0">
                <a:solidFill>
                  <a:schemeClr val="lt1"/>
                </a:solidFill>
                <a:latin typeface="Bai Jamjuree"/>
                <a:ea typeface="Bai Jamjuree"/>
                <a:cs typeface="Bai Jamjuree"/>
              </a:rPr>
              <a:t>Goal </a:t>
            </a:r>
            <a:r>
              <a:rPr lang="en" dirty="0">
                <a:solidFill>
                  <a:schemeClr val="lt1"/>
                </a:solidFill>
                <a:latin typeface="Bai Jamjuree"/>
                <a:ea typeface="Bai Jamjuree"/>
                <a:cs typeface="Bai Jamjuree"/>
              </a:rPr>
              <a:t>and analyze the results we obtained from our analysis. </a:t>
            </a:r>
          </a:p>
          <a:p>
            <a:endParaRPr lang="en" dirty="0">
              <a:solidFill>
                <a:schemeClr val="lt1"/>
              </a:solidFill>
              <a:latin typeface="Bai Jamjuree"/>
              <a:ea typeface="Bai Jamjuree"/>
              <a:cs typeface="Bai Jamjuree"/>
            </a:endParaRPr>
          </a:p>
        </p:txBody>
      </p:sp>
      <p:grpSp>
        <p:nvGrpSpPr>
          <p:cNvPr id="7300" name="Google Shape;7300;p122"/>
          <p:cNvGrpSpPr/>
          <p:nvPr/>
        </p:nvGrpSpPr>
        <p:grpSpPr>
          <a:xfrm flipH="1">
            <a:off x="6849388" y="-1089503"/>
            <a:ext cx="2019176" cy="2019176"/>
            <a:chOff x="1943325" y="-220375"/>
            <a:chExt cx="1298672" cy="1298672"/>
          </a:xfrm>
        </p:grpSpPr>
        <p:sp>
          <p:nvSpPr>
            <p:cNvPr id="7301" name="Google Shape;7301;p12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2" name="Google Shape;7302;p12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3" name="Google Shape;7303;p12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4" name="Google Shape;7304;p12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5" name="Google Shape;7305;p12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6" name="Google Shape;7306;p12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7" name="Google Shape;7307;p12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8" name="Google Shape;7308;p12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9" name="Google Shape;7309;p12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0" name="Google Shape;7310;p12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1" name="Google Shape;7311;p12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2" name="Google Shape;7312;p12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3" name="Google Shape;7313;p12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4" name="Google Shape;7314;p12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5" name="Google Shape;7315;p12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6" name="Google Shape;7316;p12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7" name="Google Shape;7317;p12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8" name="Google Shape;7318;p12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9" name="Google Shape;7319;p12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0" name="Google Shape;7320;p12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1" name="Google Shape;7321;p12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2" name="Google Shape;7322;p12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3" name="Google Shape;7323;p12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4" name="Google Shape;7324;p12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5" name="Google Shape;7325;p12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6" name="Google Shape;7326;p12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7" name="Google Shape;7327;p12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8" name="Google Shape;7328;p12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9" name="Google Shape;7329;p12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0" name="Google Shape;7330;p12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1" name="Google Shape;7331;p12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2" name="Google Shape;7332;p12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3" name="Google Shape;7333;p12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4" name="Google Shape;7334;p12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5" name="Google Shape;7335;p12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6" name="Google Shape;7336;p12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7" name="Google Shape;7337;p12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8" name="Google Shape;7338;p12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9" name="Google Shape;7339;p12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0" name="Google Shape;7340;p12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1" name="Google Shape;7341;p12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2" name="Google Shape;7342;p12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3" name="Google Shape;7343;p12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4" name="Google Shape;7344;p12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5" name="Google Shape;7345;p12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6" name="Google Shape;7346;p12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7" name="Google Shape;7347;p12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12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9" name="Google Shape;7349;p122"/>
          <p:cNvGrpSpPr/>
          <p:nvPr/>
        </p:nvGrpSpPr>
        <p:grpSpPr>
          <a:xfrm>
            <a:off x="3343104" y="4138442"/>
            <a:ext cx="1039906" cy="679800"/>
            <a:chOff x="4082325" y="3790650"/>
            <a:chExt cx="1039906" cy="679800"/>
          </a:xfrm>
        </p:grpSpPr>
        <p:sp>
          <p:nvSpPr>
            <p:cNvPr id="7350" name="Google Shape;7350;p122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1" name="Google Shape;7351;p122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2" name="Google Shape;7352;p122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53" name="Google Shape;7353;p12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b="1" u="sng" dirty="0"/>
              <a:t>Step 5: Interpretation </a:t>
            </a:r>
            <a:endParaRPr lang="en" dirty="0"/>
          </a:p>
        </p:txBody>
      </p:sp>
      <p:pic>
        <p:nvPicPr>
          <p:cNvPr id="7354" name="Google Shape;7354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8435240" y="1808050"/>
            <a:ext cx="2527511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7355" name="Google Shape;7355;p122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6" name="Google Shape;7356;p122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7" name="Google Shape;7357;p122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8" name="Google Shape;7358;p122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9" name="Google Shape;7359;p122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06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7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" dur="1000" fill="hold"/>
                                        <p:tgtEl>
                                          <p:spTgt spid="73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7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u="sng" dirty="0"/>
              <a:t>Step 6</a:t>
            </a:r>
            <a:r>
              <a:rPr lang="en" dirty="0"/>
              <a:t>. Challenges/Improvements</a:t>
            </a:r>
            <a:br>
              <a:rPr lang="en" sz="2400" dirty="0"/>
            </a:br>
            <a:br>
              <a:rPr lang="en" sz="2400" dirty="0"/>
            </a:br>
            <a:br>
              <a:rPr lang="en" sz="2400" dirty="0"/>
            </a:br>
            <a:br>
              <a:rPr lang="en" sz="2400" dirty="0"/>
            </a:br>
            <a:endParaRPr lang="en" sz="2400" dirty="0">
              <a:solidFill>
                <a:srgbClr val="FFFFFF"/>
              </a:solidFill>
            </a:endParaRPr>
          </a:p>
          <a:p>
            <a:endParaRPr lang="en" dirty="0"/>
          </a:p>
        </p:txBody>
      </p:sp>
      <p:sp>
        <p:nvSpPr>
          <p:cNvPr id="3061" name="Google Shape;3061;p74"/>
          <p:cNvSpPr txBox="1">
            <a:spLocks noGrp="1"/>
          </p:cNvSpPr>
          <p:nvPr>
            <p:ph type="body" idx="1"/>
          </p:nvPr>
        </p:nvSpPr>
        <p:spPr>
          <a:xfrm>
            <a:off x="1068424" y="1050926"/>
            <a:ext cx="6702000" cy="3498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 Challenges</a:t>
            </a:r>
          </a:p>
          <a:p>
            <a:pPr marL="0" indent="0">
              <a:buNone/>
            </a:pPr>
            <a:endParaRPr lang="en" dirty="0">
              <a:solidFill>
                <a:schemeClr val="lt1"/>
              </a:solidFill>
            </a:endParaRPr>
          </a:p>
          <a:p>
            <a:pPr marL="285750" indent="-285750">
              <a:buFont typeface="Courier New"/>
              <a:buChar char="o"/>
            </a:pPr>
            <a:r>
              <a:rPr lang="en" dirty="0"/>
              <a:t>Binary variables where more information could have been gathered</a:t>
            </a:r>
          </a:p>
          <a:p>
            <a:pPr marL="285750" indent="-285750">
              <a:buFont typeface="Courier New"/>
              <a:buChar char="o"/>
            </a:pPr>
            <a:r>
              <a:rPr lang="en" dirty="0"/>
              <a:t>Imbalanced stress level class</a:t>
            </a:r>
          </a:p>
          <a:p>
            <a:pPr marL="285750" indent="-285750">
              <a:buFont typeface="Courier New"/>
              <a:buChar char="o"/>
            </a:pPr>
            <a:r>
              <a:rPr lang="en" dirty="0"/>
              <a:t>Model accuracy</a:t>
            </a: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en" dirty="0"/>
              <a:t>Potential solutions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" dirty="0"/>
              <a:t>Gather more data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" dirty="0"/>
              <a:t>Resample/Bootstrap minor classes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" dirty="0"/>
              <a:t>Optimization, hyperparameter tuning, grid search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" dirty="0"/>
              <a:t>Try other algorithms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" dirty="0"/>
          </a:p>
          <a:p>
            <a:pPr marL="285750" indent="-285750">
              <a:buFont typeface="Courier New"/>
              <a:buChar char="o"/>
            </a:pPr>
            <a:endParaRPr lang="en" dirty="0"/>
          </a:p>
          <a:p>
            <a:pPr marL="0" indent="0">
              <a:buNone/>
            </a:pPr>
            <a:endParaRPr lang="en" dirty="0"/>
          </a:p>
          <a:p>
            <a:pPr marL="285750" indent="-285750">
              <a:buFont typeface="Courier New"/>
              <a:buChar char="o"/>
            </a:pPr>
            <a:endParaRPr lang="en" dirty="0"/>
          </a:p>
          <a:p>
            <a:pPr marL="285750" indent="-285750">
              <a:buFont typeface="Courier New"/>
              <a:buChar char="o"/>
            </a:pPr>
            <a:endParaRPr lang="en" dirty="0"/>
          </a:p>
          <a:p>
            <a:pPr marL="285750" indent="-285750">
              <a:buFont typeface="Courier New"/>
              <a:buChar char="o"/>
            </a:pPr>
            <a:endParaRPr lang="en" dirty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068" name="Google Shape;3068;p7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7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Google Shape;3070;p7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1" name="Google Shape;3071;p7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3072;p7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10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6" name="Google Shape;3526;p86"/>
          <p:cNvGrpSpPr/>
          <p:nvPr/>
        </p:nvGrpSpPr>
        <p:grpSpPr>
          <a:xfrm>
            <a:off x="2290890" y="573334"/>
            <a:ext cx="1965289" cy="517060"/>
            <a:chOff x="3539975" y="3523525"/>
            <a:chExt cx="745925" cy="196250"/>
          </a:xfrm>
        </p:grpSpPr>
        <p:sp>
          <p:nvSpPr>
            <p:cNvPr id="3527" name="Google Shape;3527;p8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8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8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8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8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8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8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8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8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8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8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8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8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8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8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8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3" name="Google Shape;3543;p86"/>
          <p:cNvSpPr txBox="1">
            <a:spLocks noGrp="1"/>
          </p:cNvSpPr>
          <p:nvPr>
            <p:ph type="title"/>
          </p:nvPr>
        </p:nvSpPr>
        <p:spPr>
          <a:xfrm>
            <a:off x="1716704" y="1271838"/>
            <a:ext cx="6047630" cy="2571439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r>
              <a:rPr lang="en" sz="4800" dirty="0"/>
              <a:t>Thank</a:t>
            </a:r>
            <a:r>
              <a:rPr lang="en" sz="4800" dirty="0">
                <a:solidFill>
                  <a:srgbClr val="FFFFFF"/>
                </a:solidFill>
              </a:rPr>
              <a:t> you!</a:t>
            </a:r>
            <a:br>
              <a:rPr lang="en" dirty="0">
                <a:solidFill>
                  <a:srgbClr val="FFFFFF"/>
                </a:solidFill>
              </a:rPr>
            </a:br>
            <a:r>
              <a:rPr lang="en" b="1" dirty="0">
                <a:solidFill>
                  <a:schemeClr val="bg2"/>
                </a:solidFill>
              </a:rPr>
              <a:t>Questions?</a:t>
            </a:r>
          </a:p>
        </p:txBody>
      </p:sp>
      <p:cxnSp>
        <p:nvCxnSpPr>
          <p:cNvPr id="3544" name="Google Shape;3544;p86"/>
          <p:cNvCxnSpPr/>
          <p:nvPr/>
        </p:nvCxnSpPr>
        <p:spPr>
          <a:xfrm>
            <a:off x="3340884" y="3654852"/>
            <a:ext cx="2580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45" name="Google Shape;3545;p86"/>
          <p:cNvGrpSpPr/>
          <p:nvPr/>
        </p:nvGrpSpPr>
        <p:grpSpPr>
          <a:xfrm>
            <a:off x="5633458" y="-1519770"/>
            <a:ext cx="2795003" cy="2795003"/>
            <a:chOff x="1943325" y="-220375"/>
            <a:chExt cx="1298672" cy="1298672"/>
          </a:xfrm>
        </p:grpSpPr>
        <p:sp>
          <p:nvSpPr>
            <p:cNvPr id="3546" name="Google Shape;3546;p8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8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8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8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8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8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8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8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8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8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8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8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8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8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8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8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8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8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8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8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8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8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8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8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8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8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8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8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8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8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8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8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8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8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8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8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8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8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8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8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8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8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8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8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8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8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8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8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4" name="Google Shape;3594;p86"/>
          <p:cNvSpPr/>
          <p:nvPr/>
        </p:nvSpPr>
        <p:spPr>
          <a:xfrm rot="10800000" flipH="1">
            <a:off x="873954" y="2003240"/>
            <a:ext cx="639486" cy="129662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95" name="Google Shape;359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6363112" y="2325750"/>
            <a:ext cx="7194375" cy="20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6" name="Google Shape;3596;p86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7" name="Google Shape;3597;p86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8" name="Google Shape;3598;p86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9" name="Google Shape;3599;p86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0" name="Google Shape;3600;p86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35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3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3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63"/>
          <p:cNvSpPr txBox="1">
            <a:spLocks noGrp="1"/>
          </p:cNvSpPr>
          <p:nvPr>
            <p:ph type="title"/>
          </p:nvPr>
        </p:nvSpPr>
        <p:spPr>
          <a:xfrm>
            <a:off x="1883665" y="1287062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</a:t>
            </a:r>
          </a:p>
        </p:txBody>
      </p:sp>
      <p:grpSp>
        <p:nvGrpSpPr>
          <p:cNvPr id="2699" name="Google Shape;2699;p63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0" name="Google Shape;2700;p6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8" name="Google Shape;2748;p63"/>
          <p:cNvSpPr/>
          <p:nvPr/>
        </p:nvSpPr>
        <p:spPr>
          <a:xfrm rot="10800000" flipH="1">
            <a:off x="873954" y="2003240"/>
            <a:ext cx="639486" cy="129662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9" name="Google Shape;2749;p63"/>
          <p:cNvGrpSpPr/>
          <p:nvPr/>
        </p:nvGrpSpPr>
        <p:grpSpPr>
          <a:xfrm flipH="1">
            <a:off x="6977175" y="3697061"/>
            <a:ext cx="793256" cy="182899"/>
            <a:chOff x="2685575" y="2835950"/>
            <a:chExt cx="433000" cy="99825"/>
          </a:xfrm>
        </p:grpSpPr>
        <p:sp>
          <p:nvSpPr>
            <p:cNvPr id="2750" name="Google Shape;2750;p6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4" name="Google Shape;2754;p63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5" name="Google Shape;2755;p63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6" name="Google Shape;2756;p63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3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3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3"/>
          <p:cNvSpPr txBox="1">
            <a:spLocks noGrp="1"/>
          </p:cNvSpPr>
          <p:nvPr>
            <p:ph type="subTitle" idx="1"/>
          </p:nvPr>
        </p:nvSpPr>
        <p:spPr>
          <a:xfrm>
            <a:off x="1825050" y="1709662"/>
            <a:ext cx="5493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-US" sz="1600" dirty="0">
                <a:solidFill>
                  <a:schemeClr val="bg1"/>
                </a:solidFill>
                <a:ea typeface="Calibri"/>
                <a:cs typeface="Calibri"/>
              </a:rPr>
              <a:t>Business related questions regarding reported work changes due to the COVID-19 pandemic. Specifically : </a:t>
            </a:r>
          </a:p>
          <a:p>
            <a:pPr lvl="1" algn="l">
              <a:lnSpc>
                <a:spcPct val="90000"/>
              </a:lnSpc>
              <a:spcBef>
                <a:spcPts val="500"/>
              </a:spcBef>
              <a:buFont typeface="Courier New,monospace"/>
              <a:buChar char="o"/>
            </a:pPr>
            <a:r>
              <a:rPr lang="en-US" sz="1600" b="1" dirty="0">
                <a:solidFill>
                  <a:schemeClr val="bg1"/>
                </a:solidFill>
                <a:ea typeface="Calibri"/>
                <a:cs typeface="Calibri"/>
              </a:rPr>
              <a:t>Did any sectors have to work significantly more hours due to COVID-19</a:t>
            </a:r>
          </a:p>
          <a:p>
            <a:pPr lvl="1" algn="l">
              <a:lnSpc>
                <a:spcPct val="90000"/>
              </a:lnSpc>
              <a:spcBef>
                <a:spcPts val="500"/>
              </a:spcBef>
              <a:buFont typeface="Courier New,monospace"/>
              <a:buChar char="o"/>
            </a:pPr>
            <a:r>
              <a:rPr lang="en-US" sz="1600" b="1" dirty="0">
                <a:solidFill>
                  <a:schemeClr val="bg1"/>
                </a:solidFill>
                <a:ea typeface="Calibri"/>
                <a:cs typeface="Calibri"/>
              </a:rPr>
              <a:t>Did changes in working hours due to the pandemic affect stress levels?</a:t>
            </a:r>
          </a:p>
          <a:p>
            <a:pPr lvl="1" algn="l">
              <a:lnSpc>
                <a:spcPct val="90000"/>
              </a:lnSpc>
              <a:spcBef>
                <a:spcPts val="500"/>
              </a:spcBef>
              <a:buFont typeface="Courier New,monospace"/>
              <a:buChar char="o"/>
            </a:pPr>
            <a:r>
              <a:rPr lang="en-US" sz="1600" b="1" dirty="0">
                <a:solidFill>
                  <a:schemeClr val="bg1"/>
                </a:solidFill>
                <a:ea typeface="Calibri"/>
                <a:cs typeface="Calibri"/>
              </a:rPr>
              <a:t>Do changes in productivity due to the pandemic affect stress levels? </a:t>
            </a:r>
          </a:p>
          <a:p>
            <a:pPr lvl="1" algn="l">
              <a:lnSpc>
                <a:spcPct val="90000"/>
              </a:lnSpc>
              <a:spcBef>
                <a:spcPts val="500"/>
              </a:spcBef>
              <a:buFont typeface="Courier New,monospace"/>
              <a:buChar char="o"/>
            </a:pPr>
            <a:r>
              <a:rPr lang="en-US" sz="1600" b="1" dirty="0">
                <a:solidFill>
                  <a:schemeClr val="bg1"/>
                </a:solidFill>
                <a:ea typeface="Calibri"/>
                <a:cs typeface="Calibri"/>
              </a:rPr>
              <a:t>Could the features presented here be used to predict an employee’s stress level accurately? </a:t>
            </a:r>
          </a:p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endParaRPr lang="en-US" sz="1600" b="1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Courier New"/>
              <a:buChar char="o"/>
            </a:pPr>
            <a:endParaRPr lang="en" dirty="0"/>
          </a:p>
          <a:p>
            <a:pPr marL="0" indent="0">
              <a:lnSpc>
                <a:spcPct val="114999"/>
              </a:lnSpc>
              <a:spcAft>
                <a:spcPts val="1200"/>
              </a:spcAft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9759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6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27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2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554B-86A2-6014-5B5A-3C90843F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A7C6F-B911-3B73-F507-EC04048B4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1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6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Why is this important?</a:t>
            </a:r>
            <a:endParaRPr dirty="0"/>
          </a:p>
        </p:txBody>
      </p:sp>
      <p:sp>
        <p:nvSpPr>
          <p:cNvPr id="2785" name="Google Shape;2785;p65"/>
          <p:cNvSpPr txBox="1">
            <a:spLocks noGrp="1"/>
          </p:cNvSpPr>
          <p:nvPr>
            <p:ph type="subTitle" idx="1"/>
          </p:nvPr>
        </p:nvSpPr>
        <p:spPr>
          <a:xfrm>
            <a:off x="3256861" y="1291267"/>
            <a:ext cx="3281456" cy="487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" sz="1800" dirty="0"/>
              <a:t>Real World Applicability</a:t>
            </a:r>
          </a:p>
        </p:txBody>
      </p:sp>
      <p:sp>
        <p:nvSpPr>
          <p:cNvPr id="2786" name="Google Shape;2786;p65"/>
          <p:cNvSpPr txBox="1">
            <a:spLocks noGrp="1"/>
          </p:cNvSpPr>
          <p:nvPr>
            <p:ph type="subTitle" idx="2"/>
          </p:nvPr>
        </p:nvSpPr>
        <p:spPr>
          <a:xfrm>
            <a:off x="3256856" y="1785026"/>
            <a:ext cx="4093487" cy="44516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 sz="1200" dirty="0"/>
              <a:t>Identify stressed indivimitigate the effects of chronic stress and prevent burnout. </a:t>
            </a:r>
          </a:p>
          <a:p>
            <a:pPr marL="0" indent="0">
              <a:buSzPts val="1100"/>
            </a:pPr>
            <a:endParaRPr lang="en" dirty="0"/>
          </a:p>
        </p:txBody>
      </p:sp>
      <p:sp>
        <p:nvSpPr>
          <p:cNvPr id="2787" name="Google Shape;2787;p65"/>
          <p:cNvSpPr txBox="1">
            <a:spLocks noGrp="1"/>
          </p:cNvSpPr>
          <p:nvPr>
            <p:ph type="subTitle" idx="3"/>
          </p:nvPr>
        </p:nvSpPr>
        <p:spPr>
          <a:xfrm>
            <a:off x="3264183" y="2265638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Impact</a:t>
            </a:r>
            <a:endParaRPr dirty="0"/>
          </a:p>
        </p:txBody>
      </p:sp>
      <p:sp>
        <p:nvSpPr>
          <p:cNvPr id="2788" name="Google Shape;2788;p65"/>
          <p:cNvSpPr txBox="1">
            <a:spLocks noGrp="1"/>
          </p:cNvSpPr>
          <p:nvPr>
            <p:ph type="subTitle" idx="4"/>
          </p:nvPr>
        </p:nvSpPr>
        <p:spPr>
          <a:xfrm>
            <a:off x="3272894" y="2777591"/>
            <a:ext cx="4283986" cy="547742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171450" indent="-171450">
              <a:buFont typeface="Courier New"/>
              <a:buChar char="o"/>
            </a:pPr>
            <a:r>
              <a:rPr lang="en" sz="1200" dirty="0">
                <a:solidFill>
                  <a:schemeClr val="bg1"/>
                </a:solidFill>
                <a:ea typeface="Calibri"/>
              </a:rPr>
              <a:t>Increased productivity </a:t>
            </a:r>
          </a:p>
          <a:p>
            <a:pPr marL="171450" indent="-171450">
              <a:buFont typeface="Courier New"/>
              <a:buChar char="o"/>
            </a:pPr>
            <a:r>
              <a:rPr lang="en" sz="1200" dirty="0">
                <a:solidFill>
                  <a:schemeClr val="bg1"/>
                </a:solidFill>
                <a:ea typeface="Calibri"/>
              </a:rPr>
              <a:t>Increased retention rates</a:t>
            </a:r>
          </a:p>
          <a:p>
            <a:pPr marL="171450" indent="-171450">
              <a:buFont typeface="Courier New"/>
              <a:buChar char="o"/>
            </a:pPr>
            <a:r>
              <a:rPr lang="en" sz="1200" dirty="0">
                <a:solidFill>
                  <a:schemeClr val="bg1"/>
                </a:solidFill>
                <a:ea typeface="Calibri"/>
              </a:rPr>
              <a:t>Increased job satisfaction and engagement of employees</a:t>
            </a:r>
          </a:p>
          <a:p>
            <a:pPr marL="171450" indent="-171450">
              <a:buFont typeface="Courier New"/>
              <a:buChar char="o"/>
            </a:pPr>
            <a:r>
              <a:rPr lang="en" sz="1200" dirty="0">
                <a:solidFill>
                  <a:schemeClr val="bg1"/>
                </a:solidFill>
                <a:ea typeface="Calibri"/>
              </a:rPr>
              <a:t>Improved mental health of employees.</a:t>
            </a:r>
          </a:p>
          <a:p>
            <a:pPr marL="0" indent="0"/>
            <a:endParaRPr lang="en" dirty="0">
              <a:solidFill>
                <a:srgbClr val="FFFFFF"/>
              </a:solidFill>
              <a:ea typeface="Calibri"/>
            </a:endParaRPr>
          </a:p>
          <a:p>
            <a:pPr marL="0" indent="0">
              <a:buSzPts val="1100"/>
              <a:buFont typeface="Arial"/>
            </a:pPr>
            <a:endParaRPr lang="en" dirty="0"/>
          </a:p>
        </p:txBody>
      </p:sp>
      <p:sp>
        <p:nvSpPr>
          <p:cNvPr id="2790" name="Google Shape;2790;p65"/>
          <p:cNvSpPr txBox="1">
            <a:spLocks noGrp="1"/>
          </p:cNvSpPr>
          <p:nvPr>
            <p:ph type="subTitle" idx="6"/>
          </p:nvPr>
        </p:nvSpPr>
        <p:spPr>
          <a:xfrm>
            <a:off x="3256856" y="4015826"/>
            <a:ext cx="3280200" cy="481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 sz="1200" dirty="0"/>
              <a:t>Understanding an employees stress levels is the first step in unleashing creativity, enabling potential and supporting sustainable productivity!</a:t>
            </a:r>
          </a:p>
          <a:p>
            <a:pPr marL="0" indent="0">
              <a:buSzPts val="1100"/>
              <a:buFont typeface="Arial"/>
            </a:pPr>
            <a:endParaRPr lang="en" dirty="0"/>
          </a:p>
          <a:p>
            <a:pPr marL="0" indent="0">
              <a:buSzPts val="1100"/>
              <a:buFont typeface="Arial"/>
            </a:pPr>
            <a:endParaRPr lang="en" dirty="0"/>
          </a:p>
        </p:txBody>
      </p:sp>
      <p:grpSp>
        <p:nvGrpSpPr>
          <p:cNvPr id="2791" name="Google Shape;2791;p65"/>
          <p:cNvGrpSpPr/>
          <p:nvPr/>
        </p:nvGrpSpPr>
        <p:grpSpPr>
          <a:xfrm rot="10800000" flipH="1">
            <a:off x="7350014" y="2136383"/>
            <a:ext cx="793256" cy="182899"/>
            <a:chOff x="2685575" y="2835950"/>
            <a:chExt cx="433000" cy="99825"/>
          </a:xfrm>
        </p:grpSpPr>
        <p:sp>
          <p:nvSpPr>
            <p:cNvPr id="2792" name="Google Shape;2792;p6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6" name="Google Shape;2796;p65"/>
          <p:cNvGrpSpPr/>
          <p:nvPr/>
        </p:nvGrpSpPr>
        <p:grpSpPr>
          <a:xfrm flipH="1">
            <a:off x="6737051" y="-686940"/>
            <a:ext cx="2019176" cy="2019176"/>
            <a:chOff x="1943325" y="-220375"/>
            <a:chExt cx="1298672" cy="1298672"/>
          </a:xfrm>
        </p:grpSpPr>
        <p:sp>
          <p:nvSpPr>
            <p:cNvPr id="2797" name="Google Shape;2797;p65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5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5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5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5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5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5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5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5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5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5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5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5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5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5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5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5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5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5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5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5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65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65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65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65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5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65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65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65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65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65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65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5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5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5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65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65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65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5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5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65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65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5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65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65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65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65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65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5" name="Google Shape;2845;p65"/>
          <p:cNvSpPr/>
          <p:nvPr/>
        </p:nvSpPr>
        <p:spPr>
          <a:xfrm rot="5400000" flipH="1">
            <a:off x="7369961" y="284407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6" name="Google Shape;2846;p65"/>
          <p:cNvSpPr/>
          <p:nvPr/>
        </p:nvSpPr>
        <p:spPr>
          <a:xfrm>
            <a:off x="2610052" y="26760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7" name="Google Shape;2847;p65"/>
          <p:cNvSpPr/>
          <p:nvPr/>
        </p:nvSpPr>
        <p:spPr>
          <a:xfrm>
            <a:off x="2610052" y="15373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8" name="Google Shape;2848;p65"/>
          <p:cNvSpPr/>
          <p:nvPr/>
        </p:nvSpPr>
        <p:spPr>
          <a:xfrm>
            <a:off x="2610052" y="381467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9" name="Google Shape;2849;p65"/>
          <p:cNvGrpSpPr/>
          <p:nvPr/>
        </p:nvGrpSpPr>
        <p:grpSpPr>
          <a:xfrm rot="10800000">
            <a:off x="-2065912" y="3101271"/>
            <a:ext cx="4000413" cy="3175881"/>
            <a:chOff x="5207925" y="-1994879"/>
            <a:chExt cx="4000413" cy="3175881"/>
          </a:xfrm>
        </p:grpSpPr>
        <p:sp>
          <p:nvSpPr>
            <p:cNvPr id="2850" name="Google Shape;2850;p65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5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65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3" name="Google Shape;2853;p65"/>
          <p:cNvGrpSpPr/>
          <p:nvPr/>
        </p:nvGrpSpPr>
        <p:grpSpPr>
          <a:xfrm>
            <a:off x="2734961" y="1652139"/>
            <a:ext cx="299787" cy="301002"/>
            <a:chOff x="7025531" y="2456707"/>
            <a:chExt cx="337712" cy="339119"/>
          </a:xfrm>
        </p:grpSpPr>
        <p:sp>
          <p:nvSpPr>
            <p:cNvPr id="2854" name="Google Shape;2854;p65"/>
            <p:cNvSpPr/>
            <p:nvPr/>
          </p:nvSpPr>
          <p:spPr>
            <a:xfrm>
              <a:off x="7025531" y="2456707"/>
              <a:ext cx="337712" cy="287286"/>
            </a:xfrm>
            <a:custGeom>
              <a:avLst/>
              <a:gdLst/>
              <a:ahLst/>
              <a:cxnLst/>
              <a:rect l="l" t="t" r="r" b="b"/>
              <a:pathLst>
                <a:path w="11479" h="9765" extrusionOk="0">
                  <a:moveTo>
                    <a:pt x="9074" y="691"/>
                  </a:moveTo>
                  <a:lnTo>
                    <a:pt x="9074" y="4406"/>
                  </a:lnTo>
                  <a:lnTo>
                    <a:pt x="8312" y="4406"/>
                  </a:lnTo>
                  <a:lnTo>
                    <a:pt x="8312" y="691"/>
                  </a:lnTo>
                  <a:close/>
                  <a:moveTo>
                    <a:pt x="6121" y="2144"/>
                  </a:moveTo>
                  <a:lnTo>
                    <a:pt x="6121" y="5883"/>
                  </a:lnTo>
                  <a:lnTo>
                    <a:pt x="5359" y="5883"/>
                  </a:lnTo>
                  <a:lnTo>
                    <a:pt x="5359" y="2144"/>
                  </a:lnTo>
                  <a:close/>
                  <a:moveTo>
                    <a:pt x="3215" y="3620"/>
                  </a:moveTo>
                  <a:lnTo>
                    <a:pt x="3215" y="7335"/>
                  </a:lnTo>
                  <a:lnTo>
                    <a:pt x="2429" y="7335"/>
                  </a:lnTo>
                  <a:lnTo>
                    <a:pt x="2429" y="3620"/>
                  </a:lnTo>
                  <a:close/>
                  <a:moveTo>
                    <a:pt x="3215" y="7978"/>
                  </a:moveTo>
                  <a:lnTo>
                    <a:pt x="3215" y="9097"/>
                  </a:lnTo>
                  <a:lnTo>
                    <a:pt x="2429" y="9097"/>
                  </a:lnTo>
                  <a:lnTo>
                    <a:pt x="2429" y="7978"/>
                  </a:lnTo>
                  <a:close/>
                  <a:moveTo>
                    <a:pt x="6121" y="6525"/>
                  </a:moveTo>
                  <a:lnTo>
                    <a:pt x="6121" y="9097"/>
                  </a:lnTo>
                  <a:lnTo>
                    <a:pt x="5359" y="9097"/>
                  </a:lnTo>
                  <a:lnTo>
                    <a:pt x="5359" y="6525"/>
                  </a:lnTo>
                  <a:close/>
                  <a:moveTo>
                    <a:pt x="9050" y="5073"/>
                  </a:moveTo>
                  <a:lnTo>
                    <a:pt x="9050" y="9097"/>
                  </a:lnTo>
                  <a:lnTo>
                    <a:pt x="8264" y="9097"/>
                  </a:lnTo>
                  <a:lnTo>
                    <a:pt x="8264" y="5073"/>
                  </a:lnTo>
                  <a:close/>
                  <a:moveTo>
                    <a:pt x="7597" y="0"/>
                  </a:moveTo>
                  <a:lnTo>
                    <a:pt x="7597" y="9097"/>
                  </a:lnTo>
                  <a:lnTo>
                    <a:pt x="6811" y="9097"/>
                  </a:lnTo>
                  <a:lnTo>
                    <a:pt x="6811" y="1477"/>
                  </a:lnTo>
                  <a:lnTo>
                    <a:pt x="4668" y="1477"/>
                  </a:lnTo>
                  <a:lnTo>
                    <a:pt x="4668" y="9097"/>
                  </a:lnTo>
                  <a:lnTo>
                    <a:pt x="3882" y="9097"/>
                  </a:lnTo>
                  <a:lnTo>
                    <a:pt x="3882" y="2930"/>
                  </a:lnTo>
                  <a:lnTo>
                    <a:pt x="1739" y="2930"/>
                  </a:lnTo>
                  <a:lnTo>
                    <a:pt x="1739" y="9097"/>
                  </a:lnTo>
                  <a:lnTo>
                    <a:pt x="0" y="9097"/>
                  </a:lnTo>
                  <a:lnTo>
                    <a:pt x="0" y="9764"/>
                  </a:lnTo>
                  <a:lnTo>
                    <a:pt x="11479" y="9764"/>
                  </a:lnTo>
                  <a:lnTo>
                    <a:pt x="11479" y="9097"/>
                  </a:lnTo>
                  <a:lnTo>
                    <a:pt x="9740" y="9097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2855" name="Google Shape;2855;p65"/>
            <p:cNvSpPr/>
            <p:nvPr/>
          </p:nvSpPr>
          <p:spPr>
            <a:xfrm>
              <a:off x="7087871" y="2775468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2856" name="Google Shape;2856;p65"/>
            <p:cNvSpPr/>
            <p:nvPr/>
          </p:nvSpPr>
          <p:spPr>
            <a:xfrm>
              <a:off x="7173364" y="2775468"/>
              <a:ext cx="42747" cy="20359"/>
            </a:xfrm>
            <a:custGeom>
              <a:avLst/>
              <a:gdLst/>
              <a:ahLst/>
              <a:cxnLst/>
              <a:rect l="l" t="t" r="r" b="b"/>
              <a:pathLst>
                <a:path w="1453" h="692" extrusionOk="0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2857" name="Google Shape;2857;p65"/>
            <p:cNvSpPr/>
            <p:nvPr/>
          </p:nvSpPr>
          <p:spPr>
            <a:xfrm>
              <a:off x="7259534" y="2775468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</p:grpSp>
      <p:sp>
        <p:nvSpPr>
          <p:cNvPr id="2858" name="Google Shape;2858;p65"/>
          <p:cNvSpPr/>
          <p:nvPr/>
        </p:nvSpPr>
        <p:spPr>
          <a:xfrm>
            <a:off x="2735982" y="2802781"/>
            <a:ext cx="301028" cy="301628"/>
          </a:xfrm>
          <a:custGeom>
            <a:avLst/>
            <a:gdLst/>
            <a:ahLst/>
            <a:cxnLst/>
            <a:rect l="l" t="t" r="r" b="b"/>
            <a:pathLst>
              <a:path w="11527" h="11550" extrusionOk="0">
                <a:moveTo>
                  <a:pt x="2716" y="667"/>
                </a:moveTo>
                <a:lnTo>
                  <a:pt x="2716" y="2667"/>
                </a:lnTo>
                <a:lnTo>
                  <a:pt x="715" y="2667"/>
                </a:lnTo>
                <a:lnTo>
                  <a:pt x="715" y="1667"/>
                </a:lnTo>
                <a:cubicBezTo>
                  <a:pt x="691" y="1119"/>
                  <a:pt x="1144" y="667"/>
                  <a:pt x="1715" y="667"/>
                </a:cubicBezTo>
                <a:close/>
                <a:moveTo>
                  <a:pt x="9884" y="667"/>
                </a:moveTo>
                <a:cubicBezTo>
                  <a:pt x="10431" y="667"/>
                  <a:pt x="10884" y="1119"/>
                  <a:pt x="10884" y="1667"/>
                </a:cubicBezTo>
                <a:lnTo>
                  <a:pt x="10884" y="2667"/>
                </a:lnTo>
                <a:lnTo>
                  <a:pt x="8884" y="2667"/>
                </a:lnTo>
                <a:lnTo>
                  <a:pt x="8884" y="667"/>
                </a:lnTo>
                <a:close/>
                <a:moveTo>
                  <a:pt x="5454" y="1334"/>
                </a:moveTo>
                <a:lnTo>
                  <a:pt x="5454" y="2786"/>
                </a:lnTo>
                <a:cubicBezTo>
                  <a:pt x="5454" y="4239"/>
                  <a:pt x="4264" y="5430"/>
                  <a:pt x="2811" y="5430"/>
                </a:cubicBezTo>
                <a:lnTo>
                  <a:pt x="1358" y="5430"/>
                </a:lnTo>
                <a:lnTo>
                  <a:pt x="1358" y="3358"/>
                </a:lnTo>
                <a:lnTo>
                  <a:pt x="3382" y="3358"/>
                </a:lnTo>
                <a:lnTo>
                  <a:pt x="3382" y="1334"/>
                </a:lnTo>
                <a:close/>
                <a:moveTo>
                  <a:pt x="8193" y="1334"/>
                </a:moveTo>
                <a:lnTo>
                  <a:pt x="8193" y="3358"/>
                </a:lnTo>
                <a:lnTo>
                  <a:pt x="10217" y="3358"/>
                </a:lnTo>
                <a:lnTo>
                  <a:pt x="10217" y="5430"/>
                </a:lnTo>
                <a:lnTo>
                  <a:pt x="8764" y="5430"/>
                </a:lnTo>
                <a:cubicBezTo>
                  <a:pt x="7312" y="5430"/>
                  <a:pt x="6121" y="4239"/>
                  <a:pt x="6121" y="2786"/>
                </a:cubicBezTo>
                <a:lnTo>
                  <a:pt x="6121" y="1334"/>
                </a:lnTo>
                <a:close/>
                <a:moveTo>
                  <a:pt x="5811" y="4239"/>
                </a:moveTo>
                <a:cubicBezTo>
                  <a:pt x="6121" y="4906"/>
                  <a:pt x="6645" y="5430"/>
                  <a:pt x="7336" y="5763"/>
                </a:cubicBezTo>
                <a:cubicBezTo>
                  <a:pt x="6693" y="6097"/>
                  <a:pt x="6145" y="6620"/>
                  <a:pt x="5811" y="7287"/>
                </a:cubicBezTo>
                <a:cubicBezTo>
                  <a:pt x="5502" y="6620"/>
                  <a:pt x="4954" y="6097"/>
                  <a:pt x="4311" y="5763"/>
                </a:cubicBezTo>
                <a:cubicBezTo>
                  <a:pt x="4954" y="5430"/>
                  <a:pt x="5502" y="4906"/>
                  <a:pt x="5811" y="4239"/>
                </a:cubicBezTo>
                <a:close/>
                <a:moveTo>
                  <a:pt x="2811" y="6097"/>
                </a:moveTo>
                <a:cubicBezTo>
                  <a:pt x="4264" y="6097"/>
                  <a:pt x="5454" y="7287"/>
                  <a:pt x="5454" y="8740"/>
                </a:cubicBezTo>
                <a:lnTo>
                  <a:pt x="5454" y="10193"/>
                </a:lnTo>
                <a:lnTo>
                  <a:pt x="3382" y="10193"/>
                </a:lnTo>
                <a:lnTo>
                  <a:pt x="3382" y="8145"/>
                </a:lnTo>
                <a:lnTo>
                  <a:pt x="1358" y="8145"/>
                </a:lnTo>
                <a:lnTo>
                  <a:pt x="1358" y="6097"/>
                </a:lnTo>
                <a:close/>
                <a:moveTo>
                  <a:pt x="10217" y="6097"/>
                </a:moveTo>
                <a:lnTo>
                  <a:pt x="10217" y="8168"/>
                </a:lnTo>
                <a:lnTo>
                  <a:pt x="8193" y="8168"/>
                </a:lnTo>
                <a:lnTo>
                  <a:pt x="8193" y="10193"/>
                </a:lnTo>
                <a:lnTo>
                  <a:pt x="6121" y="10193"/>
                </a:lnTo>
                <a:lnTo>
                  <a:pt x="6121" y="8740"/>
                </a:lnTo>
                <a:cubicBezTo>
                  <a:pt x="6121" y="7287"/>
                  <a:pt x="7312" y="6097"/>
                  <a:pt x="8764" y="6097"/>
                </a:cubicBezTo>
                <a:close/>
                <a:moveTo>
                  <a:pt x="2716" y="8835"/>
                </a:moveTo>
                <a:lnTo>
                  <a:pt x="2716" y="10836"/>
                </a:lnTo>
                <a:lnTo>
                  <a:pt x="1715" y="10836"/>
                </a:lnTo>
                <a:cubicBezTo>
                  <a:pt x="1168" y="10836"/>
                  <a:pt x="739" y="10383"/>
                  <a:pt x="739" y="9835"/>
                </a:cubicBezTo>
                <a:lnTo>
                  <a:pt x="739" y="8835"/>
                </a:lnTo>
                <a:close/>
                <a:moveTo>
                  <a:pt x="10884" y="8835"/>
                </a:moveTo>
                <a:lnTo>
                  <a:pt x="10884" y="9835"/>
                </a:lnTo>
                <a:cubicBezTo>
                  <a:pt x="10884" y="10383"/>
                  <a:pt x="10431" y="10836"/>
                  <a:pt x="9884" y="10836"/>
                </a:cubicBezTo>
                <a:lnTo>
                  <a:pt x="8884" y="10836"/>
                </a:lnTo>
                <a:lnTo>
                  <a:pt x="8884" y="8835"/>
                </a:lnTo>
                <a:close/>
                <a:moveTo>
                  <a:pt x="8193" y="0"/>
                </a:moveTo>
                <a:lnTo>
                  <a:pt x="8193" y="643"/>
                </a:lnTo>
                <a:lnTo>
                  <a:pt x="3382" y="643"/>
                </a:lnTo>
                <a:lnTo>
                  <a:pt x="3382" y="24"/>
                </a:lnTo>
                <a:lnTo>
                  <a:pt x="1668" y="24"/>
                </a:lnTo>
                <a:cubicBezTo>
                  <a:pt x="763" y="24"/>
                  <a:pt x="1" y="762"/>
                  <a:pt x="1" y="1691"/>
                </a:cubicBezTo>
                <a:lnTo>
                  <a:pt x="1" y="3358"/>
                </a:lnTo>
                <a:lnTo>
                  <a:pt x="668" y="3358"/>
                </a:lnTo>
                <a:lnTo>
                  <a:pt x="668" y="8168"/>
                </a:lnTo>
                <a:lnTo>
                  <a:pt x="1" y="8168"/>
                </a:lnTo>
                <a:lnTo>
                  <a:pt x="1" y="9883"/>
                </a:lnTo>
                <a:cubicBezTo>
                  <a:pt x="1" y="10788"/>
                  <a:pt x="763" y="11550"/>
                  <a:pt x="1668" y="11550"/>
                </a:cubicBezTo>
                <a:lnTo>
                  <a:pt x="3382" y="11550"/>
                </a:lnTo>
                <a:lnTo>
                  <a:pt x="3382" y="10907"/>
                </a:lnTo>
                <a:lnTo>
                  <a:pt x="8193" y="10907"/>
                </a:lnTo>
                <a:lnTo>
                  <a:pt x="8193" y="11550"/>
                </a:lnTo>
                <a:lnTo>
                  <a:pt x="9860" y="11550"/>
                </a:lnTo>
                <a:cubicBezTo>
                  <a:pt x="10789" y="11550"/>
                  <a:pt x="11527" y="10788"/>
                  <a:pt x="11527" y="9883"/>
                </a:cubicBezTo>
                <a:lnTo>
                  <a:pt x="11527" y="8216"/>
                </a:lnTo>
                <a:lnTo>
                  <a:pt x="10908" y="8216"/>
                </a:lnTo>
                <a:lnTo>
                  <a:pt x="10908" y="3358"/>
                </a:lnTo>
                <a:lnTo>
                  <a:pt x="11527" y="3358"/>
                </a:lnTo>
                <a:lnTo>
                  <a:pt x="11527" y="1667"/>
                </a:lnTo>
                <a:cubicBezTo>
                  <a:pt x="11527" y="738"/>
                  <a:pt x="10789" y="0"/>
                  <a:pt x="98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6F7"/>
              </a:solidFill>
            </a:endParaRPr>
          </a:p>
        </p:txBody>
      </p:sp>
      <p:sp>
        <p:nvSpPr>
          <p:cNvPr id="2859" name="Google Shape;2859;p65"/>
          <p:cNvSpPr/>
          <p:nvPr/>
        </p:nvSpPr>
        <p:spPr>
          <a:xfrm>
            <a:off x="2745607" y="3939942"/>
            <a:ext cx="302281" cy="302908"/>
          </a:xfrm>
          <a:custGeom>
            <a:avLst/>
            <a:gdLst/>
            <a:ahLst/>
            <a:cxnLst/>
            <a:rect l="l" t="t" r="r" b="b"/>
            <a:pathLst>
              <a:path w="11575" h="11599" extrusionOk="0">
                <a:moveTo>
                  <a:pt x="5811" y="2001"/>
                </a:moveTo>
                <a:cubicBezTo>
                  <a:pt x="6002" y="2001"/>
                  <a:pt x="6192" y="2168"/>
                  <a:pt x="6192" y="2382"/>
                </a:cubicBezTo>
                <a:cubicBezTo>
                  <a:pt x="6192" y="2597"/>
                  <a:pt x="6002" y="2763"/>
                  <a:pt x="5811" y="2763"/>
                </a:cubicBezTo>
                <a:cubicBezTo>
                  <a:pt x="5597" y="2763"/>
                  <a:pt x="5406" y="2597"/>
                  <a:pt x="5406" y="2382"/>
                </a:cubicBezTo>
                <a:cubicBezTo>
                  <a:pt x="5382" y="2168"/>
                  <a:pt x="5573" y="2001"/>
                  <a:pt x="5811" y="2001"/>
                </a:cubicBezTo>
                <a:close/>
                <a:moveTo>
                  <a:pt x="2787" y="1620"/>
                </a:moveTo>
                <a:lnTo>
                  <a:pt x="3358" y="2406"/>
                </a:lnTo>
                <a:lnTo>
                  <a:pt x="2787" y="3216"/>
                </a:lnTo>
                <a:lnTo>
                  <a:pt x="739" y="3216"/>
                </a:lnTo>
                <a:lnTo>
                  <a:pt x="739" y="1620"/>
                </a:lnTo>
                <a:close/>
                <a:moveTo>
                  <a:pt x="5811" y="5383"/>
                </a:moveTo>
                <a:cubicBezTo>
                  <a:pt x="6002" y="5383"/>
                  <a:pt x="6192" y="5574"/>
                  <a:pt x="6192" y="5788"/>
                </a:cubicBezTo>
                <a:cubicBezTo>
                  <a:pt x="6192" y="5978"/>
                  <a:pt x="6002" y="6169"/>
                  <a:pt x="5811" y="6169"/>
                </a:cubicBezTo>
                <a:cubicBezTo>
                  <a:pt x="5597" y="6169"/>
                  <a:pt x="5406" y="5978"/>
                  <a:pt x="5406" y="5788"/>
                </a:cubicBezTo>
                <a:cubicBezTo>
                  <a:pt x="5406" y="5574"/>
                  <a:pt x="5597" y="5383"/>
                  <a:pt x="5811" y="5383"/>
                </a:cubicBezTo>
                <a:close/>
                <a:moveTo>
                  <a:pt x="10860" y="4978"/>
                </a:moveTo>
                <a:lnTo>
                  <a:pt x="10860" y="6574"/>
                </a:lnTo>
                <a:lnTo>
                  <a:pt x="8812" y="6574"/>
                </a:lnTo>
                <a:lnTo>
                  <a:pt x="8240" y="5788"/>
                </a:lnTo>
                <a:lnTo>
                  <a:pt x="8812" y="4978"/>
                </a:lnTo>
                <a:close/>
                <a:moveTo>
                  <a:pt x="5811" y="8765"/>
                </a:moveTo>
                <a:cubicBezTo>
                  <a:pt x="6002" y="8765"/>
                  <a:pt x="6192" y="8931"/>
                  <a:pt x="6192" y="9146"/>
                </a:cubicBezTo>
                <a:cubicBezTo>
                  <a:pt x="6192" y="9360"/>
                  <a:pt x="6002" y="9527"/>
                  <a:pt x="5811" y="9527"/>
                </a:cubicBezTo>
                <a:cubicBezTo>
                  <a:pt x="5597" y="9527"/>
                  <a:pt x="5406" y="9360"/>
                  <a:pt x="5406" y="9146"/>
                </a:cubicBezTo>
                <a:cubicBezTo>
                  <a:pt x="5406" y="8931"/>
                  <a:pt x="5597" y="8765"/>
                  <a:pt x="5811" y="8765"/>
                </a:cubicBezTo>
                <a:close/>
                <a:moveTo>
                  <a:pt x="2787" y="8336"/>
                </a:moveTo>
                <a:lnTo>
                  <a:pt x="3358" y="9146"/>
                </a:lnTo>
                <a:lnTo>
                  <a:pt x="2787" y="9955"/>
                </a:lnTo>
                <a:lnTo>
                  <a:pt x="739" y="9955"/>
                </a:lnTo>
                <a:lnTo>
                  <a:pt x="739" y="8336"/>
                </a:lnTo>
                <a:close/>
                <a:moveTo>
                  <a:pt x="5454" y="1"/>
                </a:moveTo>
                <a:lnTo>
                  <a:pt x="5454" y="1382"/>
                </a:lnTo>
                <a:cubicBezTo>
                  <a:pt x="5120" y="1501"/>
                  <a:pt x="4882" y="1739"/>
                  <a:pt x="4763" y="2049"/>
                </a:cubicBezTo>
                <a:lnTo>
                  <a:pt x="3906" y="2049"/>
                </a:lnTo>
                <a:lnTo>
                  <a:pt x="3096" y="930"/>
                </a:lnTo>
                <a:lnTo>
                  <a:pt x="0" y="930"/>
                </a:lnTo>
                <a:lnTo>
                  <a:pt x="0" y="3906"/>
                </a:lnTo>
                <a:lnTo>
                  <a:pt x="3096" y="3906"/>
                </a:lnTo>
                <a:lnTo>
                  <a:pt x="3906" y="2763"/>
                </a:lnTo>
                <a:lnTo>
                  <a:pt x="4763" y="2763"/>
                </a:lnTo>
                <a:cubicBezTo>
                  <a:pt x="4882" y="3097"/>
                  <a:pt x="5120" y="3335"/>
                  <a:pt x="5454" y="3454"/>
                </a:cubicBezTo>
                <a:lnTo>
                  <a:pt x="5454" y="4788"/>
                </a:lnTo>
                <a:cubicBezTo>
                  <a:pt x="5025" y="4954"/>
                  <a:pt x="4692" y="5335"/>
                  <a:pt x="4692" y="5812"/>
                </a:cubicBezTo>
                <a:cubicBezTo>
                  <a:pt x="4692" y="6288"/>
                  <a:pt x="5001" y="6669"/>
                  <a:pt x="5454" y="6812"/>
                </a:cubicBezTo>
                <a:lnTo>
                  <a:pt x="5454" y="8169"/>
                </a:lnTo>
                <a:cubicBezTo>
                  <a:pt x="5120" y="8288"/>
                  <a:pt x="4882" y="8526"/>
                  <a:pt x="4763" y="8836"/>
                </a:cubicBezTo>
                <a:lnTo>
                  <a:pt x="3906" y="8836"/>
                </a:lnTo>
                <a:lnTo>
                  <a:pt x="3096" y="7717"/>
                </a:lnTo>
                <a:lnTo>
                  <a:pt x="0" y="7717"/>
                </a:lnTo>
                <a:lnTo>
                  <a:pt x="0" y="10694"/>
                </a:lnTo>
                <a:lnTo>
                  <a:pt x="3096" y="10694"/>
                </a:lnTo>
                <a:lnTo>
                  <a:pt x="3906" y="9551"/>
                </a:lnTo>
                <a:lnTo>
                  <a:pt x="4763" y="9551"/>
                </a:lnTo>
                <a:cubicBezTo>
                  <a:pt x="4882" y="9884"/>
                  <a:pt x="5120" y="10122"/>
                  <a:pt x="5454" y="10241"/>
                </a:cubicBezTo>
                <a:lnTo>
                  <a:pt x="5454" y="11599"/>
                </a:lnTo>
                <a:lnTo>
                  <a:pt x="6121" y="11599"/>
                </a:lnTo>
                <a:lnTo>
                  <a:pt x="6121" y="10241"/>
                </a:lnTo>
                <a:cubicBezTo>
                  <a:pt x="6549" y="10098"/>
                  <a:pt x="6883" y="9717"/>
                  <a:pt x="6883" y="9217"/>
                </a:cubicBezTo>
                <a:cubicBezTo>
                  <a:pt x="6883" y="8741"/>
                  <a:pt x="6573" y="8360"/>
                  <a:pt x="6121" y="8217"/>
                </a:cubicBezTo>
                <a:lnTo>
                  <a:pt x="6121" y="6883"/>
                </a:lnTo>
                <a:cubicBezTo>
                  <a:pt x="6454" y="6764"/>
                  <a:pt x="6692" y="6526"/>
                  <a:pt x="6811" y="6193"/>
                </a:cubicBezTo>
                <a:lnTo>
                  <a:pt x="7669" y="6193"/>
                </a:lnTo>
                <a:lnTo>
                  <a:pt x="8478" y="7312"/>
                </a:lnTo>
                <a:lnTo>
                  <a:pt x="11574" y="7312"/>
                </a:lnTo>
                <a:lnTo>
                  <a:pt x="11574" y="4335"/>
                </a:lnTo>
                <a:lnTo>
                  <a:pt x="8454" y="4335"/>
                </a:lnTo>
                <a:lnTo>
                  <a:pt x="8454" y="4288"/>
                </a:lnTo>
                <a:lnTo>
                  <a:pt x="7645" y="5407"/>
                </a:lnTo>
                <a:lnTo>
                  <a:pt x="6811" y="5407"/>
                </a:lnTo>
                <a:cubicBezTo>
                  <a:pt x="6692" y="5097"/>
                  <a:pt x="6454" y="4859"/>
                  <a:pt x="6121" y="4740"/>
                </a:cubicBezTo>
                <a:lnTo>
                  <a:pt x="6121" y="3406"/>
                </a:lnTo>
                <a:cubicBezTo>
                  <a:pt x="6549" y="3240"/>
                  <a:pt x="6883" y="2859"/>
                  <a:pt x="6883" y="2382"/>
                </a:cubicBezTo>
                <a:cubicBezTo>
                  <a:pt x="6883" y="1906"/>
                  <a:pt x="6573" y="1525"/>
                  <a:pt x="6121" y="1382"/>
                </a:cubicBezTo>
                <a:lnTo>
                  <a:pt x="612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6F7"/>
              </a:solidFill>
            </a:endParaRPr>
          </a:p>
        </p:txBody>
      </p:sp>
      <p:sp>
        <p:nvSpPr>
          <p:cNvPr id="2860" name="Google Shape;2860;p6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1" name="Google Shape;2861;p6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2" name="Google Shape;2862;p65">
            <a:hlinkClick r:id="" action="ppaction://noaction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3" name="Google Shape;2863;p65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4" name="Google Shape;2864;p65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28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2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2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2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2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2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4" name="Google Shape;2924;p67"/>
          <p:cNvSpPr txBox="1">
            <a:spLocks noGrp="1"/>
          </p:cNvSpPr>
          <p:nvPr>
            <p:ph type="title"/>
          </p:nvPr>
        </p:nvSpPr>
        <p:spPr>
          <a:xfrm>
            <a:off x="4350641" y="1209485"/>
            <a:ext cx="4585083" cy="79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DATASET</a:t>
            </a:r>
            <a:endParaRPr lang="en-US"/>
          </a:p>
        </p:txBody>
      </p:sp>
      <p:sp>
        <p:nvSpPr>
          <p:cNvPr id="2925" name="Google Shape;2925;p67"/>
          <p:cNvSpPr txBox="1">
            <a:spLocks noGrp="1"/>
          </p:cNvSpPr>
          <p:nvPr>
            <p:ph type="subTitle" idx="1"/>
          </p:nvPr>
        </p:nvSpPr>
        <p:spPr>
          <a:xfrm>
            <a:off x="3930264" y="1672613"/>
            <a:ext cx="4647505" cy="1655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Courier New"/>
              <a:buChar char="o"/>
            </a:pPr>
            <a:r>
              <a:rPr lang="en" sz="1200" dirty="0"/>
              <a:t>The data set we used was found on Kaggle and linked below.</a:t>
            </a:r>
            <a:endParaRPr lang="en-US" sz="1200" i="1" u="sng" dirty="0"/>
          </a:p>
          <a:p>
            <a:pPr marL="285750" indent="-285750" algn="l">
              <a:buFont typeface="Courier New"/>
              <a:buChar char="o"/>
            </a:pPr>
            <a:r>
              <a:rPr lang="en" sz="1200" i="1" u="sng" dirty="0"/>
              <a:t>https://www.kaggle.com/datasets/gcreatives/impact-of-covid-19-on-working-professionals </a:t>
            </a:r>
            <a:endParaRPr lang="en-US" sz="1200" i="1" u="sng" dirty="0"/>
          </a:p>
          <a:p>
            <a:pPr marL="285750" indent="-285750" algn="l">
              <a:buFont typeface="Courier New"/>
              <a:buChar char="o"/>
            </a:pPr>
            <a:r>
              <a:rPr lang="en" sz="1200" dirty="0"/>
              <a:t>The data is not a real-world data set and has been simulated to contain noise to mimic data that we would find in real life. </a:t>
            </a:r>
          </a:p>
          <a:p>
            <a:pPr marL="0" indent="0" algn="l"/>
            <a:endParaRPr lang="en" dirty="0"/>
          </a:p>
          <a:p>
            <a:pPr marL="0" indent="0" algn="l"/>
            <a:endParaRPr lang="en" dirty="0"/>
          </a:p>
          <a:p>
            <a:pPr marL="0" indent="0" algn="l"/>
            <a:endParaRPr lang="en" dirty="0"/>
          </a:p>
          <a:p>
            <a:pPr marL="0" indent="0" algn="l"/>
            <a:endParaRPr lang="en" dirty="0"/>
          </a:p>
        </p:txBody>
      </p:sp>
      <p:pic>
        <p:nvPicPr>
          <p:cNvPr id="2926" name="Google Shape;2926;p67"/>
          <p:cNvPicPr preferRelativeResize="0"/>
          <p:nvPr/>
        </p:nvPicPr>
        <p:blipFill rotWithShape="1">
          <a:blip r:embed="rId3">
            <a:alphaModFix/>
          </a:blip>
          <a:srcRect l="43745" t="15088" r="19623" b="2593"/>
          <a:stretch/>
        </p:blipFill>
        <p:spPr>
          <a:xfrm>
            <a:off x="136011" y="152400"/>
            <a:ext cx="3229026" cy="483870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927" name="Google Shape;2927;p67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928" name="Google Shape;2928;p6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6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0" name="Google Shape;2930;p67"/>
          <p:cNvGrpSpPr/>
          <p:nvPr/>
        </p:nvGrpSpPr>
        <p:grpSpPr>
          <a:xfrm rot="5400000">
            <a:off x="1273912" y="4127100"/>
            <a:ext cx="357454" cy="956304"/>
            <a:chOff x="357713" y="600975"/>
            <a:chExt cx="357454" cy="956304"/>
          </a:xfrm>
        </p:grpSpPr>
        <p:sp>
          <p:nvSpPr>
            <p:cNvPr id="2931" name="Google Shape;2931;p6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6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6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6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5" name="Google Shape;2935;p67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6" name="Google Shape;2936;p67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7" name="Google Shape;2937;p67">
            <a:hlinkClick r:id="" action="ppaction://noaction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8" name="Google Shape;2938;p67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9" name="Google Shape;2939;p67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7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b="1" u="sng" dirty="0"/>
              <a:t>Step 1</a:t>
            </a:r>
            <a:r>
              <a:rPr lang="en" dirty="0"/>
              <a:t> : Data Modification &amp; Cleaning</a:t>
            </a:r>
          </a:p>
        </p:txBody>
      </p:sp>
      <p:sp>
        <p:nvSpPr>
          <p:cNvPr id="3061" name="Google Shape;3061;p74"/>
          <p:cNvSpPr txBox="1">
            <a:spLocks noGrp="1"/>
          </p:cNvSpPr>
          <p:nvPr>
            <p:ph type="body" idx="1"/>
          </p:nvPr>
        </p:nvSpPr>
        <p:spPr>
          <a:xfrm>
            <a:off x="920596" y="1109045"/>
            <a:ext cx="6702000" cy="2824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chemeClr val="bg1"/>
                </a:solidFill>
              </a:rPr>
              <a:t>Quick Exploration of the data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FFFFFF"/>
              </a:buClr>
              <a:buFont typeface="Courier New,monospace"/>
              <a:buChar char="o"/>
            </a:pPr>
            <a:r>
              <a:rPr lang="en-US" dirty="0">
                <a:solidFill>
                  <a:schemeClr val="bg1"/>
                </a:solidFill>
                <a:latin typeface="Aptos"/>
              </a:rPr>
              <a:t>In the column "Meetings Per Day", some of the data points were negative values, so to fix this, those points were changed to 0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FFFFFF"/>
              </a:buClr>
              <a:buFont typeface="Courier New,monospace"/>
              <a:buChar char="o"/>
            </a:pPr>
            <a:endParaRPr lang="en-US" dirty="0">
              <a:solidFill>
                <a:schemeClr val="bg1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FFFFFF"/>
              </a:buClr>
              <a:buFont typeface="Courier New,monospace"/>
              <a:buChar char="o"/>
            </a:pPr>
            <a:r>
              <a:rPr lang="en-US" dirty="0">
                <a:solidFill>
                  <a:schemeClr val="bg1"/>
                </a:solidFill>
                <a:latin typeface="Aptos"/>
              </a:rPr>
              <a:t>2 continuous variables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FFFFFF"/>
              </a:buClr>
              <a:buFont typeface="Courier New,monospace"/>
              <a:buChar char="o"/>
            </a:pPr>
            <a:endParaRPr lang="en-US" dirty="0">
              <a:solidFill>
                <a:schemeClr val="bg1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FFFFFF"/>
              </a:buClr>
              <a:buFont typeface="Courier New,monospace"/>
              <a:buChar char="o"/>
            </a:pPr>
            <a:r>
              <a:rPr lang="en-US" dirty="0">
                <a:solidFill>
                  <a:schemeClr val="bg1"/>
                </a:solidFill>
                <a:latin typeface="Aptos"/>
              </a:rPr>
              <a:t>2 variables with more than two classes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FFFFFF"/>
              </a:buClr>
              <a:buFont typeface="Courier New,monospace"/>
              <a:buChar char="o"/>
            </a:pPr>
            <a:endParaRPr lang="en-US" dirty="0">
              <a:solidFill>
                <a:schemeClr val="bg1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FFFFFF"/>
              </a:buClr>
              <a:buFont typeface="Courier New,monospace"/>
              <a:buChar char="o"/>
            </a:pPr>
            <a:r>
              <a:rPr lang="en-US" dirty="0">
                <a:solidFill>
                  <a:schemeClr val="bg1"/>
                </a:solidFill>
                <a:latin typeface="Aptos"/>
              </a:rPr>
              <a:t>Remaining variables binary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endParaRPr lang="en" sz="1200" dirty="0"/>
          </a:p>
          <a:p>
            <a:pPr marL="457200" lvl="0" indent="-31750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endParaRPr lang="en" dirty="0">
              <a:solidFill>
                <a:schemeClr val="lt1"/>
              </a:solidFill>
            </a:endParaRPr>
          </a:p>
        </p:txBody>
      </p:sp>
      <p:grpSp>
        <p:nvGrpSpPr>
          <p:cNvPr id="3062" name="Google Shape;3062;p74"/>
          <p:cNvGrpSpPr/>
          <p:nvPr/>
        </p:nvGrpSpPr>
        <p:grpSpPr>
          <a:xfrm>
            <a:off x="7485108" y="1099840"/>
            <a:ext cx="793256" cy="182899"/>
            <a:chOff x="2685575" y="2835950"/>
            <a:chExt cx="433000" cy="99825"/>
          </a:xfrm>
        </p:grpSpPr>
        <p:sp>
          <p:nvSpPr>
            <p:cNvPr id="3063" name="Google Shape;3063;p7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7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7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7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7" name="Google Shape;3067;p74"/>
          <p:cNvSpPr/>
          <p:nvPr/>
        </p:nvSpPr>
        <p:spPr>
          <a:xfrm flipH="1">
            <a:off x="7538987" y="25709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8" name="Google Shape;3068;p7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7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Google Shape;3070;p7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1" name="Google Shape;3071;p7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3072;p7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76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1000" fill="hold"/>
                                        <p:tgtEl>
                                          <p:spTgt spid="30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" name="Google Shape;3007;p71"/>
          <p:cNvSpPr txBox="1">
            <a:spLocks noGrp="1"/>
          </p:cNvSpPr>
          <p:nvPr>
            <p:ph type="title"/>
          </p:nvPr>
        </p:nvSpPr>
        <p:spPr>
          <a:xfrm>
            <a:off x="783900" y="988952"/>
            <a:ext cx="3960173" cy="371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1A. Descriptive Statistics of the continuous variables </a:t>
            </a:r>
          </a:p>
        </p:txBody>
      </p:sp>
      <p:sp>
        <p:nvSpPr>
          <p:cNvPr id="3010" name="Google Shape;3010;p71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71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71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3" name="Google Shape;3013;p71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4" name="Google Shape;3014;p71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" name="Google Shape;3024;p72">
            <a:extLst>
              <a:ext uri="{FF2B5EF4-FFF2-40B4-BE49-F238E27FC236}">
                <a16:creationId xmlns:a16="http://schemas.microsoft.com/office/drawing/2014/main" id="{AAAA35DB-A448-EB09-6720-085970D254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8034353"/>
              </p:ext>
            </p:extLst>
          </p:nvPr>
        </p:nvGraphicFramePr>
        <p:xfrm>
          <a:off x="4312855" y="217661"/>
          <a:ext cx="4342932" cy="4145070"/>
        </p:xfrm>
        <a:graphic>
          <a:graphicData uri="http://schemas.openxmlformats.org/drawingml/2006/table">
            <a:tbl>
              <a:tblPr>
                <a:noFill/>
                <a:tableStyleId>{38117428-D722-4D13-935A-638EA2520FD7}</a:tableStyleId>
              </a:tblPr>
              <a:tblGrid>
                <a:gridCol w="1638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427">
                  <a:extLst>
                    <a:ext uri="{9D8B030D-6E8A-4147-A177-3AD203B41FA5}">
                      <a16:colId xmlns:a16="http://schemas.microsoft.com/office/drawing/2014/main" val="2432218777"/>
                    </a:ext>
                  </a:extLst>
                </a:gridCol>
                <a:gridCol w="1253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86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2000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Aldrich"/>
                        </a:rPr>
                        <a:t>Avg Hours Per Worked per Day</a:t>
                      </a:r>
                      <a:endParaRPr lang="en" sz="1600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4">
                      <a:solidFill>
                        <a:schemeClr val="lt1"/>
                      </a:solidFill>
                    </a:lnR>
                    <a:lnT w="9524">
                      <a:solidFill>
                        <a:schemeClr val="lt1"/>
                      </a:solidFill>
                    </a:lnT>
                    <a:lnB w="9524">
                      <a:solidFill>
                        <a:schemeClr val="l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Bai Jamjuree"/>
                          <a:ea typeface="Aldrich"/>
                          <a:cs typeface="Bai Jamjuree"/>
                        </a:rPr>
                        <a:t>Avg Number of Meetings Per Day </a:t>
                      </a:r>
                      <a:endParaRPr lang="en" dirty="0">
                        <a:solidFill>
                          <a:schemeClr val="lt1"/>
                        </a:solidFill>
                        <a:latin typeface="Bai Jamjuree"/>
                        <a:ea typeface="Aldrich"/>
                        <a:cs typeface="Bai Jamjuree"/>
                        <a:sym typeface="Aldrich"/>
                      </a:endParaRPr>
                    </a:p>
                  </a:txBody>
                  <a:tcPr marL="91425" marR="91425" marT="91425" marB="91425" anchor="ctr">
                    <a:lnL w="9524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Aldrich"/>
                        </a:rPr>
                        <a:t>Mean</a:t>
                      </a:r>
                      <a:endParaRPr sz="2000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Aldrich"/>
                        </a:rPr>
                        <a:t>8.007</a:t>
                      </a:r>
                      <a:endParaRPr lang="en" sz="2000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4">
                      <a:solidFill>
                        <a:schemeClr val="lt1"/>
                      </a:solidFill>
                    </a:lnR>
                    <a:lnT w="9524">
                      <a:solidFill>
                        <a:schemeClr val="lt1"/>
                      </a:solidFill>
                    </a:lnT>
                    <a:lnB w="9524">
                      <a:solidFill>
                        <a:schemeClr val="l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</a:rPr>
                        <a:t>3.98</a:t>
                      </a:r>
                      <a:endParaRPr lang="en"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4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Aldrich"/>
                        </a:rPr>
                        <a:t>Median</a:t>
                      </a:r>
                      <a:endParaRPr lang="en" sz="2000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Aldrich"/>
                        </a:rPr>
                        <a:t>8.011</a:t>
                      </a:r>
                      <a:endParaRPr lang="en" sz="2000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4">
                      <a:solidFill>
                        <a:schemeClr val="lt1"/>
                      </a:solidFill>
                    </a:lnR>
                    <a:lnT w="9524">
                      <a:solidFill>
                        <a:schemeClr val="lt1"/>
                      </a:solidFill>
                    </a:lnT>
                    <a:lnB w="9524">
                      <a:solidFill>
                        <a:schemeClr val="l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</a:rPr>
                        <a:t>3.98</a:t>
                      </a:r>
                      <a:endParaRPr lang="en"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4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2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Aldrich"/>
                        </a:rPr>
                        <a:t>Range</a:t>
                      </a:r>
                      <a:endParaRPr sz="2000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0" i="0" u="none" strike="noStrike" baseline="0" noProof="0" dirty="0">
                          <a:solidFill>
                            <a:srgbClr val="72F49A"/>
                          </a:solidFill>
                          <a:latin typeface="Aldrich"/>
                        </a:rPr>
                        <a:t>0.29-16.9</a:t>
                      </a:r>
                      <a:endParaRPr lang="en" sz="2000" b="0" i="0" u="none" strike="noStrike" baseline="0" noProof="0" dirty="0">
                        <a:solidFill>
                          <a:srgbClr val="72F49A"/>
                        </a:solidFill>
                        <a:latin typeface="Aldrich"/>
                        <a:sym typeface="Aldrich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4">
                      <a:solidFill>
                        <a:schemeClr val="lt1"/>
                      </a:solidFill>
                    </a:lnR>
                    <a:lnT w="9524">
                      <a:solidFill>
                        <a:schemeClr val="lt1"/>
                      </a:solidFill>
                    </a:lnT>
                    <a:lnB w="9524">
                      <a:solidFill>
                        <a:schemeClr val="l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baseline="0" noProof="0" dirty="0">
                          <a:solidFill>
                            <a:srgbClr val="FFFFFF"/>
                          </a:solidFill>
                          <a:latin typeface="Bai Jamjuree"/>
                        </a:rPr>
                        <a:t>0-9.59</a:t>
                      </a:r>
                      <a:endParaRPr lang="en" sz="1400" b="0" i="0" u="none" strike="noStrike" baseline="0" noProof="0" dirty="0">
                        <a:solidFill>
                          <a:srgbClr val="FFFFFF"/>
                        </a:solidFill>
                        <a:latin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4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179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Aldrich"/>
                        </a:rPr>
                        <a:t>Standard Deviation</a:t>
                      </a:r>
                      <a:endParaRPr lang="en" sz="2000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lt1"/>
                      </a:solidFill>
                    </a:lnL>
                    <a:lnR w="9524">
                      <a:solidFill>
                        <a:schemeClr val="lt1"/>
                      </a:solidFill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l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0" i="0" u="none" strike="noStrike" baseline="0" noProof="0" dirty="0">
                          <a:solidFill>
                            <a:srgbClr val="72F49A"/>
                          </a:solidFill>
                          <a:latin typeface="Aldrich"/>
                        </a:rPr>
                        <a:t>1.978</a:t>
                      </a:r>
                      <a:endParaRPr lang="en" sz="2000" b="0" i="0" u="none" strike="noStrike" baseline="0" noProof="0" dirty="0">
                        <a:solidFill>
                          <a:srgbClr val="72F49A"/>
                        </a:solidFill>
                        <a:latin typeface="Aldrich"/>
                        <a:sym typeface="Aldrich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lt1"/>
                      </a:solidFill>
                    </a:lnL>
                    <a:lnR w="9524">
                      <a:solidFill>
                        <a:schemeClr val="lt1"/>
                      </a:solidFill>
                    </a:lnR>
                    <a:lnT w="9524">
                      <a:solidFill>
                        <a:schemeClr val="lt1"/>
                      </a:solidFill>
                    </a:lnT>
                    <a:lnB w="9524">
                      <a:solidFill>
                        <a:schemeClr val="l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baseline="0" noProof="0" dirty="0">
                          <a:solidFill>
                            <a:srgbClr val="FFFFFF"/>
                          </a:solidFill>
                          <a:latin typeface="Bai Jamjuree"/>
                        </a:rPr>
                        <a:t>1.515</a:t>
                      </a:r>
                      <a:endParaRPr lang="en" sz="1400" b="0" i="0" u="none" strike="noStrike" baseline="0" noProof="0" dirty="0">
                        <a:solidFill>
                          <a:srgbClr val="FFFFFF"/>
                        </a:solidFill>
                        <a:latin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4">
                      <a:solidFill>
                        <a:schemeClr val="lt1"/>
                      </a:solidFill>
                    </a:lnL>
                    <a:lnR w="9524">
                      <a:solidFill>
                        <a:schemeClr val="lt1"/>
                      </a:solidFill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l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509855"/>
                  </a:ext>
                </a:extLst>
              </a:tr>
              <a:tr h="42526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Aldrich"/>
                        </a:rPr>
                        <a:t>Skewness</a:t>
                      </a:r>
                      <a:endParaRPr lang="en" sz="2000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lt1"/>
                      </a:solidFill>
                    </a:lnL>
                    <a:lnR w="9524">
                      <a:solidFill>
                        <a:schemeClr val="lt1"/>
                      </a:solidFill>
                    </a:lnR>
                    <a:lnT w="9524">
                      <a:solidFill>
                        <a:schemeClr val="lt1"/>
                      </a:solidFill>
                    </a:lnT>
                    <a:lnB w="9524">
                      <a:solidFill>
                        <a:schemeClr val="l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0" i="0" u="none" strike="noStrike" baseline="0" noProof="0" dirty="0">
                          <a:solidFill>
                            <a:srgbClr val="72F49A"/>
                          </a:solidFill>
                          <a:latin typeface="Aldrich"/>
                        </a:rPr>
                        <a:t>0.014</a:t>
                      </a:r>
                      <a:endParaRPr lang="en" sz="2000" b="0" i="0" u="none" strike="noStrike" baseline="0" noProof="0" dirty="0">
                        <a:solidFill>
                          <a:srgbClr val="72F49A"/>
                        </a:solidFill>
                        <a:latin typeface="Aldrich"/>
                        <a:sym typeface="Aldrich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lt1"/>
                      </a:solidFill>
                    </a:lnL>
                    <a:lnR w="9524">
                      <a:solidFill>
                        <a:schemeClr val="lt1"/>
                      </a:solidFill>
                    </a:lnR>
                    <a:lnT w="9524">
                      <a:solidFill>
                        <a:schemeClr val="lt1"/>
                      </a:solidFill>
                    </a:lnT>
                    <a:lnB w="9524">
                      <a:solidFill>
                        <a:schemeClr val="l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baseline="0" noProof="0" dirty="0">
                          <a:solidFill>
                            <a:srgbClr val="FFFFFF"/>
                          </a:solidFill>
                          <a:latin typeface="Bai Jamjuree"/>
                        </a:rPr>
                        <a:t>0.036</a:t>
                      </a:r>
                      <a:endParaRPr lang="en" sz="1400" b="0" i="0" u="none" strike="noStrike" baseline="0" noProof="0" dirty="0">
                        <a:solidFill>
                          <a:srgbClr val="FFFFFF"/>
                        </a:solidFill>
                        <a:latin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4">
                      <a:solidFill>
                        <a:schemeClr val="lt1"/>
                      </a:solidFill>
                    </a:lnL>
                    <a:lnR w="9524">
                      <a:solidFill>
                        <a:schemeClr val="lt1"/>
                      </a:solidFill>
                    </a:lnR>
                    <a:lnT w="9524">
                      <a:solidFill>
                        <a:schemeClr val="lt1"/>
                      </a:solidFill>
                    </a:lnT>
                    <a:lnB w="9524">
                      <a:solidFill>
                        <a:schemeClr val="lt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818782"/>
                  </a:ext>
                </a:extLst>
              </a:tr>
              <a:tr h="4252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Aldrich"/>
                        </a:rPr>
                        <a:t>Kurtosis</a:t>
                      </a:r>
                      <a:endParaRPr lang="en" sz="2000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4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0" i="0" u="none" strike="noStrike" baseline="0" noProof="0" dirty="0">
                          <a:solidFill>
                            <a:srgbClr val="72F49A"/>
                          </a:solidFill>
                          <a:latin typeface="Aldrich"/>
                        </a:rPr>
                        <a:t>2.968</a:t>
                      </a:r>
                      <a:endParaRPr lang="en" sz="2000" b="0" i="0" u="none" strike="noStrike" baseline="0" noProof="0" dirty="0">
                        <a:solidFill>
                          <a:srgbClr val="72F49A"/>
                        </a:solidFill>
                        <a:latin typeface="Aldrich"/>
                        <a:sym typeface="Aldrich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4">
                      <a:solidFill>
                        <a:schemeClr val="lt1"/>
                      </a:solidFill>
                    </a:lnR>
                    <a:lnT w="9524">
                      <a:solidFill>
                        <a:schemeClr val="lt1"/>
                      </a:solidFill>
                    </a:lnT>
                    <a:lnB w="9524">
                      <a:solidFill>
                        <a:schemeClr val="lt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baseline="0" noProof="0" dirty="0">
                          <a:solidFill>
                            <a:srgbClr val="FFFFFF"/>
                          </a:solidFill>
                          <a:latin typeface="Bai Jamjuree"/>
                        </a:rPr>
                        <a:t>2.88</a:t>
                      </a:r>
                      <a:endParaRPr lang="en" sz="1400" b="0" i="0" u="none" strike="noStrike" baseline="0" noProof="0" dirty="0">
                        <a:solidFill>
                          <a:srgbClr val="FFFFFF"/>
                        </a:solidFill>
                        <a:latin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4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4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itle 4">
            <a:extLst>
              <a:ext uri="{FF2B5EF4-FFF2-40B4-BE49-F238E27FC236}">
                <a16:creationId xmlns:a16="http://schemas.microsoft.com/office/drawing/2014/main" id="{7F7A19BF-81B4-7B25-8D88-9EB1C9564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010" y="3276612"/>
            <a:ext cx="3396000" cy="2368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7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1B. Histograms of the Continuous Variables</a:t>
            </a:r>
          </a:p>
        </p:txBody>
      </p:sp>
      <p:sp>
        <p:nvSpPr>
          <p:cNvPr id="3061" name="Google Shape;3061;p74"/>
          <p:cNvSpPr txBox="1">
            <a:spLocks noGrp="1"/>
          </p:cNvSpPr>
          <p:nvPr>
            <p:ph type="body" idx="1"/>
          </p:nvPr>
        </p:nvSpPr>
        <p:spPr>
          <a:xfrm>
            <a:off x="1221000" y="1512026"/>
            <a:ext cx="67020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 Then we plotted the continuous variables graphically so that we can see whether or not they are normally distributed. </a:t>
            </a:r>
            <a:endParaRPr lang="en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3062" name="Google Shape;3062;p74"/>
          <p:cNvGrpSpPr/>
          <p:nvPr/>
        </p:nvGrpSpPr>
        <p:grpSpPr>
          <a:xfrm>
            <a:off x="5770608" y="2836321"/>
            <a:ext cx="793256" cy="182899"/>
            <a:chOff x="2685575" y="2835950"/>
            <a:chExt cx="433000" cy="99825"/>
          </a:xfrm>
        </p:grpSpPr>
        <p:sp>
          <p:nvSpPr>
            <p:cNvPr id="3063" name="Google Shape;3063;p7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7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7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7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7" name="Google Shape;3067;p74"/>
          <p:cNvSpPr/>
          <p:nvPr/>
        </p:nvSpPr>
        <p:spPr>
          <a:xfrm flipH="1">
            <a:off x="7150660" y="2622188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8" name="Google Shape;3068;p7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7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Google Shape;3070;p7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1" name="Google Shape;3071;p7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3072;p7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 descr="A graph of a working hours histogram&#10;&#10;Description automatically generated">
            <a:extLst>
              <a:ext uri="{FF2B5EF4-FFF2-40B4-BE49-F238E27FC236}">
                <a16:creationId xmlns:a16="http://schemas.microsoft.com/office/drawing/2014/main" id="{A2EE1F6A-FFB7-03C2-96C9-059DB0436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50" y="2108323"/>
            <a:ext cx="4250348" cy="22383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0B0DA4-A41F-6235-CE4D-159FC3084E1E}"/>
              </a:ext>
            </a:extLst>
          </p:cNvPr>
          <p:cNvSpPr txBox="1"/>
          <p:nvPr/>
        </p:nvSpPr>
        <p:spPr>
          <a:xfrm>
            <a:off x="364577" y="4512879"/>
            <a:ext cx="40694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i Jamjuree"/>
                <a:cs typeface="Bai Jamjuree"/>
              </a:rPr>
              <a:t>Figure 1. </a:t>
            </a:r>
            <a:r>
              <a:rPr lang="en-US" dirty="0">
                <a:solidFill>
                  <a:schemeClr val="bg1"/>
                </a:solidFill>
                <a:latin typeface="Bai Jamjuree"/>
                <a:ea typeface="Calibri"/>
                <a:cs typeface="Bai Jamjuree"/>
              </a:rPr>
              <a:t>Histogram Average Hours worked per Day</a:t>
            </a:r>
            <a:endParaRPr lang="en-US" dirty="0">
              <a:solidFill>
                <a:schemeClr val="bg1"/>
              </a:solidFill>
              <a:latin typeface="Bai Jamjuree"/>
              <a:cs typeface="Bai Jamjure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CD4261-F633-BCE5-E5D8-3DAC47DF84D4}"/>
              </a:ext>
            </a:extLst>
          </p:cNvPr>
          <p:cNvSpPr txBox="1"/>
          <p:nvPr/>
        </p:nvSpPr>
        <p:spPr>
          <a:xfrm>
            <a:off x="4838042" y="4417882"/>
            <a:ext cx="334208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i Jamjuree"/>
              </a:rPr>
              <a:t>FIgure</a:t>
            </a:r>
            <a:r>
              <a:rPr lang="en-US" dirty="0">
                <a:solidFill>
                  <a:schemeClr val="bg1"/>
                </a:solidFill>
                <a:latin typeface="Bai Jamjuree"/>
              </a:rPr>
              <a:t> 2. HISTOGRAM AVERAGE MEETINGS PER DAY </a:t>
            </a:r>
          </a:p>
        </p:txBody>
      </p:sp>
      <p:pic>
        <p:nvPicPr>
          <p:cNvPr id="6" name="Picture 5" descr="A graph of a meeting&#10;&#10;Description automatically generated">
            <a:extLst>
              <a:ext uri="{FF2B5EF4-FFF2-40B4-BE49-F238E27FC236}">
                <a16:creationId xmlns:a16="http://schemas.microsoft.com/office/drawing/2014/main" id="{D3CCCE77-EA0C-4528-9E24-4211A7DC7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7846" y="2111087"/>
            <a:ext cx="3831981" cy="2232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1000" fill="hold"/>
                                        <p:tgtEl>
                                          <p:spTgt spid="30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1588</Words>
  <Application>Microsoft Office PowerPoint</Application>
  <PresentationFormat>On-screen Show (16:9)</PresentationFormat>
  <Paragraphs>310</Paragraphs>
  <Slides>25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Data Science Project Proposal XL by Slidesgo</vt:lpstr>
      <vt:lpstr>Slidesgo Final Pages</vt:lpstr>
      <vt:lpstr>Slidesgo Final Pages</vt:lpstr>
      <vt:lpstr> Impact of Covid-19 on Working Professionals    IST 687 : Intro to Data Science : Final Project </vt:lpstr>
      <vt:lpstr>Purpose</vt:lpstr>
      <vt:lpstr>Goal</vt:lpstr>
      <vt:lpstr>PowerPoint Presentation</vt:lpstr>
      <vt:lpstr>Why is this important?</vt:lpstr>
      <vt:lpstr>ABOUT THE DATASET</vt:lpstr>
      <vt:lpstr>Step 1 : Data Modification &amp; Cleaning</vt:lpstr>
      <vt:lpstr>1A. Descriptive Statistics of the continuous variables </vt:lpstr>
      <vt:lpstr>1B. Histograms of the Continuous Variables</vt:lpstr>
      <vt:lpstr>1C. QQ Plots of the Continuous Variables </vt:lpstr>
      <vt:lpstr>Step 2 : Feature Engineering </vt:lpstr>
      <vt:lpstr>Step 2 : Feature Engineering (Continued..) </vt:lpstr>
      <vt:lpstr>2A. Histogram of simulated salaries  </vt:lpstr>
      <vt:lpstr>Step 3 : Exploratory Data Analysis </vt:lpstr>
      <vt:lpstr>3A. Hours Worked By Sector</vt:lpstr>
      <vt:lpstr>3B. Stress Levels By Increased Working Hours </vt:lpstr>
      <vt:lpstr>3B. Stress Levels By Increased Working Hours (Cont...) </vt:lpstr>
      <vt:lpstr>3C. Stress Levels By Productivity Change </vt:lpstr>
      <vt:lpstr>3C. Stress Levels By Productivity Change (Cont..) </vt:lpstr>
      <vt:lpstr>Step 4: Predicting Stress Levels</vt:lpstr>
      <vt:lpstr>4A. SVM Model      </vt:lpstr>
      <vt:lpstr>4B. Random Forest Model      </vt:lpstr>
      <vt:lpstr>Step 5: Interpretation </vt:lpstr>
      <vt:lpstr>Step 6. Challenges/Improvements     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Myers</dc:creator>
  <cp:lastModifiedBy>Dan Myers</cp:lastModifiedBy>
  <cp:revision>1771</cp:revision>
  <dcterms:modified xsi:type="dcterms:W3CDTF">2025-01-29T22:45:16Z</dcterms:modified>
</cp:coreProperties>
</file>