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Lora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19.xml"/><Relationship Id="rId28" Type="http://schemas.openxmlformats.org/officeDocument/2006/relationships/font" Target="fonts/SourceCodePro-regular.fntdata"/><Relationship Id="rId27" Type="http://schemas.openxmlformats.org/officeDocument/2006/relationships/font" Target="fonts/PTSansNarrow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33" Type="http://schemas.openxmlformats.org/officeDocument/2006/relationships/font" Target="fonts/Lora-bold.fntdata"/><Relationship Id="rId10" Type="http://schemas.openxmlformats.org/officeDocument/2006/relationships/slide" Target="slides/slide4.xml"/><Relationship Id="rId32" Type="http://schemas.openxmlformats.org/officeDocument/2006/relationships/font" Target="fonts/Lora-regular.fntdata"/><Relationship Id="rId13" Type="http://schemas.openxmlformats.org/officeDocument/2006/relationships/slide" Target="slides/slide7.xml"/><Relationship Id="rId35" Type="http://schemas.openxmlformats.org/officeDocument/2006/relationships/font" Target="fonts/Lora-boldItalic.fntdata"/><Relationship Id="rId12" Type="http://schemas.openxmlformats.org/officeDocument/2006/relationships/slide" Target="slides/slide6.xml"/><Relationship Id="rId34" Type="http://schemas.openxmlformats.org/officeDocument/2006/relationships/font" Target="fonts/Lora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55f04bc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655f04bc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Today we are going to talk about our project: universal policy for multi-objective reinforcement learning.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9309f18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9309f18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96a98e0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96a98e0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9309f185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9309f18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92c1a0cb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92c1a0c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92c1a0cb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92c1a0cb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92c1a0cb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92c1a0cb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92c1a0cb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92c1a0cb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96a98e06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96a98e0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852343a7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852343a7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9309f185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9309f185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 are happy to take any questions.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9309f18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9309f18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96a98e06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96a98e06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2c1a0cb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92c1a0c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92c1a0c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92c1a0c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96a98e06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96a98e06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96a98e06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96a98e06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852343a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852343a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98ef1da0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98ef1da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Traditional RL algorithms only consider single objective. But real world problems normally involve more than one objective, such as moving speed and energy efficiency.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Arial"/>
              <a:buNone/>
              <a:defRPr sz="13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948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-7292" y="4424286"/>
            <a:ext cx="9152376" cy="2711700"/>
            <a:chOff x="-7292" y="4416994"/>
            <a:chExt cx="9152376" cy="2711700"/>
          </a:xfrm>
        </p:grpSpPr>
        <p:sp>
          <p:nvSpPr>
            <p:cNvPr id="74" name="Google Shape;74;p14"/>
            <p:cNvSpPr/>
            <p:nvPr/>
          </p:nvSpPr>
          <p:spPr>
            <a:xfrm rot="10561460">
              <a:off x="3456853" y="4564543"/>
              <a:ext cx="4422142" cy="2416602"/>
            </a:xfrm>
            <a:prstGeom prst="chord">
              <a:avLst>
                <a:gd fmla="val 2616793" name="adj1"/>
                <a:gd fmla="val 9179549" name="adj2"/>
              </a:avLst>
            </a:prstGeom>
            <a:solidFill>
              <a:srgbClr val="F4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-7292" y="4574975"/>
              <a:ext cx="4452575" cy="568525"/>
            </a:xfrm>
            <a:custGeom>
              <a:rect b="b" l="l" r="r" t="t"/>
              <a:pathLst>
                <a:path extrusionOk="0" h="22741" w="178103">
                  <a:moveTo>
                    <a:pt x="0" y="0"/>
                  </a:moveTo>
                  <a:lnTo>
                    <a:pt x="0" y="22741"/>
                  </a:lnTo>
                  <a:lnTo>
                    <a:pt x="173175" y="22740"/>
                  </a:lnTo>
                  <a:lnTo>
                    <a:pt x="178103" y="12301"/>
                  </a:lnTo>
                  <a:close/>
                </a:path>
              </a:pathLst>
            </a:custGeom>
            <a:solidFill>
              <a:srgbClr val="B34E1E"/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4321833" y="4805725"/>
              <a:ext cx="2787325" cy="337775"/>
            </a:xfrm>
            <a:custGeom>
              <a:rect b="b" l="l" r="r" t="t"/>
              <a:pathLst>
                <a:path extrusionOk="0" h="13511" w="111493">
                  <a:moveTo>
                    <a:pt x="5860" y="0"/>
                  </a:moveTo>
                  <a:lnTo>
                    <a:pt x="111493" y="1140"/>
                  </a:lnTo>
                  <a:lnTo>
                    <a:pt x="111228" y="13511"/>
                  </a:lnTo>
                  <a:lnTo>
                    <a:pt x="0" y="13511"/>
                  </a:lnTo>
                  <a:close/>
                </a:path>
              </a:pathLst>
            </a:custGeom>
            <a:solidFill>
              <a:srgbClr val="F4B349"/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7102675" y="4667533"/>
              <a:ext cx="2042409" cy="476925"/>
            </a:xfrm>
            <a:custGeom>
              <a:rect b="b" l="l" r="r" t="t"/>
              <a:pathLst>
                <a:path extrusionOk="0" h="19077" w="81452">
                  <a:moveTo>
                    <a:pt x="307" y="0"/>
                  </a:moveTo>
                  <a:lnTo>
                    <a:pt x="0" y="19039"/>
                  </a:lnTo>
                  <a:lnTo>
                    <a:pt x="81452" y="19077"/>
                  </a:lnTo>
                  <a:lnTo>
                    <a:pt x="81452" y="14087"/>
                  </a:lnTo>
                  <a:close/>
                </a:path>
              </a:pathLst>
            </a:custGeom>
            <a:solidFill>
              <a:srgbClr val="8B8B8D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-7292" y="4424286"/>
            <a:ext cx="9152376" cy="2711700"/>
            <a:chOff x="-7292" y="4416994"/>
            <a:chExt cx="9152376" cy="2711700"/>
          </a:xfrm>
        </p:grpSpPr>
        <p:sp>
          <p:nvSpPr>
            <p:cNvPr id="82" name="Google Shape;82;p15"/>
            <p:cNvSpPr/>
            <p:nvPr/>
          </p:nvSpPr>
          <p:spPr>
            <a:xfrm rot="10561460">
              <a:off x="3456853" y="4564543"/>
              <a:ext cx="4422142" cy="2416602"/>
            </a:xfrm>
            <a:prstGeom prst="chord">
              <a:avLst>
                <a:gd fmla="val 2616793" name="adj1"/>
                <a:gd fmla="val 9179549" name="adj2"/>
              </a:avLst>
            </a:prstGeom>
            <a:solidFill>
              <a:srgbClr val="F4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-7292" y="4574975"/>
              <a:ext cx="4452575" cy="568525"/>
            </a:xfrm>
            <a:custGeom>
              <a:rect b="b" l="l" r="r" t="t"/>
              <a:pathLst>
                <a:path extrusionOk="0" h="22741" w="178103">
                  <a:moveTo>
                    <a:pt x="0" y="0"/>
                  </a:moveTo>
                  <a:lnTo>
                    <a:pt x="0" y="22741"/>
                  </a:lnTo>
                  <a:lnTo>
                    <a:pt x="173175" y="22740"/>
                  </a:lnTo>
                  <a:lnTo>
                    <a:pt x="178103" y="12301"/>
                  </a:lnTo>
                  <a:close/>
                </a:path>
              </a:pathLst>
            </a:custGeom>
            <a:solidFill>
              <a:srgbClr val="B34E1E"/>
            </a:solidFill>
            <a:ln>
              <a:noFill/>
            </a:ln>
          </p:spPr>
        </p:sp>
        <p:sp>
          <p:nvSpPr>
            <p:cNvPr id="84" name="Google Shape;84;p15"/>
            <p:cNvSpPr/>
            <p:nvPr/>
          </p:nvSpPr>
          <p:spPr>
            <a:xfrm>
              <a:off x="4321833" y="4805725"/>
              <a:ext cx="2787325" cy="337775"/>
            </a:xfrm>
            <a:custGeom>
              <a:rect b="b" l="l" r="r" t="t"/>
              <a:pathLst>
                <a:path extrusionOk="0" h="13511" w="111493">
                  <a:moveTo>
                    <a:pt x="5860" y="0"/>
                  </a:moveTo>
                  <a:lnTo>
                    <a:pt x="111493" y="1140"/>
                  </a:lnTo>
                  <a:lnTo>
                    <a:pt x="111228" y="13511"/>
                  </a:lnTo>
                  <a:lnTo>
                    <a:pt x="0" y="13511"/>
                  </a:lnTo>
                  <a:close/>
                </a:path>
              </a:pathLst>
            </a:custGeom>
            <a:solidFill>
              <a:srgbClr val="F4B349"/>
            </a:solidFill>
            <a:ln>
              <a:noFill/>
            </a:ln>
          </p:spPr>
        </p:sp>
        <p:sp>
          <p:nvSpPr>
            <p:cNvPr id="85" name="Google Shape;85;p15"/>
            <p:cNvSpPr/>
            <p:nvPr/>
          </p:nvSpPr>
          <p:spPr>
            <a:xfrm>
              <a:off x="7102675" y="4667533"/>
              <a:ext cx="2042409" cy="476925"/>
            </a:xfrm>
            <a:custGeom>
              <a:rect b="b" l="l" r="r" t="t"/>
              <a:pathLst>
                <a:path extrusionOk="0" h="19077" w="81452">
                  <a:moveTo>
                    <a:pt x="307" y="0"/>
                  </a:moveTo>
                  <a:lnTo>
                    <a:pt x="0" y="19039"/>
                  </a:lnTo>
                  <a:lnTo>
                    <a:pt x="81452" y="19077"/>
                  </a:lnTo>
                  <a:lnTo>
                    <a:pt x="81452" y="14087"/>
                  </a:lnTo>
                  <a:close/>
                </a:path>
              </a:pathLst>
            </a:custGeom>
            <a:solidFill>
              <a:srgbClr val="8B8B8D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-7292" y="4424286"/>
            <a:ext cx="9152376" cy="2711700"/>
            <a:chOff x="-7292" y="4416994"/>
            <a:chExt cx="9152376" cy="2711700"/>
          </a:xfrm>
        </p:grpSpPr>
        <p:sp>
          <p:nvSpPr>
            <p:cNvPr id="91" name="Google Shape;91;p16"/>
            <p:cNvSpPr/>
            <p:nvPr/>
          </p:nvSpPr>
          <p:spPr>
            <a:xfrm rot="10561460">
              <a:off x="3456853" y="4564543"/>
              <a:ext cx="4422142" cy="2416602"/>
            </a:xfrm>
            <a:prstGeom prst="chord">
              <a:avLst>
                <a:gd fmla="val 2616793" name="adj1"/>
                <a:gd fmla="val 9179549" name="adj2"/>
              </a:avLst>
            </a:prstGeom>
            <a:solidFill>
              <a:srgbClr val="F4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-7292" y="4574975"/>
              <a:ext cx="4452575" cy="568525"/>
            </a:xfrm>
            <a:custGeom>
              <a:rect b="b" l="l" r="r" t="t"/>
              <a:pathLst>
                <a:path extrusionOk="0" h="22741" w="178103">
                  <a:moveTo>
                    <a:pt x="0" y="0"/>
                  </a:moveTo>
                  <a:lnTo>
                    <a:pt x="0" y="22741"/>
                  </a:lnTo>
                  <a:lnTo>
                    <a:pt x="173175" y="22740"/>
                  </a:lnTo>
                  <a:lnTo>
                    <a:pt x="178103" y="12301"/>
                  </a:lnTo>
                  <a:close/>
                </a:path>
              </a:pathLst>
            </a:custGeom>
            <a:solidFill>
              <a:srgbClr val="B34E1E"/>
            </a:solidFill>
            <a:ln>
              <a:noFill/>
            </a:ln>
          </p:spPr>
        </p:sp>
        <p:sp>
          <p:nvSpPr>
            <p:cNvPr id="93" name="Google Shape;93;p16"/>
            <p:cNvSpPr/>
            <p:nvPr/>
          </p:nvSpPr>
          <p:spPr>
            <a:xfrm>
              <a:off x="4321833" y="4805725"/>
              <a:ext cx="2787325" cy="337775"/>
            </a:xfrm>
            <a:custGeom>
              <a:rect b="b" l="l" r="r" t="t"/>
              <a:pathLst>
                <a:path extrusionOk="0" h="13511" w="111493">
                  <a:moveTo>
                    <a:pt x="5860" y="0"/>
                  </a:moveTo>
                  <a:lnTo>
                    <a:pt x="111493" y="1140"/>
                  </a:lnTo>
                  <a:lnTo>
                    <a:pt x="111228" y="13511"/>
                  </a:lnTo>
                  <a:lnTo>
                    <a:pt x="0" y="13511"/>
                  </a:lnTo>
                  <a:close/>
                </a:path>
              </a:pathLst>
            </a:custGeom>
            <a:solidFill>
              <a:srgbClr val="F4B349"/>
            </a:solidFill>
            <a:ln>
              <a:noFill/>
            </a:ln>
          </p:spPr>
        </p:sp>
        <p:sp>
          <p:nvSpPr>
            <p:cNvPr id="94" name="Google Shape;94;p16"/>
            <p:cNvSpPr/>
            <p:nvPr/>
          </p:nvSpPr>
          <p:spPr>
            <a:xfrm>
              <a:off x="7102675" y="4667533"/>
              <a:ext cx="2042409" cy="476925"/>
            </a:xfrm>
            <a:custGeom>
              <a:rect b="b" l="l" r="r" t="t"/>
              <a:pathLst>
                <a:path extrusionOk="0" h="19077" w="81452">
                  <a:moveTo>
                    <a:pt x="307" y="0"/>
                  </a:moveTo>
                  <a:lnTo>
                    <a:pt x="0" y="19039"/>
                  </a:lnTo>
                  <a:lnTo>
                    <a:pt x="81452" y="19077"/>
                  </a:lnTo>
                  <a:lnTo>
                    <a:pt x="81452" y="14087"/>
                  </a:lnTo>
                  <a:close/>
                </a:path>
              </a:pathLst>
            </a:custGeom>
            <a:solidFill>
              <a:srgbClr val="8B8B8D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-7292" y="4424286"/>
            <a:ext cx="9152376" cy="2711700"/>
            <a:chOff x="-7292" y="4416994"/>
            <a:chExt cx="9152376" cy="2711700"/>
          </a:xfrm>
        </p:grpSpPr>
        <p:sp>
          <p:nvSpPr>
            <p:cNvPr id="30" name="Google Shape;30;p4"/>
            <p:cNvSpPr/>
            <p:nvPr/>
          </p:nvSpPr>
          <p:spPr>
            <a:xfrm rot="10561460">
              <a:off x="3456853" y="4564543"/>
              <a:ext cx="4422142" cy="2416602"/>
            </a:xfrm>
            <a:prstGeom prst="chord">
              <a:avLst>
                <a:gd fmla="val 2616793" name="adj1"/>
                <a:gd fmla="val 9179549" name="adj2"/>
              </a:avLst>
            </a:prstGeom>
            <a:solidFill>
              <a:srgbClr val="F4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7292" y="4574975"/>
              <a:ext cx="4452575" cy="568525"/>
            </a:xfrm>
            <a:custGeom>
              <a:rect b="b" l="l" r="r" t="t"/>
              <a:pathLst>
                <a:path extrusionOk="0" h="22741" w="178103">
                  <a:moveTo>
                    <a:pt x="0" y="0"/>
                  </a:moveTo>
                  <a:lnTo>
                    <a:pt x="0" y="22741"/>
                  </a:lnTo>
                  <a:lnTo>
                    <a:pt x="173175" y="22740"/>
                  </a:lnTo>
                  <a:lnTo>
                    <a:pt x="178103" y="12301"/>
                  </a:lnTo>
                  <a:close/>
                </a:path>
              </a:pathLst>
            </a:custGeom>
            <a:solidFill>
              <a:srgbClr val="B34E1E"/>
            </a:solidFill>
            <a:ln>
              <a:noFill/>
            </a:ln>
          </p:spPr>
        </p:sp>
        <p:sp>
          <p:nvSpPr>
            <p:cNvPr id="32" name="Google Shape;32;p4"/>
            <p:cNvSpPr/>
            <p:nvPr/>
          </p:nvSpPr>
          <p:spPr>
            <a:xfrm>
              <a:off x="4321833" y="4805725"/>
              <a:ext cx="2787325" cy="337775"/>
            </a:xfrm>
            <a:custGeom>
              <a:rect b="b" l="l" r="r" t="t"/>
              <a:pathLst>
                <a:path extrusionOk="0" h="13511" w="111493">
                  <a:moveTo>
                    <a:pt x="5860" y="0"/>
                  </a:moveTo>
                  <a:lnTo>
                    <a:pt x="111493" y="1140"/>
                  </a:lnTo>
                  <a:lnTo>
                    <a:pt x="111228" y="13511"/>
                  </a:lnTo>
                  <a:lnTo>
                    <a:pt x="0" y="13511"/>
                  </a:lnTo>
                  <a:close/>
                </a:path>
              </a:pathLst>
            </a:custGeom>
            <a:solidFill>
              <a:srgbClr val="F4B349"/>
            </a:solidFill>
            <a:ln>
              <a:noFill/>
            </a:ln>
          </p:spPr>
        </p:sp>
        <p:sp>
          <p:nvSpPr>
            <p:cNvPr id="33" name="Google Shape;33;p4"/>
            <p:cNvSpPr/>
            <p:nvPr/>
          </p:nvSpPr>
          <p:spPr>
            <a:xfrm>
              <a:off x="7102675" y="4667533"/>
              <a:ext cx="2042409" cy="476925"/>
            </a:xfrm>
            <a:custGeom>
              <a:rect b="b" l="l" r="r" t="t"/>
              <a:pathLst>
                <a:path extrusionOk="0" h="19077" w="81452">
                  <a:moveTo>
                    <a:pt x="307" y="0"/>
                  </a:moveTo>
                  <a:lnTo>
                    <a:pt x="0" y="19039"/>
                  </a:lnTo>
                  <a:lnTo>
                    <a:pt x="81452" y="19077"/>
                  </a:lnTo>
                  <a:lnTo>
                    <a:pt x="81452" y="14087"/>
                  </a:lnTo>
                  <a:close/>
                </a:path>
              </a:pathLst>
            </a:custGeom>
            <a:solidFill>
              <a:srgbClr val="8B8B8D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yichenl@mit.edu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280333" y="211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000">
                <a:solidFill>
                  <a:srgbClr val="666666"/>
                </a:solidFill>
              </a:rPr>
              <a:t>6.819 Deep Transfer Learning for Covid-19 Detection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>
                <a:solidFill>
                  <a:srgbClr val="434343"/>
                </a:solidFill>
              </a:rPr>
              <a:t>     </a:t>
            </a:r>
            <a:r>
              <a:rPr lang="zh-TW" sz="1700">
                <a:solidFill>
                  <a:srgbClr val="434343"/>
                </a:solidFill>
              </a:rPr>
              <a:t>Xin Zeng                        Tale Lokvenec</a:t>
            </a:r>
            <a:endParaRPr baseline="30000" sz="17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 u="sng">
                <a:solidFill>
                  <a:srgbClr val="BB732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xinzeng@mit.edu</a:t>
            </a:r>
            <a:r>
              <a:rPr b="1" lang="zh-TW" sz="1400">
                <a:solidFill>
                  <a:srgbClr val="BB732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zh-TW" sz="1400" u="sng">
                <a:solidFill>
                  <a:srgbClr val="BB732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talelokvenec@g.harvard.edu</a:t>
            </a:r>
            <a:endParaRPr u="sng"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25" y="3478738"/>
            <a:ext cx="1237675" cy="6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4850" y="3478750"/>
            <a:ext cx="1668425" cy="9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Optimization 1: Mapping-based Method</a:t>
            </a:r>
            <a:endParaRPr sz="2300"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501670" y="3859129"/>
            <a:ext cx="1026000" cy="334500"/>
          </a:xfrm>
          <a:prstGeom prst="can">
            <a:avLst>
              <a:gd fmla="val 25000" name="adj"/>
            </a:avLst>
          </a:prstGeom>
          <a:solidFill>
            <a:srgbClr val="B7CCE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images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308765" y="3168404"/>
            <a:ext cx="1411800" cy="334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TW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ResNet (remove the last FC layer)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434754" y="2714115"/>
            <a:ext cx="1158900" cy="196200"/>
          </a:xfrm>
          <a:prstGeom prst="roundRect">
            <a:avLst>
              <a:gd fmla="val 28518" name="adj"/>
            </a:avLst>
          </a:prstGeom>
          <a:solidFill>
            <a:srgbClr val="D6E3B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TW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adaptation layer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3061974" y="3859129"/>
            <a:ext cx="1026000" cy="334500"/>
          </a:xfrm>
          <a:prstGeom prst="can">
            <a:avLst>
              <a:gd fmla="val 25000" name="adj"/>
            </a:avLst>
          </a:prstGeom>
          <a:solidFill>
            <a:srgbClr val="E5B8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images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2869077" y="3168404"/>
            <a:ext cx="1411800" cy="334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TW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ResNet (remove the last FC layer)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2995457" y="2698767"/>
            <a:ext cx="1158900" cy="196200"/>
          </a:xfrm>
          <a:prstGeom prst="roundRect">
            <a:avLst>
              <a:gd fmla="val 28518" name="adj"/>
            </a:avLst>
          </a:prstGeom>
          <a:solidFill>
            <a:srgbClr val="D6E3B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TW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adaptation layer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308373" y="2121490"/>
            <a:ext cx="1411800" cy="334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TW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FC layer 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2869076" y="2101293"/>
            <a:ext cx="1411800" cy="334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TW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FC layer 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371562" y="12124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E5DFE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TW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source classification loss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151804" y="1969260"/>
            <a:ext cx="1725600" cy="168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2712115" y="1968439"/>
            <a:ext cx="1725600" cy="168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2916399" y="1207800"/>
            <a:ext cx="1317000" cy="348300"/>
          </a:xfrm>
          <a:prstGeom prst="roundRect">
            <a:avLst>
              <a:gd fmla="val 28518" name="adj"/>
            </a:avLst>
          </a:prstGeom>
          <a:solidFill>
            <a:srgbClr val="E5DFE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TW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target classification loss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4"/>
          <p:cNvSpPr/>
          <p:nvPr/>
        </p:nvSpPr>
        <p:spPr>
          <a:xfrm>
            <a:off x="1937670" y="1212495"/>
            <a:ext cx="697800" cy="348300"/>
          </a:xfrm>
          <a:prstGeom prst="roundRect">
            <a:avLst>
              <a:gd fmla="val 28518" name="adj"/>
            </a:avLst>
          </a:prstGeom>
          <a:solidFill>
            <a:srgbClr val="E5DFE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TW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domain loss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4"/>
          <p:cNvCxnSpPr>
            <a:stCxn id="232" idx="0"/>
            <a:endCxn id="235" idx="0"/>
          </p:cNvCxnSpPr>
          <p:nvPr/>
        </p:nvCxnSpPr>
        <p:spPr>
          <a:xfrm rot="-5400000">
            <a:off x="2286954" y="1426065"/>
            <a:ext cx="15300" cy="2560800"/>
          </a:xfrm>
          <a:prstGeom prst="bentConnector3">
            <a:avLst>
              <a:gd fmla="val 92722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34"/>
          <p:cNvCxnSpPr>
            <a:endCxn id="242" idx="2"/>
          </p:cNvCxnSpPr>
          <p:nvPr/>
        </p:nvCxnSpPr>
        <p:spPr>
          <a:xfrm rot="10800000">
            <a:off x="2286570" y="1560795"/>
            <a:ext cx="3000" cy="101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34"/>
          <p:cNvCxnSpPr>
            <a:stCxn id="238" idx="2"/>
            <a:endCxn id="236" idx="0"/>
          </p:cNvCxnSpPr>
          <p:nvPr/>
        </p:nvCxnSpPr>
        <p:spPr>
          <a:xfrm>
            <a:off x="1014162" y="1560795"/>
            <a:ext cx="0" cy="56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34"/>
          <p:cNvCxnSpPr>
            <a:stCxn id="241" idx="2"/>
            <a:endCxn id="237" idx="0"/>
          </p:cNvCxnSpPr>
          <p:nvPr/>
        </p:nvCxnSpPr>
        <p:spPr>
          <a:xfrm>
            <a:off x="3574899" y="1556100"/>
            <a:ext cx="0" cy="54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34"/>
          <p:cNvSpPr txBox="1"/>
          <p:nvPr>
            <p:ph type="title"/>
          </p:nvPr>
        </p:nvSpPr>
        <p:spPr>
          <a:xfrm>
            <a:off x="5031000" y="1161350"/>
            <a:ext cx="4113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Modification</a:t>
            </a:r>
            <a:endParaRPr sz="1700"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4940525" y="1601650"/>
            <a:ext cx="41130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Balance the classification loss between the labeled source and target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Adapt to ResNet structure</a:t>
            </a:r>
            <a:endParaRPr sz="1400"/>
          </a:p>
        </p:txBody>
      </p:sp>
      <p:sp>
        <p:nvSpPr>
          <p:cNvPr id="249" name="Google Shape;249;p34"/>
          <p:cNvSpPr txBox="1"/>
          <p:nvPr>
            <p:ph type="title"/>
          </p:nvPr>
        </p:nvSpPr>
        <p:spPr>
          <a:xfrm>
            <a:off x="5090100" y="2698775"/>
            <a:ext cx="4113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Experiments</a:t>
            </a:r>
            <a:endParaRPr sz="1700"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4991800" y="3251650"/>
            <a:ext cx="41130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Computation of MMD: radial basis function (RBF) kernel &amp; linear kernel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Domain Loss Function: MMD &amp; CORAL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113" y="1363475"/>
            <a:ext cx="5341775" cy="28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>
            <p:ph type="title"/>
          </p:nvPr>
        </p:nvSpPr>
        <p:spPr>
          <a:xfrm>
            <a:off x="311700" y="4450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Optimization 1: Mapping-based Method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63" name="Google Shape;263;p36"/>
          <p:cNvGrpSpPr/>
          <p:nvPr/>
        </p:nvGrpSpPr>
        <p:grpSpPr>
          <a:xfrm>
            <a:off x="-17075" y="4436802"/>
            <a:ext cx="7927950" cy="2706900"/>
            <a:chOff x="-10000" y="3986677"/>
            <a:chExt cx="7927950" cy="2706900"/>
          </a:xfrm>
        </p:grpSpPr>
        <p:sp>
          <p:nvSpPr>
            <p:cNvPr id="264" name="Google Shape;264;p36"/>
            <p:cNvSpPr/>
            <p:nvPr/>
          </p:nvSpPr>
          <p:spPr>
            <a:xfrm rot="10561447">
              <a:off x="3452762" y="4131826"/>
              <a:ext cx="4352676" cy="2416602"/>
            </a:xfrm>
            <a:prstGeom prst="chord">
              <a:avLst>
                <a:gd fmla="val 2700000" name="adj1"/>
                <a:gd fmla="val 9080617" name="adj2"/>
              </a:avLst>
            </a:prstGeom>
            <a:solidFill>
              <a:srgbClr val="F4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-10000" y="4125900"/>
              <a:ext cx="4462575" cy="568050"/>
            </a:xfrm>
            <a:custGeom>
              <a:rect b="b" l="l" r="r" t="t"/>
              <a:pathLst>
                <a:path extrusionOk="0" h="22722" w="178503">
                  <a:moveTo>
                    <a:pt x="308" y="0"/>
                  </a:moveTo>
                  <a:lnTo>
                    <a:pt x="0" y="22451"/>
                  </a:lnTo>
                  <a:lnTo>
                    <a:pt x="173575" y="22722"/>
                  </a:lnTo>
                  <a:lnTo>
                    <a:pt x="178503" y="12283"/>
                  </a:lnTo>
                  <a:close/>
                </a:path>
              </a:pathLst>
            </a:custGeom>
            <a:solidFill>
              <a:srgbClr val="B34E1E"/>
            </a:solidFill>
            <a:ln>
              <a:noFill/>
            </a:ln>
          </p:spPr>
        </p:sp>
        <p:sp>
          <p:nvSpPr>
            <p:cNvPr id="266" name="Google Shape;266;p36"/>
            <p:cNvSpPr/>
            <p:nvPr/>
          </p:nvSpPr>
          <p:spPr>
            <a:xfrm>
              <a:off x="4329750" y="4356200"/>
              <a:ext cx="2786700" cy="330100"/>
            </a:xfrm>
            <a:custGeom>
              <a:rect b="b" l="l" r="r" t="t"/>
              <a:pathLst>
                <a:path extrusionOk="0" h="13204" w="111468">
                  <a:moveTo>
                    <a:pt x="5835" y="0"/>
                  </a:moveTo>
                  <a:lnTo>
                    <a:pt x="111468" y="1140"/>
                  </a:lnTo>
                  <a:lnTo>
                    <a:pt x="111161" y="13204"/>
                  </a:lnTo>
                  <a:lnTo>
                    <a:pt x="0" y="13204"/>
                  </a:lnTo>
                  <a:close/>
                </a:path>
              </a:pathLst>
            </a:custGeom>
            <a:solidFill>
              <a:srgbClr val="F4B349"/>
            </a:solidFill>
            <a:ln>
              <a:noFill/>
            </a:ln>
          </p:spPr>
        </p:sp>
      </p:grpSp>
      <p:sp>
        <p:nvSpPr>
          <p:cNvPr id="267" name="Google Shape;267;p36"/>
          <p:cNvSpPr txBox="1"/>
          <p:nvPr>
            <p:ph type="title"/>
          </p:nvPr>
        </p:nvSpPr>
        <p:spPr>
          <a:xfrm>
            <a:off x="311700" y="4450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Optimization 2: Generative Method</a:t>
            </a:r>
            <a:endParaRPr sz="2300"/>
          </a:p>
        </p:txBody>
      </p:sp>
      <p:sp>
        <p:nvSpPr>
          <p:cNvPr id="268" name="Google Shape;268;p36"/>
          <p:cNvSpPr/>
          <p:nvPr/>
        </p:nvSpPr>
        <p:spPr>
          <a:xfrm>
            <a:off x="17688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D9EAD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Covid-CT-Dataset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39294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CFE2F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Generative Method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60900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D9EAD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Augmented Covid-CT-Dataset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36"/>
          <p:cNvCxnSpPr>
            <a:stCxn id="268" idx="3"/>
            <a:endCxn id="269" idx="1"/>
          </p:cNvCxnSpPr>
          <p:nvPr/>
        </p:nvCxnSpPr>
        <p:spPr>
          <a:xfrm>
            <a:off x="3054012" y="1600945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6"/>
          <p:cNvCxnSpPr/>
          <p:nvPr/>
        </p:nvCxnSpPr>
        <p:spPr>
          <a:xfrm>
            <a:off x="5214612" y="1600945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6"/>
          <p:cNvSpPr/>
          <p:nvPr/>
        </p:nvSpPr>
        <p:spPr>
          <a:xfrm>
            <a:off x="3929412" y="2801920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E5DFE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Prediction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6090012" y="2801920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CFE2F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Pre-trained Model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36"/>
          <p:cNvCxnSpPr>
            <a:stCxn id="270" idx="2"/>
            <a:endCxn id="274" idx="0"/>
          </p:cNvCxnSpPr>
          <p:nvPr/>
        </p:nvCxnSpPr>
        <p:spPr>
          <a:xfrm>
            <a:off x="6732612" y="1775095"/>
            <a:ext cx="0" cy="10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6"/>
          <p:cNvCxnSpPr>
            <a:stCxn id="274" idx="1"/>
            <a:endCxn id="273" idx="3"/>
          </p:cNvCxnSpPr>
          <p:nvPr/>
        </p:nvCxnSpPr>
        <p:spPr>
          <a:xfrm rot="10800000">
            <a:off x="5214612" y="2976070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428650" y="2393250"/>
            <a:ext cx="2868000" cy="17832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Covid-CT-Dataset:</a:t>
            </a:r>
            <a:endParaRPr sz="12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zh-TW" sz="1100"/>
              <a:t>349 CT Covid-19 images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100"/>
              <a:t>463 CT Non-Covid-19 images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/>
              <a:t>Augmented Covid-CT-Dataset: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zh-TW" sz="1100"/>
              <a:t>925 CT Covid-19 images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100"/>
              <a:t>1039 CT Non-Covid-19 images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83" name="Google Shape;283;p37"/>
          <p:cNvGrpSpPr/>
          <p:nvPr/>
        </p:nvGrpSpPr>
        <p:grpSpPr>
          <a:xfrm>
            <a:off x="-17075" y="4436802"/>
            <a:ext cx="7927950" cy="2706900"/>
            <a:chOff x="-10000" y="3986677"/>
            <a:chExt cx="7927950" cy="2706900"/>
          </a:xfrm>
        </p:grpSpPr>
        <p:sp>
          <p:nvSpPr>
            <p:cNvPr id="284" name="Google Shape;284;p37"/>
            <p:cNvSpPr/>
            <p:nvPr/>
          </p:nvSpPr>
          <p:spPr>
            <a:xfrm rot="10561447">
              <a:off x="3452762" y="4131826"/>
              <a:ext cx="4352676" cy="2416602"/>
            </a:xfrm>
            <a:prstGeom prst="chord">
              <a:avLst>
                <a:gd fmla="val 2700000" name="adj1"/>
                <a:gd fmla="val 9080617" name="adj2"/>
              </a:avLst>
            </a:prstGeom>
            <a:solidFill>
              <a:srgbClr val="F4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-10000" y="4125900"/>
              <a:ext cx="4462575" cy="568050"/>
            </a:xfrm>
            <a:custGeom>
              <a:rect b="b" l="l" r="r" t="t"/>
              <a:pathLst>
                <a:path extrusionOk="0" h="22722" w="178503">
                  <a:moveTo>
                    <a:pt x="308" y="0"/>
                  </a:moveTo>
                  <a:lnTo>
                    <a:pt x="0" y="22451"/>
                  </a:lnTo>
                  <a:lnTo>
                    <a:pt x="173575" y="22722"/>
                  </a:lnTo>
                  <a:lnTo>
                    <a:pt x="178503" y="12283"/>
                  </a:lnTo>
                  <a:close/>
                </a:path>
              </a:pathLst>
            </a:custGeom>
            <a:solidFill>
              <a:srgbClr val="B34E1E"/>
            </a:solidFill>
            <a:ln>
              <a:noFill/>
            </a:ln>
          </p:spPr>
        </p:sp>
        <p:sp>
          <p:nvSpPr>
            <p:cNvPr id="286" name="Google Shape;286;p37"/>
            <p:cNvSpPr/>
            <p:nvPr/>
          </p:nvSpPr>
          <p:spPr>
            <a:xfrm>
              <a:off x="4329750" y="4356200"/>
              <a:ext cx="2786700" cy="330100"/>
            </a:xfrm>
            <a:custGeom>
              <a:rect b="b" l="l" r="r" t="t"/>
              <a:pathLst>
                <a:path extrusionOk="0" h="13204" w="111468">
                  <a:moveTo>
                    <a:pt x="5835" y="0"/>
                  </a:moveTo>
                  <a:lnTo>
                    <a:pt x="111468" y="1140"/>
                  </a:lnTo>
                  <a:lnTo>
                    <a:pt x="111161" y="13204"/>
                  </a:lnTo>
                  <a:lnTo>
                    <a:pt x="0" y="13204"/>
                  </a:lnTo>
                  <a:close/>
                </a:path>
              </a:pathLst>
            </a:custGeom>
            <a:solidFill>
              <a:srgbClr val="F4B349"/>
            </a:solidFill>
            <a:ln>
              <a:noFill/>
            </a:ln>
          </p:spPr>
        </p:sp>
      </p:grpSp>
      <p:sp>
        <p:nvSpPr>
          <p:cNvPr id="287" name="Google Shape;287;p37"/>
          <p:cNvSpPr/>
          <p:nvPr/>
        </p:nvSpPr>
        <p:spPr>
          <a:xfrm rot="5400000">
            <a:off x="1712953" y="1839316"/>
            <a:ext cx="984000" cy="249000"/>
          </a:xfrm>
          <a:prstGeom prst="roundRect">
            <a:avLst>
              <a:gd fmla="val 50000" name="adj"/>
            </a:avLst>
          </a:prstGeom>
          <a:solidFill>
            <a:srgbClr val="D9EAD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2073997" y="1763751"/>
            <a:ext cx="2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7"/>
          <p:cNvSpPr/>
          <p:nvPr/>
        </p:nvSpPr>
        <p:spPr>
          <a:xfrm rot="5400000">
            <a:off x="6502119" y="1839354"/>
            <a:ext cx="984000" cy="2490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6863400" y="1763600"/>
            <a:ext cx="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x’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7"/>
          <p:cNvSpPr/>
          <p:nvPr/>
        </p:nvSpPr>
        <p:spPr>
          <a:xfrm rot="-5400000">
            <a:off x="2501024" y="1231746"/>
            <a:ext cx="1315581" cy="1464038"/>
          </a:xfrm>
          <a:prstGeom prst="flowChartManualOperation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 rot="5400000">
            <a:off x="5372991" y="1231765"/>
            <a:ext cx="1315581" cy="1464038"/>
          </a:xfrm>
          <a:prstGeom prst="flowChartManualOperation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 txBox="1"/>
          <p:nvPr/>
        </p:nvSpPr>
        <p:spPr>
          <a:xfrm>
            <a:off x="2693013" y="1763603"/>
            <a:ext cx="8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Encoder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5630726" y="1763750"/>
            <a:ext cx="9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Decoder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3981725" y="1383979"/>
            <a:ext cx="461700" cy="43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3981725" y="2113255"/>
            <a:ext cx="461700" cy="43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4736463" y="1748608"/>
            <a:ext cx="461700" cy="430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4081735" y="1398972"/>
            <a:ext cx="2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4066560" y="2128248"/>
            <a:ext cx="2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σ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4845636" y="1763754"/>
            <a:ext cx="2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1" name="Google Shape;301;p37"/>
          <p:cNvCxnSpPr>
            <a:stCxn id="295" idx="3"/>
          </p:cNvCxnSpPr>
          <p:nvPr/>
        </p:nvCxnSpPr>
        <p:spPr>
          <a:xfrm>
            <a:off x="4443425" y="1599079"/>
            <a:ext cx="302400" cy="21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7"/>
          <p:cNvCxnSpPr>
            <a:stCxn id="296" idx="3"/>
          </p:cNvCxnSpPr>
          <p:nvPr/>
        </p:nvCxnSpPr>
        <p:spPr>
          <a:xfrm flipH="1" rot="10800000">
            <a:off x="4443425" y="2136355"/>
            <a:ext cx="302400" cy="19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13" y="1560139"/>
            <a:ext cx="929787" cy="80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427" y="1560139"/>
            <a:ext cx="865261" cy="80725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Optimization 2: Generative Method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11" name="Google Shape;311;p38"/>
          <p:cNvGrpSpPr/>
          <p:nvPr/>
        </p:nvGrpSpPr>
        <p:grpSpPr>
          <a:xfrm>
            <a:off x="-17075" y="4436802"/>
            <a:ext cx="7927950" cy="2706900"/>
            <a:chOff x="-10000" y="3986677"/>
            <a:chExt cx="7927950" cy="2706900"/>
          </a:xfrm>
        </p:grpSpPr>
        <p:sp>
          <p:nvSpPr>
            <p:cNvPr id="312" name="Google Shape;312;p38"/>
            <p:cNvSpPr/>
            <p:nvPr/>
          </p:nvSpPr>
          <p:spPr>
            <a:xfrm rot="10561447">
              <a:off x="3452762" y="4131826"/>
              <a:ext cx="4352676" cy="2416602"/>
            </a:xfrm>
            <a:prstGeom prst="chord">
              <a:avLst>
                <a:gd fmla="val 2700000" name="adj1"/>
                <a:gd fmla="val 9080617" name="adj2"/>
              </a:avLst>
            </a:prstGeom>
            <a:solidFill>
              <a:srgbClr val="F4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-10000" y="4125900"/>
              <a:ext cx="4462575" cy="568050"/>
            </a:xfrm>
            <a:custGeom>
              <a:rect b="b" l="l" r="r" t="t"/>
              <a:pathLst>
                <a:path extrusionOk="0" h="22722" w="178503">
                  <a:moveTo>
                    <a:pt x="308" y="0"/>
                  </a:moveTo>
                  <a:lnTo>
                    <a:pt x="0" y="22451"/>
                  </a:lnTo>
                  <a:lnTo>
                    <a:pt x="173575" y="22722"/>
                  </a:lnTo>
                  <a:lnTo>
                    <a:pt x="178503" y="12283"/>
                  </a:lnTo>
                  <a:close/>
                </a:path>
              </a:pathLst>
            </a:custGeom>
            <a:solidFill>
              <a:srgbClr val="B34E1E"/>
            </a:solidFill>
            <a:ln>
              <a:noFill/>
            </a:ln>
          </p:spPr>
        </p:sp>
        <p:sp>
          <p:nvSpPr>
            <p:cNvPr id="314" name="Google Shape;314;p38"/>
            <p:cNvSpPr/>
            <p:nvPr/>
          </p:nvSpPr>
          <p:spPr>
            <a:xfrm>
              <a:off x="4329750" y="4356200"/>
              <a:ext cx="2786700" cy="330100"/>
            </a:xfrm>
            <a:custGeom>
              <a:rect b="b" l="l" r="r" t="t"/>
              <a:pathLst>
                <a:path extrusionOk="0" h="13204" w="111468">
                  <a:moveTo>
                    <a:pt x="5835" y="0"/>
                  </a:moveTo>
                  <a:lnTo>
                    <a:pt x="111468" y="1140"/>
                  </a:lnTo>
                  <a:lnTo>
                    <a:pt x="111161" y="13204"/>
                  </a:lnTo>
                  <a:lnTo>
                    <a:pt x="0" y="13204"/>
                  </a:lnTo>
                  <a:close/>
                </a:path>
              </a:pathLst>
            </a:custGeom>
            <a:solidFill>
              <a:srgbClr val="F4B349"/>
            </a:solidFill>
            <a:ln>
              <a:noFill/>
            </a:ln>
          </p:spPr>
        </p:sp>
      </p:grpSp>
      <p:sp>
        <p:nvSpPr>
          <p:cNvPr id="315" name="Google Shape;315;p38"/>
          <p:cNvSpPr/>
          <p:nvPr/>
        </p:nvSpPr>
        <p:spPr>
          <a:xfrm rot="5400000">
            <a:off x="1712953" y="1839316"/>
            <a:ext cx="984000" cy="249000"/>
          </a:xfrm>
          <a:prstGeom prst="roundRect">
            <a:avLst>
              <a:gd fmla="val 50000" name="adj"/>
            </a:avLst>
          </a:prstGeom>
          <a:solidFill>
            <a:srgbClr val="D9EAD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2073997" y="1763751"/>
            <a:ext cx="2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38"/>
          <p:cNvSpPr/>
          <p:nvPr/>
        </p:nvSpPr>
        <p:spPr>
          <a:xfrm rot="5400000">
            <a:off x="6502119" y="1839354"/>
            <a:ext cx="984000" cy="2490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6863400" y="1763600"/>
            <a:ext cx="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x’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38"/>
          <p:cNvSpPr/>
          <p:nvPr/>
        </p:nvSpPr>
        <p:spPr>
          <a:xfrm rot="-5400000">
            <a:off x="2501024" y="1231746"/>
            <a:ext cx="1315581" cy="1464038"/>
          </a:xfrm>
          <a:prstGeom prst="flowChartManualOperation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 rot="5400000">
            <a:off x="5372991" y="1231765"/>
            <a:ext cx="1315581" cy="1464038"/>
          </a:xfrm>
          <a:prstGeom prst="flowChartManualOperation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 txBox="1"/>
          <p:nvPr/>
        </p:nvSpPr>
        <p:spPr>
          <a:xfrm>
            <a:off x="2693013" y="1763603"/>
            <a:ext cx="8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Encoder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5630726" y="1763750"/>
            <a:ext cx="9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Decoder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3981725" y="1383979"/>
            <a:ext cx="461700" cy="43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3981725" y="2113255"/>
            <a:ext cx="461700" cy="43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4736463" y="1748608"/>
            <a:ext cx="461700" cy="430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 txBox="1"/>
          <p:nvPr/>
        </p:nvSpPr>
        <p:spPr>
          <a:xfrm>
            <a:off x="4081735" y="1398972"/>
            <a:ext cx="2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4066560" y="2128248"/>
            <a:ext cx="2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σ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4845636" y="1763754"/>
            <a:ext cx="2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9" name="Google Shape;329;p38"/>
          <p:cNvCxnSpPr>
            <a:stCxn id="323" idx="3"/>
          </p:cNvCxnSpPr>
          <p:nvPr/>
        </p:nvCxnSpPr>
        <p:spPr>
          <a:xfrm>
            <a:off x="4443425" y="1599079"/>
            <a:ext cx="302400" cy="21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8"/>
          <p:cNvCxnSpPr>
            <a:stCxn id="324" idx="3"/>
          </p:cNvCxnSpPr>
          <p:nvPr/>
        </p:nvCxnSpPr>
        <p:spPr>
          <a:xfrm flipH="1" rot="10800000">
            <a:off x="4443425" y="2136355"/>
            <a:ext cx="302400" cy="19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1" name="Google Shape;3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13" y="1560139"/>
            <a:ext cx="929787" cy="80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427" y="1560139"/>
            <a:ext cx="865261" cy="80725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 txBox="1"/>
          <p:nvPr>
            <p:ph type="title"/>
          </p:nvPr>
        </p:nvSpPr>
        <p:spPr>
          <a:xfrm>
            <a:off x="311700" y="4450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Optimization 2: Generative Method</a:t>
            </a:r>
            <a:endParaRPr sz="2300"/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4176" y="2908386"/>
            <a:ext cx="4275650" cy="162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40" name="Google Shape;340;p39"/>
          <p:cNvGrpSpPr/>
          <p:nvPr/>
        </p:nvGrpSpPr>
        <p:grpSpPr>
          <a:xfrm>
            <a:off x="-17075" y="4436802"/>
            <a:ext cx="7927950" cy="2706900"/>
            <a:chOff x="-10000" y="3986677"/>
            <a:chExt cx="7927950" cy="2706900"/>
          </a:xfrm>
        </p:grpSpPr>
        <p:sp>
          <p:nvSpPr>
            <p:cNvPr id="341" name="Google Shape;341;p39"/>
            <p:cNvSpPr/>
            <p:nvPr/>
          </p:nvSpPr>
          <p:spPr>
            <a:xfrm rot="10561447">
              <a:off x="3452762" y="4131826"/>
              <a:ext cx="4352676" cy="2416602"/>
            </a:xfrm>
            <a:prstGeom prst="chord">
              <a:avLst>
                <a:gd fmla="val 2700000" name="adj1"/>
                <a:gd fmla="val 9080617" name="adj2"/>
              </a:avLst>
            </a:prstGeom>
            <a:solidFill>
              <a:srgbClr val="F4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-10000" y="4125900"/>
              <a:ext cx="4462575" cy="568050"/>
            </a:xfrm>
            <a:custGeom>
              <a:rect b="b" l="l" r="r" t="t"/>
              <a:pathLst>
                <a:path extrusionOk="0" h="22722" w="178503">
                  <a:moveTo>
                    <a:pt x="308" y="0"/>
                  </a:moveTo>
                  <a:lnTo>
                    <a:pt x="0" y="22451"/>
                  </a:lnTo>
                  <a:lnTo>
                    <a:pt x="173575" y="22722"/>
                  </a:lnTo>
                  <a:lnTo>
                    <a:pt x="178503" y="12283"/>
                  </a:lnTo>
                  <a:close/>
                </a:path>
              </a:pathLst>
            </a:custGeom>
            <a:solidFill>
              <a:srgbClr val="B34E1E"/>
            </a:solidFill>
            <a:ln>
              <a:noFill/>
            </a:ln>
          </p:spPr>
        </p:sp>
        <p:sp>
          <p:nvSpPr>
            <p:cNvPr id="343" name="Google Shape;343;p39"/>
            <p:cNvSpPr/>
            <p:nvPr/>
          </p:nvSpPr>
          <p:spPr>
            <a:xfrm>
              <a:off x="4329750" y="4356200"/>
              <a:ext cx="2786700" cy="330100"/>
            </a:xfrm>
            <a:custGeom>
              <a:rect b="b" l="l" r="r" t="t"/>
              <a:pathLst>
                <a:path extrusionOk="0" h="13204" w="111468">
                  <a:moveTo>
                    <a:pt x="5835" y="0"/>
                  </a:moveTo>
                  <a:lnTo>
                    <a:pt x="111468" y="1140"/>
                  </a:lnTo>
                  <a:lnTo>
                    <a:pt x="111161" y="13204"/>
                  </a:lnTo>
                  <a:lnTo>
                    <a:pt x="0" y="13204"/>
                  </a:lnTo>
                  <a:close/>
                </a:path>
              </a:pathLst>
            </a:custGeom>
            <a:solidFill>
              <a:srgbClr val="F4B349"/>
            </a:solidFill>
            <a:ln>
              <a:noFill/>
            </a:ln>
          </p:spPr>
        </p:sp>
      </p:grpSp>
      <p:sp>
        <p:nvSpPr>
          <p:cNvPr id="344" name="Google Shape;344;p39"/>
          <p:cNvSpPr txBox="1"/>
          <p:nvPr>
            <p:ph type="title"/>
          </p:nvPr>
        </p:nvSpPr>
        <p:spPr>
          <a:xfrm>
            <a:off x="311700" y="4450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Optimization 2: Generative Method-HP Tuning</a:t>
            </a:r>
            <a:endParaRPr sz="2300"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88" y="1017475"/>
            <a:ext cx="4972027" cy="26365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9"/>
          <p:cNvSpPr txBox="1"/>
          <p:nvPr/>
        </p:nvSpPr>
        <p:spPr>
          <a:xfrm>
            <a:off x="4462600" y="3028175"/>
            <a:ext cx="10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52" name="Google Shape;352;p40"/>
          <p:cNvGrpSpPr/>
          <p:nvPr/>
        </p:nvGrpSpPr>
        <p:grpSpPr>
          <a:xfrm>
            <a:off x="-17075" y="4436802"/>
            <a:ext cx="7927950" cy="2706900"/>
            <a:chOff x="-10000" y="3986677"/>
            <a:chExt cx="7927950" cy="2706900"/>
          </a:xfrm>
        </p:grpSpPr>
        <p:sp>
          <p:nvSpPr>
            <p:cNvPr id="353" name="Google Shape;353;p40"/>
            <p:cNvSpPr/>
            <p:nvPr/>
          </p:nvSpPr>
          <p:spPr>
            <a:xfrm rot="10561447">
              <a:off x="3452762" y="4131826"/>
              <a:ext cx="4352676" cy="2416602"/>
            </a:xfrm>
            <a:prstGeom prst="chord">
              <a:avLst>
                <a:gd fmla="val 2700000" name="adj1"/>
                <a:gd fmla="val 9080617" name="adj2"/>
              </a:avLst>
            </a:prstGeom>
            <a:solidFill>
              <a:srgbClr val="F4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-10000" y="4125900"/>
              <a:ext cx="4462575" cy="568050"/>
            </a:xfrm>
            <a:custGeom>
              <a:rect b="b" l="l" r="r" t="t"/>
              <a:pathLst>
                <a:path extrusionOk="0" h="22722" w="178503">
                  <a:moveTo>
                    <a:pt x="308" y="0"/>
                  </a:moveTo>
                  <a:lnTo>
                    <a:pt x="0" y="22451"/>
                  </a:lnTo>
                  <a:lnTo>
                    <a:pt x="173575" y="22722"/>
                  </a:lnTo>
                  <a:lnTo>
                    <a:pt x="178503" y="12283"/>
                  </a:lnTo>
                  <a:close/>
                </a:path>
              </a:pathLst>
            </a:custGeom>
            <a:solidFill>
              <a:srgbClr val="B34E1E"/>
            </a:solidFill>
            <a:ln>
              <a:noFill/>
            </a:ln>
          </p:spPr>
        </p:sp>
        <p:sp>
          <p:nvSpPr>
            <p:cNvPr id="355" name="Google Shape;355;p40"/>
            <p:cNvSpPr/>
            <p:nvPr/>
          </p:nvSpPr>
          <p:spPr>
            <a:xfrm>
              <a:off x="4329750" y="4356200"/>
              <a:ext cx="2786700" cy="330100"/>
            </a:xfrm>
            <a:custGeom>
              <a:rect b="b" l="l" r="r" t="t"/>
              <a:pathLst>
                <a:path extrusionOk="0" h="13204" w="111468">
                  <a:moveTo>
                    <a:pt x="5835" y="0"/>
                  </a:moveTo>
                  <a:lnTo>
                    <a:pt x="111468" y="1140"/>
                  </a:lnTo>
                  <a:lnTo>
                    <a:pt x="111161" y="13204"/>
                  </a:lnTo>
                  <a:lnTo>
                    <a:pt x="0" y="13204"/>
                  </a:lnTo>
                  <a:close/>
                </a:path>
              </a:pathLst>
            </a:custGeom>
            <a:solidFill>
              <a:srgbClr val="F4B349"/>
            </a:solidFill>
            <a:ln>
              <a:noFill/>
            </a:ln>
          </p:spPr>
        </p:sp>
      </p:grpSp>
      <p:sp>
        <p:nvSpPr>
          <p:cNvPr id="356" name="Google Shape;356;p40"/>
          <p:cNvSpPr txBox="1"/>
          <p:nvPr>
            <p:ph type="title"/>
          </p:nvPr>
        </p:nvSpPr>
        <p:spPr>
          <a:xfrm>
            <a:off x="311700" y="4450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Optimization 2: Generative Method-HP Tuning</a:t>
            </a:r>
            <a:endParaRPr sz="2300"/>
          </a:p>
        </p:txBody>
      </p:sp>
      <p:pic>
        <p:nvPicPr>
          <p:cNvPr id="357" name="Google Shape;3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88" y="1017475"/>
            <a:ext cx="4972027" cy="26365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0"/>
          <p:cNvSpPr txBox="1"/>
          <p:nvPr/>
        </p:nvSpPr>
        <p:spPr>
          <a:xfrm>
            <a:off x="4462600" y="3028175"/>
            <a:ext cx="10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9" name="Google Shape;3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733" y="3763950"/>
            <a:ext cx="4270528" cy="6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5" name="Google Shape;36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Conclusion</a:t>
            </a:r>
            <a:endParaRPr sz="2300"/>
          </a:p>
        </p:txBody>
      </p:sp>
      <p:pic>
        <p:nvPicPr>
          <p:cNvPr id="366" name="Google Shape;3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1270325"/>
            <a:ext cx="70008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 txBox="1"/>
          <p:nvPr>
            <p:ph idx="1" type="body"/>
          </p:nvPr>
        </p:nvSpPr>
        <p:spPr>
          <a:xfrm>
            <a:off x="1071550" y="3068750"/>
            <a:ext cx="6816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B</a:t>
            </a:r>
            <a:r>
              <a:rPr lang="zh-TW" sz="1400"/>
              <a:t>oth proposed optimization methods outperform the baseline in terms of all three metrics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Deep transfer learning on CT scans could be treated as a complementary method for rapid Covid-19 detection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3" name="Google Shape;37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Conclusion</a:t>
            </a:r>
            <a:endParaRPr sz="2300"/>
          </a:p>
        </p:txBody>
      </p:sp>
      <p:pic>
        <p:nvPicPr>
          <p:cNvPr id="374" name="Google Shape;3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1270325"/>
            <a:ext cx="70008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1071550" y="3068750"/>
            <a:ext cx="6816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Mapping-based method benefits from the larger size of source data and the joint loss to maintain the domain invariance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Generative method benefits from the larger size of synthetic target data through synthetic data generation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311700" y="1740425"/>
            <a:ext cx="85206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200">
                <a:solidFill>
                  <a:srgbClr val="8B8B8D"/>
                </a:solidFill>
                <a:latin typeface="Lora"/>
                <a:ea typeface="Lora"/>
                <a:cs typeface="Lora"/>
                <a:sym typeface="Lora"/>
              </a:rPr>
              <a:t>Thank You!</a:t>
            </a:r>
            <a:endParaRPr sz="6200">
              <a:solidFill>
                <a:srgbClr val="8B8B8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1" name="Google Shape;381;p43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Background: Multi-Objective Reinforcement Learning</a:t>
            </a:r>
            <a:endParaRPr sz="2300"/>
          </a:p>
        </p:txBody>
      </p:sp>
      <p:sp>
        <p:nvSpPr>
          <p:cNvPr id="138" name="Google Shape;138;p26"/>
          <p:cNvSpPr txBox="1"/>
          <p:nvPr/>
        </p:nvSpPr>
        <p:spPr>
          <a:xfrm>
            <a:off x="454775" y="1411325"/>
            <a:ext cx="30000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 u="sng"/>
              <a:t>Guidance for presentations:</a:t>
            </a:r>
            <a:r>
              <a:rPr lang="zh-TW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/>
              <a:t>- what problem did you address?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/>
              <a:t>- why is it interesting?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/>
              <a:t>- why is it hard?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/>
              <a:t>- what was key to your approach?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100"/>
              <a:t>- how well did it work?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00" y="819450"/>
            <a:ext cx="3207600" cy="296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3874200" y="1430400"/>
            <a:ext cx="505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Comprehending and mitigating the low clinical sensitivity of the RT-PCR testing is pivotal to the containment of the global coronavirus pandemic.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00" y="819450"/>
            <a:ext cx="3207600" cy="296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3874200" y="1430400"/>
            <a:ext cx="5051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Comprehending and mitigating the low clinical sensitivity of the RT-PCR testing is pivotal to the containment of the global coronavirus pandemic.</a:t>
            </a:r>
            <a:endParaRPr b="1" sz="16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However, this can be difficult using the traditional disease detection techniques.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58" name="Google Shape;158;p29"/>
          <p:cNvCxnSpPr/>
          <p:nvPr/>
        </p:nvCxnSpPr>
        <p:spPr>
          <a:xfrm>
            <a:off x="4575000" y="3107525"/>
            <a:ext cx="6900" cy="16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9"/>
          <p:cNvSpPr/>
          <p:nvPr/>
        </p:nvSpPr>
        <p:spPr>
          <a:xfrm>
            <a:off x="4297650" y="2763725"/>
            <a:ext cx="548700" cy="522300"/>
          </a:xfrm>
          <a:prstGeom prst="ellipse">
            <a:avLst/>
          </a:prstGeom>
          <a:solidFill>
            <a:srgbClr val="F6B22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4390200" y="2790175"/>
            <a:ext cx="3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Lora"/>
                <a:ea typeface="Lora"/>
                <a:cs typeface="Lora"/>
                <a:sym typeface="Lora"/>
              </a:rPr>
              <a:t>“</a:t>
            </a:r>
            <a:endParaRPr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1440600" y="1646450"/>
            <a:ext cx="626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Lora"/>
                <a:ea typeface="Lora"/>
                <a:cs typeface="Lora"/>
                <a:sym typeface="Lora"/>
              </a:rPr>
              <a:t>We aimed to develop a </a:t>
            </a:r>
            <a:r>
              <a:rPr b="1" lang="zh-TW" sz="1800">
                <a:highlight>
                  <a:srgbClr val="F6B221"/>
                </a:highlight>
                <a:latin typeface="Lora"/>
                <a:ea typeface="Lora"/>
                <a:cs typeface="Lora"/>
                <a:sym typeface="Lora"/>
              </a:rPr>
              <a:t>complementary method for rapid coronavirus detection</a:t>
            </a:r>
            <a:r>
              <a:rPr b="1" lang="zh-TW" sz="1800">
                <a:latin typeface="Lora"/>
                <a:ea typeface="Lora"/>
                <a:cs typeface="Lora"/>
                <a:sym typeface="Lora"/>
              </a:rPr>
              <a:t> from CT scans using deep transfer learning</a:t>
            </a:r>
            <a:endParaRPr b="1" sz="18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Data: Covid-CT-Dataset</a:t>
            </a:r>
            <a:endParaRPr sz="2300"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50" y="1849623"/>
            <a:ext cx="2052000" cy="144426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>
            <p:ph type="title"/>
          </p:nvPr>
        </p:nvSpPr>
        <p:spPr>
          <a:xfrm>
            <a:off x="1427350" y="3693400"/>
            <a:ext cx="1795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Covid-19 CT</a:t>
            </a:r>
            <a:endParaRPr sz="1700"/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5964900" y="3645321"/>
            <a:ext cx="23634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Non-</a:t>
            </a:r>
            <a:r>
              <a:rPr lang="zh-TW" sz="1700"/>
              <a:t>Covid-19 CT</a:t>
            </a:r>
            <a:endParaRPr sz="1700"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978575"/>
            <a:ext cx="83628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/>
              <a:t>349 CT images of Covid-19 and 463 </a:t>
            </a:r>
            <a:r>
              <a:rPr lang="zh-TW" sz="1400"/>
              <a:t>CT images of N</a:t>
            </a:r>
            <a:r>
              <a:rPr lang="zh-TW" sz="1400"/>
              <a:t>on-Covid-19</a:t>
            </a:r>
            <a:endParaRPr sz="1400"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2525" y="1828888"/>
            <a:ext cx="2052000" cy="13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5">
            <a:alphaModFix/>
          </a:blip>
          <a:srcRect b="3600" l="0" r="0" t="-3600"/>
          <a:stretch/>
        </p:blipFill>
        <p:spPr>
          <a:xfrm>
            <a:off x="2159450" y="1828900"/>
            <a:ext cx="2052000" cy="13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250" y="1828900"/>
            <a:ext cx="2052000" cy="13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25" y="2440225"/>
            <a:ext cx="5582551" cy="21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Baseline: Fine-tuning Method</a:t>
            </a:r>
            <a:endParaRPr sz="2300"/>
          </a:p>
        </p:txBody>
      </p:sp>
      <p:sp>
        <p:nvSpPr>
          <p:cNvPr id="182" name="Google Shape;182;p31"/>
          <p:cNvSpPr/>
          <p:nvPr/>
        </p:nvSpPr>
        <p:spPr>
          <a:xfrm>
            <a:off x="17688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D9EAD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Covid-CT-Dataset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39294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CFE2F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Pre-trained Model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60900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E5DFE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Prediction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31"/>
          <p:cNvCxnSpPr>
            <a:stCxn id="182" idx="3"/>
            <a:endCxn id="183" idx="1"/>
          </p:cNvCxnSpPr>
          <p:nvPr/>
        </p:nvCxnSpPr>
        <p:spPr>
          <a:xfrm>
            <a:off x="3054012" y="1600945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5214612" y="1600945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Optimization 1: Mapping-based Method</a:t>
            </a:r>
            <a:endParaRPr sz="2300"/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17688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D9EAD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C</a:t>
            </a:r>
            <a:r>
              <a:rPr lang="zh-TW" sz="1000">
                <a:solidFill>
                  <a:srgbClr val="666666"/>
                </a:solidFill>
              </a:rPr>
              <a:t>ovid</a:t>
            </a:r>
            <a:r>
              <a:rPr lang="zh-TW" sz="1000">
                <a:solidFill>
                  <a:srgbClr val="666666"/>
                </a:solidFill>
              </a:rPr>
              <a:t>-CT-Dataset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39294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CFE2F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Pre-trained Model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60900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E5DFE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Prediction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32"/>
          <p:cNvCxnSpPr>
            <a:stCxn id="193" idx="3"/>
            <a:endCxn id="194" idx="1"/>
          </p:cNvCxnSpPr>
          <p:nvPr/>
        </p:nvCxnSpPr>
        <p:spPr>
          <a:xfrm>
            <a:off x="3054012" y="1600945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5214612" y="1600945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2"/>
          <p:cNvSpPr/>
          <p:nvPr/>
        </p:nvSpPr>
        <p:spPr>
          <a:xfrm>
            <a:off x="1768812" y="2801920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EEEEEE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Source Dataset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3929412" y="2801920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CFE2F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Pre-trained Model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6090012" y="2801920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E5DFE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Prediction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2"/>
          <p:cNvCxnSpPr>
            <a:stCxn id="198" idx="3"/>
            <a:endCxn id="199" idx="1"/>
          </p:cNvCxnSpPr>
          <p:nvPr/>
        </p:nvCxnSpPr>
        <p:spPr>
          <a:xfrm>
            <a:off x="3054012" y="2976070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2"/>
          <p:cNvCxnSpPr/>
          <p:nvPr/>
        </p:nvCxnSpPr>
        <p:spPr>
          <a:xfrm>
            <a:off x="5214612" y="2976070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1540975" y="2976075"/>
            <a:ext cx="2868000" cy="8502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/>
              <a:t>7593 COVID-19 images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/>
              <a:t>6893</a:t>
            </a:r>
            <a:r>
              <a:rPr lang="zh-TW" sz="1100"/>
              <a:t> CT Non-Covid-19 images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204" name="Google Shape;204;p32"/>
          <p:cNvCxnSpPr/>
          <p:nvPr/>
        </p:nvCxnSpPr>
        <p:spPr>
          <a:xfrm>
            <a:off x="-1177625" y="4002250"/>
            <a:ext cx="1153800" cy="11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Optimization 1: Mapping-based Method</a:t>
            </a:r>
            <a:endParaRPr sz="2300"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68722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17688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D9EAD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Covid-CT-Dataset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39294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CFE2F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Pre-trained Model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6090012" y="1426795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E5DFE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Prediction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33"/>
          <p:cNvCxnSpPr>
            <a:stCxn id="211" idx="3"/>
            <a:endCxn id="212" idx="1"/>
          </p:cNvCxnSpPr>
          <p:nvPr/>
        </p:nvCxnSpPr>
        <p:spPr>
          <a:xfrm>
            <a:off x="3054012" y="1600945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3"/>
          <p:cNvCxnSpPr/>
          <p:nvPr/>
        </p:nvCxnSpPr>
        <p:spPr>
          <a:xfrm>
            <a:off x="5214612" y="1600945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3"/>
          <p:cNvSpPr/>
          <p:nvPr/>
        </p:nvSpPr>
        <p:spPr>
          <a:xfrm>
            <a:off x="1768812" y="2801920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EEEEEE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Source Dataset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3929412" y="2801920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CFE2F3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Pre-trained Model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6090012" y="2801920"/>
            <a:ext cx="1285200" cy="348300"/>
          </a:xfrm>
          <a:prstGeom prst="roundRect">
            <a:avLst>
              <a:gd fmla="val 28518" name="adj"/>
            </a:avLst>
          </a:prstGeom>
          <a:solidFill>
            <a:srgbClr val="E5DFE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Prediction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33"/>
          <p:cNvCxnSpPr>
            <a:stCxn id="216" idx="3"/>
            <a:endCxn id="217" idx="1"/>
          </p:cNvCxnSpPr>
          <p:nvPr/>
        </p:nvCxnSpPr>
        <p:spPr>
          <a:xfrm>
            <a:off x="3054012" y="2976070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5214612" y="2976070"/>
            <a:ext cx="8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1540975" y="2976075"/>
            <a:ext cx="2868000" cy="8502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/>
              <a:t>7593 COVID-19 images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/>
              <a:t>6893 CT Non-Covid-19 images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222" name="Google Shape;222;p33"/>
          <p:cNvCxnSpPr/>
          <p:nvPr/>
        </p:nvCxnSpPr>
        <p:spPr>
          <a:xfrm>
            <a:off x="-1177625" y="4002250"/>
            <a:ext cx="1153800" cy="11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3"/>
          <p:cNvSpPr/>
          <p:nvPr/>
        </p:nvSpPr>
        <p:spPr>
          <a:xfrm rot="-3125551">
            <a:off x="3218944" y="1807487"/>
            <a:ext cx="324713" cy="11362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