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</p:sldMasterIdLst>
  <p:notesMasterIdLst>
    <p:notesMasterId r:id="rId15"/>
  </p:notesMasterIdLst>
  <p:sldIdLst>
    <p:sldId id="256" r:id="rId3"/>
    <p:sldId id="259" r:id="rId4"/>
    <p:sldId id="262" r:id="rId5"/>
    <p:sldId id="301" r:id="rId6"/>
    <p:sldId id="257" r:id="rId7"/>
    <p:sldId id="268" r:id="rId8"/>
    <p:sldId id="296" r:id="rId9"/>
    <p:sldId id="297" r:id="rId10"/>
    <p:sldId id="298" r:id="rId11"/>
    <p:sldId id="299" r:id="rId12"/>
    <p:sldId id="300" r:id="rId13"/>
    <p:sldId id="291" r:id="rId14"/>
  </p:sldIdLst>
  <p:sldSz cx="9144000" cy="5143500" type="screen16x9"/>
  <p:notesSz cx="6858000" cy="9144000"/>
  <p:embeddedFontLs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64AC1-2618-4946-B193-E2B28ADBC377}">
  <a:tblStyle styleId="{A8364AC1-2618-4946-B193-E2B28ADB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362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899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09f20d3304_0_6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09f20d3304_0_6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1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174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4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85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195-8441-4993-BBB1-A0B880F3F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08C3F-DB93-488A-BEDA-182F5BA95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703F8-BE2A-4DAD-938B-8167960111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76416" y="227380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38A48-D2A7-40D1-8C81-55AB6770C7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897" y="361104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5275" rtl="0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A3964-8D04-4F36-BCE0-8D1F5E02B3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7" y="338169"/>
            <a:ext cx="719208" cy="70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D8E7C2-C74F-4C07-A362-A72D38E4A0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2480" y="464467"/>
            <a:ext cx="935931" cy="498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/>
          <p:nvPr/>
        </p:nvSpPr>
        <p:spPr>
          <a:xfrm rot="2561970" flipH="1">
            <a:off x="1816178" y="-344355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97878-95BB-4E9D-8AAE-1BEB627F7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D6490-CC80-44A3-AEF0-76B1A329FC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2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62"/>
          <p:cNvSpPr txBox="1">
            <a:spLocks noGrp="1"/>
          </p:cNvSpPr>
          <p:nvPr>
            <p:ph type="ctrTitle"/>
          </p:nvPr>
        </p:nvSpPr>
        <p:spPr>
          <a:xfrm>
            <a:off x="2727925" y="787650"/>
            <a:ext cx="36882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1" name="Google Shape;361;p6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6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B0542-1954-4BDE-9D6C-D9EB36C61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81D7C-422C-4E72-B568-0C1D47B310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6B3FB-585A-4491-B830-C25F915117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6DBE95-08D9-4C90-B577-6885AEAD7B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80" r:id="rId4"/>
    <p:sldLayoutId id="2147483681" r:id="rId5"/>
    <p:sldLayoutId id="2147483685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Perancangan sistem KPI</a:t>
            </a:r>
            <a:endParaRPr dirty="0"/>
          </a:p>
        </p:txBody>
      </p:sp>
      <p:sp>
        <p:nvSpPr>
          <p:cNvPr id="384" name="Google Shape;384;p70"/>
          <p:cNvSpPr/>
          <p:nvPr/>
        </p:nvSpPr>
        <p:spPr>
          <a:xfrm>
            <a:off x="777225" y="3791850"/>
            <a:ext cx="3124215" cy="100113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4: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Risma Handayani (222310015)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Sandrina Chaerunissa (222310079)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Nurul Fikry Solakhudin (222310051)</a:t>
            </a:r>
            <a:endParaRPr dirty="0"/>
          </a:p>
        </p:txBody>
      </p:sp>
      <p:sp>
        <p:nvSpPr>
          <p:cNvPr id="386" name="Google Shape;386;p70"/>
          <p:cNvSpPr/>
          <p:nvPr/>
        </p:nvSpPr>
        <p:spPr>
          <a:xfrm>
            <a:off x="826150" y="2902325"/>
            <a:ext cx="3296270" cy="541492"/>
          </a:xfrm>
          <a:prstGeom prst="rect">
            <a:avLst/>
          </a:prstGeom>
        </p:spPr>
        <p:txBody>
          <a:bodyPr>
            <a:prstTxWarp prst="textPlain">
              <a:avLst>
                <a:gd name="adj" fmla="val 50462"/>
              </a:avLst>
            </a:prstTxWarp>
          </a:bodyPr>
          <a:lstStyle/>
          <a:p>
            <a:pPr lvl="0" algn="ctr"/>
            <a:r>
              <a:rPr lang="en-US" b="1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Pada Smart City </a:t>
            </a:r>
            <a:r>
              <a:rPr lang="en-US" b="1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dikota</a:t>
            </a:r>
            <a:r>
              <a:rPr lang="en-US" b="1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 Semarang</a:t>
            </a:r>
            <a:endParaRPr b="1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8DA6B6-089F-1FFC-A281-586623A47546}"/>
              </a:ext>
            </a:extLst>
          </p:cNvPr>
          <p:cNvSpPr/>
          <p:nvPr/>
        </p:nvSpPr>
        <p:spPr>
          <a:xfrm>
            <a:off x="944880" y="701040"/>
            <a:ext cx="7482840" cy="3863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D37FD-7B4A-D3DC-56A2-DE6F7F9A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67" y="795251"/>
            <a:ext cx="6219093" cy="36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8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D1595-4238-18F0-D9E3-C4C6FC01892E}"/>
              </a:ext>
            </a:extLst>
          </p:cNvPr>
          <p:cNvSpPr txBox="1"/>
          <p:nvPr/>
        </p:nvSpPr>
        <p:spPr>
          <a:xfrm>
            <a:off x="403073" y="606564"/>
            <a:ext cx="7763466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en-US" dirty="0" err="1">
                <a:solidFill>
                  <a:schemeClr val="bg1"/>
                </a:solidFill>
              </a:rPr>
              <a:t>masyarakat</a:t>
            </a:r>
            <a:r>
              <a:rPr lang="en-US" dirty="0">
                <a:solidFill>
                  <a:schemeClr val="bg1"/>
                </a:solidFill>
              </a:rPr>
              <a:t> association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class survey ,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class survey di </a:t>
            </a:r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class Masyarakat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class survey composition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Kalau</a:t>
            </a:r>
            <a:r>
              <a:rPr lang="en-US" dirty="0">
                <a:solidFill>
                  <a:schemeClr val="bg1"/>
                </a:solidFill>
              </a:rPr>
              <a:t> gaada survey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class survey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daftar_apk</a:t>
            </a:r>
            <a:r>
              <a:rPr lang="en-US" dirty="0">
                <a:solidFill>
                  <a:schemeClr val="bg1"/>
                </a:solidFill>
              </a:rPr>
              <a:t> -&gt;  aggregation,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gaada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adanya</a:t>
            </a:r>
            <a:r>
              <a:rPr lang="en-US" dirty="0">
                <a:solidFill>
                  <a:schemeClr val="bg1"/>
                </a:solidFill>
              </a:rPr>
              <a:t> class daftar </a:t>
            </a:r>
            <a:r>
              <a:rPr lang="en-US" dirty="0" err="1">
                <a:solidFill>
                  <a:schemeClr val="bg1"/>
                </a:solidFill>
              </a:rPr>
              <a:t>apk</a:t>
            </a:r>
            <a:r>
              <a:rPr lang="en-US" dirty="0">
                <a:solidFill>
                  <a:schemeClr val="bg1"/>
                </a:solidFill>
              </a:rPr>
              <a:t>, class survey </a:t>
            </a:r>
            <a:r>
              <a:rPr lang="en-US" dirty="0" err="1">
                <a:solidFill>
                  <a:schemeClr val="bg1"/>
                </a:solidFill>
              </a:rPr>
              <a:t>tetep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en-US" dirty="0" err="1">
                <a:solidFill>
                  <a:schemeClr val="bg1"/>
                </a:solidFill>
              </a:rPr>
              <a:t>daftar_pertanyaan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class_apk</a:t>
            </a:r>
            <a:r>
              <a:rPr lang="en-US" dirty="0">
                <a:solidFill>
                  <a:schemeClr val="bg1"/>
                </a:solidFill>
              </a:rPr>
              <a:t> -&gt; aggregation,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gaada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adanya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daftar_pertanyaan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tetep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berdiri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sendiri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tetepi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mereka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bekesinambungan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en-US" dirty="0" err="1">
                <a:solidFill>
                  <a:schemeClr val="bg1"/>
                </a:solidFill>
              </a:rPr>
              <a:t>daftar_apk</a:t>
            </a:r>
            <a:r>
              <a:rPr lang="en-US" dirty="0">
                <a:solidFill>
                  <a:schemeClr val="bg1"/>
                </a:solidFill>
              </a:rPr>
              <a:t> composition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jikalau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daftar_apk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gabakal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en-US" dirty="0" err="1">
                <a:solidFill>
                  <a:schemeClr val="bg1"/>
                </a:solidFill>
              </a:rPr>
              <a:t>daftar_pertanyaan</a:t>
            </a:r>
            <a:r>
              <a:rPr lang="en-US" dirty="0">
                <a:solidFill>
                  <a:schemeClr val="bg1"/>
                </a:solidFill>
              </a:rPr>
              <a:t> composition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jikalau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daftar_pertanyaan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gabakal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class admin association 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class admin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 class 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41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5"/>
          <p:cNvSpPr txBox="1">
            <a:spLocks noGrp="1"/>
          </p:cNvSpPr>
          <p:nvPr>
            <p:ph type="ctrTitle"/>
          </p:nvPr>
        </p:nvSpPr>
        <p:spPr>
          <a:xfrm>
            <a:off x="2727900" y="2008500"/>
            <a:ext cx="36882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accent6"/>
                </a:solidFill>
              </a:rPr>
              <a:t>!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/>
          <p:nvPr/>
        </p:nvSpPr>
        <p:spPr>
          <a:xfrm>
            <a:off x="3331572" y="2986538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3"/>
          <p:cNvSpPr/>
          <p:nvPr/>
        </p:nvSpPr>
        <p:spPr>
          <a:xfrm>
            <a:off x="5096864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3"/>
          <p:cNvSpPr/>
          <p:nvPr/>
        </p:nvSpPr>
        <p:spPr>
          <a:xfrm>
            <a:off x="1697724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337861" y="373423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sp>
        <p:nvSpPr>
          <p:cNvPr id="412" name="Google Shape;412;p73"/>
          <p:cNvSpPr txBox="1">
            <a:spLocks noGrp="1"/>
          </p:cNvSpPr>
          <p:nvPr>
            <p:ph type="title" idx="2"/>
          </p:nvPr>
        </p:nvSpPr>
        <p:spPr>
          <a:xfrm rot="1974">
            <a:off x="3985938" y="3393121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13" name="Google Shape;413;p73"/>
          <p:cNvSpPr txBox="1">
            <a:spLocks noGrp="1"/>
          </p:cNvSpPr>
          <p:nvPr>
            <p:ph type="title" idx="3"/>
          </p:nvPr>
        </p:nvSpPr>
        <p:spPr>
          <a:xfrm>
            <a:off x="5759678" y="1549700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5" name="Google Shape;415;p73"/>
          <p:cNvSpPr txBox="1">
            <a:spLocks noGrp="1"/>
          </p:cNvSpPr>
          <p:nvPr>
            <p:ph type="title" idx="5"/>
          </p:nvPr>
        </p:nvSpPr>
        <p:spPr>
          <a:xfrm>
            <a:off x="1714625" y="193774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Use Case</a:t>
            </a:r>
            <a:endParaRPr dirty="0"/>
          </a:p>
        </p:txBody>
      </p:sp>
      <p:sp>
        <p:nvSpPr>
          <p:cNvPr id="423" name="Google Shape;423;p73"/>
          <p:cNvSpPr txBox="1">
            <a:spLocks noGrp="1"/>
          </p:cNvSpPr>
          <p:nvPr>
            <p:ph type="title" idx="16"/>
          </p:nvPr>
        </p:nvSpPr>
        <p:spPr>
          <a:xfrm>
            <a:off x="5105378" y="193775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Activity Diagram</a:t>
            </a:r>
            <a:endParaRPr dirty="0"/>
          </a:p>
        </p:txBody>
      </p:sp>
      <p:sp>
        <p:nvSpPr>
          <p:cNvPr id="425" name="Google Shape;425;p73"/>
          <p:cNvSpPr txBox="1">
            <a:spLocks noGrp="1"/>
          </p:cNvSpPr>
          <p:nvPr>
            <p:ph type="title" idx="18"/>
          </p:nvPr>
        </p:nvSpPr>
        <p:spPr>
          <a:xfrm rot="1973">
            <a:off x="2351675" y="1556442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29" name="Google Shape;429;p73"/>
          <p:cNvSpPr/>
          <p:nvPr/>
        </p:nvSpPr>
        <p:spPr>
          <a:xfrm>
            <a:off x="1710593" y="24685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3754721" y="4317765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3"/>
          <p:cNvSpPr/>
          <p:nvPr/>
        </p:nvSpPr>
        <p:spPr>
          <a:xfrm>
            <a:off x="5960564" y="2472687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24726" y="3378600"/>
            <a:ext cx="4146300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76"/>
          <p:cNvSpPr txBox="1">
            <a:spLocks noGrp="1"/>
          </p:cNvSpPr>
          <p:nvPr>
            <p:ph type="title"/>
          </p:nvPr>
        </p:nvSpPr>
        <p:spPr>
          <a:xfrm>
            <a:off x="4419626" y="24597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20877" y="123600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D1595-4238-18F0-D9E3-C4C6FC01892E}"/>
              </a:ext>
            </a:extLst>
          </p:cNvPr>
          <p:cNvSpPr txBox="1"/>
          <p:nvPr/>
        </p:nvSpPr>
        <p:spPr>
          <a:xfrm>
            <a:off x="739556" y="678667"/>
            <a:ext cx="7381760" cy="378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sz="1800" b="1" dirty="0" err="1">
                <a:solidFill>
                  <a:schemeClr val="bg1"/>
                </a:solidFill>
              </a:rPr>
              <a:t>Aktor</a:t>
            </a:r>
            <a:r>
              <a:rPr lang="en-US" sz="1800" b="1" dirty="0">
                <a:solidFill>
                  <a:schemeClr val="bg1"/>
                </a:solidFill>
              </a:rPr>
              <a:t> dan </a:t>
            </a:r>
            <a:r>
              <a:rPr lang="en-US" sz="1800" b="1" dirty="0" err="1">
                <a:solidFill>
                  <a:schemeClr val="bg1"/>
                </a:solidFill>
              </a:rPr>
              <a:t>Asumsi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sz="1600" b="1" i="1" dirty="0">
                <a:solidFill>
                  <a:schemeClr val="bg1"/>
                </a:solidFill>
              </a:rPr>
              <a:t>1. Admin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Admin </a:t>
            </a:r>
            <a:r>
              <a:rPr lang="en-US" sz="1600" dirty="0" err="1">
                <a:solidFill>
                  <a:schemeClr val="bg1"/>
                </a:solidFill>
              </a:rPr>
              <a:t>masuk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apk</a:t>
            </a:r>
            <a:r>
              <a:rPr lang="en-US" sz="1600" dirty="0">
                <a:solidFill>
                  <a:schemeClr val="bg1"/>
                </a:solidFill>
              </a:rPr>
              <a:t> KPI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menggunakan</a:t>
            </a:r>
            <a:r>
              <a:rPr lang="en-US" sz="1600" dirty="0">
                <a:solidFill>
                  <a:schemeClr val="bg1"/>
                </a:solidFill>
              </a:rPr>
              <a:t> password,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Admin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mengelola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apk</a:t>
            </a:r>
            <a:r>
              <a:rPr lang="en-US" sz="1600" dirty="0">
                <a:solidFill>
                  <a:schemeClr val="bg1"/>
                </a:solidFill>
              </a:rPr>
              <a:t> KPI </a:t>
            </a:r>
            <a:r>
              <a:rPr lang="en-US" sz="1600" dirty="0" err="1">
                <a:solidFill>
                  <a:schemeClr val="bg1"/>
                </a:solidFill>
              </a:rPr>
              <a:t>yaitu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mengedit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menambah</a:t>
            </a:r>
            <a:r>
              <a:rPr lang="en-US" sz="1600" dirty="0">
                <a:solidFill>
                  <a:schemeClr val="bg1"/>
                </a:solidFill>
              </a:rPr>
              <a:t> daftar </a:t>
            </a:r>
            <a:r>
              <a:rPr lang="en-US" sz="1600" dirty="0" err="1">
                <a:solidFill>
                  <a:schemeClr val="bg1"/>
                </a:solidFill>
              </a:rPr>
              <a:t>apk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pertanyaan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Admin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melihat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hasil</a:t>
            </a:r>
            <a:r>
              <a:rPr lang="en-US" sz="1600" dirty="0">
                <a:solidFill>
                  <a:schemeClr val="bg1"/>
                </a:solidFill>
              </a:rPr>
              <a:t> survey KPI.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sz="1600" b="1" i="1" dirty="0">
                <a:solidFill>
                  <a:schemeClr val="bg1"/>
                </a:solidFill>
              </a:rPr>
              <a:t>2. Masyarakat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Masyarakat </a:t>
            </a:r>
            <a:r>
              <a:rPr lang="en-US" sz="1600" dirty="0" err="1">
                <a:solidFill>
                  <a:schemeClr val="bg1"/>
                </a:solidFill>
              </a:rPr>
              <a:t>masuk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apk</a:t>
            </a:r>
            <a:r>
              <a:rPr lang="en-US" sz="1600" dirty="0">
                <a:solidFill>
                  <a:schemeClr val="bg1"/>
                </a:solidFill>
              </a:rPr>
              <a:t> KPI </a:t>
            </a:r>
            <a:r>
              <a:rPr lang="en-US" sz="1600" dirty="0" err="1">
                <a:solidFill>
                  <a:schemeClr val="bg1"/>
                </a:solidFill>
              </a:rPr>
              <a:t>menggunakan</a:t>
            </a:r>
            <a:r>
              <a:rPr lang="en-US" sz="1600" dirty="0">
                <a:solidFill>
                  <a:schemeClr val="bg1"/>
                </a:solidFill>
              </a:rPr>
              <a:t> NIK,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Masyarakat </a:t>
            </a:r>
            <a:r>
              <a:rPr lang="en-US" sz="1600" dirty="0" err="1">
                <a:solidFill>
                  <a:schemeClr val="bg1"/>
                </a:solidFill>
              </a:rPr>
              <a:t>memilih</a:t>
            </a:r>
            <a:r>
              <a:rPr lang="en-US" sz="1600" dirty="0">
                <a:solidFill>
                  <a:schemeClr val="bg1"/>
                </a:solidFill>
              </a:rPr>
              <a:t> daftar </a:t>
            </a:r>
            <a:r>
              <a:rPr lang="en-US" sz="1600" dirty="0" err="1">
                <a:solidFill>
                  <a:schemeClr val="bg1"/>
                </a:solidFill>
              </a:rPr>
              <a:t>apk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disurvey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Masyarakat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mengisi</a:t>
            </a:r>
            <a:r>
              <a:rPr lang="en-US" sz="1600" dirty="0">
                <a:solidFill>
                  <a:schemeClr val="bg1"/>
                </a:solidFill>
              </a:rPr>
              <a:t> survey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KPI,</a:t>
            </a:r>
          </a:p>
        </p:txBody>
      </p:sp>
    </p:spTree>
    <p:extLst>
      <p:ext uri="{BB962C8B-B14F-4D97-AF65-F5344CB8AC3E}">
        <p14:creationId xmlns:p14="http://schemas.microsoft.com/office/powerpoint/2010/main" val="344147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B9C25-028C-80D3-4BCB-CCFCC818B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4"/>
          <a:stretch/>
        </p:blipFill>
        <p:spPr>
          <a:xfrm>
            <a:off x="1010383" y="464820"/>
            <a:ext cx="5483977" cy="4213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720000" y="3694000"/>
            <a:ext cx="4146300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002" y="252211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7EFFD-5164-8220-7D02-1E125673D236}"/>
              </a:ext>
            </a:extLst>
          </p:cNvPr>
          <p:cNvSpPr txBox="1"/>
          <p:nvPr/>
        </p:nvSpPr>
        <p:spPr>
          <a:xfrm>
            <a:off x="5079190" y="2171639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Activity Diagram Masyarakat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A3E36-025D-C328-682A-3841FF696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750"/>
          <a:stretch/>
        </p:blipFill>
        <p:spPr>
          <a:xfrm>
            <a:off x="1180702" y="393903"/>
            <a:ext cx="3642757" cy="43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4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5391B-C49F-29A7-2E2B-9C4A32149C54}"/>
              </a:ext>
            </a:extLst>
          </p:cNvPr>
          <p:cNvSpPr txBox="1"/>
          <p:nvPr/>
        </p:nvSpPr>
        <p:spPr>
          <a:xfrm>
            <a:off x="5612590" y="2171639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Activity Diagram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E6ED2-E15F-7D3B-29F8-A4B089DC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16" r="-5166"/>
          <a:stretch/>
        </p:blipFill>
        <p:spPr>
          <a:xfrm>
            <a:off x="784859" y="295964"/>
            <a:ext cx="5099737" cy="45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5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720000" y="3694000"/>
            <a:ext cx="4146300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002" y="252211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412148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44E72BEF-3248-4662-A2DB-211094A49A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297A3E04-82DC-48BF-B2FF-387710CE25F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485</TotalTime>
  <Words>254</Words>
  <Application>Microsoft Office PowerPoint</Application>
  <PresentationFormat>On-screen Show (16:9)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Poppins</vt:lpstr>
      <vt:lpstr>Open Sans</vt:lpstr>
      <vt:lpstr>Nunito</vt:lpstr>
      <vt:lpstr>Arial</vt:lpstr>
      <vt:lpstr>Wingdings</vt:lpstr>
      <vt:lpstr>Process of Management Information System for Business by Slidesgo</vt:lpstr>
      <vt:lpstr>Process of Management Information System for Business by Slidesgo</vt:lpstr>
      <vt:lpstr>Perancangan sistem KPI</vt:lpstr>
      <vt:lpstr>Class Diagram</vt:lpstr>
      <vt:lpstr>Use Case</vt:lpstr>
      <vt:lpstr>PowerPoint Presentation</vt:lpstr>
      <vt:lpstr>PowerPoint Presentation</vt:lpstr>
      <vt:lpstr>Activity Diagram</vt:lpstr>
      <vt:lpstr>PowerPoint Presentation</vt:lpstr>
      <vt:lpstr>PowerPoint Presentation</vt:lpstr>
      <vt:lpstr>Class Diagram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</dc:title>
  <dc:creator>Sophie .</dc:creator>
  <cp:lastModifiedBy>rismahandayani801@gmail.com</cp:lastModifiedBy>
  <cp:revision>12</cp:revision>
  <dcterms:created xsi:type="dcterms:W3CDTF">2023-10-01T15:55:52Z</dcterms:created>
  <dcterms:modified xsi:type="dcterms:W3CDTF">2024-01-18T05:02:37Z</dcterms:modified>
</cp:coreProperties>
</file>