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2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638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341E0-EE9A-4349-AE49-CC008585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2942813" cy="1101435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 dirty="0" err="1"/>
              <a:t>BlackJack</a:t>
            </a:r>
            <a:r>
              <a:rPr lang="en-US" sz="2800" spc="700" dirty="0"/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1CC60-8925-4800-B357-F3749853D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9" r="1076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9F15531-833F-4E60-B124-EA5624E4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Rana 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Yanis</a:t>
            </a:r>
            <a:endParaRPr lang="en-US" sz="1400" dirty="0"/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Sandrine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Paris,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5 </a:t>
            </a:r>
            <a:r>
              <a:rPr lang="en-US" sz="1400" dirty="0" err="1"/>
              <a:t>décembre</a:t>
            </a:r>
            <a:r>
              <a:rPr lang="en-US" sz="1400" dirty="0"/>
              <a:t> 2021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B92EB-7FBE-49C4-8CBB-7CF8CB50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fr-FR" b="1" i="0" dirty="0">
                <a:effectLst/>
                <a:latin typeface="-apple-system"/>
              </a:rPr>
              <a:t>Project Description</a:t>
            </a:r>
            <a:br>
              <a:rPr lang="fr-FR" b="1" i="0" dirty="0">
                <a:effectLst/>
                <a:latin typeface="-apple-system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B93F-BB31-4E12-A37E-E00FBF0A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Roboto Condensed" panose="020B0604020202020204" pitchFamily="2" charset="0"/>
              </a:rPr>
              <a:t>Build</a:t>
            </a:r>
            <a:r>
              <a:rPr lang="fr-FR" dirty="0">
                <a:latin typeface="Roboto Condensed" panose="020B0604020202020204" pitchFamily="2" charset="0"/>
              </a:rPr>
              <a:t> </a:t>
            </a:r>
            <a:r>
              <a:rPr lang="fr-FR" dirty="0" err="1">
                <a:latin typeface="Roboto Condensed" panose="020B0604020202020204" pitchFamily="2" charset="0"/>
              </a:rPr>
              <a:t>your</a:t>
            </a:r>
            <a:r>
              <a:rPr lang="fr-FR" dirty="0">
                <a:latin typeface="Roboto Condensed" panose="020B0604020202020204" pitchFamily="2" charset="0"/>
              </a:rPr>
              <a:t> </a:t>
            </a:r>
            <a:r>
              <a:rPr lang="fr-FR" dirty="0" err="1">
                <a:latin typeface="Roboto Condensed" panose="020B0604020202020204" pitchFamily="2" charset="0"/>
              </a:rPr>
              <a:t>own</a:t>
            </a:r>
            <a:r>
              <a:rPr lang="fr-FR" dirty="0">
                <a:latin typeface="Roboto Condensed" panose="020B0604020202020204" pitchFamily="2" charset="0"/>
              </a:rPr>
              <a:t> </a:t>
            </a:r>
            <a:r>
              <a:rPr lang="fr-FR" dirty="0" err="1">
                <a:latin typeface="Roboto Condensed" panose="020B0604020202020204" pitchFamily="2" charset="0"/>
              </a:rPr>
              <a:t>game</a:t>
            </a:r>
            <a:r>
              <a:rPr lang="fr-FR" dirty="0">
                <a:latin typeface="Roboto Condensed" panose="020B0604020202020204" pitchFamily="2" charset="0"/>
              </a:rPr>
              <a:t>: the </a:t>
            </a:r>
            <a:r>
              <a:rPr lang="fr-FR" dirty="0" err="1">
                <a:latin typeface="Roboto Condensed" panose="020B0604020202020204" pitchFamily="2" charset="0"/>
              </a:rPr>
              <a:t>BlackJack</a:t>
            </a:r>
            <a:r>
              <a:rPr lang="fr-FR" dirty="0">
                <a:latin typeface="Roboto Condensed" panose="020B0604020202020204" pitchFamily="2" charset="0"/>
              </a:rPr>
              <a:t>, a </a:t>
            </a:r>
            <a:r>
              <a:rPr lang="fr-FR" dirty="0" err="1">
                <a:latin typeface="Roboto Condensed" panose="020B0604020202020204" pitchFamily="2" charset="0"/>
              </a:rPr>
              <a:t>popular</a:t>
            </a:r>
            <a:r>
              <a:rPr lang="fr-FR" dirty="0">
                <a:latin typeface="Roboto Condensed" panose="020B0604020202020204" pitchFamily="2" charset="0"/>
              </a:rPr>
              <a:t> </a:t>
            </a:r>
            <a:r>
              <a:rPr lang="fr-FR" dirty="0" err="1">
                <a:latin typeface="Roboto Condensed" panose="020B0604020202020204" pitchFamily="2" charset="0"/>
              </a:rPr>
              <a:t>card</a:t>
            </a:r>
            <a:r>
              <a:rPr lang="fr-FR" dirty="0">
                <a:latin typeface="Roboto Condensed" panose="020B0604020202020204" pitchFamily="2" charset="0"/>
              </a:rPr>
              <a:t> </a:t>
            </a:r>
            <a:r>
              <a:rPr lang="fr-FR" dirty="0" err="1">
                <a:latin typeface="Roboto Condensed" panose="020B0604020202020204" pitchFamily="2" charset="0"/>
              </a:rPr>
              <a:t>game</a:t>
            </a:r>
            <a:r>
              <a:rPr lang="fr-FR" dirty="0">
                <a:latin typeface="Roboto Condensed" panose="020B0604020202020204" pitchFamily="2" charset="0"/>
              </a:rPr>
              <a:t>.</a:t>
            </a:r>
          </a:p>
          <a:p>
            <a:r>
              <a:rPr lang="en-US" dirty="0">
                <a:latin typeface="Roboto Condensed" panose="020B0604020202020204" pitchFamily="2" charset="0"/>
              </a:rPr>
              <a:t>We will create a game that interacts with the user.</a:t>
            </a:r>
          </a:p>
          <a:p>
            <a:r>
              <a:rPr lang="en-US" dirty="0">
                <a:latin typeface="Roboto Condensed" panose="020B0604020202020204" pitchFamily="2" charset="0"/>
              </a:rPr>
              <a:t>We will  using the functions and basic python </a:t>
            </a:r>
            <a:r>
              <a:rPr lang="en-US" dirty="0" err="1">
                <a:latin typeface="Roboto Condensed" panose="020B0604020202020204" pitchFamily="2" charset="0"/>
              </a:rPr>
              <a:t>ressources</a:t>
            </a:r>
            <a:r>
              <a:rPr lang="en-US" dirty="0">
                <a:latin typeface="Roboto Condensed" panose="020B0604020202020204" pitchFamily="2" charset="0"/>
              </a:rPr>
              <a:t> and functions.</a:t>
            </a:r>
          </a:p>
          <a:p>
            <a:pPr marL="0" indent="0">
              <a:buNone/>
            </a:pPr>
            <a:endParaRPr lang="fr-FR" sz="1600" b="0" i="0" dirty="0">
              <a:effectLst/>
              <a:latin typeface="Roboto Condensed" panose="02000000000000000000" pitchFamily="2" charset="0"/>
            </a:endParaRPr>
          </a:p>
        </p:txBody>
      </p:sp>
      <p:pic>
        <p:nvPicPr>
          <p:cNvPr id="1026" name="Picture 2" descr="Blackjack (jeu) — Wikipédia">
            <a:extLst>
              <a:ext uri="{FF2B5EF4-FFF2-40B4-BE49-F238E27FC236}">
                <a16:creationId xmlns:a16="http://schemas.microsoft.com/office/drawing/2014/main" id="{FD13EEE6-2F14-4B73-A238-05471C148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r="14923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10FB-FD58-4FBD-9C05-642A24AA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2" y="677541"/>
            <a:ext cx="10241280" cy="1234440"/>
          </a:xfrm>
        </p:spPr>
        <p:txBody>
          <a:bodyPr/>
          <a:lstStyle/>
          <a:p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RULES</a:t>
            </a:r>
            <a:b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5578-B690-4C22-B94D-0A1886B7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1666567"/>
            <a:ext cx="10899058" cy="470473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4500" dirty="0">
                <a:latin typeface="Roboto Condensed" panose="020B0604020202020204" pitchFamily="2" charset="0"/>
              </a:rPr>
              <a:t>The </a:t>
            </a:r>
            <a:r>
              <a:rPr lang="fr-FR" sz="4500" dirty="0" err="1">
                <a:latin typeface="Roboto Condensed" panose="020B0604020202020204" pitchFamily="2" charset="0"/>
              </a:rPr>
              <a:t>rules</a:t>
            </a:r>
            <a:r>
              <a:rPr lang="fr-FR" sz="4500" dirty="0">
                <a:latin typeface="Roboto Condensed" panose="020B0604020202020204" pitchFamily="2" charset="0"/>
              </a:rPr>
              <a:t> of the </a:t>
            </a:r>
            <a:r>
              <a:rPr lang="fr-FR" sz="4500" dirty="0" err="1">
                <a:latin typeface="Roboto Condensed" panose="020B0604020202020204" pitchFamily="2" charset="0"/>
              </a:rPr>
              <a:t>blackJack</a:t>
            </a:r>
            <a:r>
              <a:rPr lang="fr-FR" sz="4500" dirty="0">
                <a:latin typeface="Roboto Condensed" panose="020B0604020202020204" pitchFamily="2" charset="0"/>
              </a:rPr>
              <a:t>, </a:t>
            </a:r>
            <a:r>
              <a:rPr lang="fr-FR" sz="4500" dirty="0" err="1">
                <a:latin typeface="Roboto Condensed" panose="020B0604020202020204" pitchFamily="2" charset="0"/>
              </a:rPr>
              <a:t>also</a:t>
            </a:r>
            <a:r>
              <a:rPr lang="fr-FR" sz="4500" dirty="0">
                <a:latin typeface="Roboto Condensed" panose="020B0604020202020204" pitchFamily="2" charset="0"/>
              </a:rPr>
              <a:t> </a:t>
            </a:r>
            <a:r>
              <a:rPr lang="fr-FR" sz="4500" dirty="0" err="1">
                <a:latin typeface="Roboto Condensed" panose="020B0604020202020204" pitchFamily="2" charset="0"/>
              </a:rPr>
              <a:t>well</a:t>
            </a:r>
            <a:r>
              <a:rPr lang="fr-FR" sz="4500" dirty="0">
                <a:latin typeface="Roboto Condensed" panose="020B0604020202020204" pitchFamily="2" charset="0"/>
              </a:rPr>
              <a:t> </a:t>
            </a:r>
            <a:r>
              <a:rPr lang="fr-FR" sz="4500" dirty="0" err="1">
                <a:latin typeface="Roboto Condensed" panose="020B0604020202020204" pitchFamily="2" charset="0"/>
              </a:rPr>
              <a:t>known</a:t>
            </a:r>
            <a:r>
              <a:rPr lang="fr-FR" sz="4500" dirty="0">
                <a:latin typeface="Roboto Condensed" panose="020B0604020202020204" pitchFamily="2" charset="0"/>
              </a:rPr>
              <a:t> as Twenty-One, </a:t>
            </a:r>
            <a:r>
              <a:rPr lang="fr-FR" sz="4500" dirty="0" err="1">
                <a:latin typeface="Roboto Condensed" panose="020B0604020202020204" pitchFamily="2" charset="0"/>
              </a:rPr>
              <a:t>is</a:t>
            </a:r>
            <a:r>
              <a:rPr lang="fr-FR" sz="4500" dirty="0">
                <a:latin typeface="Roboto Condensed" panose="020B0604020202020204" pitchFamily="2" charset="0"/>
              </a:rPr>
              <a:t> at the </a:t>
            </a:r>
            <a:r>
              <a:rPr lang="fr-FR" sz="4500" dirty="0" err="1">
                <a:latin typeface="Roboto Condensed" panose="020B0604020202020204" pitchFamily="2" charset="0"/>
              </a:rPr>
              <a:t>same</a:t>
            </a:r>
            <a:r>
              <a:rPr lang="fr-FR" sz="4500" dirty="0">
                <a:latin typeface="Roboto Condensed" panose="020B0604020202020204" pitchFamily="2" charset="0"/>
              </a:rPr>
              <a:t> time simple and  </a:t>
            </a:r>
            <a:r>
              <a:rPr lang="fr-FR" sz="4500" dirty="0" err="1">
                <a:latin typeface="Roboto Condensed" panose="020B0604020202020204" pitchFamily="2" charset="0"/>
              </a:rPr>
              <a:t>thrilling</a:t>
            </a:r>
            <a:r>
              <a:rPr lang="fr-FR" sz="4500" dirty="0">
                <a:latin typeface="Roboto Condensed" panose="020B0604020202020204" pitchFamily="2" charset="0"/>
              </a:rPr>
              <a:t>. </a:t>
            </a:r>
            <a:r>
              <a:rPr lang="en-US" sz="4500" dirty="0">
                <a:latin typeface="Roboto Condensed" panose="020B0604020202020204" pitchFamily="2" charset="0"/>
              </a:rPr>
              <a:t>It uses a standard 52-card pack.</a:t>
            </a:r>
          </a:p>
          <a:p>
            <a:pPr>
              <a:lnSpc>
                <a:spcPct val="140000"/>
              </a:lnSpc>
              <a:spcAft>
                <a:spcPts val="375"/>
              </a:spcAft>
            </a:pPr>
            <a:r>
              <a:rPr lang="en-US" sz="4500" dirty="0">
                <a:latin typeface="Roboto Condensed" panose="020B0604020202020204" pitchFamily="2" charset="0"/>
              </a:rPr>
              <a:t>OBJECT OF THE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>
                <a:latin typeface="Roboto Condensed" panose="020B0604020202020204" pitchFamily="2" charset="0"/>
              </a:rPr>
              <a:t>The player/user attempts to beat the dealer/computer by getting a count as close to 21 as possible, without going over 21.</a:t>
            </a:r>
          </a:p>
          <a:p>
            <a:pPr>
              <a:lnSpc>
                <a:spcPct val="140000"/>
              </a:lnSpc>
              <a:spcAft>
                <a:spcPts val="375"/>
              </a:spcAft>
            </a:pPr>
            <a:r>
              <a:rPr lang="en-US" sz="4500" dirty="0">
                <a:latin typeface="Roboto Condensed" panose="020B0604020202020204" pitchFamily="2" charset="0"/>
              </a:rPr>
              <a:t>CARD VALUES </a:t>
            </a:r>
            <a:endParaRPr lang="fr-FR" sz="4500" dirty="0">
              <a:latin typeface="Roboto Condensed" panose="020B0604020202020204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>
                <a:latin typeface="Roboto Condensed" panose="020B0604020202020204" pitchFamily="2" charset="0"/>
              </a:rPr>
              <a:t>Face cards are 10 and any other card is its pip value. Except, if the player's first two cards are an ace and a "ten-card" (a picture card or 10). In this case, ace </a:t>
            </a:r>
            <a:r>
              <a:rPr lang="en-US" sz="4500" dirty="0" err="1">
                <a:latin typeface="Roboto Condensed" panose="020B0604020202020204" pitchFamily="2" charset="0"/>
              </a:rPr>
              <a:t>worths</a:t>
            </a:r>
            <a:r>
              <a:rPr lang="en-US" sz="4500" dirty="0">
                <a:latin typeface="Roboto Condensed" panose="020B0604020202020204" pitchFamily="2" charset="0"/>
              </a:rPr>
              <a:t> 11 and the player’s count is 21: it is the “blackjack”.</a:t>
            </a:r>
          </a:p>
          <a:p>
            <a:pPr>
              <a:lnSpc>
                <a:spcPct val="140000"/>
              </a:lnSpc>
              <a:spcAft>
                <a:spcPts val="375"/>
              </a:spcAft>
            </a:pPr>
            <a:r>
              <a:rPr lang="en-US" sz="4500" dirty="0">
                <a:latin typeface="Roboto Condensed" panose="020B0604020202020204" pitchFamily="2" charset="0"/>
              </a:rPr>
              <a:t>THE PLAY</a:t>
            </a:r>
            <a:endParaRPr lang="fr-FR" sz="4500" dirty="0">
              <a:latin typeface="Roboto Condensed" panose="020B0604020202020204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>
                <a:latin typeface="Roboto Condensed" panose="020B0604020202020204" pitchFamily="2" charset="0"/>
              </a:rPr>
              <a:t>The player receives two cards and the dealer receives one card.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>
                <a:latin typeface="Roboto Condensed" panose="020B0604020202020204" pitchFamily="2" charset="0"/>
              </a:rPr>
              <a:t>The player must decide whether to "stand" (not ask for another card) or "hit" (ask for another card in an attempt to get closer to a count of 21, or even hit 21 exactly). If the player goes over 21, he loses</a:t>
            </a:r>
            <a:endParaRPr lang="fr-FR" sz="4500" dirty="0">
              <a:latin typeface="Roboto Condensed" panose="020B0604020202020204" pitchFamily="2" charset="0"/>
            </a:endParaRPr>
          </a:p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4500" dirty="0">
                <a:latin typeface="Roboto Condensed" panose="020B0604020202020204" pitchFamily="2" charset="0"/>
              </a:rPr>
              <a:t>If player decide to stand, the dealer takes or not cards – the dealer’s decisions are random. </a:t>
            </a:r>
            <a:endParaRPr lang="fr-FR" sz="4500" dirty="0">
              <a:latin typeface="Roboto Condensed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1E4A-54E1-42E0-8066-524057E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Workflow</a:t>
            </a:r>
            <a:b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8B5AF7-0EB0-44BF-8855-F7EFCBC7F2D6}"/>
              </a:ext>
            </a:extLst>
          </p:cNvPr>
          <p:cNvSpPr/>
          <p:nvPr/>
        </p:nvSpPr>
        <p:spPr>
          <a:xfrm>
            <a:off x="5590386" y="351122"/>
            <a:ext cx="1582502" cy="655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0CF062-E0E0-4C75-9739-F05F79CE0ABF}"/>
              </a:ext>
            </a:extLst>
          </p:cNvPr>
          <p:cNvCxnSpPr>
            <a:cxnSpLocks/>
          </p:cNvCxnSpPr>
          <p:nvPr/>
        </p:nvCxnSpPr>
        <p:spPr>
          <a:xfrm>
            <a:off x="6389006" y="1242957"/>
            <a:ext cx="0" cy="4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A743A7-7936-44E2-B3B2-43719C34E213}"/>
              </a:ext>
            </a:extLst>
          </p:cNvPr>
          <p:cNvSpPr/>
          <p:nvPr/>
        </p:nvSpPr>
        <p:spPr>
          <a:xfrm>
            <a:off x="5098528" y="1874298"/>
            <a:ext cx="2580957" cy="6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User/Player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playing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FA54B-22E6-481A-BC7E-4F36EAE14EC2}"/>
              </a:ext>
            </a:extLst>
          </p:cNvPr>
          <p:cNvSpPr/>
          <p:nvPr/>
        </p:nvSpPr>
        <p:spPr>
          <a:xfrm>
            <a:off x="8825456" y="1874298"/>
            <a:ext cx="2580957" cy="6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Computer/Dealer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playing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C40DA1-2B9D-476D-8105-30045DC936BC}"/>
              </a:ext>
            </a:extLst>
          </p:cNvPr>
          <p:cNvCxnSpPr>
            <a:cxnSpLocks/>
          </p:cNvCxnSpPr>
          <p:nvPr/>
        </p:nvCxnSpPr>
        <p:spPr>
          <a:xfrm>
            <a:off x="10108565" y="2825642"/>
            <a:ext cx="7369" cy="7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96477-2F32-42FC-A4C8-41DAFE2D005F}"/>
              </a:ext>
            </a:extLst>
          </p:cNvPr>
          <p:cNvCxnSpPr/>
          <p:nvPr/>
        </p:nvCxnSpPr>
        <p:spPr>
          <a:xfrm>
            <a:off x="7787148" y="2227006"/>
            <a:ext cx="82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7D68BF-AB94-4C97-BA07-FEF97E5652DA}"/>
              </a:ext>
            </a:extLst>
          </p:cNvPr>
          <p:cNvCxnSpPr>
            <a:cxnSpLocks/>
          </p:cNvCxnSpPr>
          <p:nvPr/>
        </p:nvCxnSpPr>
        <p:spPr>
          <a:xfrm>
            <a:off x="6381637" y="2825642"/>
            <a:ext cx="7369" cy="7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F6847B2-0A8A-493F-92DF-EC086CDE473C}"/>
              </a:ext>
            </a:extLst>
          </p:cNvPr>
          <p:cNvSpPr/>
          <p:nvPr/>
        </p:nvSpPr>
        <p:spPr>
          <a:xfrm>
            <a:off x="6389006" y="3893574"/>
            <a:ext cx="3726928" cy="737420"/>
          </a:xfrm>
          <a:prstGeom prst="snip2DiagRect">
            <a:avLst>
              <a:gd name="adj1" fmla="val 3157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 </a:t>
            </a:r>
            <a:r>
              <a:rPr lang="fr-FR" dirty="0" err="1"/>
              <a:t>result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810B6-BD8F-4B64-8A3B-9D71EDF74D19}"/>
              </a:ext>
            </a:extLst>
          </p:cNvPr>
          <p:cNvCxnSpPr>
            <a:cxnSpLocks/>
          </p:cNvCxnSpPr>
          <p:nvPr/>
        </p:nvCxnSpPr>
        <p:spPr>
          <a:xfrm>
            <a:off x="8244849" y="4762596"/>
            <a:ext cx="7369" cy="7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1D164-9F63-4482-97BE-897827CEF25A}"/>
              </a:ext>
            </a:extLst>
          </p:cNvPr>
          <p:cNvSpPr/>
          <p:nvPr/>
        </p:nvSpPr>
        <p:spPr>
          <a:xfrm>
            <a:off x="6961739" y="5666477"/>
            <a:ext cx="2580957" cy="6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Declare</a:t>
            </a:r>
            <a:r>
              <a:rPr lang="fr-FR" dirty="0"/>
              <a:t> winner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327CE-45B9-4365-B386-9409630DAB59}"/>
              </a:ext>
            </a:extLst>
          </p:cNvPr>
          <p:cNvSpPr txBox="1"/>
          <p:nvPr/>
        </p:nvSpPr>
        <p:spPr>
          <a:xfrm>
            <a:off x="7891883" y="1897607"/>
            <a:ext cx="82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45617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614-7367-467D-B15F-106D2BF2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solidFill>
                  <a:srgbClr val="24292F"/>
                </a:solidFill>
                <a:effectLst/>
                <a:latin typeface="-apple-system"/>
              </a:rPr>
              <a:t>Organization</a:t>
            </a:r>
            <a:b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439E-EC8F-4B06-99B0-B68A3805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07" y="2103120"/>
            <a:ext cx="10241280" cy="395935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Start </a:t>
            </a:r>
            <a:r>
              <a:rPr lang="fr-FR" dirty="0" err="1"/>
              <a:t>organization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Yanis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Rana</a:t>
            </a:r>
            <a:endParaRPr lang="fr-FR" dirty="0"/>
          </a:p>
          <a:p>
            <a:r>
              <a:rPr lang="fr-FR" dirty="0" err="1"/>
              <a:t>Programming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PseudoCode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Sandrine </a:t>
            </a:r>
            <a:endParaRPr lang="fr-FR" dirty="0"/>
          </a:p>
          <a:p>
            <a:pPr lvl="1"/>
            <a:r>
              <a:rPr lang="fr-FR" dirty="0"/>
              <a:t>Coding </a:t>
            </a:r>
            <a:r>
              <a:rPr lang="fr-FR" dirty="0">
                <a:sym typeface="Wingdings" panose="05000000000000000000" pitchFamily="2" charset="2"/>
              </a:rPr>
              <a:t> all </a:t>
            </a:r>
            <a:r>
              <a:rPr lang="fr-FR" dirty="0" err="1">
                <a:sym typeface="Wingdings" panose="05000000000000000000" pitchFamily="2" charset="2"/>
              </a:rPr>
              <a:t>together</a:t>
            </a:r>
            <a:r>
              <a:rPr lang="fr-FR" dirty="0">
                <a:sym typeface="Wingdings" panose="05000000000000000000" pitchFamily="2" charset="2"/>
              </a:rPr>
              <a:t> – </a:t>
            </a:r>
            <a:r>
              <a:rPr lang="fr-FR" dirty="0" err="1">
                <a:sym typeface="Wingdings" panose="05000000000000000000" pitchFamily="2" charset="2"/>
              </a:rPr>
              <a:t>head</a:t>
            </a:r>
            <a:r>
              <a:rPr lang="fr-FR" dirty="0">
                <a:sym typeface="Wingdings" panose="05000000000000000000" pitchFamily="2" charset="2"/>
              </a:rPr>
              <a:t> of </a:t>
            </a:r>
            <a:r>
              <a:rPr lang="fr-FR" dirty="0" err="1">
                <a:sym typeface="Wingdings" panose="05000000000000000000" pitchFamily="2" charset="2"/>
              </a:rPr>
              <a:t>coding</a:t>
            </a:r>
            <a:r>
              <a:rPr lang="fr-FR" dirty="0">
                <a:sym typeface="Wingdings" panose="05000000000000000000" pitchFamily="2" charset="2"/>
              </a:rPr>
              <a:t>: Yanis</a:t>
            </a:r>
            <a:endParaRPr lang="fr-FR" dirty="0"/>
          </a:p>
          <a:p>
            <a:pPr lvl="1"/>
            <a:r>
              <a:rPr lang="fr-FR" dirty="0" err="1"/>
              <a:t>Debugging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Rana, Yanis, Sandrine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Review</a:t>
            </a:r>
            <a:r>
              <a:rPr lang="fr-FR" dirty="0">
                <a:sym typeface="Wingdings" panose="05000000000000000000" pitchFamily="2" charset="2"/>
              </a:rPr>
              <a:t> code  Yanis</a:t>
            </a:r>
          </a:p>
          <a:p>
            <a:pPr marL="228600" lvl="1">
              <a:spcBef>
                <a:spcPts val="1000"/>
              </a:spcBef>
            </a:pPr>
            <a:r>
              <a:rPr lang="fr-FR" sz="2100" dirty="0">
                <a:sym typeface="Wingdings" panose="05000000000000000000" pitchFamily="2" charset="2"/>
              </a:rPr>
              <a:t>Project </a:t>
            </a:r>
            <a:r>
              <a:rPr lang="fr-FR" sz="2100" dirty="0" err="1">
                <a:sym typeface="Wingdings" panose="05000000000000000000" pitchFamily="2" charset="2"/>
              </a:rPr>
              <a:t>presentation</a:t>
            </a:r>
            <a:r>
              <a:rPr lang="fr-FR" sz="2100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First Draft  Sandrine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Second Draft Rana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Third</a:t>
            </a:r>
            <a:r>
              <a:rPr lang="fr-FR" dirty="0">
                <a:sym typeface="Wingdings" panose="05000000000000000000" pitchFamily="2" charset="2"/>
              </a:rPr>
              <a:t> Draft Yanis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BB19E4-6A30-4381-944F-BE56BB54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42" t="17576" b="6667"/>
          <a:stretch/>
        </p:blipFill>
        <p:spPr bwMode="auto">
          <a:xfrm>
            <a:off x="7680319" y="4916988"/>
            <a:ext cx="1930521" cy="11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1DC4DB-F66A-4117-8EC3-8F9D28A6D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34243" r="20985" b="5455"/>
          <a:stretch/>
        </p:blipFill>
        <p:spPr bwMode="auto">
          <a:xfrm>
            <a:off x="10070120" y="4916988"/>
            <a:ext cx="1893789" cy="11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ding Vs Programming For Beginners: What Is The Difference?">
            <a:extLst>
              <a:ext uri="{FF2B5EF4-FFF2-40B4-BE49-F238E27FC236}">
                <a16:creationId xmlns:a16="http://schemas.microsoft.com/office/drawing/2014/main" id="{8B84D483-B2FE-4236-B120-C608F6D72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r="27991" b="11836"/>
          <a:stretch/>
        </p:blipFill>
        <p:spPr bwMode="auto">
          <a:xfrm>
            <a:off x="8130182" y="1633461"/>
            <a:ext cx="3402022" cy="302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F3CB-809D-4BB0-9DA4-78A19A4E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Link to </a:t>
            </a:r>
            <a:r>
              <a:rPr lang="fr-FR" b="1" i="0" dirty="0" err="1">
                <a:solidFill>
                  <a:srgbClr val="24292F"/>
                </a:solidFill>
                <a:effectLst/>
                <a:latin typeface="-apple-system"/>
              </a:rPr>
              <a:t>reposite</a:t>
            </a:r>
            <a:b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8A2B-84BA-4F31-9AB1-37D68284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8376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_2SEEDS">
      <a:dk1>
        <a:srgbClr val="000000"/>
      </a:dk1>
      <a:lt1>
        <a:srgbClr val="FFFFFF"/>
      </a:lt1>
      <a:dk2>
        <a:srgbClr val="243141"/>
      </a:dk2>
      <a:lt2>
        <a:srgbClr val="E2E8E4"/>
      </a:lt2>
      <a:accent1>
        <a:srgbClr val="D31987"/>
      </a:accent1>
      <a:accent2>
        <a:srgbClr val="E42BE5"/>
      </a:accent2>
      <a:accent3>
        <a:srgbClr val="E52B4B"/>
      </a:accent3>
      <a:accent4>
        <a:srgbClr val="16B98F"/>
      </a:accent4>
      <a:accent5>
        <a:srgbClr val="26B2CC"/>
      </a:accent5>
      <a:accent6>
        <a:srgbClr val="1969D3"/>
      </a:accent6>
      <a:hlink>
        <a:srgbClr val="8E86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</vt:lpstr>
      <vt:lpstr>Avenir Next LT Pro</vt:lpstr>
      <vt:lpstr>Roboto Condensed</vt:lpstr>
      <vt:lpstr>GradientRiseVTI</vt:lpstr>
      <vt:lpstr>BlackJack Project</vt:lpstr>
      <vt:lpstr>Project Description </vt:lpstr>
      <vt:lpstr>RULES </vt:lpstr>
      <vt:lpstr>Workflow </vt:lpstr>
      <vt:lpstr>Organization </vt:lpstr>
      <vt:lpstr>Link to reposite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Project</dc:title>
  <dc:creator>Sandrine Prevot</dc:creator>
  <cp:lastModifiedBy>Sandrine Prevot</cp:lastModifiedBy>
  <cp:revision>3</cp:revision>
  <dcterms:created xsi:type="dcterms:W3CDTF">2021-12-03T19:12:39Z</dcterms:created>
  <dcterms:modified xsi:type="dcterms:W3CDTF">2021-12-03T22:50:15Z</dcterms:modified>
</cp:coreProperties>
</file>