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2"/>
  </p:notesMasterIdLst>
  <p:sldIdLst>
    <p:sldId id="282" r:id="rId5"/>
    <p:sldId id="289" r:id="rId6"/>
    <p:sldId id="261" r:id="rId7"/>
    <p:sldId id="274" r:id="rId8"/>
    <p:sldId id="290" r:id="rId9"/>
    <p:sldId id="291" r:id="rId10"/>
    <p:sldId id="279" r:id="rId11"/>
    <p:sldId id="294" r:id="rId12"/>
    <p:sldId id="275" r:id="rId13"/>
    <p:sldId id="277" r:id="rId14"/>
    <p:sldId id="287" r:id="rId15"/>
    <p:sldId id="285" r:id="rId16"/>
    <p:sldId id="296" r:id="rId17"/>
    <p:sldId id="284" r:id="rId18"/>
    <p:sldId id="265" r:id="rId19"/>
    <p:sldId id="26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A66C-23D7-4DDC-91C0-8DB91AA0208B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F326-6084-45BD-A445-660ED1F9FA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8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359ccd8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359ccd8d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22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65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0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08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166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59ccd8d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59ccd8d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6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59ccd8d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59ccd8d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6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359ccd8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359ccd8d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143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084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19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7101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351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607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159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67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560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8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8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0295" y="1539002"/>
            <a:ext cx="7993865" cy="3779995"/>
          </a:xfrm>
        </p:spPr>
        <p:txBody>
          <a:bodyPr anchor="ctr">
            <a:normAutofit/>
          </a:bodyPr>
          <a:lstStyle/>
          <a:p>
            <a:r>
              <a:rPr lang="fr-FR" sz="3600" b="1" dirty="0">
                <a:solidFill>
                  <a:srgbClr val="2DC5FA"/>
                </a:solidFill>
                <a:latin typeface="Poppins"/>
                <a:ea typeface="Montserrat"/>
                <a:cs typeface="Poppins"/>
                <a:sym typeface="Poppins"/>
              </a:rPr>
              <a:t>FOOD CONSUMPTION IN INDIA</a:t>
            </a:r>
            <a:br>
              <a:rPr lang="fr-FR" sz="3600" b="1" dirty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-FR" sz="3600" dirty="0">
                <a:solidFill>
                  <a:srgbClr val="2DC5FA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fr-FR" sz="3600" b="1" dirty="0">
                <a:solidFill>
                  <a:srgbClr val="2DC5F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SANDRINE PREVOT</a:t>
            </a:r>
            <a:br>
              <a:rPr lang="fr-FR" sz="3600" b="1" dirty="0">
                <a:solidFill>
                  <a:srgbClr val="2DC5FA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5892" y="5682213"/>
            <a:ext cx="1856537" cy="624184"/>
          </a:xfrm>
        </p:spPr>
        <p:txBody>
          <a:bodyPr anchor="t">
            <a:normAutofit/>
          </a:bodyPr>
          <a:lstStyle/>
          <a:p>
            <a:pPr algn="r"/>
            <a:r>
              <a:rPr lang="fr-FR" sz="2000" dirty="0">
                <a:solidFill>
                  <a:srgbClr val="2DC5F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DAFT NOV21</a:t>
            </a:r>
          </a:p>
        </p:txBody>
      </p:sp>
      <p:pic>
        <p:nvPicPr>
          <p:cNvPr id="8" name="Google Shape;105;p21">
            <a:extLst>
              <a:ext uri="{FF2B5EF4-FFF2-40B4-BE49-F238E27FC236}">
                <a16:creationId xmlns:a16="http://schemas.microsoft.com/office/drawing/2014/main" id="{1C39B1AF-81FE-47D2-855A-48B6C749B3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19314" y="248328"/>
            <a:ext cx="2218132" cy="22181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03B8EA-EAC8-4B47-83F4-2202934D08CD}"/>
              </a:ext>
            </a:extLst>
          </p:cNvPr>
          <p:cNvSpPr txBox="1"/>
          <p:nvPr/>
        </p:nvSpPr>
        <p:spPr>
          <a:xfrm>
            <a:off x="-1136542" y="6306397"/>
            <a:ext cx="449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2DC5F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FEB, 11th  | PARIS</a:t>
            </a:r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745714" y="232182"/>
            <a:ext cx="1038207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First results : main difference between two group of consumer is related to the revenue/expenses</a:t>
            </a:r>
            <a:endParaRPr sz="3067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A2774D-8CD0-40B9-9433-D03B08E76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49848" r="39056" b="15940"/>
          <a:stretch/>
        </p:blipFill>
        <p:spPr>
          <a:xfrm>
            <a:off x="966178" y="1799792"/>
            <a:ext cx="5996040" cy="2895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5D80D-145E-4D9C-AB71-198C805C8F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36" t="37750" r="35733" b="21208"/>
          <a:stretch/>
        </p:blipFill>
        <p:spPr>
          <a:xfrm>
            <a:off x="8322898" y="1799792"/>
            <a:ext cx="3689413" cy="2086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194EF-5304-446A-ACD0-9A505B93B8FB}"/>
              </a:ext>
            </a:extLst>
          </p:cNvPr>
          <p:cNvSpPr txBox="1"/>
          <p:nvPr/>
        </p:nvSpPr>
        <p:spPr>
          <a:xfrm rot="10800000" flipV="1">
            <a:off x="8291946" y="4056346"/>
            <a:ext cx="3900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lack-Lato"/>
              </a:rPr>
              <a:t>As </a:t>
            </a:r>
            <a:r>
              <a:rPr lang="fr-FR" b="1" dirty="0" err="1">
                <a:latin typeface="Slack-Lato"/>
              </a:rPr>
              <a:t>we</a:t>
            </a:r>
            <a:r>
              <a:rPr lang="fr-FR" b="1" dirty="0">
                <a:latin typeface="Slack-Lato"/>
              </a:rPr>
              <a:t> </a:t>
            </a:r>
            <a:r>
              <a:rPr lang="fr-FR" b="1" dirty="0" err="1">
                <a:latin typeface="Slack-Lato"/>
              </a:rPr>
              <a:t>see</a:t>
            </a:r>
            <a:r>
              <a:rPr lang="fr-FR" b="1" dirty="0">
                <a:latin typeface="Slack-Lato"/>
              </a:rPr>
              <a:t> on the </a:t>
            </a:r>
            <a:r>
              <a:rPr lang="fr-FR" b="1" dirty="0" err="1">
                <a:latin typeface="Slack-Lato"/>
              </a:rPr>
              <a:t>scatter</a:t>
            </a:r>
            <a:r>
              <a:rPr lang="fr-FR" b="1" dirty="0">
                <a:latin typeface="Slack-Lato"/>
              </a:rPr>
              <a:t> graph </a:t>
            </a:r>
            <a:r>
              <a:rPr lang="fr-FR" b="1" dirty="0" err="1">
                <a:latin typeface="Slack-Lato"/>
              </a:rPr>
              <a:t>concerning</a:t>
            </a:r>
            <a:r>
              <a:rPr lang="fr-FR" b="1" dirty="0">
                <a:latin typeface="Slack-Lato"/>
              </a:rPr>
              <a:t> the </a:t>
            </a:r>
            <a:r>
              <a:rPr lang="fr-FR" b="1" dirty="0" err="1">
                <a:latin typeface="Slack-Lato"/>
              </a:rPr>
              <a:t>consumption</a:t>
            </a:r>
            <a:r>
              <a:rPr lang="fr-FR" b="1" dirty="0">
                <a:latin typeface="Slack-Lato"/>
              </a:rPr>
              <a:t> of </a:t>
            </a:r>
            <a:r>
              <a:rPr lang="fr-FR" b="1" dirty="0" err="1">
                <a:latin typeface="Slack-Lato"/>
              </a:rPr>
              <a:t>Alcohol</a:t>
            </a:r>
            <a:r>
              <a:rPr lang="fr-FR" b="1" dirty="0">
                <a:latin typeface="Slack-Lato"/>
              </a:rPr>
              <a:t> and </a:t>
            </a:r>
            <a:r>
              <a:rPr lang="fr-FR" b="1" dirty="0" err="1">
                <a:latin typeface="Slack-Lato"/>
              </a:rPr>
              <a:t>wine</a:t>
            </a:r>
            <a:r>
              <a:rPr lang="fr-FR" b="1" dirty="0">
                <a:latin typeface="Slack-Lato"/>
              </a:rPr>
              <a:t>,  the division </a:t>
            </a:r>
            <a:r>
              <a:rPr lang="fr-FR" b="1" dirty="0" err="1">
                <a:latin typeface="Slack-Lato"/>
              </a:rPr>
              <a:t>between</a:t>
            </a:r>
            <a:r>
              <a:rPr lang="fr-FR" b="1" dirty="0">
                <a:latin typeface="Slack-Lato"/>
              </a:rPr>
              <a:t> of the </a:t>
            </a:r>
            <a:r>
              <a:rPr lang="fr-FR" b="1" dirty="0" err="1">
                <a:latin typeface="Slack-Lato"/>
              </a:rPr>
              <a:t>two</a:t>
            </a:r>
            <a:r>
              <a:rPr lang="fr-FR" b="1" dirty="0">
                <a:latin typeface="Slack-Lato"/>
              </a:rPr>
              <a:t> groups of </a:t>
            </a:r>
            <a:r>
              <a:rPr lang="fr-FR" b="1" dirty="0" err="1">
                <a:latin typeface="Slack-Lato"/>
              </a:rPr>
              <a:t>consuer</a:t>
            </a:r>
            <a:r>
              <a:rPr lang="fr-FR" b="1" dirty="0">
                <a:latin typeface="Slack-Lato"/>
              </a:rPr>
              <a:t> </a:t>
            </a:r>
            <a:r>
              <a:rPr lang="fr-FR" b="1" dirty="0" err="1">
                <a:latin typeface="Slack-Lato"/>
              </a:rPr>
              <a:t>depends</a:t>
            </a:r>
            <a:r>
              <a:rPr lang="fr-FR" b="1" dirty="0">
                <a:latin typeface="Slack-Lato"/>
              </a:rPr>
              <a:t> on revenue/</a:t>
            </a:r>
            <a:r>
              <a:rPr lang="fr-FR" b="1" dirty="0" err="1">
                <a:latin typeface="Slack-Lato"/>
              </a:rPr>
              <a:t>expenses</a:t>
            </a:r>
            <a:r>
              <a:rPr lang="en-US" b="1" dirty="0">
                <a:latin typeface="Slack-Lato"/>
              </a:rPr>
              <a:t>,</a:t>
            </a:r>
          </a:p>
        </p:txBody>
      </p:sp>
      <p:sp>
        <p:nvSpPr>
          <p:cNvPr id="9" name="Google Shape;148;p27">
            <a:extLst>
              <a:ext uri="{FF2B5EF4-FFF2-40B4-BE49-F238E27FC236}">
                <a16:creationId xmlns:a16="http://schemas.microsoft.com/office/drawing/2014/main" id="{AA75D7F4-BAE2-433F-A10C-3E43C0F76DF2}"/>
              </a:ext>
            </a:extLst>
          </p:cNvPr>
          <p:cNvSpPr txBox="1"/>
          <p:nvPr/>
        </p:nvSpPr>
        <p:spPr>
          <a:xfrm>
            <a:off x="966179" y="4982752"/>
            <a:ext cx="6619186" cy="164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-US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Wingdings" panose="05000000000000000000" pitchFamily="2" charset="2"/>
              </a:rPr>
              <a:t></a:t>
            </a:r>
            <a:r>
              <a:rPr lang="en-US" sz="20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Cluster1, the poorest: In average, they spend less money, eat less food,</a:t>
            </a:r>
          </a:p>
        </p:txBody>
      </p:sp>
    </p:spTree>
    <p:extLst>
      <p:ext uri="{BB962C8B-B14F-4D97-AF65-F5344CB8AC3E}">
        <p14:creationId xmlns:p14="http://schemas.microsoft.com/office/powerpoint/2010/main" val="213713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lide32" descr="REVENUE MOYEN CLUSTER (3)">
            <a:extLst>
              <a:ext uri="{FF2B5EF4-FFF2-40B4-BE49-F238E27FC236}">
                <a16:creationId xmlns:a16="http://schemas.microsoft.com/office/drawing/2014/main" id="{92420EBC-DCB0-40B3-AE13-F35A974B6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21" b="17273"/>
          <a:stretch/>
        </p:blipFill>
        <p:spPr>
          <a:xfrm>
            <a:off x="418236" y="3732761"/>
            <a:ext cx="7253371" cy="3046416"/>
          </a:xfrm>
          <a:prstGeom prst="rect">
            <a:avLst/>
          </a:prstGeom>
        </p:spPr>
      </p:pic>
      <p:pic>
        <p:nvPicPr>
          <p:cNvPr id="3" name="slide33" descr="REVENUE MOYEN CLUSTER (4)">
            <a:extLst>
              <a:ext uri="{FF2B5EF4-FFF2-40B4-BE49-F238E27FC236}">
                <a16:creationId xmlns:a16="http://schemas.microsoft.com/office/drawing/2014/main" id="{A5B9730C-39DB-4F48-996D-6CFD059ADB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7" b="10475"/>
          <a:stretch/>
        </p:blipFill>
        <p:spPr>
          <a:xfrm>
            <a:off x="418236" y="382583"/>
            <a:ext cx="7253371" cy="3231022"/>
          </a:xfrm>
          <a:prstGeom prst="rect">
            <a:avLst/>
          </a:prstGeom>
        </p:spPr>
      </p:pic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25461E7A-EC38-4871-9018-9F3AFB1389EA}"/>
              </a:ext>
            </a:extLst>
          </p:cNvPr>
          <p:cNvSpPr txBox="1"/>
          <p:nvPr/>
        </p:nvSpPr>
        <p:spPr>
          <a:xfrm>
            <a:off x="8600555" y="1101436"/>
            <a:ext cx="3444586" cy="22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133" b="1" dirty="0">
                <a:latin typeface="Slack-Lato"/>
                <a:sym typeface="Poppins"/>
              </a:rPr>
              <a:t>Regarding religion, </a:t>
            </a:r>
            <a:r>
              <a:rPr lang="en-US" sz="2133" dirty="0">
                <a:latin typeface="Slack-Lato"/>
                <a:sym typeface="Poppins"/>
              </a:rPr>
              <a:t>Sikh, Jain and Christian are the richest, they have the higher monthly expenditure.</a:t>
            </a:r>
          </a:p>
          <a:p>
            <a:pPr>
              <a:spcAft>
                <a:spcPts val="600"/>
              </a:spcAft>
            </a:pPr>
            <a:r>
              <a:rPr lang="en-US" sz="2133" b="1" dirty="0">
                <a:latin typeface="Slack-Lato"/>
                <a:sym typeface="Poppins"/>
              </a:rPr>
              <a:t>Regarding social-background, </a:t>
            </a:r>
            <a:r>
              <a:rPr lang="en-US" sz="2133" dirty="0">
                <a:latin typeface="Slack-Lato"/>
                <a:sym typeface="Poppins"/>
              </a:rPr>
              <a:t>others is the categories most advantaged. </a:t>
            </a:r>
            <a:endParaRPr sz="2133" b="1" dirty="0">
              <a:latin typeface="Slack-Lato"/>
              <a:sym typeface="Poppins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9BC0971-9986-4057-A831-ACA211295ABE}"/>
              </a:ext>
            </a:extLst>
          </p:cNvPr>
          <p:cNvSpPr/>
          <p:nvPr/>
        </p:nvSpPr>
        <p:spPr>
          <a:xfrm>
            <a:off x="7917872" y="1708026"/>
            <a:ext cx="436418" cy="6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Google Shape;148;p27">
            <a:extLst>
              <a:ext uri="{FF2B5EF4-FFF2-40B4-BE49-F238E27FC236}">
                <a16:creationId xmlns:a16="http://schemas.microsoft.com/office/drawing/2014/main" id="{2377690E-1E2F-40E0-B3A5-277F9E77BBC8}"/>
              </a:ext>
            </a:extLst>
          </p:cNvPr>
          <p:cNvSpPr txBox="1"/>
          <p:nvPr/>
        </p:nvSpPr>
        <p:spPr>
          <a:xfrm>
            <a:off x="8635708" y="4302704"/>
            <a:ext cx="3138056" cy="221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-US" sz="2133" b="1" dirty="0">
                <a:latin typeface="Slack-Lato"/>
                <a:sym typeface="Poppins"/>
              </a:rPr>
              <a:t>Hindus are largely majority in all categories, </a:t>
            </a:r>
            <a:r>
              <a:rPr lang="en-US" sz="2133" dirty="0">
                <a:latin typeface="Slack-Lato"/>
                <a:sym typeface="Poppins"/>
              </a:rPr>
              <a:t>except in the cluster0 where Christian the Sc. Tribes domine Hindu Sc. Tribes</a:t>
            </a:r>
            <a:endParaRPr sz="2133" dirty="0">
              <a:latin typeface="Slack-Lato"/>
              <a:sym typeface="Poppin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2793D20-70D2-4EA7-9679-59A661E7D577}"/>
              </a:ext>
            </a:extLst>
          </p:cNvPr>
          <p:cNvSpPr/>
          <p:nvPr/>
        </p:nvSpPr>
        <p:spPr>
          <a:xfrm>
            <a:off x="7917872" y="5006128"/>
            <a:ext cx="436418" cy="6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65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1" descr="State Cluster (2)">
            <a:extLst>
              <a:ext uri="{FF2B5EF4-FFF2-40B4-BE49-F238E27FC236}">
                <a16:creationId xmlns:a16="http://schemas.microsoft.com/office/drawing/2014/main" id="{BF08047D-0907-4277-8CC6-3EC2103F6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74" b="9778"/>
          <a:stretch/>
        </p:blipFill>
        <p:spPr>
          <a:xfrm>
            <a:off x="436419" y="196373"/>
            <a:ext cx="6096000" cy="5227770"/>
          </a:xfrm>
          <a:prstGeom prst="rect">
            <a:avLst/>
          </a:prstGeom>
        </p:spPr>
      </p:pic>
      <p:pic>
        <p:nvPicPr>
          <p:cNvPr id="30" name="slide30" descr="State Cluster (5)">
            <a:extLst>
              <a:ext uri="{FF2B5EF4-FFF2-40B4-BE49-F238E27FC236}">
                <a16:creationId xmlns:a16="http://schemas.microsoft.com/office/drawing/2014/main" id="{B9B6BF9C-1972-4D00-97FD-ECFEAB3D23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58" b="8889"/>
          <a:stretch/>
        </p:blipFill>
        <p:spPr>
          <a:xfrm>
            <a:off x="4218710" y="3283533"/>
            <a:ext cx="4061310" cy="3574467"/>
          </a:xfrm>
          <a:prstGeom prst="rect">
            <a:avLst/>
          </a:prstGeom>
        </p:spPr>
      </p:pic>
      <p:pic>
        <p:nvPicPr>
          <p:cNvPr id="4" name="slide21" descr="Sector Cluster (2)">
            <a:extLst>
              <a:ext uri="{FF2B5EF4-FFF2-40B4-BE49-F238E27FC236}">
                <a16:creationId xmlns:a16="http://schemas.microsoft.com/office/drawing/2014/main" id="{04DA01CC-431F-44C9-9EB2-4A86D89502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39" b="36226"/>
          <a:stretch/>
        </p:blipFill>
        <p:spPr>
          <a:xfrm>
            <a:off x="8280020" y="4862946"/>
            <a:ext cx="1812815" cy="1995054"/>
          </a:xfrm>
          <a:prstGeom prst="rect">
            <a:avLst/>
          </a:prstGeom>
        </p:spPr>
      </p:pic>
      <p:pic>
        <p:nvPicPr>
          <p:cNvPr id="5" name="slide15" descr="level of foodexpenses (2)">
            <a:extLst>
              <a:ext uri="{FF2B5EF4-FFF2-40B4-BE49-F238E27FC236}">
                <a16:creationId xmlns:a16="http://schemas.microsoft.com/office/drawing/2014/main" id="{C023D783-8594-4C68-9BCB-D205CF2BBA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5" t="29083" r="3402" b="42271"/>
          <a:stretch/>
        </p:blipFill>
        <p:spPr>
          <a:xfrm>
            <a:off x="3121430" y="5374024"/>
            <a:ext cx="1097280" cy="767047"/>
          </a:xfrm>
          <a:prstGeom prst="rect">
            <a:avLst/>
          </a:prstGeom>
        </p:spPr>
      </p:pic>
      <p:sp>
        <p:nvSpPr>
          <p:cNvPr id="6" name="Google Shape;148;p27">
            <a:extLst>
              <a:ext uri="{FF2B5EF4-FFF2-40B4-BE49-F238E27FC236}">
                <a16:creationId xmlns:a16="http://schemas.microsoft.com/office/drawing/2014/main" id="{4BF94708-0581-4228-8C98-3B2AC0616C1E}"/>
              </a:ext>
            </a:extLst>
          </p:cNvPr>
          <p:cNvSpPr txBox="1"/>
          <p:nvPr/>
        </p:nvSpPr>
        <p:spPr>
          <a:xfrm>
            <a:off x="8729448" y="1538722"/>
            <a:ext cx="3138056" cy="221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-US" sz="2133" b="1" dirty="0">
                <a:latin typeface="Slack-Lato"/>
                <a:sym typeface="Poppins"/>
              </a:rPr>
              <a:t>The richer consumers lives in the southern states  (</a:t>
            </a:r>
            <a:r>
              <a:rPr lang="en-US" sz="2133" dirty="0">
                <a:latin typeface="Slack-Lato"/>
                <a:sym typeface="Poppins"/>
              </a:rPr>
              <a:t>Maharashtra, Tamil Nadu, Andhra Pradesh, Kerala) and majority in city.</a:t>
            </a:r>
          </a:p>
          <a:p>
            <a:pPr>
              <a:spcAft>
                <a:spcPts val="2133"/>
              </a:spcAft>
            </a:pPr>
            <a:endParaRPr sz="2133" dirty="0">
              <a:latin typeface="Slack-Lato"/>
              <a:sym typeface="Poppin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7249B9C-A62A-4D3C-831A-48A03AFDCBB8}"/>
              </a:ext>
            </a:extLst>
          </p:cNvPr>
          <p:cNvSpPr/>
          <p:nvPr/>
        </p:nvSpPr>
        <p:spPr>
          <a:xfrm>
            <a:off x="8011612" y="2242146"/>
            <a:ext cx="436418" cy="6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Beef (3)">
            <a:extLst>
              <a:ext uri="{FF2B5EF4-FFF2-40B4-BE49-F238E27FC236}">
                <a16:creationId xmlns:a16="http://schemas.microsoft.com/office/drawing/2014/main" id="{8818E10E-A34D-413B-9AC9-FAB088980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92" b="9333"/>
          <a:stretch/>
        </p:blipFill>
        <p:spPr>
          <a:xfrm>
            <a:off x="182063" y="0"/>
            <a:ext cx="3650672" cy="3977281"/>
          </a:xfrm>
          <a:prstGeom prst="rect">
            <a:avLst/>
          </a:prstGeom>
        </p:spPr>
      </p:pic>
      <p:pic>
        <p:nvPicPr>
          <p:cNvPr id="3" name="slide28" descr="Chicken (3)">
            <a:extLst>
              <a:ext uri="{FF2B5EF4-FFF2-40B4-BE49-F238E27FC236}">
                <a16:creationId xmlns:a16="http://schemas.microsoft.com/office/drawing/2014/main" id="{6CC3FD66-B3FA-4C24-8068-4F59BDE36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0" b="13778"/>
          <a:stretch/>
        </p:blipFill>
        <p:spPr>
          <a:xfrm>
            <a:off x="4270664" y="2975684"/>
            <a:ext cx="3650672" cy="3882316"/>
          </a:xfrm>
          <a:prstGeom prst="rect">
            <a:avLst/>
          </a:prstGeom>
        </p:spPr>
      </p:pic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F881CA79-144C-4E04-B263-176763BA7EB9}"/>
              </a:ext>
            </a:extLst>
          </p:cNvPr>
          <p:cNvSpPr txBox="1"/>
          <p:nvPr/>
        </p:nvSpPr>
        <p:spPr>
          <a:xfrm>
            <a:off x="8577474" y="3807515"/>
            <a:ext cx="3432463" cy="22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133" b="1" dirty="0">
                <a:latin typeface="Slack-Lato"/>
                <a:sym typeface="Poppins"/>
              </a:rPr>
              <a:t>Regarding the consumption of chicken, popular in all categories, especially among Hindus. </a:t>
            </a:r>
            <a:r>
              <a:rPr lang="en-US" sz="2133" dirty="0">
                <a:latin typeface="Slack-Lato"/>
                <a:sym typeface="Poppins"/>
              </a:rPr>
              <a:t>Consumption goes up in Cluster0, the richer. </a:t>
            </a:r>
            <a:endParaRPr sz="2133" dirty="0">
              <a:latin typeface="Slack-Lato"/>
              <a:sym typeface="Poppins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5811E12-5169-4DC6-A8BE-25D1B65F160B}"/>
              </a:ext>
            </a:extLst>
          </p:cNvPr>
          <p:cNvSpPr/>
          <p:nvPr/>
        </p:nvSpPr>
        <p:spPr>
          <a:xfrm>
            <a:off x="8141056" y="4587442"/>
            <a:ext cx="436418" cy="6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Google Shape;148;p27">
            <a:extLst>
              <a:ext uri="{FF2B5EF4-FFF2-40B4-BE49-F238E27FC236}">
                <a16:creationId xmlns:a16="http://schemas.microsoft.com/office/drawing/2014/main" id="{321FF357-5F56-4A6B-828D-E559B1E442A0}"/>
              </a:ext>
            </a:extLst>
          </p:cNvPr>
          <p:cNvSpPr txBox="1"/>
          <p:nvPr/>
        </p:nvSpPr>
        <p:spPr>
          <a:xfrm>
            <a:off x="4606399" y="831831"/>
            <a:ext cx="4703856" cy="176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133" b="1" dirty="0">
                <a:latin typeface="Slack-Lato"/>
                <a:sym typeface="Poppins"/>
              </a:rPr>
              <a:t>Regarding beef/buffalo meat consumption, Cleary a majority of Sc Tribes Christian in both clusters, and Others and OBC Muslim. </a:t>
            </a:r>
            <a:endParaRPr sz="2133" b="1" dirty="0">
              <a:latin typeface="Slack-Lato"/>
              <a:sym typeface="Poppin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277176-9A61-4D5B-A1B6-D69732052314}"/>
              </a:ext>
            </a:extLst>
          </p:cNvPr>
          <p:cNvSpPr/>
          <p:nvPr/>
        </p:nvSpPr>
        <p:spPr>
          <a:xfrm>
            <a:off x="4001358" y="1232528"/>
            <a:ext cx="436418" cy="6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13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Foreign Alcohol (3)">
            <a:extLst>
              <a:ext uri="{FF2B5EF4-FFF2-40B4-BE49-F238E27FC236}">
                <a16:creationId xmlns:a16="http://schemas.microsoft.com/office/drawing/2014/main" id="{A0792B9D-2C93-4AF3-BCF8-36C86AD79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34" b="11111"/>
          <a:stretch/>
        </p:blipFill>
        <p:spPr>
          <a:xfrm>
            <a:off x="679922" y="171327"/>
            <a:ext cx="3663478" cy="3934182"/>
          </a:xfrm>
          <a:prstGeom prst="rect">
            <a:avLst/>
          </a:prstGeom>
        </p:spPr>
      </p:pic>
      <p:pic>
        <p:nvPicPr>
          <p:cNvPr id="3" name="slide22" descr="Foreign Alcohol (2)">
            <a:extLst>
              <a:ext uri="{FF2B5EF4-FFF2-40B4-BE49-F238E27FC236}">
                <a16:creationId xmlns:a16="http://schemas.microsoft.com/office/drawing/2014/main" id="{6119E3DB-7D67-495D-8835-8C8138927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86" b="15620"/>
          <a:stretch/>
        </p:blipFill>
        <p:spPr>
          <a:xfrm>
            <a:off x="6171150" y="171326"/>
            <a:ext cx="5340928" cy="3920265"/>
          </a:xfrm>
          <a:prstGeom prst="rect">
            <a:avLst/>
          </a:prstGeom>
        </p:spPr>
      </p:pic>
      <p:sp>
        <p:nvSpPr>
          <p:cNvPr id="4" name="Google Shape;148;p27">
            <a:extLst>
              <a:ext uri="{FF2B5EF4-FFF2-40B4-BE49-F238E27FC236}">
                <a16:creationId xmlns:a16="http://schemas.microsoft.com/office/drawing/2014/main" id="{35F3F71D-077C-468C-AC8C-E7F220781E04}"/>
              </a:ext>
            </a:extLst>
          </p:cNvPr>
          <p:cNvSpPr txBox="1"/>
          <p:nvPr/>
        </p:nvSpPr>
        <p:spPr>
          <a:xfrm>
            <a:off x="6754092" y="5210181"/>
            <a:ext cx="4757986" cy="1421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133" b="1" dirty="0">
                <a:latin typeface="Slack-Lato"/>
                <a:sym typeface="Poppins"/>
              </a:rPr>
              <a:t>When we check the part of each categories in the population, Buddhist and Christians consume alcohol than Hindu.</a:t>
            </a:r>
            <a:endParaRPr sz="2133" b="1" dirty="0">
              <a:latin typeface="Slack-Lato"/>
              <a:sym typeface="Poppins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C9BAF6D-52C9-46DA-818C-53734B5C623C}"/>
              </a:ext>
            </a:extLst>
          </p:cNvPr>
          <p:cNvSpPr/>
          <p:nvPr/>
        </p:nvSpPr>
        <p:spPr>
          <a:xfrm rot="5400000">
            <a:off x="9182955" y="4519609"/>
            <a:ext cx="436418" cy="6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Google Shape;148;p27">
            <a:extLst>
              <a:ext uri="{FF2B5EF4-FFF2-40B4-BE49-F238E27FC236}">
                <a16:creationId xmlns:a16="http://schemas.microsoft.com/office/drawing/2014/main" id="{E2ED87A0-91B0-47E6-BC3E-BC8F5D8AD14D}"/>
              </a:ext>
            </a:extLst>
          </p:cNvPr>
          <p:cNvSpPr txBox="1"/>
          <p:nvPr/>
        </p:nvSpPr>
        <p:spPr>
          <a:xfrm>
            <a:off x="350523" y="5202818"/>
            <a:ext cx="4221827" cy="1421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133" b="1" dirty="0">
                <a:latin typeface="Slack-Lato"/>
                <a:sym typeface="Poppins"/>
              </a:rPr>
              <a:t>Regarding foreign liquor and wine, concern only 6% of the household. More consumed in cluster0, by  Other and OBC Hindu</a:t>
            </a:r>
            <a:endParaRPr sz="2133" b="1" dirty="0">
              <a:latin typeface="Slack-Lato"/>
              <a:sym typeface="Poppin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777E8A-A017-4920-B89E-B018A640E991}"/>
              </a:ext>
            </a:extLst>
          </p:cNvPr>
          <p:cNvSpPr/>
          <p:nvPr/>
        </p:nvSpPr>
        <p:spPr>
          <a:xfrm rot="5400000">
            <a:off x="2243227" y="4493890"/>
            <a:ext cx="436418" cy="6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83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oreign Alcohol">
            <a:extLst>
              <a:ext uri="{FF2B5EF4-FFF2-40B4-BE49-F238E27FC236}">
                <a16:creationId xmlns:a16="http://schemas.microsoft.com/office/drawing/2014/main" id="{02090195-939A-4DF2-893E-805C0451E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95" b="11186"/>
          <a:stretch/>
        </p:blipFill>
        <p:spPr>
          <a:xfrm>
            <a:off x="0" y="1727260"/>
            <a:ext cx="12198061" cy="39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1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ilk">
            <a:extLst>
              <a:ext uri="{FF2B5EF4-FFF2-40B4-BE49-F238E27FC236}">
                <a16:creationId xmlns:a16="http://schemas.microsoft.com/office/drawing/2014/main" id="{EFA918C8-F00D-439E-ABC9-49D6F5DA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823"/>
            <a:ext cx="12192000" cy="43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1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871961" y="1782337"/>
            <a:ext cx="65056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FR" sz="3200" b="1" dirty="0">
                <a:solidFill>
                  <a:srgbClr val="2DC5FA"/>
                </a:solidFill>
                <a:latin typeface="Poppins"/>
                <a:ea typeface="Montserrat"/>
                <a:cs typeface="Poppins"/>
                <a:sym typeface="Poppins"/>
              </a:rPr>
              <a:t>FOOD CONSUMPTION IN INDIA</a:t>
            </a:r>
            <a:endParaRPr lang="fr-FR" sz="32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A7E9D-576C-4F47-A539-4D86AFC73795}"/>
              </a:ext>
            </a:extLst>
          </p:cNvPr>
          <p:cNvSpPr txBox="1"/>
          <p:nvPr/>
        </p:nvSpPr>
        <p:spPr>
          <a:xfrm>
            <a:off x="967211" y="3018631"/>
            <a:ext cx="650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dirty="0">
                <a:latin typeface="Poppins Medium"/>
                <a:ea typeface="Poppins Medium"/>
                <a:cs typeface="Poppins Medium"/>
                <a:sym typeface="Poppins Medium"/>
              </a:rPr>
              <a:t>SANDRINE PREVOT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CB80B-B944-4B7E-B04A-3D45D384C0CF}"/>
              </a:ext>
            </a:extLst>
          </p:cNvPr>
          <p:cNvSpPr txBox="1"/>
          <p:nvPr/>
        </p:nvSpPr>
        <p:spPr>
          <a:xfrm>
            <a:off x="8667751" y="3704429"/>
            <a:ext cx="1819275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733" b="1" dirty="0">
                <a:solidFill>
                  <a:srgbClr val="2DC5FA"/>
                </a:solidFill>
                <a:latin typeface="Poppins"/>
                <a:cs typeface="Poppins"/>
                <a:sym typeface="Poppins"/>
              </a:rPr>
              <a:t>Q&amp;A?</a:t>
            </a:r>
            <a:endParaRPr lang="fr-FR" sz="3733" dirty="0"/>
          </a:p>
        </p:txBody>
      </p:sp>
    </p:spTree>
    <p:extLst>
      <p:ext uri="{BB962C8B-B14F-4D97-AF65-F5344CB8AC3E}">
        <p14:creationId xmlns:p14="http://schemas.microsoft.com/office/powerpoint/2010/main" val="42159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895000" y="1229767"/>
            <a:ext cx="6505600" cy="276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b="1" dirty="0">
                <a:latin typeface="Poppins"/>
                <a:ea typeface="Poppins"/>
                <a:cs typeface="Poppins"/>
                <a:sym typeface="Poppins"/>
              </a:rPr>
              <a:t>Domain: Consumer behaviour in India</a:t>
            </a:r>
            <a:endParaRPr sz="2000" b="1" dirty="0">
              <a:latin typeface="Poppins"/>
              <a:ea typeface="Poppins"/>
              <a:cs typeface="Poppins"/>
              <a:sym typeface="Poppins"/>
            </a:endParaRPr>
          </a:p>
          <a:p>
            <a:endParaRPr lang="fr-FR" sz="2000" b="1" dirty="0">
              <a:latin typeface="Poppins"/>
              <a:cs typeface="Poppins"/>
              <a:sym typeface="Poppins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000" dirty="0">
                <a:latin typeface="Slack-Lato"/>
              </a:rPr>
              <a:t>Analyze the indicators that measure food expenditure for one month, taking into account the link with the social background </a:t>
            </a:r>
            <a:r>
              <a:rPr lang="en-US" sz="2000">
                <a:latin typeface="Slack-Lato"/>
              </a:rPr>
              <a:t>of household. </a:t>
            </a:r>
            <a:r>
              <a:rPr lang="en-US" sz="2000" dirty="0">
                <a:latin typeface="Slack-Lato"/>
              </a:rPr>
              <a:t>It allows a better understanding of the consumer, the quality of life and the responsiveness of demand.  </a:t>
            </a:r>
            <a:endParaRPr lang="fr-FR" sz="2000" dirty="0">
              <a:latin typeface="Slack-Lato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en-US" sz="2000" dirty="0">
              <a:latin typeface="Slack-Lato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2000" dirty="0">
                <a:latin typeface="Slack-Lato"/>
              </a:rPr>
              <a:t>Keep in mind: there is a political issue: in a context of Hindu nationalism, the religion and casts is used for political purposes in order to divide Indians (the stigmatization is based food consumption)</a:t>
            </a:r>
          </a:p>
          <a:p>
            <a:endParaRPr sz="2000" dirty="0">
              <a:latin typeface="Slack-Lato"/>
              <a:sym typeface="Poppins"/>
            </a:endParaRPr>
          </a:p>
          <a:p>
            <a:endParaRPr sz="2000" dirty="0">
              <a:latin typeface="Slack-Lato"/>
              <a:sym typeface="Poppins"/>
            </a:endParaRPr>
          </a:p>
          <a:p>
            <a:endParaRPr sz="2000" dirty="0">
              <a:latin typeface="Slack-Lato"/>
              <a:sym typeface="Poppins Medium"/>
            </a:endParaRPr>
          </a:p>
          <a:p>
            <a:endParaRPr sz="2000" dirty="0">
              <a:latin typeface="Slack-Lato"/>
              <a:sym typeface="Poppins Medium"/>
            </a:endParaRPr>
          </a:p>
          <a:p>
            <a:endParaRPr lang="en-US" sz="2000" dirty="0">
              <a:latin typeface="Slack-Lato"/>
            </a:endParaRPr>
          </a:p>
          <a:p>
            <a:endParaRPr sz="2000" dirty="0">
              <a:latin typeface="Slack-Lato"/>
              <a:sym typeface="Poppins Medium"/>
            </a:endParaRPr>
          </a:p>
          <a:p>
            <a:endParaRPr sz="2000" dirty="0">
              <a:latin typeface="Slack-Lato"/>
              <a:sym typeface="Poppins Medium"/>
            </a:endParaRPr>
          </a:p>
          <a:p>
            <a:endParaRPr sz="20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748000" y="570967"/>
            <a:ext cx="65056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3067" b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Business case</a:t>
            </a:r>
            <a:endParaRPr sz="3067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AA776-7176-4EB6-9C21-1F6DB59F2023}"/>
              </a:ext>
            </a:extLst>
          </p:cNvPr>
          <p:cNvSpPr txBox="1"/>
          <p:nvPr/>
        </p:nvSpPr>
        <p:spPr>
          <a:xfrm>
            <a:off x="972885" y="5480483"/>
            <a:ext cx="96015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lack-Lato"/>
              </a:rPr>
              <a:t>The objective of the project is to see whether social characteristics determine consumption behavior or not.</a:t>
            </a:r>
            <a:endParaRPr lang="en-US" sz="2000" dirty="0">
              <a:latin typeface="Slack-Lato"/>
              <a:sym typeface="Poppins"/>
            </a:endParaRPr>
          </a:p>
          <a:p>
            <a:endParaRPr lang="en-US" sz="2000" dirty="0">
              <a:latin typeface="Slack-Lato"/>
              <a:sym typeface="Poppins Medium"/>
            </a:endParaRPr>
          </a:p>
        </p:txBody>
      </p:sp>
      <p:pic>
        <p:nvPicPr>
          <p:cNvPr id="7" name="Picture 4" descr="Rural consumer markets leave cities behind">
            <a:extLst>
              <a:ext uri="{FF2B5EF4-FFF2-40B4-BE49-F238E27FC236}">
                <a16:creationId xmlns:a16="http://schemas.microsoft.com/office/drawing/2014/main" id="{B425CED8-7BF1-4F39-9F8F-504E40F33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82" b="1094"/>
          <a:stretch/>
        </p:blipFill>
        <p:spPr bwMode="auto">
          <a:xfrm>
            <a:off x="7913698" y="900367"/>
            <a:ext cx="3530303" cy="287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748000" y="570967"/>
            <a:ext cx="65056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Process </a:t>
            </a:r>
            <a:endParaRPr sz="3067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8630751" y="1109640"/>
            <a:ext cx="3070469" cy="543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Aft>
                <a:spcPts val="2133"/>
              </a:spcAft>
            </a:pPr>
            <a:r>
              <a:rPr lang="en" sz="2000" b="1" dirty="0">
                <a:latin typeface="Poppins"/>
                <a:ea typeface="Poppins"/>
                <a:cs typeface="Poppins"/>
                <a:sym typeface="Poppins"/>
              </a:rPr>
              <a:t>About data</a:t>
            </a:r>
          </a:p>
          <a:p>
            <a:r>
              <a:rPr lang="en-US" sz="2000" dirty="0">
                <a:latin typeface="Slack-Lato"/>
              </a:rPr>
              <a:t>Socio-Economic/Monitoring Survey of NSS</a:t>
            </a:r>
          </a:p>
          <a:p>
            <a:endParaRPr lang="en-US" sz="2000" dirty="0">
              <a:latin typeface="Slack-Lato"/>
            </a:endParaRPr>
          </a:p>
          <a:p>
            <a:r>
              <a:rPr lang="en-US" sz="2000" dirty="0">
                <a:latin typeface="Slack-Lato"/>
              </a:rPr>
              <a:t>Title: India - Household Consumer Expenditure, NSS 68th Round : July 2011 - June 2012</a:t>
            </a:r>
          </a:p>
          <a:p>
            <a:r>
              <a:rPr lang="en-US" sz="2000" dirty="0">
                <a:latin typeface="Slack-Lato"/>
              </a:rPr>
              <a:t>(Expenditure for 1 month)</a:t>
            </a:r>
          </a:p>
          <a:p>
            <a:endParaRPr lang="en-US" sz="2000" dirty="0">
              <a:latin typeface="Slack-Lato"/>
            </a:endParaRPr>
          </a:p>
          <a:p>
            <a:r>
              <a:rPr lang="en-US" sz="2000" dirty="0">
                <a:latin typeface="Slack-Lato"/>
              </a:rPr>
              <a:t>From : National Sample Survey Office - Ministry of Statistics and </a:t>
            </a:r>
            <a:r>
              <a:rPr lang="en-US" sz="2000" dirty="0" err="1">
                <a:latin typeface="Slack-Lato"/>
              </a:rPr>
              <a:t>Programme</a:t>
            </a:r>
            <a:r>
              <a:rPr lang="en-US" sz="2000" dirty="0">
                <a:latin typeface="Slack-Lato"/>
              </a:rPr>
              <a:t> Implementation(MOSPI), Government of India.</a:t>
            </a:r>
            <a:endParaRPr sz="2000" dirty="0">
              <a:latin typeface="Slack-Lato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7FDA578-CB14-4F31-AD7A-1478B514D789}"/>
              </a:ext>
            </a:extLst>
          </p:cNvPr>
          <p:cNvSpPr/>
          <p:nvPr/>
        </p:nvSpPr>
        <p:spPr>
          <a:xfrm rot="5400000">
            <a:off x="6440253" y="3468636"/>
            <a:ext cx="476596" cy="552720"/>
          </a:xfrm>
          <a:prstGeom prst="rightArrow">
            <a:avLst/>
          </a:prstGeom>
          <a:solidFill>
            <a:srgbClr val="F7F7F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239BBE-82D7-494C-B118-DD65439DB3FD}"/>
              </a:ext>
            </a:extLst>
          </p:cNvPr>
          <p:cNvSpPr/>
          <p:nvPr/>
        </p:nvSpPr>
        <p:spPr>
          <a:xfrm>
            <a:off x="3513704" y="4061981"/>
            <a:ext cx="1588612" cy="1062099"/>
          </a:xfrm>
          <a:prstGeom prst="rect">
            <a:avLst/>
          </a:prstGeom>
          <a:solidFill>
            <a:srgbClr val="F7F7F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B0F0"/>
                </a:solidFill>
              </a:rPr>
              <a:t>Model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2DBED-9299-4007-A1D0-D5A25DD081C6}"/>
              </a:ext>
            </a:extLst>
          </p:cNvPr>
          <p:cNvSpPr/>
          <p:nvPr/>
        </p:nvSpPr>
        <p:spPr>
          <a:xfrm>
            <a:off x="5790891" y="4061981"/>
            <a:ext cx="2112373" cy="1062099"/>
          </a:xfrm>
          <a:prstGeom prst="rect">
            <a:avLst/>
          </a:prstGeom>
          <a:solidFill>
            <a:srgbClr val="F7F7F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rgbClr val="00B0F0"/>
                </a:solidFill>
              </a:rPr>
              <a:t>Implementing</a:t>
            </a:r>
            <a:r>
              <a:rPr lang="fr-FR" sz="2000" dirty="0">
                <a:solidFill>
                  <a:srgbClr val="00B0F0"/>
                </a:solidFill>
              </a:rPr>
              <a:t> </a:t>
            </a:r>
            <a:r>
              <a:rPr lang="fr-FR" sz="2000" dirty="0" err="1">
                <a:solidFill>
                  <a:srgbClr val="00B0F0"/>
                </a:solidFill>
              </a:rPr>
              <a:t>unsupervised</a:t>
            </a:r>
            <a:r>
              <a:rPr lang="fr-FR" sz="2000" dirty="0">
                <a:solidFill>
                  <a:srgbClr val="00B0F0"/>
                </a:solidFill>
              </a:rPr>
              <a:t>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2C0A9-9D7D-4A61-BD23-3C32D6F45D88}"/>
              </a:ext>
            </a:extLst>
          </p:cNvPr>
          <p:cNvSpPr/>
          <p:nvPr/>
        </p:nvSpPr>
        <p:spPr>
          <a:xfrm>
            <a:off x="3789206" y="2350577"/>
            <a:ext cx="1115315" cy="1062099"/>
          </a:xfrm>
          <a:prstGeom prst="rect">
            <a:avLst/>
          </a:prstGeom>
          <a:solidFill>
            <a:srgbClr val="F7F7F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B0F0"/>
                </a:solidFill>
              </a:rPr>
              <a:t>EDA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AF5417-E989-4F86-9EA6-77297AC4C64C}"/>
              </a:ext>
            </a:extLst>
          </p:cNvPr>
          <p:cNvSpPr/>
          <p:nvPr/>
        </p:nvSpPr>
        <p:spPr>
          <a:xfrm>
            <a:off x="881882" y="2335061"/>
            <a:ext cx="2076115" cy="1062099"/>
          </a:xfrm>
          <a:prstGeom prst="rect">
            <a:avLst/>
          </a:prstGeom>
          <a:solidFill>
            <a:srgbClr val="F7F7F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B0F0"/>
                </a:solidFill>
              </a:rPr>
              <a:t>Data </a:t>
            </a:r>
            <a:r>
              <a:rPr lang="fr-FR" sz="2000" dirty="0" err="1">
                <a:solidFill>
                  <a:srgbClr val="00B0F0"/>
                </a:solidFill>
              </a:rPr>
              <a:t>preparation</a:t>
            </a:r>
            <a:endParaRPr lang="fr-FR" sz="2000" dirty="0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7FB9E-5EF2-4F73-9607-F327E849515C}"/>
              </a:ext>
            </a:extLst>
          </p:cNvPr>
          <p:cNvSpPr/>
          <p:nvPr/>
        </p:nvSpPr>
        <p:spPr>
          <a:xfrm>
            <a:off x="881882" y="4061981"/>
            <a:ext cx="1830793" cy="1062099"/>
          </a:xfrm>
          <a:prstGeom prst="rect">
            <a:avLst/>
          </a:prstGeom>
          <a:solidFill>
            <a:srgbClr val="F7F7F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B0F0"/>
                </a:solidFill>
              </a:rPr>
              <a:t>Clusters Investigation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DA219D9-E851-42E2-ADEC-AC80BE7A61D8}"/>
              </a:ext>
            </a:extLst>
          </p:cNvPr>
          <p:cNvSpPr/>
          <p:nvPr/>
        </p:nvSpPr>
        <p:spPr>
          <a:xfrm>
            <a:off x="4933081" y="2518912"/>
            <a:ext cx="604419" cy="646495"/>
          </a:xfrm>
          <a:prstGeom prst="rightArrow">
            <a:avLst/>
          </a:prstGeom>
          <a:solidFill>
            <a:srgbClr val="F7F7F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rgbClr val="00B0F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ECAE7F-33FA-4A7A-9200-9C05ABC7B35F}"/>
              </a:ext>
            </a:extLst>
          </p:cNvPr>
          <p:cNvSpPr/>
          <p:nvPr/>
        </p:nvSpPr>
        <p:spPr>
          <a:xfrm rot="10800000">
            <a:off x="2751029" y="4269783"/>
            <a:ext cx="604419" cy="646495"/>
          </a:xfrm>
          <a:prstGeom prst="rightArrow">
            <a:avLst/>
          </a:prstGeom>
          <a:solidFill>
            <a:srgbClr val="F7F7F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rgbClr val="00B0F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4B21CD6-56EB-467B-8211-B9C7CD449C27}"/>
              </a:ext>
            </a:extLst>
          </p:cNvPr>
          <p:cNvSpPr/>
          <p:nvPr/>
        </p:nvSpPr>
        <p:spPr>
          <a:xfrm>
            <a:off x="3071392" y="2576723"/>
            <a:ext cx="604419" cy="646495"/>
          </a:xfrm>
          <a:prstGeom prst="rightArrow">
            <a:avLst/>
          </a:prstGeom>
          <a:solidFill>
            <a:srgbClr val="F7F7F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rgbClr val="00B0F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EE7C2-AD7E-42C8-B1F7-D3BD26CDFBCB}"/>
              </a:ext>
            </a:extLst>
          </p:cNvPr>
          <p:cNvSpPr/>
          <p:nvPr/>
        </p:nvSpPr>
        <p:spPr>
          <a:xfrm>
            <a:off x="5540306" y="2292770"/>
            <a:ext cx="2318575" cy="1062099"/>
          </a:xfrm>
          <a:prstGeom prst="rect">
            <a:avLst/>
          </a:prstGeom>
          <a:solidFill>
            <a:srgbClr val="F7F7F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B0F0"/>
                </a:solidFill>
              </a:rPr>
              <a:t>Encode non-</a:t>
            </a:r>
            <a:r>
              <a:rPr lang="fr-FR" sz="2000" dirty="0" err="1">
                <a:solidFill>
                  <a:srgbClr val="00B0F0"/>
                </a:solidFill>
              </a:rPr>
              <a:t>numeric</a:t>
            </a:r>
            <a:r>
              <a:rPr lang="fr-FR" sz="2000" dirty="0">
                <a:solidFill>
                  <a:srgbClr val="00B0F0"/>
                </a:solidFill>
              </a:rPr>
              <a:t> data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EF8639C-2930-4DA7-8A01-2EE89A3E679C}"/>
              </a:ext>
            </a:extLst>
          </p:cNvPr>
          <p:cNvSpPr/>
          <p:nvPr/>
        </p:nvSpPr>
        <p:spPr>
          <a:xfrm rot="10800000">
            <a:off x="5119667" y="4269782"/>
            <a:ext cx="604419" cy="646495"/>
          </a:xfrm>
          <a:prstGeom prst="rightArrow">
            <a:avLst/>
          </a:prstGeom>
          <a:solidFill>
            <a:srgbClr val="F7F7F7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48000" y="1229765"/>
            <a:ext cx="11141227" cy="505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b="1" dirty="0">
                <a:latin typeface="Slack-Lato"/>
                <a:sym typeface="Poppins"/>
              </a:rPr>
              <a:t>1. Three datasets:</a:t>
            </a:r>
          </a:p>
          <a:p>
            <a:r>
              <a:rPr lang="en-US" sz="2000" dirty="0">
                <a:latin typeface="Slack-Lato"/>
                <a:sym typeface="Poppins"/>
              </a:rPr>
              <a:t>Household: Shape (101662, 45) + Shape (101662, 39)</a:t>
            </a:r>
          </a:p>
          <a:p>
            <a:r>
              <a:rPr lang="en-US" sz="2000" dirty="0">
                <a:latin typeface="Slack-Lato"/>
                <a:sym typeface="Poppins"/>
              </a:rPr>
              <a:t>Food expenditure: Shape (5763152, 35) with 183 food items</a:t>
            </a:r>
          </a:p>
          <a:p>
            <a:endParaRPr lang="en-US" sz="2000" dirty="0">
              <a:latin typeface="Slack-Lato"/>
              <a:sym typeface="Poppins"/>
            </a:endParaRPr>
          </a:p>
          <a:p>
            <a:r>
              <a:rPr lang="en-US" sz="2000" b="1" dirty="0">
                <a:latin typeface="Slack-Lato"/>
              </a:rPr>
              <a:t>2. Build a unique dataset:</a:t>
            </a:r>
          </a:p>
          <a:p>
            <a:r>
              <a:rPr lang="en-US" sz="2000" dirty="0">
                <a:latin typeface="Slack-Lato"/>
              </a:rPr>
              <a:t>Merge on Household ID and features selections: Shape (</a:t>
            </a:r>
            <a:r>
              <a:rPr lang="fr-FR" sz="2000" dirty="0">
                <a:latin typeface="Slack-Lato"/>
              </a:rPr>
              <a:t>100497, 33)</a:t>
            </a:r>
          </a:p>
          <a:p>
            <a:r>
              <a:rPr lang="en-US" sz="2000" dirty="0">
                <a:latin typeface="Slack-Lato"/>
              </a:rPr>
              <a:t>7 columns non-numeric – 26 columns numeric (1 ID, 9 on household and 23 on food)</a:t>
            </a:r>
          </a:p>
          <a:p>
            <a:endParaRPr lang="en-US" sz="2000" b="1" dirty="0">
              <a:latin typeface="Slack-Lato"/>
            </a:endParaRPr>
          </a:p>
          <a:p>
            <a:r>
              <a:rPr lang="en-US" sz="2000" b="1" dirty="0">
                <a:latin typeface="Slack-Lato"/>
              </a:rPr>
              <a:t>3. Cleaning</a:t>
            </a:r>
          </a:p>
          <a:p>
            <a:r>
              <a:rPr lang="en-US" sz="2000" dirty="0">
                <a:latin typeface="Slack-Lato"/>
              </a:rPr>
              <a:t>Rename labels of columns</a:t>
            </a:r>
          </a:p>
          <a:p>
            <a:r>
              <a:rPr lang="en-US" sz="2000" dirty="0">
                <a:latin typeface="Slack-Lato"/>
              </a:rPr>
              <a:t>Build a new classification with filter on food items</a:t>
            </a:r>
          </a:p>
          <a:p>
            <a:r>
              <a:rPr lang="en-US" sz="2000" dirty="0">
                <a:latin typeface="Slack-Lato"/>
              </a:rPr>
              <a:t>Check for duplicates/ missing value</a:t>
            </a:r>
          </a:p>
          <a:p>
            <a:r>
              <a:rPr lang="en-US" sz="2000" dirty="0">
                <a:latin typeface="Slack-Lato"/>
              </a:rPr>
              <a:t>Exclude outliers in each numeric column </a:t>
            </a:r>
          </a:p>
          <a:p>
            <a:r>
              <a:rPr lang="en-US" sz="2000" dirty="0">
                <a:latin typeface="Slack-Lato"/>
              </a:rPr>
              <a:t>Drop rows with small numbers of household (ex: 'Zoroastrianism’, only one household)</a:t>
            </a:r>
          </a:p>
          <a:p>
            <a:r>
              <a:rPr lang="en-US" sz="2000" dirty="0">
                <a:latin typeface="Slack-Lato"/>
              </a:rPr>
              <a:t>Check collinearity </a:t>
            </a:r>
          </a:p>
          <a:p>
            <a:endParaRPr lang="en-US" sz="2133" dirty="0">
              <a:latin typeface="Slack-Lato"/>
            </a:endParaRPr>
          </a:p>
          <a:p>
            <a:endParaRPr lang="en-US" sz="2133" dirty="0">
              <a:latin typeface="Slack-Lato"/>
            </a:endParaRPr>
          </a:p>
          <a:p>
            <a:pPr>
              <a:buSzPts val="1100"/>
            </a:pPr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 Medium"/>
            </a:endParaRPr>
          </a:p>
          <a:p>
            <a:endParaRPr sz="2133" dirty="0">
              <a:latin typeface="Slack-Lato"/>
              <a:sym typeface="Poppins Medium"/>
            </a:endParaRPr>
          </a:p>
          <a:p>
            <a:endParaRPr sz="2133" dirty="0">
              <a:latin typeface="Slack-Lato"/>
              <a:sym typeface="Poppins Medium"/>
            </a:endParaRPr>
          </a:p>
          <a:p>
            <a:endParaRPr sz="2133" dirty="0">
              <a:latin typeface="Slack-Lato"/>
              <a:sym typeface="Poppins Medium"/>
            </a:endParaRPr>
          </a:p>
          <a:p>
            <a:endParaRPr sz="1600" dirty="0">
              <a:latin typeface="Poppins Medium"/>
              <a:ea typeface="Poppins Medium"/>
              <a:cs typeface="Poppins Medium"/>
              <a:sym typeface="Poppins Medium"/>
            </a:endParaRPr>
          </a:p>
          <a:p>
            <a:endParaRPr sz="16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748000" y="570967"/>
            <a:ext cx="9986675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cleaning and preprocessing</a:t>
            </a:r>
            <a:endParaRPr sz="3067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8412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778997" y="311732"/>
            <a:ext cx="9986675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  <a:endParaRPr sz="3067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965312B7-51BD-4285-AC7B-48C3A59DB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67" t="22618" r="12088" b="57900"/>
          <a:stretch/>
        </p:blipFill>
        <p:spPr>
          <a:xfrm>
            <a:off x="1317322" y="1195177"/>
            <a:ext cx="9728577" cy="267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533430-BEAB-4FCB-9987-B65BDB987D93}"/>
              </a:ext>
            </a:extLst>
          </p:cNvPr>
          <p:cNvSpPr txBox="1"/>
          <p:nvPr/>
        </p:nvSpPr>
        <p:spPr>
          <a:xfrm>
            <a:off x="1317322" y="4090502"/>
            <a:ext cx="97285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0990">
              <a:buFont typeface="Arial" panose="020B0604020202020204" pitchFamily="34" charset="0"/>
              <a:buChar char="•"/>
            </a:pPr>
            <a:r>
              <a:rPr lang="fr-FR" sz="2000" b="1" dirty="0">
                <a:latin typeface="-apple-system"/>
              </a:rPr>
              <a:t>OBC </a:t>
            </a:r>
          </a:p>
          <a:p>
            <a:pPr indent="-380990">
              <a:buFont typeface="Arial" panose="020B0604020202020204" pitchFamily="34" charset="0"/>
              <a:buChar char="•"/>
            </a:pPr>
            <a:r>
              <a:rPr lang="fr-FR" sz="2000" b="1" dirty="0">
                <a:latin typeface="-apple-system"/>
              </a:rPr>
              <a:t>Scheduled Castes </a:t>
            </a:r>
          </a:p>
          <a:p>
            <a:pPr indent="-380990">
              <a:buFont typeface="Arial" panose="020B0604020202020204" pitchFamily="34" charset="0"/>
              <a:buChar char="•"/>
            </a:pPr>
            <a:r>
              <a:rPr lang="fr-FR" sz="2000" b="1" dirty="0">
                <a:latin typeface="-apple-system"/>
              </a:rPr>
              <a:t>Scheduled Tribes</a:t>
            </a:r>
          </a:p>
          <a:p>
            <a:r>
              <a:rPr lang="fr-FR" sz="2000" dirty="0">
                <a:latin typeface="-apple-system"/>
                <a:sym typeface="Wingdings" panose="05000000000000000000" pitchFamily="2" charset="2"/>
              </a:rPr>
              <a:t> </a:t>
            </a:r>
            <a:r>
              <a:rPr lang="en-US" sz="2000" dirty="0">
                <a:latin typeface="-apple-system"/>
              </a:rPr>
              <a:t>Communities in these administrative divisions benefit from the positive discrimination policy (Quotas in public employment and high School – 50% of places and jobs)</a:t>
            </a:r>
          </a:p>
          <a:p>
            <a:pPr indent="-380990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 indent="-38099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Others</a:t>
            </a:r>
            <a:r>
              <a:rPr lang="en-US" sz="2000" dirty="0">
                <a:latin typeface="-apple-system"/>
              </a:rPr>
              <a:t>:</a:t>
            </a:r>
          </a:p>
          <a:p>
            <a:r>
              <a:rPr lang="en-US" sz="2000" dirty="0">
                <a:latin typeface="-apple-system"/>
                <a:sym typeface="Wingdings" panose="05000000000000000000" pitchFamily="2" charset="2"/>
              </a:rPr>
              <a:t> </a:t>
            </a:r>
            <a:r>
              <a:rPr lang="en-US" sz="2000" dirty="0">
                <a:latin typeface="-apple-system"/>
              </a:rPr>
              <a:t>Communities advanced socially and economically</a:t>
            </a:r>
            <a:endParaRPr lang="fr-FR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0160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717004" y="400855"/>
            <a:ext cx="9986675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  <a:endParaRPr sz="3067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1E419E14-4459-442C-8E39-F3F34AFB8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9" t="12399" r="50865" b="12878"/>
          <a:stretch/>
        </p:blipFill>
        <p:spPr>
          <a:xfrm>
            <a:off x="6911712" y="225777"/>
            <a:ext cx="4986723" cy="6170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D1440-DF22-4735-8EB5-DD2D41545C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56" t="13169" r="14939" b="13965"/>
          <a:stretch/>
        </p:blipFill>
        <p:spPr>
          <a:xfrm>
            <a:off x="957571" y="1229768"/>
            <a:ext cx="5458589" cy="48979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D3DFAF-BD3B-40F7-9B64-C53F53918D3C}"/>
              </a:ext>
            </a:extLst>
          </p:cNvPr>
          <p:cNvSpPr/>
          <p:nvPr/>
        </p:nvSpPr>
        <p:spPr>
          <a:xfrm>
            <a:off x="2356688" y="450551"/>
            <a:ext cx="2946336" cy="4297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33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Monthly</a:t>
            </a:r>
            <a:r>
              <a:rPr lang="fr-FR" sz="1333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Per Capita Consumer </a:t>
            </a:r>
            <a:r>
              <a:rPr lang="fr-FR" sz="1333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Expenditure</a:t>
            </a:r>
            <a:r>
              <a:rPr lang="fr-FR" sz="1333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(MPCE)</a:t>
            </a:r>
          </a:p>
        </p:txBody>
      </p:sp>
    </p:spTree>
    <p:extLst>
      <p:ext uri="{BB962C8B-B14F-4D97-AF65-F5344CB8AC3E}">
        <p14:creationId xmlns:p14="http://schemas.microsoft.com/office/powerpoint/2010/main" val="46668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748000" y="570967"/>
            <a:ext cx="65056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  <a:endParaRPr sz="3067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3D4580-AE69-4088-9EFE-CCEB461FD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2" t="42476" r="39138" b="34995"/>
          <a:stretch/>
        </p:blipFill>
        <p:spPr>
          <a:xfrm>
            <a:off x="3099288" y="3828590"/>
            <a:ext cx="8763806" cy="2789296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9D28FA-5ED8-4716-AC2A-BBC1E9951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8" t="13752" r="38375" b="62485"/>
          <a:stretch/>
        </p:blipFill>
        <p:spPr>
          <a:xfrm>
            <a:off x="1869746" y="787943"/>
            <a:ext cx="8452508" cy="27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2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895000" y="1229767"/>
            <a:ext cx="6211600" cy="44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748000" y="570966"/>
            <a:ext cx="7635881" cy="8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UNSUPERVIZED MODEL - KMEANS </a:t>
            </a:r>
            <a:endParaRPr sz="3067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22;p23">
            <a:extLst>
              <a:ext uri="{FF2B5EF4-FFF2-40B4-BE49-F238E27FC236}">
                <a16:creationId xmlns:a16="http://schemas.microsoft.com/office/drawing/2014/main" id="{63CB43D5-F4A3-4469-98FD-3B34CD11EE7A}"/>
              </a:ext>
            </a:extLst>
          </p:cNvPr>
          <p:cNvSpPr txBox="1"/>
          <p:nvPr/>
        </p:nvSpPr>
        <p:spPr>
          <a:xfrm>
            <a:off x="748001" y="1296499"/>
            <a:ext cx="11002903" cy="505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sz="2133" b="1" dirty="0">
              <a:latin typeface="Slack-Lato"/>
              <a:sym typeface="Poppins"/>
            </a:endParaRPr>
          </a:p>
          <a:p>
            <a:endParaRPr lang="en-US" sz="2133" dirty="0">
              <a:latin typeface="Slack-Lato"/>
              <a:sym typeface="Poppins"/>
            </a:endParaRPr>
          </a:p>
          <a:p>
            <a:r>
              <a:rPr lang="en-US" sz="2133" b="1" dirty="0">
                <a:latin typeface="Slack-Lato"/>
              </a:rPr>
              <a:t>Unsupervised machine learning algorithm </a:t>
            </a:r>
            <a:r>
              <a:rPr lang="en-US" sz="2133" dirty="0">
                <a:latin typeface="-apple-system"/>
              </a:rPr>
              <a:t>groups similar kinds of items in form of clusters. It finds the similarity between the items and groups them into the clusters. </a:t>
            </a:r>
          </a:p>
          <a:p>
            <a:endParaRPr lang="en-US" sz="2133" dirty="0">
              <a:latin typeface="-apple-system"/>
            </a:endParaRPr>
          </a:p>
          <a:p>
            <a:r>
              <a:rPr lang="en-US" sz="2133" b="1" dirty="0">
                <a:latin typeface="Slack-Lato"/>
                <a:sym typeface="Poppins"/>
              </a:rPr>
              <a:t>To group the consumers, I used 24 columns related to food expenses and exclude social background( religion &amp; cast/class) : we will see if the consumer division obtained by </a:t>
            </a:r>
            <a:r>
              <a:rPr lang="en-US" sz="2133" b="1" dirty="0">
                <a:latin typeface="Slack-Lato"/>
              </a:rPr>
              <a:t>algorithm</a:t>
            </a:r>
            <a:r>
              <a:rPr lang="en-US" sz="2133" b="1" dirty="0">
                <a:latin typeface="Slack-Lato"/>
                <a:sym typeface="Poppins"/>
              </a:rPr>
              <a:t> can find that the  structure of consumption correspond to social background.</a:t>
            </a:r>
          </a:p>
          <a:p>
            <a:endParaRPr lang="en-US" sz="2133" b="1" dirty="0">
              <a:latin typeface="Slack-Lato"/>
              <a:sym typeface="Poppins"/>
            </a:endParaRPr>
          </a:p>
          <a:p>
            <a:r>
              <a:rPr lang="en-US" sz="2133" dirty="0">
                <a:latin typeface="-apple-system"/>
              </a:rPr>
              <a:t>Before to use </a:t>
            </a:r>
            <a:r>
              <a:rPr lang="en-US" sz="2133" b="1" dirty="0">
                <a:latin typeface="Slack-Lato"/>
              </a:rPr>
              <a:t>machine learning algorithms, I applied </a:t>
            </a:r>
            <a:r>
              <a:rPr lang="en-US" sz="2133" dirty="0">
                <a:latin typeface="-apple-system"/>
              </a:rPr>
              <a:t>Principal Component Analysis (PCA). PCA is used for dimensionality reduction in machine learning when there are a </a:t>
            </a:r>
            <a:r>
              <a:rPr lang="en-US" sz="2133">
                <a:latin typeface="-apple-system"/>
              </a:rPr>
              <a:t>lot features/</a:t>
            </a:r>
            <a:r>
              <a:rPr lang="en-US" sz="2133" dirty="0">
                <a:latin typeface="-apple-system"/>
              </a:rPr>
              <a:t>columns/items to analyze. PCA allows also to filter noisy datasets, such as image compression.</a:t>
            </a:r>
          </a:p>
          <a:p>
            <a:endParaRPr lang="en-US" sz="2133" b="1" dirty="0">
              <a:latin typeface="Slack-Lato"/>
              <a:sym typeface="Poppins"/>
            </a:endParaRPr>
          </a:p>
          <a:p>
            <a:endParaRPr lang="en-US" sz="2133" dirty="0">
              <a:latin typeface="-apple-system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"/>
            </a:endParaRPr>
          </a:p>
          <a:p>
            <a:endParaRPr sz="2133" dirty="0">
              <a:latin typeface="Slack-Lato"/>
              <a:sym typeface="Poppins Medium"/>
            </a:endParaRPr>
          </a:p>
          <a:p>
            <a:endParaRPr sz="2133" dirty="0">
              <a:latin typeface="Slack-Lato"/>
              <a:sym typeface="Poppins Medium"/>
            </a:endParaRPr>
          </a:p>
          <a:p>
            <a:endParaRPr sz="2133" dirty="0">
              <a:latin typeface="Slack-Lato"/>
              <a:sym typeface="Poppins Medium"/>
            </a:endParaRPr>
          </a:p>
          <a:p>
            <a:endParaRPr sz="2133" dirty="0">
              <a:latin typeface="Slack-Lato"/>
              <a:sym typeface="Poppins Medium"/>
            </a:endParaRPr>
          </a:p>
          <a:p>
            <a:endParaRPr sz="1600" dirty="0">
              <a:latin typeface="Poppins Medium"/>
              <a:ea typeface="Poppins Medium"/>
              <a:cs typeface="Poppins Medium"/>
              <a:sym typeface="Poppins Medium"/>
            </a:endParaRPr>
          </a:p>
          <a:p>
            <a:endParaRPr sz="16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695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895000" y="1229767"/>
            <a:ext cx="6211600" cy="44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748000" y="570967"/>
            <a:ext cx="9102582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RESULTS OF MACHINE LEANING </a:t>
            </a:r>
            <a:r>
              <a:rPr lang="fr-FR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ALGORITHMS</a:t>
            </a:r>
            <a:r>
              <a:rPr lang="en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 sz="3067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9E29C6-9438-48AB-A49E-F30B338C6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430"/>
              </p:ext>
            </p:extLst>
          </p:nvPr>
        </p:nvGraphicFramePr>
        <p:xfrm>
          <a:off x="602671" y="1566719"/>
          <a:ext cx="1109749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000">
                  <a:extLst>
                    <a:ext uri="{9D8B030D-6E8A-4147-A177-3AD203B41FA5}">
                      <a16:colId xmlns:a16="http://schemas.microsoft.com/office/drawing/2014/main" val="1992498091"/>
                    </a:ext>
                  </a:extLst>
                </a:gridCol>
                <a:gridCol w="1686422">
                  <a:extLst>
                    <a:ext uri="{9D8B030D-6E8A-4147-A177-3AD203B41FA5}">
                      <a16:colId xmlns:a16="http://schemas.microsoft.com/office/drawing/2014/main" val="1776806043"/>
                    </a:ext>
                  </a:extLst>
                </a:gridCol>
                <a:gridCol w="2228069">
                  <a:extLst>
                    <a:ext uri="{9D8B030D-6E8A-4147-A177-3AD203B41FA5}">
                      <a16:colId xmlns:a16="http://schemas.microsoft.com/office/drawing/2014/main" val="983112354"/>
                    </a:ext>
                  </a:extLst>
                </a:gridCol>
              </a:tblGrid>
              <a:tr h="200890">
                <a:tc>
                  <a:txBody>
                    <a:bodyPr/>
                    <a:lstStyle/>
                    <a:p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Optimum of clusters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Evaluation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 Silhouette Score</a:t>
                      </a:r>
                    </a:p>
                    <a:p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22093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KMEANS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KElbowVisualizer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 = (2,5), 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='silhouette')</a:t>
                      </a:r>
                    </a:p>
                    <a:p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0,623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66796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AGGLOMERATIVE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KElbowVisualizer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k = (2,5), 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='silhouette')</a:t>
                      </a:r>
                    </a:p>
                    <a:p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0,561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84914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GAUSSIAN MIXTURE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 (2,6))</a:t>
                      </a:r>
                    </a:p>
                    <a:p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0.620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747669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DBSCAN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 range (1,5)&amp;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 range (2,5))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2 ( or 68)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-0.170 (  or -0.939)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52649"/>
                  </a:ext>
                </a:extLst>
              </a:tr>
            </a:tbl>
          </a:graphicData>
        </a:graphic>
      </p:graphicFrame>
      <p:sp>
        <p:nvSpPr>
          <p:cNvPr id="5" name="Google Shape;148;p27">
            <a:extLst>
              <a:ext uri="{FF2B5EF4-FFF2-40B4-BE49-F238E27FC236}">
                <a16:creationId xmlns:a16="http://schemas.microsoft.com/office/drawing/2014/main" id="{1CAAB441-B6A6-46F0-8B71-2A0C963F9F2F}"/>
              </a:ext>
            </a:extLst>
          </p:cNvPr>
          <p:cNvSpPr txBox="1"/>
          <p:nvPr/>
        </p:nvSpPr>
        <p:spPr>
          <a:xfrm>
            <a:off x="491838" y="5745020"/>
            <a:ext cx="11097491" cy="62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2133"/>
              </a:spcAft>
            </a:pPr>
            <a:r>
              <a:rPr lang="en" sz="3067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Wingdings" panose="05000000000000000000" pitchFamily="2" charset="2"/>
              </a:rPr>
              <a:t></a:t>
            </a:r>
            <a:r>
              <a:rPr lang="en" sz="20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Algorithms define two group of consumer (cluster0 and cluster1)</a:t>
            </a:r>
          </a:p>
          <a:p>
            <a:pPr>
              <a:spcAft>
                <a:spcPts val="2133"/>
              </a:spcAft>
            </a:pPr>
            <a:r>
              <a:rPr lang="en-US" sz="14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Because the silhouette score of </a:t>
            </a:r>
            <a:r>
              <a:rPr lang="en-US" sz="1400" b="1" dirty="0" err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Kmeans</a:t>
            </a:r>
            <a:r>
              <a:rPr lang="en-US" sz="14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is better, I choose KMEANS to affect to each household the cluster label.</a:t>
            </a:r>
            <a:r>
              <a:rPr lang="en" sz="14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 sz="14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4972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</TotalTime>
  <Words>847</Words>
  <Application>Microsoft Office PowerPoint</Application>
  <PresentationFormat>Widescreen</PresentationFormat>
  <Paragraphs>129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-apple-system</vt:lpstr>
      <vt:lpstr>Arial</vt:lpstr>
      <vt:lpstr>Calibri</vt:lpstr>
      <vt:lpstr>Century Gothic</vt:lpstr>
      <vt:lpstr>Montserrat</vt:lpstr>
      <vt:lpstr>Poppins</vt:lpstr>
      <vt:lpstr>Poppins Medium</vt:lpstr>
      <vt:lpstr>Slack-Lato</vt:lpstr>
      <vt:lpstr>Wingdings</vt:lpstr>
      <vt:lpstr>Wingdings 3</vt:lpstr>
      <vt:lpstr>Ion</vt:lpstr>
      <vt:lpstr>FOOD CONSUMPTION IN INDIA  SANDRINE PREVOT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CONSUMPTION IN INDIA  SANDRINE PREVOT </dc:title>
  <dc:creator>Sandrine Prevot</dc:creator>
  <cp:lastModifiedBy>Sandrine Prevot</cp:lastModifiedBy>
  <cp:revision>26</cp:revision>
  <dcterms:created xsi:type="dcterms:W3CDTF">2022-02-11T12:04:40Z</dcterms:created>
  <dcterms:modified xsi:type="dcterms:W3CDTF">2022-02-14T09:38:15Z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