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7"/>
  </p:notesMasterIdLst>
  <p:sldIdLst>
    <p:sldId id="256" r:id="rId2"/>
    <p:sldId id="257" r:id="rId3"/>
    <p:sldId id="258" r:id="rId4"/>
    <p:sldId id="262" r:id="rId5"/>
    <p:sldId id="259" r:id="rId6"/>
    <p:sldId id="271" r:id="rId7"/>
    <p:sldId id="269" r:id="rId8"/>
    <p:sldId id="270" r:id="rId9"/>
    <p:sldId id="266" r:id="rId10"/>
    <p:sldId id="267" r:id="rId11"/>
    <p:sldId id="263" r:id="rId12"/>
    <p:sldId id="264" r:id="rId13"/>
    <p:sldId id="268" r:id="rId14"/>
    <p:sldId id="265" r:id="rId15"/>
    <p:sldId id="272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94662" autoAdjust="0"/>
  </p:normalViewPr>
  <p:slideViewPr>
    <p:cSldViewPr>
      <p:cViewPr>
        <p:scale>
          <a:sx n="70" d="100"/>
          <a:sy n="70" d="100"/>
        </p:scale>
        <p:origin x="-1422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EFB02-CB1B-4153-88BF-8EC8666C1D56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54348-315C-42FC-BF5F-AB54778C73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501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C54348-315C-42FC-BF5F-AB54778C737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351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C54348-315C-42FC-BF5F-AB54778C737F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157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2057-25E4-4BE4-8F6B-8380E426EBF5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BC17F-5994-4FB6-9F6E-1C67E0FBFE8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2057-25E4-4BE4-8F6B-8380E426EBF5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BC17F-5994-4FB6-9F6E-1C67E0FBFE8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2057-25E4-4BE4-8F6B-8380E426EBF5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BC17F-5994-4FB6-9F6E-1C67E0FBFE8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2057-25E4-4BE4-8F6B-8380E426EBF5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BC17F-5994-4FB6-9F6E-1C67E0FBFE8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2057-25E4-4BE4-8F6B-8380E426EBF5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BC17F-5994-4FB6-9F6E-1C67E0FBFE8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2057-25E4-4BE4-8F6B-8380E426EBF5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BC17F-5994-4FB6-9F6E-1C67E0FBFE8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2057-25E4-4BE4-8F6B-8380E426EBF5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BC17F-5994-4FB6-9F6E-1C67E0FBFE8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2057-25E4-4BE4-8F6B-8380E426EBF5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BC17F-5994-4FB6-9F6E-1C67E0FBFE8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2057-25E4-4BE4-8F6B-8380E426EBF5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BC17F-5994-4FB6-9F6E-1C67E0FBFE8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2057-25E4-4BE4-8F6B-8380E426EBF5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BC17F-5994-4FB6-9F6E-1C67E0FBFE88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2057-25E4-4BE4-8F6B-8380E426EBF5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5BC17F-5994-4FB6-9F6E-1C67E0FBFE88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65BC17F-5994-4FB6-9F6E-1C67E0FBFE88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78E2057-25E4-4BE4-8F6B-8380E426EBF5}" type="datetimeFigureOut">
              <a:rPr lang="fr-FR" smtClean="0"/>
              <a:t>03/01/2022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gis_0DKKMg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ata.to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01752" y="4077072"/>
            <a:ext cx="7870648" cy="18688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fr-FR" sz="2200" b="1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Entrepreneurial </a:t>
            </a:r>
            <a:r>
              <a:rPr lang="fr-FR" sz="2200" b="1" spc="-1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Competency</a:t>
            </a:r>
            <a:r>
              <a:rPr lang="fr-FR" sz="2200" b="1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sz="2200" b="1" spc="-1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 </a:t>
            </a:r>
            <a:r>
              <a:rPr lang="fr-FR" sz="2200" b="1" spc="-1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University</a:t>
            </a:r>
            <a:r>
              <a:rPr lang="fr-FR" sz="2200" b="1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sz="2200" b="1" spc="-1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Students</a:t>
            </a:r>
            <a:r>
              <a:rPr lang="fr-FR" sz="2200" b="1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8" name="Picture 7" descr="Glasses on top of a book">
            <a:extLst>
              <a:ext uri="{FF2B5EF4-FFF2-40B4-BE49-F238E27FC236}">
                <a16:creationId xmlns:a16="http://schemas.microsoft.com/office/drawing/2014/main" xmlns="" id="{790A213B-BBDA-425C-8A42-5B4595C8D0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91" r="-2" b="-2"/>
          <a:stretch/>
        </p:blipFill>
        <p:spPr>
          <a:xfrm>
            <a:off x="20" y="10"/>
            <a:ext cx="8458180" cy="5486390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301752" y="6096000"/>
            <a:ext cx="7772400" cy="6126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fr-FR" sz="2400" kern="1200" dirty="0">
                <a:latin typeface="+mn-lt"/>
                <a:ea typeface="+mn-ea"/>
                <a:cs typeface="+mn-cs"/>
              </a:rPr>
              <a:t>Abdelaziz MTIMET -  Paul </a:t>
            </a:r>
            <a:r>
              <a:rPr lang="fr-FR" sz="2400" dirty="0" smtClean="0"/>
              <a:t>MELIN</a:t>
            </a:r>
            <a:r>
              <a:rPr lang="fr-FR" sz="2400" kern="1200" dirty="0" smtClean="0">
                <a:latin typeface="+mn-lt"/>
                <a:ea typeface="+mn-ea"/>
                <a:cs typeface="+mn-cs"/>
              </a:rPr>
              <a:t> </a:t>
            </a:r>
            <a:r>
              <a:rPr lang="fr-FR" sz="2400" kern="1200" dirty="0">
                <a:latin typeface="+mn-lt"/>
                <a:ea typeface="+mn-ea"/>
                <a:cs typeface="+mn-cs"/>
              </a:rPr>
              <a:t>- Sandrine </a:t>
            </a:r>
            <a:r>
              <a:rPr lang="fr-FR" sz="2400" kern="1200" dirty="0" smtClean="0">
                <a:latin typeface="+mn-lt"/>
                <a:ea typeface="+mn-ea"/>
                <a:cs typeface="+mn-cs"/>
              </a:rPr>
              <a:t>PREVOT</a:t>
            </a:r>
            <a:endParaRPr lang="fr-FR" sz="2400" kern="1200" dirty="0">
              <a:latin typeface="+mn-lt"/>
              <a:ea typeface="+mn-ea"/>
              <a:cs typeface="+mn-cs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fr-FR" sz="2400" dirty="0" err="1"/>
              <a:t>January</a:t>
            </a:r>
            <a:r>
              <a:rPr lang="fr-FR" sz="2400" dirty="0"/>
              <a:t> 3th 2022</a:t>
            </a:r>
            <a:endParaRPr lang="fr-FR" sz="24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Ironhack France | defi-metiers.fr">
            <a:extLst>
              <a:ext uri="{FF2B5EF4-FFF2-40B4-BE49-F238E27FC236}">
                <a16:creationId xmlns:a16="http://schemas.microsoft.com/office/drawing/2014/main" xmlns="" id="{B320711C-C750-46AF-9422-49979EB07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474" y="5486401"/>
            <a:ext cx="1271526" cy="137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6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329770-EB8D-47A1-B552-0ECA8FB68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dirty="0"/>
              <a:t>Connexion </a:t>
            </a:r>
            <a:r>
              <a:rPr lang="fr-FR" sz="4000" b="1" dirty="0" err="1"/>
              <a:t>Problem</a:t>
            </a:r>
            <a:r>
              <a:rPr lang="fr-FR" sz="4000" b="1" dirty="0"/>
              <a:t> </a:t>
            </a:r>
            <a:r>
              <a:rPr lang="fr-FR" sz="4000" b="1" dirty="0" err="1"/>
              <a:t>with</a:t>
            </a:r>
            <a:r>
              <a:rPr lang="fr-FR" sz="4000" b="1" dirty="0"/>
              <a:t> SQL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5391D2D-38F3-43E1-A984-F3F20329D7F6}"/>
              </a:ext>
            </a:extLst>
          </p:cNvPr>
          <p:cNvSpPr txBox="1"/>
          <p:nvPr/>
        </p:nvSpPr>
        <p:spPr>
          <a:xfrm>
            <a:off x="342764" y="1417180"/>
            <a:ext cx="7848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(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mysql.connector.errors.NotSupportedError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)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Authentication plugin 'caching_sha2_password' is not supported</a:t>
            </a:r>
          </a:p>
          <a:p>
            <a:endParaRPr lang="en-US" dirty="0">
              <a:solidFill>
                <a:srgbClr val="1D1C1D"/>
              </a:solidFill>
              <a:latin typeface="Slack-Lato"/>
            </a:endParaRPr>
          </a:p>
          <a:p>
            <a:endParaRPr lang="en-US" dirty="0">
              <a:solidFill>
                <a:srgbClr val="1D1C1D"/>
              </a:solidFill>
              <a:latin typeface="Slack-Lato"/>
            </a:endParaRPr>
          </a:p>
          <a:p>
            <a:r>
              <a:rPr lang="en-US" dirty="0">
                <a:solidFill>
                  <a:srgbClr val="1D1C1D"/>
                </a:solidFill>
                <a:latin typeface="Slack-Lato"/>
              </a:rPr>
              <a:t>Solution : </a:t>
            </a:r>
            <a:r>
              <a:rPr lang="en-US" dirty="0">
                <a:solidFill>
                  <a:srgbClr val="1D1C1D"/>
                </a:solidFill>
                <a:latin typeface="Slack-Lato"/>
                <a:hlinkClick r:id="rId2"/>
              </a:rPr>
              <a:t>https://www.youtube.com/watch?v=Ygis_0DKKMg</a:t>
            </a:r>
            <a:endParaRPr lang="en-US" dirty="0">
              <a:solidFill>
                <a:srgbClr val="1D1C1D"/>
              </a:solidFill>
              <a:latin typeface="Slack-Lato"/>
            </a:endParaRP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[SOLVED] Authentication plugin 'caching_sha2_password' is not supported || MySQL Python connector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5451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EBD214-338D-481A-A8B9-CF97890A5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dirty="0"/>
              <a:t>SQL - 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7B3BD93-3F31-4CD2-86A3-54C6EBD98DB8}"/>
              </a:ext>
            </a:extLst>
          </p:cNvPr>
          <p:cNvSpPr txBox="1"/>
          <p:nvPr/>
        </p:nvSpPr>
        <p:spPr>
          <a:xfrm>
            <a:off x="611560" y="1556792"/>
            <a:ext cx="7056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first </a:t>
            </a:r>
            <a:r>
              <a:rPr lang="fr-FR" dirty="0" err="1"/>
              <a:t>query</a:t>
            </a:r>
            <a:r>
              <a:rPr lang="fr-FR" dirty="0"/>
              <a:t>: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gender</a:t>
            </a:r>
            <a:r>
              <a:rPr lang="fr-FR" dirty="0"/>
              <a:t> have  more Strong Need to </a:t>
            </a:r>
            <a:r>
              <a:rPr lang="fr-FR" dirty="0" err="1"/>
              <a:t>Achieve</a:t>
            </a:r>
            <a:r>
              <a:rPr lang="fr-FR" dirty="0"/>
              <a:t>, </a:t>
            </a:r>
            <a:r>
              <a:rPr lang="fr-FR" dirty="0" err="1"/>
              <a:t>Competitiveness</a:t>
            </a:r>
            <a:r>
              <a:rPr lang="fr-FR" dirty="0"/>
              <a:t>, </a:t>
            </a:r>
            <a:r>
              <a:rPr lang="fr-FR" dirty="0" err="1"/>
              <a:t>SelfReliance</a:t>
            </a:r>
            <a:r>
              <a:rPr lang="fr-FR" dirty="0"/>
              <a:t> and </a:t>
            </a:r>
            <a:r>
              <a:rPr lang="fr-FR" dirty="0" err="1"/>
              <a:t>perserance</a:t>
            </a:r>
            <a:r>
              <a:rPr lang="fr-FR" dirty="0"/>
              <a:t>?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923089C-F45A-4318-A595-406B35B97C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63" t="40823" r="28038" b="51240"/>
          <a:stretch/>
        </p:blipFill>
        <p:spPr>
          <a:xfrm>
            <a:off x="228600" y="2487967"/>
            <a:ext cx="8077200" cy="9410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CC19832-DA9B-4562-8FA6-CEEE123D9F19}"/>
              </a:ext>
            </a:extLst>
          </p:cNvPr>
          <p:cNvSpPr txBox="1"/>
          <p:nvPr/>
        </p:nvSpPr>
        <p:spPr>
          <a:xfrm>
            <a:off x="488391" y="630664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dirty="0" err="1">
                <a:sym typeface="Wingdings" panose="05000000000000000000" pitchFamily="2" charset="2"/>
              </a:rPr>
              <a:t>Female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perform</a:t>
            </a:r>
            <a:r>
              <a:rPr lang="fr-FR" dirty="0">
                <a:sym typeface="Wingdings" panose="05000000000000000000" pitchFamily="2" charset="2"/>
              </a:rPr>
              <a:t> a </a:t>
            </a:r>
            <a:r>
              <a:rPr lang="fr-FR" dirty="0" err="1">
                <a:sym typeface="Wingdings" panose="05000000000000000000" pitchFamily="2" charset="2"/>
              </a:rPr>
              <a:t>little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better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than</a:t>
            </a:r>
            <a:r>
              <a:rPr lang="fr-FR" dirty="0">
                <a:sym typeface="Wingdings" panose="05000000000000000000" pitchFamily="2" charset="2"/>
              </a:rPr>
              <a:t> male</a:t>
            </a:r>
            <a:endParaRPr lang="fr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D0DA4D2-D911-4971-AD78-40A71EEDD8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49" t="40550" r="64177" b="50000"/>
          <a:stretch/>
        </p:blipFill>
        <p:spPr>
          <a:xfrm>
            <a:off x="439821" y="4829269"/>
            <a:ext cx="2560770" cy="12610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FA8861D-0C6D-48E0-8644-C31B34C2DC25}"/>
              </a:ext>
            </a:extLst>
          </p:cNvPr>
          <p:cNvSpPr txBox="1"/>
          <p:nvPr/>
        </p:nvSpPr>
        <p:spPr>
          <a:xfrm>
            <a:off x="651520" y="3753141"/>
            <a:ext cx="6400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Second </a:t>
            </a:r>
            <a:r>
              <a:rPr lang="fr-FR" dirty="0" err="1"/>
              <a:t>query</a:t>
            </a:r>
            <a:r>
              <a:rPr lang="fr-FR" dirty="0"/>
              <a:t>: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gender</a:t>
            </a:r>
            <a:r>
              <a:rPr lang="fr-FR" dirty="0"/>
              <a:t> have more implication?  </a:t>
            </a:r>
          </a:p>
          <a:p>
            <a:r>
              <a:rPr lang="fr-FR" dirty="0"/>
              <a:t>( implication = </a:t>
            </a:r>
            <a:r>
              <a:rPr lang="en-US" dirty="0" err="1"/>
              <a:t>StrongNeedToAchieve_Avg</a:t>
            </a:r>
            <a:r>
              <a:rPr lang="en-US" dirty="0"/>
              <a:t> + </a:t>
            </a:r>
            <a:r>
              <a:rPr lang="en-US" dirty="0" err="1"/>
              <a:t>Competitveness_avg</a:t>
            </a:r>
            <a:r>
              <a:rPr lang="en-US" dirty="0"/>
              <a:t> + </a:t>
            </a:r>
            <a:r>
              <a:rPr lang="en-US" dirty="0" err="1"/>
              <a:t>SelfReliance_avg</a:t>
            </a:r>
            <a:r>
              <a:rPr lang="en-US" dirty="0"/>
              <a:t> + </a:t>
            </a:r>
            <a:r>
              <a:rPr lang="en-US" dirty="0" err="1"/>
              <a:t>Perserance_avg</a:t>
            </a:r>
            <a:r>
              <a:rPr lang="en-US" dirty="0"/>
              <a:t>)/4</a:t>
            </a:r>
          </a:p>
        </p:txBody>
      </p:sp>
    </p:spTree>
    <p:extLst>
      <p:ext uri="{BB962C8B-B14F-4D97-AF65-F5344CB8AC3E}">
        <p14:creationId xmlns:p14="http://schemas.microsoft.com/office/powerpoint/2010/main" val="1459360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EBD214-338D-481A-A8B9-CF97890A5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dirty="0"/>
              <a:t>SQL - 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7B3BD93-3F31-4CD2-86A3-54C6EBD98DB8}"/>
              </a:ext>
            </a:extLst>
          </p:cNvPr>
          <p:cNvSpPr txBox="1"/>
          <p:nvPr/>
        </p:nvSpPr>
        <p:spPr>
          <a:xfrm>
            <a:off x="611560" y="1379383"/>
            <a:ext cx="7056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>: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keystraits</a:t>
            </a:r>
            <a:r>
              <a:rPr lang="fr-FR" dirty="0"/>
              <a:t> </a:t>
            </a:r>
            <a:r>
              <a:rPr lang="fr-FR" dirty="0" err="1"/>
              <a:t>seems</a:t>
            </a:r>
            <a:r>
              <a:rPr lang="fr-FR" dirty="0"/>
              <a:t> have </a:t>
            </a:r>
            <a:r>
              <a:rPr lang="fr-FR" dirty="0" err="1"/>
              <a:t>less</a:t>
            </a:r>
            <a:r>
              <a:rPr lang="fr-FR" dirty="0"/>
              <a:t> Strong Need to </a:t>
            </a:r>
            <a:r>
              <a:rPr lang="fr-FR" dirty="0" err="1"/>
              <a:t>Achieve</a:t>
            </a:r>
            <a:r>
              <a:rPr lang="fr-FR" dirty="0"/>
              <a:t>, </a:t>
            </a:r>
            <a:r>
              <a:rPr lang="fr-FR" dirty="0" err="1"/>
              <a:t>Competitiveness</a:t>
            </a:r>
            <a:r>
              <a:rPr lang="fr-FR" dirty="0"/>
              <a:t>, </a:t>
            </a:r>
            <a:r>
              <a:rPr lang="fr-FR" dirty="0" err="1"/>
              <a:t>SelfReliance</a:t>
            </a:r>
            <a:r>
              <a:rPr lang="fr-FR" dirty="0"/>
              <a:t> and </a:t>
            </a:r>
            <a:r>
              <a:rPr lang="fr-FR" dirty="0" err="1"/>
              <a:t>perserance</a:t>
            </a:r>
            <a:r>
              <a:rPr lang="fr-FR" dirty="0"/>
              <a:t>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0F4802E-82C4-4887-8839-672ECFB9DC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51" t="40550" r="25588" b="44750"/>
          <a:stretch/>
        </p:blipFill>
        <p:spPr>
          <a:xfrm>
            <a:off x="453810" y="2276872"/>
            <a:ext cx="7589745" cy="15859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96EC90D-B573-4CFC-BDFF-F2B403E78504}"/>
              </a:ext>
            </a:extLst>
          </p:cNvPr>
          <p:cNvSpPr txBox="1"/>
          <p:nvPr/>
        </p:nvSpPr>
        <p:spPr>
          <a:xfrm>
            <a:off x="582881" y="4722023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dirty="0" err="1">
                <a:sym typeface="Wingdings" panose="05000000000000000000" pitchFamily="2" charset="2"/>
              </a:rPr>
              <a:t>Resilience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keysTraits</a:t>
            </a:r>
            <a:r>
              <a:rPr lang="fr-FR" dirty="0">
                <a:sym typeface="Wingdings" panose="05000000000000000000" pitchFamily="2" charset="2"/>
              </a:rPr>
              <a:t> have </a:t>
            </a:r>
            <a:r>
              <a:rPr lang="fr-FR" dirty="0" err="1">
                <a:sym typeface="Wingdings" panose="05000000000000000000" pitchFamily="2" charset="2"/>
              </a:rPr>
              <a:t>less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StrongNeedToAChieve</a:t>
            </a:r>
            <a:r>
              <a:rPr lang="fr-FR" dirty="0">
                <a:sym typeface="Wingdings" panose="05000000000000000000" pitchFamily="2" charset="2"/>
              </a:rPr>
              <a:t>, </a:t>
            </a:r>
            <a:r>
              <a:rPr lang="fr-FR" dirty="0" err="1">
                <a:sym typeface="Wingdings" panose="05000000000000000000" pitchFamily="2" charset="2"/>
              </a:rPr>
              <a:t>Competitiveness</a:t>
            </a:r>
            <a:r>
              <a:rPr lang="fr-FR" dirty="0">
                <a:sym typeface="Wingdings" panose="05000000000000000000" pitchFamily="2" charset="2"/>
              </a:rPr>
              <a:t>, </a:t>
            </a:r>
            <a:r>
              <a:rPr lang="fr-FR" dirty="0" err="1">
                <a:sym typeface="Wingdings" panose="05000000000000000000" pitchFamily="2" charset="2"/>
              </a:rPr>
              <a:t>SelfReliance</a:t>
            </a:r>
            <a:r>
              <a:rPr lang="fr-FR" dirty="0">
                <a:sym typeface="Wingdings" panose="05000000000000000000" pitchFamily="2" charset="2"/>
              </a:rPr>
              <a:t> and </a:t>
            </a:r>
            <a:r>
              <a:rPr lang="fr-FR" dirty="0" err="1">
                <a:sym typeface="Wingdings" panose="05000000000000000000" pitchFamily="2" charset="2"/>
              </a:rPr>
              <a:t>perseverance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911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EBD214-338D-481A-A8B9-CF97890A5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dirty="0"/>
              <a:t>SQL - 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7B3BD93-3F31-4CD2-86A3-54C6EBD98DB8}"/>
              </a:ext>
            </a:extLst>
          </p:cNvPr>
          <p:cNvSpPr txBox="1"/>
          <p:nvPr/>
        </p:nvSpPr>
        <p:spPr>
          <a:xfrm>
            <a:off x="611560" y="1467496"/>
            <a:ext cx="70567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Fourth</a:t>
            </a:r>
            <a:r>
              <a:rPr lang="fr-FR" dirty="0"/>
              <a:t>: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keystraits</a:t>
            </a:r>
            <a:r>
              <a:rPr lang="fr-FR" dirty="0"/>
              <a:t> have more implication?  </a:t>
            </a:r>
          </a:p>
          <a:p>
            <a:endParaRPr lang="fr-FR" dirty="0"/>
          </a:p>
          <a:p>
            <a:r>
              <a:rPr lang="fr-FR" dirty="0"/>
              <a:t>( implication = </a:t>
            </a:r>
            <a:r>
              <a:rPr lang="en-US" dirty="0" err="1"/>
              <a:t>StrongNeedToAchieve_Avg</a:t>
            </a:r>
            <a:r>
              <a:rPr lang="en-US" dirty="0"/>
              <a:t> + </a:t>
            </a:r>
            <a:r>
              <a:rPr lang="en-US" dirty="0" err="1"/>
              <a:t>Competitveness_avg</a:t>
            </a:r>
            <a:r>
              <a:rPr lang="en-US" dirty="0"/>
              <a:t> + </a:t>
            </a:r>
            <a:r>
              <a:rPr lang="en-US" dirty="0" err="1"/>
              <a:t>SelfReliance_avg</a:t>
            </a:r>
            <a:r>
              <a:rPr lang="en-US" dirty="0"/>
              <a:t> + </a:t>
            </a:r>
            <a:r>
              <a:rPr lang="en-US" dirty="0" err="1"/>
              <a:t>Perserance_avg</a:t>
            </a:r>
            <a:r>
              <a:rPr lang="en-US" dirty="0"/>
              <a:t>)/4)</a:t>
            </a:r>
          </a:p>
          <a:p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96EC90D-B573-4CFC-BDFF-F2B403E78504}"/>
              </a:ext>
            </a:extLst>
          </p:cNvPr>
          <p:cNvSpPr txBox="1"/>
          <p:nvPr/>
        </p:nvSpPr>
        <p:spPr>
          <a:xfrm>
            <a:off x="971600" y="5306765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dirty="0" err="1">
                <a:sym typeface="Wingdings" panose="05000000000000000000" pitchFamily="2" charset="2"/>
              </a:rPr>
              <a:t>Positivity</a:t>
            </a:r>
            <a:r>
              <a:rPr lang="fr-FR" dirty="0">
                <a:sym typeface="Wingdings" panose="05000000000000000000" pitchFamily="2" charset="2"/>
              </a:rPr>
              <a:t> and Work </a:t>
            </a:r>
            <a:r>
              <a:rPr lang="fr-FR" dirty="0" err="1">
                <a:sym typeface="Wingdings" panose="05000000000000000000" pitchFamily="2" charset="2"/>
              </a:rPr>
              <a:t>Ethic</a:t>
            </a:r>
            <a:r>
              <a:rPr lang="fr-FR" dirty="0">
                <a:sym typeface="Wingdings" panose="05000000000000000000" pitchFamily="2" charset="2"/>
              </a:rPr>
              <a:t>  have more implication</a:t>
            </a:r>
            <a:endParaRPr lang="fr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784520E-EB13-48D2-B90B-6D6DDB1A22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50" t="40550" r="62600" b="44750"/>
          <a:stretch/>
        </p:blipFill>
        <p:spPr>
          <a:xfrm>
            <a:off x="1979712" y="2780928"/>
            <a:ext cx="2880320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22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EBD214-338D-481A-A8B9-CF97890A5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dirty="0"/>
              <a:t>SQL - 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7B3BD93-3F31-4CD2-86A3-54C6EBD98DB8}"/>
              </a:ext>
            </a:extLst>
          </p:cNvPr>
          <p:cNvSpPr txBox="1"/>
          <p:nvPr/>
        </p:nvSpPr>
        <p:spPr>
          <a:xfrm>
            <a:off x="611560" y="1556792"/>
            <a:ext cx="7056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>: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KeysTraits</a:t>
            </a:r>
            <a:r>
              <a:rPr lang="fr-FR" dirty="0"/>
              <a:t> by </a:t>
            </a:r>
            <a:r>
              <a:rPr lang="fr-FR" dirty="0" err="1"/>
              <a:t>gender</a:t>
            </a:r>
            <a:r>
              <a:rPr lang="fr-FR" dirty="0"/>
              <a:t> (in pourcentage)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AF62F6A-F1BE-40E9-AEDB-1E2E407B0B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38" t="40550" r="59450" b="43700"/>
          <a:stretch/>
        </p:blipFill>
        <p:spPr>
          <a:xfrm>
            <a:off x="4716016" y="2065278"/>
            <a:ext cx="2919132" cy="19037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DCBAB5A-0228-4F10-AA49-2966F225FD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26" t="40550" r="58662" b="43700"/>
          <a:stretch/>
        </p:blipFill>
        <p:spPr>
          <a:xfrm>
            <a:off x="1041984" y="2065278"/>
            <a:ext cx="2919132" cy="190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125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2636912"/>
            <a:ext cx="7620000" cy="1143000"/>
          </a:xfrm>
        </p:spPr>
        <p:txBody>
          <a:bodyPr/>
          <a:lstStyle/>
          <a:p>
            <a:pPr algn="ctr"/>
            <a:r>
              <a:rPr lang="fr-FR" sz="4000" b="1" dirty="0" smtClean="0"/>
              <a:t>QUESTIONS ?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3327754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b="1" dirty="0" err="1"/>
              <a:t>Dataset</a:t>
            </a:r>
            <a:r>
              <a:rPr lang="fr-FR" sz="4000" b="1" dirty="0"/>
              <a:t> Description 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7116"/>
            <a:ext cx="3657600" cy="4228439"/>
          </a:xfrm>
          <a:prstGeom prst="rect">
            <a:avLst/>
          </a:prstGeom>
          <a:noFill/>
        </p:spPr>
      </p:pic>
      <p:sp>
        <p:nvSpPr>
          <p:cNvPr id="3" name="ZoneTexte 2"/>
          <p:cNvSpPr txBox="1"/>
          <p:nvPr/>
        </p:nvSpPr>
        <p:spPr>
          <a:xfrm>
            <a:off x="4283823" y="1968085"/>
            <a:ext cx="4258418" cy="4590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sz="1400" b="1" dirty="0" err="1"/>
              <a:t>EducationSector</a:t>
            </a:r>
            <a:r>
              <a:rPr lang="fr-FR" sz="1400" dirty="0"/>
              <a:t>  :  The </a:t>
            </a:r>
            <a:r>
              <a:rPr lang="fr-FR" sz="1400" dirty="0" err="1" smtClean="0"/>
              <a:t>different</a:t>
            </a:r>
            <a:r>
              <a:rPr lang="fr-FR" sz="1400" dirty="0" smtClean="0"/>
              <a:t> </a:t>
            </a:r>
            <a:r>
              <a:rPr lang="fr-FR" sz="1400" dirty="0"/>
              <a:t>types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sz="1400" b="1" dirty="0"/>
              <a:t>Target </a:t>
            </a:r>
            <a:r>
              <a:rPr lang="fr-FR" sz="1400" b="1" dirty="0" err="1"/>
              <a:t>IndividualProject</a:t>
            </a:r>
            <a:r>
              <a:rPr lang="fr-FR" sz="1400" b="1" dirty="0"/>
              <a:t> </a:t>
            </a:r>
            <a:r>
              <a:rPr lang="fr-FR" sz="1400" dirty="0"/>
              <a:t>: Yes /No  </a:t>
            </a:r>
            <a:r>
              <a:rPr lang="fr-FR" sz="1400" dirty="0" err="1"/>
              <a:t>answers</a:t>
            </a:r>
            <a:r>
              <a:rPr lang="fr-FR" sz="1400" dirty="0"/>
              <a:t> 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sz="1400" b="1" dirty="0"/>
              <a:t>Age</a:t>
            </a:r>
            <a:r>
              <a:rPr lang="fr-FR" sz="1400" dirty="0"/>
              <a:t>  : the </a:t>
            </a:r>
            <a:r>
              <a:rPr lang="fr-FR" sz="1400" dirty="0" err="1"/>
              <a:t>age</a:t>
            </a:r>
            <a:r>
              <a:rPr lang="fr-FR" sz="1400" dirty="0"/>
              <a:t> of </a:t>
            </a:r>
            <a:r>
              <a:rPr lang="fr-FR" sz="1400" dirty="0" err="1"/>
              <a:t>Students</a:t>
            </a:r>
            <a:endParaRPr lang="fr-FR" sz="1400" dirty="0"/>
          </a:p>
          <a:p>
            <a:pPr indent="-2286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sz="1400" b="1" dirty="0" err="1"/>
              <a:t>Gender</a:t>
            </a:r>
            <a:r>
              <a:rPr lang="fr-FR" sz="1400" dirty="0"/>
              <a:t> : Male / </a:t>
            </a:r>
            <a:r>
              <a:rPr lang="fr-FR" sz="1400" dirty="0" err="1"/>
              <a:t>female</a:t>
            </a:r>
            <a:endParaRPr lang="fr-FR" sz="1400" dirty="0"/>
          </a:p>
          <a:p>
            <a:pPr indent="-2286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sz="1400" b="1" dirty="0"/>
              <a:t>City</a:t>
            </a:r>
            <a:r>
              <a:rPr lang="fr-FR" sz="1400" dirty="0"/>
              <a:t> :  Yes/No (the importance of city )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sz="1400" b="1" dirty="0" err="1"/>
              <a:t>Influenced</a:t>
            </a:r>
            <a:r>
              <a:rPr lang="fr-FR" sz="1400" dirty="0"/>
              <a:t> : Yes/No </a:t>
            </a:r>
            <a:r>
              <a:rPr lang="fr-FR" sz="1400" dirty="0" err="1"/>
              <a:t>answers</a:t>
            </a:r>
            <a:endParaRPr lang="fr-FR" sz="1400" dirty="0"/>
          </a:p>
          <a:p>
            <a:pPr indent="-2286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sz="1400" b="1" dirty="0" err="1"/>
              <a:t>Perseverance</a:t>
            </a:r>
            <a:r>
              <a:rPr lang="fr-FR" sz="1400" dirty="0"/>
              <a:t> :  </a:t>
            </a:r>
            <a:r>
              <a:rPr lang="fr-FR" sz="1400" dirty="0" err="1"/>
              <a:t>integer</a:t>
            </a:r>
            <a:r>
              <a:rPr lang="fr-FR" sz="1400" dirty="0"/>
              <a:t> Type / </a:t>
            </a:r>
            <a:r>
              <a:rPr lang="fr-FR" sz="1400" dirty="0" err="1"/>
              <a:t>from</a:t>
            </a:r>
            <a:r>
              <a:rPr lang="fr-FR" sz="1400" dirty="0"/>
              <a:t> 1 to 5.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sz="1400" b="1" dirty="0" err="1"/>
              <a:t>DesireToTakeInitiative</a:t>
            </a:r>
            <a:r>
              <a:rPr lang="fr-FR" sz="1400" dirty="0"/>
              <a:t> : </a:t>
            </a:r>
            <a:r>
              <a:rPr lang="fr-FR" sz="1400" dirty="0" err="1"/>
              <a:t>integer</a:t>
            </a:r>
            <a:r>
              <a:rPr lang="fr-FR" sz="1400" dirty="0"/>
              <a:t> Type / </a:t>
            </a:r>
            <a:r>
              <a:rPr lang="fr-FR" sz="1400" dirty="0" err="1"/>
              <a:t>from</a:t>
            </a:r>
            <a:r>
              <a:rPr lang="fr-FR" sz="1400" dirty="0"/>
              <a:t> 1 to 5.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sz="1400" b="1" dirty="0" err="1"/>
              <a:t>Competitiveness</a:t>
            </a:r>
            <a:r>
              <a:rPr lang="fr-FR" sz="1400" dirty="0"/>
              <a:t> : </a:t>
            </a:r>
            <a:r>
              <a:rPr lang="fr-FR" sz="1400" dirty="0" err="1"/>
              <a:t>integer</a:t>
            </a:r>
            <a:r>
              <a:rPr lang="fr-FR" sz="1400" dirty="0"/>
              <a:t> Type / </a:t>
            </a:r>
            <a:r>
              <a:rPr lang="fr-FR" sz="1400" dirty="0" err="1"/>
              <a:t>from</a:t>
            </a:r>
            <a:r>
              <a:rPr lang="fr-FR" sz="1400" dirty="0"/>
              <a:t> 1 to 5.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sz="1400" b="1" dirty="0" err="1"/>
              <a:t>SelfReliance</a:t>
            </a:r>
            <a:r>
              <a:rPr lang="fr-FR" sz="1400" dirty="0"/>
              <a:t> : </a:t>
            </a:r>
            <a:r>
              <a:rPr lang="fr-FR" sz="1400" dirty="0" err="1"/>
              <a:t>integer</a:t>
            </a:r>
            <a:r>
              <a:rPr lang="fr-FR" sz="1400" dirty="0"/>
              <a:t> Type / </a:t>
            </a:r>
            <a:r>
              <a:rPr lang="fr-FR" sz="1400" dirty="0" err="1"/>
              <a:t>from</a:t>
            </a:r>
            <a:r>
              <a:rPr lang="fr-FR" sz="1400" dirty="0"/>
              <a:t> 1 to 5.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sz="1400" b="1" dirty="0" err="1"/>
              <a:t>StrongNeedToAchieve</a:t>
            </a:r>
            <a:r>
              <a:rPr lang="fr-FR" sz="1400" dirty="0"/>
              <a:t> : </a:t>
            </a:r>
            <a:r>
              <a:rPr lang="fr-FR" sz="1400" dirty="0" err="1"/>
              <a:t>integer</a:t>
            </a:r>
            <a:r>
              <a:rPr lang="fr-FR" sz="1400" dirty="0"/>
              <a:t> Type / </a:t>
            </a:r>
            <a:r>
              <a:rPr lang="fr-FR" sz="1400" dirty="0" err="1"/>
              <a:t>from</a:t>
            </a:r>
            <a:r>
              <a:rPr lang="fr-FR" sz="1400" dirty="0"/>
              <a:t> 1 to 5.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sz="1400" b="1" dirty="0" err="1"/>
              <a:t>SelfConfidence</a:t>
            </a:r>
            <a:r>
              <a:rPr lang="fr-FR" sz="1400" dirty="0"/>
              <a:t> : </a:t>
            </a:r>
            <a:r>
              <a:rPr lang="fr-FR" sz="1400" dirty="0" err="1"/>
              <a:t>integer</a:t>
            </a:r>
            <a:r>
              <a:rPr lang="fr-FR" sz="1400" dirty="0"/>
              <a:t> Type / </a:t>
            </a:r>
            <a:r>
              <a:rPr lang="fr-FR" sz="1400" dirty="0" err="1"/>
              <a:t>from</a:t>
            </a:r>
            <a:r>
              <a:rPr lang="fr-FR" sz="1400" dirty="0"/>
              <a:t> 1 to 5.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sz="1400" b="1" dirty="0" err="1"/>
              <a:t>GoodPhysicalHealth</a:t>
            </a:r>
            <a:r>
              <a:rPr lang="fr-FR" sz="1400" dirty="0"/>
              <a:t>  :  </a:t>
            </a:r>
            <a:r>
              <a:rPr lang="fr-FR" sz="1400" dirty="0" err="1"/>
              <a:t>integer</a:t>
            </a:r>
            <a:r>
              <a:rPr lang="fr-FR" sz="1400" dirty="0"/>
              <a:t> Type / </a:t>
            </a:r>
            <a:r>
              <a:rPr lang="fr-FR" sz="1400" dirty="0" err="1"/>
              <a:t>from</a:t>
            </a:r>
            <a:r>
              <a:rPr lang="fr-FR" sz="1400" dirty="0"/>
              <a:t> 1 to 5.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sz="1400" b="1" dirty="0" err="1"/>
              <a:t>MentalDisorder</a:t>
            </a:r>
            <a:r>
              <a:rPr lang="fr-FR" sz="1400" b="1" dirty="0"/>
              <a:t> </a:t>
            </a:r>
            <a:r>
              <a:rPr lang="fr-FR" sz="1400" b="1" dirty="0" err="1"/>
              <a:t>object</a:t>
            </a:r>
            <a:r>
              <a:rPr lang="fr-FR" sz="1400" b="1" dirty="0"/>
              <a:t> </a:t>
            </a:r>
            <a:r>
              <a:rPr lang="fr-FR" sz="1400" b="1" dirty="0" err="1"/>
              <a:t>KeyTraits</a:t>
            </a:r>
            <a:r>
              <a:rPr lang="fr-FR" sz="1400" b="1" dirty="0"/>
              <a:t> : </a:t>
            </a:r>
            <a:r>
              <a:rPr lang="fr-FR" sz="1400" dirty="0"/>
              <a:t>Yes /No  </a:t>
            </a:r>
            <a:r>
              <a:rPr lang="fr-FR" sz="1400" dirty="0" err="1"/>
              <a:t>answers</a:t>
            </a:r>
            <a:r>
              <a:rPr lang="fr-FR" sz="1400" dirty="0"/>
              <a:t> 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sz="1400" b="1" dirty="0" err="1"/>
              <a:t>KeyTraits</a:t>
            </a:r>
            <a:r>
              <a:rPr lang="fr-FR" sz="1400" b="1" dirty="0"/>
              <a:t> : </a:t>
            </a:r>
            <a:r>
              <a:rPr lang="fr-FR" sz="1400" dirty="0"/>
              <a:t>the key of </a:t>
            </a:r>
            <a:r>
              <a:rPr lang="fr-FR" sz="1400" dirty="0" err="1"/>
              <a:t>succes</a:t>
            </a:r>
            <a:r>
              <a:rPr lang="fr-FR" sz="1400" dirty="0"/>
              <a:t> 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sz="1400" b="1" dirty="0" err="1"/>
              <a:t>ReasonsForLack</a:t>
            </a:r>
            <a:r>
              <a:rPr lang="fr-FR" sz="1400" dirty="0"/>
              <a:t>  : </a:t>
            </a:r>
            <a:r>
              <a:rPr lang="fr-FR" sz="1400" dirty="0" err="1"/>
              <a:t>this</a:t>
            </a:r>
            <a:r>
              <a:rPr lang="fr-FR" sz="1400" dirty="0"/>
              <a:t> </a:t>
            </a:r>
            <a:r>
              <a:rPr lang="fr-FR" sz="1400" dirty="0" err="1"/>
              <a:t>column</a:t>
            </a:r>
            <a:r>
              <a:rPr lang="fr-FR" sz="1400" dirty="0"/>
              <a:t> </a:t>
            </a:r>
            <a:r>
              <a:rPr lang="fr-FR" sz="1400" dirty="0" err="1"/>
              <a:t>will</a:t>
            </a:r>
            <a:r>
              <a:rPr lang="fr-FR" sz="1400" dirty="0"/>
              <a:t> </a:t>
            </a:r>
            <a:r>
              <a:rPr lang="fr-FR" sz="1400" dirty="0" err="1"/>
              <a:t>be</a:t>
            </a:r>
            <a:r>
              <a:rPr lang="fr-FR" sz="1400" dirty="0"/>
              <a:t> </a:t>
            </a:r>
            <a:r>
              <a:rPr lang="fr-FR" sz="1400" dirty="0" err="1"/>
              <a:t>deleted</a:t>
            </a:r>
            <a:r>
              <a:rPr lang="fr-FR" sz="1400" dirty="0"/>
              <a:t> 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sz="1400" b="1" dirty="0"/>
              <a:t>Target-</a:t>
            </a:r>
            <a:r>
              <a:rPr lang="fr-FR" sz="1400" b="1" dirty="0" err="1"/>
              <a:t>ent_competency</a:t>
            </a:r>
            <a:r>
              <a:rPr lang="fr-FR" sz="1400" b="1" dirty="0"/>
              <a:t> : </a:t>
            </a:r>
            <a:r>
              <a:rPr lang="fr-FR" sz="1400" dirty="0"/>
              <a:t>0/1 </a:t>
            </a:r>
            <a:r>
              <a:rPr lang="fr-FR" sz="1400" dirty="0" err="1"/>
              <a:t>answers</a:t>
            </a:r>
            <a:endParaRPr lang="fr-FR" sz="1400" dirty="0"/>
          </a:p>
          <a:p>
            <a:pPr indent="-2286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50339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74442"/>
            <a:ext cx="8229600" cy="1143000"/>
          </a:xfrm>
        </p:spPr>
        <p:txBody>
          <a:bodyPr/>
          <a:lstStyle/>
          <a:p>
            <a:r>
              <a:rPr lang="fr-FR" sz="4000" b="1" dirty="0"/>
              <a:t>Challenges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62666" y="1484784"/>
            <a:ext cx="77959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err="1"/>
              <a:t>understand</a:t>
            </a:r>
            <a:r>
              <a:rPr lang="fr-FR" dirty="0"/>
              <a:t> the main </a:t>
            </a:r>
            <a:r>
              <a:rPr lang="fr-FR" dirty="0" err="1"/>
              <a:t>idea</a:t>
            </a:r>
            <a:r>
              <a:rPr lang="fr-FR" dirty="0"/>
              <a:t> of the </a:t>
            </a:r>
            <a:r>
              <a:rPr lang="fr-FR" dirty="0" err="1"/>
              <a:t>project</a:t>
            </a:r>
            <a:r>
              <a:rPr lang="fr-FR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To </a:t>
            </a:r>
            <a:r>
              <a:rPr lang="fr-FR" dirty="0" err="1"/>
              <a:t>be</a:t>
            </a:r>
            <a:r>
              <a:rPr lang="fr-FR" dirty="0"/>
              <a:t> able to </a:t>
            </a:r>
            <a:r>
              <a:rPr lang="fr-FR" dirty="0" smtClean="0"/>
              <a:t>split the </a:t>
            </a:r>
            <a:r>
              <a:rPr lang="fr-FR" dirty="0" err="1" smtClean="0"/>
              <a:t>work</a:t>
            </a:r>
            <a:r>
              <a:rPr lang="fr-FR" dirty="0" smtClean="0"/>
              <a:t> </a:t>
            </a:r>
            <a:r>
              <a:rPr lang="fr-FR" dirty="0"/>
              <a:t>and </a:t>
            </a:r>
            <a:r>
              <a:rPr lang="fr-FR" dirty="0" err="1"/>
              <a:t>share</a:t>
            </a:r>
            <a:r>
              <a:rPr lang="fr-FR" dirty="0"/>
              <a:t> </a:t>
            </a:r>
            <a:r>
              <a:rPr lang="fr-FR" dirty="0" err="1"/>
              <a:t>idea</a:t>
            </a:r>
            <a:r>
              <a:rPr lang="fr-FR" dirty="0"/>
              <a:t> </a:t>
            </a:r>
            <a:r>
              <a:rPr lang="fr-FR" dirty="0" smtClean="0"/>
              <a:t>via </a:t>
            </a:r>
            <a:r>
              <a:rPr lang="fr-FR" dirty="0"/>
              <a:t>Zoom </a:t>
            </a:r>
            <a:r>
              <a:rPr lang="fr-FR" dirty="0" smtClean="0"/>
              <a:t>/ </a:t>
            </a:r>
            <a:r>
              <a:rPr lang="fr-FR" dirty="0" err="1" smtClean="0"/>
              <a:t>Trello</a:t>
            </a:r>
            <a:r>
              <a:rPr lang="fr-FR" dirty="0" smtClean="0"/>
              <a:t> and </a:t>
            </a:r>
            <a:r>
              <a:rPr lang="fr-FR" dirty="0"/>
              <a:t>vacation </a:t>
            </a:r>
            <a:r>
              <a:rPr lang="fr-FR" dirty="0" smtClean="0"/>
              <a:t>time</a:t>
            </a:r>
          </a:p>
          <a:p>
            <a:endParaRPr lang="fr-FR" dirty="0"/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err="1"/>
              <a:t>Deliver</a:t>
            </a:r>
            <a:r>
              <a:rPr lang="fr-FR" dirty="0"/>
              <a:t> a clean </a:t>
            </a:r>
            <a:r>
              <a:rPr lang="fr-FR" dirty="0" err="1"/>
              <a:t>Dataset</a:t>
            </a:r>
            <a:r>
              <a:rPr lang="fr-FR" dirty="0"/>
              <a:t> 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Mysql</a:t>
            </a:r>
            <a:r>
              <a:rPr lang="fr-FR" dirty="0"/>
              <a:t>  </a:t>
            </a:r>
            <a:r>
              <a:rPr lang="fr-FR" dirty="0" smtClean="0"/>
              <a:t>tables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66" y="3711313"/>
            <a:ext cx="6588224" cy="314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6850890" y="5157192"/>
            <a:ext cx="16095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Lien </a:t>
            </a:r>
            <a:r>
              <a:rPr lang="fr-FR" sz="1400" b="1" dirty="0" err="1" smtClean="0"/>
              <a:t>trello</a:t>
            </a:r>
            <a:r>
              <a:rPr lang="fr-FR" sz="1400" b="1" dirty="0" smtClean="0"/>
              <a:t> :</a:t>
            </a:r>
          </a:p>
          <a:p>
            <a:r>
              <a:rPr lang="en-GB" sz="1400" dirty="0"/>
              <a:t>https://trello.com/b/YMkIJAV3/team-dashboard</a:t>
            </a:r>
          </a:p>
        </p:txBody>
      </p:sp>
    </p:spTree>
    <p:extLst>
      <p:ext uri="{BB962C8B-B14F-4D97-AF65-F5344CB8AC3E}">
        <p14:creationId xmlns:p14="http://schemas.microsoft.com/office/powerpoint/2010/main" val="207144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sz="4000" b="1" dirty="0" err="1" smtClean="0"/>
              <a:t>Highlights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683568" y="1412776"/>
            <a:ext cx="770089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 smtClean="0"/>
              <a:t>Take</a:t>
            </a:r>
            <a:r>
              <a:rPr lang="fr-FR" dirty="0" smtClean="0"/>
              <a:t> </a:t>
            </a:r>
            <a:r>
              <a:rPr lang="fr-FR" dirty="0"/>
              <a:t>time to check the </a:t>
            </a:r>
            <a:r>
              <a:rPr lang="fr-FR" dirty="0" err="1"/>
              <a:t>Dataset</a:t>
            </a:r>
            <a:r>
              <a:rPr lang="fr-FR" dirty="0"/>
              <a:t> (</a:t>
            </a:r>
            <a:r>
              <a:rPr lang="fr-FR" dirty="0" err="1"/>
              <a:t>missing</a:t>
            </a:r>
            <a:r>
              <a:rPr lang="fr-FR" dirty="0"/>
              <a:t> value, </a:t>
            </a:r>
            <a:r>
              <a:rPr lang="fr-FR" dirty="0" err="1"/>
              <a:t>NaNValue</a:t>
            </a:r>
            <a:r>
              <a:rPr lang="fr-FR" dirty="0"/>
              <a:t>, </a:t>
            </a:r>
            <a:r>
              <a:rPr lang="fr-FR" dirty="0" err="1"/>
              <a:t>column</a:t>
            </a:r>
            <a:r>
              <a:rPr lang="fr-FR" dirty="0"/>
              <a:t> to </a:t>
            </a:r>
            <a:r>
              <a:rPr lang="fr-FR" dirty="0" err="1"/>
              <a:t>delete</a:t>
            </a:r>
            <a:r>
              <a:rPr lang="fr-FR" dirty="0"/>
              <a:t>…)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Sharing </a:t>
            </a:r>
            <a:r>
              <a:rPr lang="fr-FR" dirty="0" err="1"/>
              <a:t>idea</a:t>
            </a:r>
            <a:r>
              <a:rPr lang="fr-FR" dirty="0"/>
              <a:t> and </a:t>
            </a:r>
            <a:r>
              <a:rPr lang="fr-FR" dirty="0" err="1"/>
              <a:t>thinking</a:t>
            </a:r>
            <a:r>
              <a:rPr lang="fr-FR" dirty="0"/>
              <a:t> via Zoom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/>
              <a:t>Build</a:t>
            </a:r>
            <a:r>
              <a:rPr lang="fr-FR" dirty="0"/>
              <a:t> a python script to clean </a:t>
            </a:r>
            <a:r>
              <a:rPr lang="fr-FR" dirty="0" err="1"/>
              <a:t>Dataset</a:t>
            </a:r>
            <a:r>
              <a:rPr lang="fr-FR" dirty="0"/>
              <a:t> and </a:t>
            </a:r>
            <a:r>
              <a:rPr lang="fr-FR" dirty="0" err="1"/>
              <a:t>Mysql</a:t>
            </a:r>
            <a:r>
              <a:rPr lang="fr-FR" dirty="0"/>
              <a:t> tables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Use the Python </a:t>
            </a:r>
            <a:r>
              <a:rPr lang="fr-FR" dirty="0" err="1"/>
              <a:t>library</a:t>
            </a:r>
            <a:r>
              <a:rPr lang="fr-FR" dirty="0"/>
              <a:t> (</a:t>
            </a:r>
            <a:r>
              <a:rPr lang="fr-FR" dirty="0" err="1"/>
              <a:t>matplotlib</a:t>
            </a:r>
            <a:r>
              <a:rPr lang="fr-FR" dirty="0"/>
              <a:t>, </a:t>
            </a:r>
            <a:r>
              <a:rPr lang="fr-FR" dirty="0" err="1"/>
              <a:t>Seaborn</a:t>
            </a:r>
            <a:r>
              <a:rPr lang="fr-FR" dirty="0"/>
              <a:t>) to have </a:t>
            </a:r>
            <a:r>
              <a:rPr lang="fr-FR" dirty="0" err="1"/>
              <a:t>some</a:t>
            </a:r>
            <a:r>
              <a:rPr lang="fr-FR" dirty="0"/>
              <a:t> Data visualisation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/>
              <a:t>Discuss</a:t>
            </a:r>
            <a:r>
              <a:rPr lang="fr-FR" dirty="0"/>
              <a:t> the </a:t>
            </a:r>
            <a:r>
              <a:rPr lang="fr-FR" dirty="0" err="1"/>
              <a:t>subject</a:t>
            </a:r>
            <a:r>
              <a:rPr lang="fr-FR" dirty="0"/>
              <a:t> issue </a:t>
            </a:r>
            <a:r>
              <a:rPr lang="fr-FR" dirty="0" err="1"/>
              <a:t>during</a:t>
            </a:r>
            <a:r>
              <a:rPr lang="fr-FR" dirty="0"/>
              <a:t> vacation </a:t>
            </a:r>
          </a:p>
        </p:txBody>
      </p:sp>
    </p:spTree>
    <p:extLst>
      <p:ext uri="{BB962C8B-B14F-4D97-AF65-F5344CB8AC3E}">
        <p14:creationId xmlns:p14="http://schemas.microsoft.com/office/powerpoint/2010/main" val="3466228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7620000" cy="1143000"/>
          </a:xfrm>
        </p:spPr>
        <p:txBody>
          <a:bodyPr/>
          <a:lstStyle/>
          <a:p>
            <a:r>
              <a:rPr lang="fr-FR" sz="4000" b="1" dirty="0" smtClean="0"/>
              <a:t/>
            </a:r>
            <a:br>
              <a:rPr lang="fr-FR" sz="4000" b="1" dirty="0" smtClean="0"/>
            </a:br>
            <a:r>
              <a:rPr lang="fr-FR" sz="4000" b="1" dirty="0" err="1" smtClean="0"/>
              <a:t>Cleaning</a:t>
            </a:r>
            <a:r>
              <a:rPr lang="fr-FR" sz="4000" b="1" dirty="0" smtClean="0"/>
              <a:t> </a:t>
            </a:r>
            <a:r>
              <a:rPr lang="fr-FR" sz="4000" b="1" dirty="0"/>
              <a:t>Process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10E4874-EC1E-4052-AED1-89D9DBA1E0F5}"/>
              </a:ext>
            </a:extLst>
          </p:cNvPr>
          <p:cNvSpPr txBox="1"/>
          <p:nvPr/>
        </p:nvSpPr>
        <p:spPr>
          <a:xfrm>
            <a:off x="755576" y="1691680"/>
            <a:ext cx="9001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## checking </a:t>
            </a:r>
            <a:r>
              <a:rPr lang="fr-FR" b="1" dirty="0" err="1">
                <a:solidFill>
                  <a:srgbClr val="00B050"/>
                </a:solidFill>
              </a:rPr>
              <a:t>missing</a:t>
            </a:r>
            <a:r>
              <a:rPr lang="fr-FR" b="1" dirty="0">
                <a:solidFill>
                  <a:srgbClr val="00B050"/>
                </a:solidFill>
              </a:rPr>
              <a:t> datas</a:t>
            </a:r>
          </a:p>
          <a:p>
            <a:r>
              <a:rPr lang="fr-FR" dirty="0" err="1"/>
              <a:t>df.isnull</a:t>
            </a:r>
            <a:r>
              <a:rPr lang="fr-FR" dirty="0"/>
              <a:t>().</a:t>
            </a:r>
            <a:r>
              <a:rPr lang="fr-FR" dirty="0" err="1"/>
              <a:t>sum</a:t>
            </a:r>
            <a:r>
              <a:rPr lang="fr-FR" dirty="0"/>
              <a:t>()</a:t>
            </a:r>
          </a:p>
          <a:p>
            <a:endParaRPr lang="fr-FR" dirty="0"/>
          </a:p>
          <a:p>
            <a:r>
              <a:rPr lang="fr-FR" dirty="0" err="1">
                <a:solidFill>
                  <a:srgbClr val="FF0000"/>
                </a:solidFill>
              </a:rPr>
              <a:t>Cleaning</a:t>
            </a:r>
            <a:r>
              <a:rPr lang="fr-FR" dirty="0">
                <a:solidFill>
                  <a:srgbClr val="FF0000"/>
                </a:solidFill>
              </a:rPr>
              <a:t>: </a:t>
            </a:r>
          </a:p>
          <a:p>
            <a:r>
              <a:rPr lang="fr-FR" dirty="0"/>
              <a:t>## </a:t>
            </a:r>
            <a:r>
              <a:rPr lang="fr-FR" dirty="0" err="1"/>
              <a:t>column</a:t>
            </a:r>
            <a:r>
              <a:rPr lang="fr-FR" dirty="0"/>
              <a:t> « </a:t>
            </a:r>
            <a:r>
              <a:rPr lang="fr-FR" dirty="0" err="1"/>
              <a:t>reasonsForlack</a:t>
            </a:r>
            <a:r>
              <a:rPr lang="fr-FR" dirty="0"/>
              <a:t> » have 50% </a:t>
            </a:r>
            <a:r>
              <a:rPr lang="fr-FR" dirty="0" err="1"/>
              <a:t>missing</a:t>
            </a:r>
            <a:r>
              <a:rPr lang="fr-FR" dirty="0"/>
              <a:t> value: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decide</a:t>
            </a:r>
            <a:r>
              <a:rPr lang="fr-FR" dirty="0"/>
              <a:t> to drop</a:t>
            </a:r>
          </a:p>
          <a:p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low</a:t>
            </a:r>
            <a:r>
              <a:rPr lang="fr-FR" dirty="0"/>
              <a:t> </a:t>
            </a:r>
            <a:r>
              <a:rPr lang="fr-FR" dirty="0" err="1"/>
              <a:t>correlation</a:t>
            </a:r>
            <a:r>
              <a:rPr lang="fr-FR" dirty="0"/>
              <a:t> </a:t>
            </a:r>
          </a:p>
          <a:p>
            <a:r>
              <a:rPr lang="fr-FR" dirty="0"/>
              <a:t>+ no </a:t>
            </a:r>
            <a:r>
              <a:rPr lang="fr-FR" dirty="0" err="1"/>
              <a:t>useful</a:t>
            </a:r>
            <a:r>
              <a:rPr lang="fr-FR" dirty="0"/>
              <a:t> data to </a:t>
            </a:r>
            <a:r>
              <a:rPr lang="fr-FR" dirty="0" err="1"/>
              <a:t>operate</a:t>
            </a:r>
            <a:r>
              <a:rPr lang="fr-FR" dirty="0"/>
              <a:t> (</a:t>
            </a:r>
            <a:r>
              <a:rPr lang="fr-FR" dirty="0" err="1"/>
              <a:t>commentary</a:t>
            </a:r>
            <a:r>
              <a:rPr lang="fr-FR" dirty="0"/>
              <a:t>) </a:t>
            </a:r>
          </a:p>
          <a:p>
            <a:r>
              <a:rPr lang="fr-FR" dirty="0" err="1"/>
              <a:t>df</a:t>
            </a:r>
            <a:r>
              <a:rPr lang="fr-FR" dirty="0"/>
              <a:t> = </a:t>
            </a:r>
            <a:r>
              <a:rPr lang="fr-FR" dirty="0" err="1"/>
              <a:t>df.drop</a:t>
            </a:r>
            <a:r>
              <a:rPr lang="fr-FR" dirty="0"/>
              <a:t>('</a:t>
            </a:r>
            <a:r>
              <a:rPr lang="fr-FR" dirty="0" err="1"/>
              <a:t>ReasonsForLack</a:t>
            </a:r>
            <a:r>
              <a:rPr lang="fr-FR" dirty="0"/>
              <a:t>', 1)</a:t>
            </a:r>
          </a:p>
          <a:p>
            <a:endParaRPr lang="fr-FR" dirty="0"/>
          </a:p>
          <a:p>
            <a:r>
              <a:rPr lang="fr-FR" dirty="0"/>
              <a:t>##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rows</a:t>
            </a:r>
            <a:r>
              <a:rPr lang="fr-FR" dirty="0"/>
              <a:t> have </a:t>
            </a:r>
            <a:r>
              <a:rPr lang="fr-FR" dirty="0" err="1"/>
              <a:t>missing</a:t>
            </a:r>
            <a:r>
              <a:rPr lang="fr-FR" dirty="0"/>
              <a:t> value on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columns</a:t>
            </a:r>
            <a:r>
              <a:rPr lang="fr-FR" dirty="0"/>
              <a:t>: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droping</a:t>
            </a:r>
            <a:r>
              <a:rPr lang="fr-FR" dirty="0"/>
              <a:t> the </a:t>
            </a:r>
            <a:r>
              <a:rPr lang="fr-FR" dirty="0" err="1"/>
              <a:t>rows</a:t>
            </a:r>
            <a:endParaRPr lang="fr-FR" dirty="0"/>
          </a:p>
          <a:p>
            <a:r>
              <a:rPr lang="fr-FR" dirty="0" err="1"/>
              <a:t>df.drop</a:t>
            </a:r>
            <a:r>
              <a:rPr lang="fr-FR" dirty="0"/>
              <a:t>(</a:t>
            </a:r>
            <a:r>
              <a:rPr lang="fr-FR" dirty="0" err="1"/>
              <a:t>df.index</a:t>
            </a:r>
            <a:r>
              <a:rPr lang="fr-FR" dirty="0"/>
              <a:t>[200:206], axis=0, </a:t>
            </a:r>
            <a:r>
              <a:rPr lang="fr-FR" dirty="0" err="1"/>
              <a:t>inplace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## For </a:t>
            </a:r>
            <a:r>
              <a:rPr lang="fr-FR" dirty="0" err="1"/>
              <a:t>other</a:t>
            </a:r>
            <a:r>
              <a:rPr lang="fr-FR" dirty="0"/>
              <a:t>: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replaced</a:t>
            </a:r>
            <a:r>
              <a:rPr lang="fr-FR" dirty="0"/>
              <a:t> </a:t>
            </a:r>
            <a:r>
              <a:rPr lang="fr-FR" dirty="0" err="1"/>
              <a:t>empty</a:t>
            </a:r>
            <a:r>
              <a:rPr lang="fr-FR" dirty="0"/>
              <a:t> </a:t>
            </a:r>
            <a:r>
              <a:rPr lang="fr-FR" dirty="0" err="1"/>
              <a:t>rows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mode of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columns</a:t>
            </a:r>
            <a:r>
              <a:rPr lang="fr-FR" dirty="0"/>
              <a:t> ()</a:t>
            </a:r>
          </a:p>
          <a:p>
            <a:r>
              <a:rPr lang="fr-FR" dirty="0" err="1"/>
              <a:t>age_mode</a:t>
            </a:r>
            <a:r>
              <a:rPr lang="fr-FR" dirty="0"/>
              <a:t> = </a:t>
            </a:r>
            <a:r>
              <a:rPr lang="fr-FR" dirty="0" err="1"/>
              <a:t>df.mode</a:t>
            </a:r>
            <a:r>
              <a:rPr lang="fr-FR" dirty="0"/>
              <a:t>()['Age'][0]</a:t>
            </a:r>
          </a:p>
          <a:p>
            <a:r>
              <a:rPr lang="fr-FR" dirty="0" err="1"/>
              <a:t>df</a:t>
            </a:r>
            <a:r>
              <a:rPr lang="fr-FR" dirty="0"/>
              <a:t>['Age'].</a:t>
            </a:r>
            <a:r>
              <a:rPr lang="fr-FR" dirty="0" err="1"/>
              <a:t>fillna</a:t>
            </a:r>
            <a:r>
              <a:rPr lang="fr-FR" dirty="0"/>
              <a:t>(</a:t>
            </a:r>
            <a:r>
              <a:rPr lang="fr-FR" dirty="0" err="1"/>
              <a:t>age_mode</a:t>
            </a:r>
            <a:r>
              <a:rPr lang="fr-FR" dirty="0"/>
              <a:t>, </a:t>
            </a:r>
            <a:r>
              <a:rPr lang="fr-FR" dirty="0" err="1"/>
              <a:t>inplace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2597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7620000" cy="1143000"/>
          </a:xfrm>
        </p:spPr>
        <p:txBody>
          <a:bodyPr/>
          <a:lstStyle/>
          <a:p>
            <a:r>
              <a:rPr lang="fr-FR" sz="4000" b="1" dirty="0" smtClean="0"/>
              <a:t/>
            </a:r>
            <a:br>
              <a:rPr lang="fr-FR" sz="4000" b="1" dirty="0" smtClean="0"/>
            </a:br>
            <a:r>
              <a:rPr lang="fr-FR" sz="4000" b="1" dirty="0" err="1" smtClean="0"/>
              <a:t>Cleaning</a:t>
            </a:r>
            <a:r>
              <a:rPr lang="fr-FR" sz="4000" b="1" dirty="0" smtClean="0"/>
              <a:t> </a:t>
            </a:r>
            <a:r>
              <a:rPr lang="fr-FR" sz="4000" b="1" dirty="0"/>
              <a:t>Process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10E4874-EC1E-4052-AED1-89D9DBA1E0F5}"/>
              </a:ext>
            </a:extLst>
          </p:cNvPr>
          <p:cNvSpPr txBox="1"/>
          <p:nvPr/>
        </p:nvSpPr>
        <p:spPr>
          <a:xfrm>
            <a:off x="755576" y="1844824"/>
            <a:ext cx="65527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## </a:t>
            </a:r>
            <a:r>
              <a:rPr lang="fr-FR" b="1" dirty="0" err="1">
                <a:solidFill>
                  <a:srgbClr val="00B050"/>
                </a:solidFill>
              </a:rPr>
              <a:t>column</a:t>
            </a:r>
            <a:r>
              <a:rPr lang="fr-FR" b="1" dirty="0">
                <a:solidFill>
                  <a:srgbClr val="00B050"/>
                </a:solidFill>
              </a:rPr>
              <a:t>: </a:t>
            </a:r>
            <a:r>
              <a:rPr lang="fr-FR" b="1" dirty="0" err="1">
                <a:solidFill>
                  <a:srgbClr val="00B050"/>
                </a:solidFill>
              </a:rPr>
              <a:t>KeyTraits</a:t>
            </a:r>
            <a:r>
              <a:rPr lang="fr-FR" b="1" dirty="0">
                <a:solidFill>
                  <a:srgbClr val="00B050"/>
                </a:solidFill>
              </a:rPr>
              <a:t>: </a:t>
            </a:r>
            <a:r>
              <a:rPr lang="fr-FR" b="1" dirty="0" err="1">
                <a:solidFill>
                  <a:srgbClr val="00B050"/>
                </a:solidFill>
              </a:rPr>
              <a:t>error</a:t>
            </a:r>
            <a:r>
              <a:rPr lang="fr-FR" b="1" dirty="0">
                <a:solidFill>
                  <a:srgbClr val="00B050"/>
                </a:solidFill>
              </a:rPr>
              <a:t> in value </a:t>
            </a:r>
            <a:r>
              <a:rPr lang="fr-FR" dirty="0"/>
              <a:t>- </a:t>
            </a:r>
          </a:p>
          <a:p>
            <a:r>
              <a:rPr lang="fr-FR" dirty="0"/>
              <a:t>## </a:t>
            </a:r>
            <a:r>
              <a:rPr lang="fr-FR" dirty="0" err="1"/>
              <a:t>get</a:t>
            </a:r>
            <a:r>
              <a:rPr lang="fr-FR" dirty="0"/>
              <a:t> unique value, to check the value</a:t>
            </a:r>
          </a:p>
          <a:p>
            <a:r>
              <a:rPr lang="fr-FR" dirty="0" err="1"/>
              <a:t>df</a:t>
            </a:r>
            <a:r>
              <a:rPr lang="fr-FR" dirty="0"/>
              <a:t>['</a:t>
            </a:r>
            <a:r>
              <a:rPr lang="fr-FR" dirty="0" err="1"/>
              <a:t>KeyTraits</a:t>
            </a:r>
            <a:r>
              <a:rPr lang="fr-FR" dirty="0"/>
              <a:t>'].unique()</a:t>
            </a:r>
          </a:p>
          <a:p>
            <a:r>
              <a:rPr lang="fr-FR" dirty="0"/>
              <a:t>## replace </a:t>
            </a:r>
            <a:r>
              <a:rPr lang="fr-FR" dirty="0" err="1"/>
              <a:t>error</a:t>
            </a:r>
            <a:r>
              <a:rPr lang="fr-FR" dirty="0"/>
              <a:t>-value in </a:t>
            </a:r>
            <a:r>
              <a:rPr lang="fr-FR" dirty="0" err="1"/>
              <a:t>Keytraits</a:t>
            </a:r>
            <a:endParaRPr lang="fr-FR" dirty="0"/>
          </a:p>
          <a:p>
            <a:r>
              <a:rPr lang="fr-FR" dirty="0" err="1"/>
              <a:t>df</a:t>
            </a:r>
            <a:r>
              <a:rPr lang="fr-FR" dirty="0"/>
              <a:t>["</a:t>
            </a:r>
            <a:r>
              <a:rPr lang="fr-FR" dirty="0" err="1"/>
              <a:t>KeyTraits</a:t>
            </a:r>
            <a:r>
              <a:rPr lang="fr-FR" dirty="0"/>
              <a:t>"].replace("</a:t>
            </a:r>
            <a:r>
              <a:rPr lang="fr-FR" dirty="0" err="1"/>
              <a:t>Rrresilience</a:t>
            </a:r>
            <a:r>
              <a:rPr lang="fr-FR" dirty="0"/>
              <a:t>", "</a:t>
            </a:r>
            <a:r>
              <a:rPr lang="fr-FR" dirty="0" err="1"/>
              <a:t>Resilience</a:t>
            </a:r>
            <a:r>
              <a:rPr lang="fr-FR" dirty="0"/>
              <a:t>", </a:t>
            </a:r>
            <a:r>
              <a:rPr lang="fr-FR" dirty="0" err="1"/>
              <a:t>inplace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 )</a:t>
            </a:r>
          </a:p>
          <a:p>
            <a:r>
              <a:rPr lang="fr-FR" dirty="0" err="1"/>
              <a:t>df</a:t>
            </a:r>
            <a:r>
              <a:rPr lang="fr-FR" dirty="0"/>
              <a:t>["</a:t>
            </a:r>
            <a:r>
              <a:rPr lang="fr-FR" dirty="0" err="1"/>
              <a:t>KeyTraits</a:t>
            </a:r>
            <a:r>
              <a:rPr lang="fr-FR" dirty="0"/>
              <a:t>"].replace("passion", "Passion", </a:t>
            </a:r>
            <a:r>
              <a:rPr lang="fr-FR" dirty="0" err="1"/>
              <a:t>inplace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 )</a:t>
            </a:r>
          </a:p>
          <a:p>
            <a:endParaRPr lang="fr-FR" dirty="0"/>
          </a:p>
          <a:p>
            <a:r>
              <a:rPr lang="fr-FR" b="1" dirty="0">
                <a:solidFill>
                  <a:srgbClr val="00B050"/>
                </a:solidFill>
              </a:rPr>
              <a:t>## </a:t>
            </a:r>
            <a:r>
              <a:rPr lang="fr-FR" b="1" dirty="0" err="1">
                <a:solidFill>
                  <a:srgbClr val="00B050"/>
                </a:solidFill>
              </a:rPr>
              <a:t>Uniformize</a:t>
            </a:r>
            <a:r>
              <a:rPr lang="fr-FR" b="1" dirty="0">
                <a:solidFill>
                  <a:srgbClr val="00B050"/>
                </a:solidFill>
              </a:rPr>
              <a:t> data in </a:t>
            </a:r>
            <a:r>
              <a:rPr lang="fr-FR" b="1" dirty="0" err="1">
                <a:solidFill>
                  <a:srgbClr val="00B050"/>
                </a:solidFill>
              </a:rPr>
              <a:t>column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gender</a:t>
            </a:r>
            <a:r>
              <a:rPr lang="fr-FR" b="1" dirty="0">
                <a:solidFill>
                  <a:srgbClr val="00B050"/>
                </a:solidFill>
              </a:rPr>
              <a:t> and City</a:t>
            </a:r>
          </a:p>
          <a:p>
            <a:r>
              <a:rPr lang="fr-FR" dirty="0" err="1"/>
              <a:t>df</a:t>
            </a:r>
            <a:r>
              <a:rPr lang="fr-FR" dirty="0"/>
              <a:t>['</a:t>
            </a:r>
            <a:r>
              <a:rPr lang="fr-FR" dirty="0" err="1"/>
              <a:t>Gender</a:t>
            </a:r>
            <a:r>
              <a:rPr lang="fr-FR" dirty="0"/>
              <a:t>'] = </a:t>
            </a:r>
            <a:r>
              <a:rPr lang="fr-FR" dirty="0" err="1"/>
              <a:t>df</a:t>
            </a:r>
            <a:r>
              <a:rPr lang="fr-FR" dirty="0"/>
              <a:t>['</a:t>
            </a:r>
            <a:r>
              <a:rPr lang="fr-FR" dirty="0" err="1"/>
              <a:t>Gender</a:t>
            </a:r>
            <a:r>
              <a:rPr lang="fr-FR" dirty="0"/>
              <a:t>'].</a:t>
            </a:r>
            <a:r>
              <a:rPr lang="fr-FR" dirty="0" err="1"/>
              <a:t>str.capitalize</a:t>
            </a:r>
            <a:r>
              <a:rPr lang="fr-FR" dirty="0"/>
              <a:t>()</a:t>
            </a:r>
          </a:p>
          <a:p>
            <a:r>
              <a:rPr lang="fr-FR" dirty="0" err="1"/>
              <a:t>df</a:t>
            </a:r>
            <a:r>
              <a:rPr lang="fr-FR" dirty="0"/>
              <a:t>['City'] = </a:t>
            </a:r>
            <a:r>
              <a:rPr lang="fr-FR" dirty="0" err="1"/>
              <a:t>df</a:t>
            </a:r>
            <a:r>
              <a:rPr lang="fr-FR" dirty="0"/>
              <a:t>['City'].</a:t>
            </a:r>
            <a:r>
              <a:rPr lang="fr-FR" dirty="0" err="1"/>
              <a:t>str.capitalize</a:t>
            </a:r>
            <a:r>
              <a:rPr lang="fr-FR" dirty="0"/>
              <a:t>()</a:t>
            </a:r>
          </a:p>
          <a:p>
            <a:endParaRPr lang="fr-FR" dirty="0"/>
          </a:p>
          <a:p>
            <a:r>
              <a:rPr lang="fr-FR" b="1" dirty="0">
                <a:solidFill>
                  <a:srgbClr val="00B050"/>
                </a:solidFill>
              </a:rPr>
              <a:t>## </a:t>
            </a:r>
            <a:r>
              <a:rPr lang="fr-FR" b="1" dirty="0" err="1">
                <a:solidFill>
                  <a:srgbClr val="00B050"/>
                </a:solidFill>
              </a:rPr>
              <a:t>delete</a:t>
            </a:r>
            <a:r>
              <a:rPr lang="fr-FR" b="1" dirty="0">
                <a:solidFill>
                  <a:srgbClr val="00B050"/>
                </a:solidFill>
              </a:rPr>
              <a:t> all </a:t>
            </a:r>
            <a:r>
              <a:rPr lang="fr-FR" b="1" dirty="0" err="1">
                <a:solidFill>
                  <a:srgbClr val="00B050"/>
                </a:solidFill>
              </a:rPr>
              <a:t>spaces</a:t>
            </a:r>
            <a:r>
              <a:rPr lang="fr-FR" b="1" dirty="0">
                <a:solidFill>
                  <a:srgbClr val="00B050"/>
                </a:solidFill>
              </a:rPr>
              <a:t> in </a:t>
            </a:r>
            <a:r>
              <a:rPr lang="fr-FR" b="1" dirty="0" err="1">
                <a:solidFill>
                  <a:srgbClr val="00B050"/>
                </a:solidFill>
              </a:rPr>
              <a:t>title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columns</a:t>
            </a:r>
            <a:endParaRPr lang="fr-FR" b="1" dirty="0">
              <a:solidFill>
                <a:srgbClr val="00B050"/>
              </a:solidFill>
            </a:endParaRPr>
          </a:p>
          <a:p>
            <a:r>
              <a:rPr lang="fr-FR" dirty="0" err="1"/>
              <a:t>df.columns</a:t>
            </a:r>
            <a:r>
              <a:rPr lang="fr-FR" dirty="0"/>
              <a:t> = </a:t>
            </a:r>
            <a:r>
              <a:rPr lang="fr-FR" dirty="0" err="1"/>
              <a:t>df.columns.str.replace</a:t>
            </a:r>
            <a:r>
              <a:rPr lang="fr-FR" dirty="0"/>
              <a:t>(' ', ‘’)</a:t>
            </a:r>
          </a:p>
          <a:p>
            <a:endParaRPr lang="fr-FR" dirty="0"/>
          </a:p>
          <a:p>
            <a:r>
              <a:rPr lang="fr-FR" dirty="0"/>
              <a:t>:</a:t>
            </a:r>
            <a:r>
              <a:rPr lang="fr-FR" b="1" dirty="0">
                <a:solidFill>
                  <a:srgbClr val="00B050"/>
                </a:solidFill>
              </a:rPr>
              <a:t>NB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had</a:t>
            </a:r>
            <a:r>
              <a:rPr lang="fr-FR" dirty="0"/>
              <a:t> </a:t>
            </a:r>
            <a:r>
              <a:rPr lang="fr-FR" dirty="0" err="1"/>
              <a:t>any</a:t>
            </a:r>
            <a:r>
              <a:rPr lang="fr-FR" dirty="0"/>
              <a:t> duplicate </a:t>
            </a:r>
            <a:r>
              <a:rPr lang="fr-FR" dirty="0" err="1"/>
              <a:t>number</a:t>
            </a:r>
            <a:r>
              <a:rPr lang="fr-FR" dirty="0"/>
              <a:t>, </a:t>
            </a:r>
            <a:r>
              <a:rPr lang="fr-FR" dirty="0" err="1"/>
              <a:t>neither</a:t>
            </a:r>
            <a:r>
              <a:rPr lang="fr-FR" dirty="0"/>
              <a:t> </a:t>
            </a:r>
            <a:r>
              <a:rPr lang="fr-FR" dirty="0" err="1"/>
              <a:t>outliers</a:t>
            </a:r>
            <a:endParaRPr lang="fr-FR" dirty="0"/>
          </a:p>
          <a:p>
            <a:r>
              <a:rPr lang="en-US" dirty="0"/>
              <a:t>df[</a:t>
            </a:r>
            <a:r>
              <a:rPr lang="en-US" dirty="0" err="1"/>
              <a:t>df.duplicated</a:t>
            </a:r>
            <a:r>
              <a:rPr lang="en-US" dirty="0"/>
              <a:t>(keep=False)]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5224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C0CC8B-5481-41C0-A1CB-EAB6E1960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053" y="79331"/>
            <a:ext cx="7620000" cy="1143000"/>
          </a:xfrm>
        </p:spPr>
        <p:txBody>
          <a:bodyPr/>
          <a:lstStyle/>
          <a:p>
            <a:r>
              <a:rPr lang="fr-FR" sz="4000" b="1" dirty="0" smtClean="0"/>
              <a:t/>
            </a:r>
            <a:br>
              <a:rPr lang="fr-FR" sz="4000" b="1" dirty="0" smtClean="0"/>
            </a:br>
            <a:r>
              <a:rPr lang="fr-FR" sz="4000" b="1" dirty="0" err="1" smtClean="0"/>
              <a:t>V</a:t>
            </a:r>
            <a:r>
              <a:rPr lang="fr-FR" sz="4000" b="1" dirty="0" err="1" smtClean="0"/>
              <a:t>isuals</a:t>
            </a:r>
            <a:r>
              <a:rPr lang="fr-FR" sz="4000" b="1" dirty="0" smtClean="0"/>
              <a:t> </a:t>
            </a:r>
            <a:r>
              <a:rPr lang="fr-FR" sz="4000" b="1" dirty="0" err="1"/>
              <a:t>representation</a:t>
            </a:r>
            <a:r>
              <a:rPr lang="fr-FR" sz="4000" b="1" dirty="0"/>
              <a:t> - </a:t>
            </a:r>
            <a:r>
              <a:rPr lang="fr-FR" sz="4000" b="1" dirty="0" err="1"/>
              <a:t>Gender</a:t>
            </a:r>
            <a:endParaRPr lang="fr-FR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3460652-FB4A-441B-BBA5-4B7F940E63B0}"/>
              </a:ext>
            </a:extLst>
          </p:cNvPr>
          <p:cNvSpPr txBox="1"/>
          <p:nvPr/>
        </p:nvSpPr>
        <p:spPr>
          <a:xfrm>
            <a:off x="5868144" y="148478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Count plot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5651704-1609-4996-BF4E-A2552E7B88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64" t="44750" r="56299" b="26900"/>
          <a:stretch/>
        </p:blipFill>
        <p:spPr>
          <a:xfrm>
            <a:off x="835585" y="1988840"/>
            <a:ext cx="5032559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65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C0CC8B-5481-41C0-A1CB-EAB6E1960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053" y="79331"/>
            <a:ext cx="7620000" cy="1143000"/>
          </a:xfrm>
        </p:spPr>
        <p:txBody>
          <a:bodyPr/>
          <a:lstStyle/>
          <a:p>
            <a:r>
              <a:rPr lang="fr-FR" sz="4000" b="1" dirty="0" smtClean="0"/>
              <a:t/>
            </a:r>
            <a:br>
              <a:rPr lang="fr-FR" sz="4000" b="1" dirty="0" smtClean="0"/>
            </a:br>
            <a:r>
              <a:rPr lang="fr-FR" sz="4000" b="1" dirty="0" err="1" smtClean="0"/>
              <a:t>Visuals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representation</a:t>
            </a:r>
            <a:r>
              <a:rPr lang="fr-FR" sz="4000" b="1" dirty="0" smtClean="0"/>
              <a:t> -</a:t>
            </a:r>
            <a:r>
              <a:rPr lang="fr-FR" sz="4000" b="1" dirty="0" err="1" smtClean="0"/>
              <a:t>Educational</a:t>
            </a:r>
            <a:r>
              <a:rPr lang="fr-FR" sz="4000" b="1" dirty="0" smtClean="0"/>
              <a:t> </a:t>
            </a:r>
            <a:r>
              <a:rPr lang="fr-FR" sz="4000" b="1" dirty="0" err="1"/>
              <a:t>sector</a:t>
            </a:r>
            <a:endParaRPr lang="fr-FR" sz="4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55A77D2-70E5-4728-A686-7E54157B47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76" t="31100" r="52362" b="12201"/>
          <a:stretch/>
        </p:blipFill>
        <p:spPr>
          <a:xfrm>
            <a:off x="1043608" y="1700808"/>
            <a:ext cx="4104456" cy="51544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3460652-FB4A-441B-BBA5-4B7F940E63B0}"/>
              </a:ext>
            </a:extLst>
          </p:cNvPr>
          <p:cNvSpPr txBox="1"/>
          <p:nvPr/>
        </p:nvSpPr>
        <p:spPr>
          <a:xfrm>
            <a:off x="5868144" y="148478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Count plot</a:t>
            </a:r>
          </a:p>
        </p:txBody>
      </p:sp>
    </p:spTree>
    <p:extLst>
      <p:ext uri="{BB962C8B-B14F-4D97-AF65-F5344CB8AC3E}">
        <p14:creationId xmlns:p14="http://schemas.microsoft.com/office/powerpoint/2010/main" val="317338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329770-EB8D-47A1-B552-0ECA8FB68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dirty="0"/>
              <a:t>Connexion To SQL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5391D2D-38F3-43E1-A984-F3F20329D7F6}"/>
              </a:ext>
            </a:extLst>
          </p:cNvPr>
          <p:cNvSpPr txBox="1"/>
          <p:nvPr/>
        </p:nvSpPr>
        <p:spPr>
          <a:xfrm>
            <a:off x="342764" y="1417180"/>
            <a:ext cx="7848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0" i="0" dirty="0">
                <a:solidFill>
                  <a:srgbClr val="1D1C1D"/>
                </a:solidFill>
                <a:effectLst/>
                <a:latin typeface="Slack-Lato"/>
              </a:rPr>
              <a:t>import pandas as </a:t>
            </a:r>
            <a:r>
              <a:rPr lang="fr-FR" b="0" i="0" dirty="0" err="1">
                <a:solidFill>
                  <a:srgbClr val="1D1C1D"/>
                </a:solidFill>
                <a:effectLst/>
                <a:latin typeface="Slack-Lato"/>
              </a:rPr>
              <a:t>pd</a:t>
            </a:r>
            <a:endParaRPr lang="fr-FR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algn="l"/>
            <a:r>
              <a:rPr lang="fr-FR" b="0" i="0" dirty="0">
                <a:solidFill>
                  <a:srgbClr val="1D1C1D"/>
                </a:solidFill>
                <a:effectLst/>
                <a:latin typeface="Slack-Lato"/>
              </a:rPr>
              <a:t>import </a:t>
            </a:r>
            <a:r>
              <a:rPr lang="fr-FR" b="0" i="0" dirty="0" err="1">
                <a:solidFill>
                  <a:srgbClr val="1D1C1D"/>
                </a:solidFill>
                <a:effectLst/>
                <a:latin typeface="Slack-Lato"/>
              </a:rPr>
              <a:t>mysql.connector</a:t>
            </a:r>
            <a:r>
              <a:rPr lang="fr-FR" b="0" i="0" dirty="0">
                <a:solidFill>
                  <a:srgbClr val="1D1C1D"/>
                </a:solidFill>
                <a:effectLst/>
                <a:latin typeface="Slack-Lato"/>
              </a:rPr>
              <a:t/>
            </a:r>
            <a:br>
              <a:rPr lang="fr-FR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fr-FR" b="0" i="0" dirty="0">
                <a:solidFill>
                  <a:srgbClr val="1D1C1D"/>
                </a:solidFill>
                <a:effectLst/>
                <a:latin typeface="Slack-Lato"/>
              </a:rPr>
              <a:t>import </a:t>
            </a:r>
            <a:r>
              <a:rPr lang="fr-FR" b="0" i="0" dirty="0" err="1">
                <a:solidFill>
                  <a:srgbClr val="1D1C1D"/>
                </a:solidFill>
                <a:effectLst/>
                <a:latin typeface="Slack-Lato"/>
              </a:rPr>
              <a:t>sqlalchemy</a:t>
            </a:r>
            <a:endParaRPr lang="fr-FR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algn="l"/>
            <a:r>
              <a:rPr lang="fr-FR" b="0" i="0" dirty="0" err="1">
                <a:solidFill>
                  <a:srgbClr val="1D1C1D"/>
                </a:solidFill>
                <a:effectLst/>
                <a:latin typeface="Slack-Lato"/>
              </a:rPr>
              <a:t>database_username</a:t>
            </a:r>
            <a:r>
              <a:rPr lang="fr-FR" b="0" i="0" dirty="0">
                <a:solidFill>
                  <a:srgbClr val="1D1C1D"/>
                </a:solidFill>
                <a:effectLst/>
                <a:latin typeface="Slack-Lato"/>
              </a:rPr>
              <a:t> = ‘root'</a:t>
            </a:r>
            <a:br>
              <a:rPr lang="fr-FR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fr-FR" b="0" i="0" dirty="0" err="1">
                <a:solidFill>
                  <a:srgbClr val="1D1C1D"/>
                </a:solidFill>
                <a:effectLst/>
                <a:latin typeface="Slack-Lato"/>
              </a:rPr>
              <a:t>database_password</a:t>
            </a:r>
            <a:r>
              <a:rPr lang="fr-FR" b="0" i="0" dirty="0">
                <a:solidFill>
                  <a:srgbClr val="1D1C1D"/>
                </a:solidFill>
                <a:effectLst/>
                <a:latin typeface="Slack-Lato"/>
              </a:rPr>
              <a:t> = ‘XXX'</a:t>
            </a:r>
            <a:br>
              <a:rPr lang="fr-FR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fr-FR" b="0" i="0" dirty="0" err="1">
                <a:solidFill>
                  <a:srgbClr val="1D1C1D"/>
                </a:solidFill>
                <a:effectLst/>
                <a:latin typeface="Slack-Lato"/>
              </a:rPr>
              <a:t>database_ip</a:t>
            </a:r>
            <a:r>
              <a:rPr lang="fr-FR" b="0" i="0" dirty="0">
                <a:solidFill>
                  <a:srgbClr val="1D1C1D"/>
                </a:solidFill>
                <a:effectLst/>
                <a:latin typeface="Slack-Lato"/>
              </a:rPr>
              <a:t>       = '127.0.0.1'</a:t>
            </a:r>
            <a:br>
              <a:rPr lang="fr-FR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fr-FR" b="0" i="0" dirty="0" err="1">
                <a:solidFill>
                  <a:srgbClr val="1D1C1D"/>
                </a:solidFill>
                <a:effectLst/>
                <a:latin typeface="Slack-Lato"/>
              </a:rPr>
              <a:t>database_name</a:t>
            </a:r>
            <a:r>
              <a:rPr lang="fr-FR" b="0" i="0" dirty="0">
                <a:solidFill>
                  <a:srgbClr val="1D1C1D"/>
                </a:solidFill>
                <a:effectLst/>
                <a:latin typeface="Slack-Lato"/>
              </a:rPr>
              <a:t>     = 'project3’</a:t>
            </a:r>
          </a:p>
          <a:p>
            <a:pPr algn="l"/>
            <a:endParaRPr lang="fr-FR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algn="l"/>
            <a:r>
              <a:rPr lang="fr-FR" b="0" i="0" dirty="0" err="1">
                <a:solidFill>
                  <a:srgbClr val="1D1C1D"/>
                </a:solidFill>
                <a:effectLst/>
                <a:latin typeface="Slack-Lato"/>
              </a:rPr>
              <a:t>database_connection</a:t>
            </a:r>
            <a:r>
              <a:rPr lang="fr-FR" b="0" i="0" dirty="0">
                <a:solidFill>
                  <a:srgbClr val="1D1C1D"/>
                </a:solidFill>
                <a:effectLst/>
                <a:latin typeface="Slack-Lato"/>
              </a:rPr>
              <a:t> = </a:t>
            </a:r>
            <a:r>
              <a:rPr lang="fr-FR" b="0" i="0" dirty="0" err="1">
                <a:solidFill>
                  <a:srgbClr val="1D1C1D"/>
                </a:solidFill>
                <a:effectLst/>
                <a:latin typeface="Slack-Lato"/>
              </a:rPr>
              <a:t>sqlalchemy.create_engine</a:t>
            </a:r>
            <a:r>
              <a:rPr lang="fr-FR" b="0" i="0" dirty="0">
                <a:solidFill>
                  <a:srgbClr val="1D1C1D"/>
                </a:solidFill>
                <a:effectLst/>
                <a:latin typeface="Slack-Lato"/>
              </a:rPr>
              <a:t>('</a:t>
            </a:r>
            <a:r>
              <a:rPr lang="fr-FR" b="0" i="0" dirty="0" err="1">
                <a:solidFill>
                  <a:srgbClr val="1D1C1D"/>
                </a:solidFill>
                <a:effectLst/>
                <a:latin typeface="Slack-Lato"/>
              </a:rPr>
              <a:t>mysql+mysqlconnector</a:t>
            </a:r>
            <a:r>
              <a:rPr lang="fr-FR" b="0" i="0" dirty="0">
                <a:solidFill>
                  <a:srgbClr val="1D1C1D"/>
                </a:solidFill>
                <a:effectLst/>
                <a:latin typeface="Slack-Lato"/>
              </a:rPr>
              <a:t>://{0}:{1}@{2}/{3}'.</a:t>
            </a:r>
            <a:br>
              <a:rPr lang="fr-FR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fr-FR" b="0" i="0" dirty="0">
                <a:solidFill>
                  <a:srgbClr val="1D1C1D"/>
                </a:solidFill>
                <a:effectLst/>
                <a:latin typeface="Slack-Lato"/>
              </a:rPr>
              <a:t>                                               format(</a:t>
            </a:r>
            <a:r>
              <a:rPr lang="fr-FR" b="0" i="0" dirty="0" err="1">
                <a:solidFill>
                  <a:srgbClr val="1D1C1D"/>
                </a:solidFill>
                <a:effectLst/>
                <a:latin typeface="Slack-Lato"/>
              </a:rPr>
              <a:t>database_username</a:t>
            </a:r>
            <a:r>
              <a:rPr lang="fr-FR" b="0" i="0" dirty="0">
                <a:solidFill>
                  <a:srgbClr val="1D1C1D"/>
                </a:solidFill>
                <a:effectLst/>
                <a:latin typeface="Slack-Lato"/>
              </a:rPr>
              <a:t>, </a:t>
            </a:r>
            <a:r>
              <a:rPr lang="fr-FR" b="0" i="0" dirty="0" err="1">
                <a:solidFill>
                  <a:srgbClr val="1D1C1D"/>
                </a:solidFill>
                <a:effectLst/>
                <a:latin typeface="Slack-Lato"/>
              </a:rPr>
              <a:t>database_password</a:t>
            </a:r>
            <a:r>
              <a:rPr lang="fr-FR" b="0" i="0" dirty="0">
                <a:solidFill>
                  <a:srgbClr val="1D1C1D"/>
                </a:solidFill>
                <a:effectLst/>
                <a:latin typeface="Slack-Lato"/>
              </a:rPr>
              <a:t>,</a:t>
            </a:r>
            <a:br>
              <a:rPr lang="fr-FR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fr-FR" b="0" i="0" dirty="0">
                <a:solidFill>
                  <a:srgbClr val="1D1C1D"/>
                </a:solidFill>
                <a:effectLst/>
                <a:latin typeface="Slack-Lato"/>
              </a:rPr>
              <a:t>                                                      </a:t>
            </a:r>
            <a:r>
              <a:rPr lang="fr-FR" b="0" i="0" dirty="0" err="1">
                <a:solidFill>
                  <a:srgbClr val="1D1C1D"/>
                </a:solidFill>
                <a:effectLst/>
                <a:latin typeface="Slack-Lato"/>
              </a:rPr>
              <a:t>database_ip</a:t>
            </a:r>
            <a:r>
              <a:rPr lang="fr-FR" b="0" i="0" dirty="0">
                <a:solidFill>
                  <a:srgbClr val="1D1C1D"/>
                </a:solidFill>
                <a:effectLst/>
                <a:latin typeface="Slack-Lato"/>
              </a:rPr>
              <a:t>, </a:t>
            </a:r>
            <a:r>
              <a:rPr lang="fr-FR" b="0" i="0" dirty="0" err="1">
                <a:solidFill>
                  <a:srgbClr val="1D1C1D"/>
                </a:solidFill>
                <a:effectLst/>
                <a:latin typeface="Slack-Lato"/>
              </a:rPr>
              <a:t>database_name</a:t>
            </a:r>
            <a:r>
              <a:rPr lang="fr-FR" b="0" i="0" dirty="0">
                <a:solidFill>
                  <a:srgbClr val="1D1C1D"/>
                </a:solidFill>
                <a:effectLst/>
                <a:latin typeface="Slack-Lato"/>
              </a:rPr>
              <a:t>), </a:t>
            </a:r>
            <a:r>
              <a:rPr lang="fr-FR" b="0" i="0" dirty="0" err="1">
                <a:solidFill>
                  <a:srgbClr val="1D1C1D"/>
                </a:solidFill>
                <a:effectLst/>
                <a:latin typeface="Slack-Lato"/>
              </a:rPr>
              <a:t>pool_recycle</a:t>
            </a:r>
            <a:r>
              <a:rPr lang="fr-FR" b="0" i="0" dirty="0">
                <a:solidFill>
                  <a:srgbClr val="1D1C1D"/>
                </a:solidFill>
                <a:effectLst/>
                <a:latin typeface="Slack-Lato"/>
              </a:rPr>
              <a:t>=1, </a:t>
            </a:r>
            <a:r>
              <a:rPr lang="fr-FR" b="0" i="0" dirty="0" err="1">
                <a:solidFill>
                  <a:srgbClr val="1D1C1D"/>
                </a:solidFill>
                <a:effectLst/>
                <a:latin typeface="Slack-Lato"/>
              </a:rPr>
              <a:t>pool_timeout</a:t>
            </a:r>
            <a:r>
              <a:rPr lang="fr-FR" b="0" i="0" dirty="0">
                <a:solidFill>
                  <a:srgbClr val="1D1C1D"/>
                </a:solidFill>
                <a:effectLst/>
                <a:latin typeface="Slack-Lato"/>
              </a:rPr>
              <a:t>=57600).</a:t>
            </a:r>
            <a:r>
              <a:rPr lang="fr-FR" b="0" i="0" dirty="0" err="1">
                <a:solidFill>
                  <a:srgbClr val="1D1C1D"/>
                </a:solidFill>
                <a:effectLst/>
                <a:latin typeface="Slack-Lato"/>
              </a:rPr>
              <a:t>connect</a:t>
            </a:r>
            <a:r>
              <a:rPr lang="fr-FR" b="0" i="0" dirty="0">
                <a:solidFill>
                  <a:srgbClr val="1D1C1D"/>
                </a:solidFill>
                <a:effectLst/>
                <a:latin typeface="Slack-Lato"/>
              </a:rPr>
              <a:t>()</a:t>
            </a:r>
          </a:p>
          <a:p>
            <a:pPr algn="l"/>
            <a:endParaRPr lang="fr-FR" u="none" strike="noStrike" dirty="0">
              <a:solidFill>
                <a:srgbClr val="1D1C1D"/>
              </a:solidFill>
              <a:latin typeface="Slack-Lato"/>
              <a:hlinkClick r:id="rId2"/>
            </a:endParaRPr>
          </a:p>
          <a:p>
            <a:pPr algn="l"/>
            <a:r>
              <a:rPr lang="fr-FR" b="0" i="0" u="none" strike="noStrike" dirty="0" err="1">
                <a:solidFill>
                  <a:srgbClr val="1D1C1D"/>
                </a:solidFill>
                <a:effectLst/>
                <a:latin typeface="Slack-Lato"/>
                <a:hlinkClick r:id="rId2"/>
              </a:rPr>
              <a:t>df.to</a:t>
            </a:r>
            <a:r>
              <a:rPr lang="fr-FR" b="0" i="0" dirty="0" err="1">
                <a:solidFill>
                  <a:srgbClr val="1D1C1D"/>
                </a:solidFill>
                <a:effectLst/>
                <a:latin typeface="Slack-Lato"/>
              </a:rPr>
              <a:t>_sql</a:t>
            </a:r>
            <a:r>
              <a:rPr lang="fr-FR" b="0" i="0" dirty="0">
                <a:solidFill>
                  <a:srgbClr val="1D1C1D"/>
                </a:solidFill>
                <a:effectLst/>
                <a:latin typeface="Slack-Lato"/>
              </a:rPr>
              <a:t>(con=</a:t>
            </a:r>
            <a:r>
              <a:rPr lang="fr-FR" b="0" i="0" dirty="0" err="1">
                <a:solidFill>
                  <a:srgbClr val="1D1C1D"/>
                </a:solidFill>
                <a:effectLst/>
                <a:latin typeface="Slack-Lato"/>
              </a:rPr>
              <a:t>database_connection</a:t>
            </a:r>
            <a:r>
              <a:rPr lang="fr-FR" b="0" i="0" dirty="0">
                <a:solidFill>
                  <a:srgbClr val="1D1C1D"/>
                </a:solidFill>
                <a:effectLst/>
                <a:latin typeface="Slack-Lato"/>
              </a:rPr>
              <a:t>, </a:t>
            </a:r>
            <a:r>
              <a:rPr lang="fr-FR" b="0" i="0" dirty="0" err="1">
                <a:solidFill>
                  <a:srgbClr val="1D1C1D"/>
                </a:solidFill>
                <a:effectLst/>
                <a:latin typeface="Slack-Lato"/>
              </a:rPr>
              <a:t>name</a:t>
            </a:r>
            <a:r>
              <a:rPr lang="fr-FR" b="0" i="0" dirty="0">
                <a:solidFill>
                  <a:srgbClr val="1D1C1D"/>
                </a:solidFill>
                <a:effectLst/>
                <a:latin typeface="Slack-Lato"/>
              </a:rPr>
              <a:t>='</a:t>
            </a:r>
            <a:r>
              <a:rPr lang="fr-FR" b="0" i="0" dirty="0" err="1">
                <a:solidFill>
                  <a:srgbClr val="1D1C1D"/>
                </a:solidFill>
                <a:effectLst/>
                <a:latin typeface="Slack-Lato"/>
              </a:rPr>
              <a:t>df</a:t>
            </a:r>
            <a:r>
              <a:rPr lang="fr-FR" b="0" i="0" dirty="0">
                <a:solidFill>
                  <a:srgbClr val="1D1C1D"/>
                </a:solidFill>
                <a:effectLst/>
                <a:latin typeface="Slack-Lato"/>
              </a:rPr>
              <a:t>’, </a:t>
            </a:r>
            <a:r>
              <a:rPr lang="fr-FR" b="0" i="0" dirty="0" err="1">
                <a:solidFill>
                  <a:srgbClr val="1D1C1D"/>
                </a:solidFill>
                <a:effectLst/>
                <a:latin typeface="Slack-Lato"/>
              </a:rPr>
              <a:t>if_exists</a:t>
            </a:r>
            <a:r>
              <a:rPr lang="fr-FR" b="0" i="0" dirty="0">
                <a:solidFill>
                  <a:srgbClr val="1D1C1D"/>
                </a:solidFill>
                <a:effectLst/>
                <a:latin typeface="Slack-Lato"/>
              </a:rPr>
              <a:t>='append’, </a:t>
            </a:r>
            <a:r>
              <a:rPr lang="fr-FR" b="0" i="0" dirty="0" err="1">
                <a:solidFill>
                  <a:srgbClr val="1D1C1D"/>
                </a:solidFill>
                <a:effectLst/>
                <a:latin typeface="Slack-Lato"/>
              </a:rPr>
              <a:t>chunksize</a:t>
            </a:r>
            <a:r>
              <a:rPr lang="fr-FR" b="0" i="0" dirty="0">
                <a:solidFill>
                  <a:srgbClr val="1D1C1D"/>
                </a:solidFill>
                <a:effectLst/>
                <a:latin typeface="Slack-Lato"/>
              </a:rPr>
              <a:t>=220)</a:t>
            </a:r>
            <a:br>
              <a:rPr lang="fr-FR" b="0" i="0" dirty="0">
                <a:solidFill>
                  <a:srgbClr val="1D1C1D"/>
                </a:solidFill>
                <a:effectLst/>
                <a:latin typeface="Slack-Lato"/>
              </a:rPr>
            </a:br>
            <a:endParaRPr lang="fr-FR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algn="l"/>
            <a:r>
              <a:rPr lang="fr-FR" b="0" i="0" dirty="0" err="1">
                <a:solidFill>
                  <a:srgbClr val="1D1C1D"/>
                </a:solidFill>
                <a:effectLst/>
                <a:latin typeface="Slack-Lato"/>
              </a:rPr>
              <a:t>database_connection.close</a:t>
            </a:r>
            <a:r>
              <a:rPr lang="fr-FR" b="0" i="0" dirty="0">
                <a:solidFill>
                  <a:srgbClr val="1D1C1D"/>
                </a:solidFill>
                <a:effectLst/>
                <a:latin typeface="Slack-Lato"/>
              </a:rPr>
              <a:t>()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4773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Contiguïté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2164</TotalTime>
  <Words>545</Words>
  <Application>Microsoft Office PowerPoint</Application>
  <PresentationFormat>Affichage à l'écran (4:3)</PresentationFormat>
  <Paragraphs>117</Paragraphs>
  <Slides>15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Contiguïté</vt:lpstr>
      <vt:lpstr>Présentation PowerPoint</vt:lpstr>
      <vt:lpstr>Dataset Description </vt:lpstr>
      <vt:lpstr>Challenges</vt:lpstr>
      <vt:lpstr> Highlights </vt:lpstr>
      <vt:lpstr> Cleaning Process </vt:lpstr>
      <vt:lpstr> Cleaning Process </vt:lpstr>
      <vt:lpstr> Visuals representation - Gender</vt:lpstr>
      <vt:lpstr> Visuals representation -Educational sector</vt:lpstr>
      <vt:lpstr>Connexion To SQL</vt:lpstr>
      <vt:lpstr>Connexion Problem with SQL</vt:lpstr>
      <vt:lpstr>SQL - QUERIES</vt:lpstr>
      <vt:lpstr>SQL - QUERIES</vt:lpstr>
      <vt:lpstr>SQL - QUERIES</vt:lpstr>
      <vt:lpstr>SQL - QUERIES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Abdelaziz MTIMET</dc:creator>
  <cp:lastModifiedBy>paul melin</cp:lastModifiedBy>
  <cp:revision>27</cp:revision>
  <dcterms:created xsi:type="dcterms:W3CDTF">2021-12-31T20:25:41Z</dcterms:created>
  <dcterms:modified xsi:type="dcterms:W3CDTF">2022-01-03T15:35:24Z</dcterms:modified>
</cp:coreProperties>
</file>