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62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2DA4-27CB-466D-B67D-180B47912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40349-0B5B-44D9-957F-A34E3E39B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2DD05-1BAA-4874-92CE-E5510FCC6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F1BA-E887-4419-81C1-30C6DAA8D39C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D1D8-9103-4D18-AAE8-B453535E0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CCCC3-062A-4720-A85B-65D0545B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FDD7-75B9-48F8-BDED-274DDCAD82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6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AD541-A3E5-42B7-8F57-080E2DCE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69D39-1201-4357-A5E0-EDBE9CE66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7A9DD-9FD2-4BEF-91DF-DDEDF45B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F1BA-E887-4419-81C1-30C6DAA8D39C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3A817-0851-423C-919E-AD0F7ECE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D8251-C999-498A-AE3E-FE7B992E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FDD7-75B9-48F8-BDED-274DDCAD82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73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117BA-98BA-4C9E-ABB7-9CF9C315C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E6110-C74E-4C13-9DF7-E876DAD0D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DEF88-A68A-48E0-89A0-47380C086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F1BA-E887-4419-81C1-30C6DAA8D39C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2841E-87F1-45F8-A891-7B9086278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4679E-3879-48A2-854D-E2477F1E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FDD7-75B9-48F8-BDED-274DDCAD82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14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0550-4AA7-47FE-932E-C351AF36E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6DEFD-FED5-4875-92AD-804853624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5FFF1-FF47-41E7-ADFE-A5E2F1EF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F1BA-E887-4419-81C1-30C6DAA8D39C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9DA01-A6DB-4FBF-9470-E4DC012A0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0700E-0933-42F6-808F-BF140FD23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FDD7-75B9-48F8-BDED-274DDCAD82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05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5A1A-57C0-4FF6-8EBD-B181883C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C4DAD-D870-47FC-9D35-DB4742C1B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7DA07-6963-48B7-BD68-0EE1B2C3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F1BA-E887-4419-81C1-30C6DAA8D39C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BD147-C2ED-4A3E-9A48-563E3536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99799-FD3E-4F83-8091-2EBD2CBB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FDD7-75B9-48F8-BDED-274DDCAD82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02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0B97C-5D29-4DD4-A27A-ACB82410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3BC66-020E-44BD-B552-2A5A1D375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27422-5504-4316-A11C-A23DD1009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38240-18AE-46A2-9F81-3C2D7094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F1BA-E887-4419-81C1-30C6DAA8D39C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04F68-E647-4EE6-A8C5-A7B3F3D9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643E9-52D2-446F-A634-DCD78FC6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FDD7-75B9-48F8-BDED-274DDCAD82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33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C1783-43BD-4887-B600-6E330635D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0469A-9EA9-4505-9350-81EE97164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E5F8D-F535-43AF-95A3-30ABBF8A9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D863B5-1F15-4A22-B4EA-4CA6191F4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F5D79-A8F4-4CBF-8E68-CC8830E3F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7846A-CAC2-4135-B489-A5914CDC9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F1BA-E887-4419-81C1-30C6DAA8D39C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9E5279-A9CB-441F-AE72-44E6E2A7D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96FD1-E662-4BC7-8CD7-BB103F88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FDD7-75B9-48F8-BDED-274DDCAD82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34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1891-A47F-4BAA-9F6A-46927816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33DA74-41F4-43D1-B410-A80FCD336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F1BA-E887-4419-81C1-30C6DAA8D39C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43FDA-62C7-4BB4-A7F0-338FA168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C2045-D76A-4BEA-8050-A8F37845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FDD7-75B9-48F8-BDED-274DDCAD82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81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4D4E3-82F1-487D-A8CC-8B17C35FC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F1BA-E887-4419-81C1-30C6DAA8D39C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A0B916-C8B9-4080-8E31-12CD1E31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609A2-877D-4CD2-9237-D930C249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FDD7-75B9-48F8-BDED-274DDCAD82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71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02D09-2E46-4F5F-80F9-A4BA001AE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77C6B-BB97-4B43-8809-EE214096A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4F828-A366-4B2B-9454-9B75AA4E8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C9256-952B-45BD-A181-CAA4C3EB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F1BA-E887-4419-81C1-30C6DAA8D39C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3A60A-F40D-416C-9D4A-738A8B74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F8D2D-D3D6-4B97-8204-E6330A65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FDD7-75B9-48F8-BDED-274DDCAD82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47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D82F-2EFE-4552-9FF9-8512902BB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A04031-FAB0-4FBF-8FA1-911DFB18B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DF519-785B-46A2-A4F5-DFB8A69DA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43226-CB56-453B-86CD-C9D408B6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F1BA-E887-4419-81C1-30C6DAA8D39C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1EE26-5D5B-4205-84DE-CDBE82340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367E3-0140-4E05-B063-824BCB49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FDD7-75B9-48F8-BDED-274DDCAD82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058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E16C4-B42A-4F00-B5E9-9AE1D14E3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D4526-C14C-47A8-A63A-B2B9A6744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C95A0-0183-499D-9B73-3C28BE8B4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EF1BA-E887-4419-81C1-30C6DAA8D39C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49AA5-B4DD-4BEC-A5C3-97798E9EF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FE54A-ABCC-4219-BC01-5F45FD3A5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4FDD7-75B9-48F8-BDED-274DDCAD82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4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A7D94C-683A-484C-9AAA-C69D898A40AF}"/>
              </a:ext>
            </a:extLst>
          </p:cNvPr>
          <p:cNvSpPr txBox="1"/>
          <p:nvPr/>
        </p:nvSpPr>
        <p:spPr>
          <a:xfrm>
            <a:off x="458744" y="2501984"/>
            <a:ext cx="315132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None/>
            </a:pPr>
            <a:r>
              <a:rPr lang="en-US" sz="4400" dirty="0">
                <a:solidFill>
                  <a:schemeClr val="bg1"/>
                </a:solidFill>
              </a:rPr>
              <a:t>Composite indicator =CI</a:t>
            </a:r>
            <a:endParaRPr lang="en-US" sz="4400" dirty="0">
              <a:solidFill>
                <a:schemeClr val="bg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4498FA-E367-4110-B802-1984A382E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912" y="923343"/>
            <a:ext cx="5889356" cy="4683663"/>
          </a:xfrm>
        </p:spPr>
        <p:txBody>
          <a:bodyPr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None/>
            </a:pPr>
            <a:endParaRPr lang="en-US" sz="2800" dirty="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None/>
            </a:pPr>
            <a:r>
              <a:rPr lang="en-US" sz="2800" dirty="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CI= Starting business facility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None/>
            </a:pPr>
            <a:endParaRPr lang="en-US" sz="2800" dirty="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None/>
            </a:pPr>
            <a:endParaRPr lang="en-US" sz="2800" dirty="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None/>
            </a:pPr>
            <a:r>
              <a:rPr lang="en-US" sz="2800" dirty="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Selection of variables: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None/>
            </a:pPr>
            <a:endParaRPr lang="en-US" sz="2800" dirty="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Char char="-"/>
            </a:pPr>
            <a:r>
              <a:rPr lang="en-US" sz="2800" dirty="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Cost of business (% per capita) = C </a:t>
            </a: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Char char="-"/>
            </a:pPr>
            <a:r>
              <a:rPr lang="en-US" sz="2800" dirty="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Number of days to start business =D </a:t>
            </a: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Char char="-"/>
            </a:pPr>
            <a:r>
              <a:rPr lang="en-US" sz="2800" dirty="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Number of procedures = P</a:t>
            </a: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Char char="-"/>
            </a:pPr>
            <a:endParaRPr lang="en-US" dirty="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Char char="-"/>
            </a:pPr>
            <a:endParaRPr lang="en-US" sz="2800" dirty="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50800" indent="0">
              <a:lnSpc>
                <a:spcPct val="100000"/>
              </a:lnSpc>
              <a:spcBef>
                <a:spcPts val="0"/>
              </a:spcBef>
              <a:buClr>
                <a:srgbClr val="083D65"/>
              </a:buClr>
              <a:buSzPts val="2800"/>
              <a:buNone/>
            </a:pPr>
            <a:r>
              <a:rPr lang="en-US" sz="2800" dirty="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Nb: We didn’t take in consideration the size, because data are missing for China</a:t>
            </a: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Char char="-"/>
            </a:pPr>
            <a:endParaRPr lang="en-US" sz="2800" dirty="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332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A5C964-E891-4509-B845-8216CD08DD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22978" y="750440"/>
          <a:ext cx="6630983" cy="5453921"/>
        </p:xfrm>
        <a:graphic>
          <a:graphicData uri="http://schemas.openxmlformats.org/drawingml/2006/table">
            <a:tbl>
              <a:tblPr firstRow="1" firstCol="1" bandCol="1">
                <a:tableStyleId>{3B4B98B0-60AC-42C2-AFA5-B58CD77FA1E5}</a:tableStyleId>
              </a:tblPr>
              <a:tblGrid>
                <a:gridCol w="1667547">
                  <a:extLst>
                    <a:ext uri="{9D8B030D-6E8A-4147-A177-3AD203B41FA5}">
                      <a16:colId xmlns:a16="http://schemas.microsoft.com/office/drawing/2014/main" val="1093585658"/>
                    </a:ext>
                  </a:extLst>
                </a:gridCol>
                <a:gridCol w="1366175">
                  <a:extLst>
                    <a:ext uri="{9D8B030D-6E8A-4147-A177-3AD203B41FA5}">
                      <a16:colId xmlns:a16="http://schemas.microsoft.com/office/drawing/2014/main" val="2207168108"/>
                    </a:ext>
                  </a:extLst>
                </a:gridCol>
                <a:gridCol w="885407">
                  <a:extLst>
                    <a:ext uri="{9D8B030D-6E8A-4147-A177-3AD203B41FA5}">
                      <a16:colId xmlns:a16="http://schemas.microsoft.com/office/drawing/2014/main" val="2781052375"/>
                    </a:ext>
                  </a:extLst>
                </a:gridCol>
                <a:gridCol w="1812210">
                  <a:extLst>
                    <a:ext uri="{9D8B030D-6E8A-4147-A177-3AD203B41FA5}">
                      <a16:colId xmlns:a16="http://schemas.microsoft.com/office/drawing/2014/main" val="3657188076"/>
                    </a:ext>
                  </a:extLst>
                </a:gridCol>
                <a:gridCol w="899644">
                  <a:extLst>
                    <a:ext uri="{9D8B030D-6E8A-4147-A177-3AD203B41FA5}">
                      <a16:colId xmlns:a16="http://schemas.microsoft.com/office/drawing/2014/main" val="3154467504"/>
                    </a:ext>
                  </a:extLst>
                </a:gridCol>
              </a:tblGrid>
              <a:tr h="808051">
                <a:tc>
                  <a:txBody>
                    <a:bodyPr/>
                    <a:lstStyle/>
                    <a:p>
                      <a:pPr algn="l" fontAlgn="b"/>
                      <a:r>
                        <a:rPr lang="fr-FR" sz="2500" u="none" strike="noStrike">
                          <a:solidFill>
                            <a:schemeClr val="tx1"/>
                          </a:solidFill>
                          <a:effectLst/>
                        </a:rPr>
                        <a:t>Country</a:t>
                      </a:r>
                      <a:endParaRPr lang="fr-FR" sz="2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4" marR="14714" marT="14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500" u="none" strike="noStrike">
                          <a:solidFill>
                            <a:schemeClr val="tx1"/>
                          </a:solidFill>
                          <a:effectLst/>
                        </a:rPr>
                        <a:t>CI</a:t>
                      </a:r>
                      <a:endParaRPr lang="fr-FR" sz="2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4" marR="14714" marT="14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500" u="none" strike="noStrike">
                          <a:solidFill>
                            <a:schemeClr val="tx1"/>
                          </a:solidFill>
                          <a:effectLst/>
                        </a:rPr>
                        <a:t>COST</a:t>
                      </a:r>
                      <a:endParaRPr lang="fr-FR" sz="2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4" marR="14714" marT="14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500" u="none" strike="noStrike">
                          <a:solidFill>
                            <a:schemeClr val="tx1"/>
                          </a:solidFill>
                          <a:effectLst/>
                        </a:rPr>
                        <a:t>PROCEDURE</a:t>
                      </a:r>
                      <a:endParaRPr lang="fr-FR" sz="2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4" marR="14714" marT="14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500" u="none" strike="noStrike">
                          <a:solidFill>
                            <a:schemeClr val="tx1"/>
                          </a:solidFill>
                          <a:effectLst/>
                        </a:rPr>
                        <a:t>DAYS</a:t>
                      </a:r>
                      <a:endParaRPr lang="fr-FR" sz="2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4" marR="14714" marT="14714" marB="0" anchor="b"/>
                </a:tc>
                <a:extLst>
                  <a:ext uri="{0D108BD9-81ED-4DB2-BD59-A6C34878D82A}">
                    <a16:rowId xmlns:a16="http://schemas.microsoft.com/office/drawing/2014/main" val="711399040"/>
                  </a:ext>
                </a:extLst>
              </a:tr>
              <a:tr h="432824">
                <a:tc>
                  <a:txBody>
                    <a:bodyPr/>
                    <a:lstStyle/>
                    <a:p>
                      <a:pPr algn="l" fontAlgn="b"/>
                      <a:r>
                        <a:rPr lang="fr-FR" sz="2500" b="1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France</a:t>
                      </a:r>
                      <a:endParaRPr lang="fr-FR" sz="2500" b="1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4" marR="14714" marT="14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500" u="none" strike="noStrike">
                          <a:effectLst/>
                        </a:rPr>
                        <a:t>0.222222</a:t>
                      </a:r>
                      <a:endParaRPr lang="fr-FR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4" marR="14714" marT="147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500" u="none" strike="noStrike">
                          <a:effectLst/>
                        </a:rPr>
                        <a:t>1</a:t>
                      </a:r>
                      <a:endParaRPr lang="fr-FR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4" marR="14714" marT="147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500" u="none" strike="noStrike">
                          <a:effectLst/>
                        </a:rPr>
                        <a:t>5</a:t>
                      </a:r>
                      <a:endParaRPr lang="fr-FR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4" marR="14714" marT="147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500" u="none" strike="noStrike">
                          <a:effectLst/>
                        </a:rPr>
                        <a:t>4</a:t>
                      </a:r>
                      <a:endParaRPr lang="fr-FR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4" marR="14714" marT="14714" marB="0" anchor="b"/>
                </a:tc>
                <a:extLst>
                  <a:ext uri="{0D108BD9-81ED-4DB2-BD59-A6C34878D82A}">
                    <a16:rowId xmlns:a16="http://schemas.microsoft.com/office/drawing/2014/main" val="4158792487"/>
                  </a:ext>
                </a:extLst>
              </a:tr>
              <a:tr h="432824">
                <a:tc>
                  <a:txBody>
                    <a:bodyPr/>
                    <a:lstStyle/>
                    <a:p>
                      <a:pPr algn="l" fontAlgn="b"/>
                      <a:r>
                        <a:rPr lang="fr-FR" sz="2500" b="1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China</a:t>
                      </a:r>
                      <a:endParaRPr lang="fr-FR" sz="2500" b="1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4" marR="14714" marT="14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500" u="none" strike="noStrike">
                          <a:effectLst/>
                        </a:rPr>
                        <a:t>0.262626</a:t>
                      </a:r>
                      <a:endParaRPr lang="fr-FR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4" marR="14714" marT="147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500" u="none" strike="noStrike">
                          <a:effectLst/>
                        </a:rPr>
                        <a:t>1</a:t>
                      </a:r>
                      <a:endParaRPr lang="fr-FR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4" marR="14714" marT="147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500" u="none" strike="noStrike">
                          <a:effectLst/>
                        </a:rPr>
                        <a:t>4</a:t>
                      </a:r>
                      <a:endParaRPr lang="fr-FR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4" marR="14714" marT="147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500" u="none" strike="noStrike">
                          <a:effectLst/>
                        </a:rPr>
                        <a:t>9</a:t>
                      </a:r>
                      <a:endParaRPr lang="fr-FR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4" marR="14714" marT="14714" marB="0" anchor="b"/>
                </a:tc>
                <a:extLst>
                  <a:ext uri="{0D108BD9-81ED-4DB2-BD59-A6C34878D82A}">
                    <a16:rowId xmlns:a16="http://schemas.microsoft.com/office/drawing/2014/main" val="596265792"/>
                  </a:ext>
                </a:extLst>
              </a:tr>
              <a:tr h="808051">
                <a:tc>
                  <a:txBody>
                    <a:bodyPr/>
                    <a:lstStyle/>
                    <a:p>
                      <a:pPr algn="l" fontAlgn="b"/>
                      <a:r>
                        <a:rPr lang="fr-FR" sz="2500" b="1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Russian</a:t>
                      </a:r>
                      <a:r>
                        <a:rPr lang="fr-FR" sz="25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fr-FR" sz="2500" b="1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Federation</a:t>
                      </a:r>
                      <a:endParaRPr lang="fr-FR" sz="25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4" marR="14714" marT="14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500" u="none" strike="noStrike" dirty="0">
                          <a:effectLst/>
                        </a:rPr>
                        <a:t>0.292929</a:t>
                      </a:r>
                      <a:endParaRPr lang="fr-FR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4" marR="14714" marT="147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500" u="none" strike="noStrike">
                          <a:effectLst/>
                        </a:rPr>
                        <a:t>1</a:t>
                      </a:r>
                      <a:endParaRPr lang="fr-FR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4" marR="14714" marT="147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500" u="none" strike="noStrike">
                          <a:effectLst/>
                        </a:rPr>
                        <a:t>4</a:t>
                      </a:r>
                      <a:endParaRPr lang="fr-FR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4" marR="14714" marT="147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500" u="none" strike="noStrike">
                          <a:effectLst/>
                        </a:rPr>
                        <a:t>10</a:t>
                      </a:r>
                      <a:endParaRPr lang="fr-FR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4" marR="14714" marT="14714" marB="0" anchor="b"/>
                </a:tc>
                <a:extLst>
                  <a:ext uri="{0D108BD9-81ED-4DB2-BD59-A6C34878D82A}">
                    <a16:rowId xmlns:a16="http://schemas.microsoft.com/office/drawing/2014/main" val="3019332832"/>
                  </a:ext>
                </a:extLst>
              </a:tr>
              <a:tr h="808051">
                <a:tc>
                  <a:txBody>
                    <a:bodyPr/>
                    <a:lstStyle/>
                    <a:p>
                      <a:pPr algn="l" fontAlgn="b"/>
                      <a:r>
                        <a:rPr lang="fr-FR" sz="2500" b="1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Korea, Rep.</a:t>
                      </a:r>
                      <a:endParaRPr lang="fr-FR" sz="2500" b="1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4" marR="14714" marT="14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500" u="none" strike="noStrike">
                          <a:effectLst/>
                        </a:rPr>
                        <a:t>0.480186</a:t>
                      </a:r>
                      <a:endParaRPr lang="fr-FR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4" marR="14714" marT="147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500" u="none" strike="noStrike">
                          <a:effectLst/>
                        </a:rPr>
                        <a:t>15</a:t>
                      </a:r>
                      <a:endParaRPr lang="fr-FR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4" marR="14714" marT="147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500" u="none" strike="noStrike">
                          <a:effectLst/>
                        </a:rPr>
                        <a:t>3</a:t>
                      </a:r>
                      <a:endParaRPr lang="fr-FR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4" marR="14714" marT="147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500" u="none" strike="noStrike">
                          <a:effectLst/>
                        </a:rPr>
                        <a:t>8</a:t>
                      </a:r>
                      <a:endParaRPr lang="fr-FR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4" marR="14714" marT="14714" marB="0" anchor="b"/>
                </a:tc>
                <a:extLst>
                  <a:ext uri="{0D108BD9-81ED-4DB2-BD59-A6C34878D82A}">
                    <a16:rowId xmlns:a16="http://schemas.microsoft.com/office/drawing/2014/main" val="3418620075"/>
                  </a:ext>
                </a:extLst>
              </a:tr>
              <a:tr h="432824">
                <a:tc>
                  <a:txBody>
                    <a:bodyPr/>
                    <a:lstStyle/>
                    <a:p>
                      <a:pPr algn="l" fontAlgn="b"/>
                      <a:r>
                        <a:rPr lang="fr-FR" sz="2500" b="1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Tunisia</a:t>
                      </a:r>
                      <a:endParaRPr lang="fr-FR" sz="2500" b="1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4" marR="14714" marT="14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500" u="none" strike="noStrike" dirty="0">
                          <a:effectLst/>
                        </a:rPr>
                        <a:t>0.672883</a:t>
                      </a:r>
                      <a:endParaRPr lang="fr-FR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4" marR="14714" marT="147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500" u="none" strike="noStrike">
                          <a:effectLst/>
                        </a:rPr>
                        <a:t>4</a:t>
                      </a:r>
                      <a:endParaRPr lang="fr-FR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4" marR="14714" marT="147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500" u="none" strike="noStrike">
                          <a:effectLst/>
                        </a:rPr>
                        <a:t>7</a:t>
                      </a:r>
                      <a:endParaRPr lang="fr-FR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4" marR="14714" marT="147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500" u="none" strike="noStrike">
                          <a:effectLst/>
                        </a:rPr>
                        <a:t>9</a:t>
                      </a:r>
                      <a:endParaRPr lang="fr-FR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4" marR="14714" marT="14714" marB="0" anchor="b"/>
                </a:tc>
                <a:extLst>
                  <a:ext uri="{0D108BD9-81ED-4DB2-BD59-A6C34878D82A}">
                    <a16:rowId xmlns:a16="http://schemas.microsoft.com/office/drawing/2014/main" val="2040874507"/>
                  </a:ext>
                </a:extLst>
              </a:tr>
              <a:tr h="432824">
                <a:tc>
                  <a:txBody>
                    <a:bodyPr/>
                    <a:lstStyle/>
                    <a:p>
                      <a:pPr algn="l" fontAlgn="b"/>
                      <a:r>
                        <a:rPr lang="fr-FR" sz="2500" b="1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Poland</a:t>
                      </a:r>
                      <a:endParaRPr lang="fr-FR" sz="2500" b="1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4" marR="14714" marT="14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500" u="none" strike="noStrike">
                          <a:effectLst/>
                        </a:rPr>
                        <a:t>1.50427</a:t>
                      </a:r>
                      <a:endParaRPr lang="fr-FR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4" marR="14714" marT="147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500" u="none" strike="noStrike">
                          <a:effectLst/>
                        </a:rPr>
                        <a:t>12</a:t>
                      </a:r>
                      <a:endParaRPr lang="fr-FR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4" marR="14714" marT="147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500" u="none" strike="noStrike">
                          <a:effectLst/>
                        </a:rPr>
                        <a:t>5</a:t>
                      </a:r>
                      <a:endParaRPr lang="fr-FR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4" marR="14714" marT="147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500" u="none" strike="noStrike">
                          <a:effectLst/>
                        </a:rPr>
                        <a:t>37</a:t>
                      </a:r>
                      <a:endParaRPr lang="fr-FR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4" marR="14714" marT="14714" marB="0" anchor="b"/>
                </a:tc>
                <a:extLst>
                  <a:ext uri="{0D108BD9-81ED-4DB2-BD59-A6C34878D82A}">
                    <a16:rowId xmlns:a16="http://schemas.microsoft.com/office/drawing/2014/main" val="563372322"/>
                  </a:ext>
                </a:extLst>
              </a:tr>
              <a:tr h="432824">
                <a:tc>
                  <a:txBody>
                    <a:bodyPr/>
                    <a:lstStyle/>
                    <a:p>
                      <a:pPr algn="l" fontAlgn="b"/>
                      <a:r>
                        <a:rPr lang="fr-FR" sz="2500" b="1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India</a:t>
                      </a:r>
                      <a:endParaRPr lang="fr-FR" sz="2500" b="1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4" marR="14714" marT="14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500" u="none" strike="noStrike">
                          <a:effectLst/>
                        </a:rPr>
                        <a:t>1.50505</a:t>
                      </a:r>
                      <a:endParaRPr lang="fr-FR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4" marR="14714" marT="147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500" u="none" strike="noStrike">
                          <a:effectLst/>
                        </a:rPr>
                        <a:t>14</a:t>
                      </a:r>
                      <a:endParaRPr lang="fr-FR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4" marR="14714" marT="147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500" u="none" strike="noStrike">
                          <a:effectLst/>
                        </a:rPr>
                        <a:t>10</a:t>
                      </a:r>
                      <a:endParaRPr lang="fr-FR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4" marR="14714" marT="147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500" u="none" strike="noStrike">
                          <a:effectLst/>
                        </a:rPr>
                        <a:t>17</a:t>
                      </a:r>
                      <a:endParaRPr lang="fr-FR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4" marR="14714" marT="14714" marB="0" anchor="b"/>
                </a:tc>
                <a:extLst>
                  <a:ext uri="{0D108BD9-81ED-4DB2-BD59-A6C34878D82A}">
                    <a16:rowId xmlns:a16="http://schemas.microsoft.com/office/drawing/2014/main" val="736482647"/>
                  </a:ext>
                </a:extLst>
              </a:tr>
              <a:tr h="432824">
                <a:tc>
                  <a:txBody>
                    <a:bodyPr/>
                    <a:lstStyle/>
                    <a:p>
                      <a:pPr algn="l" fontAlgn="b"/>
                      <a:r>
                        <a:rPr lang="fr-FR" sz="2500" b="1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Algeria</a:t>
                      </a:r>
                      <a:endParaRPr lang="fr-FR" sz="2500" b="1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4" marR="14714" marT="14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500" u="none" strike="noStrike">
                          <a:effectLst/>
                        </a:rPr>
                        <a:t>1.70629</a:t>
                      </a:r>
                      <a:endParaRPr lang="fr-FR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4" marR="14714" marT="147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500" u="none" strike="noStrike">
                          <a:effectLst/>
                        </a:rPr>
                        <a:t>12</a:t>
                      </a:r>
                      <a:endParaRPr lang="fr-FR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4" marR="14714" marT="147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500" u="none" strike="noStrike">
                          <a:effectLst/>
                        </a:rPr>
                        <a:t>12</a:t>
                      </a:r>
                      <a:endParaRPr lang="fr-FR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4" marR="14714" marT="147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500" u="none" strike="noStrike">
                          <a:effectLst/>
                        </a:rPr>
                        <a:t>18</a:t>
                      </a:r>
                      <a:endParaRPr lang="fr-FR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4" marR="14714" marT="14714" marB="0" anchor="b"/>
                </a:tc>
                <a:extLst>
                  <a:ext uri="{0D108BD9-81ED-4DB2-BD59-A6C34878D82A}">
                    <a16:rowId xmlns:a16="http://schemas.microsoft.com/office/drawing/2014/main" val="295697638"/>
                  </a:ext>
                </a:extLst>
              </a:tr>
              <a:tr h="432824">
                <a:tc>
                  <a:txBody>
                    <a:bodyPr/>
                    <a:lstStyle/>
                    <a:p>
                      <a:pPr algn="l" fontAlgn="b"/>
                      <a:r>
                        <a:rPr lang="fr-FR" sz="2500" b="1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Lebanon</a:t>
                      </a:r>
                      <a:endParaRPr lang="fr-FR" sz="2500" b="1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4" marR="14714" marT="14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500" u="none" strike="noStrike">
                          <a:effectLst/>
                        </a:rPr>
                        <a:t>1.88889</a:t>
                      </a:r>
                      <a:endParaRPr lang="fr-FR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4" marR="14714" marT="147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500" u="none" strike="noStrike">
                          <a:effectLst/>
                        </a:rPr>
                        <a:t>40</a:t>
                      </a:r>
                      <a:endParaRPr lang="fr-FR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4" marR="14714" marT="147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500" u="none" strike="noStrike">
                          <a:effectLst/>
                        </a:rPr>
                        <a:t>8</a:t>
                      </a:r>
                      <a:endParaRPr lang="fr-FR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4" marR="14714" marT="147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500" u="none" strike="noStrike" dirty="0">
                          <a:effectLst/>
                        </a:rPr>
                        <a:t>15</a:t>
                      </a:r>
                      <a:endParaRPr lang="fr-FR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4" marR="14714" marT="14714" marB="0" anchor="b"/>
                </a:tc>
                <a:extLst>
                  <a:ext uri="{0D108BD9-81ED-4DB2-BD59-A6C34878D82A}">
                    <a16:rowId xmlns:a16="http://schemas.microsoft.com/office/drawing/2014/main" val="30898330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F0A7D94C-683A-484C-9AAA-C69D898A40AF}"/>
              </a:ext>
            </a:extLst>
          </p:cNvPr>
          <p:cNvSpPr txBox="1"/>
          <p:nvPr/>
        </p:nvSpPr>
        <p:spPr>
          <a:xfrm>
            <a:off x="443245" y="1328160"/>
            <a:ext cx="315132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None/>
            </a:pPr>
            <a:endParaRPr lang="en-US" sz="1800" b="1" dirty="0">
              <a:solidFill>
                <a:schemeClr val="bg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None/>
            </a:pPr>
            <a:r>
              <a:rPr lang="en-US" sz="1800" b="1" dirty="0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Combination of variables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None/>
            </a:pPr>
            <a:endParaRPr lang="en-US" sz="1800" dirty="0">
              <a:solidFill>
                <a:schemeClr val="bg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None/>
            </a:pPr>
            <a:r>
              <a:rPr lang="en-US" sz="1800" dirty="0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After normalization of variables </a:t>
            </a:r>
            <a:r>
              <a:rPr lang="en-US" sz="1600" dirty="0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-min/max-min)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None/>
            </a:pPr>
            <a:endParaRPr lang="en-US" sz="1800" dirty="0">
              <a:solidFill>
                <a:schemeClr val="bg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508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</a:pPr>
            <a:r>
              <a:rPr lang="en-US" sz="1800" b="1" u="sng" dirty="0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First calculation: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bg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All variables are given </a:t>
            </a:r>
            <a:r>
              <a:rPr lang="en-US" sz="1800" b="1" dirty="0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same weight: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bg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CI=C+D+P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bg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88298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A5C964-E891-4509-B845-8216CD08DD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865581"/>
              </p:ext>
            </p:extLst>
          </p:nvPr>
        </p:nvGraphicFramePr>
        <p:xfrm>
          <a:off x="4670173" y="234788"/>
          <a:ext cx="6889468" cy="6408700"/>
        </p:xfrm>
        <a:graphic>
          <a:graphicData uri="http://schemas.openxmlformats.org/drawingml/2006/table">
            <a:tbl>
              <a:tblPr firstRow="1" firstCol="1" bandCol="1">
                <a:tableStyleId>{3B4B98B0-60AC-42C2-AFA5-B58CD77FA1E5}</a:tableStyleId>
              </a:tblPr>
              <a:tblGrid>
                <a:gridCol w="1732549">
                  <a:extLst>
                    <a:ext uri="{9D8B030D-6E8A-4147-A177-3AD203B41FA5}">
                      <a16:colId xmlns:a16="http://schemas.microsoft.com/office/drawing/2014/main" val="1093585658"/>
                    </a:ext>
                  </a:extLst>
                </a:gridCol>
                <a:gridCol w="1419432">
                  <a:extLst>
                    <a:ext uri="{9D8B030D-6E8A-4147-A177-3AD203B41FA5}">
                      <a16:colId xmlns:a16="http://schemas.microsoft.com/office/drawing/2014/main" val="2207168108"/>
                    </a:ext>
                  </a:extLst>
                </a:gridCol>
                <a:gridCol w="919922">
                  <a:extLst>
                    <a:ext uri="{9D8B030D-6E8A-4147-A177-3AD203B41FA5}">
                      <a16:colId xmlns:a16="http://schemas.microsoft.com/office/drawing/2014/main" val="2781052375"/>
                    </a:ext>
                  </a:extLst>
                </a:gridCol>
                <a:gridCol w="1882852">
                  <a:extLst>
                    <a:ext uri="{9D8B030D-6E8A-4147-A177-3AD203B41FA5}">
                      <a16:colId xmlns:a16="http://schemas.microsoft.com/office/drawing/2014/main" val="3657188076"/>
                    </a:ext>
                  </a:extLst>
                </a:gridCol>
                <a:gridCol w="934713">
                  <a:extLst>
                    <a:ext uri="{9D8B030D-6E8A-4147-A177-3AD203B41FA5}">
                      <a16:colId xmlns:a16="http://schemas.microsoft.com/office/drawing/2014/main" val="3154467504"/>
                    </a:ext>
                  </a:extLst>
                </a:gridCol>
              </a:tblGrid>
              <a:tr h="472045"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Country</a:t>
                      </a:r>
                      <a:endParaRPr lang="fr-FR" sz="2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5047" marR="69234" marT="119267" marB="119267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b="1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</a:t>
                      </a:r>
                      <a:endParaRPr lang="fr-FR" sz="2400" b="1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5047" marR="69234" marT="119267" marB="119267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b="1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COST</a:t>
                      </a:r>
                      <a:endParaRPr lang="fr-FR" sz="2400" b="1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5047" marR="69234" marT="119267" marB="119267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b="1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PROCEDURE</a:t>
                      </a:r>
                      <a:endParaRPr lang="fr-FR" sz="2400" b="1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5047" marR="69234" marT="119267" marB="119267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DAYS</a:t>
                      </a:r>
                      <a:endParaRPr lang="fr-FR" sz="2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5047" marR="69234" marT="119267" marB="119267" anchor="ctr"/>
                </a:tc>
                <a:extLst>
                  <a:ext uri="{0D108BD9-81ED-4DB2-BD59-A6C34878D82A}">
                    <a16:rowId xmlns:a16="http://schemas.microsoft.com/office/drawing/2014/main" val="711399040"/>
                  </a:ext>
                </a:extLst>
              </a:tr>
              <a:tr h="472045"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China</a:t>
                      </a:r>
                    </a:p>
                  </a:txBody>
                  <a:tcPr marL="155047" marR="69234" marT="119267" marB="11926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0.186869</a:t>
                      </a:r>
                    </a:p>
                  </a:txBody>
                  <a:tcPr marL="155047" marR="69234" marT="119267" marB="11926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55047" marR="69234" marT="119267" marB="11926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55047" marR="69234" marT="119267" marB="11926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55047" marR="69234" marT="119267" marB="119267" anchor="b"/>
                </a:tc>
                <a:extLst>
                  <a:ext uri="{0D108BD9-81ED-4DB2-BD59-A6C34878D82A}">
                    <a16:rowId xmlns:a16="http://schemas.microsoft.com/office/drawing/2014/main" val="4158792487"/>
                  </a:ext>
                </a:extLst>
              </a:tr>
              <a:tr h="757759"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b="1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Russian</a:t>
                      </a:r>
                      <a:r>
                        <a:rPr lang="fr-FR" sz="24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FR" sz="2400" b="1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Federation</a:t>
                      </a:r>
                      <a:endParaRPr lang="fr-FR" sz="2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5047" marR="69234" marT="119267" marB="11926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0.20202</a:t>
                      </a:r>
                    </a:p>
                  </a:txBody>
                  <a:tcPr marL="155047" marR="69234" marT="119267" marB="11926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55047" marR="69234" marT="119267" marB="11926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55047" marR="69234" marT="119267" marB="11926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55047" marR="69234" marT="119267" marB="119267" anchor="b"/>
                </a:tc>
                <a:extLst>
                  <a:ext uri="{0D108BD9-81ED-4DB2-BD59-A6C34878D82A}">
                    <a16:rowId xmlns:a16="http://schemas.microsoft.com/office/drawing/2014/main" val="596265792"/>
                  </a:ext>
                </a:extLst>
              </a:tr>
              <a:tr h="472045"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marL="155047" marR="69234" marT="119267" marB="11926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0.222222</a:t>
                      </a:r>
                    </a:p>
                  </a:txBody>
                  <a:tcPr marL="155047" marR="69234" marT="119267" marB="11926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55047" marR="69234" marT="119267" marB="11926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55047" marR="69234" marT="119267" marB="11926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55047" marR="69234" marT="119267" marB="119267" anchor="b"/>
                </a:tc>
                <a:extLst>
                  <a:ext uri="{0D108BD9-81ED-4DB2-BD59-A6C34878D82A}">
                    <a16:rowId xmlns:a16="http://schemas.microsoft.com/office/drawing/2014/main" val="3019332832"/>
                  </a:ext>
                </a:extLst>
              </a:tr>
              <a:tr h="472045"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Korea, Rep.</a:t>
                      </a:r>
                    </a:p>
                  </a:txBody>
                  <a:tcPr marL="155047" marR="69234" marT="119267" marB="11926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0.240093</a:t>
                      </a:r>
                    </a:p>
                  </a:txBody>
                  <a:tcPr marL="155047" marR="69234" marT="119267" marB="11926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155047" marR="69234" marT="119267" marB="11926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55047" marR="69234" marT="119267" marB="11926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55047" marR="69234" marT="119267" marB="119267" anchor="b"/>
                </a:tc>
                <a:extLst>
                  <a:ext uri="{0D108BD9-81ED-4DB2-BD59-A6C34878D82A}">
                    <a16:rowId xmlns:a16="http://schemas.microsoft.com/office/drawing/2014/main" val="3418620075"/>
                  </a:ext>
                </a:extLst>
              </a:tr>
              <a:tr h="472045"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Tunisia</a:t>
                      </a:r>
                    </a:p>
                  </a:txBody>
                  <a:tcPr marL="155047" marR="69234" marT="119267" marB="11926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0.558664</a:t>
                      </a:r>
                    </a:p>
                  </a:txBody>
                  <a:tcPr marL="155047" marR="69234" marT="119267" marB="11926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55047" marR="69234" marT="119267" marB="11926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55047" marR="69234" marT="119267" marB="11926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55047" marR="69234" marT="119267" marB="119267" anchor="b"/>
                </a:tc>
                <a:extLst>
                  <a:ext uri="{0D108BD9-81ED-4DB2-BD59-A6C34878D82A}">
                    <a16:rowId xmlns:a16="http://schemas.microsoft.com/office/drawing/2014/main" val="2040874507"/>
                  </a:ext>
                </a:extLst>
              </a:tr>
              <a:tr h="472045"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Poland</a:t>
                      </a:r>
                    </a:p>
                  </a:txBody>
                  <a:tcPr marL="155047" marR="69234" marT="119267" marB="11926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0.863248</a:t>
                      </a:r>
                    </a:p>
                  </a:txBody>
                  <a:tcPr marL="155047" marR="69234" marT="119267" marB="11926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155047" marR="69234" marT="119267" marB="11926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55047" marR="69234" marT="119267" marB="11926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37</a:t>
                      </a:r>
                    </a:p>
                  </a:txBody>
                  <a:tcPr marL="155047" marR="69234" marT="119267" marB="119267" anchor="b"/>
                </a:tc>
                <a:extLst>
                  <a:ext uri="{0D108BD9-81ED-4DB2-BD59-A6C34878D82A}">
                    <a16:rowId xmlns:a16="http://schemas.microsoft.com/office/drawing/2014/main" val="563372322"/>
                  </a:ext>
                </a:extLst>
              </a:tr>
              <a:tr h="472045"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155047" marR="69234" marT="119267" marB="11926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1.14141</a:t>
                      </a:r>
                    </a:p>
                  </a:txBody>
                  <a:tcPr marL="155047" marR="69234" marT="119267" marB="11926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155047" marR="69234" marT="119267" marB="11926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55047" marR="69234" marT="119267" marB="11926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155047" marR="69234" marT="119267" marB="119267" anchor="b"/>
                </a:tc>
                <a:extLst>
                  <a:ext uri="{0D108BD9-81ED-4DB2-BD59-A6C34878D82A}">
                    <a16:rowId xmlns:a16="http://schemas.microsoft.com/office/drawing/2014/main" val="736482647"/>
                  </a:ext>
                </a:extLst>
              </a:tr>
              <a:tr h="472045"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Lebanon</a:t>
                      </a:r>
                    </a:p>
                  </a:txBody>
                  <a:tcPr marL="155047" marR="69234" marT="119267" marB="11926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1.22222</a:t>
                      </a:r>
                    </a:p>
                  </a:txBody>
                  <a:tcPr marL="155047" marR="69234" marT="119267" marB="11926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marL="155047" marR="69234" marT="119267" marB="11926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55047" marR="69234" marT="119267" marB="11926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155047" marR="69234" marT="119267" marB="119267" anchor="b"/>
                </a:tc>
                <a:extLst>
                  <a:ext uri="{0D108BD9-81ED-4DB2-BD59-A6C34878D82A}">
                    <a16:rowId xmlns:a16="http://schemas.microsoft.com/office/drawing/2014/main" val="295697638"/>
                  </a:ext>
                </a:extLst>
              </a:tr>
              <a:tr h="472045"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Algeria</a:t>
                      </a:r>
                    </a:p>
                  </a:txBody>
                  <a:tcPr marL="155047" marR="69234" marT="119267" marB="11926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1.35315</a:t>
                      </a:r>
                    </a:p>
                  </a:txBody>
                  <a:tcPr marL="155047" marR="69234" marT="119267" marB="11926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155047" marR="69234" marT="119267" marB="11926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155047" marR="69234" marT="119267" marB="11926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155047" marR="69234" marT="119267" marB="119267" anchor="b"/>
                </a:tc>
                <a:extLst>
                  <a:ext uri="{0D108BD9-81ED-4DB2-BD59-A6C34878D82A}">
                    <a16:rowId xmlns:a16="http://schemas.microsoft.com/office/drawing/2014/main" val="30898330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6D2530F-425E-46D6-B892-2FAF09CC1B9F}"/>
              </a:ext>
            </a:extLst>
          </p:cNvPr>
          <p:cNvSpPr txBox="1"/>
          <p:nvPr/>
        </p:nvSpPr>
        <p:spPr>
          <a:xfrm>
            <a:off x="34863" y="1345265"/>
            <a:ext cx="28749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Char char="-"/>
            </a:pPr>
            <a:r>
              <a:rPr lang="en-US" sz="1800" b="1" u="sng" dirty="0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Second calculation: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bg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</a:t>
            </a:r>
            <a:r>
              <a:rPr lang="en-US" sz="1800" b="1" dirty="0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procedure (P) </a:t>
            </a:r>
            <a:r>
              <a:rPr lang="en-US" sz="1800" dirty="0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considered as more important than the others ones.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bg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CI = C/2 + D/2 + P</a:t>
            </a:r>
          </a:p>
        </p:txBody>
      </p:sp>
    </p:spTree>
    <p:extLst>
      <p:ext uri="{BB962C8B-B14F-4D97-AF65-F5344CB8AC3E}">
        <p14:creationId xmlns:p14="http://schemas.microsoft.com/office/powerpoint/2010/main" val="1856025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219</Words>
  <Application>Microsoft Office PowerPoint</Application>
  <PresentationFormat>Widescreen</PresentationFormat>
  <Paragraphs>128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Quattrocento Sans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Sandrine Prevot</dc:creator>
  <cp:lastModifiedBy>Sandrine Prevot</cp:lastModifiedBy>
  <cp:revision>1</cp:revision>
  <dcterms:created xsi:type="dcterms:W3CDTF">2021-12-12T13:36:33Z</dcterms:created>
  <dcterms:modified xsi:type="dcterms:W3CDTF">2021-12-12T14:49:34Z</dcterms:modified>
</cp:coreProperties>
</file>