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Poppins Medium"/>
      <p:regular r:id="rId18"/>
      <p:bold r:id="rId19"/>
      <p:italic r:id="rId20"/>
      <p:boldItalic r:id="rId21"/>
    </p:embeddedFont>
    <p:embeddedFont>
      <p:font typeface="Quattrocento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  <p15:guide id="3" pos="312">
          <p15:clr>
            <a:srgbClr val="A4A3A4"/>
          </p15:clr>
        </p15:guide>
        <p15:guide id="4" pos="7368">
          <p15:clr>
            <a:srgbClr val="A4A3A4"/>
          </p15:clr>
        </p15:guide>
        <p15:guide id="5" orient="horz" pos="1008">
          <p15:clr>
            <a:srgbClr val="A4A3A4"/>
          </p15:clr>
        </p15:guide>
        <p15:guide id="6" orient="horz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5" orient="horz"/>
        <p:guide pos="3840"/>
        <p:guide pos="312"/>
        <p:guide pos="7368"/>
        <p:guide pos="1008" orient="horz"/>
        <p:guide pos="39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italic.fntdata"/><Relationship Id="rId22" Type="http://schemas.openxmlformats.org/officeDocument/2006/relationships/font" Target="fonts/QuattrocentoSans-regular.fntdata"/><Relationship Id="rId21" Type="http://schemas.openxmlformats.org/officeDocument/2006/relationships/font" Target="fonts/PoppinsMedium-boldItalic.fntdata"/><Relationship Id="rId24" Type="http://schemas.openxmlformats.org/officeDocument/2006/relationships/font" Target="fonts/QuattrocentoSans-italic.fntdata"/><Relationship Id="rId23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Quattrocento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Medium-bold.fntdata"/><Relationship Id="rId18" Type="http://schemas.openxmlformats.org/officeDocument/2006/relationships/font" Target="fonts/Poppi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nsplash.com/@kmuza?utm_source=unsplash&amp;utm_medium=referral&amp;utm_content=creditCopyText" TargetMode="External"/><Relationship Id="rId3" Type="http://schemas.openxmlformats.org/officeDocument/2006/relationships/hyperlink" Target="https://unsplash.com/s/photos/marketing?utm_source=unsplash&amp;utm_medium=referral&amp;utm_content=creditCopyText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Photo by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Carlos Muza</a:t>
            </a:r>
            <a:r>
              <a:rPr lang="en-US"/>
              <a:t>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Unsplash</a:t>
            </a:r>
            <a:r>
              <a:rPr lang="en-US"/>
              <a:t> </a:t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5a1584a43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5a1584a43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05a1584a43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729f9c910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729f9c910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0729f9c910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073d8e4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07073d8e4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073d8e4b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07073d8e4b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dc5cefbc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fdc5cefbc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dc5cefbc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cfdc5cefbc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073d8e4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07073d8e4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7073d8e4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07073d8e4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a1584a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05a1584a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729f9c910_2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729f9c910_2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0729f9c910_2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15257" y="365125"/>
            <a:ext cx="11161486" cy="941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805804" y="-1693976"/>
            <a:ext cx="4580392" cy="11161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0223500" y="6356350"/>
            <a:ext cx="1968500" cy="50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15900" y="196850"/>
            <a:ext cx="11760200" cy="6464300"/>
          </a:xfrm>
          <a:prstGeom prst="rect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84200" y="0"/>
            <a:ext cx="292100" cy="120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15257" y="365125"/>
            <a:ext cx="11161486" cy="941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15257" y="1596571"/>
            <a:ext cx="11161486" cy="458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15257" y="365125"/>
            <a:ext cx="11161486" cy="941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515257" y="365125"/>
            <a:ext cx="11161486" cy="941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64899" y="6356350"/>
            <a:ext cx="411843" cy="501650"/>
          </a:xfrm>
          <a:prstGeom prst="rect">
            <a:avLst/>
          </a:prstGeom>
          <a:solidFill>
            <a:srgbClr val="0189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515257" y="365125"/>
            <a:ext cx="11161486" cy="9411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  <a:defRPr b="1" i="0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15257" y="1596571"/>
            <a:ext cx="11161486" cy="458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indoor, computer, computer&#10;&#10;Description automatically generated" id="105" name="Google Shape;105;p16"/>
          <p:cNvPicPr preferRelativeResize="0"/>
          <p:nvPr/>
        </p:nvPicPr>
        <p:blipFill rotWithShape="1">
          <a:blip r:embed="rId3">
            <a:alphaModFix/>
          </a:blip>
          <a:srcRect b="39659" l="10193" r="12137" t="9042"/>
          <a:stretch/>
        </p:blipFill>
        <p:spPr>
          <a:xfrm>
            <a:off x="0" y="1122363"/>
            <a:ext cx="12192000" cy="573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0" y="1122363"/>
            <a:ext cx="12192000" cy="5735700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152839"/>
              </a:gs>
              <a:gs pos="70000">
                <a:srgbClr val="152839">
                  <a:alpha val="74901"/>
                </a:srgbClr>
              </a:gs>
              <a:gs pos="100000">
                <a:srgbClr val="152839">
                  <a:alpha val="74901"/>
                </a:srgbClr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11264899" y="6356350"/>
            <a:ext cx="411843" cy="501650"/>
          </a:xfrm>
          <a:prstGeom prst="rect">
            <a:avLst/>
          </a:prstGeom>
          <a:solidFill>
            <a:srgbClr val="0189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0" y="-661308"/>
            <a:ext cx="400050" cy="400050"/>
          </a:xfrm>
          <a:prstGeom prst="ellipse">
            <a:avLst/>
          </a:prstGeom>
          <a:solidFill>
            <a:srgbClr val="02E8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24115" y="-661308"/>
            <a:ext cx="400050" cy="400050"/>
          </a:xfrm>
          <a:prstGeom prst="ellipse">
            <a:avLst/>
          </a:prstGeom>
          <a:solidFill>
            <a:srgbClr val="2E587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060293" y="-1"/>
            <a:ext cx="4616449" cy="5778501"/>
          </a:xfrm>
          <a:prstGeom prst="round2SameRect">
            <a:avLst>
              <a:gd fmla="val 0" name="adj1"/>
              <a:gd fmla="val 0" name="adj2"/>
            </a:avLst>
          </a:prstGeom>
          <a:gradFill>
            <a:gsLst>
              <a:gs pos="0">
                <a:srgbClr val="01893F"/>
              </a:gs>
              <a:gs pos="100000">
                <a:srgbClr val="2E587E"/>
              </a:gs>
            </a:gsLst>
            <a:lin ang="135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495300" y="5353050"/>
            <a:ext cx="6564993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6"/>
          <p:cNvSpPr txBox="1"/>
          <p:nvPr>
            <p:ph type="ctrTitle"/>
          </p:nvPr>
        </p:nvSpPr>
        <p:spPr>
          <a:xfrm>
            <a:off x="7303475" y="1046175"/>
            <a:ext cx="4130100" cy="4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t/>
            </a:r>
            <a:endParaRPr sz="4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300">
                <a:solidFill>
                  <a:schemeClr val="lt1"/>
                </a:solidFill>
              </a:rPr>
              <a:t>           Business:</a:t>
            </a:r>
            <a:endParaRPr sz="4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t/>
            </a:r>
            <a:endParaRPr sz="4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300">
                <a:solidFill>
                  <a:schemeClr val="lt1"/>
                </a:solidFill>
              </a:rPr>
              <a:t>Which</a:t>
            </a:r>
            <a:r>
              <a:rPr lang="en-US" sz="4300">
                <a:solidFill>
                  <a:schemeClr val="lt1"/>
                </a:solidFill>
              </a:rPr>
              <a:t> countries are more ideal to start a business?</a:t>
            </a:r>
            <a:endParaRPr sz="4900"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7697479" y="1724025"/>
            <a:ext cx="719195" cy="752186"/>
            <a:chOff x="2670175" y="5051425"/>
            <a:chExt cx="346075" cy="361950"/>
          </a:xfrm>
        </p:grpSpPr>
        <p:sp>
          <p:nvSpPr>
            <p:cNvPr id="114" name="Google Shape;114;p16"/>
            <p:cNvSpPr/>
            <p:nvPr/>
          </p:nvSpPr>
          <p:spPr>
            <a:xfrm>
              <a:off x="2670175" y="5051425"/>
              <a:ext cx="346075" cy="60325"/>
            </a:xfrm>
            <a:custGeom>
              <a:rect b="b" l="l" r="r" t="t"/>
              <a:pathLst>
                <a:path extrusionOk="0" h="16" w="92">
                  <a:moveTo>
                    <a:pt x="90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5"/>
                    <a:pt x="91" y="16"/>
                    <a:pt x="90" y="16"/>
                  </a:cubicBezTo>
                  <a:close/>
                  <a:moveTo>
                    <a:pt x="4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670175" y="5307013"/>
              <a:ext cx="346075" cy="15875"/>
            </a:xfrm>
            <a:custGeom>
              <a:rect b="b" l="l" r="r" t="t"/>
              <a:pathLst>
                <a:path extrusionOk="0" h="4" w="92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700338" y="5097463"/>
              <a:ext cx="285750" cy="225425"/>
            </a:xfrm>
            <a:custGeom>
              <a:rect b="b" l="l" r="r" t="t"/>
              <a:pathLst>
                <a:path extrusionOk="0" h="60" w="76">
                  <a:moveTo>
                    <a:pt x="74" y="60"/>
                  </a:moveTo>
                  <a:cubicBezTo>
                    <a:pt x="2" y="60"/>
                    <a:pt x="2" y="60"/>
                    <a:pt x="2" y="60"/>
                  </a:cubicBezTo>
                  <a:cubicBezTo>
                    <a:pt x="1" y="60"/>
                    <a:pt x="0" y="59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6" y="1"/>
                    <a:pt x="76" y="2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9"/>
                    <a:pt x="75" y="60"/>
                    <a:pt x="74" y="60"/>
                  </a:cubicBezTo>
                  <a:close/>
                  <a:moveTo>
                    <a:pt x="4" y="56"/>
                  </a:moveTo>
                  <a:cubicBezTo>
                    <a:pt x="72" y="56"/>
                    <a:pt x="72" y="56"/>
                    <a:pt x="72" y="5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5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2835275" y="5314950"/>
              <a:ext cx="15875" cy="460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813050" y="5353050"/>
              <a:ext cx="60325" cy="60325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12"/>
                    <a:pt x="12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0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730500" y="5141913"/>
              <a:ext cx="134938" cy="134938"/>
            </a:xfrm>
            <a:custGeom>
              <a:rect b="b" l="l" r="r" t="t"/>
              <a:pathLst>
                <a:path extrusionOk="0" h="36" w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8"/>
                  </a:cubicBezTo>
                  <a:cubicBezTo>
                    <a:pt x="4" y="26"/>
                    <a:pt x="10" y="32"/>
                    <a:pt x="18" y="32"/>
                  </a:cubicBezTo>
                  <a:cubicBezTo>
                    <a:pt x="26" y="32"/>
                    <a:pt x="32" y="26"/>
                    <a:pt x="32" y="18"/>
                  </a:cubicBezTo>
                  <a:cubicBezTo>
                    <a:pt x="32" y="10"/>
                    <a:pt x="26" y="4"/>
                    <a:pt x="18" y="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760663" y="5149850"/>
              <a:ext cx="104775" cy="68263"/>
            </a:xfrm>
            <a:custGeom>
              <a:rect b="b" l="l" r="r" t="t"/>
              <a:pathLst>
                <a:path extrusionOk="0" h="18" w="28">
                  <a:moveTo>
                    <a:pt x="26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9" y="18"/>
                    <a:pt x="8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8" y="15"/>
                    <a:pt x="28" y="16"/>
                  </a:cubicBezTo>
                  <a:cubicBezTo>
                    <a:pt x="28" y="17"/>
                    <a:pt x="27" y="18"/>
                    <a:pt x="26" y="1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790825" y="5202238"/>
              <a:ext cx="25400" cy="74613"/>
            </a:xfrm>
            <a:custGeom>
              <a:rect b="b" l="l" r="r" t="t"/>
              <a:pathLst>
                <a:path extrusionOk="0" h="20" w="7">
                  <a:moveTo>
                    <a:pt x="5" y="20"/>
                  </a:moveTo>
                  <a:cubicBezTo>
                    <a:pt x="4" y="20"/>
                    <a:pt x="3" y="19"/>
                    <a:pt x="3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9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895600" y="5141913"/>
              <a:ext cx="60325" cy="15875"/>
            </a:xfrm>
            <a:custGeom>
              <a:rect b="b" l="l" r="r" t="t"/>
              <a:pathLst>
                <a:path extrusionOk="0" h="4" w="16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895600" y="5172075"/>
              <a:ext cx="60325" cy="15875"/>
            </a:xfrm>
            <a:custGeom>
              <a:rect b="b" l="l" r="r" t="t"/>
              <a:pathLst>
                <a:path extrusionOk="0" h="4" w="16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895600" y="5202238"/>
              <a:ext cx="60325" cy="15875"/>
            </a:xfrm>
            <a:custGeom>
              <a:rect b="b" l="l" r="r" t="t"/>
              <a:pathLst>
                <a:path extrusionOk="0" h="4" w="16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6"/>
          <p:cNvSpPr txBox="1"/>
          <p:nvPr>
            <p:ph type="ctrTitle"/>
          </p:nvPr>
        </p:nvSpPr>
        <p:spPr>
          <a:xfrm>
            <a:off x="1914047" y="2146300"/>
            <a:ext cx="3727500" cy="31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Group 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Olga Shavrina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Sandrine Prevot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Zijing Xue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93550" y="6356350"/>
            <a:ext cx="365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DAFT NOV 2021: Week 2 project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5"/>
          <p:cNvPicPr preferRelativeResize="0"/>
          <p:nvPr/>
        </p:nvPicPr>
        <p:blipFill rotWithShape="1">
          <a:blip r:embed="rId3">
            <a:alphaModFix/>
          </a:blip>
          <a:srcRect b="6922" l="976" r="2330" t="3871"/>
          <a:stretch/>
        </p:blipFill>
        <p:spPr>
          <a:xfrm>
            <a:off x="-3425" y="2203250"/>
            <a:ext cx="12191999" cy="18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591100" y="383250"/>
            <a:ext cx="1052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Annex 2: SQL summary table</a:t>
            </a:r>
            <a:endParaRPr sz="11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10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591100" y="383250"/>
            <a:ext cx="9180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Annex 3: Jira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25506" t="0"/>
          <a:stretch/>
        </p:blipFill>
        <p:spPr>
          <a:xfrm>
            <a:off x="6739575" y="1586150"/>
            <a:ext cx="5198049" cy="38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71151"/>
            <a:ext cx="6739574" cy="36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6553200" y="0"/>
            <a:ext cx="5638800" cy="68505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34600" y="6421100"/>
            <a:ext cx="63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1700">
                <a:solidFill>
                  <a:srgbClr val="1D1C1D"/>
                </a:solidFill>
              </a:rPr>
              <a:t>Data sources: The World Bank – by wbgapi</a:t>
            </a:r>
            <a:r>
              <a:rPr b="1" lang="en-US" sz="17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119025" y="1263025"/>
            <a:ext cx="5100600" cy="4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Admin</a:t>
            </a:r>
            <a:r>
              <a:rPr lang="en-US" sz="1750">
                <a:solidFill>
                  <a:srgbClr val="1D1C1D"/>
                </a:solidFill>
              </a:rPr>
              <a:t>: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1750">
                <a:solidFill>
                  <a:srgbClr val="1D1C1D"/>
                </a:solidFill>
              </a:rPr>
              <a:t>Table 1: Start-up procedures to register a business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1750">
                <a:solidFill>
                  <a:srgbClr val="1D1C1D"/>
                </a:solidFill>
              </a:rPr>
              <a:t>⇒ countries with less procedures: less complicated to start a business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Time: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1D1C1D"/>
                </a:solidFill>
              </a:rPr>
              <a:t>Table 2: Time required to start a business (days)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1D1C1D"/>
                </a:solidFill>
              </a:rPr>
              <a:t>⇒ countries with less time required: easier/ quicker to kick off the business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Financial: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1D1C1D"/>
                </a:solidFill>
              </a:rPr>
              <a:t>Table 3: Cost of business start-up procedures (% of GNI per capita)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1D1C1D"/>
                </a:solidFill>
              </a:rPr>
              <a:t>⇒ less expensive to start a business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994700" y="967700"/>
            <a:ext cx="5100600" cy="5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</a:t>
            </a:r>
            <a:r>
              <a:rPr lang="en-US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0316425" y="5062550"/>
            <a:ext cx="847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62250" y="3237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Metadata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6856050" y="1600200"/>
            <a:ext cx="50331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(Size: )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1D1C1D"/>
                </a:solidFill>
              </a:rPr>
              <a:t>Table 1: New businesses registered (number) by country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1D1C1D"/>
                </a:solidFill>
              </a:rPr>
              <a:t>⇒ the pure number of new companies, countries with bigger no. of new companies: more attractive 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1D1C1D"/>
                </a:solidFill>
              </a:rPr>
              <a:t>Table 2: New density (new registrations per 1,000 people ages 15-64) by country </a:t>
            </a:r>
            <a:endParaRPr sz="175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1D1C1D"/>
                </a:solidFill>
              </a:rPr>
              <a:t>⇒ the proportional figures of new companies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515257" y="268300"/>
            <a:ext cx="11161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</a:pPr>
            <a:r>
              <a:rPr lang="en-US">
                <a:solidFill>
                  <a:srgbClr val="083D65"/>
                </a:solidFill>
              </a:rPr>
              <a:t>ER Model</a:t>
            </a:r>
            <a:r>
              <a:rPr lang="en-US">
                <a:solidFill>
                  <a:srgbClr val="083D65"/>
                </a:solidFill>
              </a:rPr>
              <a:t> &amp; Queries</a:t>
            </a:r>
            <a:endParaRPr>
              <a:solidFill>
                <a:srgbClr val="083D65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01" y="1068625"/>
            <a:ext cx="8116626" cy="57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</a:t>
            </a:r>
            <a:r>
              <a:rPr lang="en-US"/>
              <a:t>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6553200" y="3354350"/>
            <a:ext cx="5443800" cy="32349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495288" y="2950525"/>
            <a:ext cx="6096000" cy="3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Challenge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300"/>
              <a:buFont typeface="Quattrocento Sans"/>
              <a:buChar char="-"/>
            </a:pPr>
            <a:r>
              <a:rPr lang="en-US" sz="23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Cleaning, Null Data</a:t>
            </a:r>
            <a:endParaRPr sz="23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300"/>
              <a:buFont typeface="Quattrocento Sans"/>
              <a:buChar char="-"/>
            </a:pPr>
            <a:r>
              <a:rPr lang="en-US" sz="23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Transpose tables* </a:t>
            </a:r>
            <a:endParaRPr sz="23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300"/>
              <a:buFont typeface="Quattrocento Sans"/>
              <a:buChar char="-"/>
            </a:pPr>
            <a:r>
              <a:rPr lang="en-US" sz="23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Aggregate all raw data form different tables in a summary table**</a:t>
            </a:r>
            <a:endParaRPr sz="23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300"/>
              <a:buFont typeface="Quattrocento Sans"/>
              <a:buChar char="-"/>
            </a:pPr>
            <a:r>
              <a:rPr lang="en-US" sz="23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max and min in sql queries </a:t>
            </a:r>
            <a:r>
              <a:rPr lang="en-US" sz="26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normalization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896850" y="3694325"/>
            <a:ext cx="4756500" cy="22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Highlight 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5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see which countries of our classmates &amp; teachers are the best options! </a:t>
            </a:r>
            <a:endParaRPr sz="25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5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5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Let’s go ;)</a:t>
            </a:r>
            <a:endParaRPr sz="25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19"/>
          <p:cNvSpPr txBox="1"/>
          <p:nvPr>
            <p:ph idx="4294967295" type="title"/>
          </p:nvPr>
        </p:nvSpPr>
        <p:spPr>
          <a:xfrm>
            <a:off x="515257" y="115900"/>
            <a:ext cx="11161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Process, </a:t>
            </a: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Challenge, </a:t>
            </a: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Highlight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4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38" y="1591900"/>
            <a:ext cx="5579331" cy="1357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495300" y="10543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757875" y="61854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 Annex 1</a:t>
            </a:r>
            <a:endParaRPr sz="16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**</a:t>
            </a:r>
            <a:r>
              <a:rPr lang="en-US" sz="16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Annex 2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372175" y="5195000"/>
            <a:ext cx="5443800" cy="15267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182894" y="848715"/>
            <a:ext cx="45138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277375" y="1285600"/>
            <a:ext cx="6096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CI= Starting business facility 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Selection of variables: 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600"/>
              <a:buFont typeface="Quattrocento Sans"/>
              <a:buChar char="-"/>
            </a:pPr>
            <a:r>
              <a:rPr lang="en-US" sz="26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Cost of business (% per capita) = C </a:t>
            </a:r>
            <a:endParaRPr sz="26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600"/>
              <a:buFont typeface="Quattrocento Sans"/>
              <a:buChar char="-"/>
            </a:pPr>
            <a:r>
              <a:rPr lang="en-US" sz="26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days to start business =D </a:t>
            </a:r>
            <a:endParaRPr sz="26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600"/>
              <a:buFont typeface="Quattrocento Sans"/>
              <a:buChar char="-"/>
            </a:pPr>
            <a:r>
              <a:rPr lang="en-US" sz="26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procedures = P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715825" y="5342655"/>
            <a:ext cx="47565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4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Nb: We didn’t take in consideration the size, because data are missing for many countries, especially China</a:t>
            </a:r>
            <a:endParaRPr sz="24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p20"/>
          <p:cNvSpPr txBox="1"/>
          <p:nvPr>
            <p:ph idx="4294967295" type="title"/>
          </p:nvPr>
        </p:nvSpPr>
        <p:spPr>
          <a:xfrm>
            <a:off x="515257" y="344500"/>
            <a:ext cx="11161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Composite indicator =CI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775" y="2257325"/>
            <a:ext cx="7221778" cy="29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/>
          <p:nvPr/>
        </p:nvSpPr>
        <p:spPr>
          <a:xfrm>
            <a:off x="7377275" y="1790600"/>
            <a:ext cx="3867600" cy="36888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7182894" y="848715"/>
            <a:ext cx="45138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368075" y="1153150"/>
            <a:ext cx="4046700" cy="5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Combination of variables :</a:t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5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rPr lang="en-US" sz="25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After normalization of variables </a:t>
            </a:r>
            <a:r>
              <a:rPr lang="en-US" sz="23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(i-min/max-min)</a:t>
            </a:r>
            <a:endParaRPr sz="23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First calculation:</a:t>
            </a: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variables are given </a:t>
            </a: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same weight: </a:t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CI=C+D+P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1"/>
          <p:cNvSpPr txBox="1"/>
          <p:nvPr>
            <p:ph idx="4294967295" type="title"/>
          </p:nvPr>
        </p:nvSpPr>
        <p:spPr>
          <a:xfrm>
            <a:off x="368082" y="212050"/>
            <a:ext cx="11161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Result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b="2354" l="0" r="3966" t="1148"/>
          <a:stretch/>
        </p:blipFill>
        <p:spPr>
          <a:xfrm>
            <a:off x="4591925" y="586525"/>
            <a:ext cx="6672975" cy="5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/>
          <p:nvPr/>
        </p:nvSpPr>
        <p:spPr>
          <a:xfrm>
            <a:off x="6096000" y="1257150"/>
            <a:ext cx="4349100" cy="47415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095994" y="1744015"/>
            <a:ext cx="45138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323775" y="1761050"/>
            <a:ext cx="42078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Char char="-"/>
            </a:pP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Second calculation</a:t>
            </a: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</a:t>
            </a: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procedure (P) </a:t>
            </a: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 considered as more important than the others ones. 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 = C/2 + D/2 + P</a:t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0" y="152400"/>
            <a:ext cx="7081726" cy="642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2"/>
          <p:cNvSpPr txBox="1"/>
          <p:nvPr>
            <p:ph idx="4294967295" type="title"/>
          </p:nvPr>
        </p:nvSpPr>
        <p:spPr>
          <a:xfrm>
            <a:off x="368082" y="212050"/>
            <a:ext cx="11161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</a:t>
            </a: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/>
          <p:nvPr/>
        </p:nvSpPr>
        <p:spPr>
          <a:xfrm>
            <a:off x="7377275" y="1790600"/>
            <a:ext cx="3867600" cy="3688800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7182894" y="848715"/>
            <a:ext cx="45138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3D65"/>
              </a:buClr>
              <a:buSzPts val="2800"/>
              <a:buFont typeface="Quattrocento Sans"/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95300" y="2804375"/>
            <a:ext cx="31395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Worldwide</a:t>
            </a:r>
            <a:endParaRPr b="1"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(equal weight for C,P,D)</a:t>
            </a:r>
            <a:endParaRPr b="1" sz="21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3"/>
          <p:cNvSpPr txBox="1"/>
          <p:nvPr>
            <p:ph idx="4294967295" type="title"/>
          </p:nvPr>
        </p:nvSpPr>
        <p:spPr>
          <a:xfrm>
            <a:off x="368082" y="212050"/>
            <a:ext cx="11161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attrocento Sans"/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 Result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875" y="212050"/>
            <a:ext cx="7268701" cy="59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/>
        </p:nvSpPr>
        <p:spPr>
          <a:xfrm>
            <a:off x="591100" y="383250"/>
            <a:ext cx="11601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83D6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Annex 1: raw csv tables =&gt; need to be transposed</a:t>
            </a:r>
            <a:endParaRPr b="1" sz="4000">
              <a:solidFill>
                <a:srgbClr val="083D6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11264899" y="6356350"/>
            <a:ext cx="411900" cy="501600"/>
          </a:xfrm>
          <a:prstGeom prst="rect">
            <a:avLst/>
          </a:prstGeom>
          <a:solidFill>
            <a:srgbClr val="01893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/>
              <a:t>9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75" y="1600200"/>
            <a:ext cx="8972648" cy="444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