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3" r:id="rId9"/>
    <p:sldId id="262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AF00"/>
    <a:srgbClr val="B00000"/>
    <a:srgbClr val="009242"/>
    <a:srgbClr val="E2AC00"/>
    <a:srgbClr val="FFCC00"/>
    <a:srgbClr val="B2C2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3772" autoAdjust="0"/>
  </p:normalViewPr>
  <p:slideViewPr>
    <p:cSldViewPr snapToGrid="0">
      <p:cViewPr varScale="1">
        <p:scale>
          <a:sx n="107" d="100"/>
          <a:sy n="107" d="100"/>
        </p:scale>
        <p:origin x="6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049E31-681F-4998-9012-9C0BA70ECEA9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3C35D2E-10D6-4C3B-A260-E6FD04D11978}">
      <dgm:prSet custT="1"/>
      <dgm:spPr>
        <a:solidFill>
          <a:srgbClr val="E6AF00"/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38100" tIns="19050" rIns="38100" bIns="19050" numCol="1" spcCol="1270" anchor="ctr" anchorCtr="0"/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rgbClr val="FFFFFF"/>
              </a:solidFill>
              <a:latin typeface="Avenir Next LT Pro"/>
              <a:ea typeface="+mn-ea"/>
              <a:cs typeface="+mn-cs"/>
            </a:rPr>
            <a:t>Permanently closing down up to 10 of the least used runs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rgbClr val="FFFFFF"/>
              </a:solidFill>
              <a:latin typeface="Avenir Next LT Pro"/>
              <a:ea typeface="+mn-ea"/>
              <a:cs typeface="+mn-cs"/>
            </a:rPr>
            <a:t>(see figure)</a:t>
          </a:r>
        </a:p>
      </dgm:t>
    </dgm:pt>
    <dgm:pt modelId="{7C6BC506-B5C2-47AA-A150-38820FF105BD}" type="parTrans" cxnId="{6869D01C-79DA-41D3-8CD4-806C97110296}">
      <dgm:prSet/>
      <dgm:spPr/>
      <dgm:t>
        <a:bodyPr/>
        <a:lstStyle/>
        <a:p>
          <a:endParaRPr lang="en-US"/>
        </a:p>
      </dgm:t>
    </dgm:pt>
    <dgm:pt modelId="{E10B4AD2-B670-49BC-8879-5EC8E1DAD5C4}" type="sibTrans" cxnId="{6869D01C-79DA-41D3-8CD4-806C97110296}">
      <dgm:prSet/>
      <dgm:spPr/>
      <dgm:t>
        <a:bodyPr/>
        <a:lstStyle/>
        <a:p>
          <a:endParaRPr lang="en-US"/>
        </a:p>
      </dgm:t>
    </dgm:pt>
    <dgm:pt modelId="{B5AF0F35-F96F-417D-A8A3-94888E41805B}">
      <dgm:prSet/>
      <dgm:spPr/>
      <dgm:t>
        <a:bodyPr/>
        <a:lstStyle/>
        <a:p>
          <a:r>
            <a:rPr lang="en-US" dirty="0"/>
            <a:t>The model says closing one run makes no difference. Closing 2 and 3 successively reduces support for ticket price and so revenue. If Big Mountain closes down 3 runs, it seems they may as well close down 4 or 5 as there's no further loss in ticket price. Increasing the closures down to 6 or more leads to a large drop.</a:t>
          </a:r>
        </a:p>
      </dgm:t>
    </dgm:pt>
    <dgm:pt modelId="{B5789EF7-89D0-4AB4-9270-6CB167D5AA99}" type="parTrans" cxnId="{CCEAEF81-35EB-4BFA-9037-2C73094C96EE}">
      <dgm:prSet/>
      <dgm:spPr/>
      <dgm:t>
        <a:bodyPr/>
        <a:lstStyle/>
        <a:p>
          <a:endParaRPr lang="en-US"/>
        </a:p>
      </dgm:t>
    </dgm:pt>
    <dgm:pt modelId="{48312EEF-DC89-4932-A449-FC2165DB802F}" type="sibTrans" cxnId="{CCEAEF81-35EB-4BFA-9037-2C73094C96EE}">
      <dgm:prSet/>
      <dgm:spPr/>
      <dgm:t>
        <a:bodyPr/>
        <a:lstStyle/>
        <a:p>
          <a:endParaRPr lang="en-US"/>
        </a:p>
      </dgm:t>
    </dgm:pt>
    <dgm:pt modelId="{6D1F2705-FEE4-4AB5-8F1E-F78E702C8646}">
      <dgm:prSet/>
      <dgm:spPr>
        <a:solidFill>
          <a:srgbClr val="009242"/>
        </a:solidFill>
      </dgm:spPr>
      <dgm:t>
        <a:bodyPr/>
        <a:lstStyle/>
        <a:p>
          <a:r>
            <a:rPr lang="en-US" dirty="0"/>
            <a:t>Increase the vertical drop by adding a run to a point 150 feet lower down but requiring the installation of an additional chair lift to bring skiers back up, without additional snow making coverage</a:t>
          </a:r>
        </a:p>
      </dgm:t>
    </dgm:pt>
    <dgm:pt modelId="{67F8D932-6738-43BB-BB1A-B962D581990C}" type="parTrans" cxnId="{6C056541-086D-4AFA-964F-BF390A1D0867}">
      <dgm:prSet/>
      <dgm:spPr/>
      <dgm:t>
        <a:bodyPr/>
        <a:lstStyle/>
        <a:p>
          <a:endParaRPr lang="en-US"/>
        </a:p>
      </dgm:t>
    </dgm:pt>
    <dgm:pt modelId="{11B51B43-C6D0-4C80-858F-208A08EA7613}" type="sibTrans" cxnId="{6C056541-086D-4AFA-964F-BF390A1D0867}">
      <dgm:prSet/>
      <dgm:spPr/>
      <dgm:t>
        <a:bodyPr/>
        <a:lstStyle/>
        <a:p>
          <a:endParaRPr lang="en-US"/>
        </a:p>
      </dgm:t>
    </dgm:pt>
    <dgm:pt modelId="{640C9FBA-AB74-4686-A805-5992C8A7AE30}">
      <dgm:prSet/>
      <dgm:spPr/>
      <dgm:t>
        <a:bodyPr/>
        <a:lstStyle/>
        <a:p>
          <a:r>
            <a:rPr lang="en-US" dirty="0"/>
            <a:t>This scenario increases support for ticket price by $8.61</a:t>
          </a:r>
        </a:p>
      </dgm:t>
    </dgm:pt>
    <dgm:pt modelId="{52FF66EB-05FA-4E87-9C72-D394169AB318}" type="parTrans" cxnId="{2A4789A7-2E98-4E7F-833B-1795F6EA26EB}">
      <dgm:prSet/>
      <dgm:spPr/>
      <dgm:t>
        <a:bodyPr/>
        <a:lstStyle/>
        <a:p>
          <a:endParaRPr lang="en-US"/>
        </a:p>
      </dgm:t>
    </dgm:pt>
    <dgm:pt modelId="{EEE5C218-D443-44A7-B309-95B5F560C80A}" type="sibTrans" cxnId="{2A4789A7-2E98-4E7F-833B-1795F6EA26EB}">
      <dgm:prSet/>
      <dgm:spPr/>
      <dgm:t>
        <a:bodyPr/>
        <a:lstStyle/>
        <a:p>
          <a:endParaRPr lang="en-US"/>
        </a:p>
      </dgm:t>
    </dgm:pt>
    <dgm:pt modelId="{AE2C7CF7-DE87-4042-A692-C6590F5319C6}">
      <dgm:prSet/>
      <dgm:spPr/>
      <dgm:t>
        <a:bodyPr/>
        <a:lstStyle/>
        <a:p>
          <a:r>
            <a:rPr lang="en-US" dirty="0"/>
            <a:t>Over the season, this could be expected to amount to $15,065,471</a:t>
          </a:r>
        </a:p>
      </dgm:t>
    </dgm:pt>
    <dgm:pt modelId="{3968B55C-B9DC-41AD-A44B-93AA9C11B7C7}" type="parTrans" cxnId="{0126DB09-0FC3-480D-A7AC-4103EBA165E1}">
      <dgm:prSet/>
      <dgm:spPr/>
      <dgm:t>
        <a:bodyPr/>
        <a:lstStyle/>
        <a:p>
          <a:endParaRPr lang="en-US"/>
        </a:p>
      </dgm:t>
    </dgm:pt>
    <dgm:pt modelId="{CF154920-6023-456D-9EE0-FBADAC6AE4F1}" type="sibTrans" cxnId="{0126DB09-0FC3-480D-A7AC-4103EBA165E1}">
      <dgm:prSet/>
      <dgm:spPr/>
      <dgm:t>
        <a:bodyPr/>
        <a:lstStyle/>
        <a:p>
          <a:endParaRPr lang="en-US"/>
        </a:p>
      </dgm:t>
    </dgm:pt>
    <dgm:pt modelId="{1671A61A-5607-471F-BFC3-6A93E43C4E22}">
      <dgm:prSet/>
      <dgm:spPr>
        <a:solidFill>
          <a:srgbClr val="E6AF00"/>
        </a:solidFill>
      </dgm:spPr>
      <dgm:t>
        <a:bodyPr/>
        <a:lstStyle/>
        <a:p>
          <a:r>
            <a:rPr lang="en-US" dirty="0"/>
            <a:t>Same as above, but adding 2 acres of snow making cover</a:t>
          </a:r>
        </a:p>
      </dgm:t>
    </dgm:pt>
    <dgm:pt modelId="{8EC497EB-B6D0-4FA0-B7EB-D4899C320438}" type="parTrans" cxnId="{0BB55D0B-1D27-4BA6-A3D7-2E5E090F0AB7}">
      <dgm:prSet/>
      <dgm:spPr/>
      <dgm:t>
        <a:bodyPr/>
        <a:lstStyle/>
        <a:p>
          <a:endParaRPr lang="en-US"/>
        </a:p>
      </dgm:t>
    </dgm:pt>
    <dgm:pt modelId="{3ACFFD62-C934-405D-9E14-7A41A49D5AB3}" type="sibTrans" cxnId="{0BB55D0B-1D27-4BA6-A3D7-2E5E090F0AB7}">
      <dgm:prSet/>
      <dgm:spPr/>
      <dgm:t>
        <a:bodyPr/>
        <a:lstStyle/>
        <a:p>
          <a:endParaRPr lang="en-US"/>
        </a:p>
      </dgm:t>
    </dgm:pt>
    <dgm:pt modelId="{92174783-E878-4D22-AB7C-615380A70F3B}">
      <dgm:prSet/>
      <dgm:spPr/>
      <dgm:t>
        <a:bodyPr/>
        <a:lstStyle/>
        <a:p>
          <a:r>
            <a:rPr lang="en-US"/>
            <a:t>This scenario increases support for ticket price by $9.90</a:t>
          </a:r>
        </a:p>
      </dgm:t>
    </dgm:pt>
    <dgm:pt modelId="{7B1D51B6-A0D8-441A-A561-186D23611AE0}" type="parTrans" cxnId="{F18B219B-44A9-442D-BE09-E2B1E541CDA6}">
      <dgm:prSet/>
      <dgm:spPr/>
      <dgm:t>
        <a:bodyPr/>
        <a:lstStyle/>
        <a:p>
          <a:endParaRPr lang="en-US"/>
        </a:p>
      </dgm:t>
    </dgm:pt>
    <dgm:pt modelId="{A7C4DF0E-6C42-48B1-841F-0168D0A0C25E}" type="sibTrans" cxnId="{F18B219B-44A9-442D-BE09-E2B1E541CDA6}">
      <dgm:prSet/>
      <dgm:spPr/>
      <dgm:t>
        <a:bodyPr/>
        <a:lstStyle/>
        <a:p>
          <a:endParaRPr lang="en-US"/>
        </a:p>
      </dgm:t>
    </dgm:pt>
    <dgm:pt modelId="{3191C674-62F4-4C70-BA43-680240D9AEB1}">
      <dgm:prSet/>
      <dgm:spPr/>
      <dgm:t>
        <a:bodyPr/>
        <a:lstStyle/>
        <a:p>
          <a:r>
            <a:rPr lang="en-US" dirty="0"/>
            <a:t>Over the season, this could be expected to amount to $17,322,717</a:t>
          </a:r>
        </a:p>
      </dgm:t>
    </dgm:pt>
    <dgm:pt modelId="{7B0AF7FC-DCF3-42B4-9515-F9FCD6008B30}" type="parTrans" cxnId="{A120C77C-AD9A-4C82-B2F1-0E1DF12911AA}">
      <dgm:prSet/>
      <dgm:spPr/>
      <dgm:t>
        <a:bodyPr/>
        <a:lstStyle/>
        <a:p>
          <a:endParaRPr lang="en-US"/>
        </a:p>
      </dgm:t>
    </dgm:pt>
    <dgm:pt modelId="{E315D25C-8775-4DA2-B6B9-659A2494DA87}" type="sibTrans" cxnId="{A120C77C-AD9A-4C82-B2F1-0E1DF12911AA}">
      <dgm:prSet/>
      <dgm:spPr/>
      <dgm:t>
        <a:bodyPr/>
        <a:lstStyle/>
        <a:p>
          <a:endParaRPr lang="en-US"/>
        </a:p>
      </dgm:t>
    </dgm:pt>
    <dgm:pt modelId="{A49BAE50-E00A-407B-9C84-9FA929A0FE26}">
      <dgm:prSet/>
      <dgm:spPr>
        <a:solidFill>
          <a:srgbClr val="B00000"/>
        </a:solidFill>
      </dgm:spPr>
      <dgm:t>
        <a:bodyPr/>
        <a:lstStyle/>
        <a:p>
          <a:r>
            <a:rPr lang="en-US"/>
            <a:t>Increase the longest run by 0.2 mile to boast 3.5 miles length, requiring an additional snow making coverage of 4 acres</a:t>
          </a:r>
        </a:p>
      </dgm:t>
    </dgm:pt>
    <dgm:pt modelId="{645DAAF3-D428-4FBF-B711-1188ABA8A7B4}" type="parTrans" cxnId="{4EB4950C-5CD4-4A2B-9DED-F408EA213BDF}">
      <dgm:prSet/>
      <dgm:spPr/>
      <dgm:t>
        <a:bodyPr/>
        <a:lstStyle/>
        <a:p>
          <a:endParaRPr lang="en-US"/>
        </a:p>
      </dgm:t>
    </dgm:pt>
    <dgm:pt modelId="{85732292-F4A0-4920-9C6D-369AF4F0E45C}" type="sibTrans" cxnId="{4EB4950C-5CD4-4A2B-9DED-F408EA213BDF}">
      <dgm:prSet/>
      <dgm:spPr/>
      <dgm:t>
        <a:bodyPr/>
        <a:lstStyle/>
        <a:p>
          <a:endParaRPr lang="en-US"/>
        </a:p>
      </dgm:t>
    </dgm:pt>
    <dgm:pt modelId="{127658B7-95A7-4247-B894-F950A6D1D2F8}">
      <dgm:prSet/>
      <dgm:spPr/>
      <dgm:t>
        <a:bodyPr/>
        <a:lstStyle/>
        <a:p>
          <a:r>
            <a:rPr lang="en-US"/>
            <a:t>Makes no difference in the random forest model that was ultimately chosen</a:t>
          </a:r>
        </a:p>
      </dgm:t>
    </dgm:pt>
    <dgm:pt modelId="{C2D82CD1-5BC5-4FEB-B2C4-BABF57429D02}" type="parTrans" cxnId="{4B84C04D-C536-41F1-AFED-A437698D9F57}">
      <dgm:prSet/>
      <dgm:spPr/>
      <dgm:t>
        <a:bodyPr/>
        <a:lstStyle/>
        <a:p>
          <a:endParaRPr lang="en-US"/>
        </a:p>
      </dgm:t>
    </dgm:pt>
    <dgm:pt modelId="{B72E5962-6925-40BB-8D67-89FE6165E4E2}" type="sibTrans" cxnId="{4B84C04D-C536-41F1-AFED-A437698D9F57}">
      <dgm:prSet/>
      <dgm:spPr/>
      <dgm:t>
        <a:bodyPr/>
        <a:lstStyle/>
        <a:p>
          <a:endParaRPr lang="en-US"/>
        </a:p>
      </dgm:t>
    </dgm:pt>
    <dgm:pt modelId="{CA634F3D-5697-4AA5-97E5-D5B0B98659CD}">
      <dgm:prSet/>
      <dgm:spPr/>
      <dgm:t>
        <a:bodyPr/>
        <a:lstStyle/>
        <a:p>
          <a:r>
            <a:rPr lang="en-US"/>
            <a:t>Leads to higher operational expenditures</a:t>
          </a:r>
        </a:p>
      </dgm:t>
    </dgm:pt>
    <dgm:pt modelId="{E4D0B306-9A5D-4298-B8E3-BBBDAFF88E25}" type="parTrans" cxnId="{1DAA4842-134B-4BA9-A65D-4C647897DAF6}">
      <dgm:prSet/>
      <dgm:spPr/>
      <dgm:t>
        <a:bodyPr/>
        <a:lstStyle/>
        <a:p>
          <a:endParaRPr lang="en-US"/>
        </a:p>
      </dgm:t>
    </dgm:pt>
    <dgm:pt modelId="{343FA8D8-63D2-4BF2-8402-D0E80362B76A}" type="sibTrans" cxnId="{1DAA4842-134B-4BA9-A65D-4C647897DAF6}">
      <dgm:prSet/>
      <dgm:spPr/>
      <dgm:t>
        <a:bodyPr/>
        <a:lstStyle/>
        <a:p>
          <a:endParaRPr lang="en-US"/>
        </a:p>
      </dgm:t>
    </dgm:pt>
    <dgm:pt modelId="{3438F9AE-59A5-49AF-BBD0-3BECE95462E5}" type="pres">
      <dgm:prSet presAssocID="{82049E31-681F-4998-9012-9C0BA70ECEA9}" presName="Name0" presStyleCnt="0">
        <dgm:presLayoutVars>
          <dgm:dir/>
          <dgm:animLvl val="lvl"/>
          <dgm:resizeHandles val="exact"/>
        </dgm:presLayoutVars>
      </dgm:prSet>
      <dgm:spPr/>
    </dgm:pt>
    <dgm:pt modelId="{BFD9306C-EF22-45D7-8C39-F4C232FDC229}" type="pres">
      <dgm:prSet presAssocID="{6D1F2705-FEE4-4AB5-8F1E-F78E702C8646}" presName="linNode" presStyleCnt="0"/>
      <dgm:spPr/>
    </dgm:pt>
    <dgm:pt modelId="{981F932D-7028-4174-B746-ED5F78E64EDA}" type="pres">
      <dgm:prSet presAssocID="{6D1F2705-FEE4-4AB5-8F1E-F78E702C8646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5FF6AF95-5C30-4D98-BCBE-2ED80A18AB2F}" type="pres">
      <dgm:prSet presAssocID="{6D1F2705-FEE4-4AB5-8F1E-F78E702C8646}" presName="descendantText" presStyleLbl="alignAccFollowNode1" presStyleIdx="0" presStyleCnt="4">
        <dgm:presLayoutVars>
          <dgm:bulletEnabled val="1"/>
        </dgm:presLayoutVars>
      </dgm:prSet>
      <dgm:spPr/>
    </dgm:pt>
    <dgm:pt modelId="{D0DD4D3E-1862-475F-8847-289FAE9CA119}" type="pres">
      <dgm:prSet presAssocID="{11B51B43-C6D0-4C80-858F-208A08EA7613}" presName="sp" presStyleCnt="0"/>
      <dgm:spPr/>
    </dgm:pt>
    <dgm:pt modelId="{5F60C8A8-E7E7-43BB-92A7-371E856A5BFD}" type="pres">
      <dgm:prSet presAssocID="{1671A61A-5607-471F-BFC3-6A93E43C4E22}" presName="linNode" presStyleCnt="0"/>
      <dgm:spPr/>
    </dgm:pt>
    <dgm:pt modelId="{E588E964-218C-4C14-8D50-BEB6725841FF}" type="pres">
      <dgm:prSet presAssocID="{1671A61A-5607-471F-BFC3-6A93E43C4E22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62F4522E-1909-499B-AB42-2F8860C6AE1F}" type="pres">
      <dgm:prSet presAssocID="{1671A61A-5607-471F-BFC3-6A93E43C4E22}" presName="descendantText" presStyleLbl="alignAccFollowNode1" presStyleIdx="1" presStyleCnt="4">
        <dgm:presLayoutVars>
          <dgm:bulletEnabled val="1"/>
        </dgm:presLayoutVars>
      </dgm:prSet>
      <dgm:spPr/>
    </dgm:pt>
    <dgm:pt modelId="{1A71F28B-DB81-4123-9EED-0CD4D27BC97E}" type="pres">
      <dgm:prSet presAssocID="{3ACFFD62-C934-405D-9E14-7A41A49D5AB3}" presName="sp" presStyleCnt="0"/>
      <dgm:spPr/>
    </dgm:pt>
    <dgm:pt modelId="{F0BBE38C-6646-4E7F-B5AE-45286DC4EFE9}" type="pres">
      <dgm:prSet presAssocID="{43C35D2E-10D6-4C3B-A260-E6FD04D11978}" presName="linNode" presStyleCnt="0"/>
      <dgm:spPr/>
    </dgm:pt>
    <dgm:pt modelId="{F2D06D08-568F-4732-822C-2A3BACB600C1}" type="pres">
      <dgm:prSet presAssocID="{43C35D2E-10D6-4C3B-A260-E6FD04D11978}" presName="parentText" presStyleLbl="node1" presStyleIdx="2" presStyleCnt="4">
        <dgm:presLayoutVars>
          <dgm:chMax val="1"/>
          <dgm:bulletEnabled val="1"/>
        </dgm:presLayoutVars>
      </dgm:prSet>
      <dgm:spPr>
        <a:xfrm>
          <a:off x="0" y="2466142"/>
          <a:ext cx="2221992" cy="1173191"/>
        </a:xfrm>
        <a:prstGeom prst="roundRect">
          <a:avLst/>
        </a:prstGeom>
      </dgm:spPr>
    </dgm:pt>
    <dgm:pt modelId="{D99CD443-FA25-4B6D-8258-E2C8E51A8A56}" type="pres">
      <dgm:prSet presAssocID="{43C35D2E-10D6-4C3B-A260-E6FD04D11978}" presName="descendantText" presStyleLbl="alignAccFollowNode1" presStyleIdx="2" presStyleCnt="4">
        <dgm:presLayoutVars>
          <dgm:bulletEnabled val="1"/>
        </dgm:presLayoutVars>
      </dgm:prSet>
      <dgm:spPr/>
    </dgm:pt>
    <dgm:pt modelId="{57342558-BB5F-4B42-8C5A-E55E0787C302}" type="pres">
      <dgm:prSet presAssocID="{E10B4AD2-B670-49BC-8879-5EC8E1DAD5C4}" presName="sp" presStyleCnt="0"/>
      <dgm:spPr/>
    </dgm:pt>
    <dgm:pt modelId="{5A50BC6D-FA33-4158-8FA6-2ABA77F9467E}" type="pres">
      <dgm:prSet presAssocID="{A49BAE50-E00A-407B-9C84-9FA929A0FE26}" presName="linNode" presStyleCnt="0"/>
      <dgm:spPr/>
    </dgm:pt>
    <dgm:pt modelId="{E7A09B27-A2D5-4BDE-BFFE-85E507314588}" type="pres">
      <dgm:prSet presAssocID="{A49BAE50-E00A-407B-9C84-9FA929A0FE26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2C0776BA-D30D-4C8C-8F67-1992968EE28D}" type="pres">
      <dgm:prSet presAssocID="{A49BAE50-E00A-407B-9C84-9FA929A0FE26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0126DB09-0FC3-480D-A7AC-4103EBA165E1}" srcId="{6D1F2705-FEE4-4AB5-8F1E-F78E702C8646}" destId="{AE2C7CF7-DE87-4042-A692-C6590F5319C6}" srcOrd="1" destOrd="0" parTransId="{3968B55C-B9DC-41AD-A44B-93AA9C11B7C7}" sibTransId="{CF154920-6023-456D-9EE0-FBADAC6AE4F1}"/>
    <dgm:cxn modelId="{0BB55D0B-1D27-4BA6-A3D7-2E5E090F0AB7}" srcId="{82049E31-681F-4998-9012-9C0BA70ECEA9}" destId="{1671A61A-5607-471F-BFC3-6A93E43C4E22}" srcOrd="1" destOrd="0" parTransId="{8EC497EB-B6D0-4FA0-B7EB-D4899C320438}" sibTransId="{3ACFFD62-C934-405D-9E14-7A41A49D5AB3}"/>
    <dgm:cxn modelId="{4EB4950C-5CD4-4A2B-9DED-F408EA213BDF}" srcId="{82049E31-681F-4998-9012-9C0BA70ECEA9}" destId="{A49BAE50-E00A-407B-9C84-9FA929A0FE26}" srcOrd="3" destOrd="0" parTransId="{645DAAF3-D428-4FBF-B711-1188ABA8A7B4}" sibTransId="{85732292-F4A0-4920-9C6D-369AF4F0E45C}"/>
    <dgm:cxn modelId="{6869D01C-79DA-41D3-8CD4-806C97110296}" srcId="{82049E31-681F-4998-9012-9C0BA70ECEA9}" destId="{43C35D2E-10D6-4C3B-A260-E6FD04D11978}" srcOrd="2" destOrd="0" parTransId="{7C6BC506-B5C2-47AA-A150-38820FF105BD}" sibTransId="{E10B4AD2-B670-49BC-8879-5EC8E1DAD5C4}"/>
    <dgm:cxn modelId="{62925B1F-6919-46A0-B463-F6C1C6E8F180}" type="presOf" srcId="{3191C674-62F4-4C70-BA43-680240D9AEB1}" destId="{62F4522E-1909-499B-AB42-2F8860C6AE1F}" srcOrd="0" destOrd="1" presId="urn:microsoft.com/office/officeart/2005/8/layout/vList5"/>
    <dgm:cxn modelId="{7E956B28-BDAA-457F-922F-4C92CBE6EBFE}" type="presOf" srcId="{82049E31-681F-4998-9012-9C0BA70ECEA9}" destId="{3438F9AE-59A5-49AF-BBD0-3BECE95462E5}" srcOrd="0" destOrd="0" presId="urn:microsoft.com/office/officeart/2005/8/layout/vList5"/>
    <dgm:cxn modelId="{D686302B-2416-4C21-888D-86DB98FB0788}" type="presOf" srcId="{6D1F2705-FEE4-4AB5-8F1E-F78E702C8646}" destId="{981F932D-7028-4174-B746-ED5F78E64EDA}" srcOrd="0" destOrd="0" presId="urn:microsoft.com/office/officeart/2005/8/layout/vList5"/>
    <dgm:cxn modelId="{6C056541-086D-4AFA-964F-BF390A1D0867}" srcId="{82049E31-681F-4998-9012-9C0BA70ECEA9}" destId="{6D1F2705-FEE4-4AB5-8F1E-F78E702C8646}" srcOrd="0" destOrd="0" parTransId="{67F8D932-6738-43BB-BB1A-B962D581990C}" sibTransId="{11B51B43-C6D0-4C80-858F-208A08EA7613}"/>
    <dgm:cxn modelId="{1DAA4842-134B-4BA9-A65D-4C647897DAF6}" srcId="{A49BAE50-E00A-407B-9C84-9FA929A0FE26}" destId="{CA634F3D-5697-4AA5-97E5-D5B0B98659CD}" srcOrd="1" destOrd="0" parTransId="{E4D0B306-9A5D-4298-B8E3-BBBDAFF88E25}" sibTransId="{343FA8D8-63D2-4BF2-8402-D0E80362B76A}"/>
    <dgm:cxn modelId="{4B84C04D-C536-41F1-AFED-A437698D9F57}" srcId="{A49BAE50-E00A-407B-9C84-9FA929A0FE26}" destId="{127658B7-95A7-4247-B894-F950A6D1D2F8}" srcOrd="0" destOrd="0" parTransId="{C2D82CD1-5BC5-4FEB-B2C4-BABF57429D02}" sibTransId="{B72E5962-6925-40BB-8D67-89FE6165E4E2}"/>
    <dgm:cxn modelId="{52ADD675-1171-4921-AACB-67334D0CB644}" type="presOf" srcId="{B5AF0F35-F96F-417D-A8A3-94888E41805B}" destId="{D99CD443-FA25-4B6D-8258-E2C8E51A8A56}" srcOrd="0" destOrd="0" presId="urn:microsoft.com/office/officeart/2005/8/layout/vList5"/>
    <dgm:cxn modelId="{A120C77C-AD9A-4C82-B2F1-0E1DF12911AA}" srcId="{1671A61A-5607-471F-BFC3-6A93E43C4E22}" destId="{3191C674-62F4-4C70-BA43-680240D9AEB1}" srcOrd="1" destOrd="0" parTransId="{7B0AF7FC-DCF3-42B4-9515-F9FCD6008B30}" sibTransId="{E315D25C-8775-4DA2-B6B9-659A2494DA87}"/>
    <dgm:cxn modelId="{CCEAEF81-35EB-4BFA-9037-2C73094C96EE}" srcId="{43C35D2E-10D6-4C3B-A260-E6FD04D11978}" destId="{B5AF0F35-F96F-417D-A8A3-94888E41805B}" srcOrd="0" destOrd="0" parTransId="{B5789EF7-89D0-4AB4-9270-6CB167D5AA99}" sibTransId="{48312EEF-DC89-4932-A449-FC2165DB802F}"/>
    <dgm:cxn modelId="{F18B219B-44A9-442D-BE09-E2B1E541CDA6}" srcId="{1671A61A-5607-471F-BFC3-6A93E43C4E22}" destId="{92174783-E878-4D22-AB7C-615380A70F3B}" srcOrd="0" destOrd="0" parTransId="{7B1D51B6-A0D8-441A-A561-186D23611AE0}" sibTransId="{A7C4DF0E-6C42-48B1-841F-0168D0A0C25E}"/>
    <dgm:cxn modelId="{2A4789A7-2E98-4E7F-833B-1795F6EA26EB}" srcId="{6D1F2705-FEE4-4AB5-8F1E-F78E702C8646}" destId="{640C9FBA-AB74-4686-A805-5992C8A7AE30}" srcOrd="0" destOrd="0" parTransId="{52FF66EB-05FA-4E87-9C72-D394169AB318}" sibTransId="{EEE5C218-D443-44A7-B309-95B5F560C80A}"/>
    <dgm:cxn modelId="{C132E1BC-3D68-4456-808A-869E779D817B}" type="presOf" srcId="{1671A61A-5607-471F-BFC3-6A93E43C4E22}" destId="{E588E964-218C-4C14-8D50-BEB6725841FF}" srcOrd="0" destOrd="0" presId="urn:microsoft.com/office/officeart/2005/8/layout/vList5"/>
    <dgm:cxn modelId="{142043C2-BEEC-4B34-AF1E-F9DF2F897C4D}" type="presOf" srcId="{AE2C7CF7-DE87-4042-A692-C6590F5319C6}" destId="{5FF6AF95-5C30-4D98-BCBE-2ED80A18AB2F}" srcOrd="0" destOrd="1" presId="urn:microsoft.com/office/officeart/2005/8/layout/vList5"/>
    <dgm:cxn modelId="{6ECA28C7-AAF6-46AE-9491-FF46569725B9}" type="presOf" srcId="{CA634F3D-5697-4AA5-97E5-D5B0B98659CD}" destId="{2C0776BA-D30D-4C8C-8F67-1992968EE28D}" srcOrd="0" destOrd="1" presId="urn:microsoft.com/office/officeart/2005/8/layout/vList5"/>
    <dgm:cxn modelId="{35BE44CE-70AF-4460-B54B-92C8E50AF1FF}" type="presOf" srcId="{640C9FBA-AB74-4686-A805-5992C8A7AE30}" destId="{5FF6AF95-5C30-4D98-BCBE-2ED80A18AB2F}" srcOrd="0" destOrd="0" presId="urn:microsoft.com/office/officeart/2005/8/layout/vList5"/>
    <dgm:cxn modelId="{44ADEBD1-B4C5-4094-96DF-3824C273B21A}" type="presOf" srcId="{92174783-E878-4D22-AB7C-615380A70F3B}" destId="{62F4522E-1909-499B-AB42-2F8860C6AE1F}" srcOrd="0" destOrd="0" presId="urn:microsoft.com/office/officeart/2005/8/layout/vList5"/>
    <dgm:cxn modelId="{C78D3BE3-49B7-4EB4-8AA8-EB33A9662FE0}" type="presOf" srcId="{43C35D2E-10D6-4C3B-A260-E6FD04D11978}" destId="{F2D06D08-568F-4732-822C-2A3BACB600C1}" srcOrd="0" destOrd="0" presId="urn:microsoft.com/office/officeart/2005/8/layout/vList5"/>
    <dgm:cxn modelId="{F03B9BEF-5E07-4C53-A4FC-D547AFD40AA0}" type="presOf" srcId="{A49BAE50-E00A-407B-9C84-9FA929A0FE26}" destId="{E7A09B27-A2D5-4BDE-BFFE-85E507314588}" srcOrd="0" destOrd="0" presId="urn:microsoft.com/office/officeart/2005/8/layout/vList5"/>
    <dgm:cxn modelId="{6E3F08F8-F25D-4E45-B22C-62229CC00AF6}" type="presOf" srcId="{127658B7-95A7-4247-B894-F950A6D1D2F8}" destId="{2C0776BA-D30D-4C8C-8F67-1992968EE28D}" srcOrd="0" destOrd="0" presId="urn:microsoft.com/office/officeart/2005/8/layout/vList5"/>
    <dgm:cxn modelId="{F29A59BD-B790-458B-A08B-E68744027B01}" type="presParOf" srcId="{3438F9AE-59A5-49AF-BBD0-3BECE95462E5}" destId="{BFD9306C-EF22-45D7-8C39-F4C232FDC229}" srcOrd="0" destOrd="0" presId="urn:microsoft.com/office/officeart/2005/8/layout/vList5"/>
    <dgm:cxn modelId="{E82A34F4-4973-4D4E-AB40-D7F4CD4FB42D}" type="presParOf" srcId="{BFD9306C-EF22-45D7-8C39-F4C232FDC229}" destId="{981F932D-7028-4174-B746-ED5F78E64EDA}" srcOrd="0" destOrd="0" presId="urn:microsoft.com/office/officeart/2005/8/layout/vList5"/>
    <dgm:cxn modelId="{6CF6586B-4148-4670-9D67-A48526415476}" type="presParOf" srcId="{BFD9306C-EF22-45D7-8C39-F4C232FDC229}" destId="{5FF6AF95-5C30-4D98-BCBE-2ED80A18AB2F}" srcOrd="1" destOrd="0" presId="urn:microsoft.com/office/officeart/2005/8/layout/vList5"/>
    <dgm:cxn modelId="{249893D8-8ECC-4C83-88E6-1F3BC75554B7}" type="presParOf" srcId="{3438F9AE-59A5-49AF-BBD0-3BECE95462E5}" destId="{D0DD4D3E-1862-475F-8847-289FAE9CA119}" srcOrd="1" destOrd="0" presId="urn:microsoft.com/office/officeart/2005/8/layout/vList5"/>
    <dgm:cxn modelId="{C4F4788C-9D5B-461A-ABD4-4F522467C7DB}" type="presParOf" srcId="{3438F9AE-59A5-49AF-BBD0-3BECE95462E5}" destId="{5F60C8A8-E7E7-43BB-92A7-371E856A5BFD}" srcOrd="2" destOrd="0" presId="urn:microsoft.com/office/officeart/2005/8/layout/vList5"/>
    <dgm:cxn modelId="{ED721A77-053B-4EB1-9B32-045AA5E59AC2}" type="presParOf" srcId="{5F60C8A8-E7E7-43BB-92A7-371E856A5BFD}" destId="{E588E964-218C-4C14-8D50-BEB6725841FF}" srcOrd="0" destOrd="0" presId="urn:microsoft.com/office/officeart/2005/8/layout/vList5"/>
    <dgm:cxn modelId="{9228CF1C-05E4-4BB7-8A08-257C8CE5AC00}" type="presParOf" srcId="{5F60C8A8-E7E7-43BB-92A7-371E856A5BFD}" destId="{62F4522E-1909-499B-AB42-2F8860C6AE1F}" srcOrd="1" destOrd="0" presId="urn:microsoft.com/office/officeart/2005/8/layout/vList5"/>
    <dgm:cxn modelId="{4B53F139-18E4-4EC2-BB3B-F2DA87268F23}" type="presParOf" srcId="{3438F9AE-59A5-49AF-BBD0-3BECE95462E5}" destId="{1A71F28B-DB81-4123-9EED-0CD4D27BC97E}" srcOrd="3" destOrd="0" presId="urn:microsoft.com/office/officeart/2005/8/layout/vList5"/>
    <dgm:cxn modelId="{2700C7E0-8A81-4BD9-AEA3-9EBE4B864160}" type="presParOf" srcId="{3438F9AE-59A5-49AF-BBD0-3BECE95462E5}" destId="{F0BBE38C-6646-4E7F-B5AE-45286DC4EFE9}" srcOrd="4" destOrd="0" presId="urn:microsoft.com/office/officeart/2005/8/layout/vList5"/>
    <dgm:cxn modelId="{C9B5A9D5-E473-4D48-80FA-C63928F31677}" type="presParOf" srcId="{F0BBE38C-6646-4E7F-B5AE-45286DC4EFE9}" destId="{F2D06D08-568F-4732-822C-2A3BACB600C1}" srcOrd="0" destOrd="0" presId="urn:microsoft.com/office/officeart/2005/8/layout/vList5"/>
    <dgm:cxn modelId="{4A631062-3A74-4907-B6A8-9F6C7E2517BF}" type="presParOf" srcId="{F0BBE38C-6646-4E7F-B5AE-45286DC4EFE9}" destId="{D99CD443-FA25-4B6D-8258-E2C8E51A8A56}" srcOrd="1" destOrd="0" presId="urn:microsoft.com/office/officeart/2005/8/layout/vList5"/>
    <dgm:cxn modelId="{378C9B6C-59A0-4731-982E-06E6CD96D13F}" type="presParOf" srcId="{3438F9AE-59A5-49AF-BBD0-3BECE95462E5}" destId="{57342558-BB5F-4B42-8C5A-E55E0787C302}" srcOrd="5" destOrd="0" presId="urn:microsoft.com/office/officeart/2005/8/layout/vList5"/>
    <dgm:cxn modelId="{955A30FA-2C14-4E55-A813-D2EFB5361CF9}" type="presParOf" srcId="{3438F9AE-59A5-49AF-BBD0-3BECE95462E5}" destId="{5A50BC6D-FA33-4158-8FA6-2ABA77F9467E}" srcOrd="6" destOrd="0" presId="urn:microsoft.com/office/officeart/2005/8/layout/vList5"/>
    <dgm:cxn modelId="{306BDD60-C058-4690-880A-17A5ABECF380}" type="presParOf" srcId="{5A50BC6D-FA33-4158-8FA6-2ABA77F9467E}" destId="{E7A09B27-A2D5-4BDE-BFFE-85E507314588}" srcOrd="0" destOrd="0" presId="urn:microsoft.com/office/officeart/2005/8/layout/vList5"/>
    <dgm:cxn modelId="{833A71EF-4CB4-46FD-A3DE-F89F6D6B20D4}" type="presParOf" srcId="{5A50BC6D-FA33-4158-8FA6-2ABA77F9467E}" destId="{2C0776BA-D30D-4C8C-8F67-1992968EE28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F6AF95-5C30-4D98-BCBE-2ED80A18AB2F}">
      <dsp:nvSpPr>
        <dsp:cNvPr id="0" name=""/>
        <dsp:cNvSpPr/>
      </dsp:nvSpPr>
      <dsp:spPr>
        <a:xfrm rot="5400000">
          <a:off x="3981330" y="-1460360"/>
          <a:ext cx="1053278" cy="424279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This scenario increases support for ticket price by $8.61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Over the season, this could be expected to amount to $15,065,471</a:t>
          </a:r>
        </a:p>
      </dsp:txBody>
      <dsp:txXfrm rot="-5400000">
        <a:off x="2386573" y="185814"/>
        <a:ext cx="4191377" cy="950444"/>
      </dsp:txXfrm>
    </dsp:sp>
    <dsp:sp modelId="{981F932D-7028-4174-B746-ED5F78E64EDA}">
      <dsp:nvSpPr>
        <dsp:cNvPr id="0" name=""/>
        <dsp:cNvSpPr/>
      </dsp:nvSpPr>
      <dsp:spPr>
        <a:xfrm>
          <a:off x="0" y="2737"/>
          <a:ext cx="2386572" cy="1316598"/>
        </a:xfrm>
        <a:prstGeom prst="roundRect">
          <a:avLst/>
        </a:prstGeom>
        <a:solidFill>
          <a:srgbClr val="00924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Increase the vertical drop by adding a run to a point 150 feet lower down but requiring the installation of an additional chair lift to bring skiers back up, without additional snow making coverage</a:t>
          </a:r>
        </a:p>
      </dsp:txBody>
      <dsp:txXfrm>
        <a:off x="64271" y="67008"/>
        <a:ext cx="2258030" cy="1188056"/>
      </dsp:txXfrm>
    </dsp:sp>
    <dsp:sp modelId="{62F4522E-1909-499B-AB42-2F8860C6AE1F}">
      <dsp:nvSpPr>
        <dsp:cNvPr id="0" name=""/>
        <dsp:cNvSpPr/>
      </dsp:nvSpPr>
      <dsp:spPr>
        <a:xfrm rot="5400000">
          <a:off x="3981330" y="-77932"/>
          <a:ext cx="1053278" cy="424279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/>
            <a:t>This scenario increases support for ticket price by $9.90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Over the season, this could be expected to amount to $17,322,717</a:t>
          </a:r>
        </a:p>
      </dsp:txBody>
      <dsp:txXfrm rot="-5400000">
        <a:off x="2386573" y="1568242"/>
        <a:ext cx="4191377" cy="950444"/>
      </dsp:txXfrm>
    </dsp:sp>
    <dsp:sp modelId="{E588E964-218C-4C14-8D50-BEB6725841FF}">
      <dsp:nvSpPr>
        <dsp:cNvPr id="0" name=""/>
        <dsp:cNvSpPr/>
      </dsp:nvSpPr>
      <dsp:spPr>
        <a:xfrm>
          <a:off x="0" y="1385165"/>
          <a:ext cx="2386572" cy="1316598"/>
        </a:xfrm>
        <a:prstGeom prst="roundRect">
          <a:avLst/>
        </a:prstGeom>
        <a:solidFill>
          <a:srgbClr val="E6AF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Same as above, but adding 2 acres of snow making cover</a:t>
          </a:r>
        </a:p>
      </dsp:txBody>
      <dsp:txXfrm>
        <a:off x="64271" y="1449436"/>
        <a:ext cx="2258030" cy="1188056"/>
      </dsp:txXfrm>
    </dsp:sp>
    <dsp:sp modelId="{D99CD443-FA25-4B6D-8258-E2C8E51A8A56}">
      <dsp:nvSpPr>
        <dsp:cNvPr id="0" name=""/>
        <dsp:cNvSpPr/>
      </dsp:nvSpPr>
      <dsp:spPr>
        <a:xfrm rot="5400000">
          <a:off x="3981330" y="1304496"/>
          <a:ext cx="1053278" cy="424279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The model says closing one run makes no difference. Closing 2 and 3 successively reduces support for ticket price and so revenue. If Big Mountain closes down 3 runs, it seems they may as well close down 4 or 5 as there's no further loss in ticket price. Increasing the closures down to 6 or more leads to a large drop.</a:t>
          </a:r>
        </a:p>
      </dsp:txBody>
      <dsp:txXfrm rot="-5400000">
        <a:off x="2386573" y="2950671"/>
        <a:ext cx="4191377" cy="950444"/>
      </dsp:txXfrm>
    </dsp:sp>
    <dsp:sp modelId="{F2D06D08-568F-4732-822C-2A3BACB600C1}">
      <dsp:nvSpPr>
        <dsp:cNvPr id="0" name=""/>
        <dsp:cNvSpPr/>
      </dsp:nvSpPr>
      <dsp:spPr>
        <a:xfrm>
          <a:off x="0" y="2767594"/>
          <a:ext cx="2386572" cy="1316598"/>
        </a:xfrm>
        <a:prstGeom prst="roundRect">
          <a:avLst/>
        </a:prstGeom>
        <a:solidFill>
          <a:srgbClr val="E6AF00"/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rgbClr val="FFFFFF"/>
              </a:solidFill>
              <a:latin typeface="Avenir Next LT Pro"/>
              <a:ea typeface="+mn-ea"/>
              <a:cs typeface="+mn-cs"/>
            </a:rPr>
            <a:t>Permanently closing down up to 10 of the least used runs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rgbClr val="FFFFFF"/>
              </a:solidFill>
              <a:latin typeface="Avenir Next LT Pro"/>
              <a:ea typeface="+mn-ea"/>
              <a:cs typeface="+mn-cs"/>
            </a:rPr>
            <a:t>(see figure)</a:t>
          </a:r>
        </a:p>
      </dsp:txBody>
      <dsp:txXfrm>
        <a:off x="64271" y="2831865"/>
        <a:ext cx="2258030" cy="1188056"/>
      </dsp:txXfrm>
    </dsp:sp>
    <dsp:sp modelId="{2C0776BA-D30D-4C8C-8F67-1992968EE28D}">
      <dsp:nvSpPr>
        <dsp:cNvPr id="0" name=""/>
        <dsp:cNvSpPr/>
      </dsp:nvSpPr>
      <dsp:spPr>
        <a:xfrm rot="5400000">
          <a:off x="3981330" y="2686924"/>
          <a:ext cx="1053278" cy="424279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/>
            <a:t>Makes no difference in the random forest model that was ultimately chosen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/>
            <a:t>Leads to higher operational expenditures</a:t>
          </a:r>
        </a:p>
      </dsp:txBody>
      <dsp:txXfrm rot="-5400000">
        <a:off x="2386573" y="4333099"/>
        <a:ext cx="4191377" cy="950444"/>
      </dsp:txXfrm>
    </dsp:sp>
    <dsp:sp modelId="{E7A09B27-A2D5-4BDE-BFFE-85E507314588}">
      <dsp:nvSpPr>
        <dsp:cNvPr id="0" name=""/>
        <dsp:cNvSpPr/>
      </dsp:nvSpPr>
      <dsp:spPr>
        <a:xfrm>
          <a:off x="0" y="4150023"/>
          <a:ext cx="2386572" cy="1316598"/>
        </a:xfrm>
        <a:prstGeom prst="roundRect">
          <a:avLst/>
        </a:prstGeom>
        <a:solidFill>
          <a:srgbClr val="B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Increase the longest run by 0.2 mile to boast 3.5 miles length, requiring an additional snow making coverage of 4 acres</a:t>
          </a:r>
        </a:p>
      </dsp:txBody>
      <dsp:txXfrm>
        <a:off x="64271" y="4214294"/>
        <a:ext cx="2258030" cy="11880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6/4/2021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778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766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597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6/4/2021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650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500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6/4/2021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193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6/4/2021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860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6/4/2021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449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6/4/2021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958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6/4/2021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239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6/4/2021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727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6/4/2021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479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70" r:id="rId8"/>
    <p:sldLayoutId id="2147483667" r:id="rId9"/>
    <p:sldLayoutId id="2147483668" r:id="rId10"/>
    <p:sldLayoutId id="214748366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644DE9-8D09-43E2-BA69-F57482CFC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23C919-B32E-40FF-B3D8-631316E84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 descr="Panoramic view on snow-capped mountains  in Kuethai  Tirol  Austria">
            <a:extLst>
              <a:ext uri="{FF2B5EF4-FFF2-40B4-BE49-F238E27FC236}">
                <a16:creationId xmlns:a16="http://schemas.microsoft.com/office/drawing/2014/main" id="{5176ADA2-9FD1-486B-8C78-4750C7C109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1468" b="4279"/>
          <a:stretch/>
        </p:blipFill>
        <p:spPr>
          <a:xfrm>
            <a:off x="20" y="10"/>
            <a:ext cx="12191980" cy="6856614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5EDAD761-2CF4-463A-AD87-1D4E8549D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D9DF7D3C-2892-4632-9E66-4D1E023A0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3D2FAD08-001D-4400-AF80-51C864EF74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9D5D2A6-2F2C-48BD-A9DA-495204B6E9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740211"/>
            <a:ext cx="7530685" cy="3163864"/>
          </a:xfrm>
        </p:spPr>
        <p:txBody>
          <a:bodyPr>
            <a:normAutofit/>
          </a:bodyPr>
          <a:lstStyle/>
          <a:p>
            <a:pPr algn="l"/>
            <a:r>
              <a:rPr lang="en-US" sz="5200">
                <a:solidFill>
                  <a:srgbClr val="FFFFFF"/>
                </a:solidFill>
              </a:rPr>
              <a:t>Big Mountain Ski Resort</a:t>
            </a:r>
            <a:br>
              <a:rPr lang="en-US" sz="5200">
                <a:solidFill>
                  <a:srgbClr val="FFFFFF"/>
                </a:solidFill>
              </a:rPr>
            </a:br>
            <a:r>
              <a:rPr lang="en-US" sz="5200">
                <a:solidFill>
                  <a:srgbClr val="FFFFFF"/>
                </a:solidFill>
              </a:rPr>
              <a:t>Guided Capstone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9C9BDA-DFAC-4F1C-90F7-70B08DF246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074515"/>
            <a:ext cx="7583133" cy="1279124"/>
          </a:xfrm>
        </p:spPr>
        <p:txBody>
          <a:bodyPr>
            <a:normAutofit/>
          </a:bodyPr>
          <a:lstStyle/>
          <a:p>
            <a:pPr algn="l"/>
            <a:r>
              <a:rPr lang="en-US" sz="2200">
                <a:solidFill>
                  <a:srgbClr val="FFFFFF"/>
                </a:solidFill>
              </a:rPr>
              <a:t>Data-Driven Ticket Pricing Strategy</a:t>
            </a:r>
          </a:p>
          <a:p>
            <a:pPr algn="l"/>
            <a:r>
              <a:rPr lang="en-US" sz="2200">
                <a:solidFill>
                  <a:srgbClr val="FFFFFF"/>
                </a:solidFill>
              </a:rPr>
              <a:t>By Svyatoslav Andriyishen</a:t>
            </a:r>
          </a:p>
        </p:txBody>
      </p:sp>
    </p:spTree>
    <p:extLst>
      <p:ext uri="{BB962C8B-B14F-4D97-AF65-F5344CB8AC3E}">
        <p14:creationId xmlns:p14="http://schemas.microsoft.com/office/powerpoint/2010/main" val="1286358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46361-CCEE-4E4B-B06F-7B48EBEBB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and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640BF-3248-44DC-8B95-A607151B4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Recommendations to implement NOW:</a:t>
            </a:r>
          </a:p>
          <a:p>
            <a:pPr lvl="1"/>
            <a:r>
              <a:rPr lang="en-US" dirty="0"/>
              <a:t>Increase the price by at least $4</a:t>
            </a:r>
          </a:p>
          <a:p>
            <a:pPr lvl="1"/>
            <a:r>
              <a:rPr lang="en-US" dirty="0"/>
              <a:t>Add a run and lift to increase vertical drop by 150 feet to allow adding  $8.61 to the ticket price</a:t>
            </a:r>
          </a:p>
          <a:p>
            <a:r>
              <a:rPr lang="en-US" dirty="0"/>
              <a:t>Conditionally look into increase snow-making area coverage and/or closing least-used runs as per the data presented</a:t>
            </a:r>
          </a:p>
          <a:p>
            <a:r>
              <a:rPr lang="en-US" dirty="0"/>
              <a:t>Continue improving the model</a:t>
            </a:r>
          </a:p>
          <a:p>
            <a:pPr lvl="1"/>
            <a:r>
              <a:rPr lang="en-US" dirty="0"/>
              <a:t>MAE is still high and the model has uncertainty</a:t>
            </a:r>
          </a:p>
          <a:p>
            <a:pPr lvl="1"/>
            <a:r>
              <a:rPr lang="en-US" dirty="0"/>
              <a:t>Recommend additional operational costs, visitor, and marketing data to be obtained and analyzed to improve the model as discussed in attached report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706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0375B-FA53-4F69-AF7D-61BD1B01A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Mountain Ski Resort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70FE2-1DEE-4D10-97A2-B0725B3FB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Big Mountain Ski Resort </a:t>
            </a:r>
          </a:p>
          <a:p>
            <a:pPr lvl="1"/>
            <a:r>
              <a:rPr lang="en-US" sz="14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Located in Montana</a:t>
            </a:r>
          </a:p>
          <a:p>
            <a:pPr lvl="1"/>
            <a:r>
              <a:rPr lang="en-US" sz="14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350,000 visitors per season</a:t>
            </a:r>
          </a:p>
          <a:p>
            <a:pPr lvl="1"/>
            <a:r>
              <a:rPr lang="en-US" sz="1400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Average of 5 days per visitor</a:t>
            </a:r>
          </a:p>
          <a:p>
            <a:pPr lvl="1"/>
            <a:r>
              <a:rPr lang="en-US" sz="14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105 trails, 11 lifts, 2 T-bars, and 1 magic carpet for novices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What’s new at the resort?</a:t>
            </a:r>
          </a:p>
          <a:p>
            <a:pPr lvl="1"/>
            <a:r>
              <a:rPr lang="en-US" sz="1400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sz="14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ew Ski Lift </a:t>
            </a:r>
          </a:p>
          <a:p>
            <a:pPr lvl="2"/>
            <a:r>
              <a:rPr lang="en-US" sz="10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increases the operational costs by </a:t>
            </a:r>
            <a:r>
              <a:rPr lang="en-US" sz="1000" b="1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$1.54 million </a:t>
            </a:r>
            <a:r>
              <a:rPr lang="en-US" sz="10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this season</a:t>
            </a:r>
          </a:p>
          <a:p>
            <a:pPr lvl="1"/>
            <a:r>
              <a:rPr lang="en-US" sz="14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New Data Team</a:t>
            </a:r>
          </a:p>
          <a:p>
            <a:pPr lvl="1"/>
            <a:r>
              <a:rPr lang="en-US" sz="1400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New Ticket Pricing Strategy</a:t>
            </a:r>
          </a:p>
          <a:p>
            <a:pPr lvl="2"/>
            <a:r>
              <a:rPr lang="en-US" sz="1000" b="1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Old Strategy</a:t>
            </a:r>
            <a:r>
              <a:rPr lang="en-US" sz="10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: charge a </a:t>
            </a:r>
            <a:r>
              <a:rPr lang="en-US" sz="1000" b="1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premium above the average price </a:t>
            </a:r>
            <a:r>
              <a:rPr lang="en-US" sz="10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in the market segment</a:t>
            </a:r>
          </a:p>
          <a:p>
            <a:pPr lvl="2"/>
            <a:r>
              <a:rPr lang="en-US" sz="1000" b="1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New Strategy</a:t>
            </a:r>
            <a:r>
              <a:rPr lang="en-US" sz="10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en-US" sz="1000" b="1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Model the price on the value of various facilities and other features </a:t>
            </a:r>
            <a:r>
              <a:rPr lang="en-US" sz="10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of the resort by analyzing data on resorts in the market segment</a:t>
            </a:r>
          </a:p>
        </p:txBody>
      </p:sp>
    </p:spTree>
    <p:extLst>
      <p:ext uri="{BB962C8B-B14F-4D97-AF65-F5344CB8AC3E}">
        <p14:creationId xmlns:p14="http://schemas.microsoft.com/office/powerpoint/2010/main" val="1615427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089C4-2E5C-40EB-8D49-496670485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Data-Driven Ticket Pricing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DF6A4-C616-469A-B662-8F6AB6C81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Use information on 330 resorts nationwide, considered to be in the same market segment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any other available data to enhance results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Model the price based on value of facilities and other features of the resort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Determine the best strategy for the upcoming season</a:t>
            </a:r>
          </a:p>
        </p:txBody>
      </p:sp>
    </p:spTree>
    <p:extLst>
      <p:ext uri="{BB962C8B-B14F-4D97-AF65-F5344CB8AC3E}">
        <p14:creationId xmlns:p14="http://schemas.microsoft.com/office/powerpoint/2010/main" val="2596094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BC839-4B55-4110-A6A5-8D7C362DF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Price increase 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45BE3-241C-46E2-B31F-3EA426091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Big Mountain Resort modelled price is $95.87 (MAE $10.39)</a:t>
            </a:r>
          </a:p>
          <a:p>
            <a:pPr lvl="1"/>
            <a:r>
              <a:rPr lang="en-US" dirty="0"/>
              <a:t>Making our reasonable pricing range of $85.48 to $106.26</a:t>
            </a:r>
          </a:p>
          <a:p>
            <a:r>
              <a:rPr lang="en-US" dirty="0"/>
              <a:t>Actual current price is $81.00</a:t>
            </a:r>
          </a:p>
          <a:p>
            <a:r>
              <a:rPr lang="en-US" dirty="0"/>
              <a:t>It is safe to increase the price by at least $4 due to the current analysis of the market</a:t>
            </a:r>
          </a:p>
          <a:p>
            <a:pPr lvl="1"/>
            <a:r>
              <a:rPr lang="en-US" dirty="0"/>
              <a:t>At projected 350,000 visitors and average of 5 days of stay, we should expect to gain $7 million from this minimum price increase alone</a:t>
            </a:r>
          </a:p>
        </p:txBody>
      </p:sp>
    </p:spTree>
    <p:extLst>
      <p:ext uri="{BB962C8B-B14F-4D97-AF65-F5344CB8AC3E}">
        <p14:creationId xmlns:p14="http://schemas.microsoft.com/office/powerpoint/2010/main" val="3203875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09AFA-9A32-46F1-90B7-B1AB1D4A6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 proposed scenarios</a:t>
            </a: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F56A6619-B43A-4C3A-8287-C48FF1625D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9742287"/>
              </p:ext>
            </p:extLst>
          </p:nvPr>
        </p:nvGraphicFramePr>
        <p:xfrm>
          <a:off x="5211179" y="1066626"/>
          <a:ext cx="6629367" cy="54693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53E5A1B-BE3A-41FF-AA52-F2A3AD12DC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225462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There are four proposed scenarios that Big Mountain Resort has been considering for the upcoming season.</a:t>
            </a:r>
          </a:p>
          <a:p>
            <a:r>
              <a:rPr lang="en-US" dirty="0"/>
              <a:t>On the right is a summary of those scenarios color-coded by recommendation: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Red = No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Yellow = Conditional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Green = Full speed ahead!</a:t>
            </a:r>
          </a:p>
        </p:txBody>
      </p:sp>
      <p:pic>
        <p:nvPicPr>
          <p:cNvPr id="5128" name="Picture 8">
            <a:extLst>
              <a:ext uri="{FF2B5EF4-FFF2-40B4-BE49-F238E27FC236}">
                <a16:creationId xmlns:a16="http://schemas.microsoft.com/office/drawing/2014/main" id="{CA19229E-F7FC-4A79-BEBE-38AACFA52E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788" y="4437531"/>
            <a:ext cx="3932237" cy="2098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2E082012-6193-46EA-BCF6-9D87025E974C}"/>
              </a:ext>
            </a:extLst>
          </p:cNvPr>
          <p:cNvCxnSpPr>
            <a:cxnSpLocks/>
            <a:endCxn id="5128" idx="3"/>
          </p:cNvCxnSpPr>
          <p:nvPr/>
        </p:nvCxnSpPr>
        <p:spPr>
          <a:xfrm rot="10800000" flipV="1">
            <a:off x="4772026" y="5074024"/>
            <a:ext cx="508187" cy="412734"/>
          </a:xfrm>
          <a:prstGeom prst="curvedConnector3">
            <a:avLst>
              <a:gd name="adj1" fmla="val 50000"/>
            </a:avLst>
          </a:prstGeom>
          <a:ln>
            <a:solidFill>
              <a:srgbClr val="E6AF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9348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B1C6F-F30D-438B-8F11-ED1CA3AB7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price to model?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286D37C-9C00-4245-B1F1-ED83ABFC85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5714" y="2714922"/>
            <a:ext cx="4981381" cy="3777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2B2B9EF7-87F9-45FB-9589-E37BE9F5A0C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4278" y="267148"/>
            <a:ext cx="3487878" cy="2349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12">
            <a:extLst>
              <a:ext uri="{FF2B5EF4-FFF2-40B4-BE49-F238E27FC236}">
                <a16:creationId xmlns:a16="http://schemas.microsoft.com/office/drawing/2014/main" id="{A73638FA-714A-4827-BC7B-42AC4D86D641}"/>
              </a:ext>
            </a:extLst>
          </p:cNvPr>
          <p:cNvSpPr txBox="1">
            <a:spLocks/>
          </p:cNvSpPr>
          <p:nvPr/>
        </p:nvSpPr>
        <p:spPr>
          <a:xfrm>
            <a:off x="839788" y="2057400"/>
            <a:ext cx="5524282" cy="3276599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data contained two price variables: Weekend and Weekday</a:t>
            </a:r>
          </a:p>
          <a:p>
            <a:r>
              <a:rPr lang="en-US" dirty="0"/>
              <a:t>Weekend price was chosen, because:</a:t>
            </a:r>
          </a:p>
          <a:p>
            <a:pPr lvl="1"/>
            <a:r>
              <a:rPr lang="en-US" dirty="0"/>
              <a:t>All resorts in Montana have the same price regardless of day of week</a:t>
            </a:r>
          </a:p>
          <a:p>
            <a:pPr lvl="1"/>
            <a:r>
              <a:rPr lang="en-US" dirty="0"/>
              <a:t>There isn’t a significant difference in weekend and weekday prices in most cases</a:t>
            </a:r>
          </a:p>
          <a:p>
            <a:pPr lvl="1"/>
            <a:r>
              <a:rPr lang="en-US" dirty="0"/>
              <a:t>Weekday price had more missing values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501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E1E42-D5F3-4293-9694-0DDE6D1E3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Examining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C4426-76D9-43D9-B612-BD8EBD2A4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949450"/>
            <a:ext cx="6327588" cy="4195763"/>
          </a:xfrm>
        </p:spPr>
        <p:txBody>
          <a:bodyPr/>
          <a:lstStyle/>
          <a:p>
            <a:r>
              <a:rPr lang="en-US" dirty="0"/>
              <a:t>A heatmap of correlations between features helps point us to the most important features discussed in a future slide</a:t>
            </a:r>
          </a:p>
          <a:p>
            <a:r>
              <a:rPr lang="en-US" dirty="0"/>
              <a:t>It also shows that some features are too correlated and will have to be dropped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4F4935B6-7CFE-4746-8CE0-63831FE9B5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6282" y="1455249"/>
            <a:ext cx="5196958" cy="4689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4036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BB6AD-8414-40A8-96B3-17942CA0C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D41CD-CF44-489A-A0FB-B6913501B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Three models evaluated:</a:t>
            </a:r>
          </a:p>
          <a:p>
            <a:pPr lvl="1"/>
            <a:r>
              <a:rPr lang="en-US" dirty="0"/>
              <a:t>Means Model</a:t>
            </a:r>
          </a:p>
          <a:p>
            <a:pPr lvl="2"/>
            <a:r>
              <a:rPr lang="en-US" dirty="0"/>
              <a:t>Takes the average of the market segment (</a:t>
            </a:r>
            <a:r>
              <a:rPr lang="en-US" b="1" dirty="0"/>
              <a:t>current business model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Linear Model</a:t>
            </a:r>
          </a:p>
          <a:p>
            <a:pPr lvl="2"/>
            <a:r>
              <a:rPr lang="en-US" dirty="0"/>
              <a:t>Performed well, but random forest performed better</a:t>
            </a:r>
          </a:p>
          <a:p>
            <a:pPr lvl="2"/>
            <a:r>
              <a:rPr lang="en-US" dirty="0"/>
              <a:t>Did not perform well on test data</a:t>
            </a:r>
          </a:p>
          <a:p>
            <a:pPr lvl="1"/>
            <a:r>
              <a:rPr lang="en-US" dirty="0"/>
              <a:t>Random Forest</a:t>
            </a:r>
          </a:p>
          <a:p>
            <a:pPr lvl="2"/>
            <a:r>
              <a:rPr lang="en-US" dirty="0"/>
              <a:t>Performed best on training and testing data and during cross-validation</a:t>
            </a:r>
          </a:p>
          <a:p>
            <a:pPr lvl="2"/>
            <a:r>
              <a:rPr lang="en-US" dirty="0"/>
              <a:t>MAE of 9.64, with standard deviation of 1.35 on training data</a:t>
            </a:r>
          </a:p>
          <a:p>
            <a:pPr lvl="2"/>
            <a:r>
              <a:rPr lang="en-US" dirty="0"/>
              <a:t>MAE of 9.54 on testing data</a:t>
            </a:r>
          </a:p>
          <a:p>
            <a:pPr lvl="2"/>
            <a:r>
              <a:rPr lang="en-US" dirty="0"/>
              <a:t>There’s room for improvement</a:t>
            </a:r>
          </a:p>
        </p:txBody>
      </p:sp>
    </p:spTree>
    <p:extLst>
      <p:ext uri="{BB962C8B-B14F-4D97-AF65-F5344CB8AC3E}">
        <p14:creationId xmlns:p14="http://schemas.microsoft.com/office/powerpoint/2010/main" val="4101690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29191-6C2D-4044-8393-92803A071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Determining most important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0CCA9-51B2-4C18-B549-2CBFE214A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949449"/>
            <a:ext cx="6511612" cy="4582179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Model performance was improved by limiting features of importance</a:t>
            </a:r>
          </a:p>
          <a:p>
            <a:pPr lvl="1"/>
            <a:r>
              <a:rPr lang="en-US" dirty="0"/>
              <a:t>Preventing over-fitting phenomenon</a:t>
            </a:r>
          </a:p>
          <a:p>
            <a:r>
              <a:rPr lang="en-US" dirty="0"/>
              <a:t>Most important features in modeling were:</a:t>
            </a:r>
          </a:p>
          <a:p>
            <a:pPr lvl="1"/>
            <a:r>
              <a:rPr lang="en-US" dirty="0" err="1"/>
              <a:t>vertical_drop</a:t>
            </a:r>
            <a:endParaRPr lang="en-US" dirty="0"/>
          </a:p>
          <a:p>
            <a:pPr lvl="1"/>
            <a:r>
              <a:rPr lang="en-US" dirty="0"/>
              <a:t>Snow </a:t>
            </a:r>
            <a:r>
              <a:rPr lang="en-US" dirty="0" err="1"/>
              <a:t>Making_ac</a:t>
            </a:r>
            <a:endParaRPr lang="en-US" dirty="0"/>
          </a:p>
          <a:p>
            <a:pPr lvl="1"/>
            <a:r>
              <a:rPr lang="en-US" dirty="0" err="1"/>
              <a:t>total_chairs</a:t>
            </a:r>
            <a:endParaRPr lang="en-US" dirty="0"/>
          </a:p>
          <a:p>
            <a:pPr lvl="1"/>
            <a:r>
              <a:rPr lang="en-US" dirty="0" err="1"/>
              <a:t>fastQuads</a:t>
            </a:r>
            <a:endParaRPr lang="en-US" dirty="0"/>
          </a:p>
          <a:p>
            <a:pPr lvl="1"/>
            <a:r>
              <a:rPr lang="en-US" dirty="0"/>
              <a:t>Runs</a:t>
            </a:r>
          </a:p>
          <a:p>
            <a:pPr lvl="1"/>
            <a:r>
              <a:rPr lang="en-US" dirty="0" err="1"/>
              <a:t>LongestRun_mi</a:t>
            </a:r>
            <a:endParaRPr lang="en-US" dirty="0"/>
          </a:p>
          <a:p>
            <a:pPr lvl="1"/>
            <a:r>
              <a:rPr lang="en-US" dirty="0"/>
              <a:t>trams</a:t>
            </a:r>
          </a:p>
          <a:p>
            <a:pPr lvl="1"/>
            <a:r>
              <a:rPr lang="en-US" dirty="0" err="1"/>
              <a:t>SkiableTerrain_ac</a:t>
            </a:r>
            <a:endParaRPr lang="en-US" dirty="0"/>
          </a:p>
          <a:p>
            <a:r>
              <a:rPr lang="en-US" dirty="0"/>
              <a:t>The top four features in random forest model </a:t>
            </a:r>
            <a:br>
              <a:rPr lang="en-US" dirty="0"/>
            </a:br>
            <a:r>
              <a:rPr lang="en-US" dirty="0"/>
              <a:t>(final model, graph on the right) are common with the linear model:</a:t>
            </a:r>
          </a:p>
          <a:p>
            <a:pPr lvl="1"/>
            <a:r>
              <a:rPr lang="en-US" dirty="0" err="1"/>
              <a:t>fastQuads</a:t>
            </a:r>
            <a:endParaRPr lang="en-US" dirty="0"/>
          </a:p>
          <a:p>
            <a:pPr lvl="1"/>
            <a:r>
              <a:rPr lang="en-US" dirty="0"/>
              <a:t>Runs</a:t>
            </a:r>
          </a:p>
          <a:p>
            <a:pPr lvl="1"/>
            <a:r>
              <a:rPr lang="en-US" dirty="0"/>
              <a:t>Snow </a:t>
            </a:r>
            <a:r>
              <a:rPr lang="en-US" dirty="0" err="1"/>
              <a:t>Making_ac</a:t>
            </a:r>
            <a:endParaRPr lang="en-US" dirty="0"/>
          </a:p>
          <a:p>
            <a:pPr lvl="1"/>
            <a:r>
              <a:rPr lang="en-US" dirty="0" err="1"/>
              <a:t>vertical_drop</a:t>
            </a:r>
            <a:endParaRPr lang="en-US" dirty="0"/>
          </a:p>
          <a:p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4D3C4BF-2F53-47E0-97FD-6C5F98BC26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3741" y="1563033"/>
            <a:ext cx="4096624" cy="4968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5370729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AnalogousFromLightSeedRightStep">
      <a:dk1>
        <a:srgbClr val="000000"/>
      </a:dk1>
      <a:lt1>
        <a:srgbClr val="FFFFFF"/>
      </a:lt1>
      <a:dk2>
        <a:srgbClr val="242941"/>
      </a:dk2>
      <a:lt2>
        <a:srgbClr val="E8E2E2"/>
      </a:lt2>
      <a:accent1>
        <a:srgbClr val="7CAAAA"/>
      </a:accent1>
      <a:accent2>
        <a:srgbClr val="7BA2BD"/>
      </a:accent2>
      <a:accent3>
        <a:srgbClr val="939CC9"/>
      </a:accent3>
      <a:accent4>
        <a:srgbClr val="8C7BBD"/>
      </a:accent4>
      <a:accent5>
        <a:srgbClr val="B793C9"/>
      </a:accent5>
      <a:accent6>
        <a:srgbClr val="BD7BB8"/>
      </a:accent6>
      <a:hlink>
        <a:srgbClr val="AE6969"/>
      </a:hlink>
      <a:folHlink>
        <a:srgbClr val="7F7F7F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832</Words>
  <Application>Microsoft Office PowerPoint</Application>
  <PresentationFormat>Widescreen</PresentationFormat>
  <Paragraphs>91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AvenirNext LT Pro Medium</vt:lpstr>
      <vt:lpstr>Arial</vt:lpstr>
      <vt:lpstr>Avenir Next LT Pro</vt:lpstr>
      <vt:lpstr>Calibri</vt:lpstr>
      <vt:lpstr>Sabon Next LT</vt:lpstr>
      <vt:lpstr>DappledVTI</vt:lpstr>
      <vt:lpstr>Big Mountain Ski Resort Guided Capstone</vt:lpstr>
      <vt:lpstr>Big Mountain Ski Resort Overview</vt:lpstr>
      <vt:lpstr>Data-Driven Ticket Pricing</vt:lpstr>
      <vt:lpstr>Price increase recommendation</vt:lpstr>
      <vt:lpstr>Four proposed scenarios</vt:lpstr>
      <vt:lpstr>Which price to model?</vt:lpstr>
      <vt:lpstr>Examining features</vt:lpstr>
      <vt:lpstr>Evaluating models</vt:lpstr>
      <vt:lpstr>Determining most important features</vt:lpstr>
      <vt:lpstr>Summary and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Mountain Ski Resort Guided Capstone</dc:title>
  <dc:creator>Svyatoslav Andriyishen</dc:creator>
  <cp:lastModifiedBy>Svyatoslav Andriyishen</cp:lastModifiedBy>
  <cp:revision>13</cp:revision>
  <dcterms:created xsi:type="dcterms:W3CDTF">2021-06-04T22:30:40Z</dcterms:created>
  <dcterms:modified xsi:type="dcterms:W3CDTF">2021-06-04T23:50:54Z</dcterms:modified>
</cp:coreProperties>
</file>