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314" r:id="rId2"/>
    <p:sldId id="351" r:id="rId3"/>
    <p:sldId id="355" r:id="rId4"/>
    <p:sldId id="356" r:id="rId5"/>
    <p:sldId id="357" r:id="rId6"/>
    <p:sldId id="359" r:id="rId7"/>
    <p:sldId id="360" r:id="rId8"/>
    <p:sldId id="361" r:id="rId9"/>
    <p:sldId id="362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79"/>
    <p:restoredTop sz="95634"/>
  </p:normalViewPr>
  <p:slideViewPr>
    <p:cSldViewPr snapToGrid="0" snapToObjects="1">
      <p:cViewPr varScale="1">
        <p:scale>
          <a:sx n="90" d="100"/>
          <a:sy n="90" d="100"/>
        </p:scale>
        <p:origin x="2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7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11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03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0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7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38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52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FD87CFD-BB0D-5346-9BB0-F8010C189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430160"/>
            <a:ext cx="8316229" cy="1475642"/>
          </a:xfrm>
        </p:spPr>
        <p:txBody>
          <a:bodyPr>
            <a:normAutofit fontScale="90000"/>
          </a:bodyPr>
          <a:lstStyle/>
          <a:p>
            <a:pPr lvl="0" algn="ctr"/>
            <a:r>
              <a:rPr lang="pt-BR" sz="2700" dirty="0">
                <a:solidFill>
                  <a:schemeClr val="tx1"/>
                </a:solidFill>
              </a:rPr>
              <a:t>Algoritmos e Estruturas de Dados </a:t>
            </a:r>
            <a:r>
              <a:rPr lang="pt-BR" sz="2700" dirty="0" err="1">
                <a:solidFill>
                  <a:schemeClr val="tx1"/>
                </a:solidFill>
              </a:rPr>
              <a:t>I</a:t>
            </a:r>
            <a:br>
              <a:rPr lang="pt-BR" sz="2700" b="1" dirty="0">
                <a:solidFill>
                  <a:schemeClr val="tx1"/>
                </a:solidFill>
              </a:rPr>
            </a:br>
            <a:r>
              <a:rPr lang="pt-BR" sz="2700" dirty="0">
                <a:solidFill>
                  <a:schemeClr val="tx1"/>
                </a:solidFill>
              </a:rPr>
              <a:t>Aula09 </a:t>
            </a:r>
            <a:br>
              <a:rPr lang="pt-BR" sz="800" b="1" dirty="0">
                <a:solidFill>
                  <a:schemeClr val="tx1"/>
                </a:solidFill>
              </a:rPr>
            </a:br>
            <a:br>
              <a:rPr lang="pt-BR" sz="800" b="1" dirty="0">
                <a:solidFill>
                  <a:schemeClr val="tx1"/>
                </a:solidFill>
              </a:rPr>
            </a:br>
            <a:br>
              <a:rPr lang="pt-BR" sz="800" b="1" dirty="0">
                <a:solidFill>
                  <a:schemeClr val="tx1"/>
                </a:solidFill>
              </a:rPr>
            </a:br>
            <a:br>
              <a:rPr lang="pt-BR" sz="800" dirty="0">
                <a:solidFill>
                  <a:schemeClr val="tx1"/>
                </a:solidFill>
              </a:rPr>
            </a:br>
            <a:r>
              <a:rPr lang="pt-BR" sz="4400" dirty="0">
                <a:solidFill>
                  <a:schemeClr val="tx1"/>
                </a:solidFill>
              </a:rPr>
              <a:t>Lista Encadeada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9" name="Google Shape;81;p2">
            <a:extLst>
              <a:ext uri="{FF2B5EF4-FFF2-40B4-BE49-F238E27FC236}">
                <a16:creationId xmlns:a16="http://schemas.microsoft.com/office/drawing/2014/main" id="{39CC1293-044B-3640-8327-BD31FE7101DF}"/>
              </a:ext>
            </a:extLst>
          </p:cNvPr>
          <p:cNvSpPr txBox="1">
            <a:spLocks/>
          </p:cNvSpPr>
          <p:nvPr/>
        </p:nvSpPr>
        <p:spPr>
          <a:xfrm>
            <a:off x="606792" y="2802616"/>
            <a:ext cx="7930415" cy="20573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pt-BR" sz="3200" b="1" dirty="0"/>
              <a:t>Prof. </a:t>
            </a:r>
            <a:r>
              <a:rPr lang="pt-BR" sz="3200" b="1" dirty="0" err="1"/>
              <a:t>MSc</a:t>
            </a:r>
            <a:r>
              <a:rPr lang="pt-BR" sz="3200" b="1" dirty="0"/>
              <a:t>. Adalto </a:t>
            </a:r>
            <a:r>
              <a:rPr lang="pt-BR" sz="3200" b="1" dirty="0" err="1"/>
              <a:t>Selau</a:t>
            </a:r>
            <a:r>
              <a:rPr lang="pt-BR" sz="3200" b="1" dirty="0"/>
              <a:t> </a:t>
            </a:r>
            <a:r>
              <a:rPr lang="pt-BR" sz="3200" b="1" dirty="0" err="1"/>
              <a:t>Sparremberger</a:t>
            </a:r>
            <a:endParaRPr lang="pt-BR" sz="800" dirty="0"/>
          </a:p>
          <a:p>
            <a:pPr>
              <a:buClr>
                <a:schemeClr val="dk1"/>
              </a:buClr>
              <a:buSzPts val="2000"/>
            </a:pPr>
            <a:r>
              <a:rPr lang="pt-BR" sz="2000" dirty="0" err="1"/>
              <a:t>assparremberger@senacrs.com.br</a:t>
            </a:r>
            <a:endParaRPr lang="pt-BR" sz="800" dirty="0"/>
          </a:p>
          <a:p>
            <a:pPr>
              <a:buClr>
                <a:schemeClr val="dk1"/>
              </a:buClr>
              <a:buSzPts val="2000"/>
            </a:pPr>
            <a:endParaRPr lang="pt-BR" sz="800" dirty="0"/>
          </a:p>
          <a:p>
            <a:pPr>
              <a:buClr>
                <a:schemeClr val="dk1"/>
              </a:buClr>
              <a:buSzPts val="2000"/>
            </a:pPr>
            <a:endParaRPr lang="pt-BR" sz="800" dirty="0"/>
          </a:p>
          <a:p>
            <a:pPr>
              <a:buClr>
                <a:schemeClr val="dk1"/>
              </a:buClr>
              <a:buSzPts val="3200"/>
            </a:pPr>
            <a:r>
              <a:rPr lang="pt-BR" sz="2000" dirty="0"/>
              <a:t>@</a:t>
            </a:r>
            <a:r>
              <a:rPr lang="pt-BR" sz="2000" dirty="0" err="1"/>
              <a:t>adaltoss</a:t>
            </a:r>
            <a:r>
              <a:rPr lang="pt-BR" sz="2000" dirty="0"/>
              <a:t>                     /</a:t>
            </a:r>
            <a:r>
              <a:rPr lang="pt-BR" sz="2000" dirty="0" err="1"/>
              <a:t>assparremberger</a:t>
            </a:r>
            <a:endParaRPr lang="pt-BR" sz="2000" dirty="0"/>
          </a:p>
          <a:p>
            <a:pPr>
              <a:buClr>
                <a:schemeClr val="dk1"/>
              </a:buClr>
              <a:buSzPts val="2800"/>
            </a:pPr>
            <a:endParaRPr lang="pt-BR" dirty="0"/>
          </a:p>
        </p:txBody>
      </p:sp>
      <p:pic>
        <p:nvPicPr>
          <p:cNvPr id="10" name="Google Shape;82;p2" descr="logosRedesSociais.png">
            <a:extLst>
              <a:ext uri="{FF2B5EF4-FFF2-40B4-BE49-F238E27FC236}">
                <a16:creationId xmlns:a16="http://schemas.microsoft.com/office/drawing/2014/main" id="{3D0789C5-B211-C14C-BFE5-A11ED57639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6268" y="3929402"/>
            <a:ext cx="1097804" cy="107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FDD9F7-1E64-4543-A8D9-4A7CBF8CB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27" y="4174231"/>
            <a:ext cx="430845" cy="430845"/>
          </a:xfrm>
          <a:prstGeom prst="rect">
            <a:avLst/>
          </a:prstGeom>
        </p:spPr>
      </p:pic>
      <p:pic>
        <p:nvPicPr>
          <p:cNvPr id="12" name="Google Shape;83;p2" descr="outlook-128.png">
            <a:extLst>
              <a:ext uri="{FF2B5EF4-FFF2-40B4-BE49-F238E27FC236}">
                <a16:creationId xmlns:a16="http://schemas.microsoft.com/office/drawing/2014/main" id="{40DC0655-1167-DD4F-B363-83811705BF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8949" y="3378571"/>
            <a:ext cx="430246" cy="43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" descr="logo_fecomercio.png">
            <a:extLst>
              <a:ext uri="{FF2B5EF4-FFF2-40B4-BE49-F238E27FC236}">
                <a16:creationId xmlns:a16="http://schemas.microsoft.com/office/drawing/2014/main" id="{C131286E-9D05-7A4B-AEB7-3A835D42E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04" y="4629890"/>
            <a:ext cx="2151925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59" y="94533"/>
            <a:ext cx="7586875" cy="8574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589BB-02C3-C442-B42D-9C64720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58" y="1099575"/>
            <a:ext cx="8701284" cy="367355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Estrutura que armazena um conjunto de elementos, em uma determinada sequência.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Permite alocação dinâmica de memória.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É constituída por elementos que possuem uma estrutura composta de valor e endereço do próximo elemento.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Se estivermos no último elemento da lista, o campo para o endereço terá como valor: NULL</a:t>
            </a:r>
          </a:p>
          <a:p>
            <a:pPr marL="38100" indent="0" algn="just">
              <a:buNone/>
            </a:pPr>
            <a:endParaRPr lang="pt-BR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2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0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59" y="86718"/>
            <a:ext cx="7586875" cy="8574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3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F39795E-62C4-A340-9BFE-106C1764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59" y="944118"/>
            <a:ext cx="8135937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2400" dirty="0" err="1">
                <a:latin typeface="+mn-lt"/>
              </a:rPr>
              <a:t>Ex</a:t>
            </a:r>
            <a:r>
              <a:rPr lang="pt-BR" altLang="pt-BR" sz="2400" dirty="0">
                <a:latin typeface="+mn-lt"/>
              </a:rPr>
              <a:t>: Valores da lista na ordem que foram informados: 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pt-BR" altLang="pt-BR" sz="2400" dirty="0">
                <a:latin typeface="+mn-lt"/>
              </a:rPr>
              <a:t> { </a:t>
            </a:r>
            <a:r>
              <a:rPr lang="pt-BR" altLang="pt-BR" sz="2400" dirty="0" err="1">
                <a:latin typeface="+mn-lt"/>
              </a:rPr>
              <a:t>xx</a:t>
            </a:r>
            <a:r>
              <a:rPr lang="pt-BR" altLang="pt-BR" sz="2400" dirty="0">
                <a:latin typeface="+mn-lt"/>
              </a:rPr>
              <a:t> , aa , </a:t>
            </a:r>
            <a:r>
              <a:rPr lang="pt-BR" altLang="pt-BR" sz="2400" dirty="0" err="1">
                <a:latin typeface="+mn-lt"/>
              </a:rPr>
              <a:t>zz</a:t>
            </a:r>
            <a:r>
              <a:rPr lang="pt-BR" altLang="pt-BR" sz="2400" dirty="0">
                <a:latin typeface="+mn-lt"/>
              </a:rPr>
              <a:t> , ff }</a:t>
            </a:r>
          </a:p>
        </p:txBody>
      </p:sp>
      <p:grpSp>
        <p:nvGrpSpPr>
          <p:cNvPr id="8" name="Agrupar 4">
            <a:extLst>
              <a:ext uri="{FF2B5EF4-FFF2-40B4-BE49-F238E27FC236}">
                <a16:creationId xmlns:a16="http://schemas.microsoft.com/office/drawing/2014/main" id="{63A29E78-0078-464C-8C07-F108C8F032B8}"/>
              </a:ext>
            </a:extLst>
          </p:cNvPr>
          <p:cNvGrpSpPr>
            <a:grpSpLocks/>
          </p:cNvGrpSpPr>
          <p:nvPr/>
        </p:nvGrpSpPr>
        <p:grpSpPr bwMode="auto">
          <a:xfrm>
            <a:off x="1066321" y="3844481"/>
            <a:ext cx="1295400" cy="576262"/>
            <a:chOff x="611560" y="3645024"/>
            <a:chExt cx="1296144" cy="576064"/>
          </a:xfrm>
        </p:grpSpPr>
        <p:sp>
          <p:nvSpPr>
            <p:cNvPr id="9" name="Quadro 8">
              <a:extLst>
                <a:ext uri="{FF2B5EF4-FFF2-40B4-BE49-F238E27FC236}">
                  <a16:creationId xmlns:a16="http://schemas.microsoft.com/office/drawing/2014/main" id="{50584529-11F1-3649-AA12-EA3F76515D50}"/>
                </a:ext>
              </a:extLst>
            </p:cNvPr>
            <p:cNvSpPr/>
            <p:nvPr/>
          </p:nvSpPr>
          <p:spPr>
            <a:xfrm>
              <a:off x="611560" y="3645024"/>
              <a:ext cx="1296144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Quadro 9">
              <a:extLst>
                <a:ext uri="{FF2B5EF4-FFF2-40B4-BE49-F238E27FC236}">
                  <a16:creationId xmlns:a16="http://schemas.microsoft.com/office/drawing/2014/main" id="{CCF9FB3A-85F6-DE4E-9F57-B67D4C0E291C}"/>
                </a:ext>
              </a:extLst>
            </p:cNvPr>
            <p:cNvSpPr/>
            <p:nvPr/>
          </p:nvSpPr>
          <p:spPr>
            <a:xfrm>
              <a:off x="1475656" y="3645024"/>
              <a:ext cx="432048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1" name="CaixaDeTexto 8">
            <a:extLst>
              <a:ext uri="{FF2B5EF4-FFF2-40B4-BE49-F238E27FC236}">
                <a16:creationId xmlns:a16="http://schemas.microsoft.com/office/drawing/2014/main" id="{F449C273-5315-0641-8194-61CD2CA0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20" y="3968306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>
                <a:latin typeface="+mn-lt"/>
              </a:rPr>
              <a:t>xx</a:t>
            </a: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67084819-2703-AC4B-B6C9-69AA549E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34" y="347618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+mn-lt"/>
              </a:rPr>
              <a:t>1</a:t>
            </a:r>
          </a:p>
        </p:txBody>
      </p:sp>
      <p:sp>
        <p:nvSpPr>
          <p:cNvPr id="13" name="CaixaDeTexto 10">
            <a:extLst>
              <a:ext uri="{FF2B5EF4-FFF2-40B4-BE49-F238E27FC236}">
                <a16:creationId xmlns:a16="http://schemas.microsoft.com/office/drawing/2014/main" id="{CA09EB04-52C6-2A4E-95F1-F7280C2D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659" y="396830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latin typeface="+mn-lt"/>
              </a:rPr>
              <a:t>3</a:t>
            </a:r>
          </a:p>
        </p:txBody>
      </p:sp>
      <p:grpSp>
        <p:nvGrpSpPr>
          <p:cNvPr id="14" name="Agrupar 18">
            <a:extLst>
              <a:ext uri="{FF2B5EF4-FFF2-40B4-BE49-F238E27FC236}">
                <a16:creationId xmlns:a16="http://schemas.microsoft.com/office/drawing/2014/main" id="{9A8DB981-1C47-8747-9C49-BC3D2B08312D}"/>
              </a:ext>
            </a:extLst>
          </p:cNvPr>
          <p:cNvGrpSpPr>
            <a:grpSpLocks/>
          </p:cNvGrpSpPr>
          <p:nvPr/>
        </p:nvGrpSpPr>
        <p:grpSpPr bwMode="auto">
          <a:xfrm>
            <a:off x="3001484" y="3844481"/>
            <a:ext cx="1295400" cy="576262"/>
            <a:chOff x="611560" y="3645024"/>
            <a:chExt cx="1296144" cy="576064"/>
          </a:xfrm>
        </p:grpSpPr>
        <p:sp>
          <p:nvSpPr>
            <p:cNvPr id="15" name="Quadro 14">
              <a:extLst>
                <a:ext uri="{FF2B5EF4-FFF2-40B4-BE49-F238E27FC236}">
                  <a16:creationId xmlns:a16="http://schemas.microsoft.com/office/drawing/2014/main" id="{A6BD5110-914A-DE46-B979-44965EFD7E4B}"/>
                </a:ext>
              </a:extLst>
            </p:cNvPr>
            <p:cNvSpPr/>
            <p:nvPr/>
          </p:nvSpPr>
          <p:spPr>
            <a:xfrm>
              <a:off x="611560" y="3645024"/>
              <a:ext cx="1296144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Quadro 15">
              <a:extLst>
                <a:ext uri="{FF2B5EF4-FFF2-40B4-BE49-F238E27FC236}">
                  <a16:creationId xmlns:a16="http://schemas.microsoft.com/office/drawing/2014/main" id="{33297BFB-B041-5147-BB49-4F84BC8510CB}"/>
                </a:ext>
              </a:extLst>
            </p:cNvPr>
            <p:cNvSpPr/>
            <p:nvPr/>
          </p:nvSpPr>
          <p:spPr>
            <a:xfrm>
              <a:off x="1475656" y="3645024"/>
              <a:ext cx="432048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14E0822F-42BB-0045-BE1F-3355C41E0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564" y="3968306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>
                <a:latin typeface="+mn-lt"/>
              </a:rPr>
              <a:t>aa</a:t>
            </a:r>
          </a:p>
        </p:txBody>
      </p:sp>
      <p:sp>
        <p:nvSpPr>
          <p:cNvPr id="18" name="CaixaDeTexto 22">
            <a:extLst>
              <a:ext uri="{FF2B5EF4-FFF2-40B4-BE49-F238E27FC236}">
                <a16:creationId xmlns:a16="http://schemas.microsoft.com/office/drawing/2014/main" id="{FDCCB192-9589-4F43-8465-DB2228204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396" y="347618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+mn-lt"/>
              </a:rPr>
              <a:t>2</a:t>
            </a:r>
          </a:p>
        </p:txBody>
      </p:sp>
      <p:sp>
        <p:nvSpPr>
          <p:cNvPr id="19" name="CaixaDeTexto 23">
            <a:extLst>
              <a:ext uri="{FF2B5EF4-FFF2-40B4-BE49-F238E27FC236}">
                <a16:creationId xmlns:a16="http://schemas.microsoft.com/office/drawing/2014/main" id="{3A8667AF-85B7-9642-A581-8E3548AC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09" y="396830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latin typeface="+mn-lt"/>
              </a:rPr>
              <a:t>4</a:t>
            </a:r>
          </a:p>
        </p:txBody>
      </p:sp>
      <p:grpSp>
        <p:nvGrpSpPr>
          <p:cNvPr id="20" name="Agrupar 24">
            <a:extLst>
              <a:ext uri="{FF2B5EF4-FFF2-40B4-BE49-F238E27FC236}">
                <a16:creationId xmlns:a16="http://schemas.microsoft.com/office/drawing/2014/main" id="{7653F9D1-5E1E-AE40-894A-631AC9010E00}"/>
              </a:ext>
            </a:extLst>
          </p:cNvPr>
          <p:cNvGrpSpPr>
            <a:grpSpLocks/>
          </p:cNvGrpSpPr>
          <p:nvPr/>
        </p:nvGrpSpPr>
        <p:grpSpPr bwMode="auto">
          <a:xfrm>
            <a:off x="4922359" y="3814318"/>
            <a:ext cx="1296987" cy="576263"/>
            <a:chOff x="611560" y="3645024"/>
            <a:chExt cx="1296144" cy="576064"/>
          </a:xfrm>
        </p:grpSpPr>
        <p:sp>
          <p:nvSpPr>
            <p:cNvPr id="21" name="Quadro 20">
              <a:extLst>
                <a:ext uri="{FF2B5EF4-FFF2-40B4-BE49-F238E27FC236}">
                  <a16:creationId xmlns:a16="http://schemas.microsoft.com/office/drawing/2014/main" id="{9A418A11-F59F-5348-BC55-A69243B17163}"/>
                </a:ext>
              </a:extLst>
            </p:cNvPr>
            <p:cNvSpPr/>
            <p:nvPr/>
          </p:nvSpPr>
          <p:spPr>
            <a:xfrm>
              <a:off x="611560" y="3645024"/>
              <a:ext cx="1296144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Quadro 21">
              <a:extLst>
                <a:ext uri="{FF2B5EF4-FFF2-40B4-BE49-F238E27FC236}">
                  <a16:creationId xmlns:a16="http://schemas.microsoft.com/office/drawing/2014/main" id="{511083EE-01F8-534C-A8C8-D0AA4F43EDA5}"/>
                </a:ext>
              </a:extLst>
            </p:cNvPr>
            <p:cNvSpPr/>
            <p:nvPr/>
          </p:nvSpPr>
          <p:spPr>
            <a:xfrm>
              <a:off x="1476185" y="3645024"/>
              <a:ext cx="431519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3" name="CaixaDeTexto 27">
            <a:extLst>
              <a:ext uri="{FF2B5EF4-FFF2-40B4-BE49-F238E27FC236}">
                <a16:creationId xmlns:a16="http://schemas.microsoft.com/office/drawing/2014/main" id="{9273D929-6AF4-7542-B693-2FAB4D10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57" y="394766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>
                <a:latin typeface="+mn-lt"/>
              </a:rPr>
              <a:t>zz</a:t>
            </a:r>
          </a:p>
        </p:txBody>
      </p:sp>
      <p:sp>
        <p:nvSpPr>
          <p:cNvPr id="24" name="CaixaDeTexto 28">
            <a:extLst>
              <a:ext uri="{FF2B5EF4-FFF2-40B4-BE49-F238E27FC236}">
                <a16:creationId xmlns:a16="http://schemas.microsoft.com/office/drawing/2014/main" id="{0C4AAA7F-A41D-6747-B9D6-EE85AC4C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146" y="350634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+mn-lt"/>
              </a:rPr>
              <a:t>3</a:t>
            </a: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52E0000E-C4BB-794F-8181-9690A152F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784" y="3968306"/>
            <a:ext cx="501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+mn-lt"/>
              </a:rPr>
              <a:t>null</a:t>
            </a:r>
          </a:p>
        </p:txBody>
      </p:sp>
      <p:grpSp>
        <p:nvGrpSpPr>
          <p:cNvPr id="26" name="Agrupar 30">
            <a:extLst>
              <a:ext uri="{FF2B5EF4-FFF2-40B4-BE49-F238E27FC236}">
                <a16:creationId xmlns:a16="http://schemas.microsoft.com/office/drawing/2014/main" id="{4E18FD20-1209-5440-8598-D4CCBAB996BC}"/>
              </a:ext>
            </a:extLst>
          </p:cNvPr>
          <p:cNvGrpSpPr>
            <a:grpSpLocks/>
          </p:cNvGrpSpPr>
          <p:nvPr/>
        </p:nvGrpSpPr>
        <p:grpSpPr bwMode="auto">
          <a:xfrm>
            <a:off x="6878159" y="3814318"/>
            <a:ext cx="1295400" cy="576263"/>
            <a:chOff x="611560" y="3645024"/>
            <a:chExt cx="1296144" cy="576064"/>
          </a:xfrm>
        </p:grpSpPr>
        <p:sp>
          <p:nvSpPr>
            <p:cNvPr id="27" name="Quadro 26">
              <a:extLst>
                <a:ext uri="{FF2B5EF4-FFF2-40B4-BE49-F238E27FC236}">
                  <a16:creationId xmlns:a16="http://schemas.microsoft.com/office/drawing/2014/main" id="{1A723F23-F238-764A-BE43-708D0E3CEF82}"/>
                </a:ext>
              </a:extLst>
            </p:cNvPr>
            <p:cNvSpPr/>
            <p:nvPr/>
          </p:nvSpPr>
          <p:spPr>
            <a:xfrm>
              <a:off x="611560" y="3645024"/>
              <a:ext cx="1296144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Quadro 27">
              <a:extLst>
                <a:ext uri="{FF2B5EF4-FFF2-40B4-BE49-F238E27FC236}">
                  <a16:creationId xmlns:a16="http://schemas.microsoft.com/office/drawing/2014/main" id="{8B0D6206-2C70-3542-8994-6A1B60A902D9}"/>
                </a:ext>
              </a:extLst>
            </p:cNvPr>
            <p:cNvSpPr/>
            <p:nvPr/>
          </p:nvSpPr>
          <p:spPr>
            <a:xfrm>
              <a:off x="1475656" y="3645024"/>
              <a:ext cx="432048" cy="57606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9" name="CaixaDeTexto 33">
            <a:extLst>
              <a:ext uri="{FF2B5EF4-FFF2-40B4-BE49-F238E27FC236}">
                <a16:creationId xmlns:a16="http://schemas.microsoft.com/office/drawing/2014/main" id="{399A541F-1695-694A-BAFC-0262A9FC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045" y="396830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>
                <a:latin typeface="+mn-lt"/>
              </a:rPr>
              <a:t>ff</a:t>
            </a:r>
          </a:p>
        </p:txBody>
      </p:sp>
      <p:sp>
        <p:nvSpPr>
          <p:cNvPr id="30" name="CaixaDeTexto 34">
            <a:extLst>
              <a:ext uri="{FF2B5EF4-FFF2-40B4-BE49-F238E27FC236}">
                <a16:creationId xmlns:a16="http://schemas.microsoft.com/office/drawing/2014/main" id="{3C0370F3-A0D4-9F44-926D-E64D9F8B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309" y="350634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+mn-lt"/>
              </a:rPr>
              <a:t>4</a:t>
            </a:r>
          </a:p>
        </p:txBody>
      </p:sp>
      <p:sp>
        <p:nvSpPr>
          <p:cNvPr id="31" name="CaixaDeTexto 35">
            <a:extLst>
              <a:ext uri="{FF2B5EF4-FFF2-40B4-BE49-F238E27FC236}">
                <a16:creationId xmlns:a16="http://schemas.microsoft.com/office/drawing/2014/main" id="{F153C26A-44E3-9048-89D5-5224346E5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321" y="399846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latin typeface="+mn-lt"/>
              </a:rPr>
              <a:t>1</a:t>
            </a:r>
          </a:p>
        </p:txBody>
      </p:sp>
      <p:sp>
        <p:nvSpPr>
          <p:cNvPr id="32" name="CaixaDeTexto 11">
            <a:extLst>
              <a:ext uri="{FF2B5EF4-FFF2-40B4-BE49-F238E27FC236}">
                <a16:creationId xmlns:a16="http://schemas.microsoft.com/office/drawing/2014/main" id="{751AE945-28B8-0849-958E-62F63B7A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59" y="2179193"/>
            <a:ext cx="7521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>
                <a:latin typeface="+mn-lt"/>
              </a:rPr>
              <a:t>Inicio   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593BF21-5229-134D-8452-D235614CA1F6}"/>
              </a:ext>
            </a:extLst>
          </p:cNvPr>
          <p:cNvCxnSpPr>
            <a:cxnSpLocks/>
          </p:cNvCxnSpPr>
          <p:nvPr/>
        </p:nvCxnSpPr>
        <p:spPr>
          <a:xfrm flipV="1">
            <a:off x="995016" y="2179193"/>
            <a:ext cx="0" cy="9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40">
            <a:extLst>
              <a:ext uri="{FF2B5EF4-FFF2-40B4-BE49-F238E27FC236}">
                <a16:creationId xmlns:a16="http://schemas.microsoft.com/office/drawing/2014/main" id="{AD787FF1-6C63-6949-88A3-43CA6B45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6" y="2507806"/>
            <a:ext cx="631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>
                <a:latin typeface="+mn-lt"/>
              </a:rPr>
              <a:t>2       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D1C5D6-7CD9-174B-80CF-24E813A29756}"/>
              </a:ext>
            </a:extLst>
          </p:cNvPr>
          <p:cNvCxnSpPr>
            <a:cxnSpLocks/>
          </p:cNvCxnSpPr>
          <p:nvPr/>
        </p:nvCxnSpPr>
        <p:spPr>
          <a:xfrm flipH="1">
            <a:off x="383035" y="2514689"/>
            <a:ext cx="795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>
            <a:extLst>
              <a:ext uri="{FF2B5EF4-FFF2-40B4-BE49-F238E27FC236}">
                <a16:creationId xmlns:a16="http://schemas.microsoft.com/office/drawing/2014/main" id="{9EE531D0-234A-D343-8F9F-F9D1091316B2}"/>
              </a:ext>
            </a:extLst>
          </p:cNvPr>
          <p:cNvCxnSpPr>
            <a:stCxn id="16" idx="0"/>
            <a:endCxn id="30" idx="0"/>
          </p:cNvCxnSpPr>
          <p:nvPr/>
        </p:nvCxnSpPr>
        <p:spPr>
          <a:xfrm rot="5400000" flipH="1" flipV="1">
            <a:off x="5350190" y="2237137"/>
            <a:ext cx="338138" cy="2876550"/>
          </a:xfrm>
          <a:prstGeom prst="curvedConnector3">
            <a:avLst>
              <a:gd name="adj1" fmla="val 300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6">
            <a:extLst>
              <a:ext uri="{FF2B5EF4-FFF2-40B4-BE49-F238E27FC236}">
                <a16:creationId xmlns:a16="http://schemas.microsoft.com/office/drawing/2014/main" id="{33C63BAD-B227-6F44-AAEB-1FD5807B01B8}"/>
              </a:ext>
            </a:extLst>
          </p:cNvPr>
          <p:cNvCxnSpPr>
            <a:cxnSpLocks/>
            <a:stCxn id="31" idx="2"/>
            <a:endCxn id="12" idx="1"/>
          </p:cNvCxnSpPr>
          <p:nvPr/>
        </p:nvCxnSpPr>
        <p:spPr>
          <a:xfrm rot="5400000" flipH="1">
            <a:off x="4139793" y="506692"/>
            <a:ext cx="660995" cy="6938113"/>
          </a:xfrm>
          <a:prstGeom prst="curvedConnector4">
            <a:avLst>
              <a:gd name="adj1" fmla="val -98432"/>
              <a:gd name="adj2" fmla="val 1073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em Curva 37">
            <a:extLst>
              <a:ext uri="{FF2B5EF4-FFF2-40B4-BE49-F238E27FC236}">
                <a16:creationId xmlns:a16="http://schemas.microsoft.com/office/drawing/2014/main" id="{FA211480-EF95-DF4B-9E82-A74F74BD9DA0}"/>
              </a:ext>
            </a:extLst>
          </p:cNvPr>
          <p:cNvCxnSpPr>
            <a:cxnSpLocks/>
            <a:stCxn id="10" idx="2"/>
            <a:endCxn id="24" idx="1"/>
          </p:cNvCxnSpPr>
          <p:nvPr/>
        </p:nvCxnSpPr>
        <p:spPr>
          <a:xfrm rot="5400000" flipH="1" flipV="1">
            <a:off x="3136421" y="2684018"/>
            <a:ext cx="746125" cy="2727325"/>
          </a:xfrm>
          <a:prstGeom prst="curvedConnector4">
            <a:avLst>
              <a:gd name="adj1" fmla="val -51365"/>
              <a:gd name="adj2" fmla="val 922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59" y="86718"/>
            <a:ext cx="7586875" cy="8574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4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E3D25D20-C7BD-CF47-AF70-53701997F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59" y="1131168"/>
            <a:ext cx="813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n-lt"/>
              </a:rPr>
              <a:t>Exemplo de algoritmo básico para lista encadeada: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D01275BC-BDCA-9A48-9289-1B0554E3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13" y="1884556"/>
            <a:ext cx="756126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800" dirty="0" err="1">
                <a:latin typeface="+mn-lt"/>
              </a:rPr>
              <a:t>aux</a:t>
            </a:r>
            <a:r>
              <a:rPr lang="pt-BR" altLang="pt-BR" sz="2800" dirty="0">
                <a:latin typeface="+mn-lt"/>
              </a:rPr>
              <a:t> = inicio</a:t>
            </a:r>
            <a:br>
              <a:rPr lang="pt-BR" altLang="pt-BR" sz="2800" dirty="0">
                <a:latin typeface="+mn-lt"/>
              </a:rPr>
            </a:br>
            <a:r>
              <a:rPr lang="pt-BR" altLang="pt-BR" sz="2800" b="1" dirty="0">
                <a:latin typeface="+mn-lt"/>
              </a:rPr>
              <a:t>enquanto</a:t>
            </a:r>
            <a:r>
              <a:rPr lang="pt-BR" altLang="pt-BR" sz="2800" dirty="0">
                <a:latin typeface="+mn-lt"/>
              </a:rPr>
              <a:t> ( </a:t>
            </a:r>
            <a:r>
              <a:rPr lang="pt-BR" altLang="pt-BR" sz="2800" dirty="0" err="1">
                <a:latin typeface="+mn-lt"/>
              </a:rPr>
              <a:t>auxiliar.próximo</a:t>
            </a:r>
            <a:r>
              <a:rPr lang="pt-BR" altLang="pt-BR" sz="2800" dirty="0">
                <a:latin typeface="+mn-lt"/>
              </a:rPr>
              <a:t> &lt;&gt; fim ) </a:t>
            </a:r>
            <a:r>
              <a:rPr lang="pt-BR" altLang="pt-BR" sz="2800" b="1" dirty="0">
                <a:latin typeface="+mn-lt"/>
              </a:rPr>
              <a:t>faça</a:t>
            </a:r>
          </a:p>
          <a:p>
            <a:pPr>
              <a:lnSpc>
                <a:spcPct val="150000"/>
              </a:lnSpc>
            </a:pPr>
            <a:r>
              <a:rPr lang="pt-BR" altLang="pt-BR" sz="2800" dirty="0">
                <a:latin typeface="+mn-lt"/>
              </a:rPr>
              <a:t>       </a:t>
            </a:r>
            <a:r>
              <a:rPr lang="pt-BR" altLang="pt-BR" sz="2800" dirty="0" err="1">
                <a:latin typeface="+mn-lt"/>
              </a:rPr>
              <a:t>aux</a:t>
            </a:r>
            <a:r>
              <a:rPr lang="pt-BR" altLang="pt-BR" sz="2800" dirty="0">
                <a:latin typeface="+mn-lt"/>
              </a:rPr>
              <a:t> = </a:t>
            </a:r>
            <a:r>
              <a:rPr lang="pt-BR" altLang="pt-BR" sz="2800" dirty="0" err="1">
                <a:latin typeface="+mn-lt"/>
              </a:rPr>
              <a:t>aux.próximo</a:t>
            </a:r>
            <a:endParaRPr lang="pt-BR" altLang="pt-BR" sz="2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altLang="pt-BR" sz="2800" b="1" dirty="0" err="1">
                <a:latin typeface="+mn-lt"/>
              </a:rPr>
              <a:t>fimenquanto</a:t>
            </a:r>
            <a:endParaRPr lang="pt-BR" altLang="pt-BR" sz="2800" b="1" dirty="0">
              <a:latin typeface="+mn-lt"/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FA99629-9C6D-4F49-BBFE-F6904AD37168}"/>
              </a:ext>
            </a:extLst>
          </p:cNvPr>
          <p:cNvSpPr/>
          <p:nvPr/>
        </p:nvSpPr>
        <p:spPr>
          <a:xfrm>
            <a:off x="503237" y="1635319"/>
            <a:ext cx="8137525" cy="3095625"/>
          </a:xfrm>
          <a:prstGeom prst="frame">
            <a:avLst>
              <a:gd name="adj1" fmla="val 5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2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59" y="86718"/>
            <a:ext cx="7586875" cy="8574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589BB-02C3-C442-B42D-9C64720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733" y="944118"/>
            <a:ext cx="8312534" cy="95902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b="1" dirty="0">
                <a:solidFill>
                  <a:schemeClr val="tx1"/>
                </a:solidFill>
                <a:latin typeface="+mn-lt"/>
              </a:rPr>
              <a:t>1º Passo</a:t>
            </a: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: Criar a estrutura de cada nó (nodo)</a:t>
            </a:r>
          </a:p>
          <a:p>
            <a:pPr algn="just"/>
            <a:endParaRPr lang="pt-BR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5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15CA82-7741-6842-BB7A-C762F0F5AFA2}"/>
              </a:ext>
            </a:extLst>
          </p:cNvPr>
          <p:cNvSpPr/>
          <p:nvPr/>
        </p:nvSpPr>
        <p:spPr>
          <a:xfrm>
            <a:off x="2286000" y="2094696"/>
            <a:ext cx="465749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tx1"/>
                </a:solidFill>
                <a:latin typeface="+mn-lt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No: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__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__(self, dado):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self.dado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= dado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self.proximo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None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387116-4CB2-8F47-9DF1-EDF9C665862B}"/>
              </a:ext>
            </a:extLst>
          </p:cNvPr>
          <p:cNvSpPr txBox="1"/>
          <p:nvPr/>
        </p:nvSpPr>
        <p:spPr>
          <a:xfrm>
            <a:off x="1929812" y="2094696"/>
            <a:ext cx="356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1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2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3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</a:rPr>
              <a:t>4</a:t>
            </a:r>
          </a:p>
          <a:p>
            <a:endParaRPr lang="pt-BR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92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7" y="69283"/>
            <a:ext cx="7586875" cy="505503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589BB-02C3-C442-B42D-9C64720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37" y="452178"/>
            <a:ext cx="2382973" cy="58720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b="1" dirty="0">
                <a:solidFill>
                  <a:schemeClr val="tx1"/>
                </a:solidFill>
                <a:latin typeface="+mn-lt"/>
              </a:rPr>
              <a:t>2º Passo</a:t>
            </a: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: Criar a classe lista</a:t>
            </a:r>
          </a:p>
          <a:p>
            <a:pPr algn="just"/>
            <a:endParaRPr lang="pt-BR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6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387116-4CB2-8F47-9DF1-EDF9C665862B}"/>
              </a:ext>
            </a:extLst>
          </p:cNvPr>
          <p:cNvSpPr txBox="1"/>
          <p:nvPr/>
        </p:nvSpPr>
        <p:spPr>
          <a:xfrm>
            <a:off x="3140598" y="374073"/>
            <a:ext cx="4122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2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3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4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5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6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7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8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9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10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11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12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13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14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15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16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+mn-lt"/>
              </a:rPr>
              <a:t>17</a:t>
            </a:r>
          </a:p>
          <a:p>
            <a:pPr algn="r"/>
            <a:endParaRPr lang="pt-B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F550A6-0AC0-3847-978C-F70E90278B76}"/>
              </a:ext>
            </a:extLst>
          </p:cNvPr>
          <p:cNvSpPr/>
          <p:nvPr/>
        </p:nvSpPr>
        <p:spPr>
          <a:xfrm>
            <a:off x="3650165" y="374073"/>
            <a:ext cx="5203903" cy="4278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C586C0"/>
                </a:solidFill>
                <a:latin typeface="+mn-lt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No </a:t>
            </a:r>
            <a:r>
              <a:rPr lang="pt-BR" sz="1600" dirty="0" err="1">
                <a:solidFill>
                  <a:srgbClr val="C586C0"/>
                </a:solidFill>
                <a:latin typeface="+mn-lt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No</a:t>
            </a:r>
          </a:p>
          <a:p>
            <a:br>
              <a:rPr lang="pt-BR" sz="1600" dirty="0">
                <a:solidFill>
                  <a:srgbClr val="D4D4D4"/>
                </a:solidFill>
                <a:latin typeface="+mn-lt"/>
              </a:rPr>
            </a:br>
            <a:r>
              <a:rPr lang="pt-BR" sz="1600" dirty="0" err="1">
                <a:solidFill>
                  <a:srgbClr val="569CD6"/>
                </a:solidFill>
                <a:latin typeface="+mn-lt"/>
              </a:rPr>
              <a:t>class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4EC9B0"/>
                </a:solidFill>
                <a:latin typeface="+mn-lt"/>
              </a:rPr>
              <a:t>Lista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: </a:t>
            </a:r>
          </a:p>
          <a:p>
            <a:br>
              <a:rPr lang="pt-BR" sz="1600" dirty="0">
                <a:solidFill>
                  <a:srgbClr val="D4D4D4"/>
                </a:solidFill>
                <a:latin typeface="+mn-lt"/>
              </a:rPr>
            </a:br>
            <a:r>
              <a:rPr lang="pt-BR" sz="1600" dirty="0">
                <a:solidFill>
                  <a:srgbClr val="D4D4D4"/>
                </a:solidFill>
                <a:latin typeface="+mn-lt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def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+mn-lt"/>
              </a:rPr>
              <a:t>__</a:t>
            </a:r>
            <a:r>
              <a:rPr lang="pt-BR" sz="1600" dirty="0" err="1">
                <a:solidFill>
                  <a:srgbClr val="DCDCAA"/>
                </a:solidFill>
                <a:latin typeface="+mn-lt"/>
              </a:rPr>
              <a:t>init</a:t>
            </a:r>
            <a:r>
              <a:rPr lang="pt-BR" sz="1600" dirty="0">
                <a:solidFill>
                  <a:srgbClr val="DCDCAA"/>
                </a:solidFill>
                <a:latin typeface="+mn-lt"/>
              </a:rPr>
              <a:t>__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+mn-lt"/>
              </a:rPr>
              <a:t>self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):</a:t>
            </a:r>
          </a:p>
          <a:p>
            <a:r>
              <a:rPr lang="pt-BR" sz="1600" dirty="0">
                <a:solidFill>
                  <a:srgbClr val="569CD6"/>
                </a:solidFill>
                <a:latin typeface="+mn-lt"/>
              </a:rPr>
              <a:t>   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.inicio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None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  <a:p>
            <a:r>
              <a:rPr lang="pt-BR" sz="1600" dirty="0">
                <a:solidFill>
                  <a:srgbClr val="569CD6"/>
                </a:solidFill>
                <a:latin typeface="+mn-lt"/>
              </a:rPr>
              <a:t>   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>
                <a:solidFill>
                  <a:srgbClr val="B5CEA8"/>
                </a:solidFill>
                <a:latin typeface="+mn-lt"/>
              </a:rPr>
              <a:t>0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  <a:p>
            <a:br>
              <a:rPr lang="pt-BR" sz="1600" dirty="0">
                <a:solidFill>
                  <a:srgbClr val="D4D4D4"/>
                </a:solidFill>
                <a:latin typeface="+mn-lt"/>
              </a:rPr>
            </a:br>
            <a:r>
              <a:rPr lang="pt-BR" sz="1600" dirty="0">
                <a:solidFill>
                  <a:srgbClr val="D4D4D4"/>
                </a:solidFill>
                <a:latin typeface="+mn-lt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def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+mn-lt"/>
              </a:rPr>
              <a:t>adicionar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+mn-lt"/>
              </a:rPr>
              <a:t>self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, </a:t>
            </a:r>
            <a:r>
              <a:rPr lang="pt-BR" sz="1600" dirty="0">
                <a:solidFill>
                  <a:srgbClr val="9CDCFE"/>
                </a:solidFill>
                <a:latin typeface="+mn-lt"/>
              </a:rPr>
              <a:t>valor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):</a:t>
            </a:r>
          </a:p>
          <a:p>
            <a:r>
              <a:rPr lang="pt-BR" sz="1600" dirty="0">
                <a:solidFill>
                  <a:srgbClr val="C586C0"/>
                </a:solidFill>
                <a:latin typeface="+mn-lt"/>
              </a:rPr>
              <a:t>      </a:t>
            </a:r>
            <a:r>
              <a:rPr lang="pt-BR" sz="1600" dirty="0" err="1">
                <a:solidFill>
                  <a:srgbClr val="C586C0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.inicio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: </a:t>
            </a:r>
          </a:p>
          <a:p>
            <a:r>
              <a:rPr lang="pt-BR" sz="1600" dirty="0">
                <a:solidFill>
                  <a:srgbClr val="D4D4D4"/>
                </a:solidFill>
                <a:latin typeface="+mn-lt"/>
              </a:rPr>
              <a:t>        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.inicio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  <a:p>
            <a:r>
              <a:rPr lang="pt-BR" sz="1600" dirty="0">
                <a:solidFill>
                  <a:srgbClr val="C586C0"/>
                </a:solidFill>
                <a:latin typeface="+mn-lt"/>
              </a:rPr>
              <a:t>         </a:t>
            </a:r>
            <a:r>
              <a:rPr lang="pt-BR" sz="1600" dirty="0" err="1">
                <a:solidFill>
                  <a:srgbClr val="C586C0"/>
                </a:solidFill>
                <a:latin typeface="+mn-lt"/>
              </a:rPr>
              <a:t>while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aux.proximo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):</a:t>
            </a:r>
          </a:p>
          <a:p>
            <a:r>
              <a:rPr lang="pt-BR" sz="1600" dirty="0">
                <a:solidFill>
                  <a:srgbClr val="D4D4D4"/>
                </a:solidFill>
                <a:latin typeface="+mn-lt"/>
              </a:rPr>
              <a:t>           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aux.proximo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  <a:p>
            <a:r>
              <a:rPr lang="pt-BR" sz="1600" dirty="0">
                <a:solidFill>
                  <a:srgbClr val="D4D4D4"/>
                </a:solidFill>
                <a:latin typeface="+mn-lt"/>
              </a:rPr>
              <a:t>        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aux.proximo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No( valor )</a:t>
            </a:r>
          </a:p>
          <a:p>
            <a:r>
              <a:rPr lang="pt-BR" sz="1600" dirty="0">
                <a:solidFill>
                  <a:srgbClr val="C586C0"/>
                </a:solidFill>
                <a:latin typeface="+mn-lt"/>
              </a:rPr>
              <a:t>      </a:t>
            </a:r>
            <a:r>
              <a:rPr lang="pt-BR" sz="1600" dirty="0" err="1">
                <a:solidFill>
                  <a:srgbClr val="C586C0"/>
                </a:solidFill>
                <a:latin typeface="+mn-lt"/>
              </a:rPr>
              <a:t>else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:</a:t>
            </a:r>
          </a:p>
          <a:p>
            <a:r>
              <a:rPr lang="pt-BR" sz="1600" dirty="0">
                <a:solidFill>
                  <a:srgbClr val="569CD6"/>
                </a:solidFill>
                <a:latin typeface="+mn-lt"/>
              </a:rPr>
              <a:t>      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.inicio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No( valor )</a:t>
            </a:r>
          </a:p>
          <a:p>
            <a:r>
              <a:rPr lang="pt-BR" sz="1600" dirty="0">
                <a:solidFill>
                  <a:srgbClr val="569CD6"/>
                </a:solidFill>
                <a:latin typeface="+mn-lt"/>
              </a:rPr>
              <a:t>   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+ </a:t>
            </a:r>
            <a:r>
              <a:rPr lang="pt-BR" sz="1600" dirty="0">
                <a:solidFill>
                  <a:srgbClr val="B5CEA8"/>
                </a:solidFill>
                <a:latin typeface="+mn-lt"/>
              </a:rPr>
              <a:t>1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35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7" y="69283"/>
            <a:ext cx="7586875" cy="505503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589BB-02C3-C442-B42D-9C64720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37" y="452178"/>
            <a:ext cx="5929061" cy="58720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b="1" dirty="0">
                <a:solidFill>
                  <a:schemeClr val="tx1"/>
                </a:solidFill>
                <a:latin typeface="+mn-lt"/>
              </a:rPr>
              <a:t>2º Passo</a:t>
            </a: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: Criar a classe lista</a:t>
            </a:r>
          </a:p>
          <a:p>
            <a:pPr algn="just"/>
            <a:endParaRPr lang="pt-BR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7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387116-4CB2-8F47-9DF1-EDF9C665862B}"/>
              </a:ext>
            </a:extLst>
          </p:cNvPr>
          <p:cNvSpPr txBox="1"/>
          <p:nvPr/>
        </p:nvSpPr>
        <p:spPr>
          <a:xfrm>
            <a:off x="2163507" y="1632807"/>
            <a:ext cx="41229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18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19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20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21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22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23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24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25</a:t>
            </a:r>
          </a:p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26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8A9E08-A884-DA4F-A524-722BB66D3238}"/>
              </a:ext>
            </a:extLst>
          </p:cNvPr>
          <p:cNvSpPr/>
          <p:nvPr/>
        </p:nvSpPr>
        <p:spPr>
          <a:xfrm>
            <a:off x="2776084" y="1632807"/>
            <a:ext cx="5639369" cy="2800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569CD6"/>
                </a:solidFill>
                <a:latin typeface="+mn-lt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def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+mn-lt"/>
              </a:rPr>
              <a:t>imprimir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+mn-lt"/>
              </a:rPr>
              <a:t>self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): </a:t>
            </a:r>
          </a:p>
          <a:p>
            <a:r>
              <a:rPr lang="pt-BR" sz="1600" dirty="0">
                <a:solidFill>
                  <a:srgbClr val="C586C0"/>
                </a:solidFill>
                <a:latin typeface="+mn-lt"/>
              </a:rPr>
              <a:t>       </a:t>
            </a:r>
            <a:r>
              <a:rPr lang="pt-BR" sz="1600" dirty="0" err="1">
                <a:solidFill>
                  <a:srgbClr val="C586C0"/>
                </a:solidFill>
                <a:latin typeface="+mn-lt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.inicio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==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None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: </a:t>
            </a:r>
          </a:p>
          <a:p>
            <a:r>
              <a:rPr lang="pt-BR" sz="1600" dirty="0">
                <a:solidFill>
                  <a:srgbClr val="DCDCAA"/>
                </a:solidFill>
                <a:latin typeface="+mn-lt"/>
              </a:rPr>
              <a:t>           </a:t>
            </a:r>
            <a:r>
              <a:rPr lang="pt-BR" sz="1600" dirty="0" err="1">
                <a:solidFill>
                  <a:srgbClr val="DCDCAA"/>
                </a:solidFill>
                <a:latin typeface="+mn-lt"/>
              </a:rPr>
              <a:t>print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+mn-lt"/>
              </a:rPr>
              <a:t>"Lista Vazia"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)</a:t>
            </a:r>
          </a:p>
          <a:p>
            <a:br>
              <a:rPr lang="pt-BR" sz="1600" dirty="0">
                <a:solidFill>
                  <a:srgbClr val="D4D4D4"/>
                </a:solidFill>
                <a:latin typeface="+mn-lt"/>
              </a:rPr>
            </a:br>
            <a:r>
              <a:rPr lang="pt-BR" sz="1600" dirty="0">
                <a:solidFill>
                  <a:srgbClr val="D4D4D4"/>
                </a:solidFill>
                <a:latin typeface="+mn-lt"/>
              </a:rPr>
              <a:t>          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.inicio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  <a:p>
            <a:r>
              <a:rPr lang="pt-BR" sz="1600" dirty="0">
                <a:solidFill>
                  <a:srgbClr val="C586C0"/>
                </a:solidFill>
                <a:latin typeface="+mn-lt"/>
              </a:rPr>
              <a:t>           </a:t>
            </a:r>
            <a:r>
              <a:rPr lang="pt-BR" sz="1600" dirty="0" err="1">
                <a:solidFill>
                  <a:srgbClr val="C586C0"/>
                </a:solidFill>
                <a:latin typeface="+mn-lt"/>
              </a:rPr>
              <a:t>while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):</a:t>
            </a:r>
          </a:p>
          <a:p>
            <a:r>
              <a:rPr lang="pt-BR" sz="1600" dirty="0">
                <a:solidFill>
                  <a:srgbClr val="DCDCAA"/>
                </a:solidFill>
                <a:latin typeface="+mn-lt"/>
              </a:rPr>
              <a:t>               </a:t>
            </a:r>
            <a:r>
              <a:rPr lang="pt-BR" sz="1600" dirty="0" err="1">
                <a:solidFill>
                  <a:srgbClr val="DCDCAA"/>
                </a:solidFill>
                <a:latin typeface="+mn-lt"/>
              </a:rPr>
              <a:t>print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aux.dado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, </a:t>
            </a:r>
            <a:r>
              <a:rPr lang="pt-BR" sz="1600" dirty="0">
                <a:solidFill>
                  <a:srgbClr val="CE9178"/>
                </a:solidFill>
                <a:latin typeface="+mn-lt"/>
              </a:rPr>
              <a:t>"</a:t>
            </a:r>
            <a:r>
              <a:rPr lang="pt-BR" sz="1600" dirty="0">
                <a:solidFill>
                  <a:srgbClr val="D7BA7D"/>
                </a:solidFill>
                <a:latin typeface="+mn-lt"/>
              </a:rPr>
              <a:t>\</a:t>
            </a:r>
            <a:r>
              <a:rPr lang="pt-BR" sz="1600" dirty="0" err="1">
                <a:solidFill>
                  <a:srgbClr val="D7BA7D"/>
                </a:solidFill>
                <a:latin typeface="+mn-lt"/>
              </a:rPr>
              <a:t>n</a:t>
            </a:r>
            <a:r>
              <a:rPr lang="pt-BR" sz="1600" dirty="0">
                <a:solidFill>
                  <a:srgbClr val="CE9178"/>
                </a:solidFill>
                <a:latin typeface="+mn-lt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)</a:t>
            </a:r>
          </a:p>
          <a:p>
            <a:r>
              <a:rPr lang="pt-BR" sz="1600" dirty="0">
                <a:solidFill>
                  <a:srgbClr val="D4D4D4"/>
                </a:solidFill>
                <a:latin typeface="+mn-lt"/>
              </a:rPr>
              <a:t>              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aux.proximo</a:t>
            </a:r>
            <a:endParaRPr lang="pt-BR" sz="1600" dirty="0">
              <a:solidFill>
                <a:srgbClr val="D4D4D4"/>
              </a:solidFill>
              <a:latin typeface="+mn-lt"/>
            </a:endParaRPr>
          </a:p>
          <a:p>
            <a:r>
              <a:rPr lang="pt-BR" sz="1600" dirty="0">
                <a:solidFill>
                  <a:srgbClr val="DCDCAA"/>
                </a:solidFill>
                <a:latin typeface="+mn-lt"/>
              </a:rPr>
              <a:t>           </a:t>
            </a:r>
            <a:r>
              <a:rPr lang="pt-BR" sz="1600" dirty="0" err="1">
                <a:solidFill>
                  <a:srgbClr val="DCDCAA"/>
                </a:solidFill>
                <a:latin typeface="+mn-lt"/>
              </a:rPr>
              <a:t>print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600" dirty="0">
                <a:solidFill>
                  <a:srgbClr val="CE9178"/>
                </a:solidFill>
                <a:latin typeface="+mn-lt"/>
              </a:rPr>
              <a:t>"Tamanho da Lista: "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+ </a:t>
            </a:r>
            <a:r>
              <a:rPr lang="pt-BR" sz="1600" dirty="0" err="1">
                <a:solidFill>
                  <a:srgbClr val="4EC9B0"/>
                </a:solidFill>
                <a:latin typeface="+mn-lt"/>
              </a:rPr>
              <a:t>str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6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600" dirty="0">
                <a:solidFill>
                  <a:srgbClr val="D4D4D4"/>
                </a:solidFill>
                <a:latin typeface="+mn-lt"/>
              </a:rPr>
              <a:t> ))</a:t>
            </a:r>
          </a:p>
          <a:p>
            <a:br>
              <a:rPr lang="pt-BR" sz="1600" dirty="0">
                <a:solidFill>
                  <a:srgbClr val="D4D4D4"/>
                </a:solidFill>
                <a:latin typeface="+mn-lt"/>
              </a:rPr>
            </a:br>
            <a:endParaRPr lang="pt-BR" sz="1600" dirty="0">
              <a:solidFill>
                <a:srgbClr val="D4D4D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47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7" y="69283"/>
            <a:ext cx="7586875" cy="505503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  <a:latin typeface="+mn-lt"/>
              </a:rPr>
              <a:t>Lista Encadeada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589BB-02C3-C442-B42D-9C64720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38" y="452178"/>
            <a:ext cx="2145080" cy="58720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400" b="1" dirty="0">
                <a:solidFill>
                  <a:schemeClr val="tx1"/>
                </a:solidFill>
                <a:latin typeface="+mn-lt"/>
              </a:rPr>
              <a:t>2º Passo</a:t>
            </a: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: Criar a classe lista</a:t>
            </a:r>
          </a:p>
          <a:p>
            <a:pPr algn="just"/>
            <a:endParaRPr lang="pt-BR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8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387116-4CB2-8F47-9DF1-EDF9C665862B}"/>
              </a:ext>
            </a:extLst>
          </p:cNvPr>
          <p:cNvSpPr txBox="1"/>
          <p:nvPr/>
        </p:nvSpPr>
        <p:spPr>
          <a:xfrm>
            <a:off x="3665516" y="53725"/>
            <a:ext cx="370614" cy="555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27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28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29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30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31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32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33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34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35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36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37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40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41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42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43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44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45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46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47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48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49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50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51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52</a:t>
            </a:r>
          </a:p>
          <a:p>
            <a:r>
              <a:rPr lang="pt-BR" sz="1300" dirty="0">
                <a:solidFill>
                  <a:schemeClr val="tx1"/>
                </a:solidFill>
                <a:latin typeface="+mn-lt"/>
              </a:rPr>
              <a:t>53</a:t>
            </a:r>
          </a:p>
          <a:p>
            <a:endParaRPr lang="pt-BR" sz="1600" dirty="0">
              <a:solidFill>
                <a:schemeClr val="tx1"/>
              </a:solidFill>
              <a:latin typeface="+mn-lt"/>
            </a:endParaRP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8A9E08-A884-DA4F-A524-722BB66D3238}"/>
              </a:ext>
            </a:extLst>
          </p:cNvPr>
          <p:cNvSpPr/>
          <p:nvPr/>
        </p:nvSpPr>
        <p:spPr>
          <a:xfrm>
            <a:off x="4124574" y="53725"/>
            <a:ext cx="3880689" cy="50937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569CD6"/>
                </a:solidFill>
                <a:latin typeface="+mn-lt"/>
              </a:rPr>
              <a:t>def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300" dirty="0">
                <a:solidFill>
                  <a:srgbClr val="DCDCAA"/>
                </a:solidFill>
                <a:latin typeface="+mn-lt"/>
              </a:rPr>
              <a:t>excluir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300" dirty="0">
                <a:solidFill>
                  <a:srgbClr val="9CDCFE"/>
                </a:solidFill>
                <a:latin typeface="+mn-lt"/>
              </a:rPr>
              <a:t>self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, </a:t>
            </a:r>
            <a:r>
              <a:rPr lang="pt-BR" sz="1300" dirty="0">
                <a:solidFill>
                  <a:srgbClr val="9CDCFE"/>
                </a:solidFill>
                <a:latin typeface="+mn-lt"/>
              </a:rPr>
              <a:t>valor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):</a:t>
            </a: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if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== </a:t>
            </a:r>
            <a:r>
              <a:rPr lang="pt-BR" sz="1300" dirty="0">
                <a:solidFill>
                  <a:srgbClr val="B5CEA8"/>
                </a:solidFill>
                <a:latin typeface="+mn-lt"/>
              </a:rPr>
              <a:t>0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:</a:t>
            </a:r>
          </a:p>
          <a:p>
            <a:r>
              <a:rPr lang="pt-BR" sz="1300" dirty="0">
                <a:solidFill>
                  <a:srgbClr val="DCDCAA"/>
                </a:solidFill>
                <a:latin typeface="+mn-lt"/>
              </a:rPr>
              <a:t>        </a:t>
            </a:r>
            <a:r>
              <a:rPr lang="pt-BR" sz="1300" dirty="0" err="1">
                <a:solidFill>
                  <a:srgbClr val="DCDCAA"/>
                </a:solidFill>
                <a:latin typeface="+mn-lt"/>
              </a:rPr>
              <a:t>print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300" dirty="0">
                <a:solidFill>
                  <a:srgbClr val="CE9178"/>
                </a:solidFill>
                <a:latin typeface="+mn-lt"/>
              </a:rPr>
              <a:t>"A lista está vazia"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)</a:t>
            </a: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elif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== </a:t>
            </a:r>
            <a:r>
              <a:rPr lang="pt-BR" sz="1300" dirty="0">
                <a:solidFill>
                  <a:srgbClr val="B5CEA8"/>
                </a:solidFill>
                <a:latin typeface="+mn-lt"/>
              </a:rPr>
              <a:t>1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:</a:t>
            </a: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if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.inicio.dado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== valor:</a:t>
            </a:r>
          </a:p>
          <a:p>
            <a:r>
              <a:rPr lang="pt-BR" sz="1300" dirty="0">
                <a:solidFill>
                  <a:srgbClr val="569CD6"/>
                </a:solidFill>
                <a:latin typeface="+mn-lt"/>
              </a:rPr>
              <a:t>           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None</a:t>
            </a:r>
            <a:r>
              <a:rPr lang="pt-BR" sz="1300" dirty="0">
                <a:solidFill>
                  <a:srgbClr val="569CD6"/>
                </a:solidFill>
                <a:latin typeface="+mn-lt"/>
              </a:rPr>
              <a:t>  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569CD6"/>
                </a:solidFill>
                <a:latin typeface="+mn-lt"/>
              </a:rPr>
              <a:t>           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-= </a:t>
            </a:r>
            <a:r>
              <a:rPr lang="pt-BR" sz="1300" dirty="0">
                <a:solidFill>
                  <a:srgbClr val="B5CEA8"/>
                </a:solidFill>
                <a:latin typeface="+mn-lt"/>
              </a:rPr>
              <a:t>1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else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:</a:t>
            </a:r>
          </a:p>
          <a:p>
            <a:r>
              <a:rPr lang="pt-BR" sz="1300" dirty="0">
                <a:solidFill>
                  <a:srgbClr val="DCDCAA"/>
                </a:solidFill>
                <a:latin typeface="+mn-lt"/>
              </a:rPr>
              <a:t>            </a:t>
            </a:r>
            <a:r>
              <a:rPr lang="pt-BR" sz="1300" dirty="0" err="1">
                <a:solidFill>
                  <a:srgbClr val="DCDCAA"/>
                </a:solidFill>
                <a:latin typeface="+mn-lt"/>
              </a:rPr>
              <a:t>print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300" dirty="0">
                <a:solidFill>
                  <a:srgbClr val="CE9178"/>
                </a:solidFill>
                <a:latin typeface="+mn-lt"/>
              </a:rPr>
              <a:t>"Valor não encontrado"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)</a:t>
            </a: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else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:</a:t>
            </a: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if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.inicio.dado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== valor:</a:t>
            </a: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.inicio.proximo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569CD6"/>
                </a:solidFill>
                <a:latin typeface="+mn-lt"/>
              </a:rPr>
              <a:t>            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569CD6"/>
                </a:solidFill>
                <a:latin typeface="+mn-lt"/>
              </a:rPr>
              <a:t>            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.tamanho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-= </a:t>
            </a:r>
            <a:r>
              <a:rPr lang="pt-BR" sz="1300" dirty="0">
                <a:solidFill>
                  <a:srgbClr val="B5CEA8"/>
                </a:solidFill>
                <a:latin typeface="+mn-lt"/>
              </a:rPr>
              <a:t>1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else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:</a:t>
            </a: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ant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569CD6"/>
                </a:solidFill>
                <a:latin typeface="+mn-lt"/>
              </a:rPr>
              <a:t>self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.inicio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ant.próximo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     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while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(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):</a:t>
            </a:r>
          </a:p>
          <a:p>
            <a:r>
              <a:rPr lang="pt-BR" sz="1300" dirty="0">
                <a:solidFill>
                  <a:srgbClr val="C586C0"/>
                </a:solidFill>
                <a:latin typeface="+mn-lt"/>
              </a:rPr>
              <a:t>                 </a:t>
            </a:r>
            <a:r>
              <a:rPr lang="pt-BR" sz="1300" dirty="0" err="1">
                <a:solidFill>
                  <a:srgbClr val="C586C0"/>
                </a:solidFill>
                <a:latin typeface="+mn-lt"/>
              </a:rPr>
              <a:t>if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aux.dado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== valor:</a:t>
            </a: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     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ant.proximo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aux.próximo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569CD6"/>
                </a:solidFill>
              </a:rPr>
              <a:t> 	 </a:t>
            </a:r>
            <a:r>
              <a:rPr lang="pt-BR" sz="1300" dirty="0" err="1">
                <a:solidFill>
                  <a:srgbClr val="569CD6"/>
                </a:solidFill>
              </a:rPr>
              <a:t>self</a:t>
            </a:r>
            <a:r>
              <a:rPr lang="pt-BR" sz="1300" dirty="0" err="1">
                <a:solidFill>
                  <a:srgbClr val="D4D4D4"/>
                </a:solidFill>
              </a:rPr>
              <a:t>.tamanho</a:t>
            </a:r>
            <a:r>
              <a:rPr lang="pt-BR" sz="1300" dirty="0">
                <a:solidFill>
                  <a:srgbClr val="D4D4D4"/>
                </a:solidFill>
              </a:rPr>
              <a:t> -= </a:t>
            </a:r>
            <a:r>
              <a:rPr lang="pt-BR" sz="1300" dirty="0">
                <a:solidFill>
                  <a:srgbClr val="B5CEA8"/>
                </a:solidFill>
              </a:rPr>
              <a:t>1</a:t>
            </a:r>
          </a:p>
          <a:p>
            <a:r>
              <a:rPr lang="pt-BR" sz="1300" dirty="0">
                <a:solidFill>
                  <a:srgbClr val="C586C0"/>
                </a:solidFill>
              </a:rPr>
              <a:t>                 </a:t>
            </a:r>
            <a:r>
              <a:rPr lang="pt-BR" sz="1300" dirty="0" err="1">
                <a:solidFill>
                  <a:srgbClr val="C586C0"/>
                </a:solidFill>
              </a:rPr>
              <a:t>else</a:t>
            </a:r>
            <a:r>
              <a:rPr lang="pt-BR" sz="1300" dirty="0">
                <a:solidFill>
                  <a:srgbClr val="D4D4D4"/>
                </a:solidFill>
              </a:rPr>
              <a:t>:</a:t>
            </a:r>
            <a:endParaRPr lang="pt-BR" sz="1300" dirty="0">
              <a:solidFill>
                <a:srgbClr val="B5CEA8"/>
              </a:solidFill>
            </a:endParaRP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     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ant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  <a:p>
            <a:r>
              <a:rPr lang="pt-BR" sz="1300" dirty="0">
                <a:solidFill>
                  <a:srgbClr val="D4D4D4"/>
                </a:solidFill>
                <a:latin typeface="+mn-lt"/>
              </a:rPr>
              <a:t>                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</a:t>
            </a:r>
            <a:r>
              <a:rPr lang="pt-BR" sz="1300" dirty="0">
                <a:solidFill>
                  <a:srgbClr val="D4D4D4"/>
                </a:solidFill>
                <a:latin typeface="+mn-lt"/>
              </a:rPr>
              <a:t> = </a:t>
            </a:r>
            <a:r>
              <a:rPr lang="pt-BR" sz="1300" dirty="0" err="1">
                <a:solidFill>
                  <a:srgbClr val="D4D4D4"/>
                </a:solidFill>
                <a:latin typeface="+mn-lt"/>
              </a:rPr>
              <a:t>aux.proximo</a:t>
            </a:r>
            <a:endParaRPr lang="pt-BR" sz="1300" dirty="0">
              <a:solidFill>
                <a:srgbClr val="D4D4D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9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77A6-30D7-0D45-B209-60686790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59" y="86718"/>
            <a:ext cx="7586875" cy="8574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n-lt"/>
              </a:rPr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253D-192C-CB45-887C-F48817965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tx1"/>
                </a:solidFill>
                <a:latin typeface="+mn-lt"/>
              </a:rPr>
              <a:t>9</a:t>
            </a:fld>
            <a:endParaRPr lang="pt-BR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3D6C86D-A735-CA42-BF7E-D2ED9FD766A2}"/>
              </a:ext>
            </a:extLst>
          </p:cNvPr>
          <p:cNvSpPr/>
          <p:nvPr/>
        </p:nvSpPr>
        <p:spPr>
          <a:xfrm>
            <a:off x="278780" y="1470082"/>
            <a:ext cx="8567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2400" dirty="0">
                <a:solidFill>
                  <a:schemeClr val="tx1"/>
                </a:solidFill>
                <a:latin typeface="+mn-lt"/>
              </a:rPr>
              <a:t>Utilize a projeto desenvolvido em aula e adicione a função que armazena os valores em ordem crescente</a:t>
            </a:r>
          </a:p>
        </p:txBody>
      </p:sp>
    </p:spTree>
    <p:extLst>
      <p:ext uri="{BB962C8B-B14F-4D97-AF65-F5344CB8AC3E}">
        <p14:creationId xmlns:p14="http://schemas.microsoft.com/office/powerpoint/2010/main" val="38278915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622</Words>
  <Application>Microsoft Macintosh PowerPoint</Application>
  <PresentationFormat>Apresentação na tela (16:9)</PresentationFormat>
  <Paragraphs>158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Antonio template</vt:lpstr>
      <vt:lpstr>Algoritmos e Estruturas de Dados I Aula09     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Internet III Aula02     C# e .NET</dc:title>
  <cp:lastModifiedBy>Adalto S. Sparremberger</cp:lastModifiedBy>
  <cp:revision>93</cp:revision>
  <cp:lastPrinted>2022-06-07T00:43:42Z</cp:lastPrinted>
  <dcterms:modified xsi:type="dcterms:W3CDTF">2022-10-03T23:23:50Z</dcterms:modified>
</cp:coreProperties>
</file>