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7"/>
  </p:notesMasterIdLst>
  <p:sldIdLst>
    <p:sldId id="308" r:id="rId2"/>
    <p:sldId id="393" r:id="rId3"/>
    <p:sldId id="392" r:id="rId4"/>
    <p:sldId id="309" r:id="rId5"/>
    <p:sldId id="394"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990000"/>
    <a:srgbClr val="FF0000"/>
    <a:srgbClr val="F4C972"/>
    <a:srgbClr val="66FF33"/>
    <a:srgbClr val="F842DE"/>
    <a:srgbClr val="FF3399"/>
    <a:srgbClr val="0066CC"/>
    <a:srgbClr val="FF99CC"/>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72" autoAdjust="0"/>
    <p:restoredTop sz="91261" autoAdjust="0"/>
  </p:normalViewPr>
  <p:slideViewPr>
    <p:cSldViewPr>
      <p:cViewPr>
        <p:scale>
          <a:sx n="100" d="100"/>
          <a:sy n="100" d="100"/>
        </p:scale>
        <p:origin x="-1392" y="-15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2A55FF-C35B-46F9-A622-8D854F5DC203}" type="datetimeFigureOut">
              <a:rPr lang="en-US" smtClean="0"/>
              <a:pPr/>
              <a:t>30/04/2013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1237B4-EDB9-4B95-B38B-55516F10285F}" type="slidenum">
              <a:rPr lang="en-US" smtClean="0"/>
              <a:pPr/>
              <a:t>‹#›</a:t>
            </a:fld>
            <a:endParaRPr lang="en-US"/>
          </a:p>
        </p:txBody>
      </p:sp>
    </p:spTree>
    <p:extLst>
      <p:ext uri="{BB962C8B-B14F-4D97-AF65-F5344CB8AC3E}">
        <p14:creationId xmlns:p14="http://schemas.microsoft.com/office/powerpoint/2010/main" val="431331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r" rtl="1"/>
            <a:endParaRPr lang="en-US" dirty="0"/>
          </a:p>
        </p:txBody>
      </p:sp>
      <p:sp>
        <p:nvSpPr>
          <p:cNvPr id="4" name="Slide Number Placeholder 3"/>
          <p:cNvSpPr>
            <a:spLocks noGrp="1"/>
          </p:cNvSpPr>
          <p:nvPr>
            <p:ph type="sldNum" sz="quarter" idx="10"/>
          </p:nvPr>
        </p:nvSpPr>
        <p:spPr/>
        <p:txBody>
          <a:bodyPr/>
          <a:lstStyle/>
          <a:p>
            <a:fld id="{431237B4-EDB9-4B95-B38B-55516F10285F}"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31237B4-EDB9-4B95-B38B-55516F10285F}" type="slidenum">
              <a:rPr lang="en-US" smtClean="0"/>
              <a:pPr/>
              <a:t>2</a:t>
            </a:fld>
            <a:endParaRPr lang="en-US"/>
          </a:p>
        </p:txBody>
      </p:sp>
    </p:spTree>
    <p:extLst>
      <p:ext uri="{BB962C8B-B14F-4D97-AF65-F5344CB8AC3E}">
        <p14:creationId xmlns:p14="http://schemas.microsoft.com/office/powerpoint/2010/main" val="1039690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r" rtl="1"/>
            <a:r>
              <a:rPr lang="he-IL" dirty="0" smtClean="0"/>
              <a:t>הערות:</a:t>
            </a:r>
          </a:p>
          <a:p>
            <a:pPr algn="r" rtl="1"/>
            <a:r>
              <a:rPr lang="he-IL" dirty="0" smtClean="0"/>
              <a:t>מי אנחנו.</a:t>
            </a:r>
            <a:r>
              <a:rPr lang="he-IL" baseline="0" dirty="0" smtClean="0"/>
              <a:t> תזכורת ...</a:t>
            </a:r>
            <a:endParaRPr lang="en-US" dirty="0"/>
          </a:p>
        </p:txBody>
      </p:sp>
      <p:sp>
        <p:nvSpPr>
          <p:cNvPr id="4" name="Slide Number Placeholder 3"/>
          <p:cNvSpPr>
            <a:spLocks noGrp="1"/>
          </p:cNvSpPr>
          <p:nvPr>
            <p:ph type="sldNum" sz="quarter" idx="10"/>
          </p:nvPr>
        </p:nvSpPr>
        <p:spPr/>
        <p:txBody>
          <a:bodyPr/>
          <a:lstStyle/>
          <a:p>
            <a:fld id="{431237B4-EDB9-4B95-B38B-55516F10285F}"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r"/>
            <a:r>
              <a:rPr lang="he-IL" dirty="0" smtClean="0"/>
              <a:t>הצגת תוכן המצגת:</a:t>
            </a:r>
          </a:p>
          <a:p>
            <a:pPr algn="r" rtl="1">
              <a:buFontTx/>
              <a:buNone/>
            </a:pPr>
            <a:r>
              <a:rPr lang="he-IL" dirty="0" smtClean="0"/>
              <a:t>-</a:t>
            </a:r>
            <a:r>
              <a:rPr lang="he-IL" baseline="0" dirty="0" smtClean="0"/>
              <a:t> לדבר בקצרה על מה אנו עומדים להציג במצגת זו.</a:t>
            </a:r>
            <a:endParaRPr lang="he-IL" dirty="0" smtClean="0"/>
          </a:p>
        </p:txBody>
      </p:sp>
      <p:sp>
        <p:nvSpPr>
          <p:cNvPr id="4" name="Slide Number Placeholder 3"/>
          <p:cNvSpPr>
            <a:spLocks noGrp="1"/>
          </p:cNvSpPr>
          <p:nvPr>
            <p:ph type="sldNum" sz="quarter" idx="10"/>
          </p:nvPr>
        </p:nvSpPr>
        <p:spPr/>
        <p:txBody>
          <a:bodyPr/>
          <a:lstStyle/>
          <a:p>
            <a:fld id="{431237B4-EDB9-4B95-B38B-55516F10285F}"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ED2342-45BC-411C-BBAC-D6CEDC703F8A}" type="datetimeFigureOut">
              <a:rPr lang="en-US" smtClean="0"/>
              <a:pPr/>
              <a:t>30/04/2013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F067D-8DD3-40EB-BDCC-E9984E6684C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ED2342-45BC-411C-BBAC-D6CEDC703F8A}" type="datetimeFigureOut">
              <a:rPr lang="en-US" smtClean="0"/>
              <a:pPr/>
              <a:t>30/04/2013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F067D-8DD3-40EB-BDCC-E9984E6684C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ED2342-45BC-411C-BBAC-D6CEDC703F8A}" type="datetimeFigureOut">
              <a:rPr lang="en-US" smtClean="0"/>
              <a:pPr/>
              <a:t>30/04/2013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F067D-8DD3-40EB-BDCC-E9984E6684C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ED2342-45BC-411C-BBAC-D6CEDC703F8A}" type="datetimeFigureOut">
              <a:rPr lang="en-US" smtClean="0"/>
              <a:pPr/>
              <a:t>30/04/2013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F067D-8DD3-40EB-BDCC-E9984E6684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ED2342-45BC-411C-BBAC-D6CEDC703F8A}" type="datetimeFigureOut">
              <a:rPr lang="en-US" smtClean="0"/>
              <a:pPr/>
              <a:t>30/04/2013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F067D-8DD3-40EB-BDCC-E9984E6684C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ED2342-45BC-411C-BBAC-D6CEDC703F8A}" type="datetimeFigureOut">
              <a:rPr lang="en-US" smtClean="0"/>
              <a:pPr/>
              <a:t>30/04/2013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3F067D-8DD3-40EB-BDCC-E9984E6684C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ED2342-45BC-411C-BBAC-D6CEDC703F8A}" type="datetimeFigureOut">
              <a:rPr lang="en-US" smtClean="0"/>
              <a:pPr/>
              <a:t>30/04/2013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3F067D-8DD3-40EB-BDCC-E9984E6684C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ED2342-45BC-411C-BBAC-D6CEDC703F8A}" type="datetimeFigureOut">
              <a:rPr lang="en-US" smtClean="0"/>
              <a:pPr/>
              <a:t>30/04/2013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3F067D-8DD3-40EB-BDCC-E9984E6684C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ED2342-45BC-411C-BBAC-D6CEDC703F8A}" type="datetimeFigureOut">
              <a:rPr lang="en-US" smtClean="0"/>
              <a:pPr/>
              <a:t>30/04/2013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3F067D-8DD3-40EB-BDCC-E9984E6684C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ED2342-45BC-411C-BBAC-D6CEDC703F8A}" type="datetimeFigureOut">
              <a:rPr lang="en-US" smtClean="0"/>
              <a:pPr/>
              <a:t>30/04/2013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3F067D-8DD3-40EB-BDCC-E9984E6684C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62ED2342-45BC-411C-BBAC-D6CEDC703F8A}" type="datetimeFigureOut">
              <a:rPr lang="en-US" smtClean="0"/>
              <a:pPr/>
              <a:t>30/04/2013</a:t>
            </a:fld>
            <a:endParaRPr lang="en-US"/>
          </a:p>
        </p:txBody>
      </p:sp>
      <p:sp>
        <p:nvSpPr>
          <p:cNvPr id="9" name="Slide Number Placeholder 8"/>
          <p:cNvSpPr>
            <a:spLocks noGrp="1"/>
          </p:cNvSpPr>
          <p:nvPr>
            <p:ph type="sldNum" sz="quarter" idx="11"/>
          </p:nvPr>
        </p:nvSpPr>
        <p:spPr/>
        <p:txBody>
          <a:bodyPr/>
          <a:lstStyle/>
          <a:p>
            <a:fld id="{573F067D-8DD3-40EB-BDCC-E9984E6684C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73F067D-8DD3-40EB-BDCC-E9984E6684C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2ED2342-45BC-411C-BBAC-D6CEDC703F8A}" type="datetimeFigureOut">
              <a:rPr lang="en-US" smtClean="0"/>
              <a:pPr/>
              <a:t>30/04/2013</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1"/>
          <p:cNvPicPr/>
          <p:nvPr/>
        </p:nvPicPr>
        <p:blipFill>
          <a:blip r:embed="rId3" cstate="print"/>
          <a:srcRect/>
          <a:stretch>
            <a:fillRect/>
          </a:stretch>
        </p:blipFill>
        <p:spPr bwMode="auto">
          <a:xfrm>
            <a:off x="304800" y="218758"/>
            <a:ext cx="2362200" cy="1229042"/>
          </a:xfrm>
          <a:prstGeom prst="rect">
            <a:avLst/>
          </a:prstGeom>
          <a:noFill/>
          <a:ln w="9525">
            <a:noFill/>
            <a:miter lim="800000"/>
            <a:headEnd/>
            <a:tailEnd/>
          </a:ln>
        </p:spPr>
      </p:pic>
      <p:sp>
        <p:nvSpPr>
          <p:cNvPr id="8" name="כותרת משנה 2"/>
          <p:cNvSpPr txBox="1">
            <a:spLocks/>
          </p:cNvSpPr>
          <p:nvPr/>
        </p:nvSpPr>
        <p:spPr>
          <a:xfrm>
            <a:off x="838200" y="4648200"/>
            <a:ext cx="6705600" cy="914400"/>
          </a:xfrm>
          <a:prstGeom prst="rect">
            <a:avLst/>
          </a:prstGeom>
        </p:spPr>
        <p:txBody>
          <a:bodyPr tIns="0" anchor="t">
            <a:noAutofit/>
          </a:bodyPr>
          <a:lstStyle/>
          <a:p>
            <a:pPr marL="27432" lvl="0">
              <a:buClr>
                <a:schemeClr val="accent1"/>
              </a:buClr>
              <a:buSzPct val="80000"/>
              <a:defRPr/>
            </a:pPr>
            <a:r>
              <a:rPr lang="en-US" sz="2400" b="1" dirty="0" smtClean="0">
                <a:solidFill>
                  <a:srgbClr val="FF0000"/>
                </a:solidFill>
                <a:latin typeface="+mj-lt"/>
              </a:rPr>
              <a:t> </a:t>
            </a:r>
            <a:r>
              <a:rPr lang="en-US" sz="2400" b="1" dirty="0" smtClean="0">
                <a:latin typeface="+mj-lt"/>
              </a:rPr>
              <a:t>Presented by : Olga </a:t>
            </a:r>
            <a:r>
              <a:rPr lang="en-US" sz="2400" b="1" dirty="0" err="1" smtClean="0">
                <a:latin typeface="+mj-lt"/>
              </a:rPr>
              <a:t>Liberman</a:t>
            </a:r>
            <a:r>
              <a:rPr lang="en-US" sz="2400" b="1" dirty="0" smtClean="0">
                <a:latin typeface="+mj-lt"/>
              </a:rPr>
              <a:t> &amp; </a:t>
            </a:r>
            <a:r>
              <a:rPr lang="en-US" sz="2400" b="1" dirty="0" err="1" smtClean="0">
                <a:latin typeface="+mj-lt"/>
              </a:rPr>
              <a:t>Yoav</a:t>
            </a:r>
            <a:r>
              <a:rPr lang="en-US" sz="2400" b="1" dirty="0" smtClean="0">
                <a:latin typeface="+mj-lt"/>
              </a:rPr>
              <a:t> </a:t>
            </a:r>
            <a:r>
              <a:rPr lang="en-US" sz="2400" b="1" dirty="0" err="1" smtClean="0">
                <a:latin typeface="+mj-lt"/>
              </a:rPr>
              <a:t>Shvartz</a:t>
            </a:r>
            <a:endParaRPr lang="en-US" sz="2400" b="1" dirty="0" smtClean="0">
              <a:latin typeface="+mj-lt"/>
            </a:endParaRPr>
          </a:p>
          <a:p>
            <a:pPr marL="27432" lvl="0">
              <a:buClr>
                <a:schemeClr val="accent1"/>
              </a:buClr>
              <a:buSzPct val="80000"/>
            </a:pPr>
            <a:r>
              <a:rPr lang="en-US" sz="2400" b="1" dirty="0" smtClean="0">
                <a:latin typeface="+mj-lt"/>
              </a:rPr>
              <a:t> Supervisor : Moshe </a:t>
            </a:r>
            <a:r>
              <a:rPr lang="en-US" sz="2400" b="1" dirty="0" err="1" smtClean="0">
                <a:latin typeface="+mj-lt"/>
              </a:rPr>
              <a:t>Porian</a:t>
            </a:r>
            <a:endParaRPr lang="en-US" sz="2400" b="1" dirty="0" smtClean="0">
              <a:latin typeface="+mj-lt"/>
            </a:endParaRPr>
          </a:p>
          <a:p>
            <a:pPr marL="27432" lvl="0">
              <a:buClr>
                <a:schemeClr val="accent1"/>
              </a:buClr>
              <a:buSzPct val="80000"/>
            </a:pPr>
            <a:endParaRPr lang="en-US" sz="2400" b="1" dirty="0" smtClean="0">
              <a:latin typeface="+mj-lt"/>
            </a:endParaRPr>
          </a:p>
          <a:p>
            <a:pPr marL="27432" lvl="0">
              <a:buClr>
                <a:schemeClr val="accent1"/>
              </a:buClr>
              <a:buSzPct val="80000"/>
            </a:pPr>
            <a:endParaRPr lang="en-US" sz="2400" b="1" dirty="0" smtClean="0">
              <a:latin typeface="+mj-lt"/>
            </a:endParaRPr>
          </a:p>
        </p:txBody>
      </p:sp>
      <p:pic>
        <p:nvPicPr>
          <p:cNvPr id="10" name="Picture 12" descr="techlogo-3d"/>
          <p:cNvPicPr>
            <a:picLocks noChangeAspect="1" noChangeArrowheads="1"/>
          </p:cNvPicPr>
          <p:nvPr/>
        </p:nvPicPr>
        <p:blipFill>
          <a:blip r:embed="rId4" cstate="print"/>
          <a:srcRect/>
          <a:stretch>
            <a:fillRect/>
          </a:stretch>
        </p:blipFill>
        <p:spPr bwMode="auto">
          <a:xfrm>
            <a:off x="7315200" y="228283"/>
            <a:ext cx="636270" cy="968237"/>
          </a:xfrm>
          <a:prstGeom prst="rect">
            <a:avLst/>
          </a:prstGeom>
          <a:noFill/>
          <a:ln w="9525">
            <a:noFill/>
            <a:miter lim="800000"/>
            <a:headEnd/>
            <a:tailEnd/>
          </a:ln>
        </p:spPr>
      </p:pic>
      <p:sp>
        <p:nvSpPr>
          <p:cNvPr id="11" name="מלבן 10"/>
          <p:cNvSpPr/>
          <p:nvPr/>
        </p:nvSpPr>
        <p:spPr>
          <a:xfrm>
            <a:off x="668381" y="1447800"/>
            <a:ext cx="7485019" cy="2800767"/>
          </a:xfrm>
          <a:prstGeom prst="rect">
            <a:avLst/>
          </a:prstGeom>
          <a:noFill/>
        </p:spPr>
        <p:txBody>
          <a:bodyPr wrap="square" lIns="91440" tIns="45720" rIns="91440" bIns="45720">
            <a:spAutoFit/>
          </a:bodyPr>
          <a:lstStyle/>
          <a:p>
            <a:pPr algn="ctr"/>
            <a:r>
              <a:rPr lang="en-US" sz="8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Symbol Generator</a:t>
            </a:r>
            <a:endParaRPr lang="he-IL" sz="88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2" name="כותרת משנה 2"/>
          <p:cNvSpPr txBox="1">
            <a:spLocks/>
          </p:cNvSpPr>
          <p:nvPr/>
        </p:nvSpPr>
        <p:spPr>
          <a:xfrm>
            <a:off x="7086600" y="5715000"/>
            <a:ext cx="1844040" cy="914400"/>
          </a:xfrm>
          <a:prstGeom prst="rect">
            <a:avLst/>
          </a:prstGeom>
        </p:spPr>
        <p:txBody>
          <a:bodyPr tIns="0" anchor="t">
            <a:noAutofit/>
          </a:bodyPr>
          <a:lstStyle/>
          <a:p>
            <a:pPr marL="27432" lvl="0">
              <a:buClr>
                <a:schemeClr val="accent1"/>
              </a:buClr>
              <a:buSzPct val="80000"/>
              <a:defRPr/>
            </a:pPr>
            <a:endParaRPr lang="en-US" sz="2400" b="1" dirty="0" smtClean="0">
              <a:latin typeface="+mj-lt"/>
            </a:endParaRPr>
          </a:p>
          <a:p>
            <a:pPr marL="27432" lvl="0">
              <a:buClr>
                <a:schemeClr val="accent1"/>
              </a:buClr>
              <a:buSzPct val="80000"/>
            </a:pPr>
            <a:endParaRPr lang="en-US" sz="2400" b="1" dirty="0" smtClean="0">
              <a:latin typeface="+mj-lt"/>
            </a:endParaRPr>
          </a:p>
          <a:p>
            <a:pPr marL="27432" lvl="0">
              <a:buClr>
                <a:schemeClr val="accent1"/>
              </a:buClr>
              <a:buSzPct val="80000"/>
            </a:pPr>
            <a:endParaRPr lang="en-US" sz="2400" b="1" dirty="0" smtClean="0">
              <a:latin typeface="+mj-lt"/>
            </a:endParaRPr>
          </a:p>
        </p:txBody>
      </p:sp>
      <p:sp>
        <p:nvSpPr>
          <p:cNvPr id="13" name="כותרת משנה 2"/>
          <p:cNvSpPr txBox="1">
            <a:spLocks/>
          </p:cNvSpPr>
          <p:nvPr/>
        </p:nvSpPr>
        <p:spPr>
          <a:xfrm>
            <a:off x="6781800" y="5943600"/>
            <a:ext cx="1666875" cy="457200"/>
          </a:xfrm>
          <a:prstGeom prst="rect">
            <a:avLst/>
          </a:prstGeom>
        </p:spPr>
        <p:txBody>
          <a:bodyPr tIns="0" anchor="t">
            <a:noAutofit/>
          </a:bodyPr>
          <a:lstStyle/>
          <a:p>
            <a:pPr marL="27432" lvl="0">
              <a:buClr>
                <a:schemeClr val="accent1"/>
              </a:buClr>
              <a:buSzPct val="80000"/>
              <a:defRPr/>
            </a:pPr>
            <a:r>
              <a:rPr lang="en-US" sz="2400" b="1" dirty="0" smtClean="0">
                <a:solidFill>
                  <a:srgbClr val="FF0000"/>
                </a:solidFill>
                <a:latin typeface="+mj-lt"/>
              </a:rPr>
              <a:t> </a:t>
            </a:r>
            <a:r>
              <a:rPr lang="en-US" sz="2400" b="1" dirty="0" smtClean="0">
                <a:latin typeface="+mj-lt"/>
              </a:rPr>
              <a:t>0</a:t>
            </a:r>
            <a:r>
              <a:rPr lang="en-US" sz="2400" b="1" dirty="0" smtClean="0">
                <a:latin typeface="+mj-lt"/>
              </a:rPr>
              <a:t>1.05.13</a:t>
            </a:r>
            <a:endParaRPr lang="en-US" sz="2400" b="1" dirty="0" smtClean="0">
              <a:latin typeface="+mj-lt"/>
            </a:endParaRPr>
          </a:p>
          <a:p>
            <a:pPr marL="27432" lvl="0">
              <a:buClr>
                <a:schemeClr val="accent1"/>
              </a:buClr>
              <a:buSzPct val="80000"/>
            </a:pPr>
            <a:endParaRPr lang="en-US" sz="2400" b="1" dirty="0" smtClean="0">
              <a:latin typeface="+mj-lt"/>
            </a:endParaRPr>
          </a:p>
          <a:p>
            <a:pPr marL="27432" lvl="0">
              <a:buClr>
                <a:schemeClr val="accent1"/>
              </a:buClr>
              <a:buSzPct val="80000"/>
            </a:pPr>
            <a:endParaRPr lang="en-US" sz="2400" b="1" dirty="0" smtClean="0">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904" y="228600"/>
            <a:ext cx="8229600" cy="1143000"/>
          </a:xfrm>
        </p:spPr>
        <p:txBody>
          <a:bodyPr/>
          <a:lstStyle/>
          <a:p>
            <a:pPr algn="ctr"/>
            <a:r>
              <a:rPr lang="en-US" dirty="0" smtClean="0"/>
              <a:t>Project’s Goals</a:t>
            </a:r>
            <a:endParaRPr lang="he-IL" dirty="0"/>
          </a:p>
        </p:txBody>
      </p:sp>
      <p:sp>
        <p:nvSpPr>
          <p:cNvPr id="3" name="Content Placeholder 2"/>
          <p:cNvSpPr>
            <a:spLocks noGrp="1"/>
          </p:cNvSpPr>
          <p:nvPr>
            <p:ph idx="1"/>
          </p:nvPr>
        </p:nvSpPr>
        <p:spPr>
          <a:xfrm>
            <a:off x="76200" y="1371600"/>
            <a:ext cx="8534400" cy="2070149"/>
          </a:xfrm>
        </p:spPr>
        <p:txBody>
          <a:bodyPr>
            <a:normAutofit/>
          </a:bodyPr>
          <a:lstStyle/>
          <a:p>
            <a:pPr marL="0" indent="0">
              <a:buNone/>
            </a:pPr>
            <a:r>
              <a:rPr lang="en-US" sz="2000" dirty="0" smtClean="0">
                <a:latin typeface="+mj-lt"/>
              </a:rPr>
              <a:t>1. Building a symbol </a:t>
            </a:r>
            <a:r>
              <a:rPr lang="en-US" sz="2000" dirty="0">
                <a:latin typeface="+mj-lt"/>
              </a:rPr>
              <a:t>g</a:t>
            </a:r>
            <a:r>
              <a:rPr lang="en-US" sz="2000" dirty="0" smtClean="0">
                <a:latin typeface="+mj-lt"/>
              </a:rPr>
              <a:t>enerator </a:t>
            </a:r>
            <a:r>
              <a:rPr lang="en-US" sz="2000" dirty="0" smtClean="0">
                <a:latin typeface="+mj-lt"/>
              </a:rPr>
              <a:t>block for FPGA </a:t>
            </a:r>
            <a:r>
              <a:rPr lang="en-US" sz="2000" dirty="0" smtClean="0">
                <a:latin typeface="+mj-lt"/>
              </a:rPr>
              <a:t>in </a:t>
            </a:r>
            <a:r>
              <a:rPr lang="en-US" sz="2000" dirty="0" smtClean="0">
                <a:latin typeface="+mj-lt"/>
              </a:rPr>
              <a:t>VHDL environment which:</a:t>
            </a:r>
          </a:p>
          <a:p>
            <a:pPr marL="0" indent="0">
              <a:buNone/>
            </a:pPr>
            <a:r>
              <a:rPr lang="en-US" sz="2000" dirty="0" smtClean="0">
                <a:latin typeface="+mj-lt"/>
              </a:rPr>
              <a:t>	1. receive commands from Host.</a:t>
            </a:r>
          </a:p>
          <a:p>
            <a:pPr marL="0" indent="0">
              <a:buNone/>
            </a:pPr>
            <a:r>
              <a:rPr lang="en-US" sz="2000" dirty="0" smtClean="0">
                <a:latin typeface="+mj-lt"/>
              </a:rPr>
              <a:t>	2. apply to external memory (SDRAM).</a:t>
            </a:r>
          </a:p>
          <a:p>
            <a:pPr marL="0" indent="0">
              <a:buNone/>
            </a:pPr>
            <a:r>
              <a:rPr lang="en-US" sz="2000" dirty="0" smtClean="0">
                <a:latin typeface="+mj-lt"/>
              </a:rPr>
              <a:t>	3</a:t>
            </a:r>
            <a:r>
              <a:rPr lang="en-US" sz="2000" dirty="0">
                <a:latin typeface="+mj-lt"/>
              </a:rPr>
              <a:t>. </a:t>
            </a:r>
            <a:r>
              <a:rPr lang="en-US" sz="2000" dirty="0" smtClean="0">
                <a:latin typeface="+mj-lt"/>
              </a:rPr>
              <a:t>dispatch new display onto screen.</a:t>
            </a:r>
          </a:p>
          <a:p>
            <a:pPr marL="0" indent="0">
              <a:buNone/>
            </a:pPr>
            <a:r>
              <a:rPr lang="en-US" sz="2000" dirty="0" smtClean="0">
                <a:latin typeface="+mj-lt"/>
              </a:rPr>
              <a:t>2. Integrating </a:t>
            </a:r>
            <a:r>
              <a:rPr lang="en-US" sz="2000" dirty="0" smtClean="0">
                <a:latin typeface="+mj-lt"/>
              </a:rPr>
              <a:t>the block into </a:t>
            </a:r>
            <a:r>
              <a:rPr lang="en-US" sz="2000" dirty="0" smtClean="0">
                <a:latin typeface="+mj-lt"/>
              </a:rPr>
              <a:t>an existing platform FPGA.</a:t>
            </a:r>
            <a:endParaRPr lang="en-US" sz="2000" dirty="0" smtClean="0">
              <a:latin typeface="+mj-lt"/>
            </a:endParaRPr>
          </a:p>
        </p:txBody>
      </p:sp>
      <p:grpSp>
        <p:nvGrpSpPr>
          <p:cNvPr id="5" name="Group 4"/>
          <p:cNvGrpSpPr/>
          <p:nvPr/>
        </p:nvGrpSpPr>
        <p:grpSpPr>
          <a:xfrm>
            <a:off x="1848708" y="3690955"/>
            <a:ext cx="5466492" cy="3167045"/>
            <a:chOff x="179512" y="1700808"/>
            <a:chExt cx="7974494" cy="4836697"/>
          </a:xfrm>
        </p:grpSpPr>
        <p:pic>
          <p:nvPicPr>
            <p:cNvPr id="22" name="תמונה 21" descr="memory_chip_3.jpg"/>
            <p:cNvPicPr>
              <a:picLocks noChangeAspect="1"/>
            </p:cNvPicPr>
            <p:nvPr/>
          </p:nvPicPr>
          <p:blipFill>
            <a:blip r:embed="rId3" cstate="print">
              <a:lum bright="5000"/>
            </a:blip>
            <a:stretch>
              <a:fillRect/>
            </a:stretch>
          </p:blipFill>
          <p:spPr>
            <a:xfrm>
              <a:off x="1691680" y="4941168"/>
              <a:ext cx="2065130" cy="1596337"/>
            </a:xfrm>
            <a:prstGeom prst="rect">
              <a:avLst/>
            </a:prstGeom>
          </p:spPr>
        </p:pic>
        <p:grpSp>
          <p:nvGrpSpPr>
            <p:cNvPr id="4" name="Group 3"/>
            <p:cNvGrpSpPr/>
            <p:nvPr/>
          </p:nvGrpSpPr>
          <p:grpSpPr>
            <a:xfrm>
              <a:off x="179512" y="1700808"/>
              <a:ext cx="7974494" cy="4349949"/>
              <a:chOff x="179512" y="1700808"/>
              <a:chExt cx="7974494" cy="4349949"/>
            </a:xfrm>
          </p:grpSpPr>
          <p:sp>
            <p:nvSpPr>
              <p:cNvPr id="23" name="Rounded Rectangle 20"/>
              <p:cNvSpPr/>
              <p:nvPr/>
            </p:nvSpPr>
            <p:spPr>
              <a:xfrm>
                <a:off x="2699792" y="1700808"/>
                <a:ext cx="3132347" cy="2304256"/>
              </a:xfrm>
              <a:prstGeom prst="roundRect">
                <a:avLst/>
              </a:prstGeom>
              <a:solidFill>
                <a:srgbClr val="F4C972"/>
              </a:solidFill>
            </p:spPr>
            <p:style>
              <a:lnRef idx="1">
                <a:schemeClr val="accent5"/>
              </a:lnRef>
              <a:fillRef idx="3">
                <a:schemeClr val="accent5"/>
              </a:fillRef>
              <a:effectRef idx="2">
                <a:schemeClr val="accent5"/>
              </a:effectRef>
              <a:fontRef idx="minor">
                <a:schemeClr val="lt1"/>
              </a:fontRef>
            </p:style>
            <p:txBody>
              <a:bodyPr rtlCol="1" anchor="ctr"/>
              <a:lstStyle/>
              <a:p>
                <a:pPr algn="ctr"/>
                <a:r>
                  <a:rPr lang="en-US" sz="3200" dirty="0" smtClean="0">
                    <a:solidFill>
                      <a:schemeClr val="tx1"/>
                    </a:solidFill>
                    <a:latin typeface="+mj-lt"/>
                  </a:rPr>
                  <a:t>Symbol Generator</a:t>
                </a:r>
              </a:p>
              <a:p>
                <a:pPr algn="ctr"/>
                <a:r>
                  <a:rPr lang="en-US" sz="3200" dirty="0" smtClean="0">
                    <a:solidFill>
                      <a:schemeClr val="tx1"/>
                    </a:solidFill>
                    <a:latin typeface="+mj-lt"/>
                  </a:rPr>
                  <a:t>Platform</a:t>
                </a:r>
                <a:endParaRPr lang="he-IL" sz="3200" dirty="0">
                  <a:solidFill>
                    <a:schemeClr val="tx1"/>
                  </a:solidFill>
                  <a:latin typeface="+mj-lt"/>
                </a:endParaRPr>
              </a:p>
            </p:txBody>
          </p:sp>
          <p:cxnSp>
            <p:nvCxnSpPr>
              <p:cNvPr id="24" name="Elbow Connector 23"/>
              <p:cNvCxnSpPr>
                <a:stCxn id="23" idx="3"/>
                <a:endCxn id="25" idx="1"/>
              </p:cNvCxnSpPr>
              <p:nvPr/>
            </p:nvCxnSpPr>
            <p:spPr>
              <a:xfrm>
                <a:off x="5832138" y="2852936"/>
                <a:ext cx="748470" cy="2410827"/>
              </a:xfrm>
              <a:prstGeom prst="bent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pic>
            <p:nvPicPr>
              <p:cNvPr id="25" name="Picture 2" descr="http://t3.gstatic.com/images?q=tbn:ANd9GcRkeid_yF7786e3XCHSjqz5wENKN06NxXERIZNK21iQPdouKnI7"/>
              <p:cNvPicPr>
                <a:picLocks noChangeAspect="1" noChangeArrowheads="1"/>
              </p:cNvPicPr>
              <p:nvPr/>
            </p:nvPicPr>
            <p:blipFill>
              <a:blip r:embed="rId4" cstate="print"/>
              <a:srcRect/>
              <a:stretch>
                <a:fillRect/>
              </a:stretch>
            </p:blipFill>
            <p:spPr bwMode="auto">
              <a:xfrm>
                <a:off x="6580608" y="4668046"/>
                <a:ext cx="1573398" cy="1191433"/>
              </a:xfrm>
              <a:prstGeom prst="rect">
                <a:avLst/>
              </a:prstGeom>
              <a:noFill/>
            </p:spPr>
          </p:pic>
          <p:cxnSp>
            <p:nvCxnSpPr>
              <p:cNvPr id="26" name="Elbow Connector 37"/>
              <p:cNvCxnSpPr>
                <a:stCxn id="23" idx="2"/>
                <a:endCxn id="22" idx="3"/>
              </p:cNvCxnSpPr>
              <p:nvPr/>
            </p:nvCxnSpPr>
            <p:spPr>
              <a:xfrm rot="5400000">
                <a:off x="3144252" y="4617623"/>
                <a:ext cx="1734274" cy="509156"/>
              </a:xfrm>
              <a:prstGeom prst="bentConnector2">
                <a:avLst/>
              </a:prstGeom>
              <a:ln>
                <a:headEnd type="arrow"/>
                <a:tailEnd type="arrow"/>
              </a:ln>
            </p:spPr>
            <p:style>
              <a:lnRef idx="2">
                <a:schemeClr val="accent4"/>
              </a:lnRef>
              <a:fillRef idx="0">
                <a:schemeClr val="accent4"/>
              </a:fillRef>
              <a:effectRef idx="1">
                <a:schemeClr val="accent4"/>
              </a:effectRef>
              <a:fontRef idx="minor">
                <a:schemeClr val="tx1"/>
              </a:fontRef>
            </p:style>
          </p:cxnSp>
          <p:sp>
            <p:nvSpPr>
              <p:cNvPr id="27" name="TextBox 26"/>
              <p:cNvSpPr txBox="1"/>
              <p:nvPr/>
            </p:nvSpPr>
            <p:spPr>
              <a:xfrm>
                <a:off x="2051720" y="4509120"/>
                <a:ext cx="1613075" cy="707886"/>
              </a:xfrm>
              <a:prstGeom prst="rect">
                <a:avLst/>
              </a:prstGeom>
            </p:spPr>
            <p:style>
              <a:lnRef idx="0">
                <a:schemeClr val="dk1"/>
              </a:lnRef>
              <a:fillRef idx="3">
                <a:schemeClr val="dk1"/>
              </a:fillRef>
              <a:effectRef idx="3">
                <a:schemeClr val="dk1"/>
              </a:effectRef>
              <a:fontRef idx="minor">
                <a:schemeClr val="lt1"/>
              </a:fontRef>
            </p:style>
            <p:txBody>
              <a:bodyPr wrap="square" rtlCol="1">
                <a:spAutoFit/>
              </a:bodyPr>
              <a:lstStyle/>
              <a:p>
                <a:pPr algn="ctr"/>
                <a:r>
                  <a:rPr lang="en-US" sz="1400" dirty="0" smtClean="0"/>
                  <a:t>Storage Devices</a:t>
                </a:r>
                <a:endParaRPr lang="he-IL" sz="1400" dirty="0" smtClean="0"/>
              </a:p>
            </p:txBody>
          </p:sp>
          <p:pic>
            <p:nvPicPr>
              <p:cNvPr id="28" name="Picture 2" descr="http://t3.gstatic.com/images?q=tbn:ANd9GcQlO6hM0otnhpyBrRhX0RSLVAoBQ5bWdime2w86SwyOxpDE8F78&amp;t=1"/>
              <p:cNvPicPr>
                <a:picLocks noChangeAspect="1" noChangeArrowheads="1"/>
              </p:cNvPicPr>
              <p:nvPr/>
            </p:nvPicPr>
            <p:blipFill>
              <a:blip r:embed="rId5" cstate="print"/>
              <a:srcRect/>
              <a:stretch>
                <a:fillRect/>
              </a:stretch>
            </p:blipFill>
            <p:spPr bwMode="auto">
              <a:xfrm>
                <a:off x="179512" y="1772816"/>
                <a:ext cx="1512168" cy="1617639"/>
              </a:xfrm>
              <a:prstGeom prst="rect">
                <a:avLst/>
              </a:prstGeom>
              <a:noFill/>
            </p:spPr>
          </p:pic>
          <p:sp>
            <p:nvSpPr>
              <p:cNvPr id="29" name="TextBox 28"/>
              <p:cNvSpPr txBox="1"/>
              <p:nvPr/>
            </p:nvSpPr>
            <p:spPr>
              <a:xfrm>
                <a:off x="6012161" y="5589240"/>
                <a:ext cx="1613073" cy="461517"/>
              </a:xfrm>
              <a:prstGeom prst="rect">
                <a:avLst/>
              </a:prstGeom>
            </p:spPr>
            <p:style>
              <a:lnRef idx="0">
                <a:schemeClr val="dk1"/>
              </a:lnRef>
              <a:fillRef idx="3">
                <a:schemeClr val="dk1"/>
              </a:fillRef>
              <a:effectRef idx="3">
                <a:schemeClr val="dk1"/>
              </a:effectRef>
              <a:fontRef idx="minor">
                <a:schemeClr val="lt1"/>
              </a:fontRef>
            </p:style>
            <p:txBody>
              <a:bodyPr wrap="square" rtlCol="1">
                <a:spAutoFit/>
              </a:bodyPr>
              <a:lstStyle/>
              <a:p>
                <a:pPr algn="ctr"/>
                <a:r>
                  <a:rPr lang="en-US" sz="1600" dirty="0" smtClean="0"/>
                  <a:t>Displays</a:t>
                </a:r>
                <a:endParaRPr lang="he-IL" sz="1600" dirty="0" smtClean="0"/>
              </a:p>
            </p:txBody>
          </p:sp>
          <p:sp>
            <p:nvSpPr>
              <p:cNvPr id="30" name="TextBox 29"/>
              <p:cNvSpPr txBox="1"/>
              <p:nvPr/>
            </p:nvSpPr>
            <p:spPr>
              <a:xfrm>
                <a:off x="179512" y="3356992"/>
                <a:ext cx="1678286" cy="713254"/>
              </a:xfrm>
              <a:prstGeom prst="rect">
                <a:avLst/>
              </a:prstGeom>
            </p:spPr>
            <p:style>
              <a:lnRef idx="0">
                <a:schemeClr val="dk1"/>
              </a:lnRef>
              <a:fillRef idx="3">
                <a:schemeClr val="dk1"/>
              </a:fillRef>
              <a:effectRef idx="3">
                <a:schemeClr val="dk1"/>
              </a:effectRef>
              <a:fontRef idx="minor">
                <a:schemeClr val="lt1"/>
              </a:fontRef>
            </p:style>
            <p:txBody>
              <a:bodyPr wrap="square" rtlCol="1">
                <a:spAutoFit/>
              </a:bodyPr>
              <a:lstStyle/>
              <a:p>
                <a:pPr algn="ctr"/>
                <a:r>
                  <a:rPr lang="en-US" sz="1400" dirty="0" smtClean="0"/>
                  <a:t>Data</a:t>
                </a:r>
              </a:p>
              <a:p>
                <a:pPr algn="ctr"/>
                <a:r>
                  <a:rPr lang="en-US" sz="1400" dirty="0" smtClean="0"/>
                  <a:t>Generators</a:t>
                </a:r>
                <a:endParaRPr lang="he-IL" sz="1400" dirty="0" smtClean="0"/>
              </a:p>
            </p:txBody>
          </p:sp>
          <p:cxnSp>
            <p:nvCxnSpPr>
              <p:cNvPr id="31" name="Elbow Connector 37"/>
              <p:cNvCxnSpPr>
                <a:stCxn id="28" idx="3"/>
                <a:endCxn id="23" idx="1"/>
              </p:cNvCxnSpPr>
              <p:nvPr/>
            </p:nvCxnSpPr>
            <p:spPr>
              <a:xfrm>
                <a:off x="1691680" y="2581636"/>
                <a:ext cx="1008112" cy="271300"/>
              </a:xfrm>
              <a:prstGeom prst="bent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grpSp>
      </p:grpSp>
    </p:spTree>
    <p:extLst>
      <p:ext uri="{BB962C8B-B14F-4D97-AF65-F5344CB8AC3E}">
        <p14:creationId xmlns:p14="http://schemas.microsoft.com/office/powerpoint/2010/main" val="1358841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כותרת משנה 2"/>
          <p:cNvSpPr txBox="1">
            <a:spLocks/>
          </p:cNvSpPr>
          <p:nvPr/>
        </p:nvSpPr>
        <p:spPr>
          <a:xfrm>
            <a:off x="7086600" y="5715000"/>
            <a:ext cx="1844040" cy="914400"/>
          </a:xfrm>
          <a:prstGeom prst="rect">
            <a:avLst/>
          </a:prstGeom>
        </p:spPr>
        <p:txBody>
          <a:bodyPr tIns="0" anchor="t">
            <a:noAutofit/>
          </a:bodyPr>
          <a:lstStyle/>
          <a:p>
            <a:pPr marL="27432" lvl="0">
              <a:buClr>
                <a:schemeClr val="accent1"/>
              </a:buClr>
              <a:buSzPct val="80000"/>
              <a:defRPr/>
            </a:pPr>
            <a:endParaRPr lang="en-US" sz="2400" b="1" dirty="0" smtClean="0">
              <a:latin typeface="+mj-lt"/>
            </a:endParaRPr>
          </a:p>
          <a:p>
            <a:pPr marL="27432" lvl="0">
              <a:buClr>
                <a:schemeClr val="accent1"/>
              </a:buClr>
              <a:buSzPct val="80000"/>
            </a:pPr>
            <a:endParaRPr lang="en-US" sz="2400" b="1" dirty="0" smtClean="0">
              <a:latin typeface="+mj-lt"/>
            </a:endParaRPr>
          </a:p>
          <a:p>
            <a:pPr marL="27432" lvl="0">
              <a:buClr>
                <a:schemeClr val="accent1"/>
              </a:buClr>
              <a:buSzPct val="80000"/>
            </a:pPr>
            <a:endParaRPr lang="en-US" sz="2400" b="1" dirty="0" smtClean="0">
              <a:latin typeface="+mj-lt"/>
            </a:endParaRPr>
          </a:p>
        </p:txBody>
      </p:sp>
      <p:sp>
        <p:nvSpPr>
          <p:cNvPr id="9" name="Title 1"/>
          <p:cNvSpPr>
            <a:spLocks noGrp="1"/>
          </p:cNvSpPr>
          <p:nvPr>
            <p:ph type="title"/>
          </p:nvPr>
        </p:nvSpPr>
        <p:spPr>
          <a:xfrm>
            <a:off x="366904" y="304800"/>
            <a:ext cx="8229600" cy="1066800"/>
          </a:xfrm>
        </p:spPr>
        <p:txBody>
          <a:bodyPr/>
          <a:lstStyle/>
          <a:p>
            <a:pPr algn="ctr"/>
            <a:r>
              <a:rPr lang="en-US" dirty="0" smtClean="0"/>
              <a:t>Implementation</a:t>
            </a:r>
            <a:endParaRPr lang="he-IL" dirty="0"/>
          </a:p>
        </p:txBody>
      </p:sp>
      <p:sp>
        <p:nvSpPr>
          <p:cNvPr id="3" name="Rectangle 2"/>
          <p:cNvSpPr/>
          <p:nvPr/>
        </p:nvSpPr>
        <p:spPr>
          <a:xfrm>
            <a:off x="457200" y="1524000"/>
            <a:ext cx="8321040" cy="1384995"/>
          </a:xfrm>
          <a:prstGeom prst="rect">
            <a:avLst/>
          </a:prstGeom>
        </p:spPr>
        <p:txBody>
          <a:bodyPr wrap="square">
            <a:spAutoFit/>
          </a:bodyPr>
          <a:lstStyle/>
          <a:p>
            <a:pPr lvl="0"/>
            <a:r>
              <a:rPr lang="en-US" sz="2800" dirty="0">
                <a:latin typeface="+mj-lt"/>
              </a:rPr>
              <a:t>The system supports sending only the changes between consecutive frames, such as adding or deleting symbols from different locations on screen. </a:t>
            </a:r>
          </a:p>
        </p:txBody>
      </p:sp>
      <p:pic>
        <p:nvPicPr>
          <p:cNvPr id="14" name="תמונה 52" descr="1.jpg"/>
          <p:cNvPicPr/>
          <p:nvPr/>
        </p:nvPicPr>
        <p:blipFill>
          <a:blip r:embed="rId3" cstate="print"/>
          <a:stretch>
            <a:fillRect/>
          </a:stretch>
        </p:blipFill>
        <p:spPr>
          <a:xfrm>
            <a:off x="609600" y="3124200"/>
            <a:ext cx="7696200" cy="3352800"/>
          </a:xfrm>
          <a:prstGeom prst="rect">
            <a:avLst/>
          </a:prstGeom>
        </p:spPr>
      </p:pic>
    </p:spTree>
    <p:extLst>
      <p:ext uri="{BB962C8B-B14F-4D97-AF65-F5344CB8AC3E}">
        <p14:creationId xmlns:p14="http://schemas.microsoft.com/office/powerpoint/2010/main" val="2828732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ctr"/>
            <a:r>
              <a:rPr lang="en-US" dirty="0" smtClean="0"/>
              <a:t>Integration</a:t>
            </a:r>
            <a:endParaRPr lang="en-US" dirty="0"/>
          </a:p>
        </p:txBody>
      </p:sp>
      <p:grpSp>
        <p:nvGrpSpPr>
          <p:cNvPr id="244" name="Group 243"/>
          <p:cNvGrpSpPr/>
          <p:nvPr/>
        </p:nvGrpSpPr>
        <p:grpSpPr>
          <a:xfrm>
            <a:off x="63111" y="1470015"/>
            <a:ext cx="8318890" cy="4911778"/>
            <a:chOff x="76200" y="1524000"/>
            <a:chExt cx="8318890" cy="4911778"/>
          </a:xfrm>
        </p:grpSpPr>
        <p:grpSp>
          <p:nvGrpSpPr>
            <p:cNvPr id="148" name="Group 147"/>
            <p:cNvGrpSpPr/>
            <p:nvPr/>
          </p:nvGrpSpPr>
          <p:grpSpPr>
            <a:xfrm>
              <a:off x="76200" y="1524000"/>
              <a:ext cx="8318890" cy="4911778"/>
              <a:chOff x="1895368" y="2651006"/>
              <a:chExt cx="5577722" cy="3784772"/>
            </a:xfrm>
          </p:grpSpPr>
          <p:sp>
            <p:nvSpPr>
              <p:cNvPr id="149" name="מלבן 42"/>
              <p:cNvSpPr/>
              <p:nvPr/>
            </p:nvSpPr>
            <p:spPr>
              <a:xfrm>
                <a:off x="4843947" y="2679201"/>
                <a:ext cx="1200085" cy="5495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0" name="מלבן 142"/>
              <p:cNvSpPr/>
              <p:nvPr/>
            </p:nvSpPr>
            <p:spPr>
              <a:xfrm>
                <a:off x="2518300" y="4402317"/>
                <a:ext cx="1210992" cy="65092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1" name="מלבן 92"/>
              <p:cNvSpPr/>
              <p:nvPr/>
            </p:nvSpPr>
            <p:spPr>
              <a:xfrm>
                <a:off x="4467648" y="4513829"/>
                <a:ext cx="2595608" cy="192194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52" name="Picture 1" descr="C:\Program Files\Microsoft Office\MEDIA\CAGCAT10\j0285750.wmf"/>
              <p:cNvPicPr>
                <a:picLocks noChangeAspect="1" noChangeArrowheads="1"/>
              </p:cNvPicPr>
              <p:nvPr/>
            </p:nvPicPr>
            <p:blipFill>
              <a:blip r:embed="rId3" cstate="print"/>
              <a:srcRect/>
              <a:stretch>
                <a:fillRect/>
              </a:stretch>
            </p:blipFill>
            <p:spPr bwMode="auto">
              <a:xfrm>
                <a:off x="2188723" y="2757191"/>
                <a:ext cx="552532" cy="337219"/>
              </a:xfrm>
              <a:prstGeom prst="rect">
                <a:avLst/>
              </a:prstGeom>
              <a:noFill/>
            </p:spPr>
          </p:pic>
          <p:sp>
            <p:nvSpPr>
              <p:cNvPr id="153" name="TextBox 152"/>
              <p:cNvSpPr txBox="1"/>
              <p:nvPr/>
            </p:nvSpPr>
            <p:spPr>
              <a:xfrm>
                <a:off x="2748871" y="5577948"/>
                <a:ext cx="666306" cy="355736"/>
              </a:xfrm>
              <a:prstGeom prst="rect">
                <a:avLst/>
              </a:prstGeom>
              <a:solidFill>
                <a:schemeClr val="accent6">
                  <a:lumMod val="50000"/>
                </a:schemeClr>
              </a:solidFill>
            </p:spPr>
            <p:style>
              <a:lnRef idx="0">
                <a:schemeClr val="accent6"/>
              </a:lnRef>
              <a:fillRef idx="3">
                <a:schemeClr val="accent6"/>
              </a:fillRef>
              <a:effectRef idx="3">
                <a:schemeClr val="accent6"/>
              </a:effectRef>
              <a:fontRef idx="minor">
                <a:schemeClr val="lt1"/>
              </a:fontRef>
            </p:style>
            <p:txBody>
              <a:bodyPr wrap="square" rtlCol="1">
                <a:spAutoFit/>
              </a:bodyPr>
              <a:lstStyle/>
              <a:p>
                <a:pPr algn="ctr" rtl="0"/>
                <a:r>
                  <a:rPr lang="en-US" sz="1200" dirty="0" smtClean="0"/>
                  <a:t>SDRAM Controller</a:t>
                </a:r>
                <a:endParaRPr lang="he-IL" sz="1200" dirty="0"/>
              </a:p>
            </p:txBody>
          </p:sp>
          <p:sp>
            <p:nvSpPr>
              <p:cNvPr id="154" name="TextBox 153"/>
              <p:cNvSpPr txBox="1"/>
              <p:nvPr/>
            </p:nvSpPr>
            <p:spPr>
              <a:xfrm>
                <a:off x="2882689" y="5004949"/>
                <a:ext cx="398669" cy="201584"/>
              </a:xfrm>
              <a:prstGeom prst="rect">
                <a:avLst/>
              </a:prstGeom>
              <a:solidFill>
                <a:schemeClr val="tx1"/>
              </a:solidFill>
              <a:ln/>
            </p:spPr>
            <p:style>
              <a:lnRef idx="0">
                <a:schemeClr val="accent1"/>
              </a:lnRef>
              <a:fillRef idx="3">
                <a:schemeClr val="accent1"/>
              </a:fillRef>
              <a:effectRef idx="3">
                <a:schemeClr val="accent1"/>
              </a:effectRef>
              <a:fontRef idx="minor">
                <a:schemeClr val="lt1"/>
              </a:fontRef>
            </p:style>
            <p:txBody>
              <a:bodyPr wrap="square" rtlCol="1">
                <a:spAutoFit/>
              </a:bodyPr>
              <a:lstStyle/>
              <a:p>
                <a:pPr algn="ctr" rtl="0"/>
                <a:r>
                  <a:rPr lang="en-US" sz="1100" dirty="0" smtClean="0"/>
                  <a:t>WBS</a:t>
                </a:r>
                <a:endParaRPr lang="he-IL" sz="1100" dirty="0"/>
              </a:p>
            </p:txBody>
          </p:sp>
          <p:sp>
            <p:nvSpPr>
              <p:cNvPr id="155" name="TextBox 154"/>
              <p:cNvSpPr txBox="1"/>
              <p:nvPr/>
            </p:nvSpPr>
            <p:spPr>
              <a:xfrm rot="5400000">
                <a:off x="3520254" y="4671618"/>
                <a:ext cx="418076" cy="165088"/>
              </a:xfrm>
              <a:prstGeom prst="rect">
                <a:avLst/>
              </a:prstGeom>
              <a:solidFill>
                <a:schemeClr val="tx1"/>
              </a:solidFill>
              <a:ln/>
            </p:spPr>
            <p:style>
              <a:lnRef idx="0">
                <a:schemeClr val="accent1"/>
              </a:lnRef>
              <a:fillRef idx="3">
                <a:schemeClr val="accent1"/>
              </a:fillRef>
              <a:effectRef idx="3">
                <a:schemeClr val="accent1"/>
              </a:effectRef>
              <a:fontRef idx="minor">
                <a:schemeClr val="lt1"/>
              </a:fontRef>
            </p:style>
            <p:txBody>
              <a:bodyPr wrap="square" rtlCol="1">
                <a:spAutoFit/>
              </a:bodyPr>
              <a:lstStyle/>
              <a:p>
                <a:pPr algn="ctr" rtl="0"/>
                <a:r>
                  <a:rPr lang="en-US" sz="1000" dirty="0" smtClean="0"/>
                  <a:t>WBS</a:t>
                </a:r>
                <a:endParaRPr lang="he-IL" sz="1000" dirty="0"/>
              </a:p>
            </p:txBody>
          </p:sp>
          <p:cxnSp>
            <p:nvCxnSpPr>
              <p:cNvPr id="156" name="Elbow Connector 140"/>
              <p:cNvCxnSpPr>
                <a:stCxn id="149" idx="3"/>
                <a:endCxn id="152" idx="0"/>
              </p:cNvCxnSpPr>
              <p:nvPr/>
            </p:nvCxnSpPr>
            <p:spPr>
              <a:xfrm flipH="1" flipV="1">
                <a:off x="2464989" y="2757191"/>
                <a:ext cx="3579043" cy="196806"/>
              </a:xfrm>
              <a:prstGeom prst="bentConnector4">
                <a:avLst>
                  <a:gd name="adj1" fmla="val -4476"/>
                  <a:gd name="adj2" fmla="val 214081"/>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7" name="Elbow Connector 41"/>
              <p:cNvCxnSpPr>
                <a:stCxn id="176" idx="0"/>
                <a:endCxn id="161" idx="0"/>
              </p:cNvCxnSpPr>
              <p:nvPr/>
            </p:nvCxnSpPr>
            <p:spPr>
              <a:xfrm rot="10800000" flipV="1">
                <a:off x="4388625" y="3017404"/>
                <a:ext cx="381553" cy="311514"/>
              </a:xfrm>
              <a:prstGeom prst="bentConnector2">
                <a:avLst/>
              </a:prstGeom>
              <a:ln w="6350">
                <a:headEnd type="arrow"/>
                <a:tailEnd type="arrow"/>
              </a:ln>
            </p:spPr>
            <p:style>
              <a:lnRef idx="2">
                <a:schemeClr val="dk1"/>
              </a:lnRef>
              <a:fillRef idx="0">
                <a:schemeClr val="dk1"/>
              </a:fillRef>
              <a:effectRef idx="1">
                <a:schemeClr val="dk1"/>
              </a:effectRef>
              <a:fontRef idx="minor">
                <a:schemeClr val="tx1"/>
              </a:fontRef>
            </p:style>
          </p:cxnSp>
          <p:sp>
            <p:nvSpPr>
              <p:cNvPr id="158" name="TextBox 157"/>
              <p:cNvSpPr txBox="1"/>
              <p:nvPr/>
            </p:nvSpPr>
            <p:spPr>
              <a:xfrm>
                <a:off x="2925969" y="4241907"/>
                <a:ext cx="386002" cy="201584"/>
              </a:xfrm>
              <a:prstGeom prst="rect">
                <a:avLst/>
              </a:prstGeom>
              <a:solidFill>
                <a:schemeClr val="tx1"/>
              </a:solidFill>
              <a:ln/>
            </p:spPr>
            <p:style>
              <a:lnRef idx="0">
                <a:schemeClr val="accent1"/>
              </a:lnRef>
              <a:fillRef idx="3">
                <a:schemeClr val="accent1"/>
              </a:fillRef>
              <a:effectRef idx="3">
                <a:schemeClr val="accent1"/>
              </a:effectRef>
              <a:fontRef idx="minor">
                <a:schemeClr val="lt1"/>
              </a:fontRef>
            </p:style>
            <p:txBody>
              <a:bodyPr wrap="square" rtlCol="1">
                <a:spAutoFit/>
              </a:bodyPr>
              <a:lstStyle/>
              <a:p>
                <a:pPr algn="ctr" rtl="0"/>
                <a:r>
                  <a:rPr lang="en-US" sz="1100" dirty="0" smtClean="0"/>
                  <a:t>WBS</a:t>
                </a:r>
                <a:endParaRPr lang="he-IL" sz="1100" dirty="0"/>
              </a:p>
            </p:txBody>
          </p:sp>
          <p:sp>
            <p:nvSpPr>
              <p:cNvPr id="159" name="TextBox 158"/>
              <p:cNvSpPr txBox="1"/>
              <p:nvPr/>
            </p:nvSpPr>
            <p:spPr>
              <a:xfrm>
                <a:off x="5767112" y="4379198"/>
                <a:ext cx="486941" cy="188902"/>
              </a:xfrm>
              <a:prstGeom prst="rect">
                <a:avLst/>
              </a:prstGeom>
              <a:solidFill>
                <a:schemeClr val="tx1"/>
              </a:solidFill>
              <a:ln/>
            </p:spPr>
            <p:style>
              <a:lnRef idx="0">
                <a:schemeClr val="accent1"/>
              </a:lnRef>
              <a:fillRef idx="3">
                <a:schemeClr val="accent1"/>
              </a:fillRef>
              <a:effectRef idx="3">
                <a:schemeClr val="accent1"/>
              </a:effectRef>
              <a:fontRef idx="minor">
                <a:schemeClr val="lt1"/>
              </a:fontRef>
            </p:style>
            <p:txBody>
              <a:bodyPr wrap="square" rtlCol="1">
                <a:spAutoFit/>
              </a:bodyPr>
              <a:lstStyle/>
              <a:p>
                <a:pPr algn="ctr"/>
                <a:r>
                  <a:rPr lang="en-US" sz="1100" dirty="0" smtClean="0"/>
                  <a:t>WBS</a:t>
                </a:r>
                <a:endParaRPr lang="he-IL" sz="1100" dirty="0"/>
              </a:p>
            </p:txBody>
          </p:sp>
          <p:cxnSp>
            <p:nvCxnSpPr>
              <p:cNvPr id="160" name="Elbow Connector 133"/>
              <p:cNvCxnSpPr>
                <a:stCxn id="159" idx="0"/>
              </p:cNvCxnSpPr>
              <p:nvPr/>
            </p:nvCxnSpPr>
            <p:spPr>
              <a:xfrm rot="16200000" flipV="1">
                <a:off x="4928393" y="3297008"/>
                <a:ext cx="805855" cy="1358525"/>
              </a:xfrm>
              <a:prstGeom prst="bentConnector2">
                <a:avLst/>
              </a:prstGeom>
              <a:ln w="6350">
                <a:headEnd type="arrow"/>
                <a:tailEnd type="arrow"/>
              </a:ln>
            </p:spPr>
            <p:style>
              <a:lnRef idx="2">
                <a:schemeClr val="dk1"/>
              </a:lnRef>
              <a:fillRef idx="0">
                <a:schemeClr val="dk1"/>
              </a:fillRef>
              <a:effectRef idx="1">
                <a:schemeClr val="dk1"/>
              </a:effectRef>
              <a:fontRef idx="minor">
                <a:schemeClr val="tx1"/>
              </a:fontRef>
            </p:style>
          </p:cxnSp>
          <p:sp>
            <p:nvSpPr>
              <p:cNvPr id="161" name="TextBox 160"/>
              <p:cNvSpPr txBox="1"/>
              <p:nvPr/>
            </p:nvSpPr>
            <p:spPr>
              <a:xfrm>
                <a:off x="4125192" y="3328919"/>
                <a:ext cx="526865" cy="332020"/>
              </a:xfrm>
              <a:prstGeom prst="rect">
                <a:avLst/>
              </a:prstGeom>
            </p:spPr>
            <p:style>
              <a:lnRef idx="1">
                <a:schemeClr val="dk1"/>
              </a:lnRef>
              <a:fillRef idx="2">
                <a:schemeClr val="dk1"/>
              </a:fillRef>
              <a:effectRef idx="1">
                <a:schemeClr val="dk1"/>
              </a:effectRef>
              <a:fontRef idx="minor">
                <a:schemeClr val="dk1"/>
              </a:fontRef>
            </p:style>
            <p:txBody>
              <a:bodyPr wrap="none" rtlCol="1">
                <a:spAutoFit/>
              </a:bodyPr>
              <a:lstStyle/>
              <a:p>
                <a:pPr algn="ctr"/>
                <a:r>
                  <a:rPr lang="en-US" sz="1100" b="1" dirty="0" smtClean="0"/>
                  <a:t>Wishbone</a:t>
                </a:r>
              </a:p>
              <a:p>
                <a:pPr algn="ctr"/>
                <a:r>
                  <a:rPr lang="en-US" sz="1100" dirty="0" smtClean="0"/>
                  <a:t>INTERCON</a:t>
                </a:r>
                <a:endParaRPr lang="he-IL" sz="1100" dirty="0"/>
              </a:p>
            </p:txBody>
          </p:sp>
          <p:cxnSp>
            <p:nvCxnSpPr>
              <p:cNvPr id="162" name="Elbow Connector 158"/>
              <p:cNvCxnSpPr>
                <a:stCxn id="179" idx="3"/>
                <a:endCxn id="163" idx="1"/>
              </p:cNvCxnSpPr>
              <p:nvPr/>
            </p:nvCxnSpPr>
            <p:spPr>
              <a:xfrm flipV="1">
                <a:off x="6808903" y="5841620"/>
                <a:ext cx="346724" cy="90499"/>
              </a:xfrm>
              <a:prstGeom prst="bentConnector3">
                <a:avLst>
                  <a:gd name="adj1" fmla="val 50000"/>
                </a:avLst>
              </a:prstGeom>
              <a:ln w="6350">
                <a:solidFill>
                  <a:schemeClr val="tx1"/>
                </a:solidFill>
                <a:tailEnd type="arrow"/>
              </a:ln>
            </p:spPr>
            <p:style>
              <a:lnRef idx="2">
                <a:schemeClr val="accent4"/>
              </a:lnRef>
              <a:fillRef idx="0">
                <a:schemeClr val="accent4"/>
              </a:fillRef>
              <a:effectRef idx="1">
                <a:schemeClr val="accent4"/>
              </a:effectRef>
              <a:fontRef idx="minor">
                <a:schemeClr val="tx1"/>
              </a:fontRef>
            </p:style>
          </p:cxnSp>
          <p:pic>
            <p:nvPicPr>
              <p:cNvPr id="163" name="Picture 159" descr="MC900391480.WMF"/>
              <p:cNvPicPr>
                <a:picLocks noChangeAspect="1"/>
              </p:cNvPicPr>
              <p:nvPr/>
            </p:nvPicPr>
            <p:blipFill>
              <a:blip r:embed="rId4" cstate="print"/>
              <a:stretch>
                <a:fillRect/>
              </a:stretch>
            </p:blipFill>
            <p:spPr>
              <a:xfrm>
                <a:off x="7155628" y="5684573"/>
                <a:ext cx="317462" cy="314093"/>
              </a:xfrm>
              <a:prstGeom prst="rect">
                <a:avLst/>
              </a:prstGeom>
            </p:spPr>
          </p:pic>
          <p:pic>
            <p:nvPicPr>
              <p:cNvPr id="164" name="תמונה 21" descr="memory_chip_3.jpg"/>
              <p:cNvPicPr>
                <a:picLocks noChangeAspect="1"/>
              </p:cNvPicPr>
              <p:nvPr/>
            </p:nvPicPr>
            <p:blipFill>
              <a:blip r:embed="rId5" cstate="print">
                <a:lum bright="5000"/>
              </a:blip>
              <a:stretch>
                <a:fillRect/>
              </a:stretch>
            </p:blipFill>
            <p:spPr>
              <a:xfrm>
                <a:off x="1895368" y="5296224"/>
                <a:ext cx="600393" cy="357158"/>
              </a:xfrm>
              <a:prstGeom prst="rect">
                <a:avLst/>
              </a:prstGeom>
            </p:spPr>
          </p:pic>
          <p:cxnSp>
            <p:nvCxnSpPr>
              <p:cNvPr id="165" name="Elbow Connector 164"/>
              <p:cNvCxnSpPr>
                <a:stCxn id="153" idx="1"/>
                <a:endCxn id="164" idx="3"/>
              </p:cNvCxnSpPr>
              <p:nvPr/>
            </p:nvCxnSpPr>
            <p:spPr>
              <a:xfrm rot="10800000">
                <a:off x="2495761" y="5474803"/>
                <a:ext cx="253110" cy="281014"/>
              </a:xfrm>
              <a:prstGeom prst="bentConnector3">
                <a:avLst>
                  <a:gd name="adj1" fmla="val 50000"/>
                </a:avLst>
              </a:prstGeom>
              <a:ln w="6350">
                <a:headEnd type="arrow"/>
                <a:tailEnd type="arrow"/>
              </a:ln>
            </p:spPr>
            <p:style>
              <a:lnRef idx="2">
                <a:schemeClr val="dk1"/>
              </a:lnRef>
              <a:fillRef idx="0">
                <a:schemeClr val="dk1"/>
              </a:fillRef>
              <a:effectRef idx="1">
                <a:schemeClr val="dk1"/>
              </a:effectRef>
              <a:fontRef idx="minor">
                <a:schemeClr val="tx1"/>
              </a:fontRef>
            </p:style>
          </p:cxnSp>
          <p:cxnSp>
            <p:nvCxnSpPr>
              <p:cNvPr id="166" name="Elbow Connector 133"/>
              <p:cNvCxnSpPr>
                <a:stCxn id="170" idx="0"/>
                <a:endCxn id="161" idx="2"/>
              </p:cNvCxnSpPr>
              <p:nvPr/>
            </p:nvCxnSpPr>
            <p:spPr>
              <a:xfrm rot="10800000">
                <a:off x="4388625" y="3660939"/>
                <a:ext cx="45387" cy="1553049"/>
              </a:xfrm>
              <a:prstGeom prst="bentConnector4">
                <a:avLst>
                  <a:gd name="adj1" fmla="val 337701"/>
                  <a:gd name="adj2" fmla="val 53054"/>
                </a:avLst>
              </a:prstGeom>
              <a:ln w="12700">
                <a:headEnd type="arrow"/>
                <a:tailEnd type="arrow"/>
              </a:ln>
            </p:spPr>
            <p:style>
              <a:lnRef idx="2">
                <a:schemeClr val="dk1"/>
              </a:lnRef>
              <a:fillRef idx="0">
                <a:schemeClr val="dk1"/>
              </a:fillRef>
              <a:effectRef idx="1">
                <a:schemeClr val="dk1"/>
              </a:effectRef>
              <a:fontRef idx="minor">
                <a:schemeClr val="tx1"/>
              </a:fontRef>
            </p:style>
          </p:cxnSp>
          <p:cxnSp>
            <p:nvCxnSpPr>
              <p:cNvPr id="167" name="Elbow Connector 41"/>
              <p:cNvCxnSpPr>
                <a:stCxn id="158" idx="0"/>
              </p:cNvCxnSpPr>
              <p:nvPr/>
            </p:nvCxnSpPr>
            <p:spPr>
              <a:xfrm rot="5400000" flipH="1" flipV="1">
                <a:off x="3282423" y="3409890"/>
                <a:ext cx="668565" cy="995471"/>
              </a:xfrm>
              <a:prstGeom prst="bentConnector2">
                <a:avLst/>
              </a:prstGeom>
              <a:ln w="9525">
                <a:headEnd type="arrow"/>
                <a:tailEnd type="arrow"/>
              </a:ln>
            </p:spPr>
            <p:style>
              <a:lnRef idx="2">
                <a:schemeClr val="dk1"/>
              </a:lnRef>
              <a:fillRef idx="0">
                <a:schemeClr val="dk1"/>
              </a:fillRef>
              <a:effectRef idx="1">
                <a:schemeClr val="dk1"/>
              </a:effectRef>
              <a:fontRef idx="minor">
                <a:schemeClr val="tx1"/>
              </a:fontRef>
            </p:style>
          </p:cxnSp>
          <p:cxnSp>
            <p:nvCxnSpPr>
              <p:cNvPr id="168" name="Elbow Connector 41"/>
              <p:cNvCxnSpPr>
                <a:stCxn id="155" idx="0"/>
              </p:cNvCxnSpPr>
              <p:nvPr/>
            </p:nvCxnSpPr>
            <p:spPr>
              <a:xfrm flipV="1">
                <a:off x="3811836" y="3660939"/>
                <a:ext cx="391414" cy="1093223"/>
              </a:xfrm>
              <a:prstGeom prst="bentConnector2">
                <a:avLst/>
              </a:prstGeom>
              <a:ln w="12700">
                <a:headEnd type="arrow"/>
                <a:tailEnd type="arrow"/>
              </a:ln>
            </p:spPr>
            <p:style>
              <a:lnRef idx="2">
                <a:schemeClr val="dk1"/>
              </a:lnRef>
              <a:fillRef idx="0">
                <a:schemeClr val="dk1"/>
              </a:fillRef>
              <a:effectRef idx="1">
                <a:schemeClr val="dk1"/>
              </a:effectRef>
              <a:fontRef idx="minor">
                <a:schemeClr val="tx1"/>
              </a:fontRef>
            </p:style>
          </p:cxnSp>
          <p:cxnSp>
            <p:nvCxnSpPr>
              <p:cNvPr id="169" name="Elbow Connector 41"/>
              <p:cNvCxnSpPr>
                <a:stCxn id="175" idx="2"/>
                <a:endCxn id="161" idx="3"/>
              </p:cNvCxnSpPr>
              <p:nvPr/>
            </p:nvCxnSpPr>
            <p:spPr>
              <a:xfrm rot="5400000">
                <a:off x="4945196" y="3002732"/>
                <a:ext cx="199059" cy="785337"/>
              </a:xfrm>
              <a:prstGeom prst="bentConnector2">
                <a:avLst/>
              </a:prstGeom>
              <a:ln w="6350">
                <a:headEnd type="arrow"/>
                <a:tailEnd type="arrow"/>
              </a:ln>
            </p:spPr>
            <p:style>
              <a:lnRef idx="2">
                <a:schemeClr val="dk1"/>
              </a:lnRef>
              <a:fillRef idx="0">
                <a:schemeClr val="dk1"/>
              </a:fillRef>
              <a:effectRef idx="1">
                <a:schemeClr val="dk1"/>
              </a:effectRef>
              <a:fontRef idx="minor">
                <a:schemeClr val="tx1"/>
              </a:fontRef>
            </p:style>
          </p:cxnSp>
          <p:sp>
            <p:nvSpPr>
              <p:cNvPr id="170" name="TextBox 169"/>
              <p:cNvSpPr txBox="1"/>
              <p:nvPr/>
            </p:nvSpPr>
            <p:spPr>
              <a:xfrm rot="16200000">
                <a:off x="4307517" y="5131444"/>
                <a:ext cx="418077" cy="165088"/>
              </a:xfrm>
              <a:prstGeom prst="rect">
                <a:avLst/>
              </a:prstGeom>
            </p:spPr>
            <p:style>
              <a:lnRef idx="0">
                <a:schemeClr val="dk1"/>
              </a:lnRef>
              <a:fillRef idx="3">
                <a:schemeClr val="dk1"/>
              </a:fillRef>
              <a:effectRef idx="3">
                <a:schemeClr val="dk1"/>
              </a:effectRef>
              <a:fontRef idx="minor">
                <a:schemeClr val="lt1"/>
              </a:fontRef>
            </p:style>
            <p:txBody>
              <a:bodyPr wrap="square" rtlCol="1">
                <a:spAutoFit/>
              </a:bodyPr>
              <a:lstStyle/>
              <a:p>
                <a:pPr algn="ctr"/>
                <a:r>
                  <a:rPr lang="en-US" sz="1000" b="1" dirty="0" smtClean="0"/>
                  <a:t>WBM</a:t>
                </a:r>
                <a:endParaRPr lang="he-IL" sz="1000" b="1" dirty="0"/>
              </a:p>
            </p:txBody>
          </p:sp>
          <p:sp>
            <p:nvSpPr>
              <p:cNvPr id="171" name="מלבן 42"/>
              <p:cNvSpPr/>
              <p:nvPr/>
            </p:nvSpPr>
            <p:spPr>
              <a:xfrm>
                <a:off x="2914356" y="2651006"/>
                <a:ext cx="1200085" cy="5495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2" name="TextBox 171"/>
              <p:cNvSpPr txBox="1"/>
              <p:nvPr/>
            </p:nvSpPr>
            <p:spPr>
              <a:xfrm>
                <a:off x="3198139" y="2768438"/>
                <a:ext cx="494199" cy="201584"/>
              </a:xfrm>
              <a:prstGeom prst="rect">
                <a:avLst/>
              </a:prstGeom>
              <a:solidFill>
                <a:schemeClr val="accent6">
                  <a:lumMod val="50000"/>
                </a:schemeClr>
              </a:solidFill>
            </p:spPr>
            <p:style>
              <a:lnRef idx="0">
                <a:schemeClr val="accent6"/>
              </a:lnRef>
              <a:fillRef idx="3">
                <a:schemeClr val="accent6"/>
              </a:fillRef>
              <a:effectRef idx="3">
                <a:schemeClr val="accent6"/>
              </a:effectRef>
              <a:fontRef idx="minor">
                <a:schemeClr val="lt1"/>
              </a:fontRef>
            </p:style>
            <p:txBody>
              <a:bodyPr wrap="square" rtlCol="1">
                <a:spAutoFit/>
              </a:bodyPr>
              <a:lstStyle/>
              <a:p>
                <a:r>
                  <a:rPr lang="en-US" sz="1100" dirty="0" smtClean="0"/>
                  <a:t>RX Path</a:t>
                </a:r>
                <a:endParaRPr lang="he-IL" sz="1100" dirty="0"/>
              </a:p>
            </p:txBody>
          </p:sp>
          <p:sp>
            <p:nvSpPr>
              <p:cNvPr id="173" name="TextBox 172"/>
              <p:cNvSpPr txBox="1"/>
              <p:nvPr/>
            </p:nvSpPr>
            <p:spPr>
              <a:xfrm>
                <a:off x="3325185" y="3112564"/>
                <a:ext cx="385592" cy="189726"/>
              </a:xfrm>
              <a:prstGeom prst="rect">
                <a:avLst/>
              </a:prstGeom>
            </p:spPr>
            <p:style>
              <a:lnRef idx="0">
                <a:schemeClr val="dk1"/>
              </a:lnRef>
              <a:fillRef idx="3">
                <a:schemeClr val="dk1"/>
              </a:fillRef>
              <a:effectRef idx="3">
                <a:schemeClr val="dk1"/>
              </a:effectRef>
              <a:fontRef idx="minor">
                <a:schemeClr val="lt1"/>
              </a:fontRef>
            </p:style>
            <p:txBody>
              <a:bodyPr wrap="square" rtlCol="1">
                <a:spAutoFit/>
              </a:bodyPr>
              <a:lstStyle/>
              <a:p>
                <a:pPr algn="ctr"/>
                <a:r>
                  <a:rPr lang="en-US" sz="1000" dirty="0" smtClean="0"/>
                  <a:t>WBM</a:t>
                </a:r>
                <a:endParaRPr lang="he-IL" sz="1000" dirty="0"/>
              </a:p>
            </p:txBody>
          </p:sp>
          <p:sp>
            <p:nvSpPr>
              <p:cNvPr id="174" name="TextBox 173"/>
              <p:cNvSpPr txBox="1"/>
              <p:nvPr/>
            </p:nvSpPr>
            <p:spPr>
              <a:xfrm>
                <a:off x="5209897" y="2768438"/>
                <a:ext cx="475000" cy="201584"/>
              </a:xfrm>
              <a:prstGeom prst="rect">
                <a:avLst/>
              </a:prstGeom>
              <a:solidFill>
                <a:schemeClr val="accent6">
                  <a:lumMod val="50000"/>
                </a:schemeClr>
              </a:solidFill>
            </p:spPr>
            <p:style>
              <a:lnRef idx="0">
                <a:schemeClr val="accent6"/>
              </a:lnRef>
              <a:fillRef idx="3">
                <a:schemeClr val="accent6"/>
              </a:fillRef>
              <a:effectRef idx="3">
                <a:schemeClr val="accent6"/>
              </a:effectRef>
              <a:fontRef idx="minor">
                <a:schemeClr val="lt1"/>
              </a:fontRef>
            </p:style>
            <p:txBody>
              <a:bodyPr wrap="square" rtlCol="1">
                <a:spAutoFit/>
              </a:bodyPr>
              <a:lstStyle/>
              <a:p>
                <a:r>
                  <a:rPr lang="en-US" sz="1100" dirty="0" smtClean="0"/>
                  <a:t>TX Path</a:t>
                </a:r>
                <a:endParaRPr lang="he-IL" sz="1100" dirty="0"/>
              </a:p>
            </p:txBody>
          </p:sp>
          <p:sp>
            <p:nvSpPr>
              <p:cNvPr id="175" name="TextBox 174"/>
              <p:cNvSpPr txBox="1"/>
              <p:nvPr/>
            </p:nvSpPr>
            <p:spPr>
              <a:xfrm>
                <a:off x="5240982" y="3106145"/>
                <a:ext cx="392824" cy="189726"/>
              </a:xfrm>
              <a:prstGeom prst="rect">
                <a:avLst/>
              </a:prstGeom>
            </p:spPr>
            <p:style>
              <a:lnRef idx="0">
                <a:schemeClr val="dk1"/>
              </a:lnRef>
              <a:fillRef idx="3">
                <a:schemeClr val="dk1"/>
              </a:fillRef>
              <a:effectRef idx="3">
                <a:schemeClr val="dk1"/>
              </a:effectRef>
              <a:fontRef idx="minor">
                <a:schemeClr val="lt1"/>
              </a:fontRef>
            </p:style>
            <p:txBody>
              <a:bodyPr wrap="square" rtlCol="1">
                <a:spAutoFit/>
              </a:bodyPr>
              <a:lstStyle/>
              <a:p>
                <a:pPr algn="ctr"/>
                <a:r>
                  <a:rPr lang="en-US" sz="1000" dirty="0" smtClean="0"/>
                  <a:t>WBM</a:t>
                </a:r>
                <a:endParaRPr lang="he-IL" sz="1000" dirty="0"/>
              </a:p>
            </p:txBody>
          </p:sp>
          <p:sp>
            <p:nvSpPr>
              <p:cNvPr id="176" name="TextBox 175"/>
              <p:cNvSpPr txBox="1"/>
              <p:nvPr/>
            </p:nvSpPr>
            <p:spPr>
              <a:xfrm rot="16200000">
                <a:off x="4670944" y="2934861"/>
                <a:ext cx="363555" cy="165088"/>
              </a:xfrm>
              <a:prstGeom prst="rect">
                <a:avLst/>
              </a:prstGeom>
              <a:solidFill>
                <a:schemeClr val="tx1"/>
              </a:solidFill>
              <a:ln/>
            </p:spPr>
            <p:style>
              <a:lnRef idx="0">
                <a:schemeClr val="accent1"/>
              </a:lnRef>
              <a:fillRef idx="3">
                <a:schemeClr val="accent1"/>
              </a:fillRef>
              <a:effectRef idx="3">
                <a:schemeClr val="accent1"/>
              </a:effectRef>
              <a:fontRef idx="minor">
                <a:schemeClr val="lt1"/>
              </a:fontRef>
            </p:style>
            <p:txBody>
              <a:bodyPr wrap="square" rtlCol="1">
                <a:spAutoFit/>
              </a:bodyPr>
              <a:lstStyle/>
              <a:p>
                <a:pPr algn="ctr"/>
                <a:r>
                  <a:rPr lang="en-US" sz="1000" dirty="0" smtClean="0"/>
                  <a:t>WBS</a:t>
                </a:r>
                <a:endParaRPr lang="he-IL" sz="1000" dirty="0"/>
              </a:p>
            </p:txBody>
          </p:sp>
          <p:cxnSp>
            <p:nvCxnSpPr>
              <p:cNvPr id="177" name="Elbow Connector 41"/>
              <p:cNvCxnSpPr>
                <a:stCxn id="161" idx="1"/>
                <a:endCxn id="173" idx="2"/>
              </p:cNvCxnSpPr>
              <p:nvPr/>
            </p:nvCxnSpPr>
            <p:spPr>
              <a:xfrm rot="10800000">
                <a:off x="3517982" y="3302291"/>
                <a:ext cx="607211" cy="192640"/>
              </a:xfrm>
              <a:prstGeom prst="bentConnector2">
                <a:avLst/>
              </a:prstGeom>
              <a:ln w="12700">
                <a:headEnd type="arrow"/>
                <a:tailEnd type="arrow"/>
              </a:ln>
            </p:spPr>
            <p:style>
              <a:lnRef idx="2">
                <a:schemeClr val="dk1"/>
              </a:lnRef>
              <a:fillRef idx="0">
                <a:schemeClr val="dk1"/>
              </a:fillRef>
              <a:effectRef idx="1">
                <a:schemeClr val="dk1"/>
              </a:effectRef>
              <a:fontRef idx="minor">
                <a:schemeClr val="tx1"/>
              </a:fontRef>
            </p:style>
          </p:cxnSp>
          <p:cxnSp>
            <p:nvCxnSpPr>
              <p:cNvPr id="178" name="Elbow Connector 10"/>
              <p:cNvCxnSpPr>
                <a:stCxn id="152" idx="3"/>
                <a:endCxn id="171" idx="1"/>
              </p:cNvCxnSpPr>
              <p:nvPr/>
            </p:nvCxnSpPr>
            <p:spPr>
              <a:xfrm>
                <a:off x="2741254" y="2925801"/>
                <a:ext cx="173102" cy="1"/>
              </a:xfrm>
              <a:prstGeom prst="bentConnector3">
                <a:avLst>
                  <a:gd name="adj1" fmla="val 50000"/>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79" name="TextBox 178"/>
              <p:cNvSpPr txBox="1"/>
              <p:nvPr/>
            </p:nvSpPr>
            <p:spPr>
              <a:xfrm>
                <a:off x="6359740" y="5766108"/>
                <a:ext cx="449163" cy="332020"/>
              </a:xfrm>
              <a:prstGeom prst="rect">
                <a:avLst/>
              </a:prstGeom>
              <a:solidFill>
                <a:schemeClr val="accent6">
                  <a:lumMod val="50000"/>
                </a:schemeClr>
              </a:solidFill>
            </p:spPr>
            <p:style>
              <a:lnRef idx="0">
                <a:schemeClr val="accent6"/>
              </a:lnRef>
              <a:fillRef idx="3">
                <a:schemeClr val="accent6"/>
              </a:fillRef>
              <a:effectRef idx="3">
                <a:schemeClr val="accent6"/>
              </a:effectRef>
              <a:fontRef idx="minor">
                <a:schemeClr val="lt1"/>
              </a:fontRef>
            </p:style>
            <p:txBody>
              <a:bodyPr wrap="square" rtlCol="1">
                <a:spAutoFit/>
              </a:bodyPr>
              <a:lstStyle/>
              <a:p>
                <a:pPr algn="ctr"/>
                <a:r>
                  <a:rPr lang="en-US" sz="1100" dirty="0" smtClean="0">
                    <a:solidFill>
                      <a:schemeClr val="bg1"/>
                    </a:solidFill>
                  </a:rPr>
                  <a:t>VESA</a:t>
                </a:r>
              </a:p>
              <a:p>
                <a:pPr algn="ctr" rtl="0"/>
                <a:r>
                  <a:rPr lang="en-US" sz="1100" dirty="0" smtClean="0">
                    <a:solidFill>
                      <a:schemeClr val="bg1"/>
                    </a:solidFill>
                  </a:rPr>
                  <a:t>Ctrl</a:t>
                </a:r>
                <a:endParaRPr lang="he-IL" sz="1100" dirty="0">
                  <a:solidFill>
                    <a:schemeClr val="bg1"/>
                  </a:solidFill>
                </a:endParaRPr>
              </a:p>
            </p:txBody>
          </p:sp>
          <p:sp>
            <p:nvSpPr>
              <p:cNvPr id="180" name="TextBox 179"/>
              <p:cNvSpPr txBox="1"/>
              <p:nvPr/>
            </p:nvSpPr>
            <p:spPr>
              <a:xfrm>
                <a:off x="5633805" y="4965507"/>
                <a:ext cx="1159863" cy="545462"/>
              </a:xfrm>
              <a:prstGeom prst="rect">
                <a:avLst/>
              </a:prstGeom>
              <a:solidFill>
                <a:srgbClr val="FF9900"/>
              </a:solidFill>
            </p:spPr>
            <p:style>
              <a:lnRef idx="0">
                <a:schemeClr val="accent6"/>
              </a:lnRef>
              <a:fillRef idx="3">
                <a:schemeClr val="accent6"/>
              </a:fillRef>
              <a:effectRef idx="3">
                <a:schemeClr val="accent6"/>
              </a:effectRef>
              <a:fontRef idx="minor">
                <a:schemeClr val="lt1"/>
              </a:fontRef>
            </p:style>
            <p:txBody>
              <a:bodyPr wrap="square" rtlCol="1">
                <a:spAutoFit/>
              </a:bodyPr>
              <a:lstStyle/>
              <a:p>
                <a:pPr algn="ctr" rtl="0"/>
                <a:r>
                  <a:rPr lang="en-US" sz="4000" dirty="0" smtClean="0">
                    <a:solidFill>
                      <a:schemeClr val="tx1"/>
                    </a:solidFill>
                  </a:rPr>
                  <a:t>SG TOP</a:t>
                </a:r>
              </a:p>
            </p:txBody>
          </p:sp>
          <p:cxnSp>
            <p:nvCxnSpPr>
              <p:cNvPr id="181" name="Elbow Connector 10"/>
              <p:cNvCxnSpPr>
                <a:stCxn id="225" idx="3"/>
                <a:endCxn id="179" idx="1"/>
              </p:cNvCxnSpPr>
              <p:nvPr/>
            </p:nvCxnSpPr>
            <p:spPr>
              <a:xfrm flipV="1">
                <a:off x="5735987" y="5932119"/>
                <a:ext cx="623753" cy="63656"/>
              </a:xfrm>
              <a:prstGeom prst="bentConnector3">
                <a:avLst>
                  <a:gd name="adj1" fmla="val 50000"/>
                </a:avLst>
              </a:prstGeom>
              <a:ln w="63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82" name="TextBox 181"/>
              <p:cNvSpPr txBox="1"/>
              <p:nvPr/>
            </p:nvSpPr>
            <p:spPr>
              <a:xfrm>
                <a:off x="6445293" y="4336358"/>
                <a:ext cx="617963" cy="330872"/>
              </a:xfrm>
              <a:prstGeom prst="rect">
                <a:avLst/>
              </a:prstGeom>
              <a:solidFill>
                <a:schemeClr val="accent6">
                  <a:lumMod val="50000"/>
                </a:schemeClr>
              </a:solidFill>
              <a:ln>
                <a:noFill/>
              </a:ln>
            </p:spPr>
            <p:style>
              <a:lnRef idx="0">
                <a:schemeClr val="accent6"/>
              </a:lnRef>
              <a:fillRef idx="3">
                <a:schemeClr val="accent6"/>
              </a:fillRef>
              <a:effectRef idx="3">
                <a:schemeClr val="accent6"/>
              </a:effectRef>
              <a:fontRef idx="minor">
                <a:schemeClr val="lt1"/>
              </a:fontRef>
            </p:style>
            <p:txBody>
              <a:bodyPr wrap="square" rtlCol="1">
                <a:spAutoFit/>
              </a:bodyPr>
              <a:lstStyle/>
              <a:p>
                <a:pPr algn="ctr" rtl="0"/>
                <a:r>
                  <a:rPr lang="en-US" sz="1100" dirty="0" smtClean="0"/>
                  <a:t>Display</a:t>
                </a:r>
              </a:p>
              <a:p>
                <a:r>
                  <a:rPr lang="en-US" sz="1100" dirty="0" smtClean="0"/>
                  <a:t>Controller</a:t>
                </a:r>
                <a:endParaRPr lang="he-IL" sz="1100" dirty="0"/>
              </a:p>
            </p:txBody>
          </p:sp>
          <p:sp>
            <p:nvSpPr>
              <p:cNvPr id="198" name="משולש שווה שוקיים 105"/>
              <p:cNvSpPr/>
              <p:nvPr/>
            </p:nvSpPr>
            <p:spPr>
              <a:xfrm rot="5400000">
                <a:off x="6297825" y="6227602"/>
                <a:ext cx="46156" cy="563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endParaRPr lang="he-IL" dirty="0"/>
              </a:p>
            </p:txBody>
          </p:sp>
          <p:sp>
            <p:nvSpPr>
              <p:cNvPr id="194" name="מלבן 110"/>
              <p:cNvSpPr/>
              <p:nvPr/>
            </p:nvSpPr>
            <p:spPr>
              <a:xfrm>
                <a:off x="6233678" y="6176396"/>
                <a:ext cx="706412" cy="25938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00" dirty="0" smtClean="0">
                    <a:solidFill>
                      <a:schemeClr val="tx1"/>
                    </a:solidFill>
                  </a:rPr>
                  <a:t>100MHz</a:t>
                </a:r>
              </a:p>
              <a:p>
                <a:pPr algn="ctr"/>
                <a:r>
                  <a:rPr lang="en-US" sz="1000" dirty="0" smtClean="0">
                    <a:solidFill>
                      <a:schemeClr val="tx1"/>
                    </a:solidFill>
                  </a:rPr>
                  <a:t>40MHz</a:t>
                </a:r>
                <a:endParaRPr lang="he-IL" sz="1000" dirty="0">
                  <a:solidFill>
                    <a:schemeClr val="tx1"/>
                  </a:solidFill>
                </a:endParaRPr>
              </a:p>
            </p:txBody>
          </p:sp>
          <p:cxnSp>
            <p:nvCxnSpPr>
              <p:cNvPr id="185" name="Elbow Connector 10"/>
              <p:cNvCxnSpPr>
                <a:stCxn id="159" idx="2"/>
                <a:endCxn id="180" idx="0"/>
              </p:cNvCxnSpPr>
              <p:nvPr/>
            </p:nvCxnSpPr>
            <p:spPr>
              <a:xfrm rot="16200000" flipH="1">
                <a:off x="5913456" y="4665225"/>
                <a:ext cx="397407" cy="203155"/>
              </a:xfrm>
              <a:prstGeom prst="bentConnector3">
                <a:avLst>
                  <a:gd name="adj1" fmla="val 50000"/>
                </a:avLst>
              </a:prstGeom>
              <a:ln w="63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86" name="TextBox 185"/>
              <p:cNvSpPr txBox="1"/>
              <p:nvPr/>
            </p:nvSpPr>
            <p:spPr>
              <a:xfrm>
                <a:off x="4765254" y="4688946"/>
                <a:ext cx="600042" cy="201584"/>
              </a:xfrm>
              <a:prstGeom prst="rect">
                <a:avLst/>
              </a:prstGeom>
              <a:solidFill>
                <a:srgbClr val="FF9900"/>
              </a:solidFill>
            </p:spPr>
            <p:style>
              <a:lnRef idx="0">
                <a:schemeClr val="dk1"/>
              </a:lnRef>
              <a:fillRef idx="3">
                <a:schemeClr val="dk1"/>
              </a:fillRef>
              <a:effectRef idx="3">
                <a:schemeClr val="dk1"/>
              </a:effectRef>
              <a:fontRef idx="minor">
                <a:schemeClr val="lt1"/>
              </a:fontRef>
            </p:style>
            <p:txBody>
              <a:bodyPr wrap="square" rtlCol="1">
                <a:spAutoFit/>
              </a:bodyPr>
              <a:lstStyle/>
              <a:p>
                <a:pPr algn="ctr"/>
                <a:r>
                  <a:rPr lang="en-US" sz="1100" dirty="0" smtClean="0">
                    <a:solidFill>
                      <a:schemeClr val="tx1"/>
                    </a:solidFill>
                  </a:rPr>
                  <a:t>SG </a:t>
                </a:r>
                <a:r>
                  <a:rPr lang="en-US" sz="1100" dirty="0" smtClean="0">
                    <a:solidFill>
                      <a:schemeClr val="tx1"/>
                    </a:solidFill>
                  </a:rPr>
                  <a:t>WBM IF</a:t>
                </a:r>
                <a:endParaRPr lang="he-IL" sz="1100" dirty="0">
                  <a:solidFill>
                    <a:schemeClr val="tx1"/>
                  </a:solidFill>
                </a:endParaRPr>
              </a:p>
            </p:txBody>
          </p:sp>
          <p:cxnSp>
            <p:nvCxnSpPr>
              <p:cNvPr id="187" name="Elbow Connector 41"/>
              <p:cNvCxnSpPr>
                <a:stCxn id="186" idx="3"/>
                <a:endCxn id="180" idx="1"/>
              </p:cNvCxnSpPr>
              <p:nvPr/>
            </p:nvCxnSpPr>
            <p:spPr>
              <a:xfrm>
                <a:off x="5365296" y="4789738"/>
                <a:ext cx="268509" cy="448500"/>
              </a:xfrm>
              <a:prstGeom prst="bentConnector3">
                <a:avLst>
                  <a:gd name="adj1" fmla="val 50000"/>
                </a:avLst>
              </a:prstGeom>
              <a:ln w="6350">
                <a:headEnd type="arrow"/>
                <a:tailEnd type="arrow"/>
              </a:ln>
            </p:spPr>
            <p:style>
              <a:lnRef idx="2">
                <a:schemeClr val="dk1"/>
              </a:lnRef>
              <a:fillRef idx="0">
                <a:schemeClr val="dk1"/>
              </a:fillRef>
              <a:effectRef idx="1">
                <a:schemeClr val="dk1"/>
              </a:effectRef>
              <a:fontRef idx="minor">
                <a:schemeClr val="tx1"/>
              </a:fontRef>
            </p:style>
          </p:cxnSp>
          <p:cxnSp>
            <p:nvCxnSpPr>
              <p:cNvPr id="188" name="Elbow Connector 41"/>
              <p:cNvCxnSpPr>
                <a:stCxn id="186" idx="1"/>
                <a:endCxn id="170" idx="2"/>
              </p:cNvCxnSpPr>
              <p:nvPr/>
            </p:nvCxnSpPr>
            <p:spPr>
              <a:xfrm rot="10800000" flipV="1">
                <a:off x="4599100" y="4789737"/>
                <a:ext cx="166154" cy="424250"/>
              </a:xfrm>
              <a:prstGeom prst="bentConnector3">
                <a:avLst>
                  <a:gd name="adj1" fmla="val 50000"/>
                </a:avLst>
              </a:prstGeom>
              <a:ln w="6350">
                <a:headEnd type="arrow"/>
                <a:tailEnd type="arrow"/>
              </a:ln>
            </p:spPr>
            <p:style>
              <a:lnRef idx="2">
                <a:schemeClr val="dk1"/>
              </a:lnRef>
              <a:fillRef idx="0">
                <a:schemeClr val="dk1"/>
              </a:fillRef>
              <a:effectRef idx="1">
                <a:schemeClr val="dk1"/>
              </a:effectRef>
              <a:fontRef idx="minor">
                <a:schemeClr val="tx1"/>
              </a:fontRef>
            </p:style>
          </p:cxnSp>
          <p:cxnSp>
            <p:nvCxnSpPr>
              <p:cNvPr id="189" name="Elbow Connector 10"/>
              <p:cNvCxnSpPr>
                <a:stCxn id="180" idx="2"/>
                <a:endCxn id="225" idx="1"/>
              </p:cNvCxnSpPr>
              <p:nvPr/>
            </p:nvCxnSpPr>
            <p:spPr>
              <a:xfrm rot="5400000">
                <a:off x="5484957" y="5266995"/>
                <a:ext cx="484806" cy="972755"/>
              </a:xfrm>
              <a:prstGeom prst="bentConnector4">
                <a:avLst>
                  <a:gd name="adj1" fmla="val 34102"/>
                  <a:gd name="adj2" fmla="val 115757"/>
                </a:avLst>
              </a:prstGeom>
              <a:ln w="63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90" name="TextBox 189"/>
              <p:cNvSpPr txBox="1"/>
              <p:nvPr/>
            </p:nvSpPr>
            <p:spPr>
              <a:xfrm>
                <a:off x="2718811" y="4568100"/>
                <a:ext cx="726427" cy="332020"/>
              </a:xfrm>
              <a:prstGeom prst="rect">
                <a:avLst/>
              </a:prstGeom>
              <a:solidFill>
                <a:schemeClr val="accent6">
                  <a:lumMod val="50000"/>
                </a:schemeClr>
              </a:solidFill>
            </p:spPr>
            <p:style>
              <a:lnRef idx="0">
                <a:schemeClr val="accent6"/>
              </a:lnRef>
              <a:fillRef idx="3">
                <a:schemeClr val="accent6"/>
              </a:fillRef>
              <a:effectRef idx="3">
                <a:schemeClr val="accent6"/>
              </a:effectRef>
              <a:fontRef idx="minor">
                <a:schemeClr val="lt1"/>
              </a:fontRef>
            </p:style>
            <p:txBody>
              <a:bodyPr wrap="square" rtlCol="1">
                <a:spAutoFit/>
              </a:bodyPr>
              <a:lstStyle/>
              <a:p>
                <a:pPr algn="ctr" rtl="0"/>
                <a:r>
                  <a:rPr lang="en-US" sz="1100" dirty="0" smtClean="0"/>
                  <a:t>Memory</a:t>
                </a:r>
              </a:p>
              <a:p>
                <a:r>
                  <a:rPr lang="en-US" sz="1100" dirty="0" smtClean="0"/>
                  <a:t>Management</a:t>
                </a:r>
                <a:endParaRPr lang="he-IL" sz="1100" dirty="0"/>
              </a:p>
            </p:txBody>
          </p:sp>
          <p:cxnSp>
            <p:nvCxnSpPr>
              <p:cNvPr id="193" name="Elbow Connector 163"/>
              <p:cNvCxnSpPr>
                <a:stCxn id="153" idx="0"/>
                <a:endCxn id="154" idx="2"/>
              </p:cNvCxnSpPr>
              <p:nvPr/>
            </p:nvCxnSpPr>
            <p:spPr>
              <a:xfrm rot="16200000" flipV="1">
                <a:off x="2896317" y="5392240"/>
                <a:ext cx="371415" cy="1"/>
              </a:xfrm>
              <a:prstGeom prst="bentConnector3">
                <a:avLst>
                  <a:gd name="adj1" fmla="val 50000"/>
                </a:avLst>
              </a:prstGeom>
              <a:ln w="6350">
                <a:headEnd type="arrow"/>
                <a:tailEnd type="arrow"/>
              </a:ln>
            </p:spPr>
            <p:style>
              <a:lnRef idx="2">
                <a:schemeClr val="dk1"/>
              </a:lnRef>
              <a:fillRef idx="0">
                <a:schemeClr val="dk1"/>
              </a:fillRef>
              <a:effectRef idx="1">
                <a:schemeClr val="dk1"/>
              </a:effectRef>
              <a:fontRef idx="minor">
                <a:schemeClr val="tx1"/>
              </a:fontRef>
            </p:style>
          </p:cxnSp>
        </p:grpSp>
        <p:sp>
          <p:nvSpPr>
            <p:cNvPr id="226" name="משולש שווה שוקיים 107"/>
            <p:cNvSpPr/>
            <p:nvPr/>
          </p:nvSpPr>
          <p:spPr>
            <a:xfrm rot="5400000">
              <a:off x="6641474" y="6312526"/>
              <a:ext cx="59900" cy="84048"/>
            </a:xfrm>
            <a:prstGeom prst="triangle">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endParaRPr lang="he-IL" dirty="0"/>
            </a:p>
          </p:txBody>
        </p:sp>
        <p:sp>
          <p:nvSpPr>
            <p:cNvPr id="232" name="משולש שווה שוקיים 105"/>
            <p:cNvSpPr/>
            <p:nvPr/>
          </p:nvSpPr>
          <p:spPr>
            <a:xfrm rot="5400000">
              <a:off x="6641474" y="6176426"/>
              <a:ext cx="59900" cy="8404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endParaRPr lang="he-IL" dirty="0"/>
            </a:p>
          </p:txBody>
        </p:sp>
      </p:grpSp>
      <p:grpSp>
        <p:nvGrpSpPr>
          <p:cNvPr id="243" name="Group 242"/>
          <p:cNvGrpSpPr/>
          <p:nvPr/>
        </p:nvGrpSpPr>
        <p:grpSpPr>
          <a:xfrm>
            <a:off x="5052925" y="5610713"/>
            <a:ext cx="738275" cy="400110"/>
            <a:chOff x="5273133" y="5541078"/>
            <a:chExt cx="1083429" cy="477231"/>
          </a:xfrm>
        </p:grpSpPr>
        <p:sp>
          <p:nvSpPr>
            <p:cNvPr id="225" name="TextBox 224"/>
            <p:cNvSpPr txBox="1"/>
            <p:nvPr/>
          </p:nvSpPr>
          <p:spPr>
            <a:xfrm>
              <a:off x="5273133" y="5541078"/>
              <a:ext cx="1083429" cy="477231"/>
            </a:xfrm>
            <a:prstGeom prst="rect">
              <a:avLst/>
            </a:prstGeom>
            <a:solidFill>
              <a:schemeClr val="accent6">
                <a:lumMod val="50000"/>
              </a:schemeClr>
            </a:solidFill>
          </p:spPr>
          <p:style>
            <a:lnRef idx="0">
              <a:schemeClr val="accent6"/>
            </a:lnRef>
            <a:fillRef idx="3">
              <a:schemeClr val="accent6"/>
            </a:fillRef>
            <a:effectRef idx="3">
              <a:schemeClr val="accent6"/>
            </a:effectRef>
            <a:fontRef idx="minor">
              <a:schemeClr val="lt1"/>
            </a:fontRef>
          </p:style>
          <p:txBody>
            <a:bodyPr wrap="square" rtlCol="1">
              <a:spAutoFit/>
            </a:bodyPr>
            <a:lstStyle/>
            <a:p>
              <a:pPr algn="ctr" rtl="0"/>
              <a:r>
                <a:rPr lang="en-US" sz="1000" dirty="0" smtClean="0"/>
                <a:t>DC </a:t>
              </a:r>
            </a:p>
            <a:p>
              <a:pPr algn="ctr" rtl="0"/>
              <a:r>
                <a:rPr lang="en-US" sz="1000" dirty="0" smtClean="0"/>
                <a:t>FIFO</a:t>
              </a:r>
              <a:endParaRPr lang="he-IL" sz="1000" dirty="0"/>
            </a:p>
          </p:txBody>
        </p:sp>
        <p:sp>
          <p:nvSpPr>
            <p:cNvPr id="227" name="משולש שווה שוקיים 105"/>
            <p:cNvSpPr/>
            <p:nvPr/>
          </p:nvSpPr>
          <p:spPr>
            <a:xfrm rot="5400000">
              <a:off x="5338226" y="5626726"/>
              <a:ext cx="59900" cy="8404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endParaRPr lang="he-IL" dirty="0"/>
            </a:p>
          </p:txBody>
        </p:sp>
        <p:sp>
          <p:nvSpPr>
            <p:cNvPr id="242" name="משולש שווה שוקיים 105"/>
            <p:cNvSpPr/>
            <p:nvPr/>
          </p:nvSpPr>
          <p:spPr>
            <a:xfrm rot="5400000">
              <a:off x="5346074" y="5779126"/>
              <a:ext cx="59900" cy="84048"/>
            </a:xfrm>
            <a:prstGeom prst="triangl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endParaRPr lang="he-IL" dirty="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38658803"/>
              </p:ext>
            </p:extLst>
          </p:nvPr>
        </p:nvGraphicFramePr>
        <p:xfrm>
          <a:off x="609601" y="5181600"/>
          <a:ext cx="7238999" cy="457200"/>
        </p:xfrm>
        <a:graphic>
          <a:graphicData uri="http://schemas.openxmlformats.org/drawingml/2006/table">
            <a:tbl>
              <a:tblPr firstRow="1" firstCol="1" bandRow="1">
                <a:tableStyleId>{5C22544A-7EE6-4342-B048-85BDC9FD1C3A}</a:tableStyleId>
              </a:tblPr>
              <a:tblGrid>
                <a:gridCol w="2412433"/>
                <a:gridCol w="2413283"/>
                <a:gridCol w="2413283"/>
              </a:tblGrid>
              <a:tr h="457200">
                <a:tc>
                  <a:txBody>
                    <a:bodyPr/>
                    <a:lstStyle/>
                    <a:p>
                      <a:pPr algn="ctr" rtl="0">
                        <a:lnSpc>
                          <a:spcPct val="115000"/>
                        </a:lnSpc>
                        <a:spcAft>
                          <a:spcPts val="0"/>
                        </a:spcAft>
                      </a:pPr>
                      <a:r>
                        <a:rPr lang="en-US" sz="2000" dirty="0">
                          <a:effectLst/>
                        </a:rPr>
                        <a:t>mobile phones</a:t>
                      </a:r>
                      <a:endParaRPr lang="en-US" sz="2000" dirty="0">
                        <a:effectLst/>
                        <a:latin typeface="Calibri"/>
                        <a:ea typeface="Times New Roman"/>
                        <a:cs typeface="Arial"/>
                      </a:endParaRPr>
                    </a:p>
                  </a:txBody>
                  <a:tcPr marL="68580" marR="68580" marT="0" marB="0"/>
                </a:tc>
                <a:tc>
                  <a:txBody>
                    <a:bodyPr/>
                    <a:lstStyle/>
                    <a:p>
                      <a:pPr algn="ctr" rtl="0">
                        <a:lnSpc>
                          <a:spcPct val="115000"/>
                        </a:lnSpc>
                        <a:spcAft>
                          <a:spcPts val="0"/>
                        </a:spcAft>
                      </a:pPr>
                      <a:r>
                        <a:rPr lang="en-US" sz="2000" dirty="0">
                          <a:effectLst/>
                        </a:rPr>
                        <a:t>TV screens</a:t>
                      </a:r>
                      <a:endParaRPr lang="en-US" sz="2000" dirty="0">
                        <a:effectLst/>
                        <a:latin typeface="Calibri"/>
                        <a:ea typeface="Times New Roman"/>
                        <a:cs typeface="Arial"/>
                      </a:endParaRPr>
                    </a:p>
                  </a:txBody>
                  <a:tcPr marL="68580" marR="68580" marT="0" marB="0"/>
                </a:tc>
                <a:tc>
                  <a:txBody>
                    <a:bodyPr/>
                    <a:lstStyle/>
                    <a:p>
                      <a:pPr algn="ctr" rtl="0">
                        <a:lnSpc>
                          <a:spcPct val="115000"/>
                        </a:lnSpc>
                        <a:spcAft>
                          <a:spcPts val="0"/>
                        </a:spcAft>
                      </a:pPr>
                      <a:r>
                        <a:rPr lang="en-US" sz="2000" dirty="0">
                          <a:effectLst/>
                        </a:rPr>
                        <a:t>military applications</a:t>
                      </a:r>
                      <a:endParaRPr lang="en-US" sz="2000" dirty="0">
                        <a:effectLst/>
                        <a:latin typeface="Calibri"/>
                        <a:ea typeface="Times New Roman"/>
                        <a:cs typeface="Arial"/>
                      </a:endParaRPr>
                    </a:p>
                  </a:txBody>
                  <a:tcPr marL="68580" marR="68580" marT="0" marB="0"/>
                </a:tc>
              </a:tr>
            </a:tbl>
          </a:graphicData>
        </a:graphic>
      </p:graphicFrame>
      <p:pic>
        <p:nvPicPr>
          <p:cNvPr id="1027" name="Picture 2" descr="Description: C:\Users\Olga\Documents\technion\project\presentation\iphone-ap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971800"/>
            <a:ext cx="22098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3" descr="Description: C:\Users\Olga\Documents\technion\project\presentation\tv-simpsons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1" y="3219002"/>
            <a:ext cx="2362200" cy="1886398"/>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4" descr="Description: C:\Users\Olga\Documents\technion\project\presentation\ELEC_ANVIS-HUD_Elbit_Day-Night_lg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1" y="3295202"/>
            <a:ext cx="2285999" cy="181019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14400" y="1447800"/>
            <a:ext cx="7010400" cy="1200329"/>
          </a:xfrm>
          <a:prstGeom prst="rect">
            <a:avLst/>
          </a:prstGeom>
        </p:spPr>
        <p:txBody>
          <a:bodyPr wrap="square">
            <a:spAutoFit/>
          </a:bodyPr>
          <a:lstStyle/>
          <a:p>
            <a:r>
              <a:rPr lang="en-US" dirty="0"/>
              <a:t>Generating symbols on display screens can be found in any system that uses them. It can be mobile phones, TV screens and even military applications. The main issue, which our project deals with, is how to display the images fast and in real time.	</a:t>
            </a:r>
          </a:p>
        </p:txBody>
      </p:sp>
      <p:sp>
        <p:nvSpPr>
          <p:cNvPr id="9" name="Title 1"/>
          <p:cNvSpPr>
            <a:spLocks noGrp="1"/>
          </p:cNvSpPr>
          <p:nvPr>
            <p:ph type="title"/>
          </p:nvPr>
        </p:nvSpPr>
        <p:spPr>
          <a:xfrm>
            <a:off x="366904" y="304800"/>
            <a:ext cx="8229600" cy="1066800"/>
          </a:xfrm>
        </p:spPr>
        <p:txBody>
          <a:bodyPr/>
          <a:lstStyle/>
          <a:p>
            <a:pPr algn="ctr"/>
            <a:r>
              <a:rPr lang="en-US" dirty="0" smtClean="0"/>
              <a:t>Possible Applications</a:t>
            </a:r>
            <a:endParaRPr lang="he-IL" dirty="0"/>
          </a:p>
        </p:txBody>
      </p:sp>
    </p:spTree>
    <p:extLst>
      <p:ext uri="{BB962C8B-B14F-4D97-AF65-F5344CB8AC3E}">
        <p14:creationId xmlns:p14="http://schemas.microsoft.com/office/powerpoint/2010/main" val="24559797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4218</TotalTime>
  <Words>182</Words>
  <Application>Microsoft Office PowerPoint</Application>
  <PresentationFormat>On-screen Show (4:3)</PresentationFormat>
  <Paragraphs>59</Paragraphs>
  <Slides>5</Slides>
  <Notes>4</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Adjacency</vt:lpstr>
      <vt:lpstr>PowerPoint Presentation</vt:lpstr>
      <vt:lpstr>Project’s Goals</vt:lpstr>
      <vt:lpstr>Implementation</vt:lpstr>
      <vt:lpstr>Integration</vt:lpstr>
      <vt:lpstr>Possible Applications</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dobstbau</dc:creator>
  <cp:lastModifiedBy>Shvartz Yoav</cp:lastModifiedBy>
  <cp:revision>475</cp:revision>
  <dcterms:created xsi:type="dcterms:W3CDTF">2011-04-29T08:48:12Z</dcterms:created>
  <dcterms:modified xsi:type="dcterms:W3CDTF">2013-04-30T16:52:29Z</dcterms:modified>
</cp:coreProperties>
</file>