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sldIdLst>
    <p:sldId id="308" r:id="rId2"/>
    <p:sldId id="309" r:id="rId3"/>
    <p:sldId id="332" r:id="rId4"/>
    <p:sldId id="310" r:id="rId5"/>
    <p:sldId id="334" r:id="rId6"/>
    <p:sldId id="335" r:id="rId7"/>
    <p:sldId id="336" r:id="rId8"/>
    <p:sldId id="320" r:id="rId9"/>
    <p:sldId id="337" r:id="rId10"/>
    <p:sldId id="321" r:id="rId11"/>
    <p:sldId id="325" r:id="rId12"/>
    <p:sldId id="338" r:id="rId13"/>
    <p:sldId id="322" r:id="rId14"/>
    <p:sldId id="326" r:id="rId15"/>
    <p:sldId id="339" r:id="rId16"/>
    <p:sldId id="323" r:id="rId17"/>
    <p:sldId id="327" r:id="rId18"/>
    <p:sldId id="340" r:id="rId19"/>
    <p:sldId id="324" r:id="rId20"/>
    <p:sldId id="328" r:id="rId21"/>
    <p:sldId id="329" r:id="rId22"/>
    <p:sldId id="342" r:id="rId23"/>
    <p:sldId id="341" r:id="rId24"/>
    <p:sldId id="34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CC"/>
    <a:srgbClr val="660033"/>
    <a:srgbClr val="E2AC00"/>
    <a:srgbClr val="FF3399"/>
    <a:srgbClr val="003366"/>
    <a:srgbClr val="DDE14B"/>
    <a:srgbClr val="003399"/>
    <a:srgbClr val="0066CC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87833" autoAdjust="0"/>
  </p:normalViewPr>
  <p:slideViewPr>
    <p:cSldViewPr>
      <p:cViewPr>
        <p:scale>
          <a:sx n="75" d="100"/>
          <a:sy n="75" d="100"/>
        </p:scale>
        <p:origin x="-10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BF287-7BCD-4DF9-914B-1621862A675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F4C9F2AC-4F16-42C4-A3A3-5CC0D07A8342}">
      <dgm:prSet phldrT="[טקסט]"/>
      <dgm:spPr/>
      <dgm:t>
        <a:bodyPr/>
        <a:lstStyle/>
        <a:p>
          <a:pPr algn="l" rtl="0"/>
          <a:r>
            <a:rPr lang="en-US"/>
            <a:t>idle</a:t>
          </a:r>
          <a:endParaRPr lang="he-IL"/>
        </a:p>
      </dgm:t>
    </dgm:pt>
    <dgm:pt modelId="{3946E83F-40DF-4DC6-89FF-1071F698879E}" type="parTrans" cxnId="{B42B3C3E-93C4-46A6-9E8C-23A6FDCD07E5}">
      <dgm:prSet/>
      <dgm:spPr/>
      <dgm:t>
        <a:bodyPr/>
        <a:lstStyle/>
        <a:p>
          <a:pPr algn="l" rtl="0"/>
          <a:endParaRPr lang="he-IL"/>
        </a:p>
      </dgm:t>
    </dgm:pt>
    <dgm:pt modelId="{82D3A061-4D5F-465C-9D6C-85000FBB8D71}" type="sibTrans" cxnId="{B42B3C3E-93C4-46A6-9E8C-23A6FDCD07E5}">
      <dgm:prSet/>
      <dgm:spPr/>
      <dgm:t>
        <a:bodyPr/>
        <a:lstStyle/>
        <a:p>
          <a:pPr algn="l" rtl="0"/>
          <a:endParaRPr lang="he-IL"/>
        </a:p>
      </dgm:t>
    </dgm:pt>
    <dgm:pt modelId="{D456F35F-F4AA-456C-8121-DC0B456E97BB}">
      <dgm:prSet phldrT="[טקסט]"/>
      <dgm:spPr/>
      <dgm:t>
        <a:bodyPr/>
        <a:lstStyle/>
        <a:p>
          <a:pPr algn="l" rtl="0"/>
          <a:r>
            <a:rPr lang="en-US"/>
            <a:t>MPD1</a:t>
          </a:r>
          <a:endParaRPr lang="he-IL"/>
        </a:p>
      </dgm:t>
    </dgm:pt>
    <dgm:pt modelId="{25833C92-61A5-4255-B006-87F3BB24EE2F}" type="parTrans" cxnId="{9021F45E-9BED-4FAC-9552-53E59351876C}">
      <dgm:prSet/>
      <dgm:spPr/>
      <dgm:t>
        <a:bodyPr/>
        <a:lstStyle/>
        <a:p>
          <a:pPr algn="l" rtl="0"/>
          <a:endParaRPr lang="he-IL"/>
        </a:p>
      </dgm:t>
    </dgm:pt>
    <dgm:pt modelId="{B92414E1-8FAE-4954-8699-C40F19862396}" type="sibTrans" cxnId="{9021F45E-9BED-4FAC-9552-53E59351876C}">
      <dgm:prSet/>
      <dgm:spPr/>
      <dgm:t>
        <a:bodyPr/>
        <a:lstStyle/>
        <a:p>
          <a:pPr algn="l" rtl="0"/>
          <a:endParaRPr lang="he-IL"/>
        </a:p>
      </dgm:t>
    </dgm:pt>
    <dgm:pt modelId="{38E9692B-1A4A-4F3C-ABD4-A169788B1019}">
      <dgm:prSet phldrT="[טקסט]"/>
      <dgm:spPr/>
      <dgm:t>
        <a:bodyPr/>
        <a:lstStyle/>
        <a:p>
          <a:pPr algn="l" rtl="0"/>
          <a:r>
            <a:rPr lang="en-US"/>
            <a:t>MPD2</a:t>
          </a:r>
          <a:endParaRPr lang="he-IL"/>
        </a:p>
      </dgm:t>
    </dgm:pt>
    <dgm:pt modelId="{942B4C46-1471-4483-B96B-7C41298E328A}" type="parTrans" cxnId="{29AC6A1A-D682-40B6-A0CB-A01CD11A4556}">
      <dgm:prSet/>
      <dgm:spPr/>
      <dgm:t>
        <a:bodyPr/>
        <a:lstStyle/>
        <a:p>
          <a:pPr algn="l" rtl="0"/>
          <a:endParaRPr lang="he-IL"/>
        </a:p>
      </dgm:t>
    </dgm:pt>
    <dgm:pt modelId="{352F5D0D-7FB1-443A-A5AE-6D51EDCF05F8}" type="sibTrans" cxnId="{29AC6A1A-D682-40B6-A0CB-A01CD11A4556}">
      <dgm:prSet/>
      <dgm:spPr/>
      <dgm:t>
        <a:bodyPr/>
        <a:lstStyle/>
        <a:p>
          <a:pPr algn="l" rtl="0"/>
          <a:endParaRPr lang="he-IL"/>
        </a:p>
      </dgm:t>
    </dgm:pt>
    <dgm:pt modelId="{22F054FC-2BBF-40F2-97A2-97DE7AF0251E}">
      <dgm:prSet phldrT="[טקסט]"/>
      <dgm:spPr/>
      <dgm:t>
        <a:bodyPr/>
        <a:lstStyle/>
        <a:p>
          <a:pPr algn="l" rtl="0"/>
          <a:r>
            <a:rPr lang="en-US"/>
            <a:t>MPD3</a:t>
          </a:r>
          <a:endParaRPr lang="he-IL"/>
        </a:p>
      </dgm:t>
    </dgm:pt>
    <dgm:pt modelId="{65067929-0E34-430A-A810-F73FA6693814}" type="parTrans" cxnId="{ED87B510-C143-4DAB-BB99-7D9FDBF8BFF9}">
      <dgm:prSet/>
      <dgm:spPr/>
      <dgm:t>
        <a:bodyPr/>
        <a:lstStyle/>
        <a:p>
          <a:pPr algn="l" rtl="0"/>
          <a:endParaRPr lang="he-IL"/>
        </a:p>
      </dgm:t>
    </dgm:pt>
    <dgm:pt modelId="{D95F1137-6A3D-477D-8BE8-959AE1E0AC1A}" type="sibTrans" cxnId="{ED87B510-C143-4DAB-BB99-7D9FDBF8BFF9}">
      <dgm:prSet/>
      <dgm:spPr/>
      <dgm:t>
        <a:bodyPr/>
        <a:lstStyle/>
        <a:p>
          <a:pPr algn="l" rtl="0"/>
          <a:endParaRPr lang="he-IL"/>
        </a:p>
      </dgm:t>
    </dgm:pt>
    <dgm:pt modelId="{20D365BA-5413-4CC4-8D35-758E82493E83}" type="pres">
      <dgm:prSet presAssocID="{94FBF287-7BCD-4DF9-914B-1621862A675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1D737DBB-83DB-4911-B225-F20ED12ADADB}" type="pres">
      <dgm:prSet presAssocID="{F4C9F2AC-4F16-42C4-A3A3-5CC0D07A8342}" presName="node" presStyleLbl="node1" presStyleIdx="0" presStyleCnt="4" custRadScaleRad="100046" custRadScaleInc="-255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905245A-B962-4B43-A5D3-FA067C9BF7BA}" type="pres">
      <dgm:prSet presAssocID="{82D3A061-4D5F-465C-9D6C-85000FBB8D71}" presName="sib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779FA94A-7382-4E68-8F2B-BF09262EE8C9}" type="pres">
      <dgm:prSet presAssocID="{82D3A061-4D5F-465C-9D6C-85000FBB8D71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048EA60F-5725-47E5-BF56-8714854DE009}" type="pres">
      <dgm:prSet presAssocID="{D456F35F-F4AA-456C-8121-DC0B456E97B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63F7B27-3D34-467D-BAEB-464BC3EE223F}" type="pres">
      <dgm:prSet presAssocID="{B92414E1-8FAE-4954-8699-C40F19862396}" presName="sib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F519F4D5-5FD2-46E7-B033-A4F2F2094323}" type="pres">
      <dgm:prSet presAssocID="{B92414E1-8FAE-4954-8699-C40F19862396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FC6CC83F-BB69-4B5D-A544-904D29D465B2}" type="pres">
      <dgm:prSet presAssocID="{38E9692B-1A4A-4F3C-ABD4-A169788B101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2DC5225-6453-499B-88F5-EFF7C863DC2D}" type="pres">
      <dgm:prSet presAssocID="{352F5D0D-7FB1-443A-A5AE-6D51EDCF05F8}" presName="sib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7330ABEF-84BD-494D-99E3-232C25C72335}" type="pres">
      <dgm:prSet presAssocID="{352F5D0D-7FB1-443A-A5AE-6D51EDCF05F8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409EC062-A297-4E38-A807-5C89B0E452CC}" type="pres">
      <dgm:prSet presAssocID="{22F054FC-2BBF-40F2-97A2-97DE7AF0251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59A2FA3-1B8A-4B75-A8E5-0686A1A36106}" type="pres">
      <dgm:prSet presAssocID="{D95F1137-6A3D-477D-8BE8-959AE1E0AC1A}" presName="sib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F99A6E5E-56FD-4242-B4D8-60BE53003002}" type="pres">
      <dgm:prSet presAssocID="{D95F1137-6A3D-477D-8BE8-959AE1E0AC1A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</dgm:ptLst>
  <dgm:cxnLst>
    <dgm:cxn modelId="{0A84C304-C2B7-4DC0-9D7C-BE0D83A4645A}" type="presOf" srcId="{82D3A061-4D5F-465C-9D6C-85000FBB8D71}" destId="{779FA94A-7382-4E68-8F2B-BF09262EE8C9}" srcOrd="1" destOrd="0" presId="urn:microsoft.com/office/officeart/2005/8/layout/cycle2"/>
    <dgm:cxn modelId="{CBBF8EF1-AFA8-448C-B0C3-99F3DB9665DB}" type="presOf" srcId="{94FBF287-7BCD-4DF9-914B-1621862A6758}" destId="{20D365BA-5413-4CC4-8D35-758E82493E83}" srcOrd="0" destOrd="0" presId="urn:microsoft.com/office/officeart/2005/8/layout/cycle2"/>
    <dgm:cxn modelId="{B770079A-23A7-4AFC-BE82-B0CC0A657875}" type="presOf" srcId="{B92414E1-8FAE-4954-8699-C40F19862396}" destId="{363F7B27-3D34-467D-BAEB-464BC3EE223F}" srcOrd="0" destOrd="0" presId="urn:microsoft.com/office/officeart/2005/8/layout/cycle2"/>
    <dgm:cxn modelId="{7911D1A8-745D-4461-86E6-AB57734F9A79}" type="presOf" srcId="{22F054FC-2BBF-40F2-97A2-97DE7AF0251E}" destId="{409EC062-A297-4E38-A807-5C89B0E452CC}" srcOrd="0" destOrd="0" presId="urn:microsoft.com/office/officeart/2005/8/layout/cycle2"/>
    <dgm:cxn modelId="{E9F40388-2F5C-400C-8890-27FD500C86E2}" type="presOf" srcId="{D456F35F-F4AA-456C-8121-DC0B456E97BB}" destId="{048EA60F-5725-47E5-BF56-8714854DE009}" srcOrd="0" destOrd="0" presId="urn:microsoft.com/office/officeart/2005/8/layout/cycle2"/>
    <dgm:cxn modelId="{40E13D8E-4B79-46E2-B018-CEF3A57BCF92}" type="presOf" srcId="{352F5D0D-7FB1-443A-A5AE-6D51EDCF05F8}" destId="{E2DC5225-6453-499B-88F5-EFF7C863DC2D}" srcOrd="0" destOrd="0" presId="urn:microsoft.com/office/officeart/2005/8/layout/cycle2"/>
    <dgm:cxn modelId="{ED87B510-C143-4DAB-BB99-7D9FDBF8BFF9}" srcId="{94FBF287-7BCD-4DF9-914B-1621862A6758}" destId="{22F054FC-2BBF-40F2-97A2-97DE7AF0251E}" srcOrd="3" destOrd="0" parTransId="{65067929-0E34-430A-A810-F73FA6693814}" sibTransId="{D95F1137-6A3D-477D-8BE8-959AE1E0AC1A}"/>
    <dgm:cxn modelId="{29AC6A1A-D682-40B6-A0CB-A01CD11A4556}" srcId="{94FBF287-7BCD-4DF9-914B-1621862A6758}" destId="{38E9692B-1A4A-4F3C-ABD4-A169788B1019}" srcOrd="2" destOrd="0" parTransId="{942B4C46-1471-4483-B96B-7C41298E328A}" sibTransId="{352F5D0D-7FB1-443A-A5AE-6D51EDCF05F8}"/>
    <dgm:cxn modelId="{05C797D2-ADB0-45E5-94BB-E2B11DED53ED}" type="presOf" srcId="{F4C9F2AC-4F16-42C4-A3A3-5CC0D07A8342}" destId="{1D737DBB-83DB-4911-B225-F20ED12ADADB}" srcOrd="0" destOrd="0" presId="urn:microsoft.com/office/officeart/2005/8/layout/cycle2"/>
    <dgm:cxn modelId="{B42B3C3E-93C4-46A6-9E8C-23A6FDCD07E5}" srcId="{94FBF287-7BCD-4DF9-914B-1621862A6758}" destId="{F4C9F2AC-4F16-42C4-A3A3-5CC0D07A8342}" srcOrd="0" destOrd="0" parTransId="{3946E83F-40DF-4DC6-89FF-1071F698879E}" sibTransId="{82D3A061-4D5F-465C-9D6C-85000FBB8D71}"/>
    <dgm:cxn modelId="{D9C6B5F9-CC8E-4D89-BB1F-EEF573420F84}" type="presOf" srcId="{352F5D0D-7FB1-443A-A5AE-6D51EDCF05F8}" destId="{7330ABEF-84BD-494D-99E3-232C25C72335}" srcOrd="1" destOrd="0" presId="urn:microsoft.com/office/officeart/2005/8/layout/cycle2"/>
    <dgm:cxn modelId="{55C95225-936E-4201-B65E-CCE45FAC644A}" type="presOf" srcId="{82D3A061-4D5F-465C-9D6C-85000FBB8D71}" destId="{7905245A-B962-4B43-A5D3-FA067C9BF7BA}" srcOrd="0" destOrd="0" presId="urn:microsoft.com/office/officeart/2005/8/layout/cycle2"/>
    <dgm:cxn modelId="{F62357B8-2D75-4EB0-9A8C-FC06ED6809D5}" type="presOf" srcId="{D95F1137-6A3D-477D-8BE8-959AE1E0AC1A}" destId="{F99A6E5E-56FD-4242-B4D8-60BE53003002}" srcOrd="1" destOrd="0" presId="urn:microsoft.com/office/officeart/2005/8/layout/cycle2"/>
    <dgm:cxn modelId="{9021F45E-9BED-4FAC-9552-53E59351876C}" srcId="{94FBF287-7BCD-4DF9-914B-1621862A6758}" destId="{D456F35F-F4AA-456C-8121-DC0B456E97BB}" srcOrd="1" destOrd="0" parTransId="{25833C92-61A5-4255-B006-87F3BB24EE2F}" sibTransId="{B92414E1-8FAE-4954-8699-C40F19862396}"/>
    <dgm:cxn modelId="{B588513C-FA15-4349-8D94-715F49D75D17}" type="presOf" srcId="{38E9692B-1A4A-4F3C-ABD4-A169788B1019}" destId="{FC6CC83F-BB69-4B5D-A544-904D29D465B2}" srcOrd="0" destOrd="0" presId="urn:microsoft.com/office/officeart/2005/8/layout/cycle2"/>
    <dgm:cxn modelId="{F0BF6D90-3638-4BF4-977B-1FBF8FED9CFD}" type="presOf" srcId="{B92414E1-8FAE-4954-8699-C40F19862396}" destId="{F519F4D5-5FD2-46E7-B033-A4F2F2094323}" srcOrd="1" destOrd="0" presId="urn:microsoft.com/office/officeart/2005/8/layout/cycle2"/>
    <dgm:cxn modelId="{000E8C78-79D4-42B7-97E7-9F633B026E64}" type="presOf" srcId="{D95F1137-6A3D-477D-8BE8-959AE1E0AC1A}" destId="{D59A2FA3-1B8A-4B75-A8E5-0686A1A36106}" srcOrd="0" destOrd="0" presId="urn:microsoft.com/office/officeart/2005/8/layout/cycle2"/>
    <dgm:cxn modelId="{CE1AFB2D-2898-4AF1-B6C4-760790A2CC99}" type="presParOf" srcId="{20D365BA-5413-4CC4-8D35-758E82493E83}" destId="{1D737DBB-83DB-4911-B225-F20ED12ADADB}" srcOrd="0" destOrd="0" presId="urn:microsoft.com/office/officeart/2005/8/layout/cycle2"/>
    <dgm:cxn modelId="{10833F3A-2AAC-4C00-9B8B-CC6790926BAA}" type="presParOf" srcId="{20D365BA-5413-4CC4-8D35-758E82493E83}" destId="{7905245A-B962-4B43-A5D3-FA067C9BF7BA}" srcOrd="1" destOrd="0" presId="urn:microsoft.com/office/officeart/2005/8/layout/cycle2"/>
    <dgm:cxn modelId="{3E8EF809-4C8C-47FB-BDE2-DBCB998E7D5A}" type="presParOf" srcId="{7905245A-B962-4B43-A5D3-FA067C9BF7BA}" destId="{779FA94A-7382-4E68-8F2B-BF09262EE8C9}" srcOrd="0" destOrd="0" presId="urn:microsoft.com/office/officeart/2005/8/layout/cycle2"/>
    <dgm:cxn modelId="{266645AF-036F-44AB-9BDD-C98639F42324}" type="presParOf" srcId="{20D365BA-5413-4CC4-8D35-758E82493E83}" destId="{048EA60F-5725-47E5-BF56-8714854DE009}" srcOrd="2" destOrd="0" presId="urn:microsoft.com/office/officeart/2005/8/layout/cycle2"/>
    <dgm:cxn modelId="{DF3DDA5A-F49E-41A1-8FEC-D3A5C9CFB0E0}" type="presParOf" srcId="{20D365BA-5413-4CC4-8D35-758E82493E83}" destId="{363F7B27-3D34-467D-BAEB-464BC3EE223F}" srcOrd="3" destOrd="0" presId="urn:microsoft.com/office/officeart/2005/8/layout/cycle2"/>
    <dgm:cxn modelId="{F7A1B7D7-8275-4329-BFAF-00B1399C469C}" type="presParOf" srcId="{363F7B27-3D34-467D-BAEB-464BC3EE223F}" destId="{F519F4D5-5FD2-46E7-B033-A4F2F2094323}" srcOrd="0" destOrd="0" presId="urn:microsoft.com/office/officeart/2005/8/layout/cycle2"/>
    <dgm:cxn modelId="{68A2E57E-7C87-44BE-B9EC-E433B36CC0B6}" type="presParOf" srcId="{20D365BA-5413-4CC4-8D35-758E82493E83}" destId="{FC6CC83F-BB69-4B5D-A544-904D29D465B2}" srcOrd="4" destOrd="0" presId="urn:microsoft.com/office/officeart/2005/8/layout/cycle2"/>
    <dgm:cxn modelId="{4F104A24-8D09-4EFB-8457-BA0428CB37C0}" type="presParOf" srcId="{20D365BA-5413-4CC4-8D35-758E82493E83}" destId="{E2DC5225-6453-499B-88F5-EFF7C863DC2D}" srcOrd="5" destOrd="0" presId="urn:microsoft.com/office/officeart/2005/8/layout/cycle2"/>
    <dgm:cxn modelId="{7807AF22-30D3-4220-BA27-9114EE20636B}" type="presParOf" srcId="{E2DC5225-6453-499B-88F5-EFF7C863DC2D}" destId="{7330ABEF-84BD-494D-99E3-232C25C72335}" srcOrd="0" destOrd="0" presId="urn:microsoft.com/office/officeart/2005/8/layout/cycle2"/>
    <dgm:cxn modelId="{0DC6C776-D714-4BE0-9405-DF6C7AC3B9FA}" type="presParOf" srcId="{20D365BA-5413-4CC4-8D35-758E82493E83}" destId="{409EC062-A297-4E38-A807-5C89B0E452CC}" srcOrd="6" destOrd="0" presId="urn:microsoft.com/office/officeart/2005/8/layout/cycle2"/>
    <dgm:cxn modelId="{302F09D4-C399-45CB-B293-16864948CB83}" type="presParOf" srcId="{20D365BA-5413-4CC4-8D35-758E82493E83}" destId="{D59A2FA3-1B8A-4B75-A8E5-0686A1A36106}" srcOrd="7" destOrd="0" presId="urn:microsoft.com/office/officeart/2005/8/layout/cycle2"/>
    <dgm:cxn modelId="{C8096475-8C54-415C-AE07-8DD00BCC1123}" type="presParOf" srcId="{D59A2FA3-1B8A-4B75-A8E5-0686A1A36106}" destId="{F99A6E5E-56FD-4242-B4D8-60BE53003002}" srcOrd="0" destOrd="0" presId="urn:microsoft.com/office/officeart/2005/8/layout/cycle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737DBB-83DB-4911-B225-F20ED12ADADB}">
      <dsp:nvSpPr>
        <dsp:cNvPr id="0" name=""/>
        <dsp:cNvSpPr/>
      </dsp:nvSpPr>
      <dsp:spPr>
        <a:xfrm>
          <a:off x="1536379" y="147"/>
          <a:ext cx="853231" cy="853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idle</a:t>
          </a:r>
          <a:endParaRPr lang="he-IL" sz="1600" kern="1200"/>
        </a:p>
      </dsp:txBody>
      <dsp:txXfrm>
        <a:off x="1536379" y="147"/>
        <a:ext cx="853231" cy="853231"/>
      </dsp:txXfrm>
    </dsp:sp>
    <dsp:sp modelId="{7905245A-B962-4B43-A5D3-FA067C9BF7BA}">
      <dsp:nvSpPr>
        <dsp:cNvPr id="0" name=""/>
        <dsp:cNvSpPr/>
      </dsp:nvSpPr>
      <dsp:spPr>
        <a:xfrm rot="2666269">
          <a:off x="2303524" y="731508"/>
          <a:ext cx="234184" cy="287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2666269">
        <a:off x="2303524" y="731508"/>
        <a:ext cx="234184" cy="287965"/>
      </dsp:txXfrm>
    </dsp:sp>
    <dsp:sp modelId="{048EA60F-5725-47E5-BF56-8714854DE009}">
      <dsp:nvSpPr>
        <dsp:cNvPr id="0" name=""/>
        <dsp:cNvSpPr/>
      </dsp:nvSpPr>
      <dsp:spPr>
        <a:xfrm>
          <a:off x="2461086" y="906884"/>
          <a:ext cx="853231" cy="853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MPD1</a:t>
          </a:r>
          <a:endParaRPr lang="he-IL" sz="1600" kern="1200"/>
        </a:p>
      </dsp:txBody>
      <dsp:txXfrm>
        <a:off x="2461086" y="906884"/>
        <a:ext cx="853231" cy="853231"/>
      </dsp:txXfrm>
    </dsp:sp>
    <dsp:sp modelId="{363F7B27-3D34-467D-BAEB-464BC3EE223F}">
      <dsp:nvSpPr>
        <dsp:cNvPr id="0" name=""/>
        <dsp:cNvSpPr/>
      </dsp:nvSpPr>
      <dsp:spPr>
        <a:xfrm rot="8100000">
          <a:off x="2325378" y="1638220"/>
          <a:ext cx="227240" cy="287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8100000">
        <a:off x="2325378" y="1638220"/>
        <a:ext cx="227240" cy="287965"/>
      </dsp:txXfrm>
    </dsp:sp>
    <dsp:sp modelId="{FC6CC83F-BB69-4B5D-A544-904D29D465B2}">
      <dsp:nvSpPr>
        <dsp:cNvPr id="0" name=""/>
        <dsp:cNvSpPr/>
      </dsp:nvSpPr>
      <dsp:spPr>
        <a:xfrm>
          <a:off x="1554584" y="1813386"/>
          <a:ext cx="853231" cy="853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MPD2</a:t>
          </a:r>
          <a:endParaRPr lang="he-IL" sz="1600" kern="1200"/>
        </a:p>
      </dsp:txBody>
      <dsp:txXfrm>
        <a:off x="1554584" y="1813386"/>
        <a:ext cx="853231" cy="853231"/>
      </dsp:txXfrm>
    </dsp:sp>
    <dsp:sp modelId="{E2DC5225-6453-499B-88F5-EFF7C863DC2D}">
      <dsp:nvSpPr>
        <dsp:cNvPr id="0" name=""/>
        <dsp:cNvSpPr/>
      </dsp:nvSpPr>
      <dsp:spPr>
        <a:xfrm rot="13500000">
          <a:off x="1418876" y="1647315"/>
          <a:ext cx="227240" cy="287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13500000">
        <a:off x="1418876" y="1647315"/>
        <a:ext cx="227240" cy="287965"/>
      </dsp:txXfrm>
    </dsp:sp>
    <dsp:sp modelId="{409EC062-A297-4E38-A807-5C89B0E452CC}">
      <dsp:nvSpPr>
        <dsp:cNvPr id="0" name=""/>
        <dsp:cNvSpPr/>
      </dsp:nvSpPr>
      <dsp:spPr>
        <a:xfrm>
          <a:off x="648081" y="906884"/>
          <a:ext cx="853231" cy="853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MPD3</a:t>
          </a:r>
          <a:endParaRPr lang="he-IL" sz="1600" kern="1200"/>
        </a:p>
      </dsp:txBody>
      <dsp:txXfrm>
        <a:off x="648081" y="906884"/>
        <a:ext cx="853231" cy="853231"/>
      </dsp:txXfrm>
    </dsp:sp>
    <dsp:sp modelId="{D59A2FA3-1B8A-4B75-A8E5-0686A1A36106}">
      <dsp:nvSpPr>
        <dsp:cNvPr id="0" name=""/>
        <dsp:cNvSpPr/>
      </dsp:nvSpPr>
      <dsp:spPr>
        <a:xfrm rot="18864687">
          <a:off x="1404207" y="740607"/>
          <a:ext cx="220541" cy="287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300" kern="1200"/>
        </a:p>
      </dsp:txBody>
      <dsp:txXfrm rot="18864687">
        <a:off x="1404207" y="740607"/>
        <a:ext cx="220541" cy="287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55FF-C35B-46F9-A622-8D854F5DC203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37B4-EDB9-4B95-B38B-55516F102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13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הערות:</a:t>
            </a:r>
          </a:p>
          <a:p>
            <a:pPr algn="r" rtl="1"/>
            <a:r>
              <a:rPr lang="he-IL" dirty="0" smtClean="0"/>
              <a:t>מי אנחנו.</a:t>
            </a:r>
            <a:r>
              <a:rPr lang="he-IL" baseline="0" dirty="0" smtClean="0"/>
              <a:t> תזכורת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MPD= Message Pack Data (1 pack of 8 bits that is transmitted in the Payload field. There can be more than 1 MPD in Payload field and the number of MPD is represented by the field Data Length in the transmitted message.</a:t>
            </a:r>
          </a:p>
          <a:p>
            <a:pPr algn="r" rtl="1"/>
            <a:r>
              <a:rPr lang="he-IL" dirty="0" smtClean="0"/>
              <a:t>במצב</a:t>
            </a:r>
            <a:r>
              <a:rPr lang="he-IL" baseline="0" dirty="0" smtClean="0"/>
              <a:t> </a:t>
            </a:r>
            <a:r>
              <a:rPr lang="en-US" baseline="0" dirty="0" smtClean="0"/>
              <a:t>MPD3</a:t>
            </a:r>
            <a:r>
              <a:rPr lang="he-IL" baseline="0" dirty="0" smtClean="0"/>
              <a:t> אנחנו מעברים את השינוי ל </a:t>
            </a:r>
            <a:r>
              <a:rPr lang="en-US" baseline="0" dirty="0" smtClean="0"/>
              <a:t>OPU-FIFO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Opcode FIFO receives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the Opcode Unite block. It stores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until the VSYNC of the VESA is active. Then,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opcodes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written to the calculated row in the RAM: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RAM_adr_wr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[8..0] = 20*x + y.</a:t>
            </a:r>
          </a:p>
          <a:p>
            <a:pPr lvl="0"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com_type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 (remove a symbol) then RAM_data_in[0..13]= "0…0"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(add a symbol) RAM_data_in [0..13]= "com_add".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Com_type = the first bit indicating if we want to add or remove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symbol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RAM we save the </a:t>
            </a:r>
            <a:r>
              <a:rPr lang="en-US" b="1" u="sng" dirty="0" smtClean="0"/>
              <a:t>row</a:t>
            </a:r>
            <a:r>
              <a:rPr lang="en-US" dirty="0" smtClean="0"/>
              <a:t> in SDRAM, in which the symbol of this block </a:t>
            </a:r>
            <a:r>
              <a:rPr lang="en-US" b="1" u="sng" dirty="0" smtClean="0"/>
              <a:t>starts</a:t>
            </a:r>
            <a:r>
              <a:rPr lang="en-US" dirty="0" smtClean="0"/>
              <a:t>. (14 bits)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 האלגוריתם יעשה בע"פ במידה ונדרש לכך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</a:t>
            </a:r>
            <a:r>
              <a:rPr lang="he-IL" baseline="0" dirty="0" smtClean="0"/>
              <a:t> ה </a:t>
            </a:r>
            <a:r>
              <a:rPr lang="en-US" baseline="0" dirty="0" err="1" smtClean="0"/>
              <a:t>Toggeling</a:t>
            </a:r>
            <a:r>
              <a:rPr lang="he-IL" baseline="0" dirty="0" smtClean="0"/>
              <a:t>:</a:t>
            </a:r>
          </a:p>
          <a:p>
            <a:pPr algn="r" rtl="1"/>
            <a:r>
              <a:rPr lang="he-IL" baseline="0" dirty="0" smtClean="0"/>
              <a:t>מתחילים ממצב </a:t>
            </a:r>
            <a:r>
              <a:rPr lang="en-US" baseline="0" dirty="0" smtClean="0"/>
              <a:t>idle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כשה </a:t>
            </a:r>
            <a:r>
              <a:rPr lang="en-US" baseline="0" dirty="0" smtClean="0"/>
              <a:t>RAM</a:t>
            </a:r>
            <a:r>
              <a:rPr lang="he-IL" baseline="0" dirty="0" smtClean="0"/>
              <a:t>מסיים להתעדכן בשינויים המוזנים לו ע"י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, נשלח סיגנל ל </a:t>
            </a:r>
            <a:r>
              <a:rPr lang="en-US" baseline="0" dirty="0" smtClean="0"/>
              <a:t>Rd_Mng</a:t>
            </a:r>
            <a:r>
              <a:rPr lang="he-IL" baseline="0" dirty="0" smtClean="0"/>
              <a:t> המורה לו להתחיל לפעול ולקרוא מ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אל </a:t>
            </a:r>
            <a:r>
              <a:rPr lang="en-US" baseline="0" dirty="0" smtClean="0"/>
              <a:t>FIFO – A</a:t>
            </a:r>
            <a:r>
              <a:rPr lang="he-IL" baseline="0" dirty="0" smtClean="0"/>
              <a:t>.</a:t>
            </a:r>
          </a:p>
          <a:p>
            <a:pPr algn="r" rtl="1"/>
            <a:r>
              <a:rPr lang="he-IL" baseline="0" dirty="0" smtClean="0"/>
              <a:t>בכל פעם שה </a:t>
            </a:r>
            <a:r>
              <a:rPr lang="en-US" baseline="0" dirty="0" smtClean="0"/>
              <a:t>VESA</a:t>
            </a:r>
            <a:r>
              <a:rPr lang="he-IL" baseline="0" dirty="0" smtClean="0"/>
              <a:t> מבקשת מחזור כתיבה אליה (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), אנו קוראים מ </a:t>
            </a:r>
            <a:r>
              <a:rPr lang="en-US" baseline="0" dirty="0" smtClean="0"/>
              <a:t>FIFO</a:t>
            </a:r>
            <a:r>
              <a:rPr lang="he-IL" baseline="0" dirty="0" smtClean="0"/>
              <a:t> אחד וכותבים לאחר.</a:t>
            </a:r>
          </a:p>
          <a:p>
            <a:pPr algn="r" rtl="1"/>
            <a:r>
              <a:rPr lang="he-IL" baseline="0" dirty="0" smtClean="0"/>
              <a:t>ה </a:t>
            </a:r>
            <a:r>
              <a:rPr lang="en-US" baseline="0" dirty="0" smtClean="0"/>
              <a:t>toggling</a:t>
            </a:r>
            <a:r>
              <a:rPr lang="he-IL" baseline="0" dirty="0" smtClean="0"/>
              <a:t> נעשה עד שמגיעים לשורה האחרונה ב </a:t>
            </a:r>
            <a:r>
              <a:rPr lang="en-US" baseline="0" dirty="0" smtClean="0"/>
              <a:t>VEAS</a:t>
            </a:r>
            <a:r>
              <a:rPr lang="he-IL" baseline="0" dirty="0" smtClean="0"/>
              <a:t>, בה יש לקרוא רק מ </a:t>
            </a:r>
            <a:r>
              <a:rPr lang="en-US" baseline="0" dirty="0" smtClean="0"/>
              <a:t>FIFO B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פירוט האלגוריתם יעשה בע"פ במידה ונדרש לכך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הצגת תוכן המצגת:</a:t>
            </a:r>
          </a:p>
          <a:p>
            <a:pPr algn="r" rtl="1">
              <a:buFontTx/>
              <a:buChar char="-"/>
            </a:pPr>
            <a:r>
              <a:rPr lang="he-IL" dirty="0" smtClean="0"/>
              <a:t>מבט כללי על </a:t>
            </a:r>
            <a:r>
              <a:rPr lang="he-IL" dirty="0" err="1" smtClean="0"/>
              <a:t>הפרוייקט</a:t>
            </a:r>
            <a:r>
              <a:rPr lang="he-IL" dirty="0" smtClean="0"/>
              <a:t> ולמה הוא נועד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הארכיטקטורה העליונה ומבט כולל על מבנה המערכת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הסברת עקרון הפעולה של כל בלוק</a:t>
            </a:r>
          </a:p>
          <a:p>
            <a:pPr algn="r" rtl="1">
              <a:buFontTx/>
              <a:buChar char="-"/>
            </a:pPr>
            <a:r>
              <a:rPr lang="he-IL" baseline="0" dirty="0" smtClean="0"/>
              <a:t>הלו"ז של </a:t>
            </a:r>
            <a:r>
              <a:rPr lang="he-IL" baseline="0" dirty="0" err="1" smtClean="0"/>
              <a:t>הפרוייקט</a:t>
            </a:r>
            <a:endParaRPr lang="he-IL" dirty="0" smtClean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הצורך: שינויים מהירים של תצוגת המסך.</a:t>
            </a:r>
          </a:p>
          <a:p>
            <a:pPr algn="r" rtl="1"/>
            <a:r>
              <a:rPr lang="he-IL" baseline="0" dirty="0" smtClean="0"/>
              <a:t>הפתרון: ביצוע אותם שינויים תוך כדי יצירת התמונה ללא צורך בשמירת פריים שלם.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להסביר בקצרה מה רואים בתמונה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תזכורת:</a:t>
            </a:r>
          </a:p>
          <a:p>
            <a:pPr algn="r" rtl="1"/>
            <a:r>
              <a:rPr lang="he-IL" baseline="0" dirty="0" smtClean="0"/>
              <a:t>ביצוע שינויים על גבי מסך תוך כדי יצירת התמונה ללא צורך בשמירת פריים שלם.</a:t>
            </a:r>
          </a:p>
          <a:p>
            <a:pPr algn="r" rtl="1"/>
            <a:r>
              <a:rPr lang="he-IL" baseline="0" dirty="0" smtClean="0"/>
              <a:t>משתמשים בתשתית של </a:t>
            </a:r>
            <a:r>
              <a:rPr lang="he-IL" baseline="0" dirty="0" err="1" smtClean="0"/>
              <a:t>פרוייקט</a:t>
            </a:r>
            <a:r>
              <a:rPr lang="he-IL" baseline="0" dirty="0" smtClean="0"/>
              <a:t> קודם.</a:t>
            </a:r>
          </a:p>
          <a:p>
            <a:pPr algn="r" rtl="1"/>
            <a:r>
              <a:rPr lang="he-IL" baseline="0" dirty="0" smtClean="0"/>
              <a:t>התקשורת החיצונית בין המערכת למחשב תבוצע באמצעות פרוטוקול </a:t>
            </a:r>
            <a:r>
              <a:rPr lang="en-US" baseline="0" dirty="0" smtClean="0"/>
              <a:t>UART</a:t>
            </a:r>
            <a:r>
              <a:rPr lang="he-IL" baseline="0" dirty="0" smtClean="0"/>
              <a:t> </a:t>
            </a:r>
          </a:p>
          <a:p>
            <a:pPr algn="r" rtl="1"/>
            <a:r>
              <a:rPr lang="he-IL" baseline="0" dirty="0" smtClean="0"/>
              <a:t>התקשורת בין הבלוקים הפנימיים תבוצע בהתאם לפרוטוקול </a:t>
            </a:r>
            <a:r>
              <a:rPr lang="en-US" baseline="0" dirty="0" smtClean="0"/>
              <a:t>WISHBONE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כל הבלוקים עובדים בתדר של 133</a:t>
            </a:r>
            <a:r>
              <a:rPr lang="en-US" baseline="0" dirty="0" smtClean="0"/>
              <a:t>MHz</a:t>
            </a:r>
            <a:r>
              <a:rPr lang="he-IL" baseline="0" dirty="0" smtClean="0"/>
              <a:t> למעט ה</a:t>
            </a:r>
            <a:r>
              <a:rPr lang="en-US" baseline="0" dirty="0" err="1" smtClean="0"/>
              <a:t>Vesa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="1" baseline="0" dirty="0" smtClean="0">
                <a:solidFill>
                  <a:srgbClr val="FF0000"/>
                </a:solidFill>
              </a:rPr>
              <a:t>ה</a:t>
            </a:r>
            <a:r>
              <a:rPr lang="en-US" b="1" baseline="0" dirty="0" err="1" smtClean="0">
                <a:solidFill>
                  <a:srgbClr val="FF0000"/>
                </a:solidFill>
              </a:rPr>
              <a:t>uart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en-US" b="1" baseline="0" dirty="0" err="1" smtClean="0">
                <a:solidFill>
                  <a:srgbClr val="FF0000"/>
                </a:solidFill>
              </a:rPr>
              <a:t>tx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 "עוטף" את המידע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ה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r>
              <a:rPr lang="he-IL" b="0" baseline="0" dirty="0" smtClean="0">
                <a:solidFill>
                  <a:srgbClr val="FF0000"/>
                </a:solidFill>
              </a:rPr>
              <a:t> חבילות, ושולח כל פעם חבילה במקביל </a:t>
            </a:r>
            <a:r>
              <a:rPr lang="en-US" b="0" baseline="0" dirty="0" smtClean="0">
                <a:solidFill>
                  <a:srgbClr val="FF0000"/>
                </a:solidFill>
              </a:rPr>
              <a:t>UART TX</a:t>
            </a:r>
            <a:r>
              <a:rPr lang="he-IL" b="0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שמוציא את זה טורי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endParaRPr lang="he-IL" b="0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en-US" b="0" baseline="0" dirty="0" smtClean="0">
                <a:solidFill>
                  <a:srgbClr val="FF0000"/>
                </a:solidFill>
              </a:rPr>
              <a:t>ME</a:t>
            </a:r>
            <a:r>
              <a:rPr lang="he-IL" b="0" baseline="0" dirty="0" smtClean="0">
                <a:solidFill>
                  <a:srgbClr val="FF0000"/>
                </a:solidFill>
              </a:rPr>
              <a:t> מוציא גם </a:t>
            </a:r>
            <a:r>
              <a:rPr lang="en-US" b="0" baseline="0" dirty="0" smtClean="0">
                <a:solidFill>
                  <a:srgbClr val="FF0000"/>
                </a:solidFill>
              </a:rPr>
              <a:t>frame finish</a:t>
            </a:r>
            <a:r>
              <a:rPr lang="he-IL" b="0" baseline="0" dirty="0" smtClean="0">
                <a:solidFill>
                  <a:srgbClr val="FF0000"/>
                </a:solidFill>
              </a:rPr>
              <a:t> ל</a:t>
            </a:r>
            <a:r>
              <a:rPr lang="en-US" b="0" baseline="0" dirty="0" smtClean="0">
                <a:solidFill>
                  <a:srgbClr val="FF0000"/>
                </a:solidFill>
              </a:rPr>
              <a:t>WTME</a:t>
            </a:r>
            <a:r>
              <a:rPr lang="he-IL" b="0" baseline="0" dirty="0" smtClean="0">
                <a:solidFill>
                  <a:srgbClr val="FF0000"/>
                </a:solidFill>
              </a:rPr>
              <a:t> כך שכל עוד הוא נמוך לא תתאפשר כתיבה חדשה ל</a:t>
            </a:r>
            <a:r>
              <a:rPr lang="en-US" b="0" baseline="0" dirty="0" smtClean="0">
                <a:solidFill>
                  <a:srgbClr val="FF0000"/>
                </a:solidFill>
              </a:rPr>
              <a:t>ME</a:t>
            </a:r>
            <a:r>
              <a:rPr lang="he-IL" b="0" baseline="0" dirty="0" smtClean="0">
                <a:solidFill>
                  <a:srgbClr val="FF0000"/>
                </a:solidFill>
              </a:rPr>
              <a:t> כי הוא עסוק....</a:t>
            </a:r>
          </a:p>
          <a:p>
            <a:pPr algn="r" rtl="1"/>
            <a:r>
              <a:rPr lang="he-IL" b="1" baseline="0" dirty="0" smtClean="0">
                <a:solidFill>
                  <a:srgbClr val="FF0000"/>
                </a:solidFill>
              </a:rPr>
              <a:t>ה</a:t>
            </a:r>
            <a:r>
              <a:rPr lang="en-US" b="1" baseline="0" dirty="0" err="1" smtClean="0">
                <a:solidFill>
                  <a:srgbClr val="FF0000"/>
                </a:solidFill>
              </a:rPr>
              <a:t>uart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en-US" b="1" baseline="0" dirty="0" err="1" smtClean="0">
                <a:solidFill>
                  <a:srgbClr val="FF0000"/>
                </a:solidFill>
              </a:rPr>
              <a:t>tx</a:t>
            </a:r>
            <a:r>
              <a:rPr lang="en-US" b="1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 "עוטף" את המידע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ה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r>
              <a:rPr lang="he-IL" b="0" baseline="0" dirty="0" smtClean="0">
                <a:solidFill>
                  <a:srgbClr val="FF0000"/>
                </a:solidFill>
              </a:rPr>
              <a:t> חבילות, ושולח כל פעם חבילה במקביל </a:t>
            </a:r>
            <a:r>
              <a:rPr lang="en-US" b="0" baseline="0" dirty="0" smtClean="0">
                <a:solidFill>
                  <a:srgbClr val="FF0000"/>
                </a:solidFill>
              </a:rPr>
              <a:t>UART TX</a:t>
            </a:r>
            <a:r>
              <a:rPr lang="he-IL" b="0" baseline="0" dirty="0" smtClean="0">
                <a:solidFill>
                  <a:srgbClr val="FF0000"/>
                </a:solidFill>
              </a:rPr>
              <a:t> </a:t>
            </a:r>
            <a:r>
              <a:rPr lang="he-IL" b="1" baseline="0" dirty="0" smtClean="0">
                <a:solidFill>
                  <a:srgbClr val="FF0000"/>
                </a:solidFill>
              </a:rPr>
              <a:t>שמוציא את זה טורי </a:t>
            </a:r>
            <a:r>
              <a:rPr lang="he-IL" b="0" baseline="0" dirty="0" smtClean="0">
                <a:solidFill>
                  <a:srgbClr val="FF0000"/>
                </a:solidFill>
              </a:rPr>
              <a:t>לפי פרוטוקול </a:t>
            </a:r>
            <a:r>
              <a:rPr lang="en-US" b="0" baseline="0" dirty="0" smtClean="0">
                <a:solidFill>
                  <a:srgbClr val="FF0000"/>
                </a:solidFill>
              </a:rPr>
              <a:t>UART</a:t>
            </a:r>
            <a:endParaRPr lang="he-IL" b="0" baseline="0" dirty="0" smtClean="0">
              <a:solidFill>
                <a:srgbClr val="FF0000"/>
              </a:solidFill>
            </a:endParaRPr>
          </a:p>
          <a:p>
            <a:pPr algn="r" rtl="1"/>
            <a:r>
              <a:rPr lang="en-US" b="0" baseline="0" dirty="0" smtClean="0">
                <a:solidFill>
                  <a:srgbClr val="FF0000"/>
                </a:solidFill>
              </a:rPr>
              <a:t>ME</a:t>
            </a:r>
            <a:r>
              <a:rPr lang="he-IL" b="0" baseline="0" dirty="0" smtClean="0">
                <a:solidFill>
                  <a:srgbClr val="FF0000"/>
                </a:solidFill>
              </a:rPr>
              <a:t> מוציא גם </a:t>
            </a:r>
            <a:r>
              <a:rPr lang="en-US" b="0" baseline="0" dirty="0" smtClean="0">
                <a:solidFill>
                  <a:srgbClr val="FF0000"/>
                </a:solidFill>
              </a:rPr>
              <a:t>frame finish</a:t>
            </a:r>
            <a:r>
              <a:rPr lang="he-IL" b="0" baseline="0" dirty="0" smtClean="0">
                <a:solidFill>
                  <a:srgbClr val="FF0000"/>
                </a:solidFill>
              </a:rPr>
              <a:t> ל</a:t>
            </a:r>
            <a:r>
              <a:rPr lang="en-US" b="0" baseline="0" dirty="0" smtClean="0">
                <a:solidFill>
                  <a:srgbClr val="FF0000"/>
                </a:solidFill>
              </a:rPr>
              <a:t>WTME</a:t>
            </a:r>
            <a:r>
              <a:rPr lang="he-IL" b="0" baseline="0" dirty="0" smtClean="0">
                <a:solidFill>
                  <a:srgbClr val="FF0000"/>
                </a:solidFill>
              </a:rPr>
              <a:t> כך שכל עוד הוא נמוך לא תתאפשר כתיבה חדשה ל</a:t>
            </a:r>
            <a:r>
              <a:rPr lang="en-US" b="0" baseline="0" dirty="0" smtClean="0">
                <a:solidFill>
                  <a:srgbClr val="FF0000"/>
                </a:solidFill>
              </a:rPr>
              <a:t>ME</a:t>
            </a:r>
            <a:r>
              <a:rPr lang="he-IL" b="0" baseline="0" dirty="0" smtClean="0">
                <a:solidFill>
                  <a:srgbClr val="FF0000"/>
                </a:solidFill>
              </a:rPr>
              <a:t> כי הוא עסוק....</a:t>
            </a:r>
            <a:endParaRPr lang="he-IL" b="1" baseline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אינטראקציה</a:t>
            </a:r>
            <a:r>
              <a:rPr lang="he-IL" baseline="0" dirty="0" smtClean="0"/>
              <a:t> בין הרכיבים:</a:t>
            </a:r>
          </a:p>
          <a:p>
            <a:pPr algn="r"/>
            <a:r>
              <a:rPr lang="he-IL" baseline="0" dirty="0" smtClean="0"/>
              <a:t>ב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שמורים הסמלים. הם מועברים 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שמעביר למסך.</a:t>
            </a:r>
          </a:p>
          <a:p>
            <a:pPr algn="r"/>
            <a:r>
              <a:rPr lang="he-IL" baseline="0" dirty="0" smtClean="0"/>
              <a:t>בצבעים </a:t>
            </a:r>
            <a:r>
              <a:rPr lang="he-IL" baseline="0" dirty="0" err="1" smtClean="0"/>
              <a:t>מצויין</a:t>
            </a:r>
            <a:r>
              <a:rPr lang="he-IL" baseline="0" dirty="0" smtClean="0"/>
              <a:t> מה נשמר איפה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תהליך</a:t>
            </a:r>
            <a:r>
              <a:rPr lang="he-IL" baseline="0" dirty="0" smtClean="0"/>
              <a:t> העברת המידע </a:t>
            </a:r>
            <a:r>
              <a:rPr lang="he-IL" baseline="0" dirty="0" err="1" smtClean="0"/>
              <a:t>וה</a:t>
            </a:r>
            <a:endParaRPr lang="en-US" baseline="0" dirty="0" smtClean="0"/>
          </a:p>
          <a:p>
            <a:pPr algn="r"/>
            <a:r>
              <a:rPr lang="en-US" baseline="0" dirty="0" err="1" smtClean="0"/>
              <a:t>Toggeling</a:t>
            </a:r>
            <a:r>
              <a:rPr lang="en-US" baseline="0" dirty="0" smtClean="0"/>
              <a:t> </a:t>
            </a:r>
          </a:p>
          <a:p>
            <a:pPr algn="r"/>
            <a:r>
              <a:rPr lang="he-IL" baseline="0" dirty="0" smtClean="0"/>
              <a:t>בין ה </a:t>
            </a:r>
          </a:p>
          <a:p>
            <a:pPr algn="r"/>
            <a:r>
              <a:rPr lang="en-US" baseline="0" dirty="0" smtClean="0"/>
              <a:t>FIFOs</a:t>
            </a:r>
          </a:p>
          <a:p>
            <a:pPr algn="r"/>
            <a:r>
              <a:rPr lang="he-IL" baseline="0" dirty="0" smtClean="0"/>
              <a:t>לשים לב שקצב העברת מידע בין ה</a:t>
            </a:r>
          </a:p>
          <a:p>
            <a:pPr algn="r"/>
            <a:r>
              <a:rPr lang="en-US" baseline="0" dirty="0" smtClean="0"/>
              <a:t>SDRAM</a:t>
            </a:r>
            <a:endParaRPr lang="he-IL" baseline="0" dirty="0" smtClean="0"/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dirty="0" smtClean="0"/>
              <a:t>FIFO</a:t>
            </a:r>
            <a:endParaRPr lang="he-IL" baseline="0" dirty="0" smtClean="0"/>
          </a:p>
          <a:p>
            <a:pPr algn="r"/>
            <a:r>
              <a:rPr lang="he-IL" baseline="0" dirty="0" smtClean="0"/>
              <a:t>מהיר יותר מקצב העברת המידע בין ה</a:t>
            </a:r>
          </a:p>
          <a:p>
            <a:pPr algn="r"/>
            <a:r>
              <a:rPr lang="en-US" baseline="0" dirty="0" smtClean="0"/>
              <a:t>FIFO</a:t>
            </a:r>
          </a:p>
          <a:p>
            <a:pPr algn="r"/>
            <a:r>
              <a:rPr lang="he-IL" baseline="0" dirty="0" smtClean="0"/>
              <a:t>ל</a:t>
            </a:r>
          </a:p>
          <a:p>
            <a:pPr algn="r"/>
            <a:r>
              <a:rPr lang="en-US" baseline="0" smtClean="0"/>
              <a:t>Vesa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 smtClean="0"/>
              <a:t>תיאור כללי של המערכת (בירוק- בלוקים שלנו, בורוד – בלוקים של בארי):</a:t>
            </a:r>
          </a:p>
          <a:p>
            <a:pPr algn="r" rtl="1"/>
            <a:r>
              <a:rPr lang="he-IL" baseline="0" dirty="0" smtClean="0"/>
              <a:t>מגיע חבילת שינויים מהמשתמש. </a:t>
            </a:r>
            <a:r>
              <a:rPr lang="en-US" baseline="0" dirty="0" smtClean="0"/>
              <a:t>OPU</a:t>
            </a:r>
            <a:r>
              <a:rPr lang="he-IL" baseline="0" dirty="0" smtClean="0"/>
              <a:t> מאחד את כל 3 מקבצים של 8 סיביות ל</a:t>
            </a:r>
            <a:r>
              <a:rPr lang="en-US" baseline="0" dirty="0" err="1" smtClean="0"/>
              <a:t>opcode</a:t>
            </a:r>
            <a:r>
              <a:rPr lang="he-IL" baseline="0" dirty="0" smtClean="0"/>
              <a:t> 1. את השינויים שומרים ב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.</a:t>
            </a:r>
          </a:p>
          <a:p>
            <a:pPr algn="r" rtl="1"/>
            <a:r>
              <a:rPr lang="he-IL" baseline="0" dirty="0" smtClean="0"/>
              <a:t>כש </a:t>
            </a:r>
            <a:r>
              <a:rPr lang="en-US" baseline="0" dirty="0" smtClean="0"/>
              <a:t>Vsync</a:t>
            </a:r>
            <a:r>
              <a:rPr lang="he-IL" baseline="0" dirty="0" smtClean="0"/>
              <a:t> עולה, </a:t>
            </a:r>
            <a:r>
              <a:rPr lang="en-US" baseline="0" dirty="0" smtClean="0"/>
              <a:t>OPU-FIFO</a:t>
            </a:r>
            <a:r>
              <a:rPr lang="he-IL" baseline="0" dirty="0" smtClean="0"/>
              <a:t> מעדכן את ה </a:t>
            </a:r>
            <a:r>
              <a:rPr lang="en-US" baseline="0" dirty="0" smtClean="0"/>
              <a:t>RAM</a:t>
            </a:r>
            <a:r>
              <a:rPr lang="he-IL" baseline="0" dirty="0" smtClean="0"/>
              <a:t> בחבילת השינויים הבאה. כשהסתיים העדכון, </a:t>
            </a:r>
            <a:r>
              <a:rPr lang="en-US" baseline="0" dirty="0" err="1" smtClean="0"/>
              <a:t>Re_Mng_Valid</a:t>
            </a:r>
            <a:r>
              <a:rPr lang="he-IL" baseline="0" dirty="0" smtClean="0"/>
              <a:t> עולה.</a:t>
            </a:r>
          </a:p>
          <a:p>
            <a:pPr algn="r" rtl="1"/>
            <a:r>
              <a:rPr lang="en-US" baseline="0" dirty="0" smtClean="0"/>
              <a:t>Re_Mng</a:t>
            </a:r>
            <a:r>
              <a:rPr lang="he-IL" baseline="0" dirty="0" smtClean="0"/>
              <a:t> מתחיל לנהל את הכתיבה ל</a:t>
            </a:r>
            <a:r>
              <a:rPr lang="en-US" baseline="0" dirty="0" smtClean="0"/>
              <a:t>VESA</a:t>
            </a:r>
            <a:r>
              <a:rPr lang="he-IL" baseline="0" dirty="0" smtClean="0"/>
              <a:t>: </a:t>
            </a:r>
          </a:p>
          <a:p>
            <a:pPr algn="r" rtl="1"/>
            <a:r>
              <a:rPr lang="he-IL" baseline="0" dirty="0" smtClean="0"/>
              <a:t>קוראים מה </a:t>
            </a:r>
            <a:r>
              <a:rPr lang="en-US" baseline="0" dirty="0" smtClean="0"/>
              <a:t>SDRAM</a:t>
            </a:r>
            <a:r>
              <a:rPr lang="he-IL" baseline="0" dirty="0" smtClean="0"/>
              <a:t> את הסמל הרלוונטי תוך שימוש ב </a:t>
            </a:r>
            <a:r>
              <a:rPr lang="en-US" baseline="0" dirty="0" smtClean="0"/>
              <a:t>Memory Reg</a:t>
            </a:r>
            <a:r>
              <a:rPr lang="he-IL" baseline="0" dirty="0" smtClean="0"/>
              <a:t> ששומר כתובות של ה </a:t>
            </a:r>
            <a:r>
              <a:rPr lang="en-US" baseline="0" dirty="0" smtClean="0"/>
              <a:t>SDRAM</a:t>
            </a:r>
            <a:r>
              <a:rPr lang="he-IL" baseline="0" dirty="0" smtClean="0"/>
              <a:t>, שליחת נתונים ל </a:t>
            </a:r>
            <a:r>
              <a:rPr lang="en-US" baseline="0" dirty="0" smtClean="0"/>
              <a:t>FIFO A/B</a:t>
            </a:r>
            <a:r>
              <a:rPr lang="he-IL" baseline="0" dirty="0" smtClean="0"/>
              <a:t> , משם ל </a:t>
            </a:r>
            <a:r>
              <a:rPr lang="en-US" baseline="0" dirty="0" smtClean="0"/>
              <a:t>DC FIFO</a:t>
            </a:r>
            <a:r>
              <a:rPr lang="he-IL" baseline="0" dirty="0" smtClean="0"/>
              <a:t>, משם ל</a:t>
            </a:r>
          </a:p>
          <a:p>
            <a:pPr algn="r" rtl="1"/>
            <a:r>
              <a:rPr lang="en-US" baseline="0" dirty="0" smtClean="0"/>
              <a:t>VESA Controller</a:t>
            </a:r>
            <a:r>
              <a:rPr lang="he-IL" baseline="0" dirty="0" smtClean="0"/>
              <a:t> וממנו למסך. </a:t>
            </a:r>
            <a:r>
              <a:rPr lang="en-US" baseline="0" dirty="0" smtClean="0"/>
              <a:t>VESA Controller</a:t>
            </a:r>
            <a:r>
              <a:rPr lang="he-IL" baseline="0" dirty="0" smtClean="0"/>
              <a:t> שולח </a:t>
            </a:r>
            <a:r>
              <a:rPr lang="en-US" baseline="0" dirty="0" smtClean="0"/>
              <a:t>Req_in_trg</a:t>
            </a:r>
            <a:r>
              <a:rPr lang="he-IL" baseline="0" dirty="0" smtClean="0"/>
              <a:t> כדי ש </a:t>
            </a:r>
            <a:r>
              <a:rPr lang="en-US" baseline="0" dirty="0" smtClean="0"/>
              <a:t>Re_Mng</a:t>
            </a:r>
            <a:r>
              <a:rPr lang="he-IL" baseline="0" dirty="0" smtClean="0"/>
              <a:t> "יתכונן" לשליחת המידע.</a:t>
            </a:r>
          </a:p>
          <a:p>
            <a:pPr algn="r" rtl="1"/>
            <a:r>
              <a:rPr lang="en-US" baseline="0" dirty="0" smtClean="0"/>
              <a:t> 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37B4-EDB9-4B95-B38B-55516F1028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D2342-45BC-411C-BBAC-D6CEDC703F8A}" type="datetimeFigureOut">
              <a:rPr lang="en-US" smtClean="0"/>
              <a:pPr/>
              <a:t>1/25/2012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F067D-8DD3-40EB-BDCC-E9984E668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600200"/>
            <a:ext cx="1615440" cy="85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2438400"/>
            <a:ext cx="7239000" cy="1077218"/>
          </a:xfrm>
          <a:prstGeom prst="rect">
            <a:avLst/>
          </a:prstGeom>
          <a:noFill/>
        </p:spPr>
        <p:txBody>
          <a:bodyPr wrap="square" rtlCol="1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Project mid presentation</a:t>
            </a:r>
          </a:p>
          <a:p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1143000" y="3962400"/>
            <a:ext cx="6705600" cy="2057400"/>
          </a:xfrm>
          <a:prstGeom prst="rect">
            <a:avLst/>
          </a:prstGeom>
        </p:spPr>
        <p:txBody>
          <a:bodyPr tIns="0" anchor="t">
            <a:noAutofit/>
          </a:bodyPr>
          <a:lstStyle/>
          <a:p>
            <a:pPr marL="27432" lvl="0">
              <a:buClr>
                <a:schemeClr val="accent1"/>
              </a:buClr>
              <a:buSzPct val="80000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latin typeface="+mj-lt"/>
              </a:rPr>
              <a:t>Presented by : Olga </a:t>
            </a:r>
            <a:r>
              <a:rPr lang="en-US" sz="2400" b="1" dirty="0" err="1" smtClean="0">
                <a:latin typeface="+mj-lt"/>
              </a:rPr>
              <a:t>Liberman</a:t>
            </a:r>
            <a:r>
              <a:rPr lang="en-US" sz="2400" b="1" dirty="0" smtClean="0">
                <a:latin typeface="+mj-lt"/>
              </a:rPr>
              <a:t> &amp; </a:t>
            </a:r>
            <a:r>
              <a:rPr lang="en-US" sz="2400" b="1" dirty="0" err="1" smtClean="0">
                <a:latin typeface="+mj-lt"/>
              </a:rPr>
              <a:t>Yoav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Shvartz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 </a:t>
            </a: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Supervisor : Moshe </a:t>
            </a:r>
            <a:r>
              <a:rPr lang="en-US" sz="2400" b="1" dirty="0" err="1" smtClean="0">
                <a:latin typeface="+mj-lt"/>
              </a:rPr>
              <a:t>Porian</a:t>
            </a: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lang="en-US" sz="2400" b="1" dirty="0" smtClean="0"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27432" lvl="0">
              <a:buClr>
                <a:schemeClr val="accent1"/>
              </a:buClr>
              <a:buSzPct val="80000"/>
            </a:pPr>
            <a:r>
              <a:rPr lang="en-US" sz="2400" b="1" dirty="0" smtClean="0">
                <a:latin typeface="+mj-lt"/>
              </a:rPr>
              <a:t>28.1.2012</a:t>
            </a:r>
            <a:endParaRPr kumimoji="0" lang="he-I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pic>
        <p:nvPicPr>
          <p:cNvPr id="10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7620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838200" y="1371600"/>
            <a:ext cx="6265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Symbol Generator</a:t>
            </a:r>
            <a:endParaRPr lang="he-IL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OPU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325940"/>
            <a:ext cx="929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1.U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nites every 3 packs of MPD into 1 opcode by a FSM.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  <a:cs typeface="Arial" pitchFamily="34" charset="0"/>
              </a:rPr>
              <a:t>	2.Sending the changes to OPU - FIFO 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דיאגרמה 9"/>
          <p:cNvGraphicFramePr/>
          <p:nvPr/>
        </p:nvGraphicFramePr>
        <p:xfrm>
          <a:off x="4648200" y="3200400"/>
          <a:ext cx="3962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מלבן 10"/>
          <p:cNvSpPr/>
          <p:nvPr/>
        </p:nvSpPr>
        <p:spPr>
          <a:xfrm>
            <a:off x="304800" y="62484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When we reach state MPD3 then we have 1 opcode (24 bit).</a:t>
            </a:r>
            <a:endParaRPr lang="en-US" dirty="0"/>
          </a:p>
        </p:txBody>
      </p:sp>
      <p:sp>
        <p:nvSpPr>
          <p:cNvPr id="12" name="מלבן 11"/>
          <p:cNvSpPr/>
          <p:nvPr/>
        </p:nvSpPr>
        <p:spPr>
          <a:xfrm>
            <a:off x="304800" y="595526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MPD = Message Pack Data </a:t>
            </a:r>
            <a:endParaRPr lang="en-US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152400" y="4267200"/>
            <a:ext cx="4572000" cy="457200"/>
            <a:chOff x="152400" y="3733800"/>
            <a:chExt cx="4572000" cy="457200"/>
          </a:xfrm>
        </p:grpSpPr>
        <p:sp>
          <p:nvSpPr>
            <p:cNvPr id="13" name="Rectangle 1"/>
            <p:cNvSpPr/>
            <p:nvPr/>
          </p:nvSpPr>
          <p:spPr>
            <a:xfrm>
              <a:off x="152400" y="3733800"/>
              <a:ext cx="1524000" cy="457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MPD 1</a:t>
              </a:r>
            </a:p>
            <a:p>
              <a:pPr algn="ctr"/>
              <a:endParaRPr lang="en-US" sz="3200" dirty="0"/>
            </a:p>
          </p:txBody>
        </p:sp>
        <p:sp>
          <p:nvSpPr>
            <p:cNvPr id="14" name="Rectangle 1"/>
            <p:cNvSpPr/>
            <p:nvPr/>
          </p:nvSpPr>
          <p:spPr>
            <a:xfrm>
              <a:off x="1676400" y="3733800"/>
              <a:ext cx="1524000" cy="457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MPD 2</a:t>
              </a:r>
            </a:p>
            <a:p>
              <a:pPr algn="ctr"/>
              <a:endParaRPr lang="en-US" sz="3200" dirty="0"/>
            </a:p>
          </p:txBody>
        </p:sp>
        <p:sp>
          <p:nvSpPr>
            <p:cNvPr id="15" name="Rectangle 1"/>
            <p:cNvSpPr/>
            <p:nvPr/>
          </p:nvSpPr>
          <p:spPr>
            <a:xfrm>
              <a:off x="3200400" y="3733800"/>
              <a:ext cx="1524000" cy="457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MPD 3</a:t>
              </a:r>
            </a:p>
            <a:p>
              <a:pPr algn="ctr"/>
              <a:endParaRPr lang="en-US" sz="3200" dirty="0"/>
            </a:p>
          </p:txBody>
        </p:sp>
      </p:grpSp>
      <p:sp>
        <p:nvSpPr>
          <p:cNvPr id="17" name="סוגר מסולסל שמאלי 16"/>
          <p:cNvSpPr/>
          <p:nvPr/>
        </p:nvSpPr>
        <p:spPr>
          <a:xfrm rot="5400000">
            <a:off x="2209800" y="1676400"/>
            <a:ext cx="457200" cy="4572000"/>
          </a:xfrm>
          <a:prstGeom prst="leftBrace">
            <a:avLst>
              <a:gd name="adj1" fmla="val 91666"/>
              <a:gd name="adj2" fmla="val 50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"/>
          <p:cNvSpPr/>
          <p:nvPr/>
        </p:nvSpPr>
        <p:spPr>
          <a:xfrm>
            <a:off x="1752600" y="3200400"/>
            <a:ext cx="1524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sz="3200" dirty="0" smtClean="0">
              <a:solidFill>
                <a:schemeClr val="tx1"/>
              </a:solidFill>
              <a:latin typeface="Calibri" pitchFamily="34" charset="0"/>
              <a:ea typeface="Arial" pitchFamily="34" charset="0"/>
              <a:cs typeface="Arial" pitchFamily="34" charset="0"/>
            </a:endParaRPr>
          </a:p>
          <a:p>
            <a:pPr lvl="0"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opcode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OPU</a:t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6" name="קבוצה 35"/>
          <p:cNvGrpSpPr/>
          <p:nvPr/>
        </p:nvGrpSpPr>
        <p:grpSpPr>
          <a:xfrm>
            <a:off x="482902" y="1981200"/>
            <a:ext cx="8618256" cy="3857652"/>
            <a:chOff x="340058" y="928670"/>
            <a:chExt cx="8618256" cy="3857652"/>
          </a:xfrm>
        </p:grpSpPr>
        <p:sp>
          <p:nvSpPr>
            <p:cNvPr id="37" name="מלבן 36"/>
            <p:cNvSpPr/>
            <p:nvPr/>
          </p:nvSpPr>
          <p:spPr>
            <a:xfrm>
              <a:off x="2500298" y="928670"/>
              <a:ext cx="3456384" cy="3857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0058" y="200024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Wbs_adr_i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0058" y="2441701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Wbs_tga_i</a:t>
              </a:r>
              <a:r>
                <a:rPr lang="en-US" dirty="0" smtClean="0"/>
                <a:t> [9..0]</a:t>
              </a:r>
              <a:endParaRPr lang="he-IL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0058" y="2945145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Wbs_dat_i</a:t>
              </a:r>
              <a:r>
                <a:rPr lang="en-US" dirty="0" smtClean="0"/>
                <a:t> [7..0]</a:t>
              </a:r>
              <a:endParaRPr lang="he-IL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5532" y="342900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Wbs_cyc_i</a:t>
              </a:r>
              <a:endParaRPr lang="he-IL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5532" y="3910444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Wbs_stb_i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78642" y="2517976"/>
              <a:ext cx="2442572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Unite</a:t>
              </a:r>
              <a:endParaRPr lang="he-IL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00760" y="3000372"/>
              <a:ext cx="1476396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Wbs_ack_o</a:t>
              </a:r>
              <a:endParaRPr lang="he-IL" dirty="0"/>
            </a:p>
          </p:txBody>
        </p:sp>
        <p:cxnSp>
          <p:nvCxnSpPr>
            <p:cNvPr id="45" name="מחבר ישר 44"/>
            <p:cNvCxnSpPr/>
            <p:nvPr/>
          </p:nvCxnSpPr>
          <p:spPr>
            <a:xfrm flipV="1">
              <a:off x="5956682" y="3357562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72196" y="3410378"/>
              <a:ext cx="14287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Wbs_stall_o</a:t>
              </a:r>
              <a:endParaRPr lang="he-IL" dirty="0"/>
            </a:p>
          </p:txBody>
        </p:sp>
        <p:cxnSp>
          <p:nvCxnSpPr>
            <p:cNvPr id="47" name="מחבר ישר 46"/>
            <p:cNvCxnSpPr/>
            <p:nvPr/>
          </p:nvCxnSpPr>
          <p:spPr>
            <a:xfrm flipV="1">
              <a:off x="5956682" y="3767568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0760" y="3786190"/>
              <a:ext cx="130184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Wbs_err_o</a:t>
              </a:r>
              <a:endParaRPr lang="he-IL" dirty="0"/>
            </a:p>
          </p:txBody>
        </p:sp>
        <p:cxnSp>
          <p:nvCxnSpPr>
            <p:cNvPr id="49" name="מחבר ישר 48"/>
            <p:cNvCxnSpPr/>
            <p:nvPr/>
          </p:nvCxnSpPr>
          <p:spPr>
            <a:xfrm flipV="1">
              <a:off x="5956682" y="4143380"/>
              <a:ext cx="1472838" cy="88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/>
            <p:nvPr/>
          </p:nvCxnSpPr>
          <p:spPr>
            <a:xfrm flipV="1">
              <a:off x="642910" y="235743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 flipV="1">
              <a:off x="642910" y="278605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/>
            <p:cNvCxnSpPr/>
            <p:nvPr/>
          </p:nvCxnSpPr>
          <p:spPr>
            <a:xfrm flipV="1">
              <a:off x="642910" y="328612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/>
            <p:nvPr/>
          </p:nvCxnSpPr>
          <p:spPr>
            <a:xfrm flipV="1">
              <a:off x="598832" y="3767568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/>
            <p:cNvCxnSpPr/>
            <p:nvPr/>
          </p:nvCxnSpPr>
          <p:spPr>
            <a:xfrm flipV="1">
              <a:off x="598832" y="426763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5532" y="1071546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5532" y="1552990"/>
              <a:ext cx="2016224" cy="37581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57" name="מחבר ישר 56"/>
            <p:cNvCxnSpPr/>
            <p:nvPr/>
          </p:nvCxnSpPr>
          <p:spPr>
            <a:xfrm flipV="1">
              <a:off x="598832" y="1410114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/>
            <p:cNvCxnSpPr/>
            <p:nvPr/>
          </p:nvCxnSpPr>
          <p:spPr>
            <a:xfrm flipV="1">
              <a:off x="598832" y="1910180"/>
              <a:ext cx="1830028" cy="18622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29356" y="1538270"/>
              <a:ext cx="23734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Opcode_fifo_wr_en</a:t>
              </a:r>
              <a:endParaRPr lang="he-IL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29356" y="2071670"/>
              <a:ext cx="292895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Opcode_fifo_data_in[23..0]</a:t>
              </a:r>
              <a:endParaRPr lang="he-IL" dirty="0"/>
            </a:p>
          </p:txBody>
        </p:sp>
        <p:cxnSp>
          <p:nvCxnSpPr>
            <p:cNvPr id="61" name="מחבר חץ ישר 60"/>
            <p:cNvCxnSpPr/>
            <p:nvPr/>
          </p:nvCxnSpPr>
          <p:spPr>
            <a:xfrm>
              <a:off x="5940152" y="19288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חץ ישר 61"/>
            <p:cNvCxnSpPr/>
            <p:nvPr/>
          </p:nvCxnSpPr>
          <p:spPr>
            <a:xfrm>
              <a:off x="5964630" y="242956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 -FIFO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81400" y="36576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528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52800" y="5638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62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OPU FIFO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304800" y="13716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Stores commands from the OPU.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Sending the changes to RAM.</a:t>
            </a:r>
          </a:p>
        </p:txBody>
      </p:sp>
      <p:grpSp>
        <p:nvGrpSpPr>
          <p:cNvPr id="16" name="קבוצה 15"/>
          <p:cNvGrpSpPr/>
          <p:nvPr/>
        </p:nvGrpSpPr>
        <p:grpSpPr>
          <a:xfrm>
            <a:off x="533400" y="4572000"/>
            <a:ext cx="8077200" cy="1560731"/>
            <a:chOff x="533400" y="4038600"/>
            <a:chExt cx="8077200" cy="1560731"/>
          </a:xfrm>
        </p:grpSpPr>
        <p:sp>
          <p:nvSpPr>
            <p:cNvPr id="8" name="מלבן 7"/>
            <p:cNvSpPr/>
            <p:nvPr/>
          </p:nvSpPr>
          <p:spPr>
            <a:xfrm>
              <a:off x="533400" y="4038600"/>
              <a:ext cx="7543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Size : 300 x 24 (rows x bits)</a:t>
              </a:r>
              <a:endParaRPr lang="en-US" dirty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533400" y="4495800"/>
              <a:ext cx="3122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RAM_adr_wr[8..0] = 20*x + y </a:t>
              </a:r>
              <a:endParaRPr lang="en-US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533400" y="4953000"/>
              <a:ext cx="8077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smtClean="0"/>
                <a:t>Com_type = ‘0’ (remove a symbol) </a:t>
              </a:r>
              <a:r>
                <a:rPr lang="en-US" dirty="0" smtClean="0">
                  <a:sym typeface="Wingdings" pitchFamily="2" charset="2"/>
                </a:rPr>
                <a:t></a:t>
              </a:r>
              <a:r>
                <a:rPr lang="en-US" dirty="0" smtClean="0"/>
                <a:t> RAM_data_in[0..13]= "0…0"</a:t>
              </a:r>
            </a:p>
            <a:p>
              <a:r>
                <a:rPr lang="en-US" dirty="0" smtClean="0"/>
                <a:t>Com_type = ‘1’(add a symbol) </a:t>
              </a:r>
              <a:r>
                <a:rPr lang="en-US" dirty="0" smtClean="0">
                  <a:sym typeface="Wingdings" pitchFamily="2" charset="2"/>
                </a:rPr>
                <a:t> </a:t>
              </a:r>
              <a:r>
                <a:rPr lang="en-US" dirty="0" smtClean="0"/>
                <a:t>RAM_data_in [0..13]= "com_add".</a:t>
              </a:r>
              <a:endParaRPr lang="en-US" dirty="0"/>
            </a:p>
          </p:txBody>
        </p:sp>
      </p:grpSp>
      <p:grpSp>
        <p:nvGrpSpPr>
          <p:cNvPr id="11" name="קבוצה 10"/>
          <p:cNvGrpSpPr/>
          <p:nvPr/>
        </p:nvGrpSpPr>
        <p:grpSpPr>
          <a:xfrm>
            <a:off x="1219200" y="3505200"/>
            <a:ext cx="6934200" cy="457200"/>
            <a:chOff x="228600" y="2819400"/>
            <a:chExt cx="8610600" cy="1600200"/>
          </a:xfrm>
        </p:grpSpPr>
        <p:sp>
          <p:nvSpPr>
            <p:cNvPr id="12" name="Rectangle 1"/>
            <p:cNvSpPr/>
            <p:nvPr/>
          </p:nvSpPr>
          <p:spPr>
            <a:xfrm>
              <a:off x="228600" y="2819400"/>
              <a:ext cx="11430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0/1</a:t>
              </a:r>
              <a:endParaRPr lang="en-US" sz="2400" dirty="0"/>
            </a:p>
          </p:txBody>
        </p:sp>
        <p:sp>
          <p:nvSpPr>
            <p:cNvPr id="13" name="Rectangle 1"/>
            <p:cNvSpPr/>
            <p:nvPr/>
          </p:nvSpPr>
          <p:spPr>
            <a:xfrm>
              <a:off x="1371600" y="2819400"/>
              <a:ext cx="46482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endParaRPr lang="en-US" sz="3200" dirty="0" smtClean="0">
                <a:solidFill>
                  <a:schemeClr val="tx1"/>
                </a:solidFill>
                <a:latin typeface="Calibri" pitchFamily="34" charset="0"/>
                <a:ea typeface="Arial" pitchFamily="34" charset="0"/>
                <a:cs typeface="Arial" pitchFamily="34" charset="0"/>
              </a:endParaRPr>
            </a:p>
            <a:p>
              <a:pPr lvl="0"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Com add</a:t>
              </a:r>
              <a:endParaRPr lang="he-IL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3200" dirty="0"/>
            </a:p>
          </p:txBody>
        </p:sp>
        <p:sp>
          <p:nvSpPr>
            <p:cNvPr id="14" name="Rectangle 1"/>
            <p:cNvSpPr/>
            <p:nvPr/>
          </p:nvSpPr>
          <p:spPr>
            <a:xfrm>
              <a:off x="6019800" y="2819400"/>
              <a:ext cx="14478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Rectangle 1"/>
            <p:cNvSpPr/>
            <p:nvPr/>
          </p:nvSpPr>
          <p:spPr>
            <a:xfrm>
              <a:off x="7467600" y="2819400"/>
              <a:ext cx="1371600" cy="1600200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OPU FIFO</a:t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0" name="קבוצה 39"/>
          <p:cNvGrpSpPr/>
          <p:nvPr/>
        </p:nvGrpSpPr>
        <p:grpSpPr>
          <a:xfrm>
            <a:off x="361316" y="1643042"/>
            <a:ext cx="8249284" cy="4833958"/>
            <a:chOff x="195769" y="500042"/>
            <a:chExt cx="8340174" cy="5286412"/>
          </a:xfrm>
        </p:grpSpPr>
        <p:sp>
          <p:nvSpPr>
            <p:cNvPr id="41" name="מלבן 40"/>
            <p:cNvSpPr/>
            <p:nvPr/>
          </p:nvSpPr>
          <p:spPr>
            <a:xfrm>
              <a:off x="2767810" y="500042"/>
              <a:ext cx="3456384" cy="52864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5720" y="3059668"/>
              <a:ext cx="233807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op_fifo_wr_en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2709" y="3631173"/>
              <a:ext cx="298101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op_fifo_data_in[23..0]</a:t>
              </a:r>
              <a:endParaRPr lang="he-IL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20213" y="2857496"/>
              <a:ext cx="2498809" cy="7068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Opcode FIFO</a:t>
              </a:r>
            </a:p>
            <a:p>
              <a:pPr algn="ctr" rtl="0"/>
              <a:r>
                <a:rPr lang="en-US" b="1" dirty="0" smtClean="0"/>
                <a:t>300 x 24 (row x bit)</a:t>
              </a:r>
              <a:endParaRPr lang="he-IL" b="1" dirty="0"/>
            </a:p>
          </p:txBody>
        </p:sp>
        <p:cxnSp>
          <p:nvCxnSpPr>
            <p:cNvPr id="45" name="מחבר חץ ישר 44"/>
            <p:cNvCxnSpPr/>
            <p:nvPr/>
          </p:nvCxnSpPr>
          <p:spPr>
            <a:xfrm>
              <a:off x="714348" y="34168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חץ ישר 45"/>
            <p:cNvCxnSpPr/>
            <p:nvPr/>
          </p:nvCxnSpPr>
          <p:spPr>
            <a:xfrm>
              <a:off x="678250" y="39890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95769" y="4547319"/>
              <a:ext cx="340964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(VSYNC) op_fifo_rd_en</a:t>
              </a:r>
              <a:endParaRPr lang="he-IL" dirty="0"/>
            </a:p>
          </p:txBody>
        </p:sp>
        <p:cxnSp>
          <p:nvCxnSpPr>
            <p:cNvPr id="48" name="מחבר חץ ישר 47"/>
            <p:cNvCxnSpPr/>
            <p:nvPr/>
          </p:nvCxnSpPr>
          <p:spPr>
            <a:xfrm>
              <a:off x="714348" y="491775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07570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7570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51" name="מחבר חץ ישר 50"/>
            <p:cNvCxnSpPr/>
            <p:nvPr/>
          </p:nvCxnSpPr>
          <p:spPr>
            <a:xfrm>
              <a:off x="714348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חץ ישר 51"/>
            <p:cNvCxnSpPr/>
            <p:nvPr/>
          </p:nvCxnSpPr>
          <p:spPr>
            <a:xfrm>
              <a:off x="714348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חץ ישר 52"/>
            <p:cNvCxnSpPr/>
            <p:nvPr/>
          </p:nvCxnSpPr>
          <p:spPr>
            <a:xfrm>
              <a:off x="6250382" y="407035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51171" y="1214422"/>
              <a:ext cx="2207732" cy="4039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RAM_adr_wr[8..0]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88600" y="173229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RAM_wr_en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47715" y="2232360"/>
              <a:ext cx="2301457" cy="4039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RAM_data_in[13..0]</a:t>
              </a:r>
              <a:endParaRPr lang="he-IL" dirty="0"/>
            </a:p>
          </p:txBody>
        </p:sp>
        <p:cxnSp>
          <p:nvCxnSpPr>
            <p:cNvPr id="57" name="מחבר חץ ישר 56"/>
            <p:cNvCxnSpPr/>
            <p:nvPr/>
          </p:nvCxnSpPr>
          <p:spPr>
            <a:xfrm>
              <a:off x="6357950" y="158941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חץ ישר 57"/>
            <p:cNvCxnSpPr/>
            <p:nvPr/>
          </p:nvCxnSpPr>
          <p:spPr>
            <a:xfrm>
              <a:off x="6357950" y="20894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חץ ישר 58"/>
            <p:cNvCxnSpPr/>
            <p:nvPr/>
          </p:nvCxnSpPr>
          <p:spPr>
            <a:xfrm>
              <a:off x="6357950" y="25879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341990" y="371475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Op_fifo_empty</a:t>
              </a:r>
              <a:endParaRPr lang="he-IL" dirty="0"/>
            </a:p>
          </p:txBody>
        </p:sp>
        <p:cxnSp>
          <p:nvCxnSpPr>
            <p:cNvPr id="61" name="מחבר חץ ישר 60"/>
            <p:cNvCxnSpPr/>
            <p:nvPr/>
          </p:nvCxnSpPr>
          <p:spPr>
            <a:xfrm>
              <a:off x="6250382" y="449898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41990" y="4143380"/>
              <a:ext cx="201622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Op_fifo_full</a:t>
              </a:r>
            </a:p>
          </p:txBody>
        </p:sp>
        <p:cxnSp>
          <p:nvCxnSpPr>
            <p:cNvPr id="63" name="מחבר חץ ישר 62"/>
            <p:cNvCxnSpPr/>
            <p:nvPr/>
          </p:nvCxnSpPr>
          <p:spPr>
            <a:xfrm>
              <a:off x="6250382" y="49876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41990" y="4632001"/>
              <a:ext cx="2193953" cy="40390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Op_fifo_used[8..0]</a:t>
              </a:r>
              <a:endParaRPr lang="he-IL" dirty="0"/>
            </a:p>
          </p:txBody>
        </p:sp>
        <p:cxnSp>
          <p:nvCxnSpPr>
            <p:cNvPr id="65" name="מחבר חץ ישר 64"/>
            <p:cNvCxnSpPr/>
            <p:nvPr/>
          </p:nvCxnSpPr>
          <p:spPr>
            <a:xfrm>
              <a:off x="6286512" y="328453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301794" y="292893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/>
                <a:t>rd_mng_en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1981200" y="18288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 -FIFO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05200" y="35814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528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52800" y="5638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62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/>
          <p:nvPr/>
        </p:nvSpPr>
        <p:spPr>
          <a:xfrm>
            <a:off x="5943600" y="2133600"/>
            <a:ext cx="3124200" cy="45720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- RAM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304800" y="1325940"/>
            <a:ext cx="4953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</a:t>
            </a:r>
            <a:r>
              <a:rPr lang="en-US" sz="3200" b="1" dirty="0" smtClean="0">
                <a:solidFill>
                  <a:srgbClr val="C00000"/>
                </a:solidFill>
              </a:rPr>
              <a:t>:</a:t>
            </a:r>
          </a:p>
          <a:p>
            <a:pPr marL="342900" indent="-342900"/>
            <a:r>
              <a:rPr lang="en-US" sz="2800" dirty="0" smtClean="0"/>
              <a:t>	Stores the address of the</a:t>
            </a:r>
          </a:p>
          <a:p>
            <a:pPr marL="342900" indent="-342900"/>
            <a:r>
              <a:rPr lang="en-US" sz="2800" dirty="0" smtClean="0"/>
              <a:t>	symbol in the SDRAM.</a:t>
            </a:r>
          </a:p>
          <a:p>
            <a:pPr marL="342900" indent="-342900"/>
            <a:r>
              <a:rPr lang="en-US" sz="2800" dirty="0" smtClean="0"/>
              <a:t>	Size: 300X13 bits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76200" y="4495800"/>
            <a:ext cx="5562600" cy="1828800"/>
            <a:chOff x="1644242" y="3048000"/>
            <a:chExt cx="6890158" cy="1295400"/>
          </a:xfrm>
        </p:grpSpPr>
        <p:sp>
          <p:nvSpPr>
            <p:cNvPr id="8" name="Rectangle 1"/>
            <p:cNvSpPr/>
            <p:nvPr/>
          </p:nvSpPr>
          <p:spPr>
            <a:xfrm>
              <a:off x="1644242" y="3048000"/>
              <a:ext cx="6890158" cy="245679"/>
            </a:xfrm>
            <a:prstGeom prst="rect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(0,0)  in the SDRAM</a:t>
              </a:r>
              <a:endParaRPr lang="en-US" sz="2000" dirty="0"/>
            </a:p>
          </p:txBody>
        </p:sp>
        <p:sp>
          <p:nvSpPr>
            <p:cNvPr id="9" name="Rectangle 1"/>
            <p:cNvSpPr/>
            <p:nvPr/>
          </p:nvSpPr>
          <p:spPr>
            <a:xfrm>
              <a:off x="1644242" y="3293679"/>
              <a:ext cx="6890158" cy="245679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Rectangle 1"/>
            <p:cNvSpPr/>
            <p:nvPr/>
          </p:nvSpPr>
          <p:spPr>
            <a:xfrm>
              <a:off x="1644242" y="4097721"/>
              <a:ext cx="6890158" cy="245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Address of symbol (14,19) in the SDRAM</a:t>
              </a:r>
              <a:endParaRPr lang="en-US" sz="2000" dirty="0"/>
            </a:p>
          </p:txBody>
        </p:sp>
        <p:cxnSp>
          <p:nvCxnSpPr>
            <p:cNvPr id="11" name="מחבר ישר 10"/>
            <p:cNvCxnSpPr>
              <a:stCxn id="9" idx="1"/>
              <a:endCxn id="10" idx="1"/>
            </p:cNvCxnSpPr>
            <p:nvPr/>
          </p:nvCxnSpPr>
          <p:spPr>
            <a:xfrm>
              <a:off x="1644242" y="3416519"/>
              <a:ext cx="0" cy="804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קבוצה 11"/>
          <p:cNvGrpSpPr/>
          <p:nvPr/>
        </p:nvGrpSpPr>
        <p:grpSpPr>
          <a:xfrm>
            <a:off x="6172200" y="2286000"/>
            <a:ext cx="2667000" cy="1600200"/>
            <a:chOff x="32084" y="1299882"/>
            <a:chExt cx="7664116" cy="5024718"/>
          </a:xfrm>
        </p:grpSpPr>
        <p:sp>
          <p:nvSpPr>
            <p:cNvPr id="13" name="TextBox 12"/>
            <p:cNvSpPr txBox="1"/>
            <p:nvPr/>
          </p:nvSpPr>
          <p:spPr>
            <a:xfrm>
              <a:off x="3962398" y="1299882"/>
              <a:ext cx="2108080" cy="121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20 </a:t>
              </a:r>
              <a:endParaRPr lang="en-US" b="1" dirty="0"/>
            </a:p>
          </p:txBody>
        </p:sp>
        <p:grpSp>
          <p:nvGrpSpPr>
            <p:cNvPr id="14" name="קבוצה 31"/>
            <p:cNvGrpSpPr/>
            <p:nvPr/>
          </p:nvGrpSpPr>
          <p:grpSpPr>
            <a:xfrm>
              <a:off x="836612" y="2209800"/>
              <a:ext cx="6859588" cy="4114800"/>
              <a:chOff x="836612" y="2209800"/>
              <a:chExt cx="6859588" cy="4114800"/>
            </a:xfrm>
          </p:grpSpPr>
          <p:sp>
            <p:nvSpPr>
              <p:cNvPr id="16" name="Rectangle 1"/>
              <p:cNvSpPr/>
              <p:nvPr/>
            </p:nvSpPr>
            <p:spPr>
              <a:xfrm>
                <a:off x="1371600" y="2514600"/>
                <a:ext cx="914400" cy="838200"/>
              </a:xfrm>
              <a:prstGeom prst="rect">
                <a:avLst/>
              </a:prstGeom>
              <a:solidFill>
                <a:srgbClr val="FF00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7" name="Rectangle 2"/>
              <p:cNvSpPr/>
              <p:nvPr/>
            </p:nvSpPr>
            <p:spPr>
              <a:xfrm>
                <a:off x="2286000" y="2514600"/>
                <a:ext cx="914400" cy="838200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8" name="Rectangle 3"/>
              <p:cNvSpPr/>
              <p:nvPr/>
            </p:nvSpPr>
            <p:spPr>
              <a:xfrm>
                <a:off x="32004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9" name="Rectangle 4"/>
              <p:cNvSpPr/>
              <p:nvPr/>
            </p:nvSpPr>
            <p:spPr>
              <a:xfrm>
                <a:off x="6781800" y="25146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Rectangle 5"/>
              <p:cNvSpPr/>
              <p:nvPr/>
            </p:nvSpPr>
            <p:spPr>
              <a:xfrm>
                <a:off x="67818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1" name="Rectangle 6"/>
              <p:cNvSpPr/>
              <p:nvPr/>
            </p:nvSpPr>
            <p:spPr>
              <a:xfrm>
                <a:off x="13716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7"/>
              <p:cNvSpPr/>
              <p:nvPr/>
            </p:nvSpPr>
            <p:spPr>
              <a:xfrm>
                <a:off x="22860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8"/>
              <p:cNvSpPr/>
              <p:nvPr/>
            </p:nvSpPr>
            <p:spPr>
              <a:xfrm>
                <a:off x="3200400" y="33528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9"/>
              <p:cNvSpPr/>
              <p:nvPr/>
            </p:nvSpPr>
            <p:spPr>
              <a:xfrm>
                <a:off x="13716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Rectangle 10"/>
              <p:cNvSpPr/>
              <p:nvPr/>
            </p:nvSpPr>
            <p:spPr>
              <a:xfrm>
                <a:off x="22860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" name="Rectangle 11"/>
              <p:cNvSpPr/>
              <p:nvPr/>
            </p:nvSpPr>
            <p:spPr>
              <a:xfrm>
                <a:off x="3200400" y="5486400"/>
                <a:ext cx="914400" cy="838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Rectangle 12"/>
              <p:cNvSpPr/>
              <p:nvPr/>
            </p:nvSpPr>
            <p:spPr>
              <a:xfrm>
                <a:off x="6781800" y="5486400"/>
                <a:ext cx="914400" cy="838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28" name="Straight Connector 14"/>
              <p:cNvCxnSpPr>
                <a:stCxn id="18" idx="0"/>
                <a:endCxn id="19" idx="0"/>
              </p:cNvCxnSpPr>
              <p:nvPr/>
            </p:nvCxnSpPr>
            <p:spPr>
              <a:xfrm rot="5400000" flipH="1" flipV="1">
                <a:off x="5448300" y="723900"/>
                <a:ext cx="0" cy="3581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6"/>
              <p:cNvCxnSpPr/>
              <p:nvPr/>
            </p:nvCxnSpPr>
            <p:spPr>
              <a:xfrm>
                <a:off x="3962400" y="33528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7"/>
              <p:cNvCxnSpPr/>
              <p:nvPr/>
            </p:nvCxnSpPr>
            <p:spPr>
              <a:xfrm>
                <a:off x="3886200" y="41910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8"/>
              <p:cNvCxnSpPr/>
              <p:nvPr/>
            </p:nvCxnSpPr>
            <p:spPr>
              <a:xfrm>
                <a:off x="3810000" y="54864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9"/>
              <p:cNvCxnSpPr/>
              <p:nvPr/>
            </p:nvCxnSpPr>
            <p:spPr>
              <a:xfrm>
                <a:off x="3733800" y="6324600"/>
                <a:ext cx="3200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21"/>
              <p:cNvCxnSpPr>
                <a:stCxn id="21" idx="1"/>
              </p:cNvCxnSpPr>
              <p:nvPr/>
            </p:nvCxnSpPr>
            <p:spPr>
              <a:xfrm rot="10800000" flipV="1">
                <a:off x="1371600" y="37719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/>
              <p:cNvCxnSpPr/>
              <p:nvPr/>
            </p:nvCxnSpPr>
            <p:spPr>
              <a:xfrm rot="10800000" flipV="1">
                <a:off x="2286001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3"/>
              <p:cNvCxnSpPr/>
              <p:nvPr/>
            </p:nvCxnSpPr>
            <p:spPr>
              <a:xfrm rot="10800000" flipV="1">
                <a:off x="3200401" y="38862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24"/>
              <p:cNvCxnSpPr/>
              <p:nvPr/>
            </p:nvCxnSpPr>
            <p:spPr>
              <a:xfrm rot="10800000" flipV="1">
                <a:off x="4114800" y="38100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5"/>
              <p:cNvCxnSpPr/>
              <p:nvPr/>
            </p:nvCxnSpPr>
            <p:spPr>
              <a:xfrm rot="10800000" flipV="1">
                <a:off x="67818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6"/>
              <p:cNvCxnSpPr/>
              <p:nvPr/>
            </p:nvCxnSpPr>
            <p:spPr>
              <a:xfrm rot="10800000" flipV="1">
                <a:off x="7696200" y="3733800"/>
                <a:ext cx="0" cy="20955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0"/>
              <p:cNvCxnSpPr/>
              <p:nvPr/>
            </p:nvCxnSpPr>
            <p:spPr>
              <a:xfrm>
                <a:off x="52578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4"/>
              <p:cNvCxnSpPr/>
              <p:nvPr/>
            </p:nvCxnSpPr>
            <p:spPr>
              <a:xfrm rot="10800000">
                <a:off x="1371600" y="2209800"/>
                <a:ext cx="24384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39"/>
              <p:cNvCxnSpPr/>
              <p:nvPr/>
            </p:nvCxnSpPr>
            <p:spPr>
              <a:xfrm rot="5400000" flipH="1" flipV="1">
                <a:off x="75406" y="3276600"/>
                <a:ext cx="1524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2"/>
              <p:cNvCxnSpPr/>
              <p:nvPr/>
            </p:nvCxnSpPr>
            <p:spPr>
              <a:xfrm rot="16200000" flipH="1">
                <a:off x="-38100" y="5447506"/>
                <a:ext cx="1751806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2084" y="3680012"/>
              <a:ext cx="1143000" cy="60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15</a:t>
              </a:r>
              <a:endParaRPr lang="en-US" b="1" dirty="0"/>
            </a:p>
          </p:txBody>
        </p:sp>
      </p:grpSp>
      <p:graphicFrame>
        <p:nvGraphicFramePr>
          <p:cNvPr id="43" name="טבלה 42"/>
          <p:cNvGraphicFramePr>
            <a:graphicFrameLocks noGrp="1"/>
          </p:cNvGraphicFramePr>
          <p:nvPr/>
        </p:nvGraphicFramePr>
        <p:xfrm>
          <a:off x="6096000" y="4297680"/>
          <a:ext cx="286702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86600" y="397406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SDRAM</a:t>
            </a:r>
            <a:endParaRPr lang="he-IL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0" y="3635514"/>
            <a:ext cx="1524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RAM</a:t>
            </a:r>
            <a:endParaRPr lang="he-IL" sz="4000" b="1" dirty="0">
              <a:solidFill>
                <a:srgbClr val="C00000"/>
              </a:solidFill>
            </a:endParaRPr>
          </a:p>
        </p:txBody>
      </p:sp>
      <p:sp>
        <p:nvSpPr>
          <p:cNvPr id="47" name="מלבן 46"/>
          <p:cNvSpPr/>
          <p:nvPr/>
        </p:nvSpPr>
        <p:spPr>
          <a:xfrm>
            <a:off x="6830100" y="2145268"/>
            <a:ext cx="15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Video Frame</a:t>
            </a:r>
          </a:p>
        </p:txBody>
      </p:sp>
      <p:sp>
        <p:nvSpPr>
          <p:cNvPr id="48" name="Oval 34"/>
          <p:cNvSpPr/>
          <p:nvPr/>
        </p:nvSpPr>
        <p:spPr>
          <a:xfrm>
            <a:off x="609600" y="53417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4"/>
          <p:cNvSpPr/>
          <p:nvPr/>
        </p:nvSpPr>
        <p:spPr>
          <a:xfrm>
            <a:off x="609600" y="5570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34"/>
          <p:cNvSpPr/>
          <p:nvPr/>
        </p:nvSpPr>
        <p:spPr>
          <a:xfrm>
            <a:off x="609600" y="57989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מלבן 50"/>
          <p:cNvSpPr/>
          <p:nvPr/>
        </p:nvSpPr>
        <p:spPr>
          <a:xfrm>
            <a:off x="762000" y="4812268"/>
            <a:ext cx="4190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ea typeface="Arial" pitchFamily="34" charset="0"/>
                <a:cs typeface="Arial" pitchFamily="34" charset="0"/>
              </a:rPr>
              <a:t>Address of symbol (0,1)  in the SDRAM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RAM</a:t>
            </a:r>
            <a:br>
              <a:rPr lang="en-US" sz="4800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קבוצה 10"/>
          <p:cNvGrpSpPr/>
          <p:nvPr/>
        </p:nvGrpSpPr>
        <p:grpSpPr>
          <a:xfrm>
            <a:off x="990600" y="1600200"/>
            <a:ext cx="8153400" cy="4905412"/>
            <a:chOff x="0" y="500042"/>
            <a:chExt cx="7929586" cy="5286412"/>
          </a:xfrm>
        </p:grpSpPr>
        <p:sp>
          <p:nvSpPr>
            <p:cNvPr id="12" name="מלבן 11"/>
            <p:cNvSpPr/>
            <p:nvPr/>
          </p:nvSpPr>
          <p:spPr>
            <a:xfrm>
              <a:off x="2267744" y="500042"/>
              <a:ext cx="3456384" cy="52864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232748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RAM_adr_wr[8..0]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504" y="284535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RAM_wr_en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0" y="3345420"/>
              <a:ext cx="212372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RAM_data_in[13..0]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7898" y="2639793"/>
              <a:ext cx="2557757" cy="6965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RAM</a:t>
              </a:r>
            </a:p>
            <a:p>
              <a:pPr algn="ctr" rtl="0"/>
              <a:r>
                <a:rPr lang="en-US" b="1" dirty="0" smtClean="0"/>
                <a:t>300 x 14 (row x bit)</a:t>
              </a:r>
              <a:endParaRPr lang="he-IL" b="1" dirty="0"/>
            </a:p>
          </p:txBody>
        </p:sp>
        <p:cxnSp>
          <p:nvCxnSpPr>
            <p:cNvPr id="17" name="מחבר חץ ישר 16"/>
            <p:cNvCxnSpPr/>
            <p:nvPr/>
          </p:nvCxnSpPr>
          <p:spPr>
            <a:xfrm>
              <a:off x="214282" y="270247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/>
            <p:cNvCxnSpPr/>
            <p:nvPr/>
          </p:nvCxnSpPr>
          <p:spPr>
            <a:xfrm>
              <a:off x="214282" y="32025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>
              <a:off x="214282" y="370102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7504" y="432844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RAM_adr_rd[8..0]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7504" y="484631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RAM_rd_en</a:t>
              </a:r>
              <a:endParaRPr lang="he-IL" dirty="0"/>
            </a:p>
          </p:txBody>
        </p:sp>
        <p:cxnSp>
          <p:nvCxnSpPr>
            <p:cNvPr id="22" name="מחבר חץ ישר 21"/>
            <p:cNvCxnSpPr/>
            <p:nvPr/>
          </p:nvCxnSpPr>
          <p:spPr>
            <a:xfrm>
              <a:off x="214282" y="470343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חץ ישר 22"/>
            <p:cNvCxnSpPr/>
            <p:nvPr/>
          </p:nvCxnSpPr>
          <p:spPr>
            <a:xfrm>
              <a:off x="214282" y="52035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5008" y="2643182"/>
              <a:ext cx="221457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RAM_data_out[13..0]</a:t>
              </a:r>
              <a:endParaRPr lang="he-IL" dirty="0"/>
            </a:p>
          </p:txBody>
        </p:sp>
        <p:cxnSp>
          <p:nvCxnSpPr>
            <p:cNvPr id="25" name="מחבר חץ ישר 24"/>
            <p:cNvCxnSpPr/>
            <p:nvPr/>
          </p:nvCxnSpPr>
          <p:spPr>
            <a:xfrm>
              <a:off x="5786414" y="299878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65146" y="306036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RAM_out_valid</a:t>
              </a:r>
              <a:endParaRPr lang="he-IL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5750316" y="341755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7504" y="857232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7504" y="1375104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30" name="מחבר חץ ישר 29"/>
            <p:cNvCxnSpPr/>
            <p:nvPr/>
          </p:nvCxnSpPr>
          <p:spPr>
            <a:xfrm>
              <a:off x="214282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חץ ישר 30"/>
            <p:cNvCxnSpPr/>
            <p:nvPr/>
          </p:nvCxnSpPr>
          <p:spPr>
            <a:xfrm>
              <a:off x="214282" y="173229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 -FIFO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05200" y="35814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290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429000" y="56358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62400" y="50292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1328678"/>
            <a:ext cx="864813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The "brain" of the Symbol Generator block 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Functionality: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Calculating relevant row in the RAM and receiving data.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alculating row and column in the SDRAM (where the symbol sits).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Managing the toggling between the two FIFOs, using FSM.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r>
              <a:rPr lang="en-US" sz="4000" dirty="0" smtClean="0"/>
              <a:t>Reminder</a:t>
            </a:r>
          </a:p>
          <a:p>
            <a:r>
              <a:rPr lang="en-US" sz="4000" dirty="0" smtClean="0"/>
              <a:t>Top Architecture</a:t>
            </a:r>
            <a:r>
              <a:rPr lang="en-US" sz="4000" dirty="0" smtClean="0">
                <a:latin typeface="+mj-lt"/>
              </a:rPr>
              <a:t>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/>
              <a:t>Micro architecture</a:t>
            </a:r>
            <a:r>
              <a:rPr lang="en-US" sz="4000" dirty="0" smtClean="0">
                <a:latin typeface="+mj-lt"/>
              </a:rPr>
              <a:t>		</a:t>
            </a:r>
            <a:endParaRPr lang="en-US" sz="4000" dirty="0" smtClean="0">
              <a:solidFill>
                <a:srgbClr val="7030A0"/>
              </a:solidFill>
              <a:latin typeface="+mj-lt"/>
            </a:endParaRPr>
          </a:p>
          <a:p>
            <a:r>
              <a:rPr lang="en-US" sz="4000" dirty="0" smtClean="0"/>
              <a:t>Schedule</a:t>
            </a:r>
            <a:r>
              <a:rPr lang="en-US" sz="4000" dirty="0" smtClean="0">
                <a:latin typeface="+mj-lt"/>
              </a:rPr>
              <a:t>			</a:t>
            </a:r>
            <a:r>
              <a:rPr lang="en-US" dirty="0" smtClean="0">
                <a:latin typeface="+mj-lt"/>
              </a:rPr>
              <a:t>	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95400"/>
            <a:ext cx="12455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FSM: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קבוצה 5"/>
          <p:cNvGrpSpPr/>
          <p:nvPr/>
        </p:nvGrpSpPr>
        <p:grpSpPr>
          <a:xfrm>
            <a:off x="214282" y="1422597"/>
            <a:ext cx="8516512" cy="5337730"/>
            <a:chOff x="214282" y="1422597"/>
            <a:chExt cx="8516512" cy="5337730"/>
          </a:xfrm>
        </p:grpSpPr>
        <p:sp>
          <p:nvSpPr>
            <p:cNvPr id="7" name="תרשים זרימה: מחבר 6"/>
            <p:cNvSpPr/>
            <p:nvPr/>
          </p:nvSpPr>
          <p:spPr>
            <a:xfrm>
              <a:off x="3907398" y="2137801"/>
              <a:ext cx="1224136" cy="1008112"/>
            </a:xfrm>
            <a:prstGeom prst="flowChartConnector">
              <a:avLst/>
            </a:prstGeom>
            <a:ln w="31750">
              <a:solidFill>
                <a:schemeClr val="accent1">
                  <a:shade val="50000"/>
                  <a:satMod val="103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IDLE</a:t>
              </a:r>
              <a:endParaRPr lang="he-IL" b="1" dirty="0"/>
            </a:p>
          </p:txBody>
        </p:sp>
        <p:sp>
          <p:nvSpPr>
            <p:cNvPr id="8" name="תרשים זרימה: מחבר 7"/>
            <p:cNvSpPr/>
            <p:nvPr/>
          </p:nvSpPr>
          <p:spPr>
            <a:xfrm>
              <a:off x="1857356" y="514351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WRITE A READ B</a:t>
              </a:r>
              <a:endParaRPr lang="he-IL" b="1" dirty="0"/>
            </a:p>
          </p:txBody>
        </p:sp>
        <p:cxnSp>
          <p:nvCxnSpPr>
            <p:cNvPr id="9" name="מחבר חץ ישר 8"/>
            <p:cNvCxnSpPr>
              <a:endCxn id="7" idx="1"/>
            </p:cNvCxnSpPr>
            <p:nvPr/>
          </p:nvCxnSpPr>
          <p:spPr>
            <a:xfrm rot="16200000" flipH="1">
              <a:off x="3472357" y="1671122"/>
              <a:ext cx="642385" cy="58623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2818394">
              <a:off x="3558372" y="1685368"/>
              <a:ext cx="8640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reset</a:t>
              </a:r>
              <a:endParaRPr lang="he-IL" sz="1600" b="1" dirty="0"/>
            </a:p>
          </p:txBody>
        </p:sp>
        <p:cxnSp>
          <p:nvCxnSpPr>
            <p:cNvPr id="11" name="מחבר חץ ישר 10"/>
            <p:cNvCxnSpPr>
              <a:stCxn id="7" idx="6"/>
              <a:endCxn id="15" idx="1"/>
            </p:cNvCxnSpPr>
            <p:nvPr/>
          </p:nvCxnSpPr>
          <p:spPr>
            <a:xfrm>
              <a:off x="5131534" y="2641857"/>
              <a:ext cx="1458768" cy="527073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תרשים זרימה: מחבר 11"/>
            <p:cNvSpPr/>
            <p:nvPr/>
          </p:nvSpPr>
          <p:spPr>
            <a:xfrm>
              <a:off x="6000760" y="5143512"/>
              <a:ext cx="164307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READ A  WRITE B</a:t>
              </a:r>
              <a:endParaRPr lang="he-IL" b="1" dirty="0"/>
            </a:p>
          </p:txBody>
        </p:sp>
        <p:cxnSp>
          <p:nvCxnSpPr>
            <p:cNvPr id="13" name="מחבר חץ ישר 40"/>
            <p:cNvCxnSpPr>
              <a:stCxn id="12" idx="1"/>
              <a:endCxn id="16" idx="6"/>
            </p:cNvCxnSpPr>
            <p:nvPr/>
          </p:nvCxnSpPr>
          <p:spPr>
            <a:xfrm rot="16200000" flipV="1">
              <a:off x="3487730" y="2558416"/>
              <a:ext cx="1275847" cy="4231461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203440">
              <a:off x="4944733" y="2281527"/>
              <a:ext cx="194421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RAM updated</a:t>
              </a:r>
            </a:p>
            <a:p>
              <a:pPr algn="ctr" rtl="0"/>
              <a:r>
                <a:rPr lang="en-US" sz="1600" b="1" dirty="0" smtClean="0"/>
                <a:t>Rd_mng_en</a:t>
              </a:r>
            </a:p>
          </p:txBody>
        </p:sp>
        <p:sp>
          <p:nvSpPr>
            <p:cNvPr id="15" name="תרשים זרימה: מחבר 14"/>
            <p:cNvSpPr/>
            <p:nvPr/>
          </p:nvSpPr>
          <p:spPr>
            <a:xfrm>
              <a:off x="6348260" y="3000372"/>
              <a:ext cx="1652764" cy="1150988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WRITE A</a:t>
              </a:r>
              <a:endParaRPr lang="he-IL" b="1" dirty="0"/>
            </a:p>
          </p:txBody>
        </p:sp>
        <p:sp>
          <p:nvSpPr>
            <p:cNvPr id="16" name="תרשים זרימה: מחבר 15"/>
            <p:cNvSpPr/>
            <p:nvPr/>
          </p:nvSpPr>
          <p:spPr>
            <a:xfrm>
              <a:off x="214282" y="3500438"/>
              <a:ext cx="1795640" cy="1071570"/>
            </a:xfrm>
            <a:prstGeom prst="flowChartConnector">
              <a:avLst/>
            </a:prstGeom>
            <a:ln w="317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READ B</a:t>
              </a:r>
              <a:endParaRPr lang="he-IL" b="1" dirty="0"/>
            </a:p>
          </p:txBody>
        </p:sp>
        <p:cxnSp>
          <p:nvCxnSpPr>
            <p:cNvPr id="17" name="מחבר חץ ישר 16"/>
            <p:cNvCxnSpPr>
              <a:stCxn id="15" idx="4"/>
              <a:endCxn id="12" idx="0"/>
            </p:cNvCxnSpPr>
            <p:nvPr/>
          </p:nvCxnSpPr>
          <p:spPr>
            <a:xfrm rot="5400000">
              <a:off x="6502394" y="4471264"/>
              <a:ext cx="992152" cy="35234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40"/>
            <p:cNvCxnSpPr>
              <a:stCxn id="16" idx="7"/>
              <a:endCxn id="7" idx="2"/>
            </p:cNvCxnSpPr>
            <p:nvPr/>
          </p:nvCxnSpPr>
          <p:spPr>
            <a:xfrm rot="5400000" flipH="1" flipV="1">
              <a:off x="2319423" y="2069391"/>
              <a:ext cx="1015509" cy="216044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/>
            <p:cNvCxnSpPr/>
            <p:nvPr/>
          </p:nvCxnSpPr>
          <p:spPr>
            <a:xfrm rot="10800000">
              <a:off x="3571868" y="5929330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/>
            <p:cNvCxnSpPr/>
            <p:nvPr/>
          </p:nvCxnSpPr>
          <p:spPr>
            <a:xfrm>
              <a:off x="3571868" y="5643578"/>
              <a:ext cx="2286016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86578" y="4429132"/>
              <a:ext cx="194421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Req_in_trg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86116" y="5929330"/>
              <a:ext cx="2928958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(req_in_trg)</a:t>
              </a:r>
            </a:p>
            <a:p>
              <a:pPr algn="ctr" rtl="0"/>
              <a:r>
                <a:rPr lang="en-US" sz="1600" b="1" dirty="0" smtClean="0"/>
                <a:t>AND</a:t>
              </a:r>
            </a:p>
            <a:p>
              <a:pPr algn="ctr" rtl="0"/>
              <a:r>
                <a:rPr lang="en-US" sz="1600" b="1" dirty="0" smtClean="0"/>
                <a:t>(NOT last row of the frame)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165466">
              <a:off x="3389285" y="3823667"/>
              <a:ext cx="2928958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(req_in_trg)</a:t>
              </a:r>
            </a:p>
            <a:p>
              <a:pPr algn="ctr" rtl="0"/>
              <a:r>
                <a:rPr lang="en-US" sz="1600" b="1" dirty="0" smtClean="0"/>
                <a:t>AND</a:t>
              </a:r>
            </a:p>
            <a:p>
              <a:pPr algn="ctr" rtl="0"/>
              <a:r>
                <a:rPr lang="en-US" sz="1600" b="1" dirty="0" smtClean="0"/>
                <a:t>(last row of the frame)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7620" y="5305024"/>
              <a:ext cx="157163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req_in_trg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9980722">
              <a:off x="1725697" y="2344980"/>
              <a:ext cx="1944216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600" b="1" dirty="0" smtClean="0"/>
                <a:t>Finished deliver last row to </a:t>
              </a:r>
            </a:p>
            <a:p>
              <a:pPr algn="ctr" rtl="0"/>
              <a:r>
                <a:rPr lang="en-US" sz="1600" b="1" dirty="0" smtClean="0"/>
                <a:t>DC FIFO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Rd_Mng</a:t>
            </a:r>
            <a:r>
              <a:rPr lang="he-IL" dirty="0" smtClean="0">
                <a:solidFill>
                  <a:schemeClr val="accent1"/>
                </a:solidFill>
              </a:rPr>
              <a:t/>
            </a:r>
            <a:br>
              <a:rPr lang="he-IL" dirty="0" smtClean="0">
                <a:solidFill>
                  <a:schemeClr val="accent1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pins: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קבוצה 10"/>
          <p:cNvGrpSpPr/>
          <p:nvPr/>
        </p:nvGrpSpPr>
        <p:grpSpPr>
          <a:xfrm>
            <a:off x="0" y="1676400"/>
            <a:ext cx="9220200" cy="5029200"/>
            <a:chOff x="-1071634" y="0"/>
            <a:chExt cx="11673158" cy="6715148"/>
          </a:xfrm>
        </p:grpSpPr>
        <p:sp>
          <p:nvSpPr>
            <p:cNvPr id="12" name="מלבן 11"/>
            <p:cNvSpPr/>
            <p:nvPr/>
          </p:nvSpPr>
          <p:spPr>
            <a:xfrm>
              <a:off x="2843808" y="0"/>
              <a:ext cx="3456384" cy="67151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6910" y="1729659"/>
              <a:ext cx="2937499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RAM_data_out[13..0]</a:t>
              </a:r>
              <a:endParaRPr lang="he-IL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96327" y="2298136"/>
              <a:ext cx="2474762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RAM_out_valid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396" y="3154085"/>
              <a:ext cx="2580310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Wbm_dat_i[7..0]</a:t>
              </a:r>
              <a:endParaRPr lang="he-IL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69623" y="2747106"/>
              <a:ext cx="2334383" cy="86300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b="1" dirty="0" smtClean="0"/>
                <a:t>Read_Manager</a:t>
              </a:r>
            </a:p>
            <a:p>
              <a:pPr algn="ctr" rtl="0"/>
              <a:r>
                <a:rPr lang="en-US" b="1" dirty="0" smtClean="0"/>
                <a:t>(=RM)</a:t>
              </a:r>
              <a:endParaRPr lang="he-IL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388" y="0"/>
              <a:ext cx="21602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RAM_rd_en</a:t>
              </a:r>
              <a:endParaRPr lang="he-IL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44207" y="468102"/>
              <a:ext cx="2903175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RAM_adr_rd[8..0]</a:t>
              </a:r>
              <a:endParaRPr lang="he-IL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576" y="3662808"/>
              <a:ext cx="2016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Wbm_stall_i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3568" y="4171531"/>
              <a:ext cx="2016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Wbm_ack_i</a:t>
              </a:r>
              <a:endParaRPr lang="he-IL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568" y="4680255"/>
              <a:ext cx="2016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Wbm_err_i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57951" y="1119191"/>
              <a:ext cx="2700015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Wbm_add_o[9..0]</a:t>
              </a:r>
              <a:endParaRPr lang="he-I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57951" y="2136638"/>
              <a:ext cx="2700015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Wbm_tga_o[9..0]</a:t>
              </a:r>
              <a:endParaRPr lang="he-I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7951" y="2543617"/>
              <a:ext cx="2217653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Wbm_cyc_o</a:t>
              </a:r>
              <a:endParaRPr lang="he-I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57951" y="2950595"/>
              <a:ext cx="2217653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Wbm_std_o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446" y="357166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Clk_133</a:t>
              </a:r>
              <a:endParaRPr lang="he-IL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0446" y="875038"/>
              <a:ext cx="2016224" cy="368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reset</a:t>
              </a:r>
              <a:endParaRPr lang="he-IL" dirty="0"/>
            </a:p>
          </p:txBody>
        </p:sp>
        <p:cxnSp>
          <p:nvCxnSpPr>
            <p:cNvPr id="28" name="מחבר חץ ישר 27"/>
            <p:cNvCxnSpPr/>
            <p:nvPr/>
          </p:nvCxnSpPr>
          <p:spPr>
            <a:xfrm>
              <a:off x="785786" y="73216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חץ ישר 28"/>
            <p:cNvCxnSpPr/>
            <p:nvPr/>
          </p:nvCxnSpPr>
          <p:spPr>
            <a:xfrm>
              <a:off x="785786" y="123222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חץ ישר 29"/>
            <p:cNvCxnSpPr/>
            <p:nvPr/>
          </p:nvCxnSpPr>
          <p:spPr>
            <a:xfrm>
              <a:off x="785786" y="215525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חץ ישר 30"/>
            <p:cNvCxnSpPr/>
            <p:nvPr/>
          </p:nvCxnSpPr>
          <p:spPr>
            <a:xfrm>
              <a:off x="785786" y="26553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31"/>
            <p:cNvCxnSpPr/>
            <p:nvPr/>
          </p:nvCxnSpPr>
          <p:spPr>
            <a:xfrm>
              <a:off x="785786" y="357028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חץ ישר 32"/>
            <p:cNvCxnSpPr/>
            <p:nvPr/>
          </p:nvCxnSpPr>
          <p:spPr>
            <a:xfrm>
              <a:off x="785786" y="414179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חץ ישר 33"/>
            <p:cNvCxnSpPr/>
            <p:nvPr/>
          </p:nvCxnSpPr>
          <p:spPr>
            <a:xfrm>
              <a:off x="785786" y="464344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חץ ישר 34"/>
            <p:cNvCxnSpPr/>
            <p:nvPr/>
          </p:nvCxnSpPr>
          <p:spPr>
            <a:xfrm>
              <a:off x="785786" y="514192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סוגר מסולסל שמאלי 35"/>
            <p:cNvSpPr/>
            <p:nvPr/>
          </p:nvSpPr>
          <p:spPr>
            <a:xfrm>
              <a:off x="214282" y="3286124"/>
              <a:ext cx="428596" cy="2071702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071634" y="3857628"/>
              <a:ext cx="1285916" cy="9862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Receiving data from SDRAM</a:t>
              </a:r>
              <a:endParaRPr lang="he-IL" sz="1400" dirty="0"/>
            </a:p>
          </p:txBody>
        </p:sp>
        <p:cxnSp>
          <p:nvCxnSpPr>
            <p:cNvPr id="38" name="מחבר חץ ישר 37"/>
            <p:cNvCxnSpPr/>
            <p:nvPr/>
          </p:nvCxnSpPr>
          <p:spPr>
            <a:xfrm>
              <a:off x="6357950" y="35716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חץ ישר 38"/>
            <p:cNvCxnSpPr/>
            <p:nvPr/>
          </p:nvCxnSpPr>
          <p:spPr>
            <a:xfrm>
              <a:off x="6357950" y="855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57951" y="1627915"/>
              <a:ext cx="2603543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Wbm_dat_o[7..0]</a:t>
              </a:r>
              <a:endParaRPr lang="he-IL" dirty="0"/>
            </a:p>
          </p:txBody>
        </p:sp>
        <p:cxnSp>
          <p:nvCxnSpPr>
            <p:cNvPr id="41" name="מחבר חץ ישר 40"/>
            <p:cNvCxnSpPr/>
            <p:nvPr/>
          </p:nvCxnSpPr>
          <p:spPr>
            <a:xfrm>
              <a:off x="6357950" y="157161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חץ ישר 41"/>
            <p:cNvCxnSpPr/>
            <p:nvPr/>
          </p:nvCxnSpPr>
          <p:spPr>
            <a:xfrm>
              <a:off x="6357950" y="207009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חץ ישר 42"/>
            <p:cNvCxnSpPr/>
            <p:nvPr/>
          </p:nvCxnSpPr>
          <p:spPr>
            <a:xfrm>
              <a:off x="6357950" y="2570156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/>
            <p:nvPr/>
          </p:nvCxnSpPr>
          <p:spPr>
            <a:xfrm>
              <a:off x="6357950" y="300037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חץ ישר 44"/>
            <p:cNvCxnSpPr/>
            <p:nvPr/>
          </p:nvCxnSpPr>
          <p:spPr>
            <a:xfrm>
              <a:off x="6357950" y="3429000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סוגר מסולסל שמאלי 45"/>
            <p:cNvSpPr/>
            <p:nvPr/>
          </p:nvSpPr>
          <p:spPr>
            <a:xfrm rot="10800000">
              <a:off x="8865022" y="1357298"/>
              <a:ext cx="428596" cy="2214578"/>
            </a:xfrm>
            <a:prstGeom prst="leftBrace">
              <a:avLst>
                <a:gd name="adj1" fmla="val 56098"/>
                <a:gd name="adj2" fmla="val 493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122663" y="1928802"/>
              <a:ext cx="1478861" cy="9862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Requesting data from SDRAM</a:t>
              </a:r>
              <a:endParaRPr lang="he-IL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29389" y="3662808"/>
              <a:ext cx="21602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FIFO_A_rd_en</a:t>
              </a:r>
              <a:endParaRPr lang="he-IL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4209" y="4611504"/>
              <a:ext cx="3192591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FIFO_A_data_in[7..0]</a:t>
              </a:r>
              <a:endParaRPr lang="he-IL" dirty="0"/>
            </a:p>
          </p:txBody>
        </p:sp>
        <p:cxnSp>
          <p:nvCxnSpPr>
            <p:cNvPr id="50" name="מחבר חץ ישר 49"/>
            <p:cNvCxnSpPr/>
            <p:nvPr/>
          </p:nvCxnSpPr>
          <p:spPr>
            <a:xfrm>
              <a:off x="6357950" y="407194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חץ ישר 50"/>
            <p:cNvCxnSpPr/>
            <p:nvPr/>
          </p:nvCxnSpPr>
          <p:spPr>
            <a:xfrm>
              <a:off x="6357950" y="499904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29389" y="4069787"/>
              <a:ext cx="21602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FIFO_A_wr_en</a:t>
              </a:r>
              <a:endParaRPr lang="he-IL" dirty="0"/>
            </a:p>
          </p:txBody>
        </p:sp>
        <p:cxnSp>
          <p:nvCxnSpPr>
            <p:cNvPr id="53" name="מחבר חץ ישר 52"/>
            <p:cNvCxnSpPr/>
            <p:nvPr/>
          </p:nvCxnSpPr>
          <p:spPr>
            <a:xfrm>
              <a:off x="6357950" y="448840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29389" y="5087233"/>
              <a:ext cx="21602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FIFO_B_rd_en</a:t>
              </a:r>
              <a:endParaRPr lang="he-IL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44209" y="6002935"/>
              <a:ext cx="3192591" cy="4931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FIFO_B_data_in[7..0]</a:t>
              </a:r>
              <a:endParaRPr lang="he-IL" dirty="0"/>
            </a:p>
          </p:txBody>
        </p:sp>
        <p:cxnSp>
          <p:nvCxnSpPr>
            <p:cNvPr id="56" name="מחבר חץ ישר 55"/>
            <p:cNvCxnSpPr/>
            <p:nvPr/>
          </p:nvCxnSpPr>
          <p:spPr>
            <a:xfrm>
              <a:off x="6357950" y="5500702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/>
            <p:cNvCxnSpPr/>
            <p:nvPr/>
          </p:nvCxnSpPr>
          <p:spPr>
            <a:xfrm>
              <a:off x="6357950" y="6427808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429389" y="5494212"/>
              <a:ext cx="21602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FIFO_B_wr_en</a:t>
              </a:r>
              <a:endParaRPr lang="he-IL" dirty="0"/>
            </a:p>
          </p:txBody>
        </p:sp>
        <p:cxnSp>
          <p:nvCxnSpPr>
            <p:cNvPr id="59" name="מחבר חץ ישר 58"/>
            <p:cNvCxnSpPr/>
            <p:nvPr/>
          </p:nvCxnSpPr>
          <p:spPr>
            <a:xfrm>
              <a:off x="6357950" y="591716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507" y="5697701"/>
              <a:ext cx="2016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 smtClean="0"/>
                <a:t>req_in_trg</a:t>
              </a:r>
              <a:endParaRPr lang="he-IL" dirty="0"/>
            </a:p>
          </p:txBody>
        </p:sp>
        <p:cxnSp>
          <p:nvCxnSpPr>
            <p:cNvPr id="61" name="מחבר חץ ישר 60"/>
            <p:cNvCxnSpPr/>
            <p:nvPr/>
          </p:nvCxnSpPr>
          <p:spPr>
            <a:xfrm>
              <a:off x="801746" y="6143644"/>
              <a:ext cx="2000264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 -FIFO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05200" y="3654623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290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429000" y="56358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029200" y="49530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029200" y="51816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92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 – FIFO A/B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1091386"/>
            <a:ext cx="3352071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Goal: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     The toggled FIFOs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     Size:  20x256 bits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Pins: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3733800"/>
            <a:ext cx="3962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להוסיף ציור של פינים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 -FIFO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05200" y="3654623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290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429000" y="56358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0292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029200" y="51816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9342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763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978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97864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763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69064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64264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92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r>
              <a:rPr lang="en-US" dirty="0" smtClean="0"/>
              <a:t>Generating symbols on display screens is an essential operation these days. </a:t>
            </a:r>
          </a:p>
          <a:p>
            <a:r>
              <a:rPr lang="en-US" dirty="0" smtClean="0"/>
              <a:t>Commonly used in varies applications: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07468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Mobile phones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495800"/>
            <a:ext cx="1828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Televisions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495800"/>
            <a:ext cx="2743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Military applications</a:t>
            </a:r>
            <a:endParaRPr lang="he-IL" dirty="0"/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273" y="3541712"/>
            <a:ext cx="2985127" cy="2859088"/>
          </a:xfrm>
          <a:prstGeom prst="rect">
            <a:avLst/>
          </a:prstGeom>
          <a:noFill/>
        </p:spPr>
      </p:pic>
      <p:pic>
        <p:nvPicPr>
          <p:cNvPr id="1027" name="Picture 3" descr="C:\Users\Olga\Documents\technion\project\presentation\tv-simpsons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657600"/>
            <a:ext cx="3259138" cy="2548938"/>
          </a:xfrm>
          <a:prstGeom prst="rect">
            <a:avLst/>
          </a:prstGeom>
          <a:noFill/>
        </p:spPr>
      </p:pic>
      <p:pic>
        <p:nvPicPr>
          <p:cNvPr id="1028" name="Picture 4" descr="C:\Users\Olga\Documents\technion\project\presentation\ELEC_ANVIS-HUD_Elbit_Day-Night_l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7926" y="3733800"/>
            <a:ext cx="3597274" cy="2577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Reminder - Specifications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Generating symbols on display screen using:</a:t>
            </a:r>
          </a:p>
          <a:p>
            <a:pPr lvl="1"/>
            <a:r>
              <a:rPr lang="en-US" sz="1800" dirty="0" smtClean="0"/>
              <a:t>Cyclone II FPGA </a:t>
            </a:r>
          </a:p>
          <a:p>
            <a:pPr lvl="1"/>
            <a:r>
              <a:rPr lang="en-US" sz="1800" dirty="0" smtClean="0"/>
              <a:t>Host communication via UART protocol</a:t>
            </a:r>
          </a:p>
          <a:p>
            <a:pPr lvl="1"/>
            <a:r>
              <a:rPr lang="en-US" sz="1800" dirty="0" smtClean="0"/>
              <a:t>Internal communication via Wishbone protocol</a:t>
            </a:r>
          </a:p>
          <a:p>
            <a:r>
              <a:rPr lang="en-US" sz="2400" dirty="0" smtClean="0"/>
              <a:t>Input  -  Grayscale symbols 32 x 32 pixels</a:t>
            </a:r>
          </a:p>
          <a:p>
            <a:pPr lvl="1"/>
            <a:r>
              <a:rPr lang="en-US" sz="2200" dirty="0" smtClean="0"/>
              <a:t>saved in external SDRAM</a:t>
            </a:r>
          </a:p>
          <a:p>
            <a:r>
              <a:rPr lang="en-US" sz="2400" dirty="0" smtClean="0"/>
              <a:t>Output  -  Grayscale image resolution 640x480 pixels</a:t>
            </a:r>
          </a:p>
          <a:p>
            <a:r>
              <a:rPr lang="en-US" sz="2400" dirty="0" smtClean="0"/>
              <a:t>Main clock freq. 133MHz </a:t>
            </a:r>
          </a:p>
          <a:p>
            <a:r>
              <a:rPr lang="en-US" sz="2400" dirty="0" smtClean="0"/>
              <a:t>VESA (monitor) freq. 40 MHz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C:\Users\Olga\Documents\technion\project\presentation\iphone-ap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85800"/>
            <a:ext cx="1591183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7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8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9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10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11" name="Elbow Connector 8"/>
          <p:cNvCxnSpPr>
            <a:endCxn id="8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4" name="Elbow Connector 12"/>
          <p:cNvCxnSpPr>
            <a:stCxn id="38" idx="2"/>
            <a:endCxn id="13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7" name="Elbow Connector 140"/>
          <p:cNvCxnSpPr>
            <a:endCxn id="10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0" name="Elbow Connector 18"/>
          <p:cNvCxnSpPr>
            <a:stCxn id="19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" name="Rounded Rectangle 20"/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4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2" idx="3"/>
            <a:endCxn id="28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9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8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1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5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6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3" name="קבוצה 46"/>
          <p:cNvGrpSpPr/>
          <p:nvPr/>
        </p:nvGrpSpPr>
        <p:grpSpPr>
          <a:xfrm>
            <a:off x="228600" y="2590800"/>
            <a:ext cx="1143000" cy="533400"/>
            <a:chOff x="228600" y="2590800"/>
            <a:chExt cx="1143000" cy="533400"/>
          </a:xfrm>
        </p:grpSpPr>
        <p:sp>
          <p:nvSpPr>
            <p:cNvPr id="44" name="TextBox 43"/>
            <p:cNvSpPr txBox="1"/>
            <p:nvPr/>
          </p:nvSpPr>
          <p:spPr>
            <a:xfrm>
              <a:off x="304800" y="2667000"/>
              <a:ext cx="10668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opcode</a:t>
              </a:r>
              <a:endParaRPr lang="he-IL" b="1" dirty="0">
                <a:latin typeface="+mj-lt"/>
              </a:endParaRPr>
            </a:p>
          </p:txBody>
        </p:sp>
        <p:sp>
          <p:nvSpPr>
            <p:cNvPr id="46" name="אליפסה 45"/>
            <p:cNvSpPr/>
            <p:nvPr/>
          </p:nvSpPr>
          <p:spPr>
            <a:xfrm>
              <a:off x="228600" y="2590800"/>
              <a:ext cx="10668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5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-0.03959 C 0.03837 -0.03797 0.04184 -0.03658 0.04531 -0.03496 C 0.04705 -0.03426 0.05035 -0.03287 0.05035 -0.03287 C 0.06441 -0.03449 0.07639 -0.03889 0.0901 -0.0419 C 0.10295 -0.05047 0.10972 -0.06297 0.11771 -0.07871 C 0.11979 -0.08264 0.11997 -0.08797 0.12118 -0.0926 C 0.12188 -0.09561 0.12465 -0.09699 0.12622 -0.09954 C 0.1276 -0.10162 0.1283 -0.1044 0.12969 -0.10625 C 0.1342 -0.11204 0.13594 -0.11088 0.14184 -0.1132 C 0.14948 -0.11621 0.1566 -0.11991 0.16424 -0.12246 C 0.17222 -0.12176 0.18038 -0.12014 0.18837 -0.12014 C 0.1908 -0.12014 0.19288 -0.12246 0.19531 -0.12246 C 0.20226 -0.12246 0.21858 -0.1169 0.22622 -0.11551 C 0.2526 -0.12246 0.23767 -0.11968 0.27118 -0.12246 C 0.28299 -0.12523 0.29392 -0.12523 0.30556 -0.12014 C 0.31128 -0.12269 0.30885 -0.12246 0.3125 -0.12246 " pathEditMode="relative" ptsTypes="fff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-0.12246 C 0.31962 -0.12478 0.32171 -0.12686 0.32969 -0.12246 C 0.33351 -0.12038 0.33664 -0.11621 0.34011 -0.1132 C 0.34184 -0.11158 0.34514 -0.10857 0.34514 -0.10857 C 0.35 -0.09862 0.35348 -0.09098 0.34688 -0.07871 C 0.34445 -0.07431 0.33664 -0.06945 0.33664 -0.06945 C 0.33837 -0.06783 0.34184 -0.0676 0.34184 -0.06482 C 0.34184 -0.06251 0.33837 -0.06343 0.33664 -0.06274 C 0.3349 -0.06205 0.33299 -0.06158 0.33143 -0.06042 C 0.3165 -0.05047 0.31441 -0.05163 0.29688 -0.04654 C 0.29115 -0.04492 0.28698 -0.03982 0.28143 -0.03728 C 0.28195 -0.03427 0.28143 -0.03033 0.28316 -0.02825 C 0.28594 -0.02524 0.29341 -0.02362 0.29341 -0.02362 C 0.30591 -0.02779 0.31875 -0.02848 0.33143 -0.03265 C 0.3415 -0.04167 0.34948 -0.03496 0.3625 -0.03496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03496 C 0.43125 -0.06598 0.5 -0.097 0.5375 -0.04237 C 0.575 0.01226 0.57222 0.25393 0.5875 0.29282 " pathEditMode="relative" ptsTypes="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5 0.29282 L 0.49584 0.35578 L 0.46528 0.07985 L 0.36111 0.15208 " pathEditMode="relative" ptsTypes="AA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11 0.15208 L 0.2375 0.24652 L 0.14722 0.25023 L 0.15694 0.33356 L 0.2375 0.39282 L 0.16944 0.46319 L 0.08333 0.44097 " pathEditMode="relative" ptsTypes="AA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4 0.44096 L 0.16389 0.47245 L 0.19723 0.42615 L 0.13056 0.36874 L 0.12084 0.27059 L 0.23195 0.25948 L 0.45139 0.09096 L 0.46945 0.08911 L 0.49445 0.36133 L 0.53612 0.45948 " pathEditMode="relative" ptsTypes="AAAAAAAA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611 0.45949 L 0.8125 0.49838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טבלה 18"/>
          <p:cNvGraphicFramePr>
            <a:graphicFrameLocks noGrp="1"/>
          </p:cNvGraphicFramePr>
          <p:nvPr/>
        </p:nvGraphicFramePr>
        <p:xfrm>
          <a:off x="5562600" y="114300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19800" y="762000"/>
            <a:ext cx="243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  2^12 X 2^8    </a:t>
            </a:r>
            <a:endParaRPr lang="he-IL" dirty="0"/>
          </a:p>
        </p:txBody>
      </p:sp>
      <p:grpSp>
        <p:nvGrpSpPr>
          <p:cNvPr id="2" name="קבוצה 262"/>
          <p:cNvGrpSpPr/>
          <p:nvPr/>
        </p:nvGrpSpPr>
        <p:grpSpPr>
          <a:xfrm>
            <a:off x="3810000" y="1219200"/>
            <a:ext cx="1524000" cy="597877"/>
            <a:chOff x="3810000" y="1219200"/>
            <a:chExt cx="1524000" cy="597877"/>
          </a:xfrm>
        </p:grpSpPr>
        <p:sp>
          <p:nvSpPr>
            <p:cNvPr id="22" name="Left Brace 18"/>
            <p:cNvSpPr/>
            <p:nvPr/>
          </p:nvSpPr>
          <p:spPr>
            <a:xfrm>
              <a:off x="5093368" y="12192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362234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#1</a:t>
              </a:r>
              <a:endParaRPr lang="en-US" dirty="0"/>
            </a:p>
          </p:txBody>
        </p:sp>
      </p:grpSp>
      <p:grpSp>
        <p:nvGrpSpPr>
          <p:cNvPr id="3" name="קבוצה 263"/>
          <p:cNvGrpSpPr/>
          <p:nvPr/>
        </p:nvGrpSpPr>
        <p:grpSpPr>
          <a:xfrm>
            <a:off x="3810000" y="1992923"/>
            <a:ext cx="1524000" cy="597877"/>
            <a:chOff x="3810000" y="1992923"/>
            <a:chExt cx="1524000" cy="597877"/>
          </a:xfrm>
        </p:grpSpPr>
        <p:sp>
          <p:nvSpPr>
            <p:cNvPr id="24" name="Left Brace 18"/>
            <p:cNvSpPr/>
            <p:nvPr/>
          </p:nvSpPr>
          <p:spPr>
            <a:xfrm>
              <a:off x="5093368" y="1992923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2116418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#2</a:t>
              </a:r>
              <a:endParaRPr lang="en-US" dirty="0"/>
            </a:p>
          </p:txBody>
        </p:sp>
      </p:grpSp>
      <p:grpSp>
        <p:nvGrpSpPr>
          <p:cNvPr id="4" name="קבוצה 264"/>
          <p:cNvGrpSpPr/>
          <p:nvPr/>
        </p:nvGrpSpPr>
        <p:grpSpPr>
          <a:xfrm>
            <a:off x="3810000" y="3048000"/>
            <a:ext cx="1536032" cy="597877"/>
            <a:chOff x="3810000" y="3048000"/>
            <a:chExt cx="1536032" cy="597877"/>
          </a:xfrm>
        </p:grpSpPr>
        <p:sp>
          <p:nvSpPr>
            <p:cNvPr id="26" name="Left Brace 18"/>
            <p:cNvSpPr/>
            <p:nvPr/>
          </p:nvSpPr>
          <p:spPr>
            <a:xfrm>
              <a:off x="5105400" y="3048000"/>
              <a:ext cx="240632" cy="597877"/>
            </a:xfrm>
            <a:prstGeom prst="leftBrace">
              <a:avLst>
                <a:gd name="adj1" fmla="val 5105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10000" y="3200400"/>
              <a:ext cx="1363579" cy="3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Symbol #N</a:t>
              </a:r>
              <a:endParaRPr lang="en-US" dirty="0"/>
            </a:p>
          </p:txBody>
        </p:sp>
      </p:grpSp>
      <p:grpSp>
        <p:nvGrpSpPr>
          <p:cNvPr id="6" name="קבוצה 265"/>
          <p:cNvGrpSpPr/>
          <p:nvPr/>
        </p:nvGrpSpPr>
        <p:grpSpPr>
          <a:xfrm>
            <a:off x="1828800" y="4114800"/>
            <a:ext cx="6707764" cy="2438400"/>
            <a:chOff x="1828800" y="4114800"/>
            <a:chExt cx="6707764" cy="2438400"/>
          </a:xfrm>
        </p:grpSpPr>
        <p:cxnSp>
          <p:nvCxnSpPr>
            <p:cNvPr id="127" name="מחבר ישר 126"/>
            <p:cNvCxnSpPr/>
            <p:nvPr/>
          </p:nvCxnSpPr>
          <p:spPr>
            <a:xfrm>
              <a:off x="5257800" y="41148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מחבר ישר 133"/>
            <p:cNvCxnSpPr/>
            <p:nvPr/>
          </p:nvCxnSpPr>
          <p:spPr>
            <a:xfrm>
              <a:off x="5257800" y="5791200"/>
              <a:ext cx="190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1"/>
            <p:cNvSpPr/>
            <p:nvPr/>
          </p:nvSpPr>
          <p:spPr>
            <a:xfrm>
              <a:off x="76205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22"/>
            <p:cNvSpPr/>
            <p:nvPr/>
          </p:nvSpPr>
          <p:spPr>
            <a:xfrm>
              <a:off x="762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23"/>
            <p:cNvSpPr/>
            <p:nvPr/>
          </p:nvSpPr>
          <p:spPr>
            <a:xfrm>
              <a:off x="762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24"/>
            <p:cNvSpPr/>
            <p:nvPr/>
          </p:nvSpPr>
          <p:spPr>
            <a:xfrm>
              <a:off x="76200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25"/>
            <p:cNvSpPr/>
            <p:nvPr/>
          </p:nvSpPr>
          <p:spPr>
            <a:xfrm>
              <a:off x="76200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Connector 31"/>
            <p:cNvCxnSpPr>
              <a:stCxn id="115" idx="1"/>
              <a:endCxn id="117" idx="1"/>
            </p:cNvCxnSpPr>
            <p:nvPr/>
          </p:nvCxnSpPr>
          <p:spPr>
            <a:xfrm rot="10800000" flipV="1">
              <a:off x="762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3"/>
            <p:cNvCxnSpPr>
              <a:stCxn id="115" idx="3"/>
              <a:endCxn id="117" idx="3"/>
            </p:cNvCxnSpPr>
            <p:nvPr/>
          </p:nvCxnSpPr>
          <p:spPr>
            <a:xfrm>
              <a:off x="853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34"/>
            <p:cNvSpPr/>
            <p:nvPr/>
          </p:nvSpPr>
          <p:spPr>
            <a:xfrm>
              <a:off x="791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35"/>
            <p:cNvSpPr/>
            <p:nvPr/>
          </p:nvSpPr>
          <p:spPr>
            <a:xfrm>
              <a:off x="791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36"/>
            <p:cNvSpPr/>
            <p:nvPr/>
          </p:nvSpPr>
          <p:spPr>
            <a:xfrm>
              <a:off x="791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מחבר ישר 131"/>
            <p:cNvCxnSpPr/>
            <p:nvPr/>
          </p:nvCxnSpPr>
          <p:spPr>
            <a:xfrm>
              <a:off x="762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מחבר ישר 132"/>
            <p:cNvCxnSpPr/>
            <p:nvPr/>
          </p:nvCxnSpPr>
          <p:spPr>
            <a:xfrm>
              <a:off x="853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34"/>
            <p:cNvSpPr/>
            <p:nvPr/>
          </p:nvSpPr>
          <p:spPr>
            <a:xfrm>
              <a:off x="785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34"/>
            <p:cNvSpPr/>
            <p:nvPr/>
          </p:nvSpPr>
          <p:spPr>
            <a:xfrm>
              <a:off x="785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34"/>
            <p:cNvSpPr/>
            <p:nvPr/>
          </p:nvSpPr>
          <p:spPr>
            <a:xfrm>
              <a:off x="785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34"/>
            <p:cNvSpPr/>
            <p:nvPr/>
          </p:nvSpPr>
          <p:spPr>
            <a:xfrm>
              <a:off x="5791200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21"/>
            <p:cNvSpPr/>
            <p:nvPr/>
          </p:nvSpPr>
          <p:spPr>
            <a:xfrm>
              <a:off x="47249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22"/>
            <p:cNvSpPr/>
            <p:nvPr/>
          </p:nvSpPr>
          <p:spPr>
            <a:xfrm>
              <a:off x="47244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23"/>
            <p:cNvSpPr/>
            <p:nvPr/>
          </p:nvSpPr>
          <p:spPr>
            <a:xfrm>
              <a:off x="47244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Straight Connector 31"/>
            <p:cNvCxnSpPr>
              <a:stCxn id="187" idx="1"/>
            </p:cNvCxnSpPr>
            <p:nvPr/>
          </p:nvCxnSpPr>
          <p:spPr>
            <a:xfrm rot="10800000" flipV="1">
              <a:off x="47244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33"/>
            <p:cNvCxnSpPr>
              <a:stCxn id="187" idx="3"/>
            </p:cNvCxnSpPr>
            <p:nvPr/>
          </p:nvCxnSpPr>
          <p:spPr>
            <a:xfrm>
              <a:off x="56403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34"/>
            <p:cNvSpPr/>
            <p:nvPr/>
          </p:nvSpPr>
          <p:spPr>
            <a:xfrm>
              <a:off x="50149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35"/>
            <p:cNvSpPr/>
            <p:nvPr/>
          </p:nvSpPr>
          <p:spPr>
            <a:xfrm>
              <a:off x="50149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36"/>
            <p:cNvSpPr/>
            <p:nvPr/>
          </p:nvSpPr>
          <p:spPr>
            <a:xfrm>
              <a:off x="50149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מחבר ישר 179"/>
            <p:cNvCxnSpPr/>
            <p:nvPr/>
          </p:nvCxnSpPr>
          <p:spPr>
            <a:xfrm>
              <a:off x="47244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מחבר ישר 180"/>
            <p:cNvCxnSpPr/>
            <p:nvPr/>
          </p:nvCxnSpPr>
          <p:spPr>
            <a:xfrm>
              <a:off x="56391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34"/>
            <p:cNvSpPr/>
            <p:nvPr/>
          </p:nvSpPr>
          <p:spPr>
            <a:xfrm>
              <a:off x="49607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34"/>
            <p:cNvSpPr/>
            <p:nvPr/>
          </p:nvSpPr>
          <p:spPr>
            <a:xfrm>
              <a:off x="49607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34"/>
            <p:cNvSpPr/>
            <p:nvPr/>
          </p:nvSpPr>
          <p:spPr>
            <a:xfrm>
              <a:off x="49607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1"/>
            <p:cNvSpPr/>
            <p:nvPr/>
          </p:nvSpPr>
          <p:spPr>
            <a:xfrm>
              <a:off x="2896165" y="4114800"/>
              <a:ext cx="915999" cy="15973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2"/>
            <p:cNvSpPr/>
            <p:nvPr/>
          </p:nvSpPr>
          <p:spPr>
            <a:xfrm>
              <a:off x="289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3"/>
            <p:cNvSpPr/>
            <p:nvPr/>
          </p:nvSpPr>
          <p:spPr>
            <a:xfrm>
              <a:off x="289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7" name="Straight Connector 31"/>
            <p:cNvCxnSpPr>
              <a:stCxn id="204" idx="1"/>
            </p:cNvCxnSpPr>
            <p:nvPr/>
          </p:nvCxnSpPr>
          <p:spPr>
            <a:xfrm rot="10800000" flipV="1">
              <a:off x="289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33"/>
            <p:cNvCxnSpPr>
              <a:stCxn id="204" idx="3"/>
            </p:cNvCxnSpPr>
            <p:nvPr/>
          </p:nvCxnSpPr>
          <p:spPr>
            <a:xfrm>
              <a:off x="381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34"/>
            <p:cNvSpPr/>
            <p:nvPr/>
          </p:nvSpPr>
          <p:spPr>
            <a:xfrm>
              <a:off x="318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35"/>
            <p:cNvSpPr/>
            <p:nvPr/>
          </p:nvSpPr>
          <p:spPr>
            <a:xfrm>
              <a:off x="318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36"/>
            <p:cNvSpPr/>
            <p:nvPr/>
          </p:nvSpPr>
          <p:spPr>
            <a:xfrm>
              <a:off x="318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מחבר ישר 196"/>
            <p:cNvCxnSpPr/>
            <p:nvPr/>
          </p:nvCxnSpPr>
          <p:spPr>
            <a:xfrm>
              <a:off x="289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מחבר ישר 197"/>
            <p:cNvCxnSpPr/>
            <p:nvPr/>
          </p:nvCxnSpPr>
          <p:spPr>
            <a:xfrm>
              <a:off x="381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34"/>
            <p:cNvSpPr/>
            <p:nvPr/>
          </p:nvSpPr>
          <p:spPr>
            <a:xfrm>
              <a:off x="313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34"/>
            <p:cNvSpPr/>
            <p:nvPr/>
          </p:nvSpPr>
          <p:spPr>
            <a:xfrm>
              <a:off x="313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34"/>
            <p:cNvSpPr/>
            <p:nvPr/>
          </p:nvSpPr>
          <p:spPr>
            <a:xfrm>
              <a:off x="313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"/>
            <p:cNvSpPr/>
            <p:nvPr/>
          </p:nvSpPr>
          <p:spPr>
            <a:xfrm>
              <a:off x="3810565" y="4114800"/>
              <a:ext cx="915999" cy="1597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2"/>
            <p:cNvSpPr/>
            <p:nvPr/>
          </p:nvSpPr>
          <p:spPr>
            <a:xfrm>
              <a:off x="38100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 23"/>
            <p:cNvSpPr/>
            <p:nvPr/>
          </p:nvSpPr>
          <p:spPr>
            <a:xfrm>
              <a:off x="38100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Connector 31"/>
            <p:cNvCxnSpPr>
              <a:stCxn id="221" idx="1"/>
            </p:cNvCxnSpPr>
            <p:nvPr/>
          </p:nvCxnSpPr>
          <p:spPr>
            <a:xfrm rot="10800000" flipV="1">
              <a:off x="38100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33"/>
            <p:cNvCxnSpPr>
              <a:stCxn id="221" idx="3"/>
            </p:cNvCxnSpPr>
            <p:nvPr/>
          </p:nvCxnSpPr>
          <p:spPr>
            <a:xfrm>
              <a:off x="47259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34"/>
            <p:cNvSpPr/>
            <p:nvPr/>
          </p:nvSpPr>
          <p:spPr>
            <a:xfrm>
              <a:off x="41005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35"/>
            <p:cNvSpPr/>
            <p:nvPr/>
          </p:nvSpPr>
          <p:spPr>
            <a:xfrm>
              <a:off x="41005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36"/>
            <p:cNvSpPr/>
            <p:nvPr/>
          </p:nvSpPr>
          <p:spPr>
            <a:xfrm>
              <a:off x="41005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מחבר ישר 213"/>
            <p:cNvCxnSpPr/>
            <p:nvPr/>
          </p:nvCxnSpPr>
          <p:spPr>
            <a:xfrm>
              <a:off x="38100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מחבר ישר 214"/>
            <p:cNvCxnSpPr/>
            <p:nvPr/>
          </p:nvCxnSpPr>
          <p:spPr>
            <a:xfrm>
              <a:off x="47247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34"/>
            <p:cNvSpPr/>
            <p:nvPr/>
          </p:nvSpPr>
          <p:spPr>
            <a:xfrm>
              <a:off x="40463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34"/>
            <p:cNvSpPr/>
            <p:nvPr/>
          </p:nvSpPr>
          <p:spPr>
            <a:xfrm>
              <a:off x="40463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34"/>
            <p:cNvSpPr/>
            <p:nvPr/>
          </p:nvSpPr>
          <p:spPr>
            <a:xfrm>
              <a:off x="40463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1"/>
            <p:cNvSpPr/>
            <p:nvPr/>
          </p:nvSpPr>
          <p:spPr>
            <a:xfrm>
              <a:off x="6706165" y="4114800"/>
              <a:ext cx="915999" cy="1597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2"/>
            <p:cNvSpPr/>
            <p:nvPr/>
          </p:nvSpPr>
          <p:spPr>
            <a:xfrm>
              <a:off x="6705600" y="427370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"/>
            <p:cNvSpPr/>
            <p:nvPr/>
          </p:nvSpPr>
          <p:spPr>
            <a:xfrm>
              <a:off x="6705600" y="4433441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4"/>
            <p:cNvSpPr/>
            <p:nvPr/>
          </p:nvSpPr>
          <p:spPr>
            <a:xfrm>
              <a:off x="6705600" y="5631464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5"/>
            <p:cNvSpPr/>
            <p:nvPr/>
          </p:nvSpPr>
          <p:spPr>
            <a:xfrm>
              <a:off x="6705600" y="5471727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1" name="Straight Connector 31"/>
            <p:cNvCxnSpPr>
              <a:stCxn id="238" idx="1"/>
              <a:endCxn id="240" idx="1"/>
            </p:cNvCxnSpPr>
            <p:nvPr/>
          </p:nvCxnSpPr>
          <p:spPr>
            <a:xfrm rot="10800000" flipV="1">
              <a:off x="6705600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33"/>
            <p:cNvCxnSpPr>
              <a:stCxn id="238" idx="3"/>
              <a:endCxn id="240" idx="3"/>
            </p:cNvCxnSpPr>
            <p:nvPr/>
          </p:nvCxnSpPr>
          <p:spPr>
            <a:xfrm>
              <a:off x="7621599" y="4513309"/>
              <a:ext cx="0" cy="1038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34"/>
            <p:cNvSpPr/>
            <p:nvPr/>
          </p:nvSpPr>
          <p:spPr>
            <a:xfrm>
              <a:off x="6996186" y="4784862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35"/>
            <p:cNvSpPr/>
            <p:nvPr/>
          </p:nvSpPr>
          <p:spPr>
            <a:xfrm>
              <a:off x="6996186" y="4992518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36"/>
            <p:cNvSpPr/>
            <p:nvPr/>
          </p:nvSpPr>
          <p:spPr>
            <a:xfrm>
              <a:off x="6996186" y="5184203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מחבר ישר 230"/>
            <p:cNvCxnSpPr/>
            <p:nvPr/>
          </p:nvCxnSpPr>
          <p:spPr>
            <a:xfrm>
              <a:off x="6705600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מחבר ישר 231"/>
            <p:cNvCxnSpPr/>
            <p:nvPr/>
          </p:nvCxnSpPr>
          <p:spPr>
            <a:xfrm>
              <a:off x="7620309" y="57912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34"/>
            <p:cNvSpPr/>
            <p:nvPr/>
          </p:nvSpPr>
          <p:spPr>
            <a:xfrm>
              <a:off x="6941965" y="59436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34"/>
            <p:cNvSpPr/>
            <p:nvPr/>
          </p:nvSpPr>
          <p:spPr>
            <a:xfrm>
              <a:off x="6941965" y="61722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34"/>
            <p:cNvSpPr/>
            <p:nvPr/>
          </p:nvSpPr>
          <p:spPr>
            <a:xfrm>
              <a:off x="6941965" y="6400800"/>
              <a:ext cx="24980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34"/>
            <p:cNvSpPr/>
            <p:nvPr/>
          </p:nvSpPr>
          <p:spPr>
            <a:xfrm>
              <a:off x="60668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34"/>
            <p:cNvSpPr/>
            <p:nvPr/>
          </p:nvSpPr>
          <p:spPr>
            <a:xfrm>
              <a:off x="6371666" y="4876800"/>
              <a:ext cx="29134" cy="47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"/>
            <p:cNvSpPr/>
            <p:nvPr/>
          </p:nvSpPr>
          <p:spPr>
            <a:xfrm>
              <a:off x="2895600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"/>
            <p:cNvSpPr/>
            <p:nvPr/>
          </p:nvSpPr>
          <p:spPr>
            <a:xfrm>
              <a:off x="2895600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38084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"/>
            <p:cNvSpPr/>
            <p:nvPr/>
          </p:nvSpPr>
          <p:spPr>
            <a:xfrm>
              <a:off x="38084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"/>
            <p:cNvSpPr/>
            <p:nvPr/>
          </p:nvSpPr>
          <p:spPr>
            <a:xfrm>
              <a:off x="4722801" y="54864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"/>
            <p:cNvSpPr/>
            <p:nvPr/>
          </p:nvSpPr>
          <p:spPr>
            <a:xfrm>
              <a:off x="4722801" y="5638800"/>
              <a:ext cx="915999" cy="159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828800" y="5297269"/>
              <a:ext cx="12954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SCREEN</a:t>
              </a:r>
            </a:p>
            <a:p>
              <a:r>
                <a:rPr lang="en-US" dirty="0" smtClean="0"/>
                <a:t>640X480</a:t>
              </a:r>
              <a:endParaRPr lang="he-IL" dirty="0"/>
            </a:p>
          </p:txBody>
        </p:sp>
      </p:grpSp>
      <p:sp>
        <p:nvSpPr>
          <p:cNvPr id="107" name="Title 2"/>
          <p:cNvSpPr txBox="1">
            <a:spLocks/>
          </p:cNvSpPr>
          <p:nvPr/>
        </p:nvSpPr>
        <p:spPr>
          <a:xfrm>
            <a:off x="762000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Reminder - Interaction 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4" name="קבוצה 123"/>
          <p:cNvGrpSpPr/>
          <p:nvPr/>
        </p:nvGrpSpPr>
        <p:grpSpPr>
          <a:xfrm>
            <a:off x="838200" y="2133600"/>
            <a:ext cx="7315200" cy="1840468"/>
            <a:chOff x="1219200" y="2807732"/>
            <a:chExt cx="6553200" cy="849868"/>
          </a:xfrm>
        </p:grpSpPr>
        <p:grpSp>
          <p:nvGrpSpPr>
            <p:cNvPr id="108" name="קבוצה 107"/>
            <p:cNvGrpSpPr/>
            <p:nvPr/>
          </p:nvGrpSpPr>
          <p:grpSpPr>
            <a:xfrm>
              <a:off x="1219200" y="3200400"/>
              <a:ext cx="6553200" cy="457200"/>
              <a:chOff x="228600" y="2819400"/>
              <a:chExt cx="8610600" cy="1600200"/>
            </a:xfrm>
          </p:grpSpPr>
          <p:sp>
            <p:nvSpPr>
              <p:cNvPr id="109" name="Rectangle 1"/>
              <p:cNvSpPr/>
              <p:nvPr/>
            </p:nvSpPr>
            <p:spPr>
              <a:xfrm>
                <a:off x="228600" y="2819400"/>
                <a:ext cx="11430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0/1</a:t>
                </a:r>
                <a:endParaRPr lang="en-US" sz="3600" dirty="0"/>
              </a:p>
            </p:txBody>
          </p:sp>
          <p:sp>
            <p:nvSpPr>
              <p:cNvPr id="110" name="Rectangle 1"/>
              <p:cNvSpPr/>
              <p:nvPr/>
            </p:nvSpPr>
            <p:spPr>
              <a:xfrm>
                <a:off x="1371600" y="2819400"/>
                <a:ext cx="46482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en-US" sz="3200" dirty="0" smtClean="0">
                  <a:solidFill>
                    <a:schemeClr val="tx1"/>
                  </a:solidFill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lvl="0" algn="ctr"/>
                <a:r>
                  <a:rPr lang="en-US" sz="3200" dirty="0" smtClean="0">
                    <a:solidFill>
                      <a:schemeClr val="tx1"/>
                    </a:solidFill>
                    <a:latin typeface="Calibri" pitchFamily="34" charset="0"/>
                    <a:ea typeface="Arial" pitchFamily="34" charset="0"/>
                    <a:cs typeface="Arial" pitchFamily="34" charset="0"/>
                  </a:rPr>
                  <a:t>Address of the symbol in the SDRAM</a:t>
                </a:r>
                <a:endParaRPr lang="he-IL" sz="3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en-US" sz="3200" dirty="0"/>
              </a:p>
            </p:txBody>
          </p:sp>
          <p:sp>
            <p:nvSpPr>
              <p:cNvPr id="111" name="Rectangle 1"/>
              <p:cNvSpPr/>
              <p:nvPr/>
            </p:nvSpPr>
            <p:spPr>
              <a:xfrm>
                <a:off x="6019800" y="2819400"/>
                <a:ext cx="14478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X</a:t>
                </a:r>
                <a:endParaRPr lang="en-US" sz="3600" dirty="0"/>
              </a:p>
            </p:txBody>
          </p:sp>
          <p:sp>
            <p:nvSpPr>
              <p:cNvPr id="112" name="Rectangle 1"/>
              <p:cNvSpPr/>
              <p:nvPr/>
            </p:nvSpPr>
            <p:spPr>
              <a:xfrm>
                <a:off x="7467600" y="2819400"/>
                <a:ext cx="1371600" cy="1600200"/>
              </a:xfrm>
              <a:prstGeom prst="rect">
                <a:avLst/>
              </a:prstGeom>
              <a:ln w="285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Y</a:t>
                </a:r>
                <a:endParaRPr lang="en-US" sz="3600" dirty="0"/>
              </a:p>
            </p:txBody>
          </p:sp>
        </p:grpSp>
        <p:sp>
          <p:nvSpPr>
            <p:cNvPr id="123" name="מלבן 122"/>
            <p:cNvSpPr/>
            <p:nvPr/>
          </p:nvSpPr>
          <p:spPr>
            <a:xfrm>
              <a:off x="3540125" y="2807732"/>
              <a:ext cx="2092688" cy="3268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/>
                <a:t>Op-Code</a:t>
              </a:r>
              <a:endParaRPr lang="he-IL" sz="4000" b="1" dirty="0"/>
            </a:p>
          </p:txBody>
        </p:sp>
      </p:grpSp>
      <p:grpSp>
        <p:nvGrpSpPr>
          <p:cNvPr id="126" name="קבוצה 125"/>
          <p:cNvGrpSpPr/>
          <p:nvPr/>
        </p:nvGrpSpPr>
        <p:grpSpPr>
          <a:xfrm>
            <a:off x="381000" y="1447800"/>
            <a:ext cx="1526164" cy="3722132"/>
            <a:chOff x="381000" y="1447800"/>
            <a:chExt cx="1526164" cy="3722132"/>
          </a:xfrm>
        </p:grpSpPr>
        <p:grpSp>
          <p:nvGrpSpPr>
            <p:cNvPr id="5" name="קבוצה 261"/>
            <p:cNvGrpSpPr/>
            <p:nvPr/>
          </p:nvGrpSpPr>
          <p:grpSpPr>
            <a:xfrm>
              <a:off x="381000" y="1447800"/>
              <a:ext cx="1526164" cy="3200400"/>
              <a:chOff x="381000" y="914400"/>
              <a:chExt cx="1526164" cy="3200400"/>
            </a:xfrm>
          </p:grpSpPr>
          <p:sp>
            <p:nvSpPr>
              <p:cNvPr id="28" name="Rectangle 21"/>
              <p:cNvSpPr/>
              <p:nvPr/>
            </p:nvSpPr>
            <p:spPr>
              <a:xfrm>
                <a:off x="381941" y="3200400"/>
                <a:ext cx="1525223" cy="2904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2"/>
              <p:cNvSpPr/>
              <p:nvPr/>
            </p:nvSpPr>
            <p:spPr>
              <a:xfrm>
                <a:off x="381000" y="1355717"/>
                <a:ext cx="1525223" cy="2904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3"/>
              <p:cNvSpPr/>
              <p:nvPr/>
            </p:nvSpPr>
            <p:spPr>
              <a:xfrm>
                <a:off x="381000" y="1600200"/>
                <a:ext cx="1525223" cy="2904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24"/>
              <p:cNvSpPr/>
              <p:nvPr/>
            </p:nvSpPr>
            <p:spPr>
              <a:xfrm>
                <a:off x="381000" y="3824370"/>
                <a:ext cx="1525223" cy="29043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25"/>
              <p:cNvSpPr/>
              <p:nvPr/>
            </p:nvSpPr>
            <p:spPr>
              <a:xfrm>
                <a:off x="381000" y="3505200"/>
                <a:ext cx="1525223" cy="304800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1"/>
              <p:cNvCxnSpPr>
                <a:stCxn id="30" idx="1"/>
                <a:endCxn id="32" idx="1"/>
              </p:cNvCxnSpPr>
              <p:nvPr/>
            </p:nvCxnSpPr>
            <p:spPr>
              <a:xfrm>
                <a:off x="381000" y="1745415"/>
                <a:ext cx="0" cy="191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3"/>
                <a:endCxn id="32" idx="3"/>
              </p:cNvCxnSpPr>
              <p:nvPr/>
            </p:nvCxnSpPr>
            <p:spPr>
              <a:xfrm>
                <a:off x="1906223" y="1745415"/>
                <a:ext cx="0" cy="191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864853" y="2285094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853" y="2662651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64853" y="3011168"/>
                <a:ext cx="41595" cy="87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" y="9144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FIFO A/B</a:t>
                </a:r>
                <a:endParaRPr lang="he-IL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381000" y="4800600"/>
              <a:ext cx="1524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20X256 bit </a:t>
              </a:r>
              <a:endParaRPr lang="he-IL" dirty="0"/>
            </a:p>
          </p:txBody>
        </p:sp>
      </p:grpSp>
      <p:grpSp>
        <p:nvGrpSpPr>
          <p:cNvPr id="160" name="קבוצה 159"/>
          <p:cNvGrpSpPr/>
          <p:nvPr/>
        </p:nvGrpSpPr>
        <p:grpSpPr>
          <a:xfrm>
            <a:off x="76199" y="1828800"/>
            <a:ext cx="8839201" cy="3200400"/>
            <a:chOff x="76199" y="1828800"/>
            <a:chExt cx="8839201" cy="3200400"/>
          </a:xfrm>
        </p:grpSpPr>
        <p:grpSp>
          <p:nvGrpSpPr>
            <p:cNvPr id="140" name="קבוצה 139"/>
            <p:cNvGrpSpPr/>
            <p:nvPr/>
          </p:nvGrpSpPr>
          <p:grpSpPr>
            <a:xfrm>
              <a:off x="76199" y="1828800"/>
              <a:ext cx="8839201" cy="3200400"/>
              <a:chOff x="76199" y="1828800"/>
              <a:chExt cx="9448801" cy="3200400"/>
            </a:xfrm>
          </p:grpSpPr>
          <p:grpSp>
            <p:nvGrpSpPr>
              <p:cNvPr id="144" name="קבוצה 72"/>
              <p:cNvGrpSpPr/>
              <p:nvPr/>
            </p:nvGrpSpPr>
            <p:grpSpPr>
              <a:xfrm>
                <a:off x="76199" y="1828800"/>
                <a:ext cx="9448801" cy="3200400"/>
                <a:chOff x="76200" y="1981200"/>
                <a:chExt cx="5562601" cy="1600200"/>
              </a:xfrm>
            </p:grpSpPr>
            <p:grpSp>
              <p:nvGrpSpPr>
                <p:cNvPr id="147" name="קבוצה 83"/>
                <p:cNvGrpSpPr/>
                <p:nvPr/>
              </p:nvGrpSpPr>
              <p:grpSpPr>
                <a:xfrm>
                  <a:off x="76200" y="2438400"/>
                  <a:ext cx="5562601" cy="1143000"/>
                  <a:chOff x="1644242" y="3048000"/>
                  <a:chExt cx="6890159" cy="1295400"/>
                </a:xfrm>
              </p:grpSpPr>
              <p:sp>
                <p:nvSpPr>
                  <p:cNvPr id="149" name="Rectangle 1"/>
                  <p:cNvSpPr/>
                  <p:nvPr/>
                </p:nvSpPr>
                <p:spPr>
                  <a:xfrm>
                    <a:off x="1644243" y="3048000"/>
                    <a:ext cx="6890158" cy="245679"/>
                  </a:xfrm>
                  <a:prstGeom prst="rect">
                    <a:avLst/>
                  </a:prstGeom>
                  <a:solidFill>
                    <a:srgbClr val="FF0000"/>
                  </a:solidFill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tx1"/>
                        </a:solidFill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Address of symbol (0,0)  in the SDRAM</a:t>
                    </a:r>
                    <a:endParaRPr lang="en-US" sz="2400" dirty="0"/>
                  </a:p>
                </p:txBody>
              </p:sp>
              <p:sp>
                <p:nvSpPr>
                  <p:cNvPr id="150" name="Rectangle 1"/>
                  <p:cNvSpPr/>
                  <p:nvPr/>
                </p:nvSpPr>
                <p:spPr>
                  <a:xfrm>
                    <a:off x="1644242" y="3293679"/>
                    <a:ext cx="6890158" cy="245679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151" name="Rectangle 1"/>
                  <p:cNvSpPr/>
                  <p:nvPr/>
                </p:nvSpPr>
                <p:spPr>
                  <a:xfrm>
                    <a:off x="1644242" y="4097721"/>
                    <a:ext cx="6890158" cy="245679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tx1"/>
                        </a:solidFill>
                        <a:latin typeface="Calibri" pitchFamily="34" charset="0"/>
                        <a:ea typeface="Arial" pitchFamily="34" charset="0"/>
                        <a:cs typeface="Arial" pitchFamily="34" charset="0"/>
                      </a:rPr>
                      <a:t>Address of symbol (14,19) in the SDRAM</a:t>
                    </a:r>
                    <a:endParaRPr lang="en-US" sz="2400" dirty="0"/>
                  </a:p>
                </p:txBody>
              </p:sp>
              <p:cxnSp>
                <p:nvCxnSpPr>
                  <p:cNvPr id="152" name="מחבר ישר 151"/>
                  <p:cNvCxnSpPr>
                    <a:stCxn id="150" idx="1"/>
                    <a:endCxn id="151" idx="1"/>
                  </p:cNvCxnSpPr>
                  <p:nvPr/>
                </p:nvCxnSpPr>
                <p:spPr>
                  <a:xfrm>
                    <a:off x="1644242" y="3416519"/>
                    <a:ext cx="0" cy="80404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8" name="מלבן 147"/>
                <p:cNvSpPr/>
                <p:nvPr/>
              </p:nvSpPr>
              <p:spPr>
                <a:xfrm>
                  <a:off x="1691149" y="1981200"/>
                  <a:ext cx="2756106" cy="3539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 smtClean="0"/>
                    <a:t>RAM  300X13 bit</a:t>
                  </a:r>
                  <a:endParaRPr lang="he-IL" sz="4000" b="1" dirty="0"/>
                </a:p>
              </p:txBody>
            </p:sp>
          </p:grpSp>
          <p:sp>
            <p:nvSpPr>
              <p:cNvPr id="145" name="מלבן 144"/>
              <p:cNvSpPr/>
              <p:nvPr/>
            </p:nvSpPr>
            <p:spPr>
              <a:xfrm>
                <a:off x="2286000" y="3200400"/>
                <a:ext cx="49792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Address of symbol (0,1)  in the SDRAM</a:t>
                </a:r>
                <a:endParaRPr lang="en-US" sz="2400" dirty="0"/>
              </a:p>
            </p:txBody>
          </p:sp>
        </p:grpSp>
        <p:sp>
          <p:nvSpPr>
            <p:cNvPr id="157" name="Oval 34"/>
            <p:cNvSpPr/>
            <p:nvPr/>
          </p:nvSpPr>
          <p:spPr>
            <a:xfrm>
              <a:off x="8382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34"/>
            <p:cNvSpPr/>
            <p:nvPr/>
          </p:nvSpPr>
          <p:spPr>
            <a:xfrm>
              <a:off x="838200" y="4038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34"/>
            <p:cNvSpPr/>
            <p:nvPr/>
          </p:nvSpPr>
          <p:spPr>
            <a:xfrm>
              <a:off x="8382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6858941" y="24542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2"/>
          <p:cNvSpPr/>
          <p:nvPr/>
        </p:nvSpPr>
        <p:spPr>
          <a:xfrm>
            <a:off x="6858000" y="609600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6858000" y="85408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4"/>
          <p:cNvSpPr/>
          <p:nvPr/>
        </p:nvSpPr>
        <p:spPr>
          <a:xfrm>
            <a:off x="6858000" y="3078253"/>
            <a:ext cx="1525223" cy="290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25"/>
          <p:cNvSpPr/>
          <p:nvPr/>
        </p:nvSpPr>
        <p:spPr>
          <a:xfrm>
            <a:off x="6858000" y="2759083"/>
            <a:ext cx="1525223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31"/>
          <p:cNvCxnSpPr>
            <a:stCxn id="6" idx="1"/>
            <a:endCxn id="8" idx="1"/>
          </p:cNvCxnSpPr>
          <p:nvPr/>
        </p:nvCxnSpPr>
        <p:spPr>
          <a:xfrm>
            <a:off x="6858000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3"/>
          <p:cNvCxnSpPr>
            <a:stCxn id="6" idx="3"/>
            <a:endCxn id="8" idx="3"/>
          </p:cNvCxnSpPr>
          <p:nvPr/>
        </p:nvCxnSpPr>
        <p:spPr>
          <a:xfrm>
            <a:off x="8383223" y="999298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34"/>
          <p:cNvSpPr/>
          <p:nvPr/>
        </p:nvSpPr>
        <p:spPr>
          <a:xfrm>
            <a:off x="7341853" y="1538977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5"/>
          <p:cNvSpPr/>
          <p:nvPr/>
        </p:nvSpPr>
        <p:spPr>
          <a:xfrm>
            <a:off x="7341853" y="191653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36"/>
          <p:cNvSpPr/>
          <p:nvPr/>
        </p:nvSpPr>
        <p:spPr>
          <a:xfrm>
            <a:off x="7341853" y="22650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1219200" y="792480"/>
          <a:ext cx="28670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/>
                <a:gridCol w="409575"/>
                <a:gridCol w="409575"/>
                <a:gridCol w="1228725"/>
                <a:gridCol w="409575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0040">
                <a:tc gridSpan="5"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21"/>
          <p:cNvSpPr/>
          <p:nvPr/>
        </p:nvSpPr>
        <p:spPr>
          <a:xfrm>
            <a:off x="610541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2"/>
          <p:cNvSpPr/>
          <p:nvPr/>
        </p:nvSpPr>
        <p:spPr>
          <a:xfrm>
            <a:off x="609600" y="3641717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23"/>
          <p:cNvSpPr/>
          <p:nvPr/>
        </p:nvSpPr>
        <p:spPr>
          <a:xfrm>
            <a:off x="6096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609600" y="611037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25"/>
          <p:cNvSpPr/>
          <p:nvPr/>
        </p:nvSpPr>
        <p:spPr>
          <a:xfrm>
            <a:off x="609600" y="5791200"/>
            <a:ext cx="1525223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31"/>
          <p:cNvCxnSpPr/>
          <p:nvPr/>
        </p:nvCxnSpPr>
        <p:spPr>
          <a:xfrm>
            <a:off x="609600" y="3962400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3"/>
          <p:cNvCxnSpPr>
            <a:stCxn id="17" idx="3"/>
            <a:endCxn id="19" idx="3"/>
          </p:cNvCxnSpPr>
          <p:nvPr/>
        </p:nvCxnSpPr>
        <p:spPr>
          <a:xfrm>
            <a:off x="2134823" y="4031415"/>
            <a:ext cx="0" cy="1912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4"/>
          <p:cNvSpPr/>
          <p:nvPr/>
        </p:nvSpPr>
        <p:spPr>
          <a:xfrm>
            <a:off x="1093453" y="4571094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5"/>
          <p:cNvSpPr/>
          <p:nvPr/>
        </p:nvSpPr>
        <p:spPr>
          <a:xfrm>
            <a:off x="1093453" y="4948651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36"/>
          <p:cNvSpPr/>
          <p:nvPr/>
        </p:nvSpPr>
        <p:spPr>
          <a:xfrm>
            <a:off x="1093453" y="5297168"/>
            <a:ext cx="41595" cy="87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מחבר ישר 24"/>
          <p:cNvCxnSpPr/>
          <p:nvPr/>
        </p:nvCxnSpPr>
        <p:spPr>
          <a:xfrm>
            <a:off x="5636636" y="39624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5636636" y="56388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1"/>
          <p:cNvSpPr/>
          <p:nvPr/>
        </p:nvSpPr>
        <p:spPr>
          <a:xfrm>
            <a:off x="799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799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799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4"/>
          <p:cNvSpPr/>
          <p:nvPr/>
        </p:nvSpPr>
        <p:spPr>
          <a:xfrm>
            <a:off x="79988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79988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1"/>
            <a:endCxn id="31" idx="1"/>
          </p:cNvCxnSpPr>
          <p:nvPr/>
        </p:nvCxnSpPr>
        <p:spPr>
          <a:xfrm rot="10800000" flipV="1">
            <a:off x="799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3"/>
          <p:cNvCxnSpPr>
            <a:stCxn id="29" idx="3"/>
            <a:endCxn id="31" idx="3"/>
          </p:cNvCxnSpPr>
          <p:nvPr/>
        </p:nvCxnSpPr>
        <p:spPr>
          <a:xfrm>
            <a:off x="891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4"/>
          <p:cNvSpPr/>
          <p:nvPr/>
        </p:nvSpPr>
        <p:spPr>
          <a:xfrm>
            <a:off x="828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5"/>
          <p:cNvSpPr/>
          <p:nvPr/>
        </p:nvSpPr>
        <p:spPr>
          <a:xfrm>
            <a:off x="828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6"/>
          <p:cNvSpPr/>
          <p:nvPr/>
        </p:nvSpPr>
        <p:spPr>
          <a:xfrm>
            <a:off x="828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/>
          <p:nvPr/>
        </p:nvCxnSpPr>
        <p:spPr>
          <a:xfrm>
            <a:off x="799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/>
          <p:cNvCxnSpPr/>
          <p:nvPr/>
        </p:nvCxnSpPr>
        <p:spPr>
          <a:xfrm>
            <a:off x="891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4"/>
          <p:cNvSpPr/>
          <p:nvPr/>
        </p:nvSpPr>
        <p:spPr>
          <a:xfrm>
            <a:off x="823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4"/>
          <p:cNvSpPr/>
          <p:nvPr/>
        </p:nvSpPr>
        <p:spPr>
          <a:xfrm>
            <a:off x="823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34"/>
          <p:cNvSpPr/>
          <p:nvPr/>
        </p:nvSpPr>
        <p:spPr>
          <a:xfrm>
            <a:off x="823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4"/>
          <p:cNvSpPr/>
          <p:nvPr/>
        </p:nvSpPr>
        <p:spPr>
          <a:xfrm>
            <a:off x="6170036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1"/>
          <p:cNvSpPr/>
          <p:nvPr/>
        </p:nvSpPr>
        <p:spPr>
          <a:xfrm>
            <a:off x="51038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22"/>
          <p:cNvSpPr/>
          <p:nvPr/>
        </p:nvSpPr>
        <p:spPr>
          <a:xfrm>
            <a:off x="51032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51032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31"/>
          <p:cNvCxnSpPr>
            <a:stCxn id="45" idx="1"/>
          </p:cNvCxnSpPr>
          <p:nvPr/>
        </p:nvCxnSpPr>
        <p:spPr>
          <a:xfrm rot="10800000" flipV="1">
            <a:off x="51032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3"/>
          <p:cNvCxnSpPr>
            <a:stCxn id="45" idx="3"/>
          </p:cNvCxnSpPr>
          <p:nvPr/>
        </p:nvCxnSpPr>
        <p:spPr>
          <a:xfrm>
            <a:off x="60192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34"/>
          <p:cNvSpPr/>
          <p:nvPr/>
        </p:nvSpPr>
        <p:spPr>
          <a:xfrm>
            <a:off x="53938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5"/>
          <p:cNvSpPr/>
          <p:nvPr/>
        </p:nvSpPr>
        <p:spPr>
          <a:xfrm>
            <a:off x="53938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36"/>
          <p:cNvSpPr/>
          <p:nvPr/>
        </p:nvSpPr>
        <p:spPr>
          <a:xfrm>
            <a:off x="53938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מחבר ישר 50"/>
          <p:cNvCxnSpPr/>
          <p:nvPr/>
        </p:nvCxnSpPr>
        <p:spPr>
          <a:xfrm>
            <a:off x="51032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>
            <a:off x="60179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4"/>
          <p:cNvSpPr/>
          <p:nvPr/>
        </p:nvSpPr>
        <p:spPr>
          <a:xfrm>
            <a:off x="53396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34"/>
          <p:cNvSpPr/>
          <p:nvPr/>
        </p:nvSpPr>
        <p:spPr>
          <a:xfrm>
            <a:off x="53396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34"/>
          <p:cNvSpPr/>
          <p:nvPr/>
        </p:nvSpPr>
        <p:spPr>
          <a:xfrm>
            <a:off x="53396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1"/>
          <p:cNvSpPr/>
          <p:nvPr/>
        </p:nvSpPr>
        <p:spPr>
          <a:xfrm>
            <a:off x="327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22"/>
          <p:cNvSpPr/>
          <p:nvPr/>
        </p:nvSpPr>
        <p:spPr>
          <a:xfrm>
            <a:off x="327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23"/>
          <p:cNvSpPr/>
          <p:nvPr/>
        </p:nvSpPr>
        <p:spPr>
          <a:xfrm>
            <a:off x="327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31"/>
          <p:cNvCxnSpPr/>
          <p:nvPr/>
        </p:nvCxnSpPr>
        <p:spPr>
          <a:xfrm rot="10800000" flipV="1">
            <a:off x="3276600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3"/>
          <p:cNvCxnSpPr>
            <a:stCxn id="58" idx="3"/>
          </p:cNvCxnSpPr>
          <p:nvPr/>
        </p:nvCxnSpPr>
        <p:spPr>
          <a:xfrm>
            <a:off x="419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4"/>
          <p:cNvSpPr/>
          <p:nvPr/>
        </p:nvSpPr>
        <p:spPr>
          <a:xfrm>
            <a:off x="356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35"/>
          <p:cNvSpPr/>
          <p:nvPr/>
        </p:nvSpPr>
        <p:spPr>
          <a:xfrm>
            <a:off x="356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36"/>
          <p:cNvSpPr/>
          <p:nvPr/>
        </p:nvSpPr>
        <p:spPr>
          <a:xfrm>
            <a:off x="356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מחבר ישר 63"/>
          <p:cNvCxnSpPr/>
          <p:nvPr/>
        </p:nvCxnSpPr>
        <p:spPr>
          <a:xfrm>
            <a:off x="3276600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>
            <a:off x="418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34"/>
          <p:cNvSpPr/>
          <p:nvPr/>
        </p:nvSpPr>
        <p:spPr>
          <a:xfrm>
            <a:off x="351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34"/>
          <p:cNvSpPr/>
          <p:nvPr/>
        </p:nvSpPr>
        <p:spPr>
          <a:xfrm>
            <a:off x="351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34"/>
          <p:cNvSpPr/>
          <p:nvPr/>
        </p:nvSpPr>
        <p:spPr>
          <a:xfrm>
            <a:off x="351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1"/>
          <p:cNvSpPr/>
          <p:nvPr/>
        </p:nvSpPr>
        <p:spPr>
          <a:xfrm>
            <a:off x="41894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22"/>
          <p:cNvSpPr/>
          <p:nvPr/>
        </p:nvSpPr>
        <p:spPr>
          <a:xfrm>
            <a:off x="41888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23"/>
          <p:cNvSpPr/>
          <p:nvPr/>
        </p:nvSpPr>
        <p:spPr>
          <a:xfrm>
            <a:off x="41888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31"/>
          <p:cNvCxnSpPr>
            <a:stCxn id="71" idx="1"/>
          </p:cNvCxnSpPr>
          <p:nvPr/>
        </p:nvCxnSpPr>
        <p:spPr>
          <a:xfrm rot="10800000" flipV="1">
            <a:off x="41888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3"/>
          <p:cNvCxnSpPr>
            <a:stCxn id="71" idx="3"/>
          </p:cNvCxnSpPr>
          <p:nvPr/>
        </p:nvCxnSpPr>
        <p:spPr>
          <a:xfrm>
            <a:off x="51048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34"/>
          <p:cNvSpPr/>
          <p:nvPr/>
        </p:nvSpPr>
        <p:spPr>
          <a:xfrm>
            <a:off x="44794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35"/>
          <p:cNvSpPr/>
          <p:nvPr/>
        </p:nvSpPr>
        <p:spPr>
          <a:xfrm>
            <a:off x="44794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6"/>
          <p:cNvSpPr/>
          <p:nvPr/>
        </p:nvSpPr>
        <p:spPr>
          <a:xfrm>
            <a:off x="44794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מחבר ישר 76"/>
          <p:cNvCxnSpPr/>
          <p:nvPr/>
        </p:nvCxnSpPr>
        <p:spPr>
          <a:xfrm>
            <a:off x="41888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/>
          <p:cNvCxnSpPr/>
          <p:nvPr/>
        </p:nvCxnSpPr>
        <p:spPr>
          <a:xfrm>
            <a:off x="51035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34"/>
          <p:cNvSpPr/>
          <p:nvPr/>
        </p:nvSpPr>
        <p:spPr>
          <a:xfrm>
            <a:off x="44252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34"/>
          <p:cNvSpPr/>
          <p:nvPr/>
        </p:nvSpPr>
        <p:spPr>
          <a:xfrm>
            <a:off x="44252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34"/>
          <p:cNvSpPr/>
          <p:nvPr/>
        </p:nvSpPr>
        <p:spPr>
          <a:xfrm>
            <a:off x="44252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21"/>
          <p:cNvSpPr/>
          <p:nvPr/>
        </p:nvSpPr>
        <p:spPr>
          <a:xfrm>
            <a:off x="7085001" y="3962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22"/>
          <p:cNvSpPr/>
          <p:nvPr/>
        </p:nvSpPr>
        <p:spPr>
          <a:xfrm>
            <a:off x="7084436" y="412130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23"/>
          <p:cNvSpPr/>
          <p:nvPr/>
        </p:nvSpPr>
        <p:spPr>
          <a:xfrm>
            <a:off x="7084436" y="4281041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24"/>
          <p:cNvSpPr/>
          <p:nvPr/>
        </p:nvSpPr>
        <p:spPr>
          <a:xfrm>
            <a:off x="7084436" y="5479064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6" name="Rectangle 25"/>
          <p:cNvSpPr/>
          <p:nvPr/>
        </p:nvSpPr>
        <p:spPr>
          <a:xfrm>
            <a:off x="7084436" y="5319327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31"/>
          <p:cNvCxnSpPr>
            <a:stCxn id="84" idx="1"/>
            <a:endCxn id="86" idx="1"/>
          </p:cNvCxnSpPr>
          <p:nvPr/>
        </p:nvCxnSpPr>
        <p:spPr>
          <a:xfrm rot="10800000" flipV="1">
            <a:off x="7084436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33"/>
          <p:cNvCxnSpPr>
            <a:stCxn id="84" idx="3"/>
            <a:endCxn id="86" idx="3"/>
          </p:cNvCxnSpPr>
          <p:nvPr/>
        </p:nvCxnSpPr>
        <p:spPr>
          <a:xfrm>
            <a:off x="8000435" y="4360909"/>
            <a:ext cx="0" cy="103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4"/>
          <p:cNvSpPr/>
          <p:nvPr/>
        </p:nvSpPr>
        <p:spPr>
          <a:xfrm>
            <a:off x="7375022" y="4632462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35"/>
          <p:cNvSpPr/>
          <p:nvPr/>
        </p:nvSpPr>
        <p:spPr>
          <a:xfrm>
            <a:off x="7375022" y="4840118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36"/>
          <p:cNvSpPr/>
          <p:nvPr/>
        </p:nvSpPr>
        <p:spPr>
          <a:xfrm>
            <a:off x="7375022" y="5031803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מחבר ישר 91"/>
          <p:cNvCxnSpPr/>
          <p:nvPr/>
        </p:nvCxnSpPr>
        <p:spPr>
          <a:xfrm>
            <a:off x="7084436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92"/>
          <p:cNvCxnSpPr/>
          <p:nvPr/>
        </p:nvCxnSpPr>
        <p:spPr>
          <a:xfrm>
            <a:off x="7999145" y="56388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34"/>
          <p:cNvSpPr/>
          <p:nvPr/>
        </p:nvSpPr>
        <p:spPr>
          <a:xfrm>
            <a:off x="7320801" y="57912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34"/>
          <p:cNvSpPr/>
          <p:nvPr/>
        </p:nvSpPr>
        <p:spPr>
          <a:xfrm>
            <a:off x="7320801" y="60198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34"/>
          <p:cNvSpPr/>
          <p:nvPr/>
        </p:nvSpPr>
        <p:spPr>
          <a:xfrm>
            <a:off x="7320801" y="6248400"/>
            <a:ext cx="24980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34"/>
          <p:cNvSpPr/>
          <p:nvPr/>
        </p:nvSpPr>
        <p:spPr>
          <a:xfrm>
            <a:off x="64457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34"/>
          <p:cNvSpPr/>
          <p:nvPr/>
        </p:nvSpPr>
        <p:spPr>
          <a:xfrm>
            <a:off x="6750502" y="4724400"/>
            <a:ext cx="29134" cy="47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25"/>
          <p:cNvSpPr/>
          <p:nvPr/>
        </p:nvSpPr>
        <p:spPr>
          <a:xfrm>
            <a:off x="3274436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25"/>
          <p:cNvSpPr/>
          <p:nvPr/>
        </p:nvSpPr>
        <p:spPr>
          <a:xfrm>
            <a:off x="3274436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Rectangle 25"/>
          <p:cNvSpPr/>
          <p:nvPr/>
        </p:nvSpPr>
        <p:spPr>
          <a:xfrm>
            <a:off x="41872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Rectangle 25"/>
          <p:cNvSpPr/>
          <p:nvPr/>
        </p:nvSpPr>
        <p:spPr>
          <a:xfrm>
            <a:off x="41872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Rectangle 25"/>
          <p:cNvSpPr/>
          <p:nvPr/>
        </p:nvSpPr>
        <p:spPr>
          <a:xfrm>
            <a:off x="5101637" y="53340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ectangle 25"/>
          <p:cNvSpPr/>
          <p:nvPr/>
        </p:nvSpPr>
        <p:spPr>
          <a:xfrm>
            <a:off x="5101637" y="5486400"/>
            <a:ext cx="915999" cy="1597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38800" y="1905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A</a:t>
            </a:r>
            <a:endParaRPr lang="he-IL" dirty="0"/>
          </a:p>
        </p:txBody>
      </p:sp>
      <p:sp>
        <p:nvSpPr>
          <p:cNvPr id="111" name="TextBox 110"/>
          <p:cNvSpPr txBox="1"/>
          <p:nvPr/>
        </p:nvSpPr>
        <p:spPr>
          <a:xfrm>
            <a:off x="152400" y="3212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FIFO B</a:t>
            </a:r>
            <a:endParaRPr lang="he-IL" dirty="0"/>
          </a:p>
        </p:txBody>
      </p:sp>
      <p:sp>
        <p:nvSpPr>
          <p:cNvPr id="112" name="TextBox 111"/>
          <p:cNvSpPr txBox="1"/>
          <p:nvPr/>
        </p:nvSpPr>
        <p:spPr>
          <a:xfrm>
            <a:off x="2133600" y="3810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SDRAM</a:t>
            </a:r>
            <a:endParaRPr lang="he-IL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3000" y="3593068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SCREEN</a:t>
            </a:r>
            <a:endParaRPr lang="he-IL" dirty="0"/>
          </a:p>
        </p:txBody>
      </p:sp>
      <p:sp>
        <p:nvSpPr>
          <p:cNvPr id="117" name="TextBox 116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8" name="TextBox 117"/>
          <p:cNvSpPr txBox="1"/>
          <p:nvPr/>
        </p:nvSpPr>
        <p:spPr>
          <a:xfrm>
            <a:off x="1600200" y="1524000"/>
            <a:ext cx="3810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19" name="TextBox 118"/>
          <p:cNvSpPr txBox="1"/>
          <p:nvPr/>
        </p:nvSpPr>
        <p:spPr>
          <a:xfrm>
            <a:off x="1600200" y="838200"/>
            <a:ext cx="381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0" name="TextBox 119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1" name="TextBox 120"/>
          <p:cNvSpPr txBox="1"/>
          <p:nvPr/>
        </p:nvSpPr>
        <p:spPr>
          <a:xfrm>
            <a:off x="1600200" y="2667000"/>
            <a:ext cx="38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2" name="Rectangle 24"/>
          <p:cNvSpPr/>
          <p:nvPr/>
        </p:nvSpPr>
        <p:spPr>
          <a:xfrm>
            <a:off x="685800" y="60960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24"/>
          <p:cNvSpPr/>
          <p:nvPr/>
        </p:nvSpPr>
        <p:spPr>
          <a:xfrm>
            <a:off x="685800" y="5791200"/>
            <a:ext cx="1525223" cy="29043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24"/>
          <p:cNvSpPr/>
          <p:nvPr/>
        </p:nvSpPr>
        <p:spPr>
          <a:xfrm>
            <a:off x="685800" y="5486400"/>
            <a:ext cx="1525223" cy="2904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685800" y="38862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24"/>
          <p:cNvSpPr/>
          <p:nvPr/>
        </p:nvSpPr>
        <p:spPr>
          <a:xfrm>
            <a:off x="685800" y="3581400"/>
            <a:ext cx="1525223" cy="2904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5 -0.0824 L 0.6625 0.3064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02223 L 0.6625 -0.1824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20463 L 0.69584 0.1620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3.7037E-7 L 0.63334 -0.06666 " pathEditMode="relative" ptsTypes="AA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5 -0.09351 L 0.6875 0.217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2222 L 0.64584 -0.3490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4 -0.34907 L 0.69584 -0.2935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1574 L 0.6625 -0.3092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" y="-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2 -0.3099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5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33334 -0.2544 " pathEditMode="relative" rAng="0" ptsTypes="AA">
                                      <p:cBhvr>
                                        <p:cTn id="109" dur="5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12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4 -0.19884 " pathEditMode="relative" rAng="0" ptsTypes="AA">
                                      <p:cBhvr>
                                        <p:cTn id="128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63334 0.00116 " pathEditMode="relative" rAng="0" ptsTypes="AA">
                                      <p:cBhvr>
                                        <p:cTn id="147" dur="5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75 0.0456 " pathEditMode="relative" rAng="0" ptsTypes="AA">
                                      <p:cBhvr>
                                        <p:cTn id="166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" y="2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8" grpId="3" animBg="1"/>
      <p:bldP spid="119" grpId="0" animBg="1"/>
      <p:bldP spid="119" grpId="1" animBg="1"/>
      <p:bldP spid="120" grpId="0" animBg="1"/>
      <p:bldP spid="120" grpId="1" animBg="1"/>
      <p:bldP spid="120" grpId="2" animBg="1"/>
      <p:bldP spid="120" grpId="3" animBg="1"/>
      <p:bldP spid="121" grpId="0" animBg="1"/>
      <p:bldP spid="121" grpId="1" animBg="1"/>
      <p:bldP spid="121" grpId="2" animBg="1"/>
      <p:bldP spid="122" grpId="0" animBg="1"/>
      <p:bldP spid="122" grpId="1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212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213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214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1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216" name="Elbow Connector 8"/>
          <p:cNvCxnSpPr>
            <a:endCxn id="213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19" name="Elbow Connector 12"/>
          <p:cNvCxnSpPr>
            <a:stCxn id="243" idx="2"/>
            <a:endCxn id="218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1" name="TextBox 220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22" name="Elbow Connector 140"/>
          <p:cNvCxnSpPr>
            <a:endCxn id="215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5" name="Elbow Connector 18"/>
          <p:cNvCxnSpPr>
            <a:stCxn id="224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27" name="Rounded Rectangle 20">
            <a:hlinkClick r:id="" action="ppaction://hlinkshowjump?jump=nextslide" highlightClick="1"/>
          </p:cNvPr>
          <p:cNvSpPr/>
          <p:nvPr/>
        </p:nvSpPr>
        <p:spPr>
          <a:xfrm>
            <a:off x="5350534" y="5256187"/>
            <a:ext cx="2710688" cy="113310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228" name="TextBox 227"/>
          <p:cNvSpPr txBox="1"/>
          <p:nvPr/>
        </p:nvSpPr>
        <p:spPr>
          <a:xfrm>
            <a:off x="5998742" y="5047929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29" name="Elbow Connector 133"/>
          <p:cNvCxnSpPr/>
          <p:nvPr/>
        </p:nvCxnSpPr>
        <p:spPr>
          <a:xfrm rot="16200000" flipV="1">
            <a:off x="4537763" y="3463237"/>
            <a:ext cx="2011813" cy="12232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(Matlab)</a:t>
            </a:r>
            <a:endParaRPr lang="he-IL" sz="700" dirty="0"/>
          </a:p>
        </p:txBody>
      </p:sp>
      <p:cxnSp>
        <p:nvCxnSpPr>
          <p:cNvPr id="231" name="Elbow Connector 25"/>
          <p:cNvCxnSpPr>
            <a:stCxn id="227" idx="3"/>
            <a:endCxn id="233" idx="1"/>
          </p:cNvCxnSpPr>
          <p:nvPr/>
        </p:nvCxnSpPr>
        <p:spPr>
          <a:xfrm>
            <a:off x="8061222" y="5822738"/>
            <a:ext cx="493054" cy="442837"/>
          </a:xfrm>
          <a:prstGeom prst="bentConnector3">
            <a:avLst>
              <a:gd name="adj1" fmla="val 2916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33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34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235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237" name="Elbow Connector 31"/>
          <p:cNvCxnSpPr>
            <a:stCxn id="214" idx="1"/>
            <a:endCxn id="235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Elbow Connector 133"/>
          <p:cNvCxnSpPr>
            <a:stCxn id="244" idx="0"/>
          </p:cNvCxnSpPr>
          <p:nvPr/>
        </p:nvCxnSpPr>
        <p:spPr>
          <a:xfrm rot="10800000">
            <a:off x="4879112" y="3304739"/>
            <a:ext cx="267690" cy="24865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Elbow Connector 41"/>
          <p:cNvCxnSpPr>
            <a:stCxn id="223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Elbow Connector 41"/>
          <p:cNvCxnSpPr>
            <a:stCxn id="226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41"/>
          <p:cNvCxnSpPr>
            <a:stCxn id="220" idx="0"/>
          </p:cNvCxnSpPr>
          <p:nvPr/>
        </p:nvCxnSpPr>
        <p:spPr>
          <a:xfrm flipV="1">
            <a:off x="3771958" y="3342231"/>
            <a:ext cx="904324" cy="80414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41"/>
          <p:cNvCxnSpPr>
            <a:stCxn id="221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244" name="TextBox 243"/>
          <p:cNvSpPr txBox="1"/>
          <p:nvPr/>
        </p:nvSpPr>
        <p:spPr>
          <a:xfrm rot="16200000">
            <a:off x="4891515" y="5637375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214810" y="2714620"/>
            <a:ext cx="964467" cy="5899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pPr algn="ctr"/>
            <a:r>
              <a:rPr lang="en-US" sz="1100" b="1" dirty="0" smtClean="0"/>
              <a:t>Wishbone</a:t>
            </a:r>
          </a:p>
          <a:p>
            <a:pPr algn="ctr"/>
            <a:r>
              <a:rPr lang="en-US" sz="1100" dirty="0" smtClean="0"/>
              <a:t>INTERCON</a:t>
            </a:r>
            <a:endParaRPr lang="he-IL" sz="1100" dirty="0"/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Top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2057400" y="1676400"/>
            <a:ext cx="6705600" cy="50292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108" name="Title 2"/>
          <p:cNvSpPr txBox="1">
            <a:spLocks/>
          </p:cNvSpPr>
          <p:nvPr/>
        </p:nvSpPr>
        <p:spPr>
          <a:xfrm>
            <a:off x="1506543" y="457200"/>
            <a:ext cx="6309360" cy="708861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Micro Architecture</a:t>
            </a:r>
            <a:endParaRPr kumimoji="0" lang="he-IL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3906" y="129540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430629" y="5055887"/>
            <a:ext cx="81835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352916" y="1981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Opcode Unite</a:t>
            </a:r>
          </a:p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</a:t>
            </a:r>
          </a:p>
        </p:txBody>
      </p:sp>
      <p:sp>
        <p:nvSpPr>
          <p:cNvPr id="6" name="TextBox 5">
            <a:hlinkClick r:id="rId3" action="ppaction://hlinksldjump" highlightClick="1"/>
          </p:cNvPr>
          <p:cNvSpPr txBox="1"/>
          <p:nvPr/>
        </p:nvSpPr>
        <p:spPr>
          <a:xfrm>
            <a:off x="22955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RAM</a:t>
            </a:r>
          </a:p>
          <a:p>
            <a:pPr algn="ctr" rtl="0"/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52916" y="30480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OPU -FIFO</a:t>
            </a:r>
          </a:p>
          <a:p>
            <a:pPr algn="ctr" rtl="0"/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90800" y="4876800"/>
            <a:ext cx="129720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Re-</a:t>
            </a:r>
            <a:r>
              <a:rPr lang="en-US" sz="1600" dirty="0" err="1" smtClean="0">
                <a:solidFill>
                  <a:schemeClr val="tx1"/>
                </a:solidFill>
              </a:rPr>
              <a:t>Mng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rtl="0"/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52916" y="42672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 FIFO A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60623" y="5486400"/>
            <a:ext cx="1516293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>
                <a:solidFill>
                  <a:schemeClr val="tx1"/>
                </a:solidFill>
              </a:rPr>
              <a:t> FIFO B</a:t>
            </a:r>
          </a:p>
          <a:p>
            <a:pPr algn="ctr" rtl="0"/>
            <a:endParaRPr lang="en-US" sz="1600" dirty="0" smtClean="0"/>
          </a:p>
        </p:txBody>
      </p:sp>
      <p:sp>
        <p:nvSpPr>
          <p:cNvPr id="11" name="Trapezoid 8"/>
          <p:cNvSpPr/>
          <p:nvPr/>
        </p:nvSpPr>
        <p:spPr>
          <a:xfrm rot="5400000" flipH="1">
            <a:off x="6157826" y="4900690"/>
            <a:ext cx="722955" cy="522775"/>
          </a:xfrm>
          <a:prstGeom prst="trapezoi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MUX</a:t>
            </a:r>
            <a:endParaRPr lang="en-US" sz="1000" b="1" dirty="0">
              <a:solidFill>
                <a:schemeClr val="bg1"/>
              </a:solidFill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7162800" y="4267200"/>
            <a:ext cx="1285884" cy="285752"/>
            <a:chOff x="5357818" y="6286520"/>
            <a:chExt cx="1285884" cy="285752"/>
          </a:xfrm>
        </p:grpSpPr>
        <p:sp>
          <p:nvSpPr>
            <p:cNvPr id="13" name="TextBox 12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Clk FIFO</a:t>
              </a:r>
              <a:endParaRPr lang="he-IL" sz="1200" dirty="0"/>
            </a:p>
          </p:txBody>
        </p:sp>
        <p:sp>
          <p:nvSpPr>
            <p:cNvPr id="14" name="Isosceles Triangle 137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Isosceles Triangle 138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6" name="Picture 2" descr="http://t3.gstatic.com/images?q=tbn:ANd9GcRkeid_yF7786e3XCHSjqz5wENKN06NxXERIZNK21iQPdouKnI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838200"/>
            <a:ext cx="1110124" cy="785818"/>
          </a:xfrm>
          <a:prstGeom prst="rect">
            <a:avLst/>
          </a:prstGeom>
          <a:noFill/>
        </p:spPr>
      </p:pic>
      <p:pic>
        <p:nvPicPr>
          <p:cNvPr id="17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90600"/>
            <a:ext cx="936104" cy="936105"/>
          </a:xfrm>
          <a:prstGeom prst="rect">
            <a:avLst/>
          </a:prstGeom>
          <a:noFill/>
        </p:spPr>
      </p:pic>
      <p:pic>
        <p:nvPicPr>
          <p:cNvPr id="18" name="תמונה 21" descr="memory_chip_3.jpg"/>
          <p:cNvPicPr>
            <a:picLocks noChangeAspect="1"/>
          </p:cNvPicPr>
          <p:nvPr/>
        </p:nvPicPr>
        <p:blipFill>
          <a:blip r:embed="rId6" cstate="print">
            <a:lum bright="5000"/>
          </a:blip>
          <a:stretch>
            <a:fillRect/>
          </a:stretch>
        </p:blipFill>
        <p:spPr>
          <a:xfrm>
            <a:off x="0" y="5486400"/>
            <a:ext cx="1145071" cy="8274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63" y="5209401"/>
            <a:ext cx="1215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SDRAM</a:t>
            </a:r>
            <a:endParaRPr lang="he-IL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4191000"/>
            <a:ext cx="1143000" cy="584775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Reg</a:t>
            </a:r>
          </a:p>
        </p:txBody>
      </p:sp>
      <p:grpSp>
        <p:nvGrpSpPr>
          <p:cNvPr id="12" name="Group 179"/>
          <p:cNvGrpSpPr/>
          <p:nvPr/>
        </p:nvGrpSpPr>
        <p:grpSpPr>
          <a:xfrm>
            <a:off x="7315200" y="2994708"/>
            <a:ext cx="981322" cy="662892"/>
            <a:chOff x="7948396" y="5572138"/>
            <a:chExt cx="981322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7948396" y="5572138"/>
              <a:ext cx="981322" cy="523220"/>
            </a:xfrm>
            <a:prstGeom prst="rect">
              <a:avLst/>
            </a:prstGeom>
            <a:solidFill>
              <a:srgbClr val="660033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Controller</a:t>
              </a:r>
              <a:endParaRPr lang="he-IL" sz="1400" dirty="0"/>
            </a:p>
          </p:txBody>
        </p:sp>
        <p:sp>
          <p:nvSpPr>
            <p:cNvPr id="23" name="Isosceles Triangle 139"/>
            <p:cNvSpPr/>
            <p:nvPr/>
          </p:nvSpPr>
          <p:spPr>
            <a:xfrm rot="5400000">
              <a:off x="7912677" y="59107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Group 142"/>
          <p:cNvGrpSpPr/>
          <p:nvPr/>
        </p:nvGrpSpPr>
        <p:grpSpPr>
          <a:xfrm>
            <a:off x="7086600" y="5867402"/>
            <a:ext cx="1176317" cy="533398"/>
            <a:chOff x="6736255" y="2854776"/>
            <a:chExt cx="714380" cy="259549"/>
          </a:xfrm>
        </p:grpSpPr>
        <p:sp>
          <p:nvSpPr>
            <p:cNvPr id="26" name="TextBox 25"/>
            <p:cNvSpPr txBox="1"/>
            <p:nvPr/>
          </p:nvSpPr>
          <p:spPr>
            <a:xfrm>
              <a:off x="6736255" y="2854776"/>
              <a:ext cx="714380" cy="254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</a:t>
              </a:r>
              <a:r>
                <a:rPr lang="en-US" sz="1400" dirty="0" smtClean="0"/>
                <a:t>- 133 MHz</a:t>
              </a:r>
            </a:p>
            <a:p>
              <a:pPr algn="l" rtl="0"/>
              <a:r>
                <a:rPr lang="en-US" sz="1400" dirty="0" smtClean="0"/>
                <a:t>   40 Hz</a:t>
              </a:r>
            </a:p>
          </p:txBody>
        </p:sp>
        <p:sp>
          <p:nvSpPr>
            <p:cNvPr id="27" name="Isosceles Triangle 144"/>
            <p:cNvSpPr/>
            <p:nvPr/>
          </p:nvSpPr>
          <p:spPr>
            <a:xfrm rot="5400000">
              <a:off x="6769363" y="2905020"/>
              <a:ext cx="105797" cy="79464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Isosceles Triangle 145"/>
            <p:cNvSpPr/>
            <p:nvPr/>
          </p:nvSpPr>
          <p:spPr>
            <a:xfrm rot="5400000">
              <a:off x="6783645" y="3022885"/>
              <a:ext cx="105797" cy="7708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3" name="Shape 32"/>
          <p:cNvCxnSpPr/>
          <p:nvPr/>
        </p:nvCxnSpPr>
        <p:spPr>
          <a:xfrm>
            <a:off x="1371600" y="4419600"/>
            <a:ext cx="468205" cy="304800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מרפקי 34"/>
          <p:cNvCxnSpPr/>
          <p:nvPr/>
        </p:nvCxnSpPr>
        <p:spPr>
          <a:xfrm rot="10800000" flipV="1">
            <a:off x="1219200" y="5715000"/>
            <a:ext cx="609600" cy="304800"/>
          </a:xfrm>
          <a:prstGeom prst="bentConnector3">
            <a:avLst>
              <a:gd name="adj1" fmla="val 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/>
          <p:cNvCxnSpPr/>
          <p:nvPr/>
        </p:nvCxnSpPr>
        <p:spPr>
          <a:xfrm>
            <a:off x="3429000" y="4419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/>
          <p:cNvCxnSpPr/>
          <p:nvPr/>
        </p:nvCxnSpPr>
        <p:spPr>
          <a:xfrm>
            <a:off x="3429000" y="5943600"/>
            <a:ext cx="76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/>
          <p:nvPr/>
        </p:nvCxnSpPr>
        <p:spPr>
          <a:xfrm>
            <a:off x="5791200" y="50292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חץ ישר 71"/>
          <p:cNvCxnSpPr/>
          <p:nvPr/>
        </p:nvCxnSpPr>
        <p:spPr>
          <a:xfrm>
            <a:off x="5791200" y="533400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 flipV="1">
            <a:off x="5791200" y="48768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/>
          <p:cNvCxnSpPr/>
          <p:nvPr/>
        </p:nvCxnSpPr>
        <p:spPr>
          <a:xfrm flipV="1">
            <a:off x="5791200" y="5334000"/>
            <a:ext cx="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6858000" y="5181600"/>
            <a:ext cx="9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חץ ישר 80"/>
          <p:cNvCxnSpPr/>
          <p:nvPr/>
        </p:nvCxnSpPr>
        <p:spPr>
          <a:xfrm flipV="1">
            <a:off x="7772400" y="46482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 flipV="1">
            <a:off x="7772400" y="3733800"/>
            <a:ext cx="0" cy="533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>
            <a:off x="3200400" y="5486400"/>
            <a:ext cx="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88"/>
          <p:cNvCxnSpPr/>
          <p:nvPr/>
        </p:nvCxnSpPr>
        <p:spPr>
          <a:xfrm>
            <a:off x="3200400" y="6172200"/>
            <a:ext cx="3429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/>
          <p:nvPr/>
        </p:nvCxnSpPr>
        <p:spPr>
          <a:xfrm flipV="1">
            <a:off x="6629400" y="5562600"/>
            <a:ext cx="0" cy="6096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/>
          <p:cNvCxnSpPr/>
          <p:nvPr/>
        </p:nvCxnSpPr>
        <p:spPr>
          <a:xfrm>
            <a:off x="1219200" y="1447800"/>
            <a:ext cx="10287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חץ ישר 98"/>
          <p:cNvCxnSpPr/>
          <p:nvPr/>
        </p:nvCxnSpPr>
        <p:spPr>
          <a:xfrm flipV="1">
            <a:off x="7772400" y="1600200"/>
            <a:ext cx="0" cy="1371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>
            <a:off x="5105400" y="1600200"/>
            <a:ext cx="0" cy="381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חץ ישר 108"/>
          <p:cNvCxnSpPr/>
          <p:nvPr/>
        </p:nvCxnSpPr>
        <p:spPr>
          <a:xfrm>
            <a:off x="5105400" y="2590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/>
          <p:cNvCxnSpPr/>
          <p:nvPr/>
        </p:nvCxnSpPr>
        <p:spPr>
          <a:xfrm flipH="1">
            <a:off x="3886200" y="34290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חץ ישר 117"/>
          <p:cNvCxnSpPr/>
          <p:nvPr/>
        </p:nvCxnSpPr>
        <p:spPr>
          <a:xfrm>
            <a:off x="2895600" y="3733800"/>
            <a:ext cx="0" cy="10668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/>
          <p:cNvCxnSpPr/>
          <p:nvPr/>
        </p:nvCxnSpPr>
        <p:spPr>
          <a:xfrm>
            <a:off x="4876800" y="3657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/>
          <p:cNvCxnSpPr/>
          <p:nvPr/>
        </p:nvCxnSpPr>
        <p:spPr>
          <a:xfrm flipH="1">
            <a:off x="3124200" y="39624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חץ ישר 124"/>
          <p:cNvCxnSpPr/>
          <p:nvPr/>
        </p:nvCxnSpPr>
        <p:spPr>
          <a:xfrm>
            <a:off x="31242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81600" y="167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WBS bus</a:t>
            </a:r>
            <a:endParaRPr lang="he-IL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667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bus</a:t>
            </a:r>
            <a:endParaRPr lang="he-IL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810000" y="28956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0" y="3962400"/>
            <a:ext cx="838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Read </a:t>
            </a:r>
          </a:p>
          <a:p>
            <a:r>
              <a:rPr lang="en-US" sz="1400" dirty="0" smtClean="0"/>
              <a:t>bus</a:t>
            </a:r>
            <a:endParaRPr lang="he-IL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581400" y="3657600"/>
            <a:ext cx="1295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 Mng Valid</a:t>
            </a:r>
            <a:endParaRPr lang="he-IL" sz="1400" dirty="0"/>
          </a:p>
        </p:txBody>
      </p:sp>
      <p:cxnSp>
        <p:nvCxnSpPr>
          <p:cNvPr id="132" name="מחבר חץ ישר 131"/>
          <p:cNvCxnSpPr/>
          <p:nvPr/>
        </p:nvCxnSpPr>
        <p:spPr>
          <a:xfrm flipH="1">
            <a:off x="60198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324600" y="29718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Vsync</a:t>
            </a:r>
            <a:endParaRPr lang="he-IL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2057400" y="5334000"/>
            <a:ext cx="45720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81200" y="54864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WBM bus</a:t>
            </a:r>
            <a:endParaRPr lang="he-IL" sz="1400" dirty="0"/>
          </a:p>
        </p:txBody>
      </p:sp>
      <p:cxnSp>
        <p:nvCxnSpPr>
          <p:cNvPr id="140" name="מחבר ישר 139"/>
          <p:cNvCxnSpPr/>
          <p:nvPr/>
        </p:nvCxnSpPr>
        <p:spPr>
          <a:xfrm>
            <a:off x="8305800" y="3505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41"/>
          <p:cNvCxnSpPr/>
          <p:nvPr/>
        </p:nvCxnSpPr>
        <p:spPr>
          <a:xfrm>
            <a:off x="8610600" y="3505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43"/>
          <p:cNvCxnSpPr/>
          <p:nvPr/>
        </p:nvCxnSpPr>
        <p:spPr>
          <a:xfrm flipH="1">
            <a:off x="2895600" y="6477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V="1">
            <a:off x="2895600" y="5486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191000" y="6400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Req_in_trg</a:t>
            </a:r>
            <a:endParaRPr lang="he-IL" sz="1400" dirty="0"/>
          </a:p>
        </p:txBody>
      </p:sp>
      <p:cxnSp>
        <p:nvCxnSpPr>
          <p:cNvPr id="151" name="מחבר ישר 150"/>
          <p:cNvCxnSpPr/>
          <p:nvPr/>
        </p:nvCxnSpPr>
        <p:spPr>
          <a:xfrm>
            <a:off x="3429000" y="4419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151"/>
          <p:cNvCxnSpPr/>
          <p:nvPr/>
        </p:nvCxnSpPr>
        <p:spPr>
          <a:xfrm>
            <a:off x="3429000" y="55626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352800" y="44196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52800" y="56388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Write  bus</a:t>
            </a:r>
            <a:endParaRPr lang="he-IL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05400" y="4876800"/>
            <a:ext cx="8382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A </a:t>
            </a:r>
            <a:endParaRPr lang="he-IL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05400" y="5105400"/>
            <a:ext cx="9144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B </a:t>
            </a:r>
            <a:endParaRPr lang="he-IL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48006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3886200"/>
            <a:ext cx="609600" cy="304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Data  </a:t>
            </a:r>
            <a:endParaRPr lang="he-IL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867400" y="5867400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MUX </a:t>
            </a:r>
            <a:r>
              <a:rPr lang="en-US" sz="1400" dirty="0" err="1" smtClean="0"/>
              <a:t>Sel</a:t>
            </a:r>
            <a:endParaRPr lang="he-IL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858000" y="2286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VESA Bus</a:t>
            </a:r>
            <a:endParaRPr lang="he-IL" sz="1400" dirty="0"/>
          </a:p>
        </p:txBody>
      </p:sp>
      <p:cxnSp>
        <p:nvCxnSpPr>
          <p:cNvPr id="164" name="מחבר חץ ישר 163"/>
          <p:cNvCxnSpPr/>
          <p:nvPr/>
        </p:nvCxnSpPr>
        <p:spPr>
          <a:xfrm>
            <a:off x="3505200" y="1447800"/>
            <a:ext cx="1028700" cy="2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34"/>
          <p:cNvSpPr/>
          <p:nvPr/>
        </p:nvSpPr>
        <p:spPr>
          <a:xfrm>
            <a:off x="2623387" y="1379343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34"/>
          <p:cNvSpPr/>
          <p:nvPr/>
        </p:nvSpPr>
        <p:spPr>
          <a:xfrm>
            <a:off x="29718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34"/>
          <p:cNvSpPr/>
          <p:nvPr/>
        </p:nvSpPr>
        <p:spPr>
          <a:xfrm>
            <a:off x="3276600" y="1371600"/>
            <a:ext cx="43613" cy="684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1219200" y="15240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Opcode</a:t>
            </a:r>
            <a:endParaRPr lang="he-IL" sz="1400" dirty="0"/>
          </a:p>
        </p:txBody>
      </p:sp>
      <p:pic>
        <p:nvPicPr>
          <p:cNvPr id="170" name="תמונה 169" descr="images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410200"/>
            <a:ext cx="361950" cy="408869"/>
          </a:xfrm>
          <a:prstGeom prst="rect">
            <a:avLst/>
          </a:prstGeom>
        </p:spPr>
      </p:pic>
      <p:sp>
        <p:nvSpPr>
          <p:cNvPr id="172" name="Isosceles Triangle 144"/>
          <p:cNvSpPr/>
          <p:nvPr/>
        </p:nvSpPr>
        <p:spPr>
          <a:xfrm rot="5400000">
            <a:off x="4300113" y="23292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3" name="Isosceles Triangle 144"/>
          <p:cNvSpPr/>
          <p:nvPr/>
        </p:nvSpPr>
        <p:spPr>
          <a:xfrm rot="5400000">
            <a:off x="4300113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4" name="Isosceles Triangle 144"/>
          <p:cNvSpPr/>
          <p:nvPr/>
        </p:nvSpPr>
        <p:spPr>
          <a:xfrm rot="5400000">
            <a:off x="4300113" y="46264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5" name="Isosceles Triangle 144"/>
          <p:cNvSpPr/>
          <p:nvPr/>
        </p:nvSpPr>
        <p:spPr>
          <a:xfrm rot="5400000">
            <a:off x="4300113" y="58344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6" name="Isosceles Triangle 144"/>
          <p:cNvSpPr/>
          <p:nvPr/>
        </p:nvSpPr>
        <p:spPr>
          <a:xfrm rot="5400000">
            <a:off x="2547513" y="5224888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7" name="Isosceles Triangle 144"/>
          <p:cNvSpPr/>
          <p:nvPr/>
        </p:nvSpPr>
        <p:spPr>
          <a:xfrm rot="5400000">
            <a:off x="2242713" y="3407264"/>
            <a:ext cx="217423" cy="13084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0" name="מחבר ישר 89"/>
          <p:cNvCxnSpPr/>
          <p:nvPr/>
        </p:nvCxnSpPr>
        <p:spPr>
          <a:xfrm>
            <a:off x="39624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/>
          <p:cNvCxnSpPr/>
          <p:nvPr/>
        </p:nvCxnSpPr>
        <p:spPr>
          <a:xfrm flipV="1">
            <a:off x="47244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/>
          <p:nvPr/>
        </p:nvCxnSpPr>
        <p:spPr>
          <a:xfrm>
            <a:off x="3962400" y="5334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מחבר חץ ישר 94"/>
          <p:cNvCxnSpPr/>
          <p:nvPr/>
        </p:nvCxnSpPr>
        <p:spPr>
          <a:xfrm>
            <a:off x="47244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886200" y="5026223"/>
            <a:ext cx="1143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Rd _en A/B</a:t>
            </a:r>
            <a:endParaRPr lang="he-I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2618</TotalTime>
  <Words>2465</Words>
  <Application>Microsoft Office PowerPoint</Application>
  <PresentationFormat>‫הצגה על המסך (4:3)</PresentationFormat>
  <Paragraphs>730</Paragraphs>
  <Slides>24</Slides>
  <Notes>20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5" baseType="lpstr">
      <vt:lpstr>Flow</vt:lpstr>
      <vt:lpstr>שקופית 1</vt:lpstr>
      <vt:lpstr>Contents</vt:lpstr>
      <vt:lpstr>Intro</vt:lpstr>
      <vt:lpstr>Reminder - Specifications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Micro Architecture – OPU pins:</vt:lpstr>
      <vt:lpstr>שקופית 12</vt:lpstr>
      <vt:lpstr>שקופית 13</vt:lpstr>
      <vt:lpstr>Micro Architecture – OPU FIFO pins:</vt:lpstr>
      <vt:lpstr>שקופית 15</vt:lpstr>
      <vt:lpstr>שקופית 16</vt:lpstr>
      <vt:lpstr>Micro Architecture – RAM pins:</vt:lpstr>
      <vt:lpstr>שקופית 18</vt:lpstr>
      <vt:lpstr>שקופית 19</vt:lpstr>
      <vt:lpstr>שקופית 20</vt:lpstr>
      <vt:lpstr>Micro Architecture – Rd_Mng pins:</vt:lpstr>
      <vt:lpstr>שקופית 22</vt:lpstr>
      <vt:lpstr>שקופית 23</vt:lpstr>
      <vt:lpstr>שקופית 24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dobstbau</dc:creator>
  <cp:lastModifiedBy>Olga Liberman</cp:lastModifiedBy>
  <cp:revision>312</cp:revision>
  <dcterms:created xsi:type="dcterms:W3CDTF">2011-04-29T08:48:12Z</dcterms:created>
  <dcterms:modified xsi:type="dcterms:W3CDTF">2012-01-25T18:34:28Z</dcterms:modified>
</cp:coreProperties>
</file>