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6"/>
  </p:notesMasterIdLst>
  <p:sldIdLst>
    <p:sldId id="308" r:id="rId2"/>
    <p:sldId id="309" r:id="rId3"/>
    <p:sldId id="332" r:id="rId4"/>
    <p:sldId id="350" r:id="rId5"/>
    <p:sldId id="349" r:id="rId6"/>
    <p:sldId id="310" r:id="rId7"/>
    <p:sldId id="377" r:id="rId8"/>
    <p:sldId id="378" r:id="rId9"/>
    <p:sldId id="386" r:id="rId10"/>
    <p:sldId id="387" r:id="rId11"/>
    <p:sldId id="379" r:id="rId12"/>
    <p:sldId id="321" r:id="rId13"/>
    <p:sldId id="363" r:id="rId14"/>
    <p:sldId id="322" r:id="rId15"/>
    <p:sldId id="326" r:id="rId16"/>
    <p:sldId id="380" r:id="rId17"/>
    <p:sldId id="324" r:id="rId18"/>
    <p:sldId id="372" r:id="rId19"/>
    <p:sldId id="373" r:id="rId20"/>
    <p:sldId id="341" r:id="rId21"/>
    <p:sldId id="353" r:id="rId22"/>
    <p:sldId id="364" r:id="rId23"/>
    <p:sldId id="365" r:id="rId24"/>
    <p:sldId id="374" r:id="rId25"/>
    <p:sldId id="375" r:id="rId26"/>
    <p:sldId id="381" r:id="rId27"/>
    <p:sldId id="388" r:id="rId28"/>
    <p:sldId id="389" r:id="rId29"/>
    <p:sldId id="382" r:id="rId30"/>
    <p:sldId id="383" r:id="rId31"/>
    <p:sldId id="384" r:id="rId32"/>
    <p:sldId id="385" r:id="rId33"/>
    <p:sldId id="347" r:id="rId34"/>
    <p:sldId id="37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FF33"/>
    <a:srgbClr val="F842DE"/>
    <a:srgbClr val="FF3399"/>
    <a:srgbClr val="0066CC"/>
    <a:srgbClr val="FF99CC"/>
    <a:srgbClr val="660033"/>
    <a:srgbClr val="E2AC00"/>
    <a:srgbClr val="003366"/>
    <a:srgbClr val="DDE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261" autoAdjust="0"/>
  </p:normalViewPr>
  <p:slideViewPr>
    <p:cSldViewPr>
      <p:cViewPr>
        <p:scale>
          <a:sx n="70" d="100"/>
          <a:sy n="70" d="100"/>
        </p:scale>
        <p:origin x="-6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55FF-C35B-46F9-A622-8D854F5DC203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37B4-EDB9-4B95-B38B-55516F102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הערות:</a:t>
            </a:r>
          </a:p>
          <a:p>
            <a:pPr algn="r" rtl="1"/>
            <a:r>
              <a:rPr lang="he-IL" dirty="0" smtClean="0"/>
              <a:t>מי אנחנו.</a:t>
            </a:r>
            <a:r>
              <a:rPr lang="he-IL" baseline="0" dirty="0" smtClean="0"/>
              <a:t> תזכורת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תהליך</a:t>
            </a:r>
            <a:r>
              <a:rPr lang="he-IL" baseline="0" dirty="0" smtClean="0"/>
              <a:t> העברת המידע </a:t>
            </a:r>
            <a:r>
              <a:rPr lang="he-IL" baseline="0" dirty="0" err="1" smtClean="0"/>
              <a:t>וה</a:t>
            </a:r>
            <a:endParaRPr lang="en-US" baseline="0" dirty="0" smtClean="0"/>
          </a:p>
          <a:p>
            <a:pPr algn="r"/>
            <a:r>
              <a:rPr lang="en-US" baseline="0" dirty="0" err="1" smtClean="0"/>
              <a:t>Toggeling</a:t>
            </a:r>
            <a:r>
              <a:rPr lang="en-US" baseline="0" dirty="0" smtClean="0"/>
              <a:t> </a:t>
            </a:r>
          </a:p>
          <a:p>
            <a:pPr algn="r"/>
            <a:r>
              <a:rPr lang="he-IL" baseline="0" dirty="0" smtClean="0"/>
              <a:t>בין ה </a:t>
            </a:r>
          </a:p>
          <a:p>
            <a:pPr algn="r"/>
            <a:r>
              <a:rPr lang="en-US" baseline="0" dirty="0" smtClean="0"/>
              <a:t>FIFOs</a:t>
            </a:r>
          </a:p>
          <a:p>
            <a:pPr algn="r"/>
            <a:r>
              <a:rPr lang="he-IL" baseline="0" dirty="0" smtClean="0"/>
              <a:t>לשים לב שקצב העברת מידע בין ה</a:t>
            </a:r>
          </a:p>
          <a:p>
            <a:pPr algn="r"/>
            <a:r>
              <a:rPr lang="en-US" baseline="0" dirty="0" smtClean="0"/>
              <a:t>SDRAM</a:t>
            </a:r>
            <a:endParaRPr lang="he-IL" baseline="0" dirty="0" smtClean="0"/>
          </a:p>
          <a:p>
            <a:pPr algn="r"/>
            <a:r>
              <a:rPr lang="he-IL" baseline="0" dirty="0" smtClean="0"/>
              <a:t>ל</a:t>
            </a:r>
          </a:p>
          <a:p>
            <a:pPr algn="r"/>
            <a:r>
              <a:rPr lang="en-US" baseline="0" dirty="0" smtClean="0"/>
              <a:t>FIFO</a:t>
            </a:r>
            <a:endParaRPr lang="he-IL" baseline="0" dirty="0" smtClean="0"/>
          </a:p>
          <a:p>
            <a:pPr algn="r"/>
            <a:r>
              <a:rPr lang="he-IL" baseline="0" dirty="0" smtClean="0"/>
              <a:t>מהיר יותר מקצב העברת המידע בין ה</a:t>
            </a:r>
          </a:p>
          <a:p>
            <a:pPr algn="r"/>
            <a:r>
              <a:rPr lang="en-US" baseline="0" dirty="0" smtClean="0"/>
              <a:t>FIFO</a:t>
            </a:r>
          </a:p>
          <a:p>
            <a:pPr algn="r"/>
            <a:r>
              <a:rPr lang="he-IL" baseline="0" dirty="0" smtClean="0"/>
              <a:t>ל</a:t>
            </a:r>
          </a:p>
          <a:p>
            <a:pPr algn="r"/>
            <a:r>
              <a:rPr lang="en-US" baseline="0" smtClean="0"/>
              <a:t>Vesa</a:t>
            </a:r>
            <a:endParaRPr lang="en-US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err="1" smtClean="0"/>
              <a:t>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מטרות: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איחוד 3 </a:t>
            </a:r>
            <a:r>
              <a:rPr lang="he-I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חיבילות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מידע של 8 ביטים 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(24 ביטים)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שליחת השינויים (המאופיינים ע"י ה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אל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</a:t>
            </a:r>
            <a:endParaRPr lang="he-I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להגיד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שמימשנו מכונת מצבים שמאחדת כל 3 חבילות של 8 ביט מה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לחבילת מידע אחת (שזהו ה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דיאגרמות גלים של מעברים בין מצב למצב.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מטרות: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אוגר שינויים ב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עבור הפריים הבא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שולח שינויים 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עם עליית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Vsync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ומפעיל את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</a:t>
            </a:r>
            <a:endParaRPr lang="he-I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להזכיר שהוא משמש כמעיין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בין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סט שינויים עבור פריים נוכחי לסט שינויים עבור פריים הבא, כאשר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יש בתוכו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כדי לשמור את כל ה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עבור פריים כלשהו, כדי שלא נדרוס את המידע ב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שמשמש עבור הפריים הקודם – להזכיר את הבעיה הזו שנתקלנו בה ואיך התגברנו עליה.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דיאגרמות גלים.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RAM we save the </a:t>
            </a:r>
            <a:r>
              <a:rPr lang="en-US" b="1" u="sng" dirty="0" smtClean="0"/>
              <a:t>row</a:t>
            </a:r>
            <a:r>
              <a:rPr lang="en-US" dirty="0" smtClean="0"/>
              <a:t> in SDRAM, in which the symbol of this block </a:t>
            </a:r>
            <a:r>
              <a:rPr lang="en-US" b="1" u="sng" dirty="0" smtClean="0"/>
              <a:t>starts</a:t>
            </a:r>
            <a:r>
              <a:rPr lang="en-US" dirty="0" smtClean="0"/>
              <a:t>. (13 bits)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מטרות: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עבור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כל בלוק בפריים (סה"כ 15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= 300) שומרים את כתובת הסמל שאמור להיות מוצג בפריים זה. כתובת הסמל היא הכתובת ש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SDRAM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בו שמור הסמל.</a:t>
            </a:r>
            <a:endParaRPr lang="he-I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מטרות:</a:t>
            </a:r>
          </a:p>
          <a:p>
            <a:pPr algn="r" rtl="1"/>
            <a:r>
              <a:rPr lang="he-IL" dirty="0" smtClean="0"/>
              <a:t>להסביר</a:t>
            </a:r>
            <a:r>
              <a:rPr lang="he-IL" baseline="0" dirty="0" smtClean="0"/>
              <a:t> את הרעיון שחשבנו עליו, כיצד להעביר שורה </a:t>
            </a:r>
            <a:r>
              <a:rPr lang="he-IL" baseline="0" dirty="0" err="1" smtClean="0"/>
              <a:t>שורה</a:t>
            </a:r>
            <a:r>
              <a:rPr lang="he-IL" baseline="0" dirty="0" smtClean="0"/>
              <a:t> את התצוגה ל</a:t>
            </a:r>
            <a:r>
              <a:rPr lang="en-US" baseline="0" dirty="0" err="1" smtClean="0"/>
              <a:t>vesa</a:t>
            </a:r>
            <a:endParaRPr lang="en-US" baseline="0" dirty="0" smtClean="0"/>
          </a:p>
          <a:p>
            <a:pPr algn="r" rtl="1"/>
            <a:r>
              <a:rPr lang="he-IL" dirty="0" smtClean="0"/>
              <a:t>פירוט</a:t>
            </a:r>
            <a:r>
              <a:rPr lang="he-IL" baseline="0" dirty="0" smtClean="0"/>
              <a:t> ה </a:t>
            </a:r>
            <a:r>
              <a:rPr lang="en-US" baseline="0" dirty="0" err="1" smtClean="0"/>
              <a:t>Toggeling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מתחילים ממצב </a:t>
            </a:r>
            <a:r>
              <a:rPr lang="en-US" baseline="0" dirty="0" smtClean="0"/>
              <a:t>idle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כשה </a:t>
            </a:r>
            <a:r>
              <a:rPr lang="en-US" baseline="0" dirty="0" smtClean="0"/>
              <a:t>RAM</a:t>
            </a:r>
            <a:r>
              <a:rPr lang="he-IL" baseline="0" dirty="0" smtClean="0"/>
              <a:t>מסיים להתעדכן בשינויים המוזנים לו ע"י </a:t>
            </a:r>
            <a:r>
              <a:rPr lang="en-US" baseline="0" dirty="0" smtClean="0"/>
              <a:t>OP-store</a:t>
            </a:r>
            <a:r>
              <a:rPr lang="he-IL" baseline="0" dirty="0" smtClean="0"/>
              <a:t> , נשלח סיגנל ל </a:t>
            </a:r>
            <a:r>
              <a:rPr lang="en-US" baseline="0" dirty="0" err="1" smtClean="0"/>
              <a:t>Mng</a:t>
            </a:r>
            <a:r>
              <a:rPr lang="he-IL" baseline="0" dirty="0" smtClean="0"/>
              <a:t> המורה לו להתחיל לפעול ולקרוא מ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אל </a:t>
            </a:r>
            <a:r>
              <a:rPr lang="en-US" baseline="0" dirty="0" smtClean="0"/>
              <a:t>FIFO – A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בכל פעם שה </a:t>
            </a:r>
            <a:r>
              <a:rPr lang="en-US" baseline="0" dirty="0" smtClean="0"/>
              <a:t>VESA</a:t>
            </a:r>
            <a:r>
              <a:rPr lang="he-IL" baseline="0" dirty="0" smtClean="0"/>
              <a:t> מבקשת מחזור כתיבה אליה (</a:t>
            </a:r>
            <a:r>
              <a:rPr lang="en-US" baseline="0" dirty="0" err="1" smtClean="0"/>
              <a:t>req_in_trg</a:t>
            </a:r>
            <a:r>
              <a:rPr lang="he-IL" baseline="0" dirty="0" smtClean="0"/>
              <a:t>), אנו קוראים מ </a:t>
            </a:r>
            <a:r>
              <a:rPr lang="en-US" baseline="0" dirty="0" smtClean="0"/>
              <a:t>FIFO</a:t>
            </a:r>
            <a:r>
              <a:rPr lang="he-IL" baseline="0" dirty="0" smtClean="0"/>
              <a:t> אחד וכותבים לאחר.</a:t>
            </a:r>
          </a:p>
          <a:p>
            <a:pPr algn="r" rtl="1"/>
            <a:r>
              <a:rPr lang="he-IL" baseline="0" dirty="0" smtClean="0"/>
              <a:t>ה </a:t>
            </a:r>
            <a:r>
              <a:rPr lang="en-US" baseline="0" dirty="0" smtClean="0"/>
              <a:t>toggling</a:t>
            </a:r>
            <a:r>
              <a:rPr lang="he-IL" baseline="0" dirty="0" smtClean="0"/>
              <a:t> נעשה עד שמגיעים לשורה האחרונה ב </a:t>
            </a:r>
            <a:r>
              <a:rPr lang="en-US" baseline="0" dirty="0" smtClean="0"/>
              <a:t>VEAS</a:t>
            </a:r>
            <a:r>
              <a:rPr lang="he-IL" baseline="0" dirty="0" smtClean="0"/>
              <a:t>, בה יש לקרוא רק מ </a:t>
            </a:r>
            <a:r>
              <a:rPr lang="en-US" baseline="0" dirty="0" smtClean="0"/>
              <a:t>FIFO B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להסביר את עקרון האלגוריתם.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דיאגרמות גלים של מעברים בין מצב למצב.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להזכיר את גודל ה</a:t>
            </a:r>
            <a:r>
              <a:rPr lang="en-US" dirty="0" smtClean="0"/>
              <a:t>FF</a:t>
            </a:r>
            <a:r>
              <a:rPr lang="he-IL" dirty="0" smtClean="0"/>
              <a:t>-ים ושהם עושים</a:t>
            </a:r>
            <a:r>
              <a:rPr lang="he-IL" baseline="0" dirty="0" smtClean="0"/>
              <a:t> </a:t>
            </a:r>
            <a:r>
              <a:rPr lang="en-US" baseline="0" dirty="0" smtClean="0"/>
              <a:t>toggling</a:t>
            </a:r>
            <a:r>
              <a:rPr lang="he-IL" baseline="0" dirty="0" smtClean="0"/>
              <a:t> ביניהם.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לשים ציור של רופא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0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שיטות עבודה: שימוש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שימוש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Guidelines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ביצוע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וכיצד הן סייעו לנו: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שיטה טובה לסנכרון בין השותפים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לפרוייקט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לבין המנחה, אפשרות גישה לקבצים מכל מחשב, שמירת גרסאות קודמות למעקב התקדמות וגיבוי.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Guidelines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Suffixs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סיומות בעלי משמעות: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בשביל קבועים,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בשביל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בשביל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פורטי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כניסה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וכו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</a:t>
            </a:r>
          </a:p>
          <a:p>
            <a:pPr lvl="0" algn="r" rtl="1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Headers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כותרת, שם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מחבר הקובץ, תאריך, תיאור,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revision history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list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Shiting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(הזחות)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אלה ועוד, מסייעים לתיעוד טוב והבנה טובה יותר של כל בלוק שנכתב, גם אם לפני זמן רב.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טיפים ועצות שימושיות מהמנחה לכתיבה נכונה יותר.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אלה סייעו לנו לעקוב, להשתפר, ולבצע בצורה טובה יותר את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הפרוייקט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לראייה – על המכה הראשונה של ה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הכול עבד ללא בגים!!!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הצגת תוכן המצגת:</a:t>
            </a:r>
          </a:p>
          <a:p>
            <a:pPr algn="r" rtl="1">
              <a:buFontTx/>
              <a:buNone/>
            </a:pPr>
            <a:r>
              <a:rPr lang="he-IL" dirty="0" smtClean="0"/>
              <a:t>-</a:t>
            </a:r>
            <a:r>
              <a:rPr lang="he-IL" baseline="0" dirty="0" smtClean="0"/>
              <a:t> לדבר בקצרה על מה אנו עומדים להציג במצגת זו.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לפרט על בעיות שנתקלנו בהן ופתרונות כמו:</a:t>
            </a:r>
          </a:p>
          <a:p>
            <a:pPr algn="r" rtl="1"/>
            <a:r>
              <a:rPr lang="he-IL" dirty="0" smtClean="0"/>
              <a:t>טעינת</a:t>
            </a:r>
            <a:r>
              <a:rPr lang="he-IL" baseline="0" dirty="0" smtClean="0"/>
              <a:t> ה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ה </a:t>
            </a:r>
            <a:r>
              <a:rPr lang="en-US" baseline="0" dirty="0" smtClean="0"/>
              <a:t>Frame</a:t>
            </a:r>
            <a:r>
              <a:rPr lang="he-IL" baseline="0" dirty="0" smtClean="0"/>
              <a:t> הבא, תביא לדריסת הנתונים עבור הפריים הנוכחי. לכן נדרש </a:t>
            </a:r>
            <a:r>
              <a:rPr lang="en-US" baseline="0" dirty="0" smtClean="0"/>
              <a:t>buffer</a:t>
            </a:r>
            <a:r>
              <a:rPr lang="he-IL" baseline="0" dirty="0" smtClean="0"/>
              <a:t> בין פריים לפריים.</a:t>
            </a:r>
          </a:p>
          <a:p>
            <a:pPr algn="r" rtl="1"/>
            <a:r>
              <a:rPr lang="he-IL" baseline="0" dirty="0" smtClean="0"/>
              <a:t>במקרה שלנו מימשנו </a:t>
            </a:r>
            <a:r>
              <a:rPr lang="en-US" baseline="0" dirty="0" smtClean="0"/>
              <a:t>FIFO</a:t>
            </a:r>
            <a:r>
              <a:rPr lang="he-IL" baseline="0" dirty="0" smtClean="0"/>
              <a:t> שישמור את השינויים עבור הפריים הבא עד סיום קריאת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הפריים הנוכחי, ורק אז נטען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. </a:t>
            </a:r>
            <a:endParaRPr lang="he-IL" dirty="0" smtClean="0"/>
          </a:p>
          <a:p>
            <a:pPr algn="r" rtl="1"/>
            <a:r>
              <a:rPr lang="en-US" dirty="0" smtClean="0"/>
              <a:t>Clock</a:t>
            </a:r>
            <a:r>
              <a:rPr lang="en-US" baseline="0" dirty="0" smtClean="0"/>
              <a:t> domain</a:t>
            </a:r>
            <a:r>
              <a:rPr lang="he-IL" baseline="0" dirty="0" smtClean="0"/>
              <a:t> שונים: ה </a:t>
            </a:r>
            <a:r>
              <a:rPr lang="en-US" baseline="0" dirty="0" err="1" smtClean="0"/>
              <a:t>vesa</a:t>
            </a:r>
            <a:r>
              <a:rPr lang="he-IL" baseline="0" dirty="0" smtClean="0"/>
              <a:t> פועלת ב </a:t>
            </a:r>
            <a:r>
              <a:rPr lang="en-US" baseline="0" dirty="0" smtClean="0"/>
              <a:t>40Hz</a:t>
            </a:r>
            <a:r>
              <a:rPr lang="he-IL" baseline="0" dirty="0" smtClean="0"/>
              <a:t> והשעון שלנו ב </a:t>
            </a:r>
            <a:r>
              <a:rPr lang="en-US" baseline="0" dirty="0" smtClean="0"/>
              <a:t>100MHz</a:t>
            </a:r>
            <a:r>
              <a:rPr lang="he-IL" baseline="0" dirty="0" smtClean="0"/>
              <a:t> . על מנת לצמצם סכנה של מטא-סטביליות, נדרש לדגום פעמיים אות המגיע מ</a:t>
            </a:r>
          </a:p>
          <a:p>
            <a:pPr algn="r" rtl="1"/>
            <a:r>
              <a:rPr lang="he-IL" baseline="0" dirty="0" smtClean="0"/>
              <a:t> </a:t>
            </a:r>
            <a:r>
              <a:rPr lang="en-US" baseline="0" dirty="0" smtClean="0"/>
              <a:t>CLK Domain</a:t>
            </a:r>
            <a:r>
              <a:rPr lang="he-IL" baseline="0" dirty="0" smtClean="0"/>
              <a:t> אחר, במקרה שלנו מדובר באות </a:t>
            </a:r>
            <a:r>
              <a:rPr lang="en-US" baseline="0" dirty="0" err="1" smtClean="0"/>
              <a:t>Vsync</a:t>
            </a:r>
            <a:r>
              <a:rPr lang="he-IL" baseline="0" dirty="0" smtClean="0"/>
              <a:t> המאותת לנו על תחילת פעולת ה </a:t>
            </a:r>
            <a:r>
              <a:rPr lang="en-US" baseline="0" dirty="0" err="1" smtClean="0"/>
              <a:t>opcode_store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דברים</a:t>
            </a:r>
            <a:r>
              <a:rPr lang="he-IL" baseline="0" dirty="0" smtClean="0"/>
              <a:t> שלמדנו והפנמנו תוך כדי עבודה על </a:t>
            </a:r>
            <a:r>
              <a:rPr lang="he-IL" baseline="0" dirty="0" err="1" smtClean="0"/>
              <a:t>הפרוייקט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תכנון </a:t>
            </a:r>
            <a:r>
              <a:rPr lang="he-IL" baseline="0" dirty="0" err="1" smtClean="0"/>
              <a:t>ספציפיקציות</a:t>
            </a:r>
            <a:r>
              <a:rPr lang="he-IL" baseline="0" dirty="0" smtClean="0"/>
              <a:t>, כתיבת קוד גנרי, אינטגרציה בין רכיבים שונים, וידוא התכן באמצעים שונים, תיעוד.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8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שלא כמו בתמונה, לנו כבר יש סקריפטים</a:t>
            </a:r>
            <a:r>
              <a:rPr lang="he-IL" baseline="0" dirty="0" smtClean="0"/>
              <a:t> טובים יותר ואיתם נמשיך לחלק </a:t>
            </a:r>
            <a:r>
              <a:rPr lang="en-US" baseline="0" dirty="0" smtClean="0"/>
              <a:t>B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לפרט מה מצפה לנו</a:t>
            </a:r>
            <a:r>
              <a:rPr lang="he-IL" baseline="0" dirty="0" smtClean="0"/>
              <a:t> להמשך </a:t>
            </a:r>
            <a:r>
              <a:rPr lang="he-IL" baseline="0" dirty="0" err="1" smtClean="0"/>
              <a:t>הפרוייקט</a:t>
            </a:r>
            <a:r>
              <a:rPr lang="he-IL" baseline="0" dirty="0" smtClean="0"/>
              <a:t>:</a:t>
            </a:r>
          </a:p>
          <a:p>
            <a:pPr marL="0" indent="0" algn="r" rtl="1">
              <a:buNone/>
            </a:pPr>
            <a:r>
              <a:rPr lang="he-IL" baseline="0" dirty="0" smtClean="0"/>
              <a:t>1. התממשקות לסיגנלי </a:t>
            </a:r>
            <a:r>
              <a:rPr lang="he-IL" baseline="0" dirty="0" err="1" smtClean="0"/>
              <a:t>ווישבון</a:t>
            </a:r>
            <a:endParaRPr lang="he-IL" baseline="0" dirty="0" smtClean="0"/>
          </a:p>
          <a:p>
            <a:pPr marL="0" indent="0" algn="r" rtl="1">
              <a:buNone/>
            </a:pPr>
            <a:r>
              <a:rPr lang="he-IL" baseline="0" dirty="0" smtClean="0"/>
              <a:t>2.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סינתזה ו-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P&amp;R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(כולל לימוד כלי ה-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Quartus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בחינה של הביצועים – עמידה בתדר, ומשאבים נצרכים (לוגיקה וזיכרון).</a:t>
            </a:r>
          </a:p>
          <a:p>
            <a:pPr marL="0" indent="0" algn="r" rtl="1">
              <a:buNone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הכולל מימוש האלגוריתם ויכולות בדיקה מלאות של המערכת.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he-IL" dirty="0" smtClean="0"/>
              <a:t>4.</a:t>
            </a:r>
            <a:r>
              <a:rPr lang="he-IL" baseline="0" dirty="0" smtClean="0"/>
              <a:t> הדגמה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07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להציג שקף של המשך</a:t>
            </a:r>
            <a:r>
              <a:rPr lang="he-IL" baseline="0" dirty="0" smtClean="0"/>
              <a:t> לו"ז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הצורך: שינויים מהירים של תצוגת המסך.</a:t>
            </a:r>
          </a:p>
          <a:p>
            <a:pPr algn="r" rtl="1"/>
            <a:r>
              <a:rPr lang="he-IL" baseline="0" dirty="0" smtClean="0"/>
              <a:t>הפתרון: ביצוע אותם שינויים תוך כדי יצירת התמונה ללא צורך בשמירת פריים שלם.</a:t>
            </a:r>
          </a:p>
          <a:p>
            <a:pPr algn="r" rtl="1"/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תצוגה, הנדחפת ע"י חומרה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התצוגה מורכבת, בין היתר, מסט של סימבולים, קבוע מראש, אך משתנה בזמן. כדי לחסוך הספק ורוחב סרט, סט הסימבולים מאוחסן בזיכרון (לדוגמא: אותיות, ספרות,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...), ובמקום לשלוח דרך התוכנה את כל התצוגה הנדרשת, שולחים רק פקודות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הכוללות מידע מה להציג (מהיכן לשלוף מהזיכרון החיצוני) ואיפה להציג (באיזה מיקום בתצוגה).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בניית בלוק עבור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באמצעות שפת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הבלוק יקבל הוראות מהתוכנה, יפנה לזיכרון החיצוני בהתאם, וידחוף את התצוגה. הבלוק ישובץ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(שבו ישובצו בלוקים נוספים מפרויקט אחר שכבר בוצע במעבדה למערכות ספרתיות מהירות) המתממשק ל-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המאפשר הזרקה של פקודות לטובת בניית התמונה הרצויה בתצוגה, שהמשתמש יזין באמצעות ממשק גראפי (ימומש ב-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או בפלטפורמת פיתוח של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VisualStudio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SG=symbol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דרישות הפרויקט: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ניהול יעיל של מבנה נתונים המאפשר שליחת פקודות הכוללות מידע רק לגבי ההבדל בין התצוגה הקיימת לבין התצוגה הרצויה (ולא לשלוח את הפקודות מחדש הנוגעות לבניית התצוגה).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בניית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(Graphical User Interface)  GUI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המממש את הזרקת הפקודות עם רמת הפשטה למשתמש. ה-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יאפשר הזרקת חבילות מידע ל-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והצגה של הפלט הצפוי למטרות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dirty="0" smtClean="0"/>
              <a:t>TB = Test Bench</a:t>
            </a:r>
          </a:p>
          <a:p>
            <a:pPr algn="l" rtl="0"/>
            <a:r>
              <a:rPr lang="en-US" dirty="0" smtClean="0"/>
              <a:t>TCL</a:t>
            </a:r>
            <a:r>
              <a:rPr lang="en-US" baseline="0" dirty="0" smtClean="0"/>
              <a:t>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Command Language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להזכיר שמשתמשים בתשתית של </a:t>
            </a:r>
            <a:r>
              <a:rPr lang="he-IL" baseline="0" dirty="0" err="1" smtClean="0"/>
              <a:t>פרוייקט</a:t>
            </a:r>
            <a:r>
              <a:rPr lang="he-IL" baseline="0" dirty="0" smtClean="0"/>
              <a:t> קודם.</a:t>
            </a:r>
          </a:p>
          <a:p>
            <a:pPr algn="r" rtl="1"/>
            <a:r>
              <a:rPr lang="he-IL" baseline="0" dirty="0" smtClean="0"/>
              <a:t>התקשורת החיצונית בין המערכת למחשב תבוצע באמצעות פרוטוקול </a:t>
            </a:r>
            <a:r>
              <a:rPr lang="en-US" baseline="0" dirty="0" smtClean="0"/>
              <a:t>UART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התקשורת בין הבלוקים הפנימיים תבוצע בהתאם לפרוטוקול </a:t>
            </a:r>
            <a:r>
              <a:rPr lang="en-US" baseline="0" dirty="0" smtClean="0"/>
              <a:t>WISHBONE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כל הבלוקים עובדים בתדר של 100</a:t>
            </a:r>
            <a:r>
              <a:rPr lang="en-US" baseline="0" dirty="0" smtClean="0"/>
              <a:t>MHz</a:t>
            </a:r>
            <a:r>
              <a:rPr lang="he-IL" baseline="0" dirty="0" smtClean="0"/>
              <a:t> למעט ה</a:t>
            </a:r>
            <a:r>
              <a:rPr lang="en-US" baseline="0" dirty="0" err="1" smtClean="0"/>
              <a:t>Vesa</a:t>
            </a:r>
            <a:r>
              <a:rPr lang="en-US" baseline="0" dirty="0" smtClean="0"/>
              <a:t> </a:t>
            </a:r>
            <a:r>
              <a:rPr lang="he-IL" baseline="0" dirty="0" smtClean="0"/>
              <a:t> שעובד ב </a:t>
            </a:r>
            <a:r>
              <a:rPr lang="en-US" baseline="0" dirty="0" smtClean="0"/>
              <a:t>40Hz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baseline="0" dirty="0" smtClean="0">
                <a:solidFill>
                  <a:srgbClr val="FF0000"/>
                </a:solidFill>
              </a:rPr>
              <a:t>לא יודע אם שווה להראות את כל המבנה אצל בארי?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בהתחלה</a:t>
            </a:r>
            <a:r>
              <a:rPr lang="he-IL" baseline="0" dirty="0" smtClean="0"/>
              <a:t> נציג מה מבנה הפקודה שלנו</a:t>
            </a:r>
            <a:r>
              <a:rPr lang="he-IL" u="sng" baseline="0" dirty="0" smtClean="0">
                <a:solidFill>
                  <a:srgbClr val="FF0000"/>
                </a:solidFill>
              </a:rPr>
              <a:t>: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0/1- האם להוסיף או להוריד את הסמל ממקום </a:t>
            </a:r>
            <a:r>
              <a:rPr lang="en-US" u="none" baseline="0" dirty="0" smtClean="0">
                <a:solidFill>
                  <a:srgbClr val="FF0000"/>
                </a:solidFill>
              </a:rPr>
              <a:t>X,Y</a:t>
            </a:r>
            <a:r>
              <a:rPr lang="he-IL" u="none" baseline="0" dirty="0" smtClean="0">
                <a:solidFill>
                  <a:srgbClr val="FF0000"/>
                </a:solidFill>
              </a:rPr>
              <a:t> במסך.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כתובת הביט הראשון של הסמל ב</a:t>
            </a:r>
            <a:r>
              <a:rPr lang="en-US" u="none" baseline="0" dirty="0" smtClean="0">
                <a:solidFill>
                  <a:srgbClr val="FF0000"/>
                </a:solidFill>
              </a:rPr>
              <a:t>SDRAM</a:t>
            </a:r>
            <a:endParaRPr lang="he-IL" u="none" baseline="0" dirty="0" smtClean="0">
              <a:solidFill>
                <a:srgbClr val="FF0000"/>
              </a:solidFill>
            </a:endParaRP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מיקום במסך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 (5 ביט כי יש 20 סמלים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)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מיקום במסך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Y</a:t>
            </a:r>
            <a:r>
              <a:rPr lang="he-IL" u="none" baseline="0" dirty="0" smtClean="0">
                <a:solidFill>
                  <a:srgbClr val="FF0000"/>
                </a:solidFill>
              </a:rPr>
              <a:t> (4 ביט כי יש 15 סמלים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אינטראקציה</a:t>
            </a:r>
            <a:r>
              <a:rPr lang="he-IL" baseline="0" dirty="0" smtClean="0"/>
              <a:t> בין הרכיבים:</a:t>
            </a:r>
          </a:p>
          <a:p>
            <a:pPr algn="r"/>
            <a:r>
              <a:rPr lang="he-IL" baseline="0" dirty="0" smtClean="0"/>
              <a:t>ב</a:t>
            </a:r>
          </a:p>
          <a:p>
            <a:pPr algn="r"/>
            <a:r>
              <a:rPr lang="en-US" baseline="0" dirty="0" smtClean="0"/>
              <a:t>SDRAM</a:t>
            </a:r>
            <a:endParaRPr lang="he-IL" baseline="0" dirty="0" smtClean="0"/>
          </a:p>
          <a:p>
            <a:pPr algn="r"/>
            <a:r>
              <a:rPr lang="he-IL" baseline="0" dirty="0" smtClean="0"/>
              <a:t>שמורים הסמלים. הם מועברים ל</a:t>
            </a:r>
          </a:p>
          <a:p>
            <a:pPr algn="r"/>
            <a:r>
              <a:rPr lang="en-US" baseline="0" dirty="0" smtClean="0"/>
              <a:t>FIFO</a:t>
            </a:r>
            <a:endParaRPr lang="he-IL" baseline="0" dirty="0" smtClean="0"/>
          </a:p>
          <a:p>
            <a:pPr algn="r"/>
            <a:r>
              <a:rPr lang="he-IL" baseline="0" dirty="0" smtClean="0"/>
              <a:t>שמעביר למסך.</a:t>
            </a:r>
          </a:p>
          <a:p>
            <a:pPr algn="r"/>
            <a:r>
              <a:rPr lang="he-IL" baseline="0" dirty="0" smtClean="0"/>
              <a:t>בצבעים </a:t>
            </a:r>
            <a:r>
              <a:rPr lang="he-IL" baseline="0" dirty="0" err="1" smtClean="0"/>
              <a:t>מצויין</a:t>
            </a:r>
            <a:r>
              <a:rPr lang="he-IL" baseline="0" dirty="0" smtClean="0"/>
              <a:t> מה נשמר איפה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ED2342-45BC-411C-BBAC-D6CEDC703F8A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00200"/>
            <a:ext cx="1615440" cy="85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2427982"/>
            <a:ext cx="5638800" cy="1077218"/>
          </a:xfrm>
          <a:prstGeom prst="rect">
            <a:avLst/>
          </a:prstGeom>
          <a:noFill/>
        </p:spPr>
        <p:txBody>
          <a:bodyPr wrap="square" rtlCol="1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Project PART A</a:t>
            </a:r>
          </a:p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Final presentation</a:t>
            </a:r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609600" y="3962400"/>
            <a:ext cx="6705600" cy="2057400"/>
          </a:xfrm>
          <a:prstGeom prst="rect">
            <a:avLst/>
          </a:prstGeom>
        </p:spPr>
        <p:txBody>
          <a:bodyPr tIns="0" anchor="t">
            <a:noAutofit/>
          </a:bodyPr>
          <a:lstStyle/>
          <a:p>
            <a:pPr marL="27432" lvl="0">
              <a:buClr>
                <a:schemeClr val="accent1"/>
              </a:buClr>
              <a:buSzPct val="80000"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Presented by : Olga </a:t>
            </a:r>
            <a:r>
              <a:rPr lang="en-US" sz="2400" b="1" dirty="0" err="1" smtClean="0">
                <a:latin typeface="+mj-lt"/>
              </a:rPr>
              <a:t>Liberman</a:t>
            </a:r>
            <a:r>
              <a:rPr lang="en-US" sz="2400" b="1" dirty="0" smtClean="0">
                <a:latin typeface="+mj-lt"/>
              </a:rPr>
              <a:t> &amp; </a:t>
            </a:r>
            <a:r>
              <a:rPr lang="en-US" sz="2400" b="1" dirty="0" err="1" smtClean="0">
                <a:latin typeface="+mj-lt"/>
              </a:rPr>
              <a:t>Yoav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Shvartz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 Supervisor : Moshe </a:t>
            </a:r>
            <a:r>
              <a:rPr lang="en-US" sz="2400" b="1" dirty="0" err="1" smtClean="0">
                <a:latin typeface="+mj-lt"/>
              </a:rPr>
              <a:t>Porian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>
                <a:latin typeface="+mj-lt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semester project</a:t>
            </a: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12.11.2012</a:t>
            </a:r>
            <a:endParaRPr kumimoji="0" lang="he-I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pic>
        <p:nvPicPr>
          <p:cNvPr id="10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7620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מלבן 10"/>
          <p:cNvSpPr/>
          <p:nvPr/>
        </p:nvSpPr>
        <p:spPr>
          <a:xfrm>
            <a:off x="533400" y="1371600"/>
            <a:ext cx="6265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Symbol Generator</a:t>
            </a:r>
            <a:endParaRPr lang="he-IL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6858941" y="245428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2"/>
          <p:cNvSpPr/>
          <p:nvPr/>
        </p:nvSpPr>
        <p:spPr>
          <a:xfrm>
            <a:off x="6858000" y="609600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6858000" y="85408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4"/>
          <p:cNvSpPr/>
          <p:nvPr/>
        </p:nvSpPr>
        <p:spPr>
          <a:xfrm>
            <a:off x="6858000" y="307825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5"/>
          <p:cNvSpPr/>
          <p:nvPr/>
        </p:nvSpPr>
        <p:spPr>
          <a:xfrm>
            <a:off x="6858000" y="2759083"/>
            <a:ext cx="1525223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31"/>
          <p:cNvCxnSpPr>
            <a:stCxn id="6" idx="1"/>
            <a:endCxn id="8" idx="1"/>
          </p:cNvCxnSpPr>
          <p:nvPr/>
        </p:nvCxnSpPr>
        <p:spPr>
          <a:xfrm>
            <a:off x="6858000" y="999298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3"/>
          <p:cNvCxnSpPr>
            <a:stCxn id="6" idx="3"/>
            <a:endCxn id="8" idx="3"/>
          </p:cNvCxnSpPr>
          <p:nvPr/>
        </p:nvCxnSpPr>
        <p:spPr>
          <a:xfrm>
            <a:off x="8383223" y="999298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4"/>
          <p:cNvSpPr/>
          <p:nvPr/>
        </p:nvSpPr>
        <p:spPr>
          <a:xfrm>
            <a:off x="7341853" y="1538977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5"/>
          <p:cNvSpPr/>
          <p:nvPr/>
        </p:nvSpPr>
        <p:spPr>
          <a:xfrm>
            <a:off x="7341853" y="1916534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36"/>
          <p:cNvSpPr/>
          <p:nvPr/>
        </p:nvSpPr>
        <p:spPr>
          <a:xfrm>
            <a:off x="7341853" y="2265051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1219200" y="79248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21"/>
          <p:cNvSpPr/>
          <p:nvPr/>
        </p:nvSpPr>
        <p:spPr>
          <a:xfrm>
            <a:off x="610541" y="54864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22"/>
          <p:cNvSpPr/>
          <p:nvPr/>
        </p:nvSpPr>
        <p:spPr>
          <a:xfrm>
            <a:off x="609600" y="3641717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609600" y="38862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609600" y="611037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609600" y="5791200"/>
            <a:ext cx="1525223" cy="304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31"/>
          <p:cNvCxnSpPr/>
          <p:nvPr/>
        </p:nvCxnSpPr>
        <p:spPr>
          <a:xfrm>
            <a:off x="609600" y="3962400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3"/>
          <p:cNvCxnSpPr>
            <a:stCxn id="17" idx="3"/>
            <a:endCxn id="19" idx="3"/>
          </p:cNvCxnSpPr>
          <p:nvPr/>
        </p:nvCxnSpPr>
        <p:spPr>
          <a:xfrm>
            <a:off x="2134823" y="4031415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4"/>
          <p:cNvSpPr/>
          <p:nvPr/>
        </p:nvSpPr>
        <p:spPr>
          <a:xfrm>
            <a:off x="1093453" y="4571094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5"/>
          <p:cNvSpPr/>
          <p:nvPr/>
        </p:nvSpPr>
        <p:spPr>
          <a:xfrm>
            <a:off x="1093453" y="4948651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36"/>
          <p:cNvSpPr/>
          <p:nvPr/>
        </p:nvSpPr>
        <p:spPr>
          <a:xfrm>
            <a:off x="1093453" y="5297168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מחבר ישר 24"/>
          <p:cNvCxnSpPr/>
          <p:nvPr/>
        </p:nvCxnSpPr>
        <p:spPr>
          <a:xfrm>
            <a:off x="5636636" y="39624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5636636" y="56388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1"/>
          <p:cNvSpPr/>
          <p:nvPr/>
        </p:nvSpPr>
        <p:spPr>
          <a:xfrm>
            <a:off x="79994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79988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79988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7998836" y="547906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7998836" y="5319327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1"/>
            <a:endCxn id="31" idx="1"/>
          </p:cNvCxnSpPr>
          <p:nvPr/>
        </p:nvCxnSpPr>
        <p:spPr>
          <a:xfrm rot="10800000" flipV="1">
            <a:off x="79988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3"/>
          <p:cNvCxnSpPr>
            <a:stCxn id="29" idx="3"/>
            <a:endCxn id="31" idx="3"/>
          </p:cNvCxnSpPr>
          <p:nvPr/>
        </p:nvCxnSpPr>
        <p:spPr>
          <a:xfrm>
            <a:off x="89148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4"/>
          <p:cNvSpPr/>
          <p:nvPr/>
        </p:nvSpPr>
        <p:spPr>
          <a:xfrm>
            <a:off x="82894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5"/>
          <p:cNvSpPr/>
          <p:nvPr/>
        </p:nvSpPr>
        <p:spPr>
          <a:xfrm>
            <a:off x="82894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6"/>
          <p:cNvSpPr/>
          <p:nvPr/>
        </p:nvSpPr>
        <p:spPr>
          <a:xfrm>
            <a:off x="82894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מחבר ישר 36"/>
          <p:cNvCxnSpPr/>
          <p:nvPr/>
        </p:nvCxnSpPr>
        <p:spPr>
          <a:xfrm>
            <a:off x="79988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/>
          <p:nvPr/>
        </p:nvCxnSpPr>
        <p:spPr>
          <a:xfrm>
            <a:off x="89135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4"/>
          <p:cNvSpPr/>
          <p:nvPr/>
        </p:nvSpPr>
        <p:spPr>
          <a:xfrm>
            <a:off x="82352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4"/>
          <p:cNvSpPr/>
          <p:nvPr/>
        </p:nvSpPr>
        <p:spPr>
          <a:xfrm>
            <a:off x="82352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34"/>
          <p:cNvSpPr/>
          <p:nvPr/>
        </p:nvSpPr>
        <p:spPr>
          <a:xfrm>
            <a:off x="82352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4"/>
          <p:cNvSpPr/>
          <p:nvPr/>
        </p:nvSpPr>
        <p:spPr>
          <a:xfrm>
            <a:off x="6170036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1"/>
          <p:cNvSpPr/>
          <p:nvPr/>
        </p:nvSpPr>
        <p:spPr>
          <a:xfrm>
            <a:off x="51038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22"/>
          <p:cNvSpPr/>
          <p:nvPr/>
        </p:nvSpPr>
        <p:spPr>
          <a:xfrm>
            <a:off x="51032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23"/>
          <p:cNvSpPr/>
          <p:nvPr/>
        </p:nvSpPr>
        <p:spPr>
          <a:xfrm>
            <a:off x="51032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31"/>
          <p:cNvCxnSpPr>
            <a:stCxn id="45" idx="1"/>
          </p:cNvCxnSpPr>
          <p:nvPr/>
        </p:nvCxnSpPr>
        <p:spPr>
          <a:xfrm rot="10800000" flipV="1">
            <a:off x="51032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3"/>
          <p:cNvCxnSpPr>
            <a:stCxn id="45" idx="3"/>
          </p:cNvCxnSpPr>
          <p:nvPr/>
        </p:nvCxnSpPr>
        <p:spPr>
          <a:xfrm>
            <a:off x="60192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34"/>
          <p:cNvSpPr/>
          <p:nvPr/>
        </p:nvSpPr>
        <p:spPr>
          <a:xfrm>
            <a:off x="53938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35"/>
          <p:cNvSpPr/>
          <p:nvPr/>
        </p:nvSpPr>
        <p:spPr>
          <a:xfrm>
            <a:off x="53938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36"/>
          <p:cNvSpPr/>
          <p:nvPr/>
        </p:nvSpPr>
        <p:spPr>
          <a:xfrm>
            <a:off x="53938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מחבר ישר 50"/>
          <p:cNvCxnSpPr/>
          <p:nvPr/>
        </p:nvCxnSpPr>
        <p:spPr>
          <a:xfrm>
            <a:off x="51032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60179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4"/>
          <p:cNvSpPr/>
          <p:nvPr/>
        </p:nvSpPr>
        <p:spPr>
          <a:xfrm>
            <a:off x="53396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34"/>
          <p:cNvSpPr/>
          <p:nvPr/>
        </p:nvSpPr>
        <p:spPr>
          <a:xfrm>
            <a:off x="53396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34"/>
          <p:cNvSpPr/>
          <p:nvPr/>
        </p:nvSpPr>
        <p:spPr>
          <a:xfrm>
            <a:off x="53396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1"/>
          <p:cNvSpPr/>
          <p:nvPr/>
        </p:nvSpPr>
        <p:spPr>
          <a:xfrm>
            <a:off x="32750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22"/>
          <p:cNvSpPr/>
          <p:nvPr/>
        </p:nvSpPr>
        <p:spPr>
          <a:xfrm>
            <a:off x="32744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23"/>
          <p:cNvSpPr/>
          <p:nvPr/>
        </p:nvSpPr>
        <p:spPr>
          <a:xfrm>
            <a:off x="32744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31"/>
          <p:cNvCxnSpPr/>
          <p:nvPr/>
        </p:nvCxnSpPr>
        <p:spPr>
          <a:xfrm rot="10800000" flipV="1">
            <a:off x="3276600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3"/>
          <p:cNvCxnSpPr>
            <a:stCxn id="58" idx="3"/>
          </p:cNvCxnSpPr>
          <p:nvPr/>
        </p:nvCxnSpPr>
        <p:spPr>
          <a:xfrm>
            <a:off x="41904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4"/>
          <p:cNvSpPr/>
          <p:nvPr/>
        </p:nvSpPr>
        <p:spPr>
          <a:xfrm>
            <a:off x="35650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35"/>
          <p:cNvSpPr/>
          <p:nvPr/>
        </p:nvSpPr>
        <p:spPr>
          <a:xfrm>
            <a:off x="35650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36"/>
          <p:cNvSpPr/>
          <p:nvPr/>
        </p:nvSpPr>
        <p:spPr>
          <a:xfrm>
            <a:off x="35650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מחבר ישר 63"/>
          <p:cNvCxnSpPr/>
          <p:nvPr/>
        </p:nvCxnSpPr>
        <p:spPr>
          <a:xfrm>
            <a:off x="3276600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/>
          <p:nvPr/>
        </p:nvCxnSpPr>
        <p:spPr>
          <a:xfrm>
            <a:off x="41891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4"/>
          <p:cNvSpPr/>
          <p:nvPr/>
        </p:nvSpPr>
        <p:spPr>
          <a:xfrm>
            <a:off x="35108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34"/>
          <p:cNvSpPr/>
          <p:nvPr/>
        </p:nvSpPr>
        <p:spPr>
          <a:xfrm>
            <a:off x="35108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34"/>
          <p:cNvSpPr/>
          <p:nvPr/>
        </p:nvSpPr>
        <p:spPr>
          <a:xfrm>
            <a:off x="35108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21"/>
          <p:cNvSpPr/>
          <p:nvPr/>
        </p:nvSpPr>
        <p:spPr>
          <a:xfrm>
            <a:off x="41894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22"/>
          <p:cNvSpPr/>
          <p:nvPr/>
        </p:nvSpPr>
        <p:spPr>
          <a:xfrm>
            <a:off x="41888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23"/>
          <p:cNvSpPr/>
          <p:nvPr/>
        </p:nvSpPr>
        <p:spPr>
          <a:xfrm>
            <a:off x="41888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31"/>
          <p:cNvCxnSpPr>
            <a:stCxn id="71" idx="1"/>
          </p:cNvCxnSpPr>
          <p:nvPr/>
        </p:nvCxnSpPr>
        <p:spPr>
          <a:xfrm rot="10800000" flipV="1">
            <a:off x="41888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3"/>
          <p:cNvCxnSpPr>
            <a:stCxn id="71" idx="3"/>
          </p:cNvCxnSpPr>
          <p:nvPr/>
        </p:nvCxnSpPr>
        <p:spPr>
          <a:xfrm>
            <a:off x="51048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34"/>
          <p:cNvSpPr/>
          <p:nvPr/>
        </p:nvSpPr>
        <p:spPr>
          <a:xfrm>
            <a:off x="44794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35"/>
          <p:cNvSpPr/>
          <p:nvPr/>
        </p:nvSpPr>
        <p:spPr>
          <a:xfrm>
            <a:off x="44794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6"/>
          <p:cNvSpPr/>
          <p:nvPr/>
        </p:nvSpPr>
        <p:spPr>
          <a:xfrm>
            <a:off x="44794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מחבר ישר 76"/>
          <p:cNvCxnSpPr/>
          <p:nvPr/>
        </p:nvCxnSpPr>
        <p:spPr>
          <a:xfrm>
            <a:off x="41888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/>
          <p:cNvCxnSpPr/>
          <p:nvPr/>
        </p:nvCxnSpPr>
        <p:spPr>
          <a:xfrm>
            <a:off x="51035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34"/>
          <p:cNvSpPr/>
          <p:nvPr/>
        </p:nvSpPr>
        <p:spPr>
          <a:xfrm>
            <a:off x="44252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34"/>
          <p:cNvSpPr/>
          <p:nvPr/>
        </p:nvSpPr>
        <p:spPr>
          <a:xfrm>
            <a:off x="44252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34"/>
          <p:cNvSpPr/>
          <p:nvPr/>
        </p:nvSpPr>
        <p:spPr>
          <a:xfrm>
            <a:off x="44252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21"/>
          <p:cNvSpPr/>
          <p:nvPr/>
        </p:nvSpPr>
        <p:spPr>
          <a:xfrm>
            <a:off x="70850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22"/>
          <p:cNvSpPr/>
          <p:nvPr/>
        </p:nvSpPr>
        <p:spPr>
          <a:xfrm>
            <a:off x="70844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23"/>
          <p:cNvSpPr/>
          <p:nvPr/>
        </p:nvSpPr>
        <p:spPr>
          <a:xfrm>
            <a:off x="70844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24"/>
          <p:cNvSpPr/>
          <p:nvPr/>
        </p:nvSpPr>
        <p:spPr>
          <a:xfrm>
            <a:off x="7084436" y="547906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6" name="Rectangle 25"/>
          <p:cNvSpPr/>
          <p:nvPr/>
        </p:nvSpPr>
        <p:spPr>
          <a:xfrm>
            <a:off x="7084436" y="5319327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31"/>
          <p:cNvCxnSpPr>
            <a:stCxn id="84" idx="1"/>
            <a:endCxn id="86" idx="1"/>
          </p:cNvCxnSpPr>
          <p:nvPr/>
        </p:nvCxnSpPr>
        <p:spPr>
          <a:xfrm rot="10800000" flipV="1">
            <a:off x="70844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33"/>
          <p:cNvCxnSpPr>
            <a:stCxn id="84" idx="3"/>
            <a:endCxn id="86" idx="3"/>
          </p:cNvCxnSpPr>
          <p:nvPr/>
        </p:nvCxnSpPr>
        <p:spPr>
          <a:xfrm>
            <a:off x="80004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4"/>
          <p:cNvSpPr/>
          <p:nvPr/>
        </p:nvSpPr>
        <p:spPr>
          <a:xfrm>
            <a:off x="73750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35"/>
          <p:cNvSpPr/>
          <p:nvPr/>
        </p:nvSpPr>
        <p:spPr>
          <a:xfrm>
            <a:off x="73750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36"/>
          <p:cNvSpPr/>
          <p:nvPr/>
        </p:nvSpPr>
        <p:spPr>
          <a:xfrm>
            <a:off x="73750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מחבר ישר 91"/>
          <p:cNvCxnSpPr/>
          <p:nvPr/>
        </p:nvCxnSpPr>
        <p:spPr>
          <a:xfrm>
            <a:off x="70844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79991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34"/>
          <p:cNvSpPr/>
          <p:nvPr/>
        </p:nvSpPr>
        <p:spPr>
          <a:xfrm>
            <a:off x="73208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34"/>
          <p:cNvSpPr/>
          <p:nvPr/>
        </p:nvSpPr>
        <p:spPr>
          <a:xfrm>
            <a:off x="73208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34"/>
          <p:cNvSpPr/>
          <p:nvPr/>
        </p:nvSpPr>
        <p:spPr>
          <a:xfrm>
            <a:off x="73208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34"/>
          <p:cNvSpPr/>
          <p:nvPr/>
        </p:nvSpPr>
        <p:spPr>
          <a:xfrm>
            <a:off x="6445702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34"/>
          <p:cNvSpPr/>
          <p:nvPr/>
        </p:nvSpPr>
        <p:spPr>
          <a:xfrm>
            <a:off x="6750502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25"/>
          <p:cNvSpPr/>
          <p:nvPr/>
        </p:nvSpPr>
        <p:spPr>
          <a:xfrm>
            <a:off x="3274436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ectangle 25"/>
          <p:cNvSpPr/>
          <p:nvPr/>
        </p:nvSpPr>
        <p:spPr>
          <a:xfrm>
            <a:off x="3274436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Rectangle 25"/>
          <p:cNvSpPr/>
          <p:nvPr/>
        </p:nvSpPr>
        <p:spPr>
          <a:xfrm>
            <a:off x="4187237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Rectangle 25"/>
          <p:cNvSpPr/>
          <p:nvPr/>
        </p:nvSpPr>
        <p:spPr>
          <a:xfrm>
            <a:off x="4187237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25"/>
          <p:cNvSpPr/>
          <p:nvPr/>
        </p:nvSpPr>
        <p:spPr>
          <a:xfrm>
            <a:off x="5101637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ectangle 25"/>
          <p:cNvSpPr/>
          <p:nvPr/>
        </p:nvSpPr>
        <p:spPr>
          <a:xfrm>
            <a:off x="5101637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38800" y="1905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FIFO A</a:t>
            </a:r>
            <a:endParaRPr lang="he-IL" dirty="0"/>
          </a:p>
        </p:txBody>
      </p:sp>
      <p:sp>
        <p:nvSpPr>
          <p:cNvPr id="111" name="TextBox 110"/>
          <p:cNvSpPr txBox="1"/>
          <p:nvPr/>
        </p:nvSpPr>
        <p:spPr>
          <a:xfrm>
            <a:off x="152400" y="3212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FIFO B</a:t>
            </a:r>
            <a:endParaRPr lang="he-IL" dirty="0"/>
          </a:p>
        </p:txBody>
      </p:sp>
      <p:sp>
        <p:nvSpPr>
          <p:cNvPr id="112" name="TextBox 111"/>
          <p:cNvSpPr txBox="1"/>
          <p:nvPr/>
        </p:nvSpPr>
        <p:spPr>
          <a:xfrm>
            <a:off x="2133600" y="381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SDRAM</a:t>
            </a:r>
            <a:endParaRPr lang="he-IL" dirty="0"/>
          </a:p>
        </p:txBody>
      </p:sp>
      <p:sp>
        <p:nvSpPr>
          <p:cNvPr id="113" name="TextBox 112"/>
          <p:cNvSpPr txBox="1"/>
          <p:nvPr/>
        </p:nvSpPr>
        <p:spPr>
          <a:xfrm>
            <a:off x="4953000" y="3593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SCREEN</a:t>
            </a:r>
            <a:endParaRPr lang="he-IL" dirty="0"/>
          </a:p>
        </p:txBody>
      </p:sp>
      <p:sp>
        <p:nvSpPr>
          <p:cNvPr id="117" name="TextBox 116"/>
          <p:cNvSpPr txBox="1"/>
          <p:nvPr/>
        </p:nvSpPr>
        <p:spPr>
          <a:xfrm>
            <a:off x="1600200" y="8382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8" name="TextBox 117"/>
          <p:cNvSpPr txBox="1"/>
          <p:nvPr/>
        </p:nvSpPr>
        <p:spPr>
          <a:xfrm>
            <a:off x="1600200" y="1524000"/>
            <a:ext cx="381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9" name="TextBox 118"/>
          <p:cNvSpPr txBox="1"/>
          <p:nvPr/>
        </p:nvSpPr>
        <p:spPr>
          <a:xfrm>
            <a:off x="1600200" y="8382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0" name="TextBox 119"/>
          <p:cNvSpPr txBox="1"/>
          <p:nvPr/>
        </p:nvSpPr>
        <p:spPr>
          <a:xfrm>
            <a:off x="1600200" y="26670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1" name="TextBox 120"/>
          <p:cNvSpPr txBox="1"/>
          <p:nvPr/>
        </p:nvSpPr>
        <p:spPr>
          <a:xfrm>
            <a:off x="1600200" y="26670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2" name="Rectangle 24"/>
          <p:cNvSpPr/>
          <p:nvPr/>
        </p:nvSpPr>
        <p:spPr>
          <a:xfrm>
            <a:off x="685800" y="60960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24"/>
          <p:cNvSpPr/>
          <p:nvPr/>
        </p:nvSpPr>
        <p:spPr>
          <a:xfrm>
            <a:off x="685800" y="5791200"/>
            <a:ext cx="1525223" cy="29043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24"/>
          <p:cNvSpPr/>
          <p:nvPr/>
        </p:nvSpPr>
        <p:spPr>
          <a:xfrm>
            <a:off x="685800" y="54864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24"/>
          <p:cNvSpPr/>
          <p:nvPr/>
        </p:nvSpPr>
        <p:spPr>
          <a:xfrm>
            <a:off x="685800" y="38862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24"/>
          <p:cNvSpPr/>
          <p:nvPr/>
        </p:nvSpPr>
        <p:spPr>
          <a:xfrm>
            <a:off x="685800" y="35814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3.7037E-7 L 0.63334 -0.06666 " pathEditMode="relative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5 -0.0824 L 0.6625 0.3064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02223 L 0.6625 -0.1824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20463 L 0.69584 0.1620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3.7037E-7 L 0.63334 -0.06666 " pathEditMode="relative" ptsTypes="AA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5 -0.09351 L 0.6875 0.217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02222 L 0.64584 -0.3490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34907 L 0.69584 -0.29352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01574 L 0.6625 -0.3092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6 L 0.2 -0.30995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5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33334 -0.2544 " pathEditMode="relative" rAng="0" ptsTypes="AA">
                                      <p:cBhvr>
                                        <p:cTn id="109" dur="5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12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4 -0.19884 " pathEditMode="relative" rAng="0" ptsTypes="AA">
                                      <p:cBhvr>
                                        <p:cTn id="128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0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63334 0.00116 " pathEditMode="relative" rAng="0" ptsTypes="AA">
                                      <p:cBhvr>
                                        <p:cTn id="147" dur="5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75 0.0456 " pathEditMode="relative" rAng="0" ptsTypes="AA">
                                      <p:cBhvr>
                                        <p:cTn id="166" dur="5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" y="2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8" grpId="3" animBg="1"/>
      <p:bldP spid="119" grpId="0" animBg="1"/>
      <p:bldP spid="119" grpId="1" animBg="1"/>
      <p:bldP spid="120" grpId="0" animBg="1"/>
      <p:bldP spid="120" grpId="1" animBg="1"/>
      <p:bldP spid="120" grpId="2" animBg="1"/>
      <p:bldP spid="120" grpId="3" animBg="1"/>
      <p:bldP spid="121" grpId="0" animBg="1"/>
      <p:bldP spid="121" grpId="1" animBg="1"/>
      <p:bldP spid="121" grpId="2" animBg="1"/>
      <p:bldP spid="122" grpId="0" animBg="1"/>
      <p:bldP spid="122" grpId="1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1738848" y="1872359"/>
            <a:ext cx="6024296" cy="4833356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75" y="1506196"/>
            <a:ext cx="834337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1150119" y="5114252"/>
            <a:ext cx="78648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1134" y="2165290"/>
            <a:ext cx="146329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1952771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RAM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1134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Store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8053" y="4948131"/>
            <a:ext cx="1165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Mng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1134" y="436227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FIFO A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8058" y="5533993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FIFO B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11" name="Trapezoid 8"/>
          <p:cNvSpPr/>
          <p:nvPr/>
        </p:nvSpPr>
        <p:spPr>
          <a:xfrm rot="5400000" flipH="1">
            <a:off x="5400011" y="4987470"/>
            <a:ext cx="694802" cy="469660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MUX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6325528" y="4362270"/>
            <a:ext cx="1155235" cy="285411"/>
            <a:chOff x="5357818" y="6286520"/>
            <a:chExt cx="1285884" cy="296976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88223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Dual Clk FIFO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3986" y="1066800"/>
            <a:ext cx="997333" cy="755217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00" y="1213265"/>
            <a:ext cx="840994" cy="899652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-109516" y="5533993"/>
            <a:ext cx="1028729" cy="7952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06405" y="5267781"/>
            <a:ext cx="109221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>
                <a:latin typeface="+mj-lt"/>
              </a:rPr>
              <a:t>SDRAM</a:t>
            </a:r>
            <a:endParaRPr lang="he-IL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00" y="4289037"/>
            <a:ext cx="1026869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latin typeface="+mj-lt"/>
              </a:rPr>
              <a:t>Memory</a:t>
            </a:r>
          </a:p>
          <a:p>
            <a:pPr algn="ctr" rtl="0"/>
            <a:r>
              <a:rPr lang="en-US" sz="1600" dirty="0" smtClean="0">
                <a:latin typeface="+mj-lt"/>
              </a:rPr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6462443" y="3139326"/>
            <a:ext cx="1018319" cy="629709"/>
            <a:chOff x="7948395" y="5572138"/>
            <a:chExt cx="1133483" cy="517168"/>
          </a:xfrm>
        </p:grpSpPr>
        <p:sp>
          <p:nvSpPr>
            <p:cNvPr id="22" name="TextBox 21"/>
            <p:cNvSpPr txBox="1"/>
            <p:nvPr/>
          </p:nvSpPr>
          <p:spPr>
            <a:xfrm>
              <a:off x="7948395" y="5572138"/>
              <a:ext cx="1133483" cy="429711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VESA</a:t>
              </a:r>
            </a:p>
            <a:p>
              <a:pPr algn="ctr"/>
              <a:r>
                <a:rPr lang="en-US" sz="1400" dirty="0" smtClean="0">
                  <a:latin typeface="+mj-lt"/>
                </a:rPr>
                <a:t>Controller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6257070" y="5900153"/>
            <a:ext cx="1056801" cy="523219"/>
            <a:chOff x="6736255" y="2854776"/>
            <a:chExt cx="714380" cy="264912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649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>
                  <a:latin typeface="+mj-lt"/>
                </a:rPr>
                <a:t>  </a:t>
              </a:r>
              <a:r>
                <a:rPr lang="en-US" sz="1400" dirty="0" smtClean="0">
                  <a:latin typeface="+mj-lt"/>
                </a:rPr>
                <a:t>- 100 MHz</a:t>
              </a:r>
            </a:p>
            <a:p>
              <a:pPr algn="l" rtl="0"/>
              <a:r>
                <a:rPr lang="en-US" sz="1400" dirty="0" smtClean="0">
                  <a:latin typeface="+mj-lt"/>
                </a:rPr>
                <a:t>   40 MHz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122726" y="4508735"/>
            <a:ext cx="420634" cy="29293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985811" y="5753691"/>
            <a:ext cx="547663" cy="292931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093285" y="5094597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093285" y="5387528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093285" y="4948131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093285" y="5387528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051696" y="5241062"/>
            <a:ext cx="8214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6873191" y="4728433"/>
            <a:ext cx="0" cy="51262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6873191" y="3849641"/>
            <a:ext cx="0" cy="51262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2765716" y="5533993"/>
            <a:ext cx="0" cy="659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2765716" y="6193087"/>
            <a:ext cx="30806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5846322" y="5607226"/>
            <a:ext cx="0" cy="585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985811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6873191" y="1799127"/>
            <a:ext cx="0" cy="1318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4477164" y="1799127"/>
            <a:ext cx="0" cy="3661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4477164" y="2751151"/>
            <a:ext cx="0" cy="366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381838" y="3556711"/>
            <a:ext cx="342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491885" y="3849641"/>
            <a:ext cx="0" cy="102525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97258" y="3776409"/>
            <a:ext cx="1574532" cy="1098490"/>
            <a:chOff x="3124200" y="3657600"/>
            <a:chExt cx="1752600" cy="1143000"/>
          </a:xfrm>
        </p:grpSpPr>
        <p:cxnSp>
          <p:nvCxnSpPr>
            <p:cNvPr id="121" name="מחבר ישר 120"/>
            <p:cNvCxnSpPr/>
            <p:nvPr/>
          </p:nvCxnSpPr>
          <p:spPr>
            <a:xfrm>
              <a:off x="4876800" y="3657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/>
            <p:cNvCxnSpPr/>
            <p:nvPr/>
          </p:nvCxnSpPr>
          <p:spPr>
            <a:xfrm flipH="1">
              <a:off x="3124200" y="39624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חץ ישר 124"/>
            <p:cNvCxnSpPr/>
            <p:nvPr/>
          </p:nvCxnSpPr>
          <p:spPr>
            <a:xfrm>
              <a:off x="3124200" y="39624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4545622" y="1872359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WBS bus</a:t>
            </a:r>
            <a:endParaRPr lang="he-IL" sz="14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45622" y="282438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bus</a:t>
            </a:r>
            <a:endParaRPr lang="he-IL" sz="14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13380" y="3044082"/>
            <a:ext cx="7530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</a:t>
            </a:r>
          </a:p>
          <a:p>
            <a:r>
              <a:rPr lang="en-US" sz="1400" dirty="0" smtClean="0">
                <a:latin typeface="+mj-lt"/>
              </a:rPr>
              <a:t>bus</a:t>
            </a:r>
            <a:endParaRPr lang="he-IL" sz="1400" dirty="0">
              <a:latin typeface="+mj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44221" y="4069339"/>
            <a:ext cx="7530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Read </a:t>
            </a:r>
          </a:p>
          <a:p>
            <a:r>
              <a:rPr lang="en-US" sz="1400" dirty="0" smtClean="0">
                <a:latin typeface="+mj-lt"/>
              </a:rPr>
              <a:t>bus</a:t>
            </a:r>
            <a:endParaRPr lang="he-IL" sz="1400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08006" y="3776409"/>
            <a:ext cx="11637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Mng</a:t>
            </a:r>
            <a:r>
              <a:rPr lang="en-US" sz="1400" dirty="0" smtClean="0">
                <a:latin typeface="+mj-lt"/>
              </a:rPr>
              <a:t> Valid</a:t>
            </a:r>
            <a:endParaRPr lang="he-IL" sz="1400" dirty="0">
              <a:latin typeface="+mj-lt"/>
            </a:endParaRPr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5298659" y="3410245"/>
            <a:ext cx="1095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572491" y="3117315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Vsync</a:t>
            </a:r>
            <a:endParaRPr lang="he-IL" sz="1400" dirty="0">
              <a:latin typeface="+mj-lt"/>
            </a:endParaRPr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1738848" y="5387528"/>
            <a:ext cx="41074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670390" y="5533993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WBM bus</a:t>
            </a:r>
            <a:endParaRPr lang="he-IL" sz="1400" dirty="0">
              <a:latin typeface="+mj-lt"/>
            </a:endParaRPr>
          </a:p>
        </p:txBody>
      </p:sp>
      <p:cxnSp>
        <p:nvCxnSpPr>
          <p:cNvPr id="140" name="מחבר ישר 139"/>
          <p:cNvCxnSpPr/>
          <p:nvPr/>
        </p:nvCxnSpPr>
        <p:spPr>
          <a:xfrm>
            <a:off x="7352397" y="3629943"/>
            <a:ext cx="273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7626228" y="3629943"/>
            <a:ext cx="0" cy="28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491885" y="6486018"/>
            <a:ext cx="5134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491885" y="5533993"/>
            <a:ext cx="0" cy="95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55669" y="6412785"/>
            <a:ext cx="11980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Req_in_trg</a:t>
            </a:r>
            <a:endParaRPr lang="he-IL" sz="1400" dirty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971090" y="4508735"/>
            <a:ext cx="684579" cy="366163"/>
            <a:chOff x="3429000" y="4419600"/>
            <a:chExt cx="762000" cy="381000"/>
          </a:xfrm>
        </p:grpSpPr>
        <p:cxnSp>
          <p:nvCxnSpPr>
            <p:cNvPr id="57" name="מחבר חץ ישר 56"/>
            <p:cNvCxnSpPr/>
            <p:nvPr/>
          </p:nvCxnSpPr>
          <p:spPr>
            <a:xfrm>
              <a:off x="3429000" y="4419600"/>
              <a:ext cx="762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מחבר ישר 150"/>
            <p:cNvCxnSpPr/>
            <p:nvPr/>
          </p:nvCxnSpPr>
          <p:spPr>
            <a:xfrm>
              <a:off x="3429000" y="4419600"/>
              <a:ext cx="0" cy="381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971090" y="5607226"/>
            <a:ext cx="684579" cy="366163"/>
            <a:chOff x="2971090" y="5607226"/>
            <a:chExt cx="684579" cy="366163"/>
          </a:xfrm>
        </p:grpSpPr>
        <p:cxnSp>
          <p:nvCxnSpPr>
            <p:cNvPr id="60" name="מחבר חץ ישר 59"/>
            <p:cNvCxnSpPr/>
            <p:nvPr/>
          </p:nvCxnSpPr>
          <p:spPr>
            <a:xfrm>
              <a:off x="2971090" y="5973389"/>
              <a:ext cx="68457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מחבר ישר 151"/>
            <p:cNvCxnSpPr/>
            <p:nvPr/>
          </p:nvCxnSpPr>
          <p:spPr>
            <a:xfrm>
              <a:off x="2971090" y="5607226"/>
              <a:ext cx="0" cy="3661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2938080" y="4642485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 bus</a:t>
            </a:r>
            <a:endParaRPr lang="he-IL" sz="1400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896495" y="5673035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 bus</a:t>
            </a:r>
            <a:endParaRPr lang="he-IL" sz="1400" dirty="0"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470743" y="4960004"/>
            <a:ext cx="75303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A </a:t>
            </a:r>
            <a:endParaRPr lang="he-IL" sz="1400" dirty="0">
              <a:latin typeface="+mj-l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477164" y="5167830"/>
            <a:ext cx="8214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 </a:t>
            </a:r>
            <a:endParaRPr lang="he-IL" sz="1400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325528" y="4874899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325528" y="3996107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61743" y="5900156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MUX </a:t>
            </a:r>
            <a:r>
              <a:rPr lang="en-US" sz="1400" dirty="0" err="1" smtClean="0">
                <a:latin typeface="+mj-lt"/>
              </a:rPr>
              <a:t>Sel</a:t>
            </a:r>
            <a:endParaRPr lang="he-IL" sz="14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051696" y="2458221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VESA Bus</a:t>
            </a:r>
            <a:endParaRPr lang="he-IL" sz="1400" dirty="0">
              <a:latin typeface="+mj-lt"/>
            </a:endParaRPr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039548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247329" y="1586870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Oval 34"/>
          <p:cNvSpPr/>
          <p:nvPr/>
        </p:nvSpPr>
        <p:spPr>
          <a:xfrm>
            <a:off x="2560343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7" name="Oval 34"/>
          <p:cNvSpPr/>
          <p:nvPr/>
        </p:nvSpPr>
        <p:spPr>
          <a:xfrm>
            <a:off x="2834174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85811" y="172589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Opcode</a:t>
            </a:r>
            <a:endParaRPr lang="he-IL" sz="1400" dirty="0">
              <a:latin typeface="+mj-lt"/>
            </a:endParaRPr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7817" y="5460760"/>
            <a:ext cx="325175" cy="392947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3815342" y="250392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3834703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3834703" y="471164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3815342" y="5872625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191714" y="528676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1917882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cxnSp>
        <p:nvCxnSpPr>
          <p:cNvPr id="90" name="מחבר ישר 89"/>
          <p:cNvCxnSpPr/>
          <p:nvPr/>
        </p:nvCxnSpPr>
        <p:spPr>
          <a:xfrm>
            <a:off x="3450295" y="5094597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134875" y="4948131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450295" y="5387528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134875" y="5387528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81838" y="5091736"/>
            <a:ext cx="109532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Rd _en A/B</a:t>
            </a:r>
            <a:endParaRPr lang="he-IL" sz="1400" dirty="0">
              <a:latin typeface="+mj-lt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114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5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6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7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3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4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0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0"/>
                            </p:stCondLst>
                            <p:childTnLst>
                              <p:par>
                                <p:cTn id="72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6" dur="2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1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10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93363" y="533400"/>
            <a:ext cx="6309360" cy="1305305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-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800" dirty="0" err="1" smtClean="0">
                <a:solidFill>
                  <a:schemeClr val="accent1"/>
                </a:solidFill>
                <a:latin typeface="+mj-lt"/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 Unite (OPU)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4253" y="1311512"/>
            <a:ext cx="92964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C00000"/>
                </a:solidFill>
                <a:latin typeface="+mj-lt"/>
                <a:ea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+mj-lt"/>
                <a:ea typeface="Calibri" pitchFamily="34" charset="0"/>
                <a:cs typeface="Arial" pitchFamily="34" charset="0"/>
              </a:rPr>
              <a:t>1. 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nites every 3 packs of MPD (8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 bit)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 into 1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opcode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+mj-lt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+mj-lt"/>
                <a:ea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+mj-lt"/>
                <a:ea typeface="Calibri" pitchFamily="34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 (24 bit) by a FSM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+mj-lt"/>
                <a:cs typeface="Arial" pitchFamily="34" charset="0"/>
              </a:rPr>
              <a:t>	2. Sending the changes to </a:t>
            </a:r>
            <a:r>
              <a:rPr lang="en-US" sz="2400" dirty="0" err="1" smtClean="0">
                <a:latin typeface="+mj-lt"/>
                <a:cs typeface="Arial" pitchFamily="34" charset="0"/>
              </a:rPr>
              <a:t>Opcode</a:t>
            </a:r>
            <a:r>
              <a:rPr lang="en-US" sz="2400" dirty="0" smtClean="0">
                <a:latin typeface="+mj-lt"/>
                <a:cs typeface="Arial" pitchFamily="34" charset="0"/>
              </a:rPr>
              <a:t> Store block 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34" name="קבוצה 33"/>
          <p:cNvGrpSpPr/>
          <p:nvPr/>
        </p:nvGrpSpPr>
        <p:grpSpPr>
          <a:xfrm>
            <a:off x="412180" y="3951618"/>
            <a:ext cx="3048000" cy="1056950"/>
            <a:chOff x="381000" y="3048000"/>
            <a:chExt cx="3048000" cy="1288412"/>
          </a:xfrm>
        </p:grpSpPr>
        <p:grpSp>
          <p:nvGrpSpPr>
            <p:cNvPr id="31" name="קבוצה 30"/>
            <p:cNvGrpSpPr/>
            <p:nvPr/>
          </p:nvGrpSpPr>
          <p:grpSpPr>
            <a:xfrm>
              <a:off x="381000" y="3048000"/>
              <a:ext cx="3048000" cy="685800"/>
              <a:chOff x="152400" y="3200400"/>
              <a:chExt cx="4572000" cy="1524000"/>
            </a:xfrm>
          </p:grpSpPr>
          <p:grpSp>
            <p:nvGrpSpPr>
              <p:cNvPr id="16" name="קבוצה 15"/>
              <p:cNvGrpSpPr/>
              <p:nvPr/>
            </p:nvGrpSpPr>
            <p:grpSpPr>
              <a:xfrm>
                <a:off x="152400" y="4267200"/>
                <a:ext cx="4572000" cy="457200"/>
                <a:chOff x="152400" y="3733800"/>
                <a:chExt cx="4572000" cy="457200"/>
              </a:xfrm>
            </p:grpSpPr>
            <p:sp>
              <p:nvSpPr>
                <p:cNvPr id="13" name="Rectangle 1"/>
                <p:cNvSpPr/>
                <p:nvPr/>
              </p:nvSpPr>
              <p:spPr>
                <a:xfrm>
                  <a:off x="152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3200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MPD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 1</a:t>
                  </a:r>
                </a:p>
                <a:p>
                  <a:pPr algn="ctr"/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14" name="Rectangle 1"/>
                <p:cNvSpPr/>
                <p:nvPr/>
              </p:nvSpPr>
              <p:spPr>
                <a:xfrm>
                  <a:off x="1676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MPD 2</a:t>
                  </a:r>
                </a:p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5" name="Rectangle 1"/>
                <p:cNvSpPr/>
                <p:nvPr/>
              </p:nvSpPr>
              <p:spPr>
                <a:xfrm>
                  <a:off x="3200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MPD 3</a:t>
                  </a:r>
                </a:p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</p:grpSp>
          <p:sp>
            <p:nvSpPr>
              <p:cNvPr id="17" name="סוגר מסולסל שמאלי 16"/>
              <p:cNvSpPr/>
              <p:nvPr/>
            </p:nvSpPr>
            <p:spPr>
              <a:xfrm rot="5400000">
                <a:off x="2209800" y="1676400"/>
                <a:ext cx="457200" cy="4572000"/>
              </a:xfrm>
              <a:prstGeom prst="leftBrace">
                <a:avLst>
                  <a:gd name="adj1" fmla="val 91666"/>
                  <a:gd name="adj2" fmla="val 5092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+mj-lt"/>
                </a:endParaRPr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1752600" y="3200400"/>
                <a:ext cx="1524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en-US" sz="3200" dirty="0" smtClean="0">
                  <a:solidFill>
                    <a:schemeClr val="tx1"/>
                  </a:solidFill>
                  <a:latin typeface="+mj-lt"/>
                  <a:ea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rPr>
                  <a:t>opcode</a:t>
                </a:r>
              </a:p>
              <a:p>
                <a:pPr algn="ctr"/>
                <a:endParaRPr lang="en-US" sz="3200" dirty="0">
                  <a:latin typeface="+mj-lt"/>
                </a:endParaRPr>
              </a:p>
            </p:txBody>
          </p:sp>
        </p:grpSp>
        <p:sp>
          <p:nvSpPr>
            <p:cNvPr id="33" name="מלבן 32"/>
            <p:cNvSpPr/>
            <p:nvPr/>
          </p:nvSpPr>
          <p:spPr>
            <a:xfrm>
              <a:off x="533400" y="3886200"/>
              <a:ext cx="2710422" cy="450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+mj-lt"/>
                </a:rPr>
                <a:t>MPD = Message Pack Data </a:t>
              </a:r>
              <a:endParaRPr lang="en-US" dirty="0">
                <a:latin typeface="+mj-lt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0" y="5402262"/>
            <a:ext cx="2895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62464"/>
            <a:ext cx="3396303" cy="295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37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39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41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תמונה 21" descr="memory_chip_3.jpg"/>
            <p:cNvPicPr>
              <a:picLocks noChangeAspect="1"/>
            </p:cNvPicPr>
            <p:nvPr/>
          </p:nvPicPr>
          <p:blipFill>
            <a:blip r:embed="rId5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46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50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53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219200" y="609600"/>
            <a:ext cx="8229600" cy="6858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- </a:t>
            </a:r>
            <a:r>
              <a:rPr lang="en-US" sz="4800" dirty="0" err="1">
                <a:solidFill>
                  <a:schemeClr val="accent1"/>
                </a:solidFill>
              </a:rPr>
              <a:t>Opcode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smtClean="0">
                <a:solidFill>
                  <a:schemeClr val="accent1"/>
                </a:solidFill>
              </a:rPr>
              <a:t>Unite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3535"/>
            <a:ext cx="73914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889760" y="3315443"/>
            <a:ext cx="2209800" cy="463779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ounded Rectangle 15"/>
          <p:cNvSpPr/>
          <p:nvPr/>
        </p:nvSpPr>
        <p:spPr>
          <a:xfrm>
            <a:off x="3962400" y="4165703"/>
            <a:ext cx="990600" cy="386483"/>
          </a:xfrm>
          <a:prstGeom prst="round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3200" y="2851665"/>
            <a:ext cx="152400" cy="420470"/>
          </a:xfrm>
          <a:prstGeom prst="straightConnector1">
            <a:avLst/>
          </a:prstGeom>
          <a:ln>
            <a:solidFill>
              <a:srgbClr val="F842DE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5460" y="2362121"/>
            <a:ext cx="16611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Data packets arriving with valid signal</a:t>
            </a:r>
            <a:endParaRPr lang="he-IL" sz="1200" dirty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67200" y="4634964"/>
            <a:ext cx="190500" cy="618371"/>
          </a:xfrm>
          <a:prstGeom prst="straightConnector1">
            <a:avLst/>
          </a:prstGeom>
          <a:ln>
            <a:solidFill>
              <a:srgbClr val="66FF33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334000" y="3570356"/>
            <a:ext cx="1828800" cy="46377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3383280" y="5253335"/>
            <a:ext cx="1798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United </a:t>
            </a:r>
            <a:r>
              <a:rPr lang="en-US" sz="1200" dirty="0" err="1" smtClean="0">
                <a:latin typeface="+mj-lt"/>
              </a:rPr>
              <a:t>opcode</a:t>
            </a:r>
            <a:r>
              <a:rPr lang="en-US" sz="1200" dirty="0" smtClean="0">
                <a:latin typeface="+mj-lt"/>
              </a:rPr>
              <a:t> is ready when valid signal is high</a:t>
            </a:r>
            <a:endParaRPr lang="he-IL" sz="1200" dirty="0"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248400" y="4088407"/>
            <a:ext cx="0" cy="101252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0200" y="5100935"/>
            <a:ext cx="1798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Uniting data packets with FSM and counter</a:t>
            </a:r>
            <a:endParaRPr lang="he-IL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60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/>
      <p:bldP spid="24" grpId="0" animBg="1"/>
      <p:bldP spid="26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617409" y="475833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– </a:t>
            </a:r>
            <a:r>
              <a:rPr lang="en-US" sz="4800" dirty="0" err="1" smtClean="0">
                <a:solidFill>
                  <a:schemeClr val="accent1"/>
                </a:solidFill>
                <a:latin typeface="+mj-lt"/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 Store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04800" y="1371600"/>
            <a:ext cx="6324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Goal: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+mj-lt"/>
              </a:rPr>
              <a:t>Stores commands from the OPU.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+mj-lt"/>
              </a:rPr>
              <a:t>Sending the changes to RAM.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+mj-lt"/>
              </a:rPr>
              <a:t>Operating Manager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4292" y="3969762"/>
            <a:ext cx="6819900" cy="2011658"/>
            <a:chOff x="342900" y="3012509"/>
            <a:chExt cx="6819900" cy="2011658"/>
          </a:xfrm>
        </p:grpSpPr>
        <p:grpSp>
          <p:nvGrpSpPr>
            <p:cNvPr id="16" name="קבוצה 15"/>
            <p:cNvGrpSpPr/>
            <p:nvPr/>
          </p:nvGrpSpPr>
          <p:grpSpPr>
            <a:xfrm>
              <a:off x="342900" y="3698308"/>
              <a:ext cx="6819900" cy="1325859"/>
              <a:chOff x="510373" y="4038600"/>
              <a:chExt cx="8100227" cy="1436228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533400" y="4038600"/>
                <a:ext cx="7543800" cy="400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Size : 300 x 24 (rows x bits)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510373" y="4407932"/>
                <a:ext cx="3524576" cy="400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RAM_adr_wr[8..0] = 20*x + y 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533400" y="4774694"/>
                <a:ext cx="8077200" cy="700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 smtClean="0">
                    <a:latin typeface="+mj-lt"/>
                  </a:rPr>
                  <a:t>Com_type = ‘0’ (remove a symbol) </a:t>
                </a:r>
                <a:r>
                  <a:rPr lang="en-US" dirty="0" smtClean="0">
                    <a:latin typeface="+mj-lt"/>
                    <a:sym typeface="Wingdings" pitchFamily="2" charset="2"/>
                  </a:rPr>
                  <a:t>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RAM_data_in</a:t>
                </a:r>
                <a:r>
                  <a:rPr lang="en-US" dirty="0" smtClean="0">
                    <a:latin typeface="+mj-lt"/>
                  </a:rPr>
                  <a:t>[12..0]= "0…0"</a:t>
                </a:r>
              </a:p>
              <a:p>
                <a:r>
                  <a:rPr lang="en-US" dirty="0" smtClean="0">
                    <a:latin typeface="+mj-lt"/>
                  </a:rPr>
                  <a:t>Com_type = ‘1’(add a symbol) </a:t>
                </a:r>
                <a:r>
                  <a:rPr lang="en-US" dirty="0" smtClean="0">
                    <a:latin typeface="+mj-lt"/>
                    <a:sym typeface="Wingdings" pitchFamily="2" charset="2"/>
                  </a:rPr>
                  <a:t> </a:t>
                </a:r>
                <a:r>
                  <a:rPr lang="en-US" dirty="0" err="1" smtClean="0">
                    <a:latin typeface="+mj-lt"/>
                  </a:rPr>
                  <a:t>RAM_data_in</a:t>
                </a:r>
                <a:r>
                  <a:rPr lang="en-US" dirty="0" smtClean="0">
                    <a:latin typeface="+mj-lt"/>
                  </a:rPr>
                  <a:t> [12..0]= "com_add".</a:t>
                </a:r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1" name="קבוצה 10"/>
            <p:cNvGrpSpPr/>
            <p:nvPr/>
          </p:nvGrpSpPr>
          <p:grpSpPr>
            <a:xfrm>
              <a:off x="369685" y="3012509"/>
              <a:ext cx="3392858" cy="457200"/>
              <a:chOff x="228600" y="2819400"/>
              <a:chExt cx="8610600" cy="1600200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28600" y="2819400"/>
                <a:ext cx="1262111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+mj-lt"/>
                  </a:rPr>
                  <a:t>0/1</a:t>
                </a:r>
                <a:endParaRPr lang="en-US" sz="1600" dirty="0">
                  <a:latin typeface="+mj-lt"/>
                </a:endParaRPr>
              </a:p>
            </p:txBody>
          </p:sp>
          <p:sp>
            <p:nvSpPr>
              <p:cNvPr id="13" name="Rectangle 1"/>
              <p:cNvSpPr/>
              <p:nvPr/>
            </p:nvSpPr>
            <p:spPr>
              <a:xfrm>
                <a:off x="1371600" y="2819400"/>
                <a:ext cx="46482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en-US" sz="3200" dirty="0" smtClean="0">
                  <a:solidFill>
                    <a:schemeClr val="tx1"/>
                  </a:solidFill>
                  <a:latin typeface="+mj-lt"/>
                  <a:ea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Arial" pitchFamily="34" charset="0"/>
                  </a:rPr>
                  <a:t>Com add</a:t>
                </a:r>
                <a:endParaRPr lang="he-IL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pPr algn="ctr"/>
                <a:endParaRPr lang="en-US" sz="3200" dirty="0">
                  <a:latin typeface="+mj-lt"/>
                </a:endParaRPr>
              </a:p>
            </p:txBody>
          </p:sp>
          <p:sp>
            <p:nvSpPr>
              <p:cNvPr id="14" name="Rectangle 1"/>
              <p:cNvSpPr/>
              <p:nvPr/>
            </p:nvSpPr>
            <p:spPr>
              <a:xfrm>
                <a:off x="6019800" y="2819400"/>
                <a:ext cx="14478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X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5" name="Rectangle 1"/>
              <p:cNvSpPr/>
              <p:nvPr/>
            </p:nvSpPr>
            <p:spPr>
              <a:xfrm>
                <a:off x="7467600" y="2819400"/>
                <a:ext cx="13716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Y</a:t>
                </a:r>
                <a:endParaRPr lang="en-US" dirty="0">
                  <a:latin typeface="+mj-lt"/>
                </a:endParaRPr>
              </a:p>
            </p:txBody>
          </p:sp>
        </p:grp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28575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19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21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23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תמונה 21" descr="memory_chip_3.jpg"/>
            <p:cNvPicPr>
              <a:picLocks noChangeAspect="1"/>
            </p:cNvPicPr>
            <p:nvPr/>
          </p:nvPicPr>
          <p:blipFill>
            <a:blip r:embed="rId4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28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32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5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41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 noGrp="1"/>
          </p:cNvSpPr>
          <p:nvPr>
            <p:ph type="title"/>
          </p:nvPr>
        </p:nvSpPr>
        <p:spPr>
          <a:xfrm>
            <a:off x="1066800" y="5334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</a:t>
            </a:r>
            <a:r>
              <a:rPr lang="en-US" sz="4800" dirty="0" err="1" smtClean="0">
                <a:solidFill>
                  <a:schemeClr val="accent1"/>
                </a:solidFill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</a:rPr>
              <a:t> Store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3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990890"/>
            <a:ext cx="7069663" cy="173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828924" y="2311521"/>
            <a:ext cx="1066800" cy="548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4419598" y="2338215"/>
            <a:ext cx="1066800" cy="522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5924549" y="2352948"/>
            <a:ext cx="1066800" cy="507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581398" y="1813773"/>
            <a:ext cx="1066800" cy="4644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2324" y="1373450"/>
            <a:ext cx="29718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Valid opcodes are stored in FIFO</a:t>
            </a:r>
            <a:endParaRPr lang="he-IL" sz="1600" dirty="0"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905375" y="1737573"/>
            <a:ext cx="0" cy="4895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105398" y="1813773"/>
            <a:ext cx="990600" cy="4977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3940472"/>
            <a:ext cx="7069663" cy="189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Oval 42"/>
          <p:cNvSpPr/>
          <p:nvPr/>
        </p:nvSpPr>
        <p:spPr>
          <a:xfrm>
            <a:off x="1943101" y="4095065"/>
            <a:ext cx="952499" cy="3705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2438400" y="4629376"/>
            <a:ext cx="3381374" cy="54783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/>
          <p:cNvSpPr/>
          <p:nvPr/>
        </p:nvSpPr>
        <p:spPr>
          <a:xfrm>
            <a:off x="6124573" y="4868029"/>
            <a:ext cx="952499" cy="3705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295400" y="4497250"/>
            <a:ext cx="1123950" cy="15987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200" y="6128598"/>
            <a:ext cx="76199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VSYNC</a:t>
            </a:r>
            <a:endParaRPr lang="he-IL" sz="1600" dirty="0">
              <a:latin typeface="+mj-l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28924" y="5210928"/>
            <a:ext cx="628651" cy="9176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24648" y="5296625"/>
            <a:ext cx="895352" cy="72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57375" y="6174421"/>
            <a:ext cx="2038348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Read opcodes from FIFO after VSYNC</a:t>
            </a:r>
            <a:endParaRPr lang="he-IL" sz="1600" dirty="0">
              <a:latin typeface="+mj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105398" y="5765551"/>
            <a:ext cx="1" cy="3630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581398" y="5238595"/>
            <a:ext cx="2971802" cy="457717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4419598" y="6158278"/>
            <a:ext cx="16764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Update changes in RAM</a:t>
            </a:r>
            <a:endParaRPr lang="he-IL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00" y="6174764"/>
            <a:ext cx="107632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Operate </a:t>
            </a:r>
            <a:r>
              <a:rPr lang="en-US" sz="1600" dirty="0" err="1" smtClean="0">
                <a:latin typeface="+mj-lt"/>
              </a:rPr>
              <a:t>Maganger</a:t>
            </a:r>
            <a:endParaRPr lang="he-IL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7" grpId="0" animBg="1"/>
      <p:bldP spid="43" grpId="0" animBg="1"/>
      <p:bldP spid="44" grpId="0" animBg="1"/>
      <p:bldP spid="45" grpId="0" animBg="1"/>
      <p:bldP spid="49" grpId="0" animBg="1"/>
      <p:bldP spid="54" grpId="0" animBg="1"/>
      <p:bldP spid="57" grpId="0" animBg="1"/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788920" y="586539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- RAM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04800" y="1325940"/>
            <a:ext cx="4953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Goal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:</a:t>
            </a:r>
          </a:p>
          <a:p>
            <a:pPr marL="342900" indent="-342900"/>
            <a:r>
              <a:rPr lang="en-US" sz="2800" dirty="0" smtClean="0">
                <a:latin typeface="+mj-lt"/>
              </a:rPr>
              <a:t>	Stores the address of the</a:t>
            </a:r>
          </a:p>
          <a:p>
            <a:pPr marL="342900" indent="-342900"/>
            <a:r>
              <a:rPr lang="en-US" sz="2800" dirty="0" smtClean="0">
                <a:latin typeface="+mj-lt"/>
              </a:rPr>
              <a:t>	symbol in the SDRAM.</a:t>
            </a:r>
          </a:p>
          <a:p>
            <a:pPr marL="342900" indent="-342900"/>
            <a:r>
              <a:rPr lang="en-US" sz="2800" dirty="0" smtClean="0">
                <a:latin typeface="+mj-lt"/>
              </a:rPr>
              <a:t>	Size: 13X300 bits</a:t>
            </a:r>
          </a:p>
        </p:txBody>
      </p:sp>
      <p:graphicFrame>
        <p:nvGraphicFramePr>
          <p:cNvPr id="43" name="טבלה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50929"/>
              </p:ext>
            </p:extLst>
          </p:nvPr>
        </p:nvGraphicFramePr>
        <p:xfrm>
          <a:off x="4606309" y="4244333"/>
          <a:ext cx="2867025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457701" y="1965419"/>
            <a:ext cx="3124200" cy="4577714"/>
            <a:chOff x="4457701" y="1965419"/>
            <a:chExt cx="3124200" cy="4577714"/>
          </a:xfrm>
        </p:grpSpPr>
        <p:sp>
          <p:nvSpPr>
            <p:cNvPr id="45" name="Rectangle 3"/>
            <p:cNvSpPr/>
            <p:nvPr/>
          </p:nvSpPr>
          <p:spPr>
            <a:xfrm>
              <a:off x="4457701" y="1971133"/>
              <a:ext cx="3124200" cy="45720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>
                <a:latin typeface="+mj-lt"/>
              </a:endParaRPr>
            </a:p>
          </p:txBody>
        </p:sp>
        <p:grpSp>
          <p:nvGrpSpPr>
            <p:cNvPr id="12" name="קבוצה 11"/>
            <p:cNvGrpSpPr/>
            <p:nvPr/>
          </p:nvGrpSpPr>
          <p:grpSpPr>
            <a:xfrm>
              <a:off x="4457701" y="2184072"/>
              <a:ext cx="2800558" cy="1600200"/>
              <a:chOff x="-351720" y="1299882"/>
              <a:chExt cx="8047920" cy="502471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962399" y="1299882"/>
                <a:ext cx="2108080" cy="115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+mj-lt"/>
                  </a:rPr>
                  <a:t>20 </a:t>
                </a:r>
                <a:endParaRPr lang="en-US" b="1" dirty="0">
                  <a:latin typeface="+mj-lt"/>
                </a:endParaRPr>
              </a:p>
            </p:txBody>
          </p:sp>
          <p:grpSp>
            <p:nvGrpSpPr>
              <p:cNvPr id="14" name="קבוצה 31"/>
              <p:cNvGrpSpPr/>
              <p:nvPr/>
            </p:nvGrpSpPr>
            <p:grpSpPr>
              <a:xfrm>
                <a:off x="836612" y="2209800"/>
                <a:ext cx="6859588" cy="4114800"/>
                <a:chOff x="836612" y="2209800"/>
                <a:chExt cx="6859588" cy="4114800"/>
              </a:xfrm>
            </p:grpSpPr>
            <p:sp>
              <p:nvSpPr>
                <p:cNvPr id="16" name="Rectangle 1"/>
                <p:cNvSpPr/>
                <p:nvPr/>
              </p:nvSpPr>
              <p:spPr>
                <a:xfrm>
                  <a:off x="1371600" y="2514600"/>
                  <a:ext cx="914400" cy="838200"/>
                </a:xfrm>
                <a:prstGeom prst="rect">
                  <a:avLst/>
                </a:prstGeom>
                <a:solidFill>
                  <a:srgbClr val="FF00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7" name="Rectangle 2"/>
                <p:cNvSpPr/>
                <p:nvPr/>
              </p:nvSpPr>
              <p:spPr>
                <a:xfrm>
                  <a:off x="2286000" y="2514600"/>
                  <a:ext cx="914400" cy="838200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latin typeface="+mj-lt"/>
                  </a:endParaRPr>
                </a:p>
              </p:txBody>
            </p:sp>
            <p:sp>
              <p:nvSpPr>
                <p:cNvPr id="18" name="Rectangle 3"/>
                <p:cNvSpPr/>
                <p:nvPr/>
              </p:nvSpPr>
              <p:spPr>
                <a:xfrm>
                  <a:off x="3200400" y="25146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9" name="Rectangle 4"/>
                <p:cNvSpPr/>
                <p:nvPr/>
              </p:nvSpPr>
              <p:spPr>
                <a:xfrm>
                  <a:off x="6781800" y="25146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20" name="Rectangle 5"/>
                <p:cNvSpPr/>
                <p:nvPr/>
              </p:nvSpPr>
              <p:spPr>
                <a:xfrm>
                  <a:off x="67818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21" name="Rectangle 6"/>
                <p:cNvSpPr/>
                <p:nvPr/>
              </p:nvSpPr>
              <p:spPr>
                <a:xfrm>
                  <a:off x="13716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2" name="Rectangle 7"/>
                <p:cNvSpPr/>
                <p:nvPr/>
              </p:nvSpPr>
              <p:spPr>
                <a:xfrm>
                  <a:off x="22860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3" name="Rectangle 8"/>
                <p:cNvSpPr/>
                <p:nvPr/>
              </p:nvSpPr>
              <p:spPr>
                <a:xfrm>
                  <a:off x="32004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4" name="Rectangle 9"/>
                <p:cNvSpPr/>
                <p:nvPr/>
              </p:nvSpPr>
              <p:spPr>
                <a:xfrm>
                  <a:off x="1371600" y="54864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25" name="Rectangle 10"/>
                <p:cNvSpPr/>
                <p:nvPr/>
              </p:nvSpPr>
              <p:spPr>
                <a:xfrm>
                  <a:off x="2286000" y="54864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26" name="Rectangle 11"/>
                <p:cNvSpPr/>
                <p:nvPr/>
              </p:nvSpPr>
              <p:spPr>
                <a:xfrm>
                  <a:off x="3200400" y="54864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27" name="Rectangle 12"/>
                <p:cNvSpPr/>
                <p:nvPr/>
              </p:nvSpPr>
              <p:spPr>
                <a:xfrm>
                  <a:off x="6781800" y="5486400"/>
                  <a:ext cx="914400" cy="838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latin typeface="+mj-lt"/>
                  </a:endParaRPr>
                </a:p>
              </p:txBody>
            </p:sp>
            <p:cxnSp>
              <p:nvCxnSpPr>
                <p:cNvPr id="28" name="Straight Connector 14"/>
                <p:cNvCxnSpPr>
                  <a:stCxn id="18" idx="0"/>
                  <a:endCxn id="19" idx="0"/>
                </p:cNvCxnSpPr>
                <p:nvPr/>
              </p:nvCxnSpPr>
              <p:spPr>
                <a:xfrm rot="5400000" flipH="1" flipV="1">
                  <a:off x="5448300" y="723900"/>
                  <a:ext cx="0" cy="3581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6"/>
                <p:cNvCxnSpPr/>
                <p:nvPr/>
              </p:nvCxnSpPr>
              <p:spPr>
                <a:xfrm>
                  <a:off x="3962400" y="33528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7"/>
                <p:cNvCxnSpPr/>
                <p:nvPr/>
              </p:nvCxnSpPr>
              <p:spPr>
                <a:xfrm>
                  <a:off x="3886200" y="41910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8"/>
                <p:cNvCxnSpPr/>
                <p:nvPr/>
              </p:nvCxnSpPr>
              <p:spPr>
                <a:xfrm>
                  <a:off x="3810000" y="54864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9"/>
                <p:cNvCxnSpPr/>
                <p:nvPr/>
              </p:nvCxnSpPr>
              <p:spPr>
                <a:xfrm>
                  <a:off x="3733800" y="63246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21"/>
                <p:cNvCxnSpPr>
                  <a:stCxn id="21" idx="1"/>
                </p:cNvCxnSpPr>
                <p:nvPr/>
              </p:nvCxnSpPr>
              <p:spPr>
                <a:xfrm rot="10800000" flipV="1">
                  <a:off x="1371600" y="37719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22"/>
                <p:cNvCxnSpPr/>
                <p:nvPr/>
              </p:nvCxnSpPr>
              <p:spPr>
                <a:xfrm rot="10800000" flipV="1">
                  <a:off x="2286001" y="37338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23"/>
                <p:cNvCxnSpPr/>
                <p:nvPr/>
              </p:nvCxnSpPr>
              <p:spPr>
                <a:xfrm rot="10800000" flipV="1">
                  <a:off x="3200401" y="38862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24"/>
                <p:cNvCxnSpPr/>
                <p:nvPr/>
              </p:nvCxnSpPr>
              <p:spPr>
                <a:xfrm rot="10800000" flipV="1">
                  <a:off x="4114800" y="38100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25"/>
                <p:cNvCxnSpPr/>
                <p:nvPr/>
              </p:nvCxnSpPr>
              <p:spPr>
                <a:xfrm rot="10800000" flipV="1">
                  <a:off x="6781800" y="37338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26"/>
                <p:cNvCxnSpPr/>
                <p:nvPr/>
              </p:nvCxnSpPr>
              <p:spPr>
                <a:xfrm rot="10800000" flipV="1">
                  <a:off x="7696200" y="37338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0"/>
                <p:cNvCxnSpPr/>
                <p:nvPr/>
              </p:nvCxnSpPr>
              <p:spPr>
                <a:xfrm>
                  <a:off x="5257800" y="2209800"/>
                  <a:ext cx="24384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4"/>
                <p:cNvCxnSpPr/>
                <p:nvPr/>
              </p:nvCxnSpPr>
              <p:spPr>
                <a:xfrm rot="10800000">
                  <a:off x="1371600" y="2209800"/>
                  <a:ext cx="24384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39"/>
                <p:cNvCxnSpPr/>
                <p:nvPr/>
              </p:nvCxnSpPr>
              <p:spPr>
                <a:xfrm rot="5400000" flipH="1" flipV="1">
                  <a:off x="75406" y="3276600"/>
                  <a:ext cx="15240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2"/>
                <p:cNvCxnSpPr/>
                <p:nvPr/>
              </p:nvCxnSpPr>
              <p:spPr>
                <a:xfrm rot="16200000" flipH="1">
                  <a:off x="-38100" y="5447506"/>
                  <a:ext cx="1751806" cy="7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-351720" y="3680013"/>
                <a:ext cx="1526806" cy="115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+mj-lt"/>
                  </a:rPr>
                  <a:t>15</a:t>
                </a:r>
                <a:endParaRPr lang="en-US" b="1" dirty="0">
                  <a:latin typeface="+mj-lt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534688" y="3917437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>
                  <a:latin typeface="+mj-lt"/>
                </a:rPr>
                <a:t>SDRAM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5442524" y="1965419"/>
              <a:ext cx="1391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Video Frame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8593" y="4001317"/>
            <a:ext cx="3573807" cy="2460328"/>
            <a:chOff x="85725" y="4571999"/>
            <a:chExt cx="3952875" cy="1828801"/>
          </a:xfrm>
        </p:grpSpPr>
        <p:grpSp>
          <p:nvGrpSpPr>
            <p:cNvPr id="2" name="Group 1"/>
            <p:cNvGrpSpPr/>
            <p:nvPr/>
          </p:nvGrpSpPr>
          <p:grpSpPr>
            <a:xfrm>
              <a:off x="85725" y="4571999"/>
              <a:ext cx="3952875" cy="1828801"/>
              <a:chOff x="76200" y="4495799"/>
              <a:chExt cx="5562600" cy="1828801"/>
            </a:xfrm>
          </p:grpSpPr>
          <p:grpSp>
            <p:nvGrpSpPr>
              <p:cNvPr id="7" name="קבוצה 6"/>
              <p:cNvGrpSpPr/>
              <p:nvPr/>
            </p:nvGrpSpPr>
            <p:grpSpPr>
              <a:xfrm>
                <a:off x="76200" y="4495799"/>
                <a:ext cx="5562600" cy="1828801"/>
                <a:chOff x="1644242" y="3048000"/>
                <a:chExt cx="6890158" cy="1295401"/>
              </a:xfrm>
            </p:grpSpPr>
            <p:sp>
              <p:nvSpPr>
                <p:cNvPr id="8" name="Rectangle 1"/>
                <p:cNvSpPr/>
                <p:nvPr/>
              </p:nvSpPr>
              <p:spPr>
                <a:xfrm>
                  <a:off x="1644242" y="3048000"/>
                  <a:ext cx="6890158" cy="245679"/>
                </a:xfrm>
                <a:prstGeom prst="rect">
                  <a:avLst/>
                </a:prstGeom>
                <a:solidFill>
                  <a:srgbClr val="FF00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Address of symbol (0,0)  in the SDRAM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9" name="Rectangle 1"/>
                <p:cNvSpPr/>
                <p:nvPr/>
              </p:nvSpPr>
              <p:spPr>
                <a:xfrm>
                  <a:off x="1644242" y="3293679"/>
                  <a:ext cx="6890158" cy="245679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+mj-lt"/>
                  </a:endParaRPr>
                </a:p>
              </p:txBody>
            </p:sp>
            <p:sp>
              <p:nvSpPr>
                <p:cNvPr id="10" name="Rectangle 1"/>
                <p:cNvSpPr/>
                <p:nvPr/>
              </p:nvSpPr>
              <p:spPr>
                <a:xfrm>
                  <a:off x="1644242" y="4097722"/>
                  <a:ext cx="6890158" cy="24567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Address of symbol (14,19) in the SDRAM</a:t>
                  </a:r>
                  <a:endParaRPr lang="en-US" sz="1600" dirty="0">
                    <a:latin typeface="+mj-lt"/>
                  </a:endParaRPr>
                </a:p>
              </p:txBody>
            </p:sp>
            <p:cxnSp>
              <p:nvCxnSpPr>
                <p:cNvPr id="11" name="מחבר ישר 10"/>
                <p:cNvCxnSpPr>
                  <a:stCxn id="9" idx="1"/>
                  <a:endCxn id="10" idx="1"/>
                </p:cNvCxnSpPr>
                <p:nvPr/>
              </p:nvCxnSpPr>
              <p:spPr>
                <a:xfrm>
                  <a:off x="1644242" y="3416519"/>
                  <a:ext cx="0" cy="8040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Oval 34"/>
              <p:cNvSpPr/>
              <p:nvPr/>
            </p:nvSpPr>
            <p:spPr>
              <a:xfrm flipH="1">
                <a:off x="653210" y="5341743"/>
                <a:ext cx="185352" cy="684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1" name="מלבן 50"/>
              <p:cNvSpPr/>
              <p:nvPr/>
            </p:nvSpPr>
            <p:spPr>
              <a:xfrm>
                <a:off x="221002" y="4812268"/>
                <a:ext cx="5272563" cy="251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  <a:ea typeface="Arial" pitchFamily="34" charset="0"/>
                    <a:cs typeface="Arial" pitchFamily="34" charset="0"/>
                  </a:rPr>
                  <a:t>Address of symbol (0,1)  in the SDRAM</a:t>
                </a:r>
                <a:endParaRPr lang="en-US" sz="1600" dirty="0">
                  <a:latin typeface="+mj-lt"/>
                </a:endParaRPr>
              </a:p>
            </p:txBody>
          </p:sp>
        </p:grpSp>
        <p:cxnSp>
          <p:nvCxnSpPr>
            <p:cNvPr id="52" name="מחבר ישר 51"/>
            <p:cNvCxnSpPr/>
            <p:nvPr/>
          </p:nvCxnSpPr>
          <p:spPr>
            <a:xfrm>
              <a:off x="4038600" y="5042356"/>
              <a:ext cx="0" cy="1135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54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56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58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תמונה 21" descr="memory_chip_3.jpg"/>
            <p:cNvPicPr>
              <a:picLocks noChangeAspect="1"/>
            </p:cNvPicPr>
            <p:nvPr/>
          </p:nvPicPr>
          <p:blipFill>
            <a:blip r:embed="rId3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63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67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0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924800" y="2120437"/>
            <a:ext cx="927100" cy="3581400"/>
            <a:chOff x="7848600" y="1955800"/>
            <a:chExt cx="1079500" cy="3530600"/>
          </a:xfrm>
        </p:grpSpPr>
        <p:sp>
          <p:nvSpPr>
            <p:cNvPr id="7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788016" y="3599353"/>
            <a:ext cx="774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latin typeface="+mj-lt"/>
              </a:rPr>
              <a:t>RAM</a:t>
            </a:r>
            <a:endParaRPr lang="he-IL" b="1" dirty="0">
              <a:latin typeface="+mj-lt"/>
            </a:endParaRPr>
          </a:p>
        </p:txBody>
      </p:sp>
      <p:sp>
        <p:nvSpPr>
          <p:cNvPr id="87" name="Oval 34"/>
          <p:cNvSpPr/>
          <p:nvPr/>
        </p:nvSpPr>
        <p:spPr>
          <a:xfrm flipH="1">
            <a:off x="759304" y="5409098"/>
            <a:ext cx="119083" cy="920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8" name="Oval 34"/>
          <p:cNvSpPr/>
          <p:nvPr/>
        </p:nvSpPr>
        <p:spPr>
          <a:xfrm flipH="1">
            <a:off x="759307" y="5705670"/>
            <a:ext cx="119083" cy="920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27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641622" y="47625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8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– Manager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37154" y="1295400"/>
            <a:ext cx="6553589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C00000"/>
                </a:solidFill>
                <a:latin typeface="+mj-lt"/>
                <a:ea typeface="Calibri" pitchFamily="34" charset="0"/>
                <a:cs typeface="Arial" pitchFamily="34" charset="0"/>
              </a:rPr>
              <a:t>Goals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Calculating relevant row in the RAM and receiving data. 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+mj-lt"/>
                <a:ea typeface="Calibri" pitchFamily="34" charset="0"/>
                <a:cs typeface="Arial" pitchFamily="34" charset="0"/>
              </a:rPr>
              <a:t>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alculating row and column in the SDRAM (where the symbol sits).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Managing the toggling between the two FIFOs, using FSM.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5" name="קבוצה 5"/>
          <p:cNvGrpSpPr/>
          <p:nvPr/>
        </p:nvGrpSpPr>
        <p:grpSpPr>
          <a:xfrm>
            <a:off x="288707" y="2648790"/>
            <a:ext cx="6097909" cy="3854948"/>
            <a:chOff x="214282" y="1422597"/>
            <a:chExt cx="8516512" cy="5337749"/>
          </a:xfrm>
        </p:grpSpPr>
        <p:sp>
          <p:nvSpPr>
            <p:cNvPr id="6" name="תרשים זרימה: מחבר 6"/>
            <p:cNvSpPr/>
            <p:nvPr/>
          </p:nvSpPr>
          <p:spPr>
            <a:xfrm>
              <a:off x="3907398" y="2137801"/>
              <a:ext cx="1224136" cy="1008112"/>
            </a:xfrm>
            <a:prstGeom prst="flowChartConnector">
              <a:avLst/>
            </a:prstGeom>
            <a:ln w="31750">
              <a:solidFill>
                <a:schemeClr val="accent1">
                  <a:shade val="50000"/>
                  <a:satMod val="103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IDLE</a:t>
              </a:r>
              <a:endParaRPr lang="he-IL" sz="1100" b="1" dirty="0">
                <a:latin typeface="+mj-lt"/>
              </a:endParaRPr>
            </a:p>
          </p:txBody>
        </p:sp>
        <p:sp>
          <p:nvSpPr>
            <p:cNvPr id="7" name="תרשים זרימה: מחבר 7"/>
            <p:cNvSpPr/>
            <p:nvPr/>
          </p:nvSpPr>
          <p:spPr>
            <a:xfrm>
              <a:off x="1857356" y="514351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WRITE A READ B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8" name="מחבר חץ ישר 8"/>
            <p:cNvCxnSpPr>
              <a:endCxn id="6" idx="1"/>
            </p:cNvCxnSpPr>
            <p:nvPr/>
          </p:nvCxnSpPr>
          <p:spPr>
            <a:xfrm rot="16200000" flipH="1">
              <a:off x="3472357" y="1671122"/>
              <a:ext cx="642385" cy="58623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818394">
              <a:off x="3558372" y="1671959"/>
              <a:ext cx="864096" cy="3653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reset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10" name="מחבר חץ ישר 10"/>
            <p:cNvCxnSpPr>
              <a:stCxn id="6" idx="6"/>
              <a:endCxn id="14" idx="1"/>
            </p:cNvCxnSpPr>
            <p:nvPr/>
          </p:nvCxnSpPr>
          <p:spPr>
            <a:xfrm>
              <a:off x="5131534" y="2641857"/>
              <a:ext cx="1458768" cy="52707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תרשים זרימה: מחבר 11"/>
            <p:cNvSpPr/>
            <p:nvPr/>
          </p:nvSpPr>
          <p:spPr>
            <a:xfrm>
              <a:off x="6000760" y="5143512"/>
              <a:ext cx="164307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READ A  WRITE B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12" name="מחבר חץ ישר 40"/>
            <p:cNvCxnSpPr>
              <a:stCxn id="11" idx="1"/>
              <a:endCxn id="15" idx="6"/>
            </p:cNvCxnSpPr>
            <p:nvPr/>
          </p:nvCxnSpPr>
          <p:spPr>
            <a:xfrm rot="16200000" flipV="1">
              <a:off x="3487730" y="2558416"/>
              <a:ext cx="1275847" cy="423146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203440">
              <a:off x="4944733" y="2275602"/>
              <a:ext cx="1944215" cy="5966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RAM updated</a:t>
              </a:r>
            </a:p>
            <a:p>
              <a:pPr algn="ctr" rtl="0"/>
              <a:r>
                <a:rPr lang="en-US" sz="1100" b="1" dirty="0" err="1">
                  <a:latin typeface="+mj-lt"/>
                </a:rPr>
                <a:t>M</a:t>
              </a:r>
              <a:r>
                <a:rPr lang="en-US" sz="1100" b="1" dirty="0" err="1" smtClean="0">
                  <a:latin typeface="+mj-lt"/>
                </a:rPr>
                <a:t>ng_en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4" name="תרשים זרימה: מחבר 14"/>
            <p:cNvSpPr/>
            <p:nvPr/>
          </p:nvSpPr>
          <p:spPr>
            <a:xfrm>
              <a:off x="6348260" y="300037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WRITE A</a:t>
              </a:r>
              <a:endParaRPr lang="he-IL" sz="1100" b="1" dirty="0">
                <a:latin typeface="+mj-lt"/>
              </a:endParaRPr>
            </a:p>
          </p:txBody>
        </p:sp>
        <p:sp>
          <p:nvSpPr>
            <p:cNvPr id="15" name="תרשים זרימה: מחבר 15"/>
            <p:cNvSpPr/>
            <p:nvPr/>
          </p:nvSpPr>
          <p:spPr>
            <a:xfrm>
              <a:off x="214282" y="3500438"/>
              <a:ext cx="1795640" cy="1071570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READ B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16" name="מחבר חץ ישר 16"/>
            <p:cNvCxnSpPr>
              <a:stCxn id="14" idx="4"/>
              <a:endCxn id="11" idx="0"/>
            </p:cNvCxnSpPr>
            <p:nvPr/>
          </p:nvCxnSpPr>
          <p:spPr>
            <a:xfrm rot="5400000">
              <a:off x="6502394" y="4471264"/>
              <a:ext cx="992152" cy="35234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40"/>
            <p:cNvCxnSpPr>
              <a:stCxn id="15" idx="7"/>
              <a:endCxn id="6" idx="2"/>
            </p:cNvCxnSpPr>
            <p:nvPr/>
          </p:nvCxnSpPr>
          <p:spPr>
            <a:xfrm rot="5400000" flipH="1" flipV="1">
              <a:off x="2319423" y="2069391"/>
              <a:ext cx="1015509" cy="216044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8"/>
            <p:cNvCxnSpPr/>
            <p:nvPr/>
          </p:nvCxnSpPr>
          <p:spPr>
            <a:xfrm rot="10800000">
              <a:off x="3571868" y="5929330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9"/>
            <p:cNvCxnSpPr/>
            <p:nvPr/>
          </p:nvCxnSpPr>
          <p:spPr>
            <a:xfrm>
              <a:off x="3571868" y="5643578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6579" y="4429132"/>
              <a:ext cx="1944215" cy="3622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Req_in_trg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6116" y="5929330"/>
              <a:ext cx="2928958" cy="8310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(req_in_trg)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AND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(NOT last row of the frame)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165466">
              <a:off x="3389284" y="3823657"/>
              <a:ext cx="2928958" cy="8310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(req_in_trg)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AND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(last row of the frame)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5305023"/>
              <a:ext cx="1571636" cy="3622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req_in_trg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9980722">
              <a:off x="1725696" y="2344970"/>
              <a:ext cx="1944215" cy="8310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Finished deliver last row to 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DC FIFO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26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28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30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תמונה 21" descr="memory_chip_3.jpg"/>
            <p:cNvPicPr>
              <a:picLocks noChangeAspect="1"/>
            </p:cNvPicPr>
            <p:nvPr/>
          </p:nvPicPr>
          <p:blipFill>
            <a:blip r:embed="rId3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35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39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2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4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Manager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190841"/>
            <a:ext cx="7263279" cy="301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828800" y="1604585"/>
            <a:ext cx="5105400" cy="3881815"/>
          </a:xfrm>
          <a:prstGeom prst="round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3581400" y="1661675"/>
            <a:ext cx="15261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latin typeface="+mj-lt"/>
              </a:rPr>
              <a:t>video frame</a:t>
            </a:r>
            <a:endParaRPr lang="he-IL" sz="2000" b="1" dirty="0"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7000" y="2055407"/>
            <a:ext cx="381000" cy="32763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Picture 2" descr="http://thefamousfrugalista.files.wordpress.com/2011/11/magnifying-glass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84" y="5331806"/>
            <a:ext cx="776716" cy="11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Manager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163991"/>
            <a:ext cx="7587013" cy="301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1524000" y="2487756"/>
            <a:ext cx="409575" cy="3705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219200" y="1947204"/>
            <a:ext cx="381000" cy="491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9075" y="1295400"/>
            <a:ext cx="191629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VESA request for a new video line</a:t>
            </a:r>
            <a:endParaRPr lang="he-IL" sz="16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62200" y="2803983"/>
            <a:ext cx="4572000" cy="339137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48200" y="1838048"/>
            <a:ext cx="0" cy="9659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62400" y="1418510"/>
            <a:ext cx="140326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Manager FSM</a:t>
            </a:r>
            <a:endParaRPr lang="he-IL" sz="16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98887" y="3631287"/>
            <a:ext cx="1014413" cy="77296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012581" y="4515472"/>
            <a:ext cx="254618" cy="11233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65622" y="5745677"/>
            <a:ext cx="1403155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 reads from SDRAM</a:t>
            </a:r>
            <a:endParaRPr lang="he-IL" sz="1600" dirty="0"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28165" y="3012915"/>
            <a:ext cx="1014413" cy="77296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628165" y="3842587"/>
            <a:ext cx="507207" cy="19030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8622" y="5863171"/>
            <a:ext cx="1403155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 reads from RAM</a:t>
            </a:r>
            <a:endParaRPr lang="he-IL" sz="1600" dirty="0"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14987" y="4343400"/>
            <a:ext cx="1014413" cy="73373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122193" y="5113929"/>
            <a:ext cx="254618" cy="5616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27822" y="5771022"/>
            <a:ext cx="2301778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 counters to calculate the location on the screen (</a:t>
            </a:r>
            <a:r>
              <a:rPr lang="en-US" sz="1600" dirty="0" err="1" smtClean="0">
                <a:latin typeface="+mj-lt"/>
              </a:rPr>
              <a:t>row,col</a:t>
            </a:r>
            <a:r>
              <a:rPr lang="en-US" sz="1600" dirty="0" smtClean="0">
                <a:latin typeface="+mj-lt"/>
              </a:rPr>
              <a:t>,…)</a:t>
            </a:r>
            <a:endParaRPr lang="he-I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8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  <p:bldP spid="27" grpId="0" animBg="1"/>
      <p:bldP spid="28" grpId="0" animBg="1"/>
      <p:bldP spid="32" grpId="0" animBg="1"/>
      <p:bldP spid="36" grpId="0" animBg="1"/>
      <p:bldP spid="39" grpId="0" animBg="1"/>
      <p:bldP spid="40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4389120"/>
          </a:xfrm>
        </p:spPr>
        <p:txBody>
          <a:bodyPr>
            <a:normAutofit fontScale="77500" lnSpcReduction="20000"/>
          </a:bodyPr>
          <a:lstStyle/>
          <a:p>
            <a:endParaRPr lang="en-US" dirty="0" smtClean="0">
              <a:latin typeface="+mj-lt"/>
            </a:endParaRPr>
          </a:p>
          <a:p>
            <a:r>
              <a:rPr lang="en-US" sz="4000" dirty="0" smtClean="0">
                <a:latin typeface="+mj-lt"/>
              </a:rPr>
              <a:t>Introduction</a:t>
            </a:r>
          </a:p>
          <a:p>
            <a:r>
              <a:rPr lang="en-US" sz="4000" dirty="0" smtClean="0">
                <a:latin typeface="+mj-lt"/>
              </a:rPr>
              <a:t>Top Architecture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>
                <a:latin typeface="+mj-lt"/>
              </a:rPr>
              <a:t>Micro architecture</a:t>
            </a:r>
          </a:p>
          <a:p>
            <a:r>
              <a:rPr lang="en-US" sz="4000" dirty="0" smtClean="0">
                <a:latin typeface="+mj-lt"/>
              </a:rPr>
              <a:t>Testability</a:t>
            </a:r>
          </a:p>
          <a:p>
            <a:r>
              <a:rPr lang="en-US" sz="4000" dirty="0" smtClean="0">
                <a:latin typeface="+mj-lt"/>
              </a:rPr>
              <a:t>Work Methods</a:t>
            </a:r>
          </a:p>
          <a:p>
            <a:r>
              <a:rPr lang="en-US" sz="4000" dirty="0" smtClean="0">
                <a:latin typeface="+mj-lt"/>
              </a:rPr>
              <a:t>Problems &amp; Solutions</a:t>
            </a:r>
          </a:p>
          <a:p>
            <a:r>
              <a:rPr lang="en-US" sz="4000" dirty="0" smtClean="0">
                <a:latin typeface="+mj-lt"/>
              </a:rPr>
              <a:t>Part B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>
                <a:latin typeface="+mj-lt"/>
              </a:rPr>
              <a:t>Schedule			</a:t>
            </a:r>
            <a:r>
              <a:rPr lang="en-US" dirty="0" smtClean="0">
                <a:latin typeface="+mj-lt"/>
              </a:rPr>
              <a:t>	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11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34640" y="475833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8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– FIFO A/B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01163" y="1599216"/>
            <a:ext cx="47295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ea typeface="Calibri" pitchFamily="34" charset="0"/>
                <a:cs typeface="Arial" pitchFamily="34" charset="0"/>
              </a:rPr>
              <a:t>The toggle FIFOs , Size:  8x640 [bits x rows]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24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26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28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תמונה 21" descr="memory_chip_3.jpg"/>
            <p:cNvPicPr>
              <a:picLocks noChangeAspect="1"/>
            </p:cNvPicPr>
            <p:nvPr/>
          </p:nvPicPr>
          <p:blipFill>
            <a:blip r:embed="rId3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33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37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0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4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07" y="2841182"/>
            <a:ext cx="6575386" cy="232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152400" y="3653919"/>
            <a:ext cx="7644576" cy="695667"/>
          </a:xfrm>
          <a:prstGeom prst="round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174227" y="3797731"/>
            <a:ext cx="72599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FIFO A</a:t>
            </a:r>
            <a:endParaRPr lang="he-IL" sz="16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52400" y="4368225"/>
            <a:ext cx="7644576" cy="695667"/>
          </a:xfrm>
          <a:prstGeom prst="round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/>
          <p:cNvSpPr txBox="1"/>
          <p:nvPr/>
        </p:nvSpPr>
        <p:spPr>
          <a:xfrm>
            <a:off x="174227" y="4512037"/>
            <a:ext cx="72599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FIFO B</a:t>
            </a:r>
            <a:endParaRPr lang="he-IL" sz="16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94980" y="2571769"/>
            <a:ext cx="857820" cy="2863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2305700" y="5646684"/>
            <a:ext cx="123638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Read FIFO A</a:t>
            </a:r>
          </a:p>
          <a:p>
            <a:r>
              <a:rPr lang="en-US" sz="1600" dirty="0" smtClean="0">
                <a:latin typeface="+mj-lt"/>
              </a:rPr>
              <a:t>Write FIFO B</a:t>
            </a:r>
            <a:endParaRPr lang="he-IL" sz="1600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066080" y="2588710"/>
            <a:ext cx="857820" cy="2863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4876800" y="5663625"/>
            <a:ext cx="123638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Write FIFO A</a:t>
            </a:r>
          </a:p>
          <a:p>
            <a:r>
              <a:rPr lang="en-US" sz="1600" dirty="0" smtClean="0">
                <a:latin typeface="+mj-lt"/>
              </a:rPr>
              <a:t>Read FIFO B</a:t>
            </a:r>
            <a:endParaRPr lang="he-IL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/>
      <p:bldP spid="55" grpId="0" animBg="1"/>
      <p:bldP spid="56" grpId="0"/>
      <p:bldP spid="3" grpId="0" animBg="1"/>
      <p:bldP spid="57" grpId="0" animBg="1"/>
      <p:bldP spid="58" grpId="0" animBg="1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Testability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92063"/>
            <a:ext cx="8229600" cy="37033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Building TB for each component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Creating external environment for overall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simulation (SDRAM, VESA…)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Using GUI as test-builder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TCL automatic test manager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Testability - </a:t>
            </a:r>
            <a:r>
              <a:rPr lang="en-US" sz="3600" dirty="0" smtClean="0"/>
              <a:t>External Environment</a:t>
            </a:r>
            <a:endParaRPr lang="en-US" sz="5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199"/>
            <a:ext cx="5715000" cy="462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1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663369"/>
            <a:ext cx="26003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723081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Testability - </a:t>
            </a:r>
            <a:r>
              <a:rPr lang="en-US" sz="3600" dirty="0" smtClean="0"/>
              <a:t>SDRAM Model</a:t>
            </a:r>
            <a:endParaRPr lang="en-US" sz="5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0479" y="2166953"/>
            <a:ext cx="3200400" cy="370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Models the function of the SDRAM:</a:t>
            </a:r>
          </a:p>
          <a:p>
            <a:pPr marL="0" indent="0">
              <a:buNone/>
            </a:pPr>
            <a:endParaRPr lang="en-US" sz="5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Receives read requests from SG block</a:t>
            </a:r>
          </a:p>
          <a:p>
            <a:r>
              <a:rPr lang="en-US" sz="2000" dirty="0" smtClean="0">
                <a:latin typeface="+mj-lt"/>
              </a:rPr>
              <a:t>Searches for the requested address</a:t>
            </a:r>
          </a:p>
          <a:p>
            <a:r>
              <a:rPr lang="en-US" sz="2000" dirty="0" smtClean="0">
                <a:latin typeface="+mj-lt"/>
              </a:rPr>
              <a:t>Answers with data and valid</a:t>
            </a:r>
          </a:p>
        </p:txBody>
      </p:sp>
      <p:sp>
        <p:nvSpPr>
          <p:cNvPr id="18" name="Oval 17"/>
          <p:cNvSpPr/>
          <p:nvPr/>
        </p:nvSpPr>
        <p:spPr>
          <a:xfrm>
            <a:off x="4267200" y="4940714"/>
            <a:ext cx="2610420" cy="4124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28042" y="5248173"/>
            <a:ext cx="1691558" cy="3120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081" y="5434610"/>
            <a:ext cx="176978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Address in SDRAM</a:t>
            </a:r>
            <a:endParaRPr lang="he-IL" sz="16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14800" y="5146915"/>
            <a:ext cx="1305210" cy="1206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728042" y="5858421"/>
            <a:ext cx="12888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081" y="5560203"/>
            <a:ext cx="1737441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Stored data for this address</a:t>
            </a:r>
            <a:endParaRPr lang="he-I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5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5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715861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Testability - </a:t>
            </a:r>
            <a:r>
              <a:rPr lang="en-US" sz="3600" dirty="0" err="1" smtClean="0"/>
              <a:t>Opcode</a:t>
            </a:r>
            <a:r>
              <a:rPr lang="en-US" sz="3600" dirty="0" smtClean="0"/>
              <a:t> Parser</a:t>
            </a:r>
            <a:endParaRPr lang="en-US" sz="54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50479" y="1905000"/>
            <a:ext cx="7421922" cy="9533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Performs parsing on the </a:t>
            </a:r>
            <a:r>
              <a:rPr lang="en-US" sz="2000" dirty="0">
                <a:latin typeface="+mj-lt"/>
              </a:rPr>
              <a:t>text file with simulation commands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Feeds the SG block with opcodes in the requested timing from SW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30286"/>
            <a:ext cx="4951300" cy="321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62200" y="4495800"/>
            <a:ext cx="5257800" cy="217636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09600" y="4191000"/>
            <a:ext cx="80132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Create new frame</a:t>
            </a:r>
            <a:endParaRPr lang="he-IL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0" y="4604618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4994" y="5029200"/>
            <a:ext cx="5257800" cy="189404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609599" y="4944422"/>
            <a:ext cx="80624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Wait</a:t>
            </a:r>
            <a:endParaRPr lang="he-IL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0" y="5129088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362200" y="5391698"/>
            <a:ext cx="5257800" cy="399502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381000" y="5406783"/>
            <a:ext cx="103484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opcodes</a:t>
            </a:r>
            <a:endParaRPr lang="he-IL" dirty="0"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24000" y="5591449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62200" y="5830396"/>
            <a:ext cx="5257800" cy="265604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609600" y="5638800"/>
            <a:ext cx="806245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Finish test</a:t>
            </a:r>
            <a:endParaRPr lang="he-IL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24000" y="5975866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6858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Testability - </a:t>
            </a:r>
            <a:r>
              <a:rPr lang="en-US" sz="3600" dirty="0" smtClean="0"/>
              <a:t>Log File</a:t>
            </a:r>
            <a:endParaRPr lang="en-US" sz="5400" dirty="0"/>
          </a:p>
        </p:txBody>
      </p:sp>
      <p:sp>
        <p:nvSpPr>
          <p:cNvPr id="30" name="Rectangle 29"/>
          <p:cNvSpPr/>
          <p:nvPr/>
        </p:nvSpPr>
        <p:spPr>
          <a:xfrm>
            <a:off x="152400" y="1905000"/>
            <a:ext cx="1143000" cy="88525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Symbol</a:t>
            </a:r>
          </a:p>
          <a:p>
            <a:pPr algn="ctr"/>
            <a:r>
              <a:rPr lang="en-US" dirty="0" smtClean="0">
                <a:latin typeface="+mj-lt"/>
              </a:rPr>
              <a:t>Generator</a:t>
            </a:r>
            <a:endParaRPr lang="he-IL" dirty="0">
              <a:latin typeface="+mj-lt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447800" y="2144433"/>
            <a:ext cx="2514600" cy="174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ight Arrow 32"/>
          <p:cNvSpPr/>
          <p:nvPr/>
        </p:nvSpPr>
        <p:spPr>
          <a:xfrm rot="5400000">
            <a:off x="2466477" y="2390103"/>
            <a:ext cx="497952" cy="240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79" y="2925852"/>
            <a:ext cx="1189357" cy="141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ight Arrow 34"/>
          <p:cNvSpPr/>
          <p:nvPr/>
        </p:nvSpPr>
        <p:spPr>
          <a:xfrm rot="5400000">
            <a:off x="2431781" y="4587409"/>
            <a:ext cx="497952" cy="240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ight Arrow 35"/>
          <p:cNvSpPr/>
          <p:nvPr/>
        </p:nvSpPr>
        <p:spPr>
          <a:xfrm>
            <a:off x="5410200" y="2163838"/>
            <a:ext cx="661737" cy="2213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4038600" y="1812463"/>
            <a:ext cx="1143000" cy="88525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VESA</a:t>
            </a:r>
            <a:endParaRPr lang="he-IL" dirty="0">
              <a:latin typeface="+mj-lt"/>
            </a:endParaRPr>
          </a:p>
        </p:txBody>
      </p:sp>
      <p:sp>
        <p:nvSpPr>
          <p:cNvPr id="4" name="AutoShape 2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7" name="AutoShape 4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52744"/>
            <a:ext cx="1312283" cy="126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57" y="5022622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Oval 41"/>
          <p:cNvSpPr/>
          <p:nvPr/>
        </p:nvSpPr>
        <p:spPr>
          <a:xfrm>
            <a:off x="1728257" y="2925852"/>
            <a:ext cx="1905000" cy="1478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/>
          <p:cNvSpPr txBox="1"/>
          <p:nvPr/>
        </p:nvSpPr>
        <p:spPr>
          <a:xfrm>
            <a:off x="3848100" y="3446621"/>
            <a:ext cx="9525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Log file</a:t>
            </a:r>
            <a:endParaRPr lang="he-IL" dirty="0"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524000" y="4975751"/>
            <a:ext cx="2362200" cy="16536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/>
          <p:cNvSpPr txBox="1"/>
          <p:nvPr/>
        </p:nvSpPr>
        <p:spPr>
          <a:xfrm>
            <a:off x="4019550" y="5528895"/>
            <a:ext cx="11811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BMP file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Testability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2059593"/>
            <a:ext cx="1822920" cy="4082455"/>
            <a:chOff x="996480" y="762000"/>
            <a:chExt cx="2369344" cy="571499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80" y="762000"/>
              <a:ext cx="2369344" cy="1787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80" y="2743200"/>
              <a:ext cx="2356508" cy="179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80" y="4681060"/>
              <a:ext cx="2356508" cy="1795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9593"/>
            <a:ext cx="4724400" cy="425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2.bp.blogspot.com/-u5y-cUxFuTE/T3xk9hiHI0I/AAAAAAAAAGw/ev3dBVsieWo/s1600/passed-sign_1629634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60450">
            <a:off x="4916068" y="701226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Automatic Tests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5181600" cy="37795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TCL script environment: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Main script to run simulation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of the test cases</a:t>
            </a:r>
          </a:p>
          <a:p>
            <a:pPr lvl="1"/>
            <a:r>
              <a:rPr lang="en-US" dirty="0" smtClean="0">
                <a:latin typeface="+mj-lt"/>
              </a:rPr>
              <a:t>Second script to run compare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between the output of the </a:t>
            </a:r>
            <a:r>
              <a:rPr lang="en-US" dirty="0" err="1" smtClean="0">
                <a:latin typeface="+mj-lt"/>
              </a:rPr>
              <a:t>sim</a:t>
            </a:r>
            <a:r>
              <a:rPr lang="en-US" dirty="0" smtClean="0">
                <a:latin typeface="+mj-lt"/>
              </a:rPr>
              <a:t>. and the expected results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6" y="1652548"/>
            <a:ext cx="2548730" cy="89658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6" y="2841674"/>
            <a:ext cx="2074602" cy="20263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6" y="5151146"/>
            <a:ext cx="21717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2438400" y="5098822"/>
            <a:ext cx="228600" cy="463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1524000" y="5738425"/>
            <a:ext cx="2057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+mj-lt"/>
              </a:rPr>
              <a:t>Golden Model</a:t>
            </a:r>
            <a:endParaRPr lang="he-IL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0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Automatic Tests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5943600" cy="61804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The output of the script is a log file: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32258"/>
            <a:ext cx="48006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57200" y="5331807"/>
            <a:ext cx="1066800" cy="611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5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Work </a:t>
            </a:r>
            <a:r>
              <a:rPr lang="en-US" sz="5400" dirty="0" smtClean="0"/>
              <a:t>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Documentation - SVN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Coding Guidelines:</a:t>
            </a:r>
          </a:p>
          <a:p>
            <a:pPr lvl="1"/>
            <a:r>
              <a:rPr lang="en-US" dirty="0" smtClean="0">
                <a:latin typeface="+mj-lt"/>
              </a:rPr>
              <a:t>Suffix (_c, _g …)</a:t>
            </a:r>
          </a:p>
          <a:p>
            <a:pPr lvl="1"/>
            <a:r>
              <a:rPr lang="en-US" dirty="0" smtClean="0">
                <a:latin typeface="+mj-lt"/>
              </a:rPr>
              <a:t>Headers </a:t>
            </a:r>
          </a:p>
          <a:p>
            <a:pPr lvl="1"/>
            <a:r>
              <a:rPr lang="en-US" dirty="0" smtClean="0">
                <a:latin typeface="+mj-lt"/>
              </a:rPr>
              <a:t>Shifting</a:t>
            </a:r>
          </a:p>
          <a:p>
            <a:pPr lvl="1"/>
            <a:r>
              <a:rPr lang="en-US" dirty="0" smtClean="0">
                <a:latin typeface="+mj-lt"/>
              </a:rPr>
              <a:t>Comments</a:t>
            </a:r>
          </a:p>
          <a:p>
            <a:pPr lvl="1"/>
            <a:r>
              <a:rPr lang="en-US" dirty="0" smtClean="0">
                <a:latin typeface="+mj-lt"/>
              </a:rPr>
              <a:t>etc…</a:t>
            </a:r>
          </a:p>
          <a:p>
            <a:pPr marL="393192" lvl="1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Code review</a:t>
            </a:r>
          </a:p>
          <a:p>
            <a:endParaRPr lang="he-IL" dirty="0">
              <a:latin typeface="+mj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00419"/>
            <a:ext cx="4128444" cy="149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85825"/>
            <a:ext cx="307501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1264263" cy="183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Generating symbols on display screens is an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essential operation these days. </a:t>
            </a:r>
          </a:p>
          <a:p>
            <a:r>
              <a:rPr lang="en-US" dirty="0" smtClean="0">
                <a:latin typeface="+mj-lt"/>
              </a:rPr>
              <a:t>Commonly used in varies applications: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507468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Mobile phones</a:t>
            </a:r>
            <a:endParaRPr lang="he-IL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495800"/>
            <a:ext cx="1828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Televisions</a:t>
            </a:r>
            <a:endParaRPr lang="he-IL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495800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Military applications</a:t>
            </a:r>
            <a:endParaRPr lang="he-IL" dirty="0">
              <a:latin typeface="+mj-lt"/>
            </a:endParaRPr>
          </a:p>
        </p:txBody>
      </p:sp>
      <p:pic>
        <p:nvPicPr>
          <p:cNvPr id="1026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273" y="3541712"/>
            <a:ext cx="2985127" cy="2859088"/>
          </a:xfrm>
          <a:prstGeom prst="rect">
            <a:avLst/>
          </a:prstGeom>
          <a:noFill/>
        </p:spPr>
      </p:pic>
      <p:pic>
        <p:nvPicPr>
          <p:cNvPr id="1027" name="Picture 3" descr="C:\Users\Olga\Documents\technion\project\presentation\tv-simpsons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657600"/>
            <a:ext cx="3259138" cy="2548938"/>
          </a:xfrm>
          <a:prstGeom prst="rect">
            <a:avLst/>
          </a:prstGeom>
          <a:noFill/>
        </p:spPr>
      </p:pic>
      <p:pic>
        <p:nvPicPr>
          <p:cNvPr id="1028" name="Picture 4" descr="C:\Users\Olga\Documents\technion\project\presentation\ELEC_ANVIS-HUD_Elbit_Day-Night_l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7926" y="3733800"/>
            <a:ext cx="3597274" cy="2577053"/>
          </a:xfrm>
          <a:prstGeom prst="rect">
            <a:avLst/>
          </a:prstGeom>
          <a:noFill/>
        </p:spPr>
      </p:pic>
      <p:grpSp>
        <p:nvGrpSpPr>
          <p:cNvPr id="28" name="Group 27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29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99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Problems &amp; </a:t>
            </a:r>
            <a:r>
              <a:rPr lang="en-US" sz="5400" dirty="0" smtClean="0"/>
              <a:t>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0499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Example 1: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Problem: Reading RAM for current frame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vs.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        Loading RAM for next frame.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Solution: Using </a:t>
            </a:r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tore_FIFO</a:t>
            </a:r>
            <a:r>
              <a:rPr lang="en-US" dirty="0" smtClean="0">
                <a:latin typeface="+mj-lt"/>
              </a:rPr>
              <a:t> as buffer.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he-IL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78233"/>
            <a:ext cx="5438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924626"/>
            <a:ext cx="8229600" cy="15805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Example 2:</a:t>
            </a:r>
          </a:p>
          <a:p>
            <a:pPr marL="0" indent="0">
              <a:buFont typeface="Wingdings 2"/>
              <a:buNone/>
            </a:pPr>
            <a:r>
              <a:rPr lang="en-US" dirty="0" smtClean="0">
                <a:latin typeface="+mj-lt"/>
              </a:rPr>
              <a:t>Problem: Different CLK domains (</a:t>
            </a:r>
            <a:r>
              <a:rPr lang="en-US" dirty="0" err="1" smtClean="0">
                <a:latin typeface="+mj-lt"/>
              </a:rPr>
              <a:t>Vsync</a:t>
            </a:r>
            <a:r>
              <a:rPr lang="en-US" dirty="0" smtClean="0">
                <a:latin typeface="+mj-lt"/>
              </a:rPr>
              <a:t>). </a:t>
            </a:r>
          </a:p>
          <a:p>
            <a:pPr marL="0" indent="0">
              <a:buFont typeface="Wingdings 2"/>
              <a:buNone/>
            </a:pPr>
            <a:r>
              <a:rPr lang="en-US" dirty="0" smtClean="0">
                <a:latin typeface="+mj-lt"/>
              </a:rPr>
              <a:t>Solution: sample signal twice.</a:t>
            </a:r>
          </a:p>
          <a:p>
            <a:pPr marL="0" indent="0">
              <a:buFont typeface="Wingdings 2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Wingdings 2"/>
              <a:buNone/>
            </a:pPr>
            <a:endParaRPr lang="he-IL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29" y="838200"/>
            <a:ext cx="1409741" cy="93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8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What have we learned so far?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Planning and Specifying a </a:t>
            </a:r>
            <a:r>
              <a:rPr lang="en-US" dirty="0" smtClean="0">
                <a:latin typeface="+mj-lt"/>
              </a:rPr>
              <a:t>project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Writing reusable generic </a:t>
            </a:r>
            <a:r>
              <a:rPr lang="en-US" dirty="0" smtClean="0">
                <a:latin typeface="+mj-lt"/>
              </a:rPr>
              <a:t>code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Integration of many </a:t>
            </a:r>
            <a:r>
              <a:rPr lang="en-US" dirty="0" smtClean="0">
                <a:latin typeface="+mj-lt"/>
              </a:rPr>
              <a:t>components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Verify </a:t>
            </a:r>
            <a:r>
              <a:rPr lang="en-US" dirty="0">
                <a:latin typeface="+mj-lt"/>
              </a:rPr>
              <a:t>logic correctness using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waveforms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text </a:t>
            </a:r>
            <a:r>
              <a:rPr lang="en-US" dirty="0">
                <a:latin typeface="+mj-lt"/>
              </a:rPr>
              <a:t>files,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BMP </a:t>
            </a:r>
            <a:r>
              <a:rPr lang="en-US" dirty="0">
                <a:latin typeface="+mj-lt"/>
              </a:rPr>
              <a:t>files and </a:t>
            </a:r>
            <a:r>
              <a:rPr lang="en-US" dirty="0" smtClean="0">
                <a:latin typeface="+mj-lt"/>
              </a:rPr>
              <a:t>scripts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Documentation of the work done</a:t>
            </a:r>
          </a:p>
          <a:p>
            <a:pPr marL="0" indent="0">
              <a:buNone/>
            </a:pPr>
            <a:endParaRPr lang="he-IL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014052" cy="443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Integration with FPGA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Synthesis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P&amp;R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Labs check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GUI (based on tester)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Demonstration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70033"/>
            <a:ext cx="4114800" cy="241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7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21883"/>
            <a:ext cx="1066800" cy="118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143376"/>
              </p:ext>
            </p:extLst>
          </p:nvPr>
        </p:nvGraphicFramePr>
        <p:xfrm>
          <a:off x="495300" y="2636759"/>
          <a:ext cx="6629400" cy="3534984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4666228"/>
                <a:gridCol w="1963172"/>
              </a:tblGrid>
              <a:tr h="392776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To do…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Due Date 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Wishbone integration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Integration with FPGA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342900" indent="-342900" algn="l" rtl="0">
                        <a:buNone/>
                      </a:pPr>
                      <a:r>
                        <a:rPr lang="en-US" dirty="0" smtClean="0">
                          <a:latin typeface="+mj-lt"/>
                        </a:rPr>
                        <a:t>Synthesis </a:t>
                      </a:r>
                      <a:r>
                        <a:rPr lang="en-US" dirty="0" smtClean="0">
                          <a:latin typeface="+mj-lt"/>
                        </a:rPr>
                        <a:t>, P&amp;R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Lab Checks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Extend</a:t>
                      </a:r>
                      <a:r>
                        <a:rPr lang="en-US" baseline="0" dirty="0" smtClean="0">
                          <a:latin typeface="+mj-lt"/>
                        </a:rPr>
                        <a:t> GUI capabilities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Full</a:t>
                      </a:r>
                      <a:r>
                        <a:rPr lang="en-US" baseline="0" dirty="0" smtClean="0">
                          <a:latin typeface="+mj-lt"/>
                        </a:rPr>
                        <a:t> system simulation and debug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Final debug in lab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Final Presentation part B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-9525"/>
            <a:ext cx="9601200" cy="708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98" name="Picture 2" descr="http://colorfully.eu/wp-content/uploads/2012/05/thats-all-folks-looney-tu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622" y="609600"/>
            <a:ext cx="9723622" cy="547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Building SG block for FPGA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in VHDL environment which: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1. receive commands from Host.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2. apply to external memory (SDRAM).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3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dispatch new display onto screen.</a:t>
            </a:r>
          </a:p>
          <a:p>
            <a:r>
              <a:rPr lang="en-US" dirty="0" smtClean="0">
                <a:latin typeface="+mj-lt"/>
              </a:rPr>
              <a:t>Integrating the block into FPGA.</a:t>
            </a:r>
          </a:p>
          <a:p>
            <a:r>
              <a:rPr lang="en-US" dirty="0" smtClean="0">
                <a:latin typeface="+mj-lt"/>
              </a:rPr>
              <a:t>Creating </a:t>
            </a:r>
            <a:r>
              <a:rPr lang="en-US" dirty="0">
                <a:latin typeface="+mj-lt"/>
              </a:rPr>
              <a:t>Graphical User Interface</a:t>
            </a:r>
            <a:r>
              <a:rPr lang="en-US" dirty="0" smtClean="0">
                <a:latin typeface="+mj-lt"/>
              </a:rPr>
              <a:t> tool for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convenient use.</a:t>
            </a:r>
            <a:endParaRPr lang="he-IL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14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99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028" name="Picture 4" descr="http://3.bp.blogspot.com/_7v2cC-QhnB0/TCKzcAMykCI/AAAAAAAADQs/WOiiHAquuhw/s1600/football-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27230"/>
            <a:ext cx="2057400" cy="13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Demands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ufficient data </a:t>
            </a:r>
            <a:r>
              <a:rPr lang="en-US" sz="2400" dirty="0">
                <a:latin typeface="+mj-lt"/>
              </a:rPr>
              <a:t>structure </a:t>
            </a:r>
            <a:r>
              <a:rPr lang="en-US" sz="2400" dirty="0" smtClean="0">
                <a:latin typeface="+mj-lt"/>
              </a:rPr>
              <a:t>for efficient management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(only frames’ differences are being sent). 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Wishbone Protocol for integrating SG with FPGA.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Verification tools using VHDL,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TCL, and MATLAB.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Interactive GUI platform for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user purposes.</a:t>
            </a:r>
            <a:endParaRPr lang="he-IL" sz="24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99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074" name="Picture 2" descr="http://plumberportlandmaine.com/blog/wp-content/uploads/2011/07/plumb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76975"/>
            <a:ext cx="1524000" cy="22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/>
              <a:t>Specifications - Reminder 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Generating symbols on display screen using:</a:t>
            </a:r>
          </a:p>
          <a:p>
            <a:pPr lvl="1"/>
            <a:r>
              <a:rPr lang="en-US" sz="1800" dirty="0" smtClean="0">
                <a:latin typeface="+mj-lt"/>
              </a:rPr>
              <a:t>Cyclone II FPGA </a:t>
            </a:r>
          </a:p>
          <a:p>
            <a:pPr lvl="1"/>
            <a:r>
              <a:rPr lang="en-US" sz="1800" dirty="0" smtClean="0">
                <a:latin typeface="+mj-lt"/>
              </a:rPr>
              <a:t>Host communication via UART protocol</a:t>
            </a:r>
          </a:p>
          <a:p>
            <a:pPr lvl="1"/>
            <a:r>
              <a:rPr lang="en-US" sz="1800" dirty="0" smtClean="0">
                <a:latin typeface="+mj-lt"/>
              </a:rPr>
              <a:t>Internal communication via Wishbone protocol</a:t>
            </a:r>
          </a:p>
          <a:p>
            <a:r>
              <a:rPr lang="en-US" sz="2400" dirty="0" smtClean="0">
                <a:latin typeface="+mj-lt"/>
              </a:rPr>
              <a:t>Input  -  Grayscale symbols 32 x 32 pixels</a:t>
            </a:r>
          </a:p>
          <a:p>
            <a:pPr lvl="1"/>
            <a:r>
              <a:rPr lang="en-US" sz="2200" dirty="0" smtClean="0">
                <a:latin typeface="+mj-lt"/>
              </a:rPr>
              <a:t>saved in external SDRAM</a:t>
            </a:r>
          </a:p>
          <a:p>
            <a:r>
              <a:rPr lang="en-US" sz="2400" dirty="0" smtClean="0">
                <a:latin typeface="+mj-lt"/>
              </a:rPr>
              <a:t>Output  -  Grayscale image resolution 640x480 pixels</a:t>
            </a:r>
          </a:p>
          <a:p>
            <a:r>
              <a:rPr lang="en-US" sz="2400" dirty="0" smtClean="0">
                <a:latin typeface="+mj-lt"/>
              </a:rPr>
              <a:t>Main clock freq. 100MHz </a:t>
            </a:r>
          </a:p>
          <a:p>
            <a:r>
              <a:rPr lang="en-US" sz="2400" dirty="0" smtClean="0">
                <a:latin typeface="+mj-lt"/>
              </a:rPr>
              <a:t>VESA clock (monitor) freq. 40 MHz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00" y="1600200"/>
            <a:ext cx="7772400" cy="5095655"/>
            <a:chOff x="228600" y="1600200"/>
            <a:chExt cx="7772400" cy="5095655"/>
          </a:xfrm>
        </p:grpSpPr>
        <p:sp>
          <p:nvSpPr>
            <p:cNvPr id="6" name="Rounded Rectangle 3"/>
            <p:cNvSpPr/>
            <p:nvPr/>
          </p:nvSpPr>
          <p:spPr>
            <a:xfrm>
              <a:off x="5124104" y="1684811"/>
              <a:ext cx="2568657" cy="97917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</a:rPr>
                <a:t>TX Path</a:t>
              </a:r>
              <a:endParaRPr lang="he-IL" dirty="0">
                <a:latin typeface="+mj-lt"/>
              </a:endParaRPr>
            </a:p>
          </p:txBody>
        </p:sp>
        <p:sp>
          <p:nvSpPr>
            <p:cNvPr id="7" name="Rounded Rectangle 4"/>
            <p:cNvSpPr/>
            <p:nvPr/>
          </p:nvSpPr>
          <p:spPr>
            <a:xfrm>
              <a:off x="476320" y="3758346"/>
              <a:ext cx="2722776" cy="115196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latin typeface="+mj-lt"/>
                </a:rPr>
                <a:t>Memory</a:t>
              </a:r>
            </a:p>
            <a:p>
              <a:pPr algn="ctr" rtl="0"/>
              <a:r>
                <a:rPr lang="en-US" dirty="0" smtClean="0">
                  <a:latin typeface="+mj-lt"/>
                </a:rPr>
                <a:t>Management</a:t>
              </a:r>
              <a:endParaRPr lang="he-IL" dirty="0">
                <a:latin typeface="+mj-lt"/>
              </a:endParaRPr>
            </a:p>
          </p:txBody>
        </p:sp>
        <p:sp>
          <p:nvSpPr>
            <p:cNvPr id="8" name="Rounded Rectangle 5"/>
            <p:cNvSpPr/>
            <p:nvPr/>
          </p:nvSpPr>
          <p:spPr>
            <a:xfrm>
              <a:off x="1476612" y="1696356"/>
              <a:ext cx="2260418" cy="91002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</a:rPr>
                <a:t>RX Path</a:t>
              </a:r>
              <a:endParaRPr lang="he-IL" dirty="0">
                <a:latin typeface="+mj-lt"/>
              </a:endParaRPr>
            </a:p>
          </p:txBody>
        </p:sp>
        <p:sp>
          <p:nvSpPr>
            <p:cNvPr id="9" name="Rectangle 6"/>
            <p:cNvSpPr/>
            <p:nvPr/>
          </p:nvSpPr>
          <p:spPr>
            <a:xfrm>
              <a:off x="2093089" y="5947078"/>
              <a:ext cx="1027463" cy="748777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pic>
          <p:nvPicPr>
            <p:cNvPr id="10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030" y="2087998"/>
              <a:ext cx="757811" cy="629883"/>
            </a:xfrm>
            <a:prstGeom prst="rect">
              <a:avLst/>
            </a:prstGeom>
            <a:noFill/>
          </p:spPr>
        </p:pic>
        <p:cxnSp>
          <p:nvCxnSpPr>
            <p:cNvPr id="11" name="Elbow Connector 8"/>
            <p:cNvCxnSpPr>
              <a:endCxn id="8" idx="1"/>
            </p:cNvCxnSpPr>
            <p:nvPr/>
          </p:nvCxnSpPr>
          <p:spPr>
            <a:xfrm flipV="1">
              <a:off x="962881" y="2151369"/>
              <a:ext cx="513731" cy="52415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95836" y="6062273"/>
              <a:ext cx="873343" cy="461665"/>
            </a:xfrm>
            <a:prstGeom prst="rect">
              <a:avLst/>
            </a:prstGeom>
            <a:solidFill>
              <a:srgbClr val="0066CC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>
                  <a:latin typeface="+mj-lt"/>
                </a:rPr>
                <a:t>SDRAM Controller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8582" y="5756525"/>
              <a:ext cx="667851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14" name="Elbow Connector 12"/>
            <p:cNvCxnSpPr>
              <a:stCxn id="38" idx="2"/>
              <a:endCxn id="13" idx="0"/>
            </p:cNvCxnSpPr>
            <p:nvPr/>
          </p:nvCxnSpPr>
          <p:spPr>
            <a:xfrm rot="16200000" flipH="1">
              <a:off x="1940202" y="5064219"/>
              <a:ext cx="538438" cy="846173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5400000">
              <a:off x="2832626" y="4209238"/>
              <a:ext cx="748777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78224" y="2606382"/>
              <a:ext cx="6678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17" name="Elbow Connector 140"/>
            <p:cNvCxnSpPr>
              <a:endCxn id="10" idx="1"/>
            </p:cNvCxnSpPr>
            <p:nvPr/>
          </p:nvCxnSpPr>
          <p:spPr>
            <a:xfrm flipH="1">
              <a:off x="295030" y="2116797"/>
              <a:ext cx="7397731" cy="286143"/>
            </a:xfrm>
            <a:prstGeom prst="bentConnector5">
              <a:avLst>
                <a:gd name="adj1" fmla="val -2222"/>
                <a:gd name="adj2" fmla="val -191753"/>
                <a:gd name="adj3" fmla="val 10307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01327" y="2588625"/>
              <a:ext cx="6678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706263" y="2078107"/>
              <a:ext cx="748777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20" name="Elbow Connector 18"/>
            <p:cNvCxnSpPr>
              <a:stCxn id="19" idx="0"/>
            </p:cNvCxnSpPr>
            <p:nvPr/>
          </p:nvCxnSpPr>
          <p:spPr>
            <a:xfrm rot="10800000" flipV="1">
              <a:off x="4106067" y="2231994"/>
              <a:ext cx="820696" cy="83517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657902" y="3585551"/>
              <a:ext cx="667851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22" name="Rounded Rectangle 20"/>
            <p:cNvSpPr/>
            <p:nvPr/>
          </p:nvSpPr>
          <p:spPr>
            <a:xfrm>
              <a:off x="4693875" y="5378584"/>
              <a:ext cx="2363164" cy="103676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</a:rPr>
                <a:t>Display</a:t>
              </a:r>
            </a:p>
            <a:p>
              <a:pPr algn="ctr"/>
              <a:r>
                <a:rPr lang="en-US" dirty="0" smtClean="0">
                  <a:latin typeface="+mj-lt"/>
                </a:rPr>
                <a:t>Controller</a:t>
              </a:r>
              <a:endParaRPr lang="he-IL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8980" y="5188031"/>
              <a:ext cx="667851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24" name="Elbow Connector 133"/>
            <p:cNvCxnSpPr/>
            <p:nvPr/>
          </p:nvCxnSpPr>
          <p:spPr>
            <a:xfrm rot="16200000" flipV="1">
              <a:off x="3941863" y="3764481"/>
              <a:ext cx="1840774" cy="1066431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"/>
            <p:cNvSpPr txBox="1"/>
            <p:nvPr/>
          </p:nvSpPr>
          <p:spPr>
            <a:xfrm>
              <a:off x="228600" y="2721580"/>
              <a:ext cx="873343" cy="2000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700" b="1" dirty="0" smtClean="0">
                  <a:latin typeface="+mj-lt"/>
                </a:rPr>
                <a:t>Host (</a:t>
              </a:r>
              <a:r>
                <a:rPr lang="en-US" sz="700" b="1" dirty="0" err="1" smtClean="0">
                  <a:latin typeface="+mj-lt"/>
                </a:rPr>
                <a:t>Matlab</a:t>
              </a:r>
              <a:r>
                <a:rPr lang="en-US" sz="700" b="1" dirty="0" smtClean="0">
                  <a:latin typeface="+mj-lt"/>
                </a:rPr>
                <a:t>)</a:t>
              </a:r>
              <a:endParaRPr lang="he-IL" sz="700" b="1" dirty="0">
                <a:latin typeface="+mj-lt"/>
              </a:endParaRPr>
            </a:p>
          </p:txBody>
        </p:sp>
        <p:cxnSp>
          <p:nvCxnSpPr>
            <p:cNvPr id="26" name="Elbow Connector 25"/>
            <p:cNvCxnSpPr>
              <a:stCxn id="22" idx="3"/>
              <a:endCxn id="28" idx="1"/>
            </p:cNvCxnSpPr>
            <p:nvPr/>
          </p:nvCxnSpPr>
          <p:spPr>
            <a:xfrm>
              <a:off x="7057040" y="5896968"/>
              <a:ext cx="429842" cy="405188"/>
            </a:xfrm>
            <a:prstGeom prst="bentConnector3">
              <a:avLst>
                <a:gd name="adj1" fmla="val 29162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81"/>
            <p:cNvGrpSpPr/>
            <p:nvPr/>
          </p:nvGrpSpPr>
          <p:grpSpPr>
            <a:xfrm>
              <a:off x="7333149" y="5601488"/>
              <a:ext cx="667851" cy="994011"/>
              <a:chOff x="8143900" y="5000636"/>
              <a:chExt cx="928694" cy="1232854"/>
            </a:xfrm>
          </p:grpSpPr>
          <p:pic>
            <p:nvPicPr>
              <p:cNvPr id="28" name="Picture 27" descr="MC900391480.WM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57676" y="5505832"/>
                <a:ext cx="605464" cy="727658"/>
              </a:xfrm>
              <a:prstGeom prst="rect">
                <a:avLst/>
              </a:prstGeom>
            </p:spPr>
          </p:pic>
          <p:sp>
            <p:nvSpPr>
              <p:cNvPr id="29" name="TextBox 4"/>
              <p:cNvSpPr txBox="1"/>
              <p:nvPr/>
            </p:nvSpPr>
            <p:spPr>
              <a:xfrm>
                <a:off x="8143900" y="5000636"/>
                <a:ext cx="928694" cy="4962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sz="1000" dirty="0" smtClean="0">
                    <a:latin typeface="+mj-lt"/>
                  </a:rPr>
                  <a:t>VGA</a:t>
                </a:r>
              </a:p>
              <a:p>
                <a:pPr algn="ctr" rtl="0"/>
                <a:r>
                  <a:rPr lang="en-US" sz="1000" dirty="0" smtClean="0">
                    <a:latin typeface="+mj-lt"/>
                  </a:rPr>
                  <a:t> Display</a:t>
                </a:r>
                <a:endParaRPr lang="he-IL" sz="1000" dirty="0">
                  <a:latin typeface="+mj-lt"/>
                </a:endParaRPr>
              </a:p>
            </p:txBody>
          </p:sp>
        </p:grpSp>
        <p:pic>
          <p:nvPicPr>
            <p:cNvPr id="30" name="תמונה 21" descr="memory_chip_3.jpg"/>
            <p:cNvPicPr>
              <a:picLocks noChangeAspect="1"/>
            </p:cNvPicPr>
            <p:nvPr/>
          </p:nvPicPr>
          <p:blipFill>
            <a:blip r:embed="rId5" cstate="print">
              <a:lum bright="5000"/>
            </a:blip>
            <a:stretch>
              <a:fillRect/>
            </a:stretch>
          </p:blipFill>
          <p:spPr>
            <a:xfrm>
              <a:off x="776630" y="5798404"/>
              <a:ext cx="823454" cy="6671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78396" y="5733040"/>
              <a:ext cx="87427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>
                  <a:latin typeface="+mj-lt"/>
                </a:rPr>
                <a:t>IS42S16400 SDRAM</a:t>
              </a:r>
              <a:endParaRPr lang="he-IL" sz="1000" dirty="0">
                <a:latin typeface="+mj-lt"/>
              </a:endParaRPr>
            </a:p>
          </p:txBody>
        </p:sp>
        <p:cxnSp>
          <p:nvCxnSpPr>
            <p:cNvPr id="32" name="Elbow Connector 31"/>
            <p:cNvCxnSpPr>
              <a:stCxn id="9" idx="1"/>
              <a:endCxn id="30" idx="3"/>
            </p:cNvCxnSpPr>
            <p:nvPr/>
          </p:nvCxnSpPr>
          <p:spPr>
            <a:xfrm rot="10800000">
              <a:off x="1600084" y="6131969"/>
              <a:ext cx="493005" cy="189499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133"/>
            <p:cNvCxnSpPr>
              <a:stCxn id="39" idx="0"/>
            </p:cNvCxnSpPr>
            <p:nvPr/>
          </p:nvCxnSpPr>
          <p:spPr>
            <a:xfrm rot="10800000">
              <a:off x="4282894" y="3593045"/>
              <a:ext cx="213641" cy="2275125"/>
            </a:xfrm>
            <a:prstGeom prst="bentConnector4">
              <a:avLst>
                <a:gd name="adj1" fmla="val 107002"/>
                <a:gd name="adj2" fmla="val 53382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41"/>
            <p:cNvCxnSpPr>
              <a:stCxn id="18" idx="2"/>
            </p:cNvCxnSpPr>
            <p:nvPr/>
          </p:nvCxnSpPr>
          <p:spPr>
            <a:xfrm rot="16200000" flipH="1">
              <a:off x="3096272" y="2535382"/>
              <a:ext cx="228364" cy="95040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41"/>
            <p:cNvCxnSpPr>
              <a:stCxn id="21" idx="0"/>
            </p:cNvCxnSpPr>
            <p:nvPr/>
          </p:nvCxnSpPr>
          <p:spPr>
            <a:xfrm rot="5400000" flipH="1" flipV="1">
              <a:off x="2719597" y="2619490"/>
              <a:ext cx="238292" cy="16938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41"/>
            <p:cNvCxnSpPr>
              <a:stCxn id="15" idx="0"/>
            </p:cNvCxnSpPr>
            <p:nvPr/>
          </p:nvCxnSpPr>
          <p:spPr>
            <a:xfrm flipV="1">
              <a:off x="3360903" y="3627348"/>
              <a:ext cx="745163" cy="735779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41"/>
            <p:cNvCxnSpPr>
              <a:stCxn id="16" idx="2"/>
            </p:cNvCxnSpPr>
            <p:nvPr/>
          </p:nvCxnSpPr>
          <p:spPr>
            <a:xfrm rot="5400000">
              <a:off x="4925787" y="2496000"/>
              <a:ext cx="268204" cy="11045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52409" y="4910310"/>
              <a:ext cx="6678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276034" y="5714281"/>
              <a:ext cx="748777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687" y="1904999"/>
              <a:ext cx="56185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UART</a:t>
              </a:r>
              <a:endParaRPr lang="he-IL" sz="1000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693" y="1600200"/>
              <a:ext cx="61170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UART</a:t>
              </a:r>
              <a:endParaRPr lang="he-IL" sz="1000" dirty="0"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57040" y="6371879"/>
              <a:ext cx="50437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VESA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3757" y="3053094"/>
              <a:ext cx="840817" cy="539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 anchor="ctr">
              <a:noAutofit/>
            </a:bodyPr>
            <a:lstStyle/>
            <a:p>
              <a:r>
                <a:rPr lang="en-US" sz="1100" b="1" dirty="0" smtClean="0">
                  <a:latin typeface="+mj-lt"/>
                </a:rPr>
                <a:t>Wishbone</a:t>
              </a:r>
            </a:p>
            <a:p>
              <a:r>
                <a:rPr lang="en-US" sz="1100" dirty="0" smtClean="0">
                  <a:latin typeface="+mj-lt"/>
                </a:rPr>
                <a:t>INTERCON</a:t>
              </a:r>
              <a:endParaRPr lang="he-IL" sz="1100" dirty="0">
                <a:latin typeface="+mj-lt"/>
              </a:endParaRPr>
            </a:p>
          </p:txBody>
        </p:sp>
      </p:grpSp>
      <p:grpSp>
        <p:nvGrpSpPr>
          <p:cNvPr id="3" name="קבוצה 46"/>
          <p:cNvGrpSpPr/>
          <p:nvPr/>
        </p:nvGrpSpPr>
        <p:grpSpPr>
          <a:xfrm>
            <a:off x="257693" y="2921635"/>
            <a:ext cx="996462" cy="488053"/>
            <a:chOff x="228600" y="2625772"/>
            <a:chExt cx="1143000" cy="533401"/>
          </a:xfrm>
        </p:grpSpPr>
        <p:sp>
          <p:nvSpPr>
            <p:cNvPr id="44" name="TextBox 43"/>
            <p:cNvSpPr txBox="1"/>
            <p:nvPr/>
          </p:nvSpPr>
          <p:spPr>
            <a:xfrm>
              <a:off x="304800" y="2667002"/>
              <a:ext cx="1066800" cy="4036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opcode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6" name="אליפסה 45"/>
            <p:cNvSpPr/>
            <p:nvPr/>
          </p:nvSpPr>
          <p:spPr>
            <a:xfrm>
              <a:off x="228600" y="2625772"/>
              <a:ext cx="1066800" cy="5334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sp>
        <p:nvSpPr>
          <p:cNvPr id="45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001000" y="1904999"/>
            <a:ext cx="927100" cy="3581406"/>
            <a:chOff x="7848600" y="1955798"/>
            <a:chExt cx="1079500" cy="3530602"/>
          </a:xfrm>
        </p:grpSpPr>
        <p:sp>
          <p:nvSpPr>
            <p:cNvPr id="66" name="מלבן 15"/>
            <p:cNvSpPr/>
            <p:nvPr/>
          </p:nvSpPr>
          <p:spPr>
            <a:xfrm>
              <a:off x="7848600" y="1955798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7" name="מלבן 15"/>
            <p:cNvSpPr/>
            <p:nvPr/>
          </p:nvSpPr>
          <p:spPr>
            <a:xfrm>
              <a:off x="7861300" y="2438398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מלבן 15"/>
            <p:cNvSpPr/>
            <p:nvPr/>
          </p:nvSpPr>
          <p:spPr>
            <a:xfrm>
              <a:off x="7848600" y="2895597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מלבן 15"/>
            <p:cNvSpPr/>
            <p:nvPr/>
          </p:nvSpPr>
          <p:spPr>
            <a:xfrm>
              <a:off x="7848600" y="3352797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מלבן 15"/>
            <p:cNvSpPr/>
            <p:nvPr/>
          </p:nvSpPr>
          <p:spPr>
            <a:xfrm>
              <a:off x="7848600" y="3809996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מלבן 15"/>
            <p:cNvSpPr/>
            <p:nvPr/>
          </p:nvSpPr>
          <p:spPr>
            <a:xfrm>
              <a:off x="7848600" y="4267196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מלבן 15"/>
            <p:cNvSpPr/>
            <p:nvPr/>
          </p:nvSpPr>
          <p:spPr>
            <a:xfrm>
              <a:off x="7848600" y="4724394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0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1 -0.05231 C 0.05608 -0.05324 0.05799 -0.0537 0.0592 -0.05532 C 0.06007 -0.05648 0.05972 -0.05856 0.06042 -0.05995 C 0.06267 -0.06412 0.06493 -0.06944 0.06858 -0.07083 C 0.0743 -0.07291 0.07882 -0.07453 0.08472 -0.07546 C 0.10278 -0.07453 0.11111 -0.07361 0.12674 -0.07083 C 0.13715 -0.06597 0.14705 -0.0618 0.15799 -0.05995 C 0.16302 -0.0581 0.16805 -0.05601 0.17309 -0.05393 C 0.17847 -0.04907 0.18559 -0.04699 0.19062 -0.04143 C 0.19184 -0.04004 0.19271 -0.03796 0.1941 -0.0368 C 0.19618 -0.03518 0.20104 -0.03356 0.20104 -0.03356 C 0.20712 -0.02615 0.21753 -0.02083 0.22552 -0.01805 C 0.23055 -0.01365 0.23611 -0.01365 0.24184 -0.01203 C 0.25608 -0.0125 0.27049 -0.01203 0.28472 -0.01342 C 0.29531 -0.01435 0.30226 -0.02801 0.31163 -0.03217 C 0.31562 -0.0375 0.31441 -0.03472 0.31614 -0.03981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14 -0.03981 C 0.34149 -0.03865 0.3467 -0.03819 0.36614 -0.03518 C 0.37552 -0.03194 0.38559 -0.03078 0.39531 -0.02893 C 0.40486 -0.02453 0.41562 -0.025 0.42552 -0.02129 C 0.43506 -0.01782 0.42239 -0.02222 0.43246 -0.01643 C 0.44131 -0.01134 0.43333 -0.01828 0.44062 -0.01342 C 0.44791 -0.00856 0.45468 -0.0044 0.46267 -0.00115 C 0.46562 0.00278 0.46805 0.00348 0.47204 0.0051 C 0.47326 0.00625 0.4743 0.00741 0.47552 0.00834 C 0.47656 0.00903 0.47795 0.00903 0.47899 0.00973 C 0.48142 0.01158 0.48593 0.01598 0.48593 0.01598 C 0.48836 0.0206 0.4894 0.02523 0.49184 0.02986 C 0.4934 0.04537 0.49531 0.07639 0.49531 0.07639 C 0.49704 0.13426 0.49704 0.1801 0.49635 0.24236 C 0.49756 0.2676 0.49756 0.2588 0.49756 0.26875 " pathEditMode="relative" ptsTypes="ffffffffffffff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57 0.26875 C 0.49705 0.27338 0.496 0.29098 0.49288 0.29514 C 0.48576 0.30463 0.47916 0.30625 0.47083 0.31227 C 0.45885 0.32107 0.46823 0.31621 0.46041 0.31991 C 0.45434 0.32801 0.44166 0.32801 0.43368 0.32917 C 0.42743 0.32871 0.42118 0.32963 0.4151 0.32778 C 0.41076 0.32662 0.4059 0.31852 0.40225 0.31528 C 0.3993 0.30417 0.40347 0.3176 0.39757 0.30602 C 0.39548 0.30162 0.39531 0.29653 0.39288 0.29213 C 0.38993 0.27801 0.38559 0.26459 0.38368 0.25023 C 0.38402 0.23172 0.38402 0.21297 0.38472 0.19445 C 0.38524 0.18148 0.38715 0.15556 0.38715 0.15556 C 0.38663 0.14121 0.38819 0.10116 0.37777 0.08727 C 0.37621 0.08102 0.3743 0.07848 0.36961 0.07662 C 0.36649 0.07199 0.36215 0.07037 0.35798 0.06713 C 0.35677 0.06621 0.35555 0.06528 0.35451 0.06412 C 0.3533 0.06273 0.35243 0.06065 0.35104 0.05949 C 0.34305 0.05209 0.33107 0.05209 0.32205 0.05023 C 0.28663 0.05162 0.28229 0.05139 0.25451 0.0625 C 0.25121 0.06551 0.24757 0.06806 0.24409 0.07037 C 0.23854 0.07408 0.24132 0.06829 0.23368 0.075 C 0.22517 0.08241 0.21666 0.09051 0.20694 0.09514 C 0.20451 0.1044 0.19826 0.1132 0.19288 0.11991 C 0.19253 0.12199 0.19288 0.12454 0.19184 0.12616 C 0.19097 0.12755 0.18923 0.12662 0.18819 0.12778 C 0.18576 0.13033 0.18437 0.13403 0.18246 0.13704 C 0.1776 0.14514 0.17396 0.15625 0.16736 0.16181 C 0.1651 0.16644 0.16389 0.17107 0.16146 0.1757 C 0.15955 0.1838 0.15816 0.19352 0.15451 0.20047 C 0.15277 0.20787 0.15364 0.20417 0.15104 0.21459 C 0.15069 0.21621 0.14982 0.21922 0.14982 0.21922 C 0.15017 0.23426 0.15034 0.24908 0.15104 0.26412 C 0.15139 0.26968 0.15399 0.275 0.15573 0.27963 C 0.15677 0.28264 0.15694 0.28588 0.15798 0.28889 C 0.16041 0.29514 0.16493 0.29954 0.16857 0.3044 C 0.175 0.31273 0.17951 0.32246 0.18715 0.32917 C 0.18889 0.33658 0.18802 0.33287 0.19062 0.34329 C 0.19097 0.34491 0.19184 0.34792 0.19184 0.34792 C 0.19479 0.37871 0.19184 0.41667 0.16614 0.42685 C 0.15972 0.42616 0.15382 0.42616 0.14757 0.42385 C 0.14514 0.42292 0.14271 0.42246 0.14062 0.4206 C 0.13941 0.41968 0.13854 0.41806 0.13715 0.4176 C 0.13194 0.41528 0.12326 0.4125 0.11736 0.41135 C 0.1092 0.40996 0.10104 0.40949 0.09288 0.40834 C 0.09166 0.40787 0.09062 0.40718 0.08941 0.40672 C 0.08784 0.40602 0.08472 0.4051 0.08472 0.4051 " pathEditMode="relative" ptsTypes="fffffffffffffffffffffffffffffffffffffffffffff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72 0.40533 C 0.0993 0.39862 0.10764 0.39862 0.12534 0.39746 C 0.13107 0.39468 0.14166 0.38866 0.14635 0.38357 C 0.14948 0.3801 0.15156 0.375 0.15451 0.37107 C 0.15694 0.35996 0.16024 0.34838 0.16493 0.33866 C 0.16736 0.3132 0.17361 0.27292 0.18472 0.25186 C 0.18715 0.24074 0.18889 0.23056 0.19514 0.22223 C 0.19826 0.21019 0.20555 0.19699 0.21267 0.1882 C 0.2151 0.17778 0.22153 0.17014 0.22656 0.16181 C 0.23212 0.15278 0.23732 0.14167 0.24392 0.13403 C 0.24739 0.1301 0.25104 0.12686 0.25451 0.12315 C 0.25833 0.11899 0.26128 0.11412 0.26614 0.11227 C 0.27413 0.10093 0.29548 0.09584 0.30677 0.09051 C 0.31493 0.09098 0.32309 0.09121 0.33125 0.09213 C 0.33507 0.0926 0.33906 0.09746 0.34166 0.09977 C 0.3493 0.10672 0.35399 0.11436 0.36024 0.12315 C 0.36284 0.13334 0.36354 0.14399 0.36614 0.15417 C 0.36718 0.16459 0.36927 0.17385 0.37187 0.18357 C 0.37378 0.20024 0.37604 0.21667 0.37882 0.23311 C 0.38229 0.27778 0.38177 0.32223 0.38819 0.36644 C 0.3901 0.37917 0.39062 0.39283 0.39635 0.40371 C 0.39965 0.42362 0.41979 0.42686 0.43229 0.42848 C 0.45416 0.42639 0.48073 0.42037 0.50208 0.41297 C 0.51528 0.41459 0.51059 0.41459 0.51614 0.41459 " pathEditMode="relative" ptsTypes="fffffffffffffffffffffff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15 0.41459 C 0.53264 0.41644 0.53837 0.4176 0.55573 0.41621 C 0.57083 0.41204 0.58542 0.4125 0.60104 0.41158 C 0.61736 0.41204 0.63368 0.41227 0.65 0.4132 C 0.65747 0.41366 0.66667 0.41945 0.67327 0.42385 C 0.68247 0.42986 0.69462 0.43449 0.70452 0.43797 C 0.7184 0.44931 0.74184 0.44954 0.75695 0.45185 C 0.76806 0.45718 0.7592 0.45348 0.7849 0.45348 " pathEditMode="relative" ptsTypes="fffffff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Opcode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3300827"/>
            <a:ext cx="7162801" cy="884638"/>
            <a:chOff x="228600" y="2819400"/>
            <a:chExt cx="8610600" cy="1600200"/>
          </a:xfrm>
        </p:grpSpPr>
        <p:sp>
          <p:nvSpPr>
            <p:cNvPr id="14" name="Rectangle 1"/>
            <p:cNvSpPr/>
            <p:nvPr/>
          </p:nvSpPr>
          <p:spPr>
            <a:xfrm>
              <a:off x="228600" y="2819400"/>
              <a:ext cx="11430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+mj-lt"/>
                </a:rPr>
                <a:t>0/1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15" name="Rectangle 1"/>
            <p:cNvSpPr/>
            <p:nvPr/>
          </p:nvSpPr>
          <p:spPr>
            <a:xfrm>
              <a:off x="1371600" y="2819400"/>
              <a:ext cx="46482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+mj-lt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sz="3200" dirty="0" smtClean="0">
                  <a:solidFill>
                    <a:schemeClr val="tx1"/>
                  </a:solidFill>
                  <a:latin typeface="+mj-lt"/>
                  <a:ea typeface="Arial" pitchFamily="34" charset="0"/>
                  <a:cs typeface="Arial" pitchFamily="34" charset="0"/>
                </a:rPr>
                <a:t>Address of the symbol in the SDRAM</a:t>
              </a:r>
              <a:endParaRPr lang="he-IL" sz="4800" dirty="0" smtClean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  <a:p>
              <a:pPr algn="ctr"/>
              <a:endParaRPr lang="en-US" sz="3200" dirty="0">
                <a:latin typeface="+mj-lt"/>
              </a:endParaRPr>
            </a:p>
          </p:txBody>
        </p:sp>
        <p:sp>
          <p:nvSpPr>
            <p:cNvPr id="16" name="Rectangle 1"/>
            <p:cNvSpPr/>
            <p:nvPr/>
          </p:nvSpPr>
          <p:spPr>
            <a:xfrm>
              <a:off x="6019800" y="2819400"/>
              <a:ext cx="14478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+mj-lt"/>
                </a:rPr>
                <a:t>X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7" name="Rectangle 1"/>
            <p:cNvSpPr/>
            <p:nvPr/>
          </p:nvSpPr>
          <p:spPr>
            <a:xfrm>
              <a:off x="7467600" y="2819400"/>
              <a:ext cx="13716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+mj-lt"/>
                </a:rPr>
                <a:t>Y</a:t>
              </a:r>
              <a:endParaRPr lang="en-US" sz="32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00" y="4318811"/>
            <a:ext cx="1524000" cy="1367165"/>
            <a:chOff x="76200" y="4318811"/>
            <a:chExt cx="1524000" cy="1367165"/>
          </a:xfrm>
        </p:grpSpPr>
        <p:cxnSp>
          <p:nvCxnSpPr>
            <p:cNvPr id="20" name="מחבר חץ ישר 19"/>
            <p:cNvCxnSpPr/>
            <p:nvPr/>
          </p:nvCxnSpPr>
          <p:spPr>
            <a:xfrm flipV="1">
              <a:off x="762000" y="4318811"/>
              <a:ext cx="0" cy="624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6200" y="5039645"/>
              <a:ext cx="15240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Add/Remove</a:t>
              </a:r>
            </a:p>
            <a:p>
              <a:pPr algn="ctr"/>
              <a:r>
                <a:rPr lang="en-US" dirty="0" smtClean="0">
                  <a:latin typeface="+mj-lt"/>
                </a:rPr>
                <a:t>(1 bit)</a:t>
              </a:r>
              <a:endParaRPr lang="he-IL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67935" y="1891020"/>
            <a:ext cx="1761366" cy="1342869"/>
            <a:chOff x="4067935" y="1891020"/>
            <a:chExt cx="1761366" cy="1342869"/>
          </a:xfrm>
        </p:grpSpPr>
        <p:cxnSp>
          <p:nvCxnSpPr>
            <p:cNvPr id="23" name="מחבר חץ ישר 22"/>
            <p:cNvCxnSpPr/>
            <p:nvPr/>
          </p:nvCxnSpPr>
          <p:spPr>
            <a:xfrm>
              <a:off x="5181600" y="2571889"/>
              <a:ext cx="466641" cy="662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67935" y="1891020"/>
              <a:ext cx="176136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Screen Loc. X</a:t>
              </a:r>
            </a:p>
            <a:p>
              <a:pPr algn="ctr"/>
              <a:r>
                <a:rPr lang="en-US" dirty="0" smtClean="0">
                  <a:latin typeface="+mj-lt"/>
                </a:rPr>
                <a:t>(5 bits)</a:t>
              </a:r>
              <a:endParaRPr lang="he-IL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1172" y="1905000"/>
            <a:ext cx="1648077" cy="1328889"/>
            <a:chOff x="6001172" y="1905000"/>
            <a:chExt cx="1648077" cy="1328889"/>
          </a:xfrm>
        </p:grpSpPr>
        <p:cxnSp>
          <p:nvCxnSpPr>
            <p:cNvPr id="24" name="מחבר חץ ישר 23"/>
            <p:cNvCxnSpPr/>
            <p:nvPr/>
          </p:nvCxnSpPr>
          <p:spPr>
            <a:xfrm>
              <a:off x="6825211" y="2549137"/>
              <a:ext cx="0" cy="6847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001172" y="1905000"/>
              <a:ext cx="1648077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Screen Loc. Y</a:t>
              </a:r>
            </a:p>
            <a:p>
              <a:pPr algn="ctr"/>
              <a:r>
                <a:rPr lang="en-US" dirty="0" smtClean="0">
                  <a:latin typeface="+mj-lt"/>
                </a:rPr>
                <a:t>(4 bits)</a:t>
              </a:r>
              <a:endParaRPr lang="he-IL" dirty="0">
                <a:latin typeface="+mj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34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34000" y="4688168"/>
            <a:ext cx="1579343" cy="1407832"/>
            <a:chOff x="3284961" y="4970012"/>
            <a:chExt cx="1325838" cy="1052765"/>
          </a:xfrm>
        </p:grpSpPr>
        <p:grpSp>
          <p:nvGrpSpPr>
            <p:cNvPr id="42" name="Group 41"/>
            <p:cNvGrpSpPr/>
            <p:nvPr/>
          </p:nvGrpSpPr>
          <p:grpSpPr>
            <a:xfrm>
              <a:off x="3428201" y="4970012"/>
              <a:ext cx="1182598" cy="810975"/>
              <a:chOff x="3347692" y="1147500"/>
              <a:chExt cx="2232420" cy="177744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491880" y="1628800"/>
                <a:ext cx="1728192" cy="12241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200" dirty="0" smtClean="0">
                    <a:latin typeface="+mj-lt"/>
                  </a:rPr>
                  <a:t>Video</a:t>
                </a:r>
              </a:p>
              <a:p>
                <a:pPr algn="ctr"/>
                <a:r>
                  <a:rPr lang="en-US" sz="1200" dirty="0" smtClean="0">
                    <a:latin typeface="+mj-lt"/>
                  </a:rPr>
                  <a:t>Frame</a:t>
                </a:r>
                <a:endParaRPr lang="he-IL" sz="1200" dirty="0">
                  <a:latin typeface="+mj-lt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3347864" y="1444235"/>
                <a:ext cx="194421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347692" y="1442286"/>
                <a:ext cx="0" cy="14826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292079" y="1147500"/>
                <a:ext cx="288033" cy="6745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b="1" dirty="0" smtClean="0">
                    <a:latin typeface="+mj-lt"/>
                  </a:rPr>
                  <a:t>X</a:t>
                </a:r>
                <a:endParaRPr lang="he-IL" sz="1400" b="1" dirty="0">
                  <a:latin typeface="+mj-lt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284961" y="5715000"/>
              <a:ext cx="21962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Y</a:t>
              </a:r>
              <a:endParaRPr lang="he-IL" sz="1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07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טבלה 18"/>
          <p:cNvGraphicFramePr>
            <a:graphicFrameLocks noGrp="1"/>
          </p:cNvGraphicFramePr>
          <p:nvPr/>
        </p:nvGraphicFramePr>
        <p:xfrm>
          <a:off x="5562600" y="114300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19800" y="762000"/>
            <a:ext cx="2438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SDRAM  2^12 X 2^8    </a:t>
            </a:r>
            <a:endParaRPr lang="he-IL" dirty="0"/>
          </a:p>
        </p:txBody>
      </p:sp>
      <p:grpSp>
        <p:nvGrpSpPr>
          <p:cNvPr id="2" name="קבוצה 262"/>
          <p:cNvGrpSpPr/>
          <p:nvPr/>
        </p:nvGrpSpPr>
        <p:grpSpPr>
          <a:xfrm>
            <a:off x="3810000" y="1219200"/>
            <a:ext cx="1524000" cy="597877"/>
            <a:chOff x="3810000" y="1219200"/>
            <a:chExt cx="1524000" cy="597877"/>
          </a:xfrm>
        </p:grpSpPr>
        <p:sp>
          <p:nvSpPr>
            <p:cNvPr id="22" name="Left Brace 18"/>
            <p:cNvSpPr/>
            <p:nvPr/>
          </p:nvSpPr>
          <p:spPr>
            <a:xfrm>
              <a:off x="5093368" y="12192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362234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#1</a:t>
              </a:r>
              <a:endParaRPr lang="en-US" dirty="0"/>
            </a:p>
          </p:txBody>
        </p:sp>
      </p:grpSp>
      <p:grpSp>
        <p:nvGrpSpPr>
          <p:cNvPr id="3" name="קבוצה 263"/>
          <p:cNvGrpSpPr/>
          <p:nvPr/>
        </p:nvGrpSpPr>
        <p:grpSpPr>
          <a:xfrm>
            <a:off x="3810000" y="1992923"/>
            <a:ext cx="1524000" cy="597877"/>
            <a:chOff x="3810000" y="1992923"/>
            <a:chExt cx="1524000" cy="597877"/>
          </a:xfrm>
        </p:grpSpPr>
        <p:sp>
          <p:nvSpPr>
            <p:cNvPr id="24" name="Left Brace 18"/>
            <p:cNvSpPr/>
            <p:nvPr/>
          </p:nvSpPr>
          <p:spPr>
            <a:xfrm>
              <a:off x="5093368" y="1992923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0000" y="2116418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#2</a:t>
              </a:r>
              <a:endParaRPr lang="en-US" dirty="0"/>
            </a:p>
          </p:txBody>
        </p:sp>
      </p:grpSp>
      <p:grpSp>
        <p:nvGrpSpPr>
          <p:cNvPr id="4" name="קבוצה 264"/>
          <p:cNvGrpSpPr/>
          <p:nvPr/>
        </p:nvGrpSpPr>
        <p:grpSpPr>
          <a:xfrm>
            <a:off x="3810000" y="3048000"/>
            <a:ext cx="1536032" cy="597877"/>
            <a:chOff x="3810000" y="3048000"/>
            <a:chExt cx="1536032" cy="597877"/>
          </a:xfrm>
        </p:grpSpPr>
        <p:sp>
          <p:nvSpPr>
            <p:cNvPr id="26" name="Left Brace 18"/>
            <p:cNvSpPr/>
            <p:nvPr/>
          </p:nvSpPr>
          <p:spPr>
            <a:xfrm>
              <a:off x="5105400" y="30480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3200400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#N</a:t>
              </a:r>
              <a:endParaRPr lang="en-US" dirty="0"/>
            </a:p>
          </p:txBody>
        </p:sp>
      </p:grpSp>
      <p:grpSp>
        <p:nvGrpSpPr>
          <p:cNvPr id="6" name="קבוצה 265"/>
          <p:cNvGrpSpPr/>
          <p:nvPr/>
        </p:nvGrpSpPr>
        <p:grpSpPr>
          <a:xfrm>
            <a:off x="1828800" y="4114800"/>
            <a:ext cx="6707764" cy="2438400"/>
            <a:chOff x="1828800" y="4114800"/>
            <a:chExt cx="6707764" cy="2438400"/>
          </a:xfrm>
        </p:grpSpPr>
        <p:cxnSp>
          <p:nvCxnSpPr>
            <p:cNvPr id="127" name="מחבר ישר 126"/>
            <p:cNvCxnSpPr/>
            <p:nvPr/>
          </p:nvCxnSpPr>
          <p:spPr>
            <a:xfrm>
              <a:off x="5257800" y="41148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מחבר ישר 133"/>
            <p:cNvCxnSpPr/>
            <p:nvPr/>
          </p:nvCxnSpPr>
          <p:spPr>
            <a:xfrm>
              <a:off x="5257800" y="57912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1"/>
            <p:cNvSpPr/>
            <p:nvPr/>
          </p:nvSpPr>
          <p:spPr>
            <a:xfrm>
              <a:off x="7620565" y="4114800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22"/>
            <p:cNvSpPr/>
            <p:nvPr/>
          </p:nvSpPr>
          <p:spPr>
            <a:xfrm>
              <a:off x="76200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23"/>
            <p:cNvSpPr/>
            <p:nvPr/>
          </p:nvSpPr>
          <p:spPr>
            <a:xfrm>
              <a:off x="76200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24"/>
            <p:cNvSpPr/>
            <p:nvPr/>
          </p:nvSpPr>
          <p:spPr>
            <a:xfrm>
              <a:off x="7620000" y="563146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25"/>
            <p:cNvSpPr/>
            <p:nvPr/>
          </p:nvSpPr>
          <p:spPr>
            <a:xfrm>
              <a:off x="7620000" y="5471727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Connector 31"/>
            <p:cNvCxnSpPr>
              <a:stCxn id="115" idx="1"/>
              <a:endCxn id="117" idx="1"/>
            </p:cNvCxnSpPr>
            <p:nvPr/>
          </p:nvCxnSpPr>
          <p:spPr>
            <a:xfrm rot="10800000" flipV="1">
              <a:off x="76200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3"/>
            <p:cNvCxnSpPr>
              <a:stCxn id="115" idx="3"/>
              <a:endCxn id="117" idx="3"/>
            </p:cNvCxnSpPr>
            <p:nvPr/>
          </p:nvCxnSpPr>
          <p:spPr>
            <a:xfrm>
              <a:off x="85359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34"/>
            <p:cNvSpPr/>
            <p:nvPr/>
          </p:nvSpPr>
          <p:spPr>
            <a:xfrm>
              <a:off x="79105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35"/>
            <p:cNvSpPr/>
            <p:nvPr/>
          </p:nvSpPr>
          <p:spPr>
            <a:xfrm>
              <a:off x="79105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36"/>
            <p:cNvSpPr/>
            <p:nvPr/>
          </p:nvSpPr>
          <p:spPr>
            <a:xfrm>
              <a:off x="79105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מחבר ישר 131"/>
            <p:cNvCxnSpPr/>
            <p:nvPr/>
          </p:nvCxnSpPr>
          <p:spPr>
            <a:xfrm>
              <a:off x="76200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מחבר ישר 132"/>
            <p:cNvCxnSpPr/>
            <p:nvPr/>
          </p:nvCxnSpPr>
          <p:spPr>
            <a:xfrm>
              <a:off x="85347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34"/>
            <p:cNvSpPr/>
            <p:nvPr/>
          </p:nvSpPr>
          <p:spPr>
            <a:xfrm>
              <a:off x="78563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34"/>
            <p:cNvSpPr/>
            <p:nvPr/>
          </p:nvSpPr>
          <p:spPr>
            <a:xfrm>
              <a:off x="78563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34"/>
            <p:cNvSpPr/>
            <p:nvPr/>
          </p:nvSpPr>
          <p:spPr>
            <a:xfrm>
              <a:off x="78563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34"/>
            <p:cNvSpPr/>
            <p:nvPr/>
          </p:nvSpPr>
          <p:spPr>
            <a:xfrm>
              <a:off x="5791200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21"/>
            <p:cNvSpPr/>
            <p:nvPr/>
          </p:nvSpPr>
          <p:spPr>
            <a:xfrm>
              <a:off x="4724965" y="4114800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 22"/>
            <p:cNvSpPr/>
            <p:nvPr/>
          </p:nvSpPr>
          <p:spPr>
            <a:xfrm>
              <a:off x="47244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23"/>
            <p:cNvSpPr/>
            <p:nvPr/>
          </p:nvSpPr>
          <p:spPr>
            <a:xfrm>
              <a:off x="47244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Straight Connector 31"/>
            <p:cNvCxnSpPr>
              <a:stCxn id="187" idx="1"/>
            </p:cNvCxnSpPr>
            <p:nvPr/>
          </p:nvCxnSpPr>
          <p:spPr>
            <a:xfrm rot="10800000" flipV="1">
              <a:off x="47244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33"/>
            <p:cNvCxnSpPr>
              <a:stCxn id="187" idx="3"/>
            </p:cNvCxnSpPr>
            <p:nvPr/>
          </p:nvCxnSpPr>
          <p:spPr>
            <a:xfrm>
              <a:off x="56403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34"/>
            <p:cNvSpPr/>
            <p:nvPr/>
          </p:nvSpPr>
          <p:spPr>
            <a:xfrm>
              <a:off x="50149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35"/>
            <p:cNvSpPr/>
            <p:nvPr/>
          </p:nvSpPr>
          <p:spPr>
            <a:xfrm>
              <a:off x="50149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36"/>
            <p:cNvSpPr/>
            <p:nvPr/>
          </p:nvSpPr>
          <p:spPr>
            <a:xfrm>
              <a:off x="50149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מחבר ישר 179"/>
            <p:cNvCxnSpPr/>
            <p:nvPr/>
          </p:nvCxnSpPr>
          <p:spPr>
            <a:xfrm>
              <a:off x="47244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מחבר ישר 180"/>
            <p:cNvCxnSpPr/>
            <p:nvPr/>
          </p:nvCxnSpPr>
          <p:spPr>
            <a:xfrm>
              <a:off x="56391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34"/>
            <p:cNvSpPr/>
            <p:nvPr/>
          </p:nvSpPr>
          <p:spPr>
            <a:xfrm>
              <a:off x="49607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34"/>
            <p:cNvSpPr/>
            <p:nvPr/>
          </p:nvSpPr>
          <p:spPr>
            <a:xfrm>
              <a:off x="49607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34"/>
            <p:cNvSpPr/>
            <p:nvPr/>
          </p:nvSpPr>
          <p:spPr>
            <a:xfrm>
              <a:off x="49607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1"/>
            <p:cNvSpPr/>
            <p:nvPr/>
          </p:nvSpPr>
          <p:spPr>
            <a:xfrm>
              <a:off x="2896165" y="4114800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2"/>
            <p:cNvSpPr/>
            <p:nvPr/>
          </p:nvSpPr>
          <p:spPr>
            <a:xfrm>
              <a:off x="28956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3"/>
            <p:cNvSpPr/>
            <p:nvPr/>
          </p:nvSpPr>
          <p:spPr>
            <a:xfrm>
              <a:off x="28956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Straight Connector 31"/>
            <p:cNvCxnSpPr>
              <a:stCxn id="204" idx="1"/>
            </p:cNvCxnSpPr>
            <p:nvPr/>
          </p:nvCxnSpPr>
          <p:spPr>
            <a:xfrm rot="10800000" flipV="1">
              <a:off x="28956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33"/>
            <p:cNvCxnSpPr>
              <a:stCxn id="204" idx="3"/>
            </p:cNvCxnSpPr>
            <p:nvPr/>
          </p:nvCxnSpPr>
          <p:spPr>
            <a:xfrm>
              <a:off x="38115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34"/>
            <p:cNvSpPr/>
            <p:nvPr/>
          </p:nvSpPr>
          <p:spPr>
            <a:xfrm>
              <a:off x="31861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35"/>
            <p:cNvSpPr/>
            <p:nvPr/>
          </p:nvSpPr>
          <p:spPr>
            <a:xfrm>
              <a:off x="31861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36"/>
            <p:cNvSpPr/>
            <p:nvPr/>
          </p:nvSpPr>
          <p:spPr>
            <a:xfrm>
              <a:off x="31861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מחבר ישר 196"/>
            <p:cNvCxnSpPr/>
            <p:nvPr/>
          </p:nvCxnSpPr>
          <p:spPr>
            <a:xfrm>
              <a:off x="28956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מחבר ישר 197"/>
            <p:cNvCxnSpPr/>
            <p:nvPr/>
          </p:nvCxnSpPr>
          <p:spPr>
            <a:xfrm>
              <a:off x="38103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34"/>
            <p:cNvSpPr/>
            <p:nvPr/>
          </p:nvSpPr>
          <p:spPr>
            <a:xfrm>
              <a:off x="31319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34"/>
            <p:cNvSpPr/>
            <p:nvPr/>
          </p:nvSpPr>
          <p:spPr>
            <a:xfrm>
              <a:off x="31319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34"/>
            <p:cNvSpPr/>
            <p:nvPr/>
          </p:nvSpPr>
          <p:spPr>
            <a:xfrm>
              <a:off x="31319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"/>
            <p:cNvSpPr/>
            <p:nvPr/>
          </p:nvSpPr>
          <p:spPr>
            <a:xfrm>
              <a:off x="3810565" y="4114800"/>
              <a:ext cx="915999" cy="1597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2"/>
            <p:cNvSpPr/>
            <p:nvPr/>
          </p:nvSpPr>
          <p:spPr>
            <a:xfrm>
              <a:off x="38100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 23"/>
            <p:cNvSpPr/>
            <p:nvPr/>
          </p:nvSpPr>
          <p:spPr>
            <a:xfrm>
              <a:off x="38100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Connector 31"/>
            <p:cNvCxnSpPr>
              <a:stCxn id="221" idx="1"/>
            </p:cNvCxnSpPr>
            <p:nvPr/>
          </p:nvCxnSpPr>
          <p:spPr>
            <a:xfrm rot="10800000" flipV="1">
              <a:off x="38100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33"/>
            <p:cNvCxnSpPr>
              <a:stCxn id="221" idx="3"/>
            </p:cNvCxnSpPr>
            <p:nvPr/>
          </p:nvCxnSpPr>
          <p:spPr>
            <a:xfrm>
              <a:off x="47259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34"/>
            <p:cNvSpPr/>
            <p:nvPr/>
          </p:nvSpPr>
          <p:spPr>
            <a:xfrm>
              <a:off x="41005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35"/>
            <p:cNvSpPr/>
            <p:nvPr/>
          </p:nvSpPr>
          <p:spPr>
            <a:xfrm>
              <a:off x="41005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36"/>
            <p:cNvSpPr/>
            <p:nvPr/>
          </p:nvSpPr>
          <p:spPr>
            <a:xfrm>
              <a:off x="41005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מחבר ישר 213"/>
            <p:cNvCxnSpPr/>
            <p:nvPr/>
          </p:nvCxnSpPr>
          <p:spPr>
            <a:xfrm>
              <a:off x="38100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מחבר ישר 214"/>
            <p:cNvCxnSpPr/>
            <p:nvPr/>
          </p:nvCxnSpPr>
          <p:spPr>
            <a:xfrm>
              <a:off x="47247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34"/>
            <p:cNvSpPr/>
            <p:nvPr/>
          </p:nvSpPr>
          <p:spPr>
            <a:xfrm>
              <a:off x="40463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34"/>
            <p:cNvSpPr/>
            <p:nvPr/>
          </p:nvSpPr>
          <p:spPr>
            <a:xfrm>
              <a:off x="40463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34"/>
            <p:cNvSpPr/>
            <p:nvPr/>
          </p:nvSpPr>
          <p:spPr>
            <a:xfrm>
              <a:off x="40463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1"/>
            <p:cNvSpPr/>
            <p:nvPr/>
          </p:nvSpPr>
          <p:spPr>
            <a:xfrm>
              <a:off x="6706165" y="4114800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2"/>
            <p:cNvSpPr/>
            <p:nvPr/>
          </p:nvSpPr>
          <p:spPr>
            <a:xfrm>
              <a:off x="67056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"/>
            <p:cNvSpPr/>
            <p:nvPr/>
          </p:nvSpPr>
          <p:spPr>
            <a:xfrm>
              <a:off x="67056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4"/>
            <p:cNvSpPr/>
            <p:nvPr/>
          </p:nvSpPr>
          <p:spPr>
            <a:xfrm>
              <a:off x="6705600" y="563146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5"/>
            <p:cNvSpPr/>
            <p:nvPr/>
          </p:nvSpPr>
          <p:spPr>
            <a:xfrm>
              <a:off x="6705600" y="5471727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41" name="Straight Connector 31"/>
            <p:cNvCxnSpPr>
              <a:stCxn id="238" idx="1"/>
              <a:endCxn id="240" idx="1"/>
            </p:cNvCxnSpPr>
            <p:nvPr/>
          </p:nvCxnSpPr>
          <p:spPr>
            <a:xfrm rot="10800000" flipV="1">
              <a:off x="67056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33"/>
            <p:cNvCxnSpPr>
              <a:stCxn id="238" idx="3"/>
              <a:endCxn id="240" idx="3"/>
            </p:cNvCxnSpPr>
            <p:nvPr/>
          </p:nvCxnSpPr>
          <p:spPr>
            <a:xfrm>
              <a:off x="76215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34"/>
            <p:cNvSpPr/>
            <p:nvPr/>
          </p:nvSpPr>
          <p:spPr>
            <a:xfrm>
              <a:off x="69961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35"/>
            <p:cNvSpPr/>
            <p:nvPr/>
          </p:nvSpPr>
          <p:spPr>
            <a:xfrm>
              <a:off x="69961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36"/>
            <p:cNvSpPr/>
            <p:nvPr/>
          </p:nvSpPr>
          <p:spPr>
            <a:xfrm>
              <a:off x="69961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מחבר ישר 230"/>
            <p:cNvCxnSpPr/>
            <p:nvPr/>
          </p:nvCxnSpPr>
          <p:spPr>
            <a:xfrm>
              <a:off x="67056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מחבר ישר 231"/>
            <p:cNvCxnSpPr/>
            <p:nvPr/>
          </p:nvCxnSpPr>
          <p:spPr>
            <a:xfrm>
              <a:off x="76203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34"/>
            <p:cNvSpPr/>
            <p:nvPr/>
          </p:nvSpPr>
          <p:spPr>
            <a:xfrm>
              <a:off x="69419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34"/>
            <p:cNvSpPr/>
            <p:nvPr/>
          </p:nvSpPr>
          <p:spPr>
            <a:xfrm>
              <a:off x="69419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34"/>
            <p:cNvSpPr/>
            <p:nvPr/>
          </p:nvSpPr>
          <p:spPr>
            <a:xfrm>
              <a:off x="69419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34"/>
            <p:cNvSpPr/>
            <p:nvPr/>
          </p:nvSpPr>
          <p:spPr>
            <a:xfrm>
              <a:off x="6066866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34"/>
            <p:cNvSpPr/>
            <p:nvPr/>
          </p:nvSpPr>
          <p:spPr>
            <a:xfrm>
              <a:off x="6371666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"/>
            <p:cNvSpPr/>
            <p:nvPr/>
          </p:nvSpPr>
          <p:spPr>
            <a:xfrm>
              <a:off x="2895600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"/>
            <p:cNvSpPr/>
            <p:nvPr/>
          </p:nvSpPr>
          <p:spPr>
            <a:xfrm>
              <a:off x="2895600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"/>
            <p:cNvSpPr/>
            <p:nvPr/>
          </p:nvSpPr>
          <p:spPr>
            <a:xfrm>
              <a:off x="3808401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"/>
            <p:cNvSpPr/>
            <p:nvPr/>
          </p:nvSpPr>
          <p:spPr>
            <a:xfrm>
              <a:off x="3808401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"/>
            <p:cNvSpPr/>
            <p:nvPr/>
          </p:nvSpPr>
          <p:spPr>
            <a:xfrm>
              <a:off x="4722801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"/>
            <p:cNvSpPr/>
            <p:nvPr/>
          </p:nvSpPr>
          <p:spPr>
            <a:xfrm>
              <a:off x="4722801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828800" y="5297269"/>
              <a:ext cx="12954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SCREEN</a:t>
              </a:r>
            </a:p>
            <a:p>
              <a:r>
                <a:rPr lang="en-US" dirty="0" smtClean="0"/>
                <a:t>640X480</a:t>
              </a:r>
              <a:endParaRPr lang="he-IL" dirty="0"/>
            </a:p>
          </p:txBody>
        </p:sp>
      </p:grpSp>
      <p:sp>
        <p:nvSpPr>
          <p:cNvPr id="107" name="Title 2"/>
          <p:cNvSpPr txBox="1">
            <a:spLocks/>
          </p:cNvSpPr>
          <p:nvPr/>
        </p:nvSpPr>
        <p:spPr>
          <a:xfrm>
            <a:off x="762000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Reminder - Interaction 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6" name="קבוצה 125"/>
          <p:cNvGrpSpPr/>
          <p:nvPr/>
        </p:nvGrpSpPr>
        <p:grpSpPr>
          <a:xfrm>
            <a:off x="381000" y="1447800"/>
            <a:ext cx="1526164" cy="3722132"/>
            <a:chOff x="381000" y="1447800"/>
            <a:chExt cx="1526164" cy="3722132"/>
          </a:xfrm>
        </p:grpSpPr>
        <p:grpSp>
          <p:nvGrpSpPr>
            <p:cNvPr id="5" name="קבוצה 261"/>
            <p:cNvGrpSpPr/>
            <p:nvPr/>
          </p:nvGrpSpPr>
          <p:grpSpPr>
            <a:xfrm>
              <a:off x="381000" y="1447800"/>
              <a:ext cx="1526164" cy="3200400"/>
              <a:chOff x="381000" y="914400"/>
              <a:chExt cx="1526164" cy="3200400"/>
            </a:xfrm>
          </p:grpSpPr>
          <p:sp>
            <p:nvSpPr>
              <p:cNvPr id="28" name="Rectangle 21"/>
              <p:cNvSpPr/>
              <p:nvPr/>
            </p:nvSpPr>
            <p:spPr>
              <a:xfrm>
                <a:off x="381941" y="3200400"/>
                <a:ext cx="1525223" cy="2904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2"/>
              <p:cNvSpPr/>
              <p:nvPr/>
            </p:nvSpPr>
            <p:spPr>
              <a:xfrm>
                <a:off x="381000" y="1355717"/>
                <a:ext cx="1525223" cy="2904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3"/>
              <p:cNvSpPr/>
              <p:nvPr/>
            </p:nvSpPr>
            <p:spPr>
              <a:xfrm>
                <a:off x="381000" y="1600200"/>
                <a:ext cx="1525223" cy="2904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24"/>
              <p:cNvSpPr/>
              <p:nvPr/>
            </p:nvSpPr>
            <p:spPr>
              <a:xfrm>
                <a:off x="381000" y="3824370"/>
                <a:ext cx="1525223" cy="2904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25"/>
              <p:cNvSpPr/>
              <p:nvPr/>
            </p:nvSpPr>
            <p:spPr>
              <a:xfrm>
                <a:off x="381000" y="3505200"/>
                <a:ext cx="1525223" cy="304800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1"/>
              <p:cNvCxnSpPr>
                <a:stCxn id="30" idx="1"/>
                <a:endCxn id="32" idx="1"/>
              </p:cNvCxnSpPr>
              <p:nvPr/>
            </p:nvCxnSpPr>
            <p:spPr>
              <a:xfrm>
                <a:off x="381000" y="1745415"/>
                <a:ext cx="0" cy="191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3"/>
                <a:endCxn id="32" idx="3"/>
              </p:cNvCxnSpPr>
              <p:nvPr/>
            </p:nvCxnSpPr>
            <p:spPr>
              <a:xfrm>
                <a:off x="1906223" y="1745415"/>
                <a:ext cx="0" cy="191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864853" y="2285094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64853" y="2662651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64853" y="3011168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3400" y="9144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FIFO A/B</a:t>
                </a:r>
                <a:endParaRPr lang="he-IL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381000" y="4800600"/>
              <a:ext cx="1524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8X640 bit </a:t>
              </a:r>
              <a:endParaRPr lang="he-IL" dirty="0"/>
            </a:p>
          </p:txBody>
        </p:sp>
      </p:grpSp>
      <p:grpSp>
        <p:nvGrpSpPr>
          <p:cNvPr id="131" name="קבוצה 130"/>
          <p:cNvGrpSpPr/>
          <p:nvPr/>
        </p:nvGrpSpPr>
        <p:grpSpPr>
          <a:xfrm>
            <a:off x="152400" y="1828800"/>
            <a:ext cx="8839201" cy="3200400"/>
            <a:chOff x="76199" y="1828800"/>
            <a:chExt cx="8839201" cy="3200400"/>
          </a:xfrm>
        </p:grpSpPr>
        <p:grpSp>
          <p:nvGrpSpPr>
            <p:cNvPr id="160" name="קבוצה 159"/>
            <p:cNvGrpSpPr/>
            <p:nvPr/>
          </p:nvGrpSpPr>
          <p:grpSpPr>
            <a:xfrm>
              <a:off x="76199" y="1828800"/>
              <a:ext cx="8839201" cy="3200400"/>
              <a:chOff x="76199" y="1828800"/>
              <a:chExt cx="8839201" cy="3200400"/>
            </a:xfrm>
          </p:grpSpPr>
          <p:grpSp>
            <p:nvGrpSpPr>
              <p:cNvPr id="140" name="קבוצה 139"/>
              <p:cNvGrpSpPr/>
              <p:nvPr/>
            </p:nvGrpSpPr>
            <p:grpSpPr>
              <a:xfrm>
                <a:off x="76199" y="1828800"/>
                <a:ext cx="8839201" cy="3200400"/>
                <a:chOff x="76199" y="1828800"/>
                <a:chExt cx="9448801" cy="3200400"/>
              </a:xfrm>
            </p:grpSpPr>
            <p:grpSp>
              <p:nvGrpSpPr>
                <p:cNvPr id="144" name="קבוצה 72"/>
                <p:cNvGrpSpPr/>
                <p:nvPr/>
              </p:nvGrpSpPr>
              <p:grpSpPr>
                <a:xfrm>
                  <a:off x="76199" y="1828800"/>
                  <a:ext cx="9448801" cy="3200400"/>
                  <a:chOff x="76200" y="1981200"/>
                  <a:chExt cx="5562601" cy="1600200"/>
                </a:xfrm>
              </p:grpSpPr>
              <p:grpSp>
                <p:nvGrpSpPr>
                  <p:cNvPr id="147" name="קבוצה 83"/>
                  <p:cNvGrpSpPr/>
                  <p:nvPr/>
                </p:nvGrpSpPr>
                <p:grpSpPr>
                  <a:xfrm>
                    <a:off x="76200" y="2438400"/>
                    <a:ext cx="5562601" cy="1143000"/>
                    <a:chOff x="1644242" y="3048000"/>
                    <a:chExt cx="6890159" cy="1295400"/>
                  </a:xfrm>
                </p:grpSpPr>
                <p:sp>
                  <p:nvSpPr>
                    <p:cNvPr id="149" name="Rectangle 1"/>
                    <p:cNvSpPr/>
                    <p:nvPr/>
                  </p:nvSpPr>
                  <p:spPr>
                    <a:xfrm>
                      <a:off x="1644243" y="3048000"/>
                      <a:ext cx="6890158" cy="24567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Address of symbol (0,0)  in the SDRAM</a:t>
                      </a:r>
                      <a:endParaRPr lang="en-US" sz="2400" dirty="0"/>
                    </a:p>
                  </p:txBody>
                </p:sp>
                <p:sp>
                  <p:nvSpPr>
                    <p:cNvPr id="150" name="Rectangle 1"/>
                    <p:cNvSpPr/>
                    <p:nvPr/>
                  </p:nvSpPr>
                  <p:spPr>
                    <a:xfrm>
                      <a:off x="1644242" y="3293679"/>
                      <a:ext cx="6890158" cy="24567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151" name="Rectangle 1"/>
                    <p:cNvSpPr/>
                    <p:nvPr/>
                  </p:nvSpPr>
                  <p:spPr>
                    <a:xfrm>
                      <a:off x="1644242" y="4097721"/>
                      <a:ext cx="6890158" cy="245679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Address of symbol (14,19) in the SDRAM</a:t>
                      </a:r>
                      <a:endParaRPr lang="en-US" sz="2400" dirty="0"/>
                    </a:p>
                  </p:txBody>
                </p:sp>
                <p:cxnSp>
                  <p:nvCxnSpPr>
                    <p:cNvPr id="152" name="מחבר ישר 151"/>
                    <p:cNvCxnSpPr>
                      <a:stCxn id="150" idx="1"/>
                      <a:endCxn id="151" idx="1"/>
                    </p:cNvCxnSpPr>
                    <p:nvPr/>
                  </p:nvCxnSpPr>
                  <p:spPr>
                    <a:xfrm>
                      <a:off x="1644242" y="3416519"/>
                      <a:ext cx="0" cy="804042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מלבן 147"/>
                  <p:cNvSpPr/>
                  <p:nvPr/>
                </p:nvSpPr>
                <p:spPr>
                  <a:xfrm>
                    <a:off x="1691149" y="1981200"/>
                    <a:ext cx="2756106" cy="35394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4000" b="1" dirty="0" smtClean="0"/>
                      <a:t>RAM  13X300 bit</a:t>
                    </a:r>
                    <a:endParaRPr lang="he-IL" sz="4000" b="1" dirty="0"/>
                  </a:p>
                </p:txBody>
              </p:sp>
            </p:grpSp>
            <p:sp>
              <p:nvSpPr>
                <p:cNvPr id="145" name="מלבן 144"/>
                <p:cNvSpPr/>
                <p:nvPr/>
              </p:nvSpPr>
              <p:spPr>
                <a:xfrm>
                  <a:off x="2286000" y="3200400"/>
                  <a:ext cx="49792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Address of symbol (0,1)  in the SDRAM</a:t>
                  </a:r>
                  <a:endParaRPr lang="en-US" sz="2400" dirty="0"/>
                </a:p>
              </p:txBody>
            </p:sp>
          </p:grpSp>
          <p:sp>
            <p:nvSpPr>
              <p:cNvPr id="157" name="Oval 34"/>
              <p:cNvSpPr/>
              <p:nvPr/>
            </p:nvSpPr>
            <p:spPr>
              <a:xfrm>
                <a:off x="838200" y="3733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34"/>
              <p:cNvSpPr/>
              <p:nvPr/>
            </p:nvSpPr>
            <p:spPr>
              <a:xfrm>
                <a:off x="838200" y="4038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34"/>
              <p:cNvSpPr/>
              <p:nvPr/>
            </p:nvSpPr>
            <p:spPr>
              <a:xfrm>
                <a:off x="838200" y="4343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0" name="מחבר ישר 129"/>
            <p:cNvCxnSpPr/>
            <p:nvPr/>
          </p:nvCxnSpPr>
          <p:spPr>
            <a:xfrm>
              <a:off x="8915400" y="3505200"/>
              <a:ext cx="0" cy="14188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3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3901</TotalTime>
  <Words>2850</Words>
  <Application>Microsoft Office PowerPoint</Application>
  <PresentationFormat>On-screen Show (4:3)</PresentationFormat>
  <Paragraphs>870</Paragraphs>
  <Slides>34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PowerPoint Presentation</vt:lpstr>
      <vt:lpstr>Contents</vt:lpstr>
      <vt:lpstr>Motivation</vt:lpstr>
      <vt:lpstr>Goals</vt:lpstr>
      <vt:lpstr>Technical Demands</vt:lpstr>
      <vt:lpstr>Specifications - Reminder </vt:lpstr>
      <vt:lpstr>PowerPoint Presentation</vt:lpstr>
      <vt:lpstr>Opcode</vt:lpstr>
      <vt:lpstr>PowerPoint Presentation</vt:lpstr>
      <vt:lpstr>PowerPoint Presentation</vt:lpstr>
      <vt:lpstr>PowerPoint Presentation</vt:lpstr>
      <vt:lpstr>PowerPoint Presentation</vt:lpstr>
      <vt:lpstr>Micro Architecture - Opcode Unite</vt:lpstr>
      <vt:lpstr>PowerPoint Presentation</vt:lpstr>
      <vt:lpstr>Micro Architecture – Opcode Store</vt:lpstr>
      <vt:lpstr>PowerPoint Presentation</vt:lpstr>
      <vt:lpstr>PowerPoint Presentation</vt:lpstr>
      <vt:lpstr>Micro Architecture – Manager</vt:lpstr>
      <vt:lpstr>Micro Architecture – Manager</vt:lpstr>
      <vt:lpstr>PowerPoint Presentation</vt:lpstr>
      <vt:lpstr>Testability</vt:lpstr>
      <vt:lpstr>Testability - External Environment</vt:lpstr>
      <vt:lpstr>PowerPoint Presentation</vt:lpstr>
      <vt:lpstr>PowerPoint Presentation</vt:lpstr>
      <vt:lpstr>PowerPoint Presentation</vt:lpstr>
      <vt:lpstr>Testability</vt:lpstr>
      <vt:lpstr>Automatic Tests</vt:lpstr>
      <vt:lpstr>Automatic Tests</vt:lpstr>
      <vt:lpstr>Work Methods</vt:lpstr>
      <vt:lpstr>Problems &amp; Solutions</vt:lpstr>
      <vt:lpstr>What have we learned so far?</vt:lpstr>
      <vt:lpstr>To be continue </vt:lpstr>
      <vt:lpstr>Schedule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dobstbau</dc:creator>
  <cp:lastModifiedBy>Olga Liberman</cp:lastModifiedBy>
  <cp:revision>451</cp:revision>
  <dcterms:created xsi:type="dcterms:W3CDTF">2011-04-29T08:48:12Z</dcterms:created>
  <dcterms:modified xsi:type="dcterms:W3CDTF">2012-11-10T16:10:04Z</dcterms:modified>
</cp:coreProperties>
</file>