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2" r:id="rId6"/>
    <p:sldId id="263" r:id="rId7"/>
    <p:sldId id="279" r:id="rId8"/>
    <p:sldId id="265" r:id="rId9"/>
    <p:sldId id="286" r:id="rId10"/>
    <p:sldId id="266" r:id="rId11"/>
    <p:sldId id="268" r:id="rId12"/>
    <p:sldId id="280" r:id="rId13"/>
    <p:sldId id="281" r:id="rId14"/>
    <p:sldId id="283" r:id="rId15"/>
    <p:sldId id="284" r:id="rId16"/>
    <p:sldId id="285" r:id="rId17"/>
    <p:sldId id="271" r:id="rId18"/>
    <p:sldId id="287" r:id="rId19"/>
    <p:sldId id="289" r:id="rId20"/>
    <p:sldId id="290" r:id="rId21"/>
    <p:sldId id="291" r:id="rId22"/>
    <p:sldId id="292" r:id="rId23"/>
    <p:sldId id="294" r:id="rId24"/>
    <p:sldId id="295" r:id="rId25"/>
    <p:sldId id="293" r:id="rId26"/>
    <p:sldId id="296" r:id="rId27"/>
    <p:sldId id="298" r:id="rId28"/>
    <p:sldId id="299" r:id="rId2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2941" autoAdjust="0"/>
  </p:normalViewPr>
  <p:slideViewPr>
    <p:cSldViewPr>
      <p:cViewPr>
        <p:scale>
          <a:sx n="100" d="100"/>
          <a:sy n="100" d="100"/>
        </p:scale>
        <p:origin x="-294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78FBC11-9AA7-4D10-AAD3-39FD300CE670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E469F0-A785-4367-BB2C-BF3BC81F0B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76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לתאר</a:t>
            </a:r>
            <a:r>
              <a:rPr lang="he-IL" baseline="0" dirty="0" smtClean="0"/>
              <a:t> על מה נעבור במצגת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509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את תהליך</a:t>
            </a:r>
            <a:r>
              <a:rPr lang="he-IL" baseline="0" dirty="0" smtClean="0"/>
              <a:t> זרימת המידע מתחילים בשליחת קבצים שמכילים את </a:t>
            </a:r>
            <a:r>
              <a:rPr lang="he-IL" baseline="0" dirty="0" err="1" smtClean="0"/>
              <a:t>פקטות</a:t>
            </a:r>
            <a:r>
              <a:rPr lang="he-IL" baseline="0" dirty="0" smtClean="0"/>
              <a:t> המידע. דוגמא לכך הוא תהליך </a:t>
            </a:r>
            <a:r>
              <a:rPr lang="he-IL" baseline="0" dirty="0" err="1" smtClean="0"/>
              <a:t>איתחול</a:t>
            </a:r>
            <a:r>
              <a:rPr lang="he-IL" baseline="0" dirty="0" smtClean="0"/>
              <a:t> ה</a:t>
            </a:r>
            <a:r>
              <a:rPr lang="en-US" baseline="0" dirty="0" smtClean="0"/>
              <a:t>SDRAM</a:t>
            </a:r>
            <a:r>
              <a:rPr lang="he-IL" baseline="0" dirty="0" smtClean="0"/>
              <a:t> בסמלים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59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את</a:t>
            </a:r>
            <a:r>
              <a:rPr lang="he-IL" baseline="0" dirty="0" smtClean="0"/>
              <a:t> תהליך </a:t>
            </a:r>
            <a:r>
              <a:rPr lang="he-IL" baseline="0" dirty="0" err="1" smtClean="0"/>
              <a:t>הבדיקתיות</a:t>
            </a:r>
            <a:r>
              <a:rPr lang="he-IL" baseline="0" dirty="0" smtClean="0"/>
              <a:t> ביצענו לאט ובזהירות. בנינו מודלים שונים לחלקים השונים של הפלטפורמה, ואחד אחד הורדנו אותם תוך ביצוע בדיקות:</a:t>
            </a:r>
          </a:p>
          <a:p>
            <a:r>
              <a:rPr lang="he-IL" baseline="0" dirty="0" smtClean="0"/>
              <a:t>התחלנו מהורדת ה </a:t>
            </a:r>
            <a:r>
              <a:rPr lang="en-US" baseline="0" dirty="0" err="1" smtClean="0"/>
              <a:t>opcode</a:t>
            </a:r>
            <a:r>
              <a:rPr lang="en-US" baseline="0" dirty="0" smtClean="0"/>
              <a:t> parser</a:t>
            </a:r>
            <a:r>
              <a:rPr lang="he-IL" baseline="0" dirty="0" smtClean="0"/>
              <a:t> שסיפק את ה </a:t>
            </a:r>
            <a:r>
              <a:rPr lang="en-US" baseline="0" dirty="0" err="1" smtClean="0"/>
              <a:t>opcodes</a:t>
            </a:r>
            <a:r>
              <a:rPr lang="he-IL" baseline="0" dirty="0" smtClean="0"/>
              <a:t>, ובמקומו הכנסנו רגיסטר שיקבל את הפקודות מ </a:t>
            </a:r>
            <a:r>
              <a:rPr lang="en-US" baseline="0" dirty="0" smtClean="0"/>
              <a:t>WBS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לאחריו הורדנו את ה </a:t>
            </a:r>
            <a:r>
              <a:rPr lang="en-US" baseline="0" dirty="0" smtClean="0"/>
              <a:t>SDRAM model</a:t>
            </a:r>
            <a:r>
              <a:rPr lang="he-IL" baseline="0" dirty="0" smtClean="0"/>
              <a:t> וחיברנו את </a:t>
            </a:r>
            <a:r>
              <a:rPr lang="en-US" baseline="0" dirty="0" smtClean="0"/>
              <a:t>WBM SG IF</a:t>
            </a:r>
            <a:r>
              <a:rPr lang="he-IL" baseline="0" dirty="0" smtClean="0"/>
              <a:t> כדי לבצע גישות אל הזיכרון החיצוני דרך ה </a:t>
            </a:r>
            <a:r>
              <a:rPr lang="en-US" baseline="0" dirty="0" smtClean="0"/>
              <a:t>Memory manager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0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התבוננו ב </a:t>
            </a:r>
            <a:r>
              <a:rPr lang="en-US" dirty="0" smtClean="0"/>
              <a:t>waveforms</a:t>
            </a:r>
            <a:r>
              <a:rPr lang="he-IL" dirty="0" smtClean="0"/>
              <a:t> השונים. להלן שתי דוגמאות:</a:t>
            </a:r>
          </a:p>
          <a:p>
            <a:pPr marL="228600" indent="-228600">
              <a:buAutoNum type="arabicPeriod"/>
            </a:pPr>
            <a:r>
              <a:rPr lang="he-IL" dirty="0" err="1" smtClean="0"/>
              <a:t>איתחול</a:t>
            </a:r>
            <a:r>
              <a:rPr lang="he-IL" dirty="0" smtClean="0"/>
              <a:t>: איפוס</a:t>
            </a:r>
            <a:r>
              <a:rPr lang="he-IL" baseline="0" dirty="0" smtClean="0"/>
              <a:t> ה </a:t>
            </a:r>
            <a:r>
              <a:rPr lang="en-US" baseline="0" dirty="0" smtClean="0"/>
              <a:t>RAM</a:t>
            </a:r>
            <a:r>
              <a:rPr lang="he-IL" baseline="0" dirty="0" smtClean="0"/>
              <a:t> הפנימי ב </a:t>
            </a:r>
            <a:r>
              <a:rPr lang="en-US" baseline="0" dirty="0" smtClean="0"/>
              <a:t>SG</a:t>
            </a:r>
            <a:r>
              <a:rPr lang="he-IL" baseline="0" dirty="0" smtClean="0"/>
              <a:t> באפסים + טעינת 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החיצוני בסמלים. 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שליחת השינויים בין </a:t>
            </a:r>
            <a:r>
              <a:rPr lang="he-IL" baseline="0" dirty="0" err="1" smtClean="0"/>
              <a:t>הפריימים</a:t>
            </a:r>
            <a:r>
              <a:rPr lang="he-IL" baseline="0" dirty="0" smtClean="0"/>
              <a:t> אל ה </a:t>
            </a:r>
            <a:r>
              <a:rPr lang="en-US" baseline="0" dirty="0" smtClean="0"/>
              <a:t>SG</a:t>
            </a:r>
            <a:r>
              <a:rPr lang="he-IL" baseline="0" dirty="0" smtClean="0"/>
              <a:t> + </a:t>
            </a:r>
            <a:r>
              <a:rPr lang="he-IL" baseline="0" dirty="0" err="1" smtClean="0"/>
              <a:t>עידכון</a:t>
            </a:r>
            <a:r>
              <a:rPr lang="he-IL" baseline="0" dirty="0" smtClean="0"/>
              <a:t> ה </a:t>
            </a:r>
            <a:r>
              <a:rPr lang="en-US" baseline="0" dirty="0" smtClean="0"/>
              <a:t>RAM</a:t>
            </a:r>
            <a:r>
              <a:rPr lang="he-IL" baseline="0" dirty="0" smtClean="0"/>
              <a:t> הפנימי בשינויים אלו.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השתמשנו ב</a:t>
            </a:r>
            <a:r>
              <a:rPr lang="en-US" dirty="0" smtClean="0"/>
              <a:t>GUI</a:t>
            </a:r>
            <a:r>
              <a:rPr lang="he-IL" dirty="0" smtClean="0"/>
              <a:t> שבנינו בפעם הקודמת. להלן תזכורת קצרה – לעבור על </a:t>
            </a:r>
            <a:r>
              <a:rPr lang="he-IL" dirty="0" err="1" smtClean="0"/>
              <a:t>הכל</a:t>
            </a:r>
            <a:r>
              <a:rPr lang="he-IL" baseline="0" dirty="0" smtClean="0"/>
              <a:t> במהירות...</a:t>
            </a:r>
          </a:p>
          <a:p>
            <a:r>
              <a:rPr lang="he-IL" baseline="0" dirty="0" smtClean="0"/>
              <a:t>עשינו </a:t>
            </a:r>
            <a:r>
              <a:rPr lang="en-US" baseline="0" dirty="0" smtClean="0"/>
              <a:t>diff</a:t>
            </a:r>
            <a:r>
              <a:rPr lang="he-IL" baseline="0" dirty="0" smtClean="0"/>
              <a:t> בין הקבצים המתקבלים לבין אלו המצופים.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72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לאחר תהליך </a:t>
            </a:r>
            <a:r>
              <a:rPr lang="he-IL" dirty="0" err="1" smtClean="0"/>
              <a:t>הבדיקתיות</a:t>
            </a:r>
            <a:r>
              <a:rPr lang="he-IL" dirty="0" smtClean="0"/>
              <a:t> ב</a:t>
            </a:r>
            <a:r>
              <a:rPr lang="he-IL" baseline="0" dirty="0" smtClean="0"/>
              <a:t> </a:t>
            </a:r>
            <a:r>
              <a:rPr lang="en-US" baseline="0" dirty="0" smtClean="0"/>
              <a:t>GUI</a:t>
            </a:r>
            <a:r>
              <a:rPr lang="he-IL" baseline="0" dirty="0" smtClean="0"/>
              <a:t>, שיכללנו את תהליך הבדיקות כך שיתבצע באופן אוטומטי.</a:t>
            </a:r>
          </a:p>
          <a:p>
            <a:r>
              <a:rPr lang="he-IL" baseline="0" dirty="0" smtClean="0"/>
              <a:t>בלחיצת כפתור ניתן לקבל </a:t>
            </a:r>
            <a:r>
              <a:rPr lang="en-US" baseline="0" dirty="0" smtClean="0"/>
              <a:t>tests</a:t>
            </a:r>
            <a:r>
              <a:rPr lang="he-IL" baseline="0" dirty="0" smtClean="0"/>
              <a:t> רנדומליים שונים, ונבנות בצורה אוטומטית תיקיות המכילות את התוצאות השונות.</a:t>
            </a:r>
          </a:p>
          <a:p>
            <a:r>
              <a:rPr lang="he-IL" baseline="0" dirty="0" smtClean="0"/>
              <a:t>הדבר סייע בבחינת הסביבה שלנו ותרם לאיתור באגים שונים.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לאחר שכל תוצאות הבדיקות</a:t>
            </a:r>
            <a:r>
              <a:rPr lang="he-IL" baseline="0" dirty="0" smtClean="0"/>
              <a:t> עברו בהצלחה, שיפצנו את ה </a:t>
            </a:r>
            <a:r>
              <a:rPr lang="en-US" baseline="0" dirty="0" smtClean="0"/>
              <a:t>GUI</a:t>
            </a:r>
            <a:r>
              <a:rPr lang="he-IL" baseline="0" dirty="0" smtClean="0"/>
              <a:t> לתוצרתו הסופית: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טעינת הסמלים שבהם נשתמש ל</a:t>
            </a:r>
            <a:r>
              <a:rPr lang="en-US" baseline="0" dirty="0" smtClean="0"/>
              <a:t>SDRAM</a:t>
            </a: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מיקומם על גבי המסך ושליחת פקודות </a:t>
            </a:r>
            <a:r>
              <a:rPr lang="en-US" baseline="0" dirty="0" smtClean="0"/>
              <a:t>UART</a:t>
            </a:r>
            <a:r>
              <a:rPr lang="he-IL" baseline="0" dirty="0" smtClean="0"/>
              <a:t> מתאימות.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הוספת יכולות חדשות של קריאה / כתיבה מרגיסטרים במערכת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להלן תיאור של המערכת הכוללת עם חיבור הכרטיס ומסך התצוגה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השתמשנו בלד מהבהב כחלק </a:t>
            </a:r>
            <a:r>
              <a:rPr lang="he-IL" baseline="0" dirty="0" err="1" smtClean="0"/>
              <a:t>מבדיקתיות</a:t>
            </a:r>
            <a:r>
              <a:rPr lang="he-IL" baseline="0" dirty="0" smtClean="0"/>
              <a:t> המערכת. הבהובו ב </a:t>
            </a:r>
            <a:r>
              <a:rPr lang="en-US" baseline="0" dirty="0" smtClean="0"/>
              <a:t>1Hz</a:t>
            </a:r>
            <a:r>
              <a:rPr lang="he-IL" baseline="0" dirty="0" smtClean="0"/>
              <a:t> מציין כי ה </a:t>
            </a:r>
            <a:r>
              <a:rPr lang="en-US" baseline="0" dirty="0" err="1" smtClean="0"/>
              <a:t>Pll</a:t>
            </a:r>
            <a:r>
              <a:rPr lang="he-IL" baseline="0" dirty="0" smtClean="0"/>
              <a:t> ננעל.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את ערכי הרגיסטרים החשובים שבמערכת ייצגנו ע"י תצוגת </a:t>
            </a:r>
            <a:r>
              <a:rPr lang="en-US" baseline="0" dirty="0" smtClean="0"/>
              <a:t>7 – segments</a:t>
            </a:r>
            <a:endParaRPr lang="he-IL" baseline="0" dirty="0" smtClean="0"/>
          </a:p>
          <a:p>
            <a:r>
              <a:rPr lang="he-IL" baseline="0" dirty="0" smtClean="0"/>
              <a:t>הוספנו רגיסטר נוסף (</a:t>
            </a:r>
            <a:r>
              <a:rPr lang="en-US" baseline="0" dirty="0" smtClean="0"/>
              <a:t>register version</a:t>
            </a:r>
            <a:r>
              <a:rPr lang="he-IL" baseline="0" dirty="0" smtClean="0"/>
              <a:t> ) כחלק מ"סימן חיים" נוסף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צרבנו את המערכת על גבי הכרטיס.</a:t>
            </a:r>
          </a:p>
          <a:p>
            <a:r>
              <a:rPr lang="he-IL" baseline="0" dirty="0" smtClean="0"/>
              <a:t>להלן תוצאות </a:t>
            </a:r>
            <a:r>
              <a:rPr lang="en-US" baseline="0" dirty="0" err="1" smtClean="0"/>
              <a:t>quartus</a:t>
            </a:r>
            <a:r>
              <a:rPr lang="en-US" baseline="0" dirty="0" smtClean="0"/>
              <a:t> </a:t>
            </a:r>
            <a:r>
              <a:rPr lang="he-IL" baseline="0" dirty="0" smtClean="0"/>
              <a:t> המתקבלות:</a:t>
            </a:r>
          </a:p>
          <a:p>
            <a:r>
              <a:rPr lang="he-IL" baseline="0" dirty="0" smtClean="0"/>
              <a:t>שימוש ב 13% מסך תכולת ה </a:t>
            </a:r>
            <a:r>
              <a:rPr lang="en-US" baseline="0" dirty="0" smtClean="0"/>
              <a:t>FPGA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משתמשים</a:t>
            </a:r>
            <a:r>
              <a:rPr lang="he-IL" baseline="0" dirty="0" smtClean="0"/>
              <a:t> בהצגת סמלים על מסך בכל מקום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836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דברים שלמדנו </a:t>
            </a:r>
            <a:r>
              <a:rPr lang="he-IL" baseline="0" dirty="0" err="1" smtClean="0"/>
              <a:t>בפרוייקט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smtClean="0"/>
              <a:t>שאלות ?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אולגה: טיול בהודו + סין</a:t>
            </a:r>
          </a:p>
          <a:p>
            <a:r>
              <a:rPr lang="he-IL" baseline="0" dirty="0" smtClean="0"/>
              <a:t>יואב: טיול בדרום אמריקה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לפרט על מטרות </a:t>
            </a:r>
            <a:r>
              <a:rPr lang="he-IL" dirty="0" err="1" smtClean="0"/>
              <a:t>הפרוייקט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836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דרישות </a:t>
            </a:r>
            <a:r>
              <a:rPr lang="he-IL" dirty="0" err="1" smtClean="0"/>
              <a:t>הפרוייקט</a:t>
            </a:r>
            <a:r>
              <a:rPr lang="he-IL" dirty="0" smtClean="0"/>
              <a:t>, בדגש על התבססות על מערכת</a:t>
            </a:r>
            <a:r>
              <a:rPr lang="he-IL" baseline="0" dirty="0" smtClean="0"/>
              <a:t> קיימת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075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איפה אנחנו "חיים" בפלטפורמה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23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תזכורת על ה </a:t>
            </a:r>
            <a:r>
              <a:rPr lang="en-US" dirty="0" smtClean="0"/>
              <a:t>TOP</a:t>
            </a:r>
            <a:r>
              <a:rPr lang="he-IL" dirty="0" smtClean="0"/>
              <a:t> שלנו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73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הצגת השינויים הכוללים בפלטפורמה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631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התמקדות ספציפית ב </a:t>
            </a:r>
            <a:r>
              <a:rPr lang="en-US" dirty="0" smtClean="0"/>
              <a:t>Display Controller</a:t>
            </a:r>
            <a:r>
              <a:rPr lang="he-IL" dirty="0" smtClean="0"/>
              <a:t> ואיך הוא נראה כיום עם הבלוקים שלנו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0721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מסבירים</a:t>
            </a:r>
            <a:r>
              <a:rPr lang="he-IL" baseline="0" dirty="0" smtClean="0"/>
              <a:t> על ה</a:t>
            </a:r>
            <a:r>
              <a:rPr lang="en-US" baseline="0" dirty="0" smtClean="0"/>
              <a:t> Data flow </a:t>
            </a:r>
            <a:r>
              <a:rPr lang="he-IL" baseline="0" dirty="0" smtClean="0"/>
              <a:t>ומקשרים לשקף הבא...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6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9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5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0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08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761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0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7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80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35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0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085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43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Dor\Dropbox\Project\presentation\part A final presentation\background first sl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561" y="1"/>
            <a:ext cx="9160561" cy="6857999"/>
          </a:xfrm>
          <a:prstGeom prst="rect">
            <a:avLst/>
          </a:prstGeom>
          <a:noFill/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914400" y="2667000"/>
            <a:ext cx="5791200" cy="10668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Final presentation – part B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600" y="38862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Olga </a:t>
            </a:r>
            <a:r>
              <a:rPr lang="en-US" sz="2800" dirty="0" err="1" smtClean="0"/>
              <a:t>Liberman</a:t>
            </a:r>
            <a:r>
              <a:rPr lang="en-US" sz="2800" dirty="0" smtClean="0"/>
              <a:t> and </a:t>
            </a:r>
            <a:r>
              <a:rPr lang="en-US" sz="2800" dirty="0" err="1" smtClean="0"/>
              <a:t>Yoav</a:t>
            </a:r>
            <a:r>
              <a:rPr lang="en-US" sz="2800" dirty="0" smtClean="0"/>
              <a:t> </a:t>
            </a:r>
            <a:r>
              <a:rPr lang="en-US" sz="2800" dirty="0" err="1" smtClean="0"/>
              <a:t>Shvartz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-914400" y="44958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Advisor: Moshe Porian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April 2013</a:t>
            </a:r>
            <a:endParaRPr lang="en-US" sz="2800" dirty="0"/>
          </a:p>
        </p:txBody>
      </p:sp>
      <p:pic>
        <p:nvPicPr>
          <p:cNvPr id="8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1371600" y="304800"/>
            <a:ext cx="1687877" cy="864096"/>
            <a:chOff x="7020272" y="332656"/>
            <a:chExt cx="1687877" cy="864096"/>
          </a:xfrm>
        </p:grpSpPr>
        <p:sp>
          <p:nvSpPr>
            <p:cNvPr id="10" name="Oval 9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Picture 10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914400" y="15240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Symbol Generator</a:t>
            </a:r>
            <a:endParaRPr kumimoji="0" lang="en-US" sz="5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14400" y="3276600"/>
            <a:ext cx="5791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" lvl="0" algn="l" rtl="0">
              <a:buClr>
                <a:schemeClr val="accent1"/>
              </a:buClr>
              <a:buSzPct val="80000"/>
            </a:pPr>
            <a:r>
              <a:rPr lang="en-US" sz="2800" b="1" dirty="0"/>
              <a:t>2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23937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7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8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19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0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1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4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5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6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Data Flow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5254" y="1106269"/>
            <a:ext cx="74391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 smtClean="0"/>
              <a:t>Two parts:</a:t>
            </a:r>
          </a:p>
          <a:p>
            <a:pPr algn="l" rtl="0"/>
            <a:r>
              <a:rPr lang="en-US" sz="3600" dirty="0"/>
              <a:t>	</a:t>
            </a:r>
            <a:r>
              <a:rPr lang="en-US" sz="3600" dirty="0" smtClean="0"/>
              <a:t>1. </a:t>
            </a:r>
            <a:r>
              <a:rPr lang="en-US" sz="3600" dirty="0" smtClean="0"/>
              <a:t>Initialization: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SG </a:t>
            </a:r>
            <a:r>
              <a:rPr lang="en-US" sz="3600" dirty="0" smtClean="0"/>
              <a:t>RAM Initialization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SDRAM </a:t>
            </a:r>
            <a:r>
              <a:rPr lang="en-US" sz="3600" dirty="0" smtClean="0"/>
              <a:t>Initialization</a:t>
            </a:r>
          </a:p>
          <a:p>
            <a:pPr algn="l" rtl="0"/>
            <a:r>
              <a:rPr lang="en-US" sz="3600" dirty="0"/>
              <a:t>	</a:t>
            </a:r>
            <a:r>
              <a:rPr lang="en-US" sz="3600" dirty="0" smtClean="0"/>
              <a:t>2. </a:t>
            </a:r>
            <a:r>
              <a:rPr lang="en-US" sz="3600" dirty="0"/>
              <a:t>C</a:t>
            </a:r>
            <a:r>
              <a:rPr lang="en-US" sz="3600" dirty="0" smtClean="0"/>
              <a:t>ontinuous</a:t>
            </a:r>
            <a:r>
              <a:rPr lang="en-US" sz="3600" dirty="0"/>
              <a:t> </a:t>
            </a:r>
            <a:r>
              <a:rPr lang="en-US" sz="3600" dirty="0" smtClean="0"/>
              <a:t>use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Opcodes transmission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SDRAM read </a:t>
            </a:r>
            <a:r>
              <a:rPr lang="en-US" sz="3600" dirty="0"/>
              <a:t>a</a:t>
            </a:r>
            <a:r>
              <a:rPr lang="en-US" sz="3600" dirty="0" smtClean="0"/>
              <a:t>ddress update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Symbols </a:t>
            </a:r>
            <a:r>
              <a:rPr lang="en-US" sz="3600" dirty="0" smtClean="0"/>
              <a:t>extraction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5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5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5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5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3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129" y="2075231"/>
            <a:ext cx="1800200" cy="4119869"/>
            <a:chOff x="323528" y="980728"/>
            <a:chExt cx="1357322" cy="3786214"/>
          </a:xfrm>
        </p:grpSpPr>
        <p:sp>
          <p:nvSpPr>
            <p:cNvPr id="15" name="Rectangle 14"/>
            <p:cNvSpPr/>
            <p:nvPr/>
          </p:nvSpPr>
          <p:spPr>
            <a:xfrm>
              <a:off x="323528" y="980728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SOF</a:t>
              </a:r>
              <a:endParaRPr lang="he-IL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3528" y="1409356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Type</a:t>
              </a:r>
              <a:endParaRPr lang="he-IL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3528" y="1837984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Address</a:t>
              </a:r>
              <a:endParaRPr lang="he-IL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3528" y="2266612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Data Length</a:t>
              </a:r>
              <a:endParaRPr lang="he-IL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3528" y="2695240"/>
              <a:ext cx="1357322" cy="121444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2400" dirty="0" smtClean="0"/>
                <a:t>Data (Payload)</a:t>
              </a:r>
              <a:endParaRPr lang="he-IL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3528" y="3981124"/>
              <a:ext cx="1357322" cy="357190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CRC</a:t>
              </a:r>
              <a:endParaRPr lang="he-IL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3528" y="4409752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EOF</a:t>
              </a:r>
              <a:endParaRPr lang="he-IL" dirty="0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UART: Opcode </a:t>
            </a:r>
            <a:r>
              <a:rPr lang="en-US" dirty="0" smtClean="0">
                <a:solidFill>
                  <a:schemeClr val="accent1"/>
                </a:solidFill>
              </a:rPr>
              <a:t>Packets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23" name="Picture 2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11" y="1915227"/>
            <a:ext cx="1833018" cy="43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691680" y="1917051"/>
            <a:ext cx="5832648" cy="4294883"/>
            <a:chOff x="2225" y="6609"/>
            <a:chExt cx="8304" cy="5953"/>
          </a:xfrm>
        </p:grpSpPr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4847" y="8135"/>
              <a:ext cx="591" cy="35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AutoShape 13"/>
            <p:cNvSpPr>
              <a:spLocks noChangeShapeType="1"/>
            </p:cNvSpPr>
            <p:nvPr/>
          </p:nvSpPr>
          <p:spPr bwMode="auto">
            <a:xfrm flipH="1">
              <a:off x="4105" y="8307"/>
              <a:ext cx="74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>
              <a:off x="2225" y="7651"/>
              <a:ext cx="1880" cy="155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Symbol Generator register address is 0x10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>
              <a:off x="4847" y="8672"/>
              <a:ext cx="1042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AutoShape 10"/>
            <p:cNvSpPr>
              <a:spLocks noChangeShapeType="1"/>
            </p:cNvSpPr>
            <p:nvPr/>
          </p:nvSpPr>
          <p:spPr bwMode="auto">
            <a:xfrm>
              <a:off x="5889" y="8747"/>
              <a:ext cx="1988" cy="1"/>
            </a:xfrm>
            <a:prstGeom prst="straightConnector1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7877" y="7984"/>
              <a:ext cx="2652" cy="16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Length is 0x0383, 899 in decimal</a:t>
              </a:r>
              <a:endParaRPr kumimoji="0" lang="he-I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It means 900 bytes in the UART chunk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4858" y="7784"/>
              <a:ext cx="580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2" name="AutoShape 7"/>
            <p:cNvSpPr>
              <a:spLocks noChangeShapeType="1"/>
            </p:cNvSpPr>
            <p:nvPr/>
          </p:nvSpPr>
          <p:spPr bwMode="auto">
            <a:xfrm flipV="1">
              <a:off x="5438" y="6997"/>
              <a:ext cx="2439" cy="863"/>
            </a:xfrm>
            <a:prstGeom prst="straightConnector1">
              <a:avLst/>
            </a:prstGeom>
            <a:noFill/>
            <a:ln w="1270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7888" y="6609"/>
              <a:ext cx="2224" cy="80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Type 0x80 means writing to a register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4845" y="9005"/>
              <a:ext cx="591" cy="355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5" name="AutoShape 4"/>
            <p:cNvSpPr>
              <a:spLocks noChangeShapeType="1"/>
            </p:cNvSpPr>
            <p:nvPr/>
          </p:nvSpPr>
          <p:spPr bwMode="auto">
            <a:xfrm flipH="1">
              <a:off x="4116" y="10682"/>
              <a:ext cx="742" cy="0"/>
            </a:xfrm>
            <a:prstGeom prst="straightConnector1">
              <a:avLst/>
            </a:prstGeom>
            <a:noFill/>
            <a:ln w="127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6" name="AutoShape 3"/>
            <p:cNvSpPr>
              <a:spLocks noChangeArrowheads="1"/>
            </p:cNvSpPr>
            <p:nvPr/>
          </p:nvSpPr>
          <p:spPr bwMode="auto">
            <a:xfrm>
              <a:off x="2236" y="10005"/>
              <a:ext cx="1880" cy="14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Payload that sets the Symbol Generator RAM with zeros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1520" y="235039"/>
            <a:ext cx="1141298" cy="3607619"/>
            <a:chOff x="323528" y="980728"/>
            <a:chExt cx="1357322" cy="3786214"/>
          </a:xfrm>
        </p:grpSpPr>
        <p:sp>
          <p:nvSpPr>
            <p:cNvPr id="38" name="Rectangle 37"/>
            <p:cNvSpPr/>
            <p:nvPr/>
          </p:nvSpPr>
          <p:spPr>
            <a:xfrm>
              <a:off x="323528" y="980728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SOF</a:t>
              </a:r>
              <a:endParaRPr lang="he-IL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3528" y="1409356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Type</a:t>
              </a:r>
              <a:endParaRPr lang="he-IL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3528" y="1837984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Address</a:t>
              </a:r>
              <a:endParaRPr lang="he-IL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3528" y="2266612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Data</a:t>
              </a:r>
              <a:r>
                <a:rPr lang="en-US" dirty="0" smtClean="0"/>
                <a:t> </a:t>
              </a:r>
              <a:r>
                <a:rPr lang="en-US" sz="1400" dirty="0" smtClean="0"/>
                <a:t>Length</a:t>
              </a:r>
              <a:endParaRPr lang="he-IL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3528" y="2695240"/>
              <a:ext cx="1357322" cy="121444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Data (Payload)</a:t>
              </a:r>
              <a:endParaRPr lang="he-IL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3528" y="3981124"/>
              <a:ext cx="1357322" cy="357190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CRC</a:t>
              </a:r>
              <a:endParaRPr lang="he-IL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3528" y="4409752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EOF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9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9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94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99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100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0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0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0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0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08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Initialize RAM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5240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Initialize SDRAM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611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err="1" smtClean="0">
                <a:solidFill>
                  <a:schemeClr val="accent1"/>
                </a:solidFill>
              </a:rPr>
              <a:t>Opcodes</a:t>
            </a:r>
            <a:r>
              <a:rPr lang="en-US" dirty="0" smtClean="0">
                <a:solidFill>
                  <a:schemeClr val="accent1"/>
                </a:solidFill>
              </a:rPr>
              <a:t> Transmission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259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SDRAM Read Address Update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7018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Symbols Extraction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8762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6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6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0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6257" y="1945230"/>
            <a:ext cx="7056063" cy="40760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Arial"/>
              </a:rPr>
              <a:t> </a:t>
            </a:r>
            <a:endParaRPr lang="en-US" sz="1100" dirty="0" smtClean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endParaRPr lang="en-US" sz="1100" dirty="0"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Display Controller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42829" y="2652015"/>
            <a:ext cx="1065993" cy="65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44255" y="3373828"/>
            <a:ext cx="1763735" cy="96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effectLst/>
                <a:ea typeface="Calibri"/>
                <a:cs typeface="Arial"/>
              </a:rPr>
              <a:t>SG Top</a:t>
            </a:r>
            <a:endParaRPr lang="en-US" sz="2800" dirty="0">
              <a:effectLst/>
              <a:ea typeface="Calibri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60507" y="2193364"/>
            <a:ext cx="1375625" cy="86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ea typeface="Calibri"/>
                <a:cs typeface="Arial"/>
              </a:rPr>
              <a:t>VESA</a:t>
            </a:r>
            <a:r>
              <a:rPr lang="en-US" sz="1100" dirty="0" smtClean="0">
                <a:effectLst/>
                <a:ea typeface="Calibri"/>
                <a:cs typeface="Arial"/>
              </a:rPr>
              <a:t> </a:t>
            </a:r>
            <a:r>
              <a:rPr lang="en-US" dirty="0" smtClean="0">
                <a:effectLst/>
                <a:ea typeface="Calibri"/>
                <a:cs typeface="Arial"/>
              </a:rPr>
              <a:t>ctrl</a:t>
            </a:r>
            <a:endParaRPr lang="en-US" dirty="0">
              <a:effectLst/>
              <a:ea typeface="Calibri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60507" y="3373828"/>
            <a:ext cx="1375625" cy="9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DC FIFO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79056" y="3719696"/>
            <a:ext cx="497464" cy="21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 rot="19842305">
            <a:off x="3000142" y="2727204"/>
            <a:ext cx="1793659" cy="42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Calibri"/>
                <a:cs typeface="Arial"/>
              </a:rPr>
              <a:t>VSYNC , req_ln_trig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44255" y="2193364"/>
            <a:ext cx="1240429" cy="61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effectLst/>
                <a:ea typeface="Calibri"/>
                <a:cs typeface="Arial"/>
              </a:rPr>
              <a:t>Opcode</a:t>
            </a:r>
            <a:r>
              <a:rPr lang="en-US" dirty="0" smtClean="0">
                <a:effectLst/>
                <a:ea typeface="Calibri"/>
                <a:cs typeface="Arial"/>
              </a:rPr>
              <a:t> Parser</a:t>
            </a:r>
            <a:endParaRPr lang="en-US" dirty="0">
              <a:effectLst/>
              <a:ea typeface="Calibri"/>
              <a:cs typeface="Arial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2851549" y="2922695"/>
            <a:ext cx="71066" cy="330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1" name="Rectangle 50"/>
          <p:cNvSpPr/>
          <p:nvPr/>
        </p:nvSpPr>
        <p:spPr>
          <a:xfrm>
            <a:off x="2250716" y="4824972"/>
            <a:ext cx="1756771" cy="61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SDRAM model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sp>
        <p:nvSpPr>
          <p:cNvPr id="52" name="Up Arrow 51"/>
          <p:cNvSpPr/>
          <p:nvPr/>
        </p:nvSpPr>
        <p:spPr>
          <a:xfrm>
            <a:off x="2851549" y="4411433"/>
            <a:ext cx="70474" cy="3233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3" name="Right Arrow 52"/>
          <p:cNvSpPr/>
          <p:nvPr/>
        </p:nvSpPr>
        <p:spPr>
          <a:xfrm>
            <a:off x="6139977" y="3719696"/>
            <a:ext cx="497464" cy="21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6812194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0" name="Oval 39"/>
          <p:cNvSpPr/>
          <p:nvPr/>
        </p:nvSpPr>
        <p:spPr>
          <a:xfrm>
            <a:off x="6973718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1" name="Oval 40"/>
          <p:cNvSpPr/>
          <p:nvPr/>
        </p:nvSpPr>
        <p:spPr>
          <a:xfrm>
            <a:off x="7148166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1106106" y="3356992"/>
            <a:ext cx="788314" cy="41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ea typeface="Calibri"/>
                <a:cs typeface="Arial"/>
              </a:rPr>
              <a:t>SG register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952575" y="3514949"/>
            <a:ext cx="243161" cy="127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2" name="Right Arrow 31"/>
          <p:cNvSpPr/>
          <p:nvPr/>
        </p:nvSpPr>
        <p:spPr>
          <a:xfrm>
            <a:off x="770104" y="3514949"/>
            <a:ext cx="252002" cy="126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51520" y="3402122"/>
            <a:ext cx="540387" cy="3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Calibri"/>
                <a:cs typeface="Arial"/>
              </a:rPr>
              <a:t>WBS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Testing: Step </a:t>
            </a:r>
            <a:r>
              <a:rPr lang="en-US" dirty="0" smtClean="0">
                <a:solidFill>
                  <a:schemeClr val="accent1"/>
                </a:solidFill>
              </a:rPr>
              <a:t>by </a:t>
            </a:r>
            <a:r>
              <a:rPr lang="en-US" dirty="0" smtClean="0">
                <a:solidFill>
                  <a:schemeClr val="accent1"/>
                </a:solidFill>
              </a:rPr>
              <a:t>Step…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19390" y="3889000"/>
            <a:ext cx="788314" cy="41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ea typeface="Calibri"/>
                <a:cs typeface="Arial"/>
              </a:rPr>
              <a:t>SG</a:t>
            </a:r>
            <a:r>
              <a:rPr lang="he-IL" sz="1200" dirty="0" smtClean="0">
                <a:effectLst/>
                <a:ea typeface="Calibri"/>
                <a:cs typeface="Arial"/>
              </a:rPr>
              <a:t> </a:t>
            </a:r>
            <a:r>
              <a:rPr lang="en-US" sz="1200" dirty="0" smtClean="0">
                <a:effectLst/>
                <a:ea typeface="Calibri"/>
                <a:cs typeface="Arial"/>
              </a:rPr>
              <a:t>WBM</a:t>
            </a:r>
            <a:r>
              <a:rPr lang="he-IL" sz="1200" dirty="0" smtClean="0">
                <a:effectLst/>
                <a:ea typeface="Calibri"/>
                <a:cs typeface="Arial"/>
              </a:rPr>
              <a:t> </a:t>
            </a:r>
            <a:r>
              <a:rPr lang="en-US" sz="1200" dirty="0" smtClean="0">
                <a:effectLst/>
                <a:ea typeface="Calibri"/>
                <a:cs typeface="Arial"/>
              </a:rPr>
              <a:t>IF</a:t>
            </a:r>
            <a:endParaRPr lang="en-US" sz="1200" dirty="0">
              <a:effectLst/>
              <a:ea typeface="Calibri"/>
              <a:cs typeface="Arial"/>
            </a:endParaRPr>
          </a:p>
        </p:txBody>
      </p:sp>
      <p:sp>
        <p:nvSpPr>
          <p:cNvPr id="56" name="Right Arrow 55"/>
          <p:cNvSpPr/>
          <p:nvPr/>
        </p:nvSpPr>
        <p:spPr>
          <a:xfrm rot="10800000">
            <a:off x="768860" y="3950349"/>
            <a:ext cx="252002" cy="126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264804" y="3861048"/>
            <a:ext cx="540387" cy="3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Calibri"/>
                <a:cs typeface="Arial"/>
              </a:rPr>
              <a:t>WBM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9" name="Right Arrow 58"/>
          <p:cNvSpPr/>
          <p:nvPr/>
        </p:nvSpPr>
        <p:spPr>
          <a:xfrm rot="10800000">
            <a:off x="1979272" y="3974514"/>
            <a:ext cx="216464" cy="12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30" grpId="0" animBg="1"/>
      <p:bldP spid="31" grpId="0" animBg="1"/>
      <p:bldP spid="32" grpId="0" animBg="1"/>
      <p:bldP spid="33" grpId="0"/>
      <p:bldP spid="55" grpId="0" animBg="1"/>
      <p:bldP spid="56" grpId="0" animBg="1"/>
      <p:bldP spid="57" grpId="0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6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8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Waveforms Examples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7" name="Picture 3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49" y="1412776"/>
            <a:ext cx="7699109" cy="4229062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7596336" cy="37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4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4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4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4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4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4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5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5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5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53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Simulation GUI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15052"/>
            <a:ext cx="6729412" cy="37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3103116" y="1821585"/>
            <a:ext cx="1143000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680478" y="1533441"/>
            <a:ext cx="0" cy="288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65016" y="1194887"/>
            <a:ext cx="12192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Clear screen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16100" y="1879462"/>
            <a:ext cx="2649415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846316" y="1378848"/>
            <a:ext cx="0" cy="5006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53138" y="1040294"/>
            <a:ext cx="218635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test file &amp; start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31516" y="1533441"/>
            <a:ext cx="0" cy="5852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616" y="1173185"/>
            <a:ext cx="14478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Preview screen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60770" y="2362217"/>
            <a:ext cx="1966546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>
            <a:endCxn id="22" idx="2"/>
          </p:cNvCxnSpPr>
          <p:nvPr/>
        </p:nvCxnSpPr>
        <p:spPr>
          <a:xfrm flipV="1">
            <a:off x="5230855" y="1378848"/>
            <a:ext cx="615461" cy="9901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4137" y="1040294"/>
            <a:ext cx="155037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location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55261" y="3360049"/>
            <a:ext cx="2910254" cy="981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649220" y="4346262"/>
            <a:ext cx="1568696" cy="10765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59759" y="5445224"/>
            <a:ext cx="857751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symbol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13170" y="4183784"/>
            <a:ext cx="2423746" cy="8526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40807" y="5036448"/>
            <a:ext cx="0" cy="6830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43587" y="5722248"/>
            <a:ext cx="239444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Wait time until next frame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398516" y="4793384"/>
            <a:ext cx="2423746" cy="8526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4017516" y="5521178"/>
            <a:ext cx="735949" cy="2772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69716" y="5661329"/>
            <a:ext cx="144193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Create test file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2978" y="4991635"/>
            <a:ext cx="1585546" cy="386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609890" y="5377961"/>
            <a:ext cx="1" cy="2680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3088" y="5652537"/>
            <a:ext cx="21336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Create screen file for the expected in TCL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65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0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1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2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3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4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391400" cy="5559552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Introduction</a:t>
            </a:r>
            <a:endParaRPr lang="en-US" sz="900" dirty="0" smtClean="0"/>
          </a:p>
          <a:p>
            <a:pPr algn="l" rtl="0"/>
            <a:r>
              <a:rPr lang="en-US" dirty="0" smtClean="0"/>
              <a:t>Top Architecture</a:t>
            </a:r>
          </a:p>
          <a:p>
            <a:pPr algn="l" rtl="0"/>
            <a:r>
              <a:rPr lang="en-US" dirty="0" smtClean="0"/>
              <a:t>Integration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Testability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GUI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/>
              <a:t>Synthesis – P&amp;R</a:t>
            </a:r>
            <a:endParaRPr lang="en-US" sz="800" dirty="0" smtClean="0"/>
          </a:p>
          <a:p>
            <a:pPr algn="l" rtl="0"/>
            <a:r>
              <a:rPr lang="en-US" dirty="0" smtClean="0"/>
              <a:t>Summary</a:t>
            </a:r>
          </a:p>
          <a:p>
            <a:pPr algn="l" rtl="0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Contents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Golden Model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1" y="963716"/>
            <a:ext cx="6961189" cy="58942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135" y="951711"/>
            <a:ext cx="2843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AutoNum type="arabicPeriod"/>
            </a:pPr>
            <a:r>
              <a:rPr lang="en-US" sz="3200" dirty="0" smtClean="0"/>
              <a:t>Automation</a:t>
            </a:r>
          </a:p>
          <a:p>
            <a:pPr marL="342900" indent="-342900" algn="l" rtl="0">
              <a:buAutoNum type="arabicPeriod"/>
            </a:pPr>
            <a:r>
              <a:rPr lang="en-US" sz="3200" dirty="0" smtClean="0"/>
              <a:t>Random Tests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492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2129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Final GUI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0033"/>
            <a:ext cx="6768752" cy="4689247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8" idx="4"/>
          </p:cNvCxnSpPr>
          <p:nvPr/>
        </p:nvCxnSpPr>
        <p:spPr>
          <a:xfrm>
            <a:off x="2555776" y="5905408"/>
            <a:ext cx="0" cy="3319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15616" y="6237312"/>
            <a:ext cx="268829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Read from / Write to registers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5"/>
          <a:stretch>
            <a:fillRect/>
          </a:stretch>
        </p:blipFill>
        <p:spPr>
          <a:xfrm>
            <a:off x="683568" y="2033901"/>
            <a:ext cx="4032448" cy="319529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395536" y="5128944"/>
            <a:ext cx="4320480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1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Lab Examination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4" name="Pictur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820"/>
            <a:ext cx="7410786" cy="5010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DE2 Board – Blinking Led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69988"/>
            <a:ext cx="6016575" cy="52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1423"/>
            <a:ext cx="5845125" cy="5087897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493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>
                <a:solidFill>
                  <a:schemeClr val="accent1"/>
                </a:solidFill>
              </a:rPr>
              <a:t>DE2 Board – Registers Values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Synthesis Results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1" name="Picture 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52601"/>
            <a:ext cx="5393729" cy="3470366"/>
          </a:xfrm>
          <a:prstGeom prst="rect">
            <a:avLst/>
          </a:prstGeom>
        </p:spPr>
      </p:pic>
      <p:sp>
        <p:nvSpPr>
          <p:cNvPr id="33" name="מלבן מעוגל 15"/>
          <p:cNvSpPr/>
          <p:nvPr/>
        </p:nvSpPr>
        <p:spPr>
          <a:xfrm>
            <a:off x="1512168" y="3356992"/>
            <a:ext cx="4572000" cy="838200"/>
          </a:xfrm>
          <a:prstGeom prst="roundRect">
            <a:avLst/>
          </a:prstGeom>
          <a:solidFill>
            <a:srgbClr val="FFFF00">
              <a:alpha val="7000"/>
            </a:srgbClr>
          </a:solidFill>
          <a:ln w="762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have we learned?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מציין מיקום תוכן 2"/>
          <p:cNvSpPr>
            <a:spLocks noGrp="1"/>
          </p:cNvSpPr>
          <p:nvPr>
            <p:ph idx="1"/>
          </p:nvPr>
        </p:nvSpPr>
        <p:spPr>
          <a:xfrm>
            <a:off x="381000" y="1219200"/>
            <a:ext cx="7315200" cy="48768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Planning and Specifying a Project</a:t>
            </a:r>
          </a:p>
          <a:p>
            <a:pPr algn="l" rtl="0"/>
            <a:r>
              <a:rPr lang="en-US" dirty="0" smtClean="0"/>
              <a:t>Integration to </a:t>
            </a:r>
            <a:r>
              <a:rPr lang="en-US" dirty="0"/>
              <a:t>an </a:t>
            </a:r>
            <a:r>
              <a:rPr lang="en-US" dirty="0" smtClean="0"/>
              <a:t>existing platform</a:t>
            </a:r>
          </a:p>
          <a:p>
            <a:pPr algn="l" rtl="0"/>
            <a:r>
              <a:rPr lang="en-US" dirty="0" smtClean="0"/>
              <a:t>Protocols: UART, Wishbone, VESA</a:t>
            </a:r>
          </a:p>
          <a:p>
            <a:pPr algn="l" rtl="0"/>
            <a:r>
              <a:rPr lang="en-US" dirty="0" smtClean="0"/>
              <a:t>Verify logic correctness using waveforms, text files, BMP files and </a:t>
            </a:r>
            <a:r>
              <a:rPr lang="en-US" dirty="0" smtClean="0"/>
              <a:t>scripts</a:t>
            </a:r>
          </a:p>
          <a:p>
            <a:pPr algn="l" rtl="0"/>
            <a:r>
              <a:rPr lang="en-US" dirty="0" smtClean="0"/>
              <a:t>Synthesis &amp; Place and Route</a:t>
            </a:r>
          </a:p>
          <a:p>
            <a:pPr algn="l" rtl="0"/>
            <a:r>
              <a:rPr lang="en-US" dirty="0" smtClean="0"/>
              <a:t>Integration with real HW</a:t>
            </a:r>
            <a:endParaRPr lang="en-US" dirty="0" smtClean="0"/>
          </a:p>
          <a:p>
            <a:pPr algn="l" rtl="0"/>
            <a:r>
              <a:rPr lang="en-US" dirty="0" smtClean="0"/>
              <a:t>Testing our </a:t>
            </a:r>
            <a:r>
              <a:rPr lang="en-US" dirty="0" smtClean="0"/>
              <a:t>HW using </a:t>
            </a:r>
            <a:r>
              <a:rPr lang="en-US" dirty="0" smtClean="0"/>
              <a:t>GUI </a:t>
            </a:r>
          </a:p>
          <a:p>
            <a:pPr algn="l" rtl="0"/>
            <a:r>
              <a:rPr lang="en-US" dirty="0" smtClean="0"/>
              <a:t>Documentation, SVN</a:t>
            </a:r>
            <a:r>
              <a:rPr lang="en-US" dirty="0" smtClean="0"/>
              <a:t>, Code </a:t>
            </a:r>
            <a:r>
              <a:rPr lang="en-US" dirty="0" smtClean="0"/>
              <a:t>Review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9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5"/>
          <p:cNvGrpSpPr/>
          <p:nvPr/>
        </p:nvGrpSpPr>
        <p:grpSpPr>
          <a:xfrm>
            <a:off x="-31551" y="0"/>
            <a:ext cx="9180512" cy="6858000"/>
            <a:chOff x="36512" y="0"/>
            <a:chExt cx="9144000" cy="6858000"/>
          </a:xfrm>
        </p:grpSpPr>
        <p:pic>
          <p:nvPicPr>
            <p:cNvPr id="3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3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3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3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40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?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4" descr="http://t0.gstatic.com/images?q=tbn:ANd9GcRuqSTN_0FB3bU339bV3hA1wv_cBDOnwtkUYRucHCsddAdoFL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079" y="1429525"/>
            <a:ext cx="3587105" cy="4519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5"/>
          <p:cNvGrpSpPr/>
          <p:nvPr/>
        </p:nvGrpSpPr>
        <p:grpSpPr>
          <a:xfrm>
            <a:off x="-31551" y="0"/>
            <a:ext cx="9180512" cy="6858000"/>
            <a:chOff x="36512" y="0"/>
            <a:chExt cx="9144000" cy="6858000"/>
          </a:xfrm>
        </p:grpSpPr>
        <p:pic>
          <p:nvPicPr>
            <p:cNvPr id="3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3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3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3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40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next …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1638300"/>
            <a:ext cx="7182190" cy="4794716"/>
            <a:chOff x="323528" y="1638300"/>
            <a:chExt cx="7182190" cy="47947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3961656"/>
              <a:ext cx="3581790" cy="247136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638301"/>
              <a:ext cx="3578920" cy="23301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962400"/>
              <a:ext cx="3600400" cy="24706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638300"/>
              <a:ext cx="3600400" cy="233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6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3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4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4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4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Motivation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92224" y="1213859"/>
            <a:ext cx="7359352" cy="4332312"/>
          </a:xfrm>
        </p:spPr>
        <p:txBody>
          <a:bodyPr/>
          <a:lstStyle/>
          <a:p>
            <a:pPr algn="l" rtl="0"/>
            <a:r>
              <a:rPr lang="en-US" dirty="0" smtClean="0">
                <a:latin typeface="+mj-lt"/>
              </a:rPr>
              <a:t>Generating symbols on display screens is an essential operation these days. </a:t>
            </a:r>
          </a:p>
          <a:p>
            <a:pPr algn="l" rtl="0"/>
            <a:r>
              <a:rPr lang="en-US" dirty="0" smtClean="0">
                <a:latin typeface="+mj-lt"/>
              </a:rPr>
              <a:t>Commonly used in varies applications:</a:t>
            </a:r>
          </a:p>
          <a:p>
            <a:pPr algn="l" rtl="0">
              <a:buNone/>
            </a:pPr>
            <a:endParaRPr lang="en-US" dirty="0" smtClean="0">
              <a:latin typeface="+mj-lt"/>
            </a:endParaRPr>
          </a:p>
          <a:p>
            <a:pPr algn="l" rtl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17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4273" y="3541712"/>
            <a:ext cx="2985127" cy="2859088"/>
          </a:xfrm>
          <a:prstGeom prst="rect">
            <a:avLst/>
          </a:prstGeom>
          <a:noFill/>
        </p:spPr>
      </p:pic>
      <p:pic>
        <p:nvPicPr>
          <p:cNvPr id="18" name="Picture 3" descr="C:\Users\Olga\Documents\technion\project\presentation\tv-simpson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614058"/>
            <a:ext cx="3259138" cy="2548938"/>
          </a:xfrm>
          <a:prstGeom prst="rect">
            <a:avLst/>
          </a:prstGeom>
          <a:noFill/>
        </p:spPr>
      </p:pic>
      <p:pic>
        <p:nvPicPr>
          <p:cNvPr id="19" name="Picture 4" descr="C:\Users\Olga\Documents\technion\project\presentation\ELEC_ANVIS-HUD_Elbit_Day-Night_lg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3673410"/>
            <a:ext cx="3597274" cy="257705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09600" y="4191000"/>
            <a:ext cx="2046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Mobile phones</a:t>
            </a:r>
            <a:endParaRPr lang="he-IL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486" y="4191000"/>
            <a:ext cx="1828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Televisions</a:t>
            </a:r>
            <a:endParaRPr lang="he-IL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4212193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Military applications</a:t>
            </a:r>
            <a:endParaRPr lang="he-IL" dirty="0">
              <a:latin typeface="+mj-lt"/>
            </a:endParaRPr>
          </a:p>
        </p:txBody>
      </p:sp>
      <p:sp>
        <p:nvSpPr>
          <p:cNvPr id="43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9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2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8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Goals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8276" y="1453926"/>
            <a:ext cx="7498060" cy="4423346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>
                <a:latin typeface="+mj-lt"/>
              </a:rPr>
              <a:t>Building SG block for FPGA in VHDL environment which: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1. receive changes on screen from Host.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2. apply to external memory (SDRAM).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3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dispatch new display onto screen.</a:t>
            </a:r>
          </a:p>
          <a:p>
            <a:pPr algn="l" rtl="0"/>
            <a:r>
              <a:rPr lang="en-US" dirty="0" smtClean="0">
                <a:latin typeface="+mj-lt"/>
              </a:rPr>
              <a:t>Integrating the block into an existing platform.</a:t>
            </a:r>
          </a:p>
          <a:p>
            <a:pPr algn="l" rtl="0"/>
            <a:r>
              <a:rPr lang="en-US" dirty="0" smtClean="0">
                <a:latin typeface="+mj-lt"/>
              </a:rPr>
              <a:t>Creating </a:t>
            </a:r>
            <a:r>
              <a:rPr lang="en-US" dirty="0">
                <a:latin typeface="+mj-lt"/>
              </a:rPr>
              <a:t>Graphical User Interface</a:t>
            </a:r>
            <a:r>
              <a:rPr lang="en-US" dirty="0" smtClean="0">
                <a:latin typeface="+mj-lt"/>
              </a:rPr>
              <a:t> tool for 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convenient use.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Requirements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5496" y="1272128"/>
            <a:ext cx="8229600" cy="438912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Reused Platform</a:t>
            </a:r>
          </a:p>
          <a:p>
            <a:pPr algn="l" rtl="0"/>
            <a:r>
              <a:rPr lang="en-US" sz="2400" dirty="0" smtClean="0"/>
              <a:t>Transmit </a:t>
            </a:r>
            <a:r>
              <a:rPr lang="en-US" sz="2400" dirty="0"/>
              <a:t>640x480 BMP grayscale </a:t>
            </a:r>
            <a:r>
              <a:rPr lang="en-US" sz="2400" dirty="0" err="1" smtClean="0"/>
              <a:t>farmes</a:t>
            </a:r>
            <a:endParaRPr lang="en-US" sz="2400" dirty="0" smtClean="0">
              <a:latin typeface="+mj-lt"/>
            </a:endParaRPr>
          </a:p>
          <a:p>
            <a:pPr algn="l" rtl="0"/>
            <a:r>
              <a:rPr lang="en-US" sz="2400" dirty="0" smtClean="0"/>
              <a:t>Frames </a:t>
            </a:r>
            <a:r>
              <a:rPr lang="en-US" sz="2400" dirty="0"/>
              <a:t>divided into 20x15 (row x column) aligned blocks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l" rtl="0"/>
            <a:r>
              <a:rPr lang="en-US" sz="2400" dirty="0" smtClean="0">
                <a:latin typeface="+mj-lt"/>
              </a:rPr>
              <a:t>Each symbol size is 32X32 pixels</a:t>
            </a:r>
            <a:endParaRPr lang="en-US" sz="2400" dirty="0">
              <a:latin typeface="+mj-lt"/>
            </a:endParaRPr>
          </a:p>
          <a:p>
            <a:pPr marL="342900" lvl="1" indent="-342900" algn="l" rtl="0">
              <a:buFont typeface="Arial" pitchFamily="34" charset="0"/>
              <a:buChar char="•"/>
            </a:pPr>
            <a:r>
              <a:rPr lang="en-US" sz="2400" dirty="0"/>
              <a:t>Required size in SDRAM: (</a:t>
            </a:r>
            <a:r>
              <a:rPr lang="en-US" sz="2400" dirty="0" err="1"/>
              <a:t>num</a:t>
            </a:r>
            <a:r>
              <a:rPr lang="en-US" sz="2400" dirty="0"/>
              <a:t> of symbols) x 32 x 32 bytes</a:t>
            </a:r>
          </a:p>
          <a:p>
            <a:pPr algn="l" rtl="0"/>
            <a:r>
              <a:rPr lang="en-US" sz="2400" dirty="0" err="1" smtClean="0">
                <a:latin typeface="+mj-lt"/>
              </a:rPr>
              <a:t>Clk</a:t>
            </a:r>
            <a:r>
              <a:rPr lang="en-US" sz="2400" dirty="0" smtClean="0">
                <a:latin typeface="+mj-lt"/>
              </a:rPr>
              <a:t> used: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1. 40 MHz VESA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2. 100MHz System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3. 133MHz SDRAM</a:t>
            </a:r>
            <a:endParaRPr lang="he-I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7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8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59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0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1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4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5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6" name="מלבן 15"/>
          <p:cNvSpPr/>
          <p:nvPr/>
        </p:nvSpPr>
        <p:spPr>
          <a:xfrm>
            <a:off x="7893992" y="182805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Platform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8" name="Rounded Rectangle 3"/>
          <p:cNvSpPr/>
          <p:nvPr/>
        </p:nvSpPr>
        <p:spPr>
          <a:xfrm>
            <a:off x="5034092" y="1564179"/>
            <a:ext cx="2537088" cy="9718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TX Path</a:t>
            </a:r>
            <a:endParaRPr lang="he-IL" dirty="0">
              <a:latin typeface="+mj-lt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443430" y="3622211"/>
            <a:ext cx="2689313" cy="11433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latin typeface="+mj-lt"/>
              </a:rPr>
              <a:t>Memory</a:t>
            </a:r>
          </a:p>
          <a:p>
            <a:pPr algn="ctr" rtl="0"/>
            <a:r>
              <a:rPr lang="en-US" dirty="0" smtClean="0">
                <a:latin typeface="+mj-lt"/>
              </a:rPr>
              <a:t>Management</a:t>
            </a:r>
            <a:endParaRPr lang="he-IL" dirty="0">
              <a:latin typeface="+mj-lt"/>
            </a:endParaRPr>
          </a:p>
        </p:txBody>
      </p:sp>
      <p:sp>
        <p:nvSpPr>
          <p:cNvPr id="20" name="Rounded Rectangle 5"/>
          <p:cNvSpPr/>
          <p:nvPr/>
        </p:nvSpPr>
        <p:spPr>
          <a:xfrm>
            <a:off x="1431429" y="1575638"/>
            <a:ext cx="2232637" cy="9032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RX Path</a:t>
            </a:r>
            <a:endParaRPr lang="he-IL" dirty="0">
              <a:latin typeface="+mj-lt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2040329" y="5794578"/>
            <a:ext cx="1014835" cy="7431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pic>
        <p:nvPicPr>
          <p:cNvPr id="22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69" y="1964352"/>
            <a:ext cx="748497" cy="625173"/>
          </a:xfrm>
          <a:prstGeom prst="rect">
            <a:avLst/>
          </a:prstGeom>
          <a:noFill/>
        </p:spPr>
      </p:pic>
      <p:cxnSp>
        <p:nvCxnSpPr>
          <p:cNvPr id="23" name="Elbow Connector 8"/>
          <p:cNvCxnSpPr>
            <a:endCxn id="20" idx="1"/>
          </p:cNvCxnSpPr>
          <p:nvPr/>
        </p:nvCxnSpPr>
        <p:spPr>
          <a:xfrm flipV="1">
            <a:off x="924012" y="2027249"/>
            <a:ext cx="507417" cy="520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1813" y="5908911"/>
            <a:ext cx="862609" cy="45821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+mj-lt"/>
              </a:rPr>
              <a:t>SDRAM Controller</a:t>
            </a:r>
            <a:endParaRPr lang="he-IL" sz="12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3297" y="5605449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26" name="Elbow Connector 12"/>
          <p:cNvCxnSpPr>
            <a:stCxn id="48" idx="2"/>
            <a:endCxn id="25" idx="0"/>
          </p:cNvCxnSpPr>
          <p:nvPr/>
        </p:nvCxnSpPr>
        <p:spPr>
          <a:xfrm rot="16200000" flipH="1">
            <a:off x="1888025" y="4920356"/>
            <a:ext cx="534412" cy="83577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2768975" y="4070472"/>
            <a:ext cx="743178" cy="3039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6318" y="2478860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cxnSp>
        <p:nvCxnSpPr>
          <p:cNvPr id="29" name="Elbow Connector 140"/>
          <p:cNvCxnSpPr>
            <a:stCxn id="18" idx="0"/>
            <a:endCxn id="22" idx="1"/>
          </p:cNvCxnSpPr>
          <p:nvPr/>
        </p:nvCxnSpPr>
        <p:spPr>
          <a:xfrm rot="16200000" flipH="1" flipV="1">
            <a:off x="2927123" y="-1098575"/>
            <a:ext cx="712760" cy="6038267"/>
          </a:xfrm>
          <a:prstGeom prst="bentConnector4">
            <a:avLst>
              <a:gd name="adj1" fmla="val -32073"/>
              <a:gd name="adj2" fmla="val 1037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44779" y="2461236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19585" y="1955275"/>
            <a:ext cx="743178" cy="3039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32" name="Elbow Connector 18"/>
          <p:cNvCxnSpPr>
            <a:stCxn id="31" idx="0"/>
          </p:cNvCxnSpPr>
          <p:nvPr/>
        </p:nvCxnSpPr>
        <p:spPr>
          <a:xfrm rot="10800000" flipV="1">
            <a:off x="4028567" y="2107271"/>
            <a:ext cx="810610" cy="828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10491" y="3450708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34" name="Rounded Rectangle 20"/>
          <p:cNvSpPr/>
          <p:nvPr/>
        </p:nvSpPr>
        <p:spPr>
          <a:xfrm>
            <a:off x="4609151" y="5230334"/>
            <a:ext cx="2334120" cy="10290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Display</a:t>
            </a:r>
          </a:p>
          <a:p>
            <a:pPr algn="ctr"/>
            <a:r>
              <a:rPr lang="en-US" dirty="0" smtClean="0">
                <a:latin typeface="+mj-lt"/>
              </a:rPr>
              <a:t>Controller</a:t>
            </a:r>
            <a:endParaRPr lang="he-IL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7311" y="5041206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36" name="Elbow Connector 133"/>
          <p:cNvCxnSpPr/>
          <p:nvPr/>
        </p:nvCxnSpPr>
        <p:spPr>
          <a:xfrm rot="16200000" flipV="1">
            <a:off x="3861951" y="3630866"/>
            <a:ext cx="1827011" cy="10533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4" idx="3"/>
            <a:endCxn id="54" idx="1"/>
          </p:cNvCxnSpPr>
          <p:nvPr/>
        </p:nvCxnSpPr>
        <p:spPr>
          <a:xfrm>
            <a:off x="6943272" y="5744842"/>
            <a:ext cx="424559" cy="402158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9" name="Group 181"/>
          <p:cNvGrpSpPr/>
          <p:nvPr/>
        </p:nvGrpSpPr>
        <p:grpSpPr>
          <a:xfrm>
            <a:off x="7215988" y="5451572"/>
            <a:ext cx="659643" cy="986579"/>
            <a:chOff x="8143900" y="5000636"/>
            <a:chExt cx="928694" cy="1232854"/>
          </a:xfrm>
        </p:grpSpPr>
        <p:pic>
          <p:nvPicPr>
            <p:cNvPr id="54" name="Picture 53" descr="MC900391480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55" name="TextBox 4"/>
            <p:cNvSpPr txBox="1"/>
            <p:nvPr/>
          </p:nvSpPr>
          <p:spPr>
            <a:xfrm>
              <a:off x="8143900" y="5000636"/>
              <a:ext cx="928694" cy="4962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>
                  <a:latin typeface="+mj-lt"/>
                </a:rPr>
                <a:t>VGA</a:t>
              </a:r>
            </a:p>
            <a:p>
              <a:pPr algn="ctr" rtl="0"/>
              <a:r>
                <a:rPr lang="en-US" sz="1000" dirty="0" smtClean="0">
                  <a:latin typeface="+mj-lt"/>
                </a:rPr>
                <a:t> Display</a:t>
              </a:r>
              <a:endParaRPr lang="he-IL" sz="1000" dirty="0">
                <a:latin typeface="+mj-lt"/>
              </a:endParaRPr>
            </a:p>
          </p:txBody>
        </p:sp>
      </p:grpSp>
      <p:pic>
        <p:nvPicPr>
          <p:cNvPr id="40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740050" y="5647015"/>
            <a:ext cx="813334" cy="66213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47939" y="5582140"/>
            <a:ext cx="863527" cy="3971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>
                <a:latin typeface="+mj-lt"/>
              </a:rPr>
              <a:t>IS42S16400 SDRAM</a:t>
            </a:r>
            <a:endParaRPr lang="he-IL" sz="1000" dirty="0">
              <a:latin typeface="+mj-lt"/>
            </a:endParaRPr>
          </a:p>
        </p:txBody>
      </p:sp>
      <p:cxnSp>
        <p:nvCxnSpPr>
          <p:cNvPr id="42" name="Elbow Connector 41"/>
          <p:cNvCxnSpPr>
            <a:stCxn id="21" idx="1"/>
            <a:endCxn id="40" idx="3"/>
          </p:cNvCxnSpPr>
          <p:nvPr/>
        </p:nvCxnSpPr>
        <p:spPr>
          <a:xfrm rot="10800000">
            <a:off x="1553383" y="5978086"/>
            <a:ext cx="486946" cy="18808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133"/>
          <p:cNvCxnSpPr>
            <a:stCxn id="49" idx="0"/>
          </p:cNvCxnSpPr>
          <p:nvPr/>
        </p:nvCxnSpPr>
        <p:spPr>
          <a:xfrm rot="10800000">
            <a:off x="4203221" y="3458146"/>
            <a:ext cx="211015" cy="2258114"/>
          </a:xfrm>
          <a:prstGeom prst="bentConnector4">
            <a:avLst>
              <a:gd name="adj1" fmla="val 107002"/>
              <a:gd name="adj2" fmla="val 53382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1"/>
          <p:cNvCxnSpPr>
            <a:stCxn id="30" idx="2"/>
          </p:cNvCxnSpPr>
          <p:nvPr/>
        </p:nvCxnSpPr>
        <p:spPr>
          <a:xfrm rot="16200000" flipH="1">
            <a:off x="3030633" y="2410678"/>
            <a:ext cx="226657" cy="938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1"/>
          <p:cNvCxnSpPr>
            <a:stCxn id="33" idx="0"/>
          </p:cNvCxnSpPr>
          <p:nvPr/>
        </p:nvCxnSpPr>
        <p:spPr>
          <a:xfrm rot="5400000" flipH="1" flipV="1">
            <a:off x="2658564" y="2495946"/>
            <a:ext cx="236510" cy="16730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1"/>
          <p:cNvCxnSpPr/>
          <p:nvPr/>
        </p:nvCxnSpPr>
        <p:spPr>
          <a:xfrm flipV="1">
            <a:off x="3292561" y="3481824"/>
            <a:ext cx="753883" cy="7644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1"/>
          <p:cNvCxnSpPr>
            <a:stCxn id="28" idx="2"/>
          </p:cNvCxnSpPr>
          <p:nvPr/>
        </p:nvCxnSpPr>
        <p:spPr>
          <a:xfrm rot="5400000">
            <a:off x="4837567" y="2371961"/>
            <a:ext cx="266199" cy="10909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7523" y="4765561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194643" y="5564262"/>
            <a:ext cx="743178" cy="3039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6041" y="1782721"/>
            <a:ext cx="554951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UART</a:t>
            </a:r>
            <a:endParaRPr lang="he-IL" sz="10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3396" y="1124744"/>
            <a:ext cx="604188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UART</a:t>
            </a:r>
            <a:endParaRPr lang="he-IL" sz="10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43272" y="6216202"/>
            <a:ext cx="498175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VESA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1202" y="2922232"/>
            <a:ext cx="830483" cy="5357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>
                <a:latin typeface="+mj-lt"/>
              </a:rPr>
              <a:t>Wishbone</a:t>
            </a:r>
          </a:p>
          <a:p>
            <a:r>
              <a:rPr lang="en-US" sz="1100" dirty="0" smtClean="0">
                <a:latin typeface="+mj-lt"/>
              </a:rPr>
              <a:t>INTERCON</a:t>
            </a:r>
            <a:endParaRPr lang="he-IL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10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11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112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113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114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15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16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17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18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19" name="מלבן 15"/>
          <p:cNvSpPr/>
          <p:nvPr/>
        </p:nvSpPr>
        <p:spPr>
          <a:xfrm>
            <a:off x="7893992" y="182805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/>
          <p:nvPr/>
        </p:nvSpPr>
        <p:spPr>
          <a:xfrm>
            <a:off x="1738848" y="1872359"/>
            <a:ext cx="6024296" cy="4833356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3575" y="1506196"/>
            <a:ext cx="834337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50119" y="5114252"/>
            <a:ext cx="78648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1134" y="2165290"/>
            <a:ext cx="146329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OPU</a:t>
            </a:r>
          </a:p>
        </p:txBody>
      </p:sp>
      <p:sp>
        <p:nvSpPr>
          <p:cNvPr id="19" name="TextBox 18">
            <a:hlinkClick r:id="rId4" action="ppaction://hlinksldjump" highlightClick="1"/>
          </p:cNvPr>
          <p:cNvSpPr txBox="1"/>
          <p:nvPr/>
        </p:nvSpPr>
        <p:spPr>
          <a:xfrm>
            <a:off x="1952771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RAM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1134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Store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8053" y="4948131"/>
            <a:ext cx="1165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Mng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1134" y="436227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FIFO A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8058" y="5533993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FIFO B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4" name="Trapezoid 8"/>
          <p:cNvSpPr/>
          <p:nvPr/>
        </p:nvSpPr>
        <p:spPr>
          <a:xfrm rot="5400000" flipH="1">
            <a:off x="5400011" y="4987470"/>
            <a:ext cx="694802" cy="469660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MUX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Group 178"/>
          <p:cNvGrpSpPr/>
          <p:nvPr/>
        </p:nvGrpSpPr>
        <p:grpSpPr>
          <a:xfrm>
            <a:off x="6325528" y="4362270"/>
            <a:ext cx="1155235" cy="285411"/>
            <a:chOff x="5357818" y="6286520"/>
            <a:chExt cx="1285884" cy="296976"/>
          </a:xfrm>
        </p:grpSpPr>
        <p:sp>
          <p:nvSpPr>
            <p:cNvPr id="26" name="TextBox 25"/>
            <p:cNvSpPr txBox="1"/>
            <p:nvPr/>
          </p:nvSpPr>
          <p:spPr>
            <a:xfrm>
              <a:off x="5357818" y="6295273"/>
              <a:ext cx="1285884" cy="288223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Dual Clk FIFO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27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28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pic>
        <p:nvPicPr>
          <p:cNvPr id="29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986" y="1066800"/>
            <a:ext cx="997333" cy="755217"/>
          </a:xfrm>
          <a:prstGeom prst="rect">
            <a:avLst/>
          </a:prstGeom>
          <a:noFill/>
        </p:spPr>
      </p:pic>
      <p:pic>
        <p:nvPicPr>
          <p:cNvPr id="30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0606" y="1213265"/>
            <a:ext cx="840994" cy="899652"/>
          </a:xfrm>
          <a:prstGeom prst="rect">
            <a:avLst/>
          </a:prstGeom>
          <a:noFill/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7" cstate="print">
            <a:lum bright="5000"/>
          </a:blip>
          <a:stretch>
            <a:fillRect/>
          </a:stretch>
        </p:blipFill>
        <p:spPr>
          <a:xfrm>
            <a:off x="130606" y="5771738"/>
            <a:ext cx="788607" cy="6095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48607" y="5456257"/>
            <a:ext cx="109221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>
                <a:latin typeface="+mj-lt"/>
              </a:rPr>
              <a:t>SDRAM</a:t>
            </a:r>
            <a:endParaRPr lang="he-IL" sz="12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00" y="4289037"/>
            <a:ext cx="1026869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latin typeface="+mj-lt"/>
              </a:rPr>
              <a:t>Addr</a:t>
            </a:r>
            <a:endParaRPr lang="en-US" sz="1600" dirty="0" smtClean="0">
              <a:latin typeface="+mj-lt"/>
            </a:endParaRPr>
          </a:p>
          <a:p>
            <a:pPr algn="ctr" rtl="0"/>
            <a:r>
              <a:rPr lang="en-US" sz="1600" dirty="0" smtClean="0">
                <a:latin typeface="+mj-lt"/>
              </a:rPr>
              <a:t>Reg</a:t>
            </a:r>
          </a:p>
        </p:txBody>
      </p:sp>
      <p:grpSp>
        <p:nvGrpSpPr>
          <p:cNvPr id="34" name="Group 179"/>
          <p:cNvGrpSpPr/>
          <p:nvPr/>
        </p:nvGrpSpPr>
        <p:grpSpPr>
          <a:xfrm>
            <a:off x="6462443" y="3139326"/>
            <a:ext cx="1018319" cy="629709"/>
            <a:chOff x="7948395" y="5572138"/>
            <a:chExt cx="1133483" cy="517168"/>
          </a:xfrm>
        </p:grpSpPr>
        <p:sp>
          <p:nvSpPr>
            <p:cNvPr id="35" name="TextBox 34"/>
            <p:cNvSpPr txBox="1"/>
            <p:nvPr/>
          </p:nvSpPr>
          <p:spPr>
            <a:xfrm>
              <a:off x="7948395" y="5572138"/>
              <a:ext cx="1133483" cy="429711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VESA</a:t>
              </a:r>
            </a:p>
            <a:p>
              <a:pPr algn="ctr"/>
              <a:r>
                <a:rPr lang="en-US" sz="1400" dirty="0" smtClean="0">
                  <a:latin typeface="+mj-lt"/>
                </a:rPr>
                <a:t>Controller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36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grpSp>
        <p:nvGrpSpPr>
          <p:cNvPr id="37" name="Group 142"/>
          <p:cNvGrpSpPr/>
          <p:nvPr/>
        </p:nvGrpSpPr>
        <p:grpSpPr>
          <a:xfrm>
            <a:off x="6257070" y="5900153"/>
            <a:ext cx="1056801" cy="523219"/>
            <a:chOff x="6736255" y="2854776"/>
            <a:chExt cx="714380" cy="264912"/>
          </a:xfrm>
        </p:grpSpPr>
        <p:sp>
          <p:nvSpPr>
            <p:cNvPr id="38" name="TextBox 37"/>
            <p:cNvSpPr txBox="1"/>
            <p:nvPr/>
          </p:nvSpPr>
          <p:spPr>
            <a:xfrm>
              <a:off x="6736255" y="2854776"/>
              <a:ext cx="714380" cy="2649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>
                  <a:latin typeface="+mj-lt"/>
                </a:rPr>
                <a:t>  </a:t>
              </a:r>
              <a:r>
                <a:rPr lang="en-US" sz="1400" dirty="0" smtClean="0">
                  <a:latin typeface="+mj-lt"/>
                </a:rPr>
                <a:t>- 100 MHz</a:t>
              </a:r>
            </a:p>
            <a:p>
              <a:pPr algn="l" rtl="0"/>
              <a:r>
                <a:rPr lang="en-US" sz="1400" dirty="0" smtClean="0">
                  <a:latin typeface="+mj-lt"/>
                </a:rPr>
                <a:t>   40 MHz</a:t>
              </a:r>
            </a:p>
          </p:txBody>
        </p:sp>
        <p:sp>
          <p:nvSpPr>
            <p:cNvPr id="39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40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cxnSp>
        <p:nvCxnSpPr>
          <p:cNvPr id="41" name="Shape 32"/>
          <p:cNvCxnSpPr/>
          <p:nvPr/>
        </p:nvCxnSpPr>
        <p:spPr>
          <a:xfrm>
            <a:off x="1122726" y="4508735"/>
            <a:ext cx="420634" cy="29293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מרפקי 34"/>
          <p:cNvCxnSpPr/>
          <p:nvPr/>
        </p:nvCxnSpPr>
        <p:spPr>
          <a:xfrm rot="10800000" flipV="1">
            <a:off x="985811" y="5753691"/>
            <a:ext cx="547663" cy="292931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70"/>
          <p:cNvCxnSpPr/>
          <p:nvPr/>
        </p:nvCxnSpPr>
        <p:spPr>
          <a:xfrm>
            <a:off x="5093285" y="5094597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71"/>
          <p:cNvCxnSpPr/>
          <p:nvPr/>
        </p:nvCxnSpPr>
        <p:spPr>
          <a:xfrm>
            <a:off x="5093285" y="5387528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73"/>
          <p:cNvCxnSpPr/>
          <p:nvPr/>
        </p:nvCxnSpPr>
        <p:spPr>
          <a:xfrm flipV="1">
            <a:off x="5093285" y="4948131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74"/>
          <p:cNvCxnSpPr/>
          <p:nvPr/>
        </p:nvCxnSpPr>
        <p:spPr>
          <a:xfrm flipV="1">
            <a:off x="5093285" y="5387528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76"/>
          <p:cNvCxnSpPr/>
          <p:nvPr/>
        </p:nvCxnSpPr>
        <p:spPr>
          <a:xfrm>
            <a:off x="6051696" y="5241062"/>
            <a:ext cx="8214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80"/>
          <p:cNvCxnSpPr/>
          <p:nvPr/>
        </p:nvCxnSpPr>
        <p:spPr>
          <a:xfrm flipV="1">
            <a:off x="6873191" y="4728433"/>
            <a:ext cx="0" cy="5126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83"/>
          <p:cNvCxnSpPr/>
          <p:nvPr/>
        </p:nvCxnSpPr>
        <p:spPr>
          <a:xfrm flipV="1">
            <a:off x="6873191" y="3849641"/>
            <a:ext cx="0" cy="5126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86"/>
          <p:cNvCxnSpPr/>
          <p:nvPr/>
        </p:nvCxnSpPr>
        <p:spPr>
          <a:xfrm>
            <a:off x="2765716" y="5533993"/>
            <a:ext cx="0" cy="659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88"/>
          <p:cNvCxnSpPr/>
          <p:nvPr/>
        </p:nvCxnSpPr>
        <p:spPr>
          <a:xfrm>
            <a:off x="2765716" y="6193087"/>
            <a:ext cx="30806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92"/>
          <p:cNvCxnSpPr/>
          <p:nvPr/>
        </p:nvCxnSpPr>
        <p:spPr>
          <a:xfrm flipV="1">
            <a:off x="5846322" y="5607226"/>
            <a:ext cx="0" cy="585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95"/>
          <p:cNvCxnSpPr/>
          <p:nvPr/>
        </p:nvCxnSpPr>
        <p:spPr>
          <a:xfrm>
            <a:off x="985811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98"/>
          <p:cNvCxnSpPr/>
          <p:nvPr/>
        </p:nvCxnSpPr>
        <p:spPr>
          <a:xfrm flipV="1">
            <a:off x="6873191" y="1799127"/>
            <a:ext cx="0" cy="1318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105"/>
          <p:cNvCxnSpPr/>
          <p:nvPr/>
        </p:nvCxnSpPr>
        <p:spPr>
          <a:xfrm>
            <a:off x="4477164" y="1799127"/>
            <a:ext cx="0" cy="3661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108"/>
          <p:cNvCxnSpPr/>
          <p:nvPr/>
        </p:nvCxnSpPr>
        <p:spPr>
          <a:xfrm>
            <a:off x="4477164" y="2751151"/>
            <a:ext cx="0" cy="366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111"/>
          <p:cNvCxnSpPr/>
          <p:nvPr/>
        </p:nvCxnSpPr>
        <p:spPr>
          <a:xfrm flipH="1">
            <a:off x="3381838" y="3556711"/>
            <a:ext cx="342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117"/>
          <p:cNvCxnSpPr/>
          <p:nvPr/>
        </p:nvCxnSpPr>
        <p:spPr>
          <a:xfrm>
            <a:off x="2491885" y="3849641"/>
            <a:ext cx="0" cy="102525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697258" y="3776409"/>
            <a:ext cx="1574532" cy="1098490"/>
            <a:chOff x="3124200" y="3657600"/>
            <a:chExt cx="1752600" cy="1143000"/>
          </a:xfrm>
        </p:grpSpPr>
        <p:cxnSp>
          <p:nvCxnSpPr>
            <p:cNvPr id="60" name="מחבר ישר 120"/>
            <p:cNvCxnSpPr/>
            <p:nvPr/>
          </p:nvCxnSpPr>
          <p:spPr>
            <a:xfrm>
              <a:off x="4876800" y="3657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121"/>
            <p:cNvCxnSpPr/>
            <p:nvPr/>
          </p:nvCxnSpPr>
          <p:spPr>
            <a:xfrm flipH="1">
              <a:off x="3124200" y="39624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חץ ישר 124"/>
            <p:cNvCxnSpPr/>
            <p:nvPr/>
          </p:nvCxnSpPr>
          <p:spPr>
            <a:xfrm>
              <a:off x="3124200" y="39624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545622" y="1872359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WBS bus</a:t>
            </a:r>
            <a:endParaRPr lang="he-IL" sz="14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5622" y="282438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bus</a:t>
            </a:r>
            <a:endParaRPr lang="he-IL" sz="14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43808" y="3776409"/>
            <a:ext cx="11637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Mng</a:t>
            </a:r>
            <a:r>
              <a:rPr lang="en-US" sz="1400" dirty="0" smtClean="0">
                <a:latin typeface="+mj-lt"/>
              </a:rPr>
              <a:t> Valid</a:t>
            </a:r>
            <a:endParaRPr lang="he-IL" sz="1400" dirty="0">
              <a:latin typeface="+mj-lt"/>
            </a:endParaRPr>
          </a:p>
        </p:txBody>
      </p:sp>
      <p:cxnSp>
        <p:nvCxnSpPr>
          <p:cNvPr id="68" name="מחבר חץ ישר 131"/>
          <p:cNvCxnSpPr/>
          <p:nvPr/>
        </p:nvCxnSpPr>
        <p:spPr>
          <a:xfrm flipH="1">
            <a:off x="5298659" y="3410245"/>
            <a:ext cx="1095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72491" y="3117315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Vsync</a:t>
            </a:r>
            <a:endParaRPr lang="he-IL" sz="1400" dirty="0">
              <a:latin typeface="+mj-lt"/>
            </a:endParaRPr>
          </a:p>
        </p:txBody>
      </p:sp>
      <p:cxnSp>
        <p:nvCxnSpPr>
          <p:cNvPr id="70" name="מחבר חץ ישר 135"/>
          <p:cNvCxnSpPr/>
          <p:nvPr/>
        </p:nvCxnSpPr>
        <p:spPr>
          <a:xfrm>
            <a:off x="1738848" y="5387528"/>
            <a:ext cx="41074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139"/>
          <p:cNvCxnSpPr/>
          <p:nvPr/>
        </p:nvCxnSpPr>
        <p:spPr>
          <a:xfrm>
            <a:off x="7352397" y="3629943"/>
            <a:ext cx="273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141"/>
          <p:cNvCxnSpPr/>
          <p:nvPr/>
        </p:nvCxnSpPr>
        <p:spPr>
          <a:xfrm>
            <a:off x="7626228" y="3629943"/>
            <a:ext cx="0" cy="28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143"/>
          <p:cNvCxnSpPr/>
          <p:nvPr/>
        </p:nvCxnSpPr>
        <p:spPr>
          <a:xfrm flipH="1">
            <a:off x="2491885" y="6486018"/>
            <a:ext cx="5134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146"/>
          <p:cNvCxnSpPr/>
          <p:nvPr/>
        </p:nvCxnSpPr>
        <p:spPr>
          <a:xfrm flipV="1">
            <a:off x="2491885" y="5533993"/>
            <a:ext cx="0" cy="95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55669" y="6412785"/>
            <a:ext cx="11980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Req_ln_trg</a:t>
            </a:r>
            <a:endParaRPr lang="he-IL" sz="1400" dirty="0">
              <a:latin typeface="+mj-lt"/>
            </a:endParaRPr>
          </a:p>
        </p:txBody>
      </p:sp>
      <p:cxnSp>
        <p:nvCxnSpPr>
          <p:cNvPr id="78" name="מחבר חץ ישר 56"/>
          <p:cNvCxnSpPr/>
          <p:nvPr/>
        </p:nvCxnSpPr>
        <p:spPr>
          <a:xfrm>
            <a:off x="2971090" y="4508735"/>
            <a:ext cx="68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150"/>
          <p:cNvCxnSpPr/>
          <p:nvPr/>
        </p:nvCxnSpPr>
        <p:spPr>
          <a:xfrm>
            <a:off x="2971090" y="4508735"/>
            <a:ext cx="0" cy="366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59"/>
          <p:cNvCxnSpPr/>
          <p:nvPr/>
        </p:nvCxnSpPr>
        <p:spPr>
          <a:xfrm>
            <a:off x="2971090" y="5973389"/>
            <a:ext cx="68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51"/>
          <p:cNvCxnSpPr/>
          <p:nvPr/>
        </p:nvCxnSpPr>
        <p:spPr>
          <a:xfrm>
            <a:off x="2971090" y="5607226"/>
            <a:ext cx="0" cy="366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56176" y="4921423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25528" y="3996107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51696" y="2458221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VESA Bus</a:t>
            </a:r>
            <a:endParaRPr lang="he-IL" sz="1400" dirty="0">
              <a:latin typeface="+mj-lt"/>
            </a:endParaRPr>
          </a:p>
        </p:txBody>
      </p:sp>
      <p:cxnSp>
        <p:nvCxnSpPr>
          <p:cNvPr id="91" name="מחבר חץ ישר 163"/>
          <p:cNvCxnSpPr/>
          <p:nvPr/>
        </p:nvCxnSpPr>
        <p:spPr>
          <a:xfrm>
            <a:off x="3039548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34"/>
          <p:cNvSpPr/>
          <p:nvPr/>
        </p:nvSpPr>
        <p:spPr>
          <a:xfrm>
            <a:off x="2247329" y="1586870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34"/>
          <p:cNvSpPr/>
          <p:nvPr/>
        </p:nvSpPr>
        <p:spPr>
          <a:xfrm>
            <a:off x="2560343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34"/>
          <p:cNvSpPr/>
          <p:nvPr/>
        </p:nvSpPr>
        <p:spPr>
          <a:xfrm>
            <a:off x="2834174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34036" y="1337443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Opcode</a:t>
            </a:r>
            <a:endParaRPr lang="he-IL" sz="1400" dirty="0">
              <a:latin typeface="+mj-lt"/>
            </a:endParaRPr>
          </a:p>
        </p:txBody>
      </p:sp>
      <p:pic>
        <p:nvPicPr>
          <p:cNvPr id="96" name="תמונה 169" descr="images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67817" y="5460760"/>
            <a:ext cx="325175" cy="392947"/>
          </a:xfrm>
          <a:prstGeom prst="rect">
            <a:avLst/>
          </a:prstGeom>
        </p:spPr>
      </p:pic>
      <p:sp>
        <p:nvSpPr>
          <p:cNvPr id="97" name="Isosceles Triangle 144"/>
          <p:cNvSpPr/>
          <p:nvPr/>
        </p:nvSpPr>
        <p:spPr>
          <a:xfrm rot="5400000">
            <a:off x="3815342" y="250392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98" name="Isosceles Triangle 144"/>
          <p:cNvSpPr/>
          <p:nvPr/>
        </p:nvSpPr>
        <p:spPr>
          <a:xfrm rot="5400000">
            <a:off x="3834703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99" name="Isosceles Triangle 144"/>
          <p:cNvSpPr/>
          <p:nvPr/>
        </p:nvSpPr>
        <p:spPr>
          <a:xfrm rot="5400000">
            <a:off x="3834703" y="471164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0" name="Isosceles Triangle 144"/>
          <p:cNvSpPr/>
          <p:nvPr/>
        </p:nvSpPr>
        <p:spPr>
          <a:xfrm rot="5400000">
            <a:off x="3815342" y="5872625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1" name="Isosceles Triangle 144"/>
          <p:cNvSpPr/>
          <p:nvPr/>
        </p:nvSpPr>
        <p:spPr>
          <a:xfrm rot="5400000">
            <a:off x="2191714" y="528676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2" name="Isosceles Triangle 144"/>
          <p:cNvSpPr/>
          <p:nvPr/>
        </p:nvSpPr>
        <p:spPr>
          <a:xfrm rot="5400000">
            <a:off x="1917882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cxnSp>
        <p:nvCxnSpPr>
          <p:cNvPr id="103" name="מחבר ישר 89"/>
          <p:cNvCxnSpPr/>
          <p:nvPr/>
        </p:nvCxnSpPr>
        <p:spPr>
          <a:xfrm>
            <a:off x="3450295" y="5094597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חץ ישר 91"/>
          <p:cNvCxnSpPr/>
          <p:nvPr/>
        </p:nvCxnSpPr>
        <p:spPr>
          <a:xfrm flipV="1">
            <a:off x="4134875" y="4948131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ישר 93"/>
          <p:cNvCxnSpPr/>
          <p:nvPr/>
        </p:nvCxnSpPr>
        <p:spPr>
          <a:xfrm>
            <a:off x="3450295" y="5387528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94"/>
          <p:cNvCxnSpPr/>
          <p:nvPr/>
        </p:nvCxnSpPr>
        <p:spPr>
          <a:xfrm>
            <a:off x="4134875" y="5387528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381838" y="5091736"/>
            <a:ext cx="109532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Rd _en A/B</a:t>
            </a:r>
            <a:endParaRPr lang="he-IL" sz="1400" dirty="0">
              <a:latin typeface="+mj-lt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Symbol Generator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69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7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7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7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7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7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7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8" name="מלבן 15"/>
          <p:cNvSpPr/>
          <p:nvPr/>
        </p:nvSpPr>
        <p:spPr>
          <a:xfrm>
            <a:off x="7893992" y="218809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Platform Changes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48" name="מלבן 42"/>
          <p:cNvSpPr/>
          <p:nvPr/>
        </p:nvSpPr>
        <p:spPr>
          <a:xfrm>
            <a:off x="4843947" y="2679201"/>
            <a:ext cx="1200085" cy="54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מלבן 142"/>
          <p:cNvSpPr/>
          <p:nvPr/>
        </p:nvSpPr>
        <p:spPr>
          <a:xfrm>
            <a:off x="2518300" y="4402317"/>
            <a:ext cx="1210992" cy="130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מלבן 92"/>
          <p:cNvSpPr/>
          <p:nvPr/>
        </p:nvSpPr>
        <p:spPr>
          <a:xfrm>
            <a:off x="4467648" y="4513829"/>
            <a:ext cx="2595608" cy="1921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1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88723" y="2757191"/>
            <a:ext cx="552532" cy="337219"/>
          </a:xfrm>
          <a:prstGeom prst="rect">
            <a:avLst/>
          </a:prstGeom>
          <a:noFill/>
        </p:spPr>
      </p:pic>
      <p:sp>
        <p:nvSpPr>
          <p:cNvPr id="152" name="TextBox 151"/>
          <p:cNvSpPr txBox="1"/>
          <p:nvPr/>
        </p:nvSpPr>
        <p:spPr>
          <a:xfrm>
            <a:off x="2879035" y="5965625"/>
            <a:ext cx="892302" cy="46166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027457" y="5560743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154" name="TextBox 153"/>
          <p:cNvSpPr txBox="1"/>
          <p:nvPr/>
        </p:nvSpPr>
        <p:spPr>
          <a:xfrm rot="5400000">
            <a:off x="3558053" y="5144738"/>
            <a:ext cx="525798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155" name="Elbow Connector 140"/>
          <p:cNvCxnSpPr>
            <a:stCxn id="148" idx="3"/>
            <a:endCxn id="151" idx="0"/>
          </p:cNvCxnSpPr>
          <p:nvPr/>
        </p:nvCxnSpPr>
        <p:spPr>
          <a:xfrm flipH="1" flipV="1">
            <a:off x="2464989" y="2757191"/>
            <a:ext cx="3579043" cy="196806"/>
          </a:xfrm>
          <a:prstGeom prst="bentConnector4">
            <a:avLst>
              <a:gd name="adj1" fmla="val -4476"/>
              <a:gd name="adj2" fmla="val 2140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41"/>
          <p:cNvCxnSpPr>
            <a:stCxn id="175" idx="0"/>
            <a:endCxn id="160" idx="0"/>
          </p:cNvCxnSpPr>
          <p:nvPr/>
        </p:nvCxnSpPr>
        <p:spPr>
          <a:xfrm rot="10800000" flipV="1">
            <a:off x="4388624" y="2939191"/>
            <a:ext cx="279432" cy="389728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939185" y="4241907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767112" y="4379198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159" name="Elbow Connector 133"/>
          <p:cNvCxnSpPr>
            <a:stCxn id="158" idx="0"/>
          </p:cNvCxnSpPr>
          <p:nvPr/>
        </p:nvCxnSpPr>
        <p:spPr>
          <a:xfrm rot="16200000" flipV="1">
            <a:off x="5041416" y="3410030"/>
            <a:ext cx="720079" cy="1218257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84923" y="3328919"/>
            <a:ext cx="80740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b="1" dirty="0" smtClean="0"/>
              <a:t>Wishbone</a:t>
            </a:r>
          </a:p>
          <a:p>
            <a:pPr algn="ctr"/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61" name="Elbow Connector 158"/>
          <p:cNvCxnSpPr>
            <a:stCxn id="178" idx="3"/>
            <a:endCxn id="162" idx="1"/>
          </p:cNvCxnSpPr>
          <p:nvPr/>
        </p:nvCxnSpPr>
        <p:spPr>
          <a:xfrm>
            <a:off x="6703216" y="5819939"/>
            <a:ext cx="248047" cy="2168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2" name="Picture 159" descr="MC900391480.W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51263" y="5684573"/>
            <a:ext cx="317462" cy="314093"/>
          </a:xfrm>
          <a:prstGeom prst="rect">
            <a:avLst/>
          </a:prstGeom>
        </p:spPr>
      </p:pic>
      <p:pic>
        <p:nvPicPr>
          <p:cNvPr id="163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2006327" y="5799563"/>
            <a:ext cx="600393" cy="357158"/>
          </a:xfrm>
          <a:prstGeom prst="rect">
            <a:avLst/>
          </a:prstGeom>
        </p:spPr>
      </p:pic>
      <p:cxnSp>
        <p:nvCxnSpPr>
          <p:cNvPr id="164" name="Elbow Connector 163"/>
          <p:cNvCxnSpPr>
            <a:stCxn id="152" idx="1"/>
            <a:endCxn id="163" idx="3"/>
          </p:cNvCxnSpPr>
          <p:nvPr/>
        </p:nvCxnSpPr>
        <p:spPr>
          <a:xfrm rot="10800000">
            <a:off x="2606721" y="5978142"/>
            <a:ext cx="272315" cy="218316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33"/>
          <p:cNvCxnSpPr>
            <a:stCxn id="169" idx="0"/>
          </p:cNvCxnSpPr>
          <p:nvPr/>
        </p:nvCxnSpPr>
        <p:spPr>
          <a:xfrm rot="10800000">
            <a:off x="4251119" y="3759813"/>
            <a:ext cx="80770" cy="1498992"/>
          </a:xfrm>
          <a:prstGeom prst="bentConnector4">
            <a:avLst>
              <a:gd name="adj1" fmla="val 117927"/>
              <a:gd name="adj2" fmla="val 97950"/>
            </a:avLst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41"/>
          <p:cNvCxnSpPr>
            <a:stCxn id="157" idx="0"/>
          </p:cNvCxnSpPr>
          <p:nvPr/>
        </p:nvCxnSpPr>
        <p:spPr>
          <a:xfrm rot="5400000" flipH="1" flipV="1">
            <a:off x="3292397" y="3549378"/>
            <a:ext cx="582788" cy="802270"/>
          </a:xfrm>
          <a:prstGeom prst="bentConnector2">
            <a:avLst/>
          </a:prstGeom>
          <a:ln w="952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41"/>
          <p:cNvCxnSpPr/>
          <p:nvPr/>
        </p:nvCxnSpPr>
        <p:spPr>
          <a:xfrm flipV="1">
            <a:off x="3894904" y="3759809"/>
            <a:ext cx="170378" cy="1508040"/>
          </a:xfrm>
          <a:prstGeom prst="bentConnector2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Elbow Connector 41"/>
          <p:cNvCxnSpPr>
            <a:stCxn id="174" idx="2"/>
            <a:endCxn id="160" idx="3"/>
          </p:cNvCxnSpPr>
          <p:nvPr/>
        </p:nvCxnSpPr>
        <p:spPr>
          <a:xfrm rot="5400000">
            <a:off x="5007484" y="3137208"/>
            <a:ext cx="191997" cy="622313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16200000">
            <a:off x="4201143" y="5135695"/>
            <a:ext cx="50771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170" name="מלבן 42"/>
          <p:cNvSpPr/>
          <p:nvPr/>
        </p:nvSpPr>
        <p:spPr>
          <a:xfrm>
            <a:off x="2914356" y="2651006"/>
            <a:ext cx="1200085" cy="54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1" name="TextBox 170"/>
          <p:cNvSpPr txBox="1"/>
          <p:nvPr/>
        </p:nvSpPr>
        <p:spPr>
          <a:xfrm>
            <a:off x="3182655" y="2835629"/>
            <a:ext cx="629038" cy="2616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smtClean="0"/>
              <a:t>RX Path</a:t>
            </a:r>
            <a:endParaRPr lang="he-IL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837" y="3112564"/>
            <a:ext cx="48694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107715" y="2835628"/>
            <a:ext cx="619079" cy="2616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TX Path</a:t>
            </a:r>
            <a:endParaRPr lang="he-IL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171167" y="3106145"/>
            <a:ext cx="48694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4531175" y="2816081"/>
            <a:ext cx="51998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176" name="Elbow Connector 41"/>
          <p:cNvCxnSpPr>
            <a:stCxn id="160" idx="1"/>
            <a:endCxn id="172" idx="2"/>
          </p:cNvCxnSpPr>
          <p:nvPr/>
        </p:nvCxnSpPr>
        <p:spPr>
          <a:xfrm rot="10800000">
            <a:off x="3467309" y="3358785"/>
            <a:ext cx="517615" cy="185578"/>
          </a:xfrm>
          <a:prstGeom prst="bentConnector2">
            <a:avLst/>
          </a:prstGeom>
          <a:ln w="127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0"/>
          <p:cNvCxnSpPr>
            <a:stCxn id="151" idx="3"/>
            <a:endCxn id="170" idx="1"/>
          </p:cNvCxnSpPr>
          <p:nvPr/>
        </p:nvCxnSpPr>
        <p:spPr>
          <a:xfrm>
            <a:off x="2741254" y="2925801"/>
            <a:ext cx="17310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87369" y="5604495"/>
            <a:ext cx="515847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VESA</a:t>
            </a:r>
          </a:p>
          <a:p>
            <a:pPr algn="ctr" rtl="0"/>
            <a:r>
              <a:rPr lang="en-US" sz="1100" dirty="0" smtClean="0">
                <a:solidFill>
                  <a:schemeClr val="bg1"/>
                </a:solidFill>
              </a:rPr>
              <a:t>Ctrl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853405" y="5048756"/>
            <a:ext cx="921819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SG TOP</a:t>
            </a:r>
          </a:p>
        </p:txBody>
      </p:sp>
      <p:cxnSp>
        <p:nvCxnSpPr>
          <p:cNvPr id="180" name="Elbow Connector 10"/>
          <p:cNvCxnSpPr>
            <a:stCxn id="196" idx="3"/>
            <a:endCxn id="178" idx="1"/>
          </p:cNvCxnSpPr>
          <p:nvPr/>
        </p:nvCxnSpPr>
        <p:spPr>
          <a:xfrm flipV="1">
            <a:off x="5695104" y="5819939"/>
            <a:ext cx="492265" cy="3959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301509" y="4336358"/>
            <a:ext cx="761747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smtClean="0"/>
              <a:t>Display</a:t>
            </a:r>
          </a:p>
          <a:p>
            <a:r>
              <a:rPr lang="en-US" sz="1100" dirty="0" smtClean="0"/>
              <a:t>Controller</a:t>
            </a:r>
            <a:endParaRPr lang="he-IL" sz="1100" dirty="0"/>
          </a:p>
        </p:txBody>
      </p:sp>
      <p:grpSp>
        <p:nvGrpSpPr>
          <p:cNvPr id="182" name="קבוצה 108"/>
          <p:cNvGrpSpPr/>
          <p:nvPr/>
        </p:nvGrpSpPr>
        <p:grpSpPr>
          <a:xfrm>
            <a:off x="4786860" y="5683689"/>
            <a:ext cx="908244" cy="351693"/>
            <a:chOff x="5531600" y="5784052"/>
            <a:chExt cx="1296144" cy="548680"/>
          </a:xfrm>
        </p:grpSpPr>
        <p:sp>
          <p:nvSpPr>
            <p:cNvPr id="196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98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183" name="קבוצה 109"/>
          <p:cNvGrpSpPr/>
          <p:nvPr/>
        </p:nvGrpSpPr>
        <p:grpSpPr>
          <a:xfrm>
            <a:off x="6233678" y="6176396"/>
            <a:ext cx="706412" cy="259382"/>
            <a:chOff x="5436096" y="6309320"/>
            <a:chExt cx="1296144" cy="548680"/>
          </a:xfrm>
        </p:grpSpPr>
        <p:sp>
          <p:nvSpPr>
            <p:cNvPr id="193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194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95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184" name="Elbow Connector 10"/>
          <p:cNvCxnSpPr>
            <a:stCxn id="158" idx="2"/>
            <a:endCxn id="179" idx="0"/>
          </p:cNvCxnSpPr>
          <p:nvPr/>
        </p:nvCxnSpPr>
        <p:spPr>
          <a:xfrm rot="16200000" flipH="1">
            <a:off x="5922121" y="4656562"/>
            <a:ext cx="480656" cy="30373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843948" y="4667230"/>
            <a:ext cx="730398" cy="430887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SG WBM_IF</a:t>
            </a:r>
            <a:endParaRPr lang="he-IL" sz="1100" dirty="0">
              <a:solidFill>
                <a:schemeClr val="tx1"/>
              </a:solidFill>
            </a:endParaRPr>
          </a:p>
        </p:txBody>
      </p:sp>
      <p:cxnSp>
        <p:nvCxnSpPr>
          <p:cNvPr id="186" name="Elbow Connector 41"/>
          <p:cNvCxnSpPr>
            <a:stCxn id="185" idx="3"/>
            <a:endCxn id="179" idx="1"/>
          </p:cNvCxnSpPr>
          <p:nvPr/>
        </p:nvCxnSpPr>
        <p:spPr>
          <a:xfrm>
            <a:off x="5574346" y="4882674"/>
            <a:ext cx="279059" cy="335359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41"/>
          <p:cNvCxnSpPr>
            <a:stCxn id="185" idx="1"/>
            <a:endCxn id="169" idx="2"/>
          </p:cNvCxnSpPr>
          <p:nvPr/>
        </p:nvCxnSpPr>
        <p:spPr>
          <a:xfrm rot="10800000" flipV="1">
            <a:off x="4578110" y="4882673"/>
            <a:ext cx="265838" cy="376131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0"/>
          <p:cNvCxnSpPr>
            <a:stCxn id="179" idx="2"/>
            <a:endCxn id="196" idx="1"/>
          </p:cNvCxnSpPr>
          <p:nvPr/>
        </p:nvCxnSpPr>
        <p:spPr>
          <a:xfrm rot="5400000">
            <a:off x="5314475" y="4859696"/>
            <a:ext cx="472226" cy="1527455"/>
          </a:xfrm>
          <a:prstGeom prst="bentConnector4">
            <a:avLst>
              <a:gd name="adj1" fmla="val 31381"/>
              <a:gd name="adj2" fmla="val 114966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598760" y="4455359"/>
            <a:ext cx="963981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Memory</a:t>
            </a:r>
          </a:p>
          <a:p>
            <a:r>
              <a:rPr lang="en-US" sz="1100" dirty="0" smtClean="0"/>
              <a:t>Management</a:t>
            </a:r>
            <a:endParaRPr lang="he-IL" sz="1100" dirty="0"/>
          </a:p>
        </p:txBody>
      </p:sp>
      <p:sp>
        <p:nvSpPr>
          <p:cNvPr id="190" name="TextBox 167"/>
          <p:cNvSpPr txBox="1"/>
          <p:nvPr/>
        </p:nvSpPr>
        <p:spPr>
          <a:xfrm>
            <a:off x="2732675" y="4998225"/>
            <a:ext cx="300351" cy="217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1" name="TextBox 129"/>
          <p:cNvSpPr txBox="1"/>
          <p:nvPr/>
        </p:nvSpPr>
        <p:spPr>
          <a:xfrm>
            <a:off x="2742776" y="5315302"/>
            <a:ext cx="300351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2" name="Elbow Connector 163"/>
          <p:cNvCxnSpPr>
            <a:stCxn id="152" idx="0"/>
            <a:endCxn id="153" idx="2"/>
          </p:cNvCxnSpPr>
          <p:nvPr/>
        </p:nvCxnSpPr>
        <p:spPr>
          <a:xfrm rot="16200000" flipV="1">
            <a:off x="3190067" y="5830506"/>
            <a:ext cx="215980" cy="54258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55254" y="1106269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1. Expanding  Address Space for supporting more registers</a:t>
            </a:r>
            <a:endParaRPr lang="en-US" sz="2400" dirty="0"/>
          </a:p>
        </p:txBody>
      </p:sp>
      <p:sp>
        <p:nvSpPr>
          <p:cNvPr id="204" name="Rectangle 203"/>
          <p:cNvSpPr/>
          <p:nvPr/>
        </p:nvSpPr>
        <p:spPr>
          <a:xfrm>
            <a:off x="467544" y="1541131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2</a:t>
            </a:r>
            <a:r>
              <a:rPr lang="en-US" sz="2400" dirty="0" smtClean="0"/>
              <a:t>. Enabling writings from </a:t>
            </a:r>
            <a:r>
              <a:rPr lang="en-US" sz="2400" dirty="0" err="1" smtClean="0"/>
              <a:t>Disp</a:t>
            </a:r>
            <a:r>
              <a:rPr lang="en-US" sz="2400" dirty="0" smtClean="0"/>
              <a:t> Ctrl to </a:t>
            </a:r>
            <a:r>
              <a:rPr lang="en-US" sz="2400" dirty="0" err="1" smtClean="0"/>
              <a:t>Mem</a:t>
            </a:r>
            <a:r>
              <a:rPr lang="en-US" sz="2400" dirty="0" smtClean="0"/>
              <a:t> </a:t>
            </a:r>
            <a:r>
              <a:rPr lang="en-US" sz="2400" dirty="0" err="1" smtClean="0"/>
              <a:t>Mng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5" name="Rectangle 204"/>
          <p:cNvSpPr/>
          <p:nvPr/>
        </p:nvSpPr>
        <p:spPr>
          <a:xfrm>
            <a:off x="467544" y="1959223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3. Adding SG WBM IF for WB </a:t>
            </a:r>
            <a:r>
              <a:rPr lang="en-US" sz="2400" dirty="0" smtClean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203" grpId="0"/>
      <p:bldP spid="204" grpId="0"/>
      <p:bldP spid="2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70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1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2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73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74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75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76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77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78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9" name="מלבן 15"/>
          <p:cNvSpPr/>
          <p:nvPr/>
        </p:nvSpPr>
        <p:spPr>
          <a:xfrm>
            <a:off x="7893992" y="218809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Display Controller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68" name="Picture 67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1422724"/>
            <a:ext cx="6813619" cy="44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1396</Words>
  <Application>Microsoft Office PowerPoint</Application>
  <PresentationFormat>On-screen Show (4:3)</PresentationFormat>
  <Paragraphs>654</Paragraphs>
  <Slides>28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Contents</vt:lpstr>
      <vt:lpstr>Motivation</vt:lpstr>
      <vt:lpstr>Goals</vt:lpstr>
      <vt:lpstr>Requirements</vt:lpstr>
      <vt:lpstr>Platform</vt:lpstr>
      <vt:lpstr>Symbol Generator</vt:lpstr>
      <vt:lpstr>Platform Changes</vt:lpstr>
      <vt:lpstr>Display Controller</vt:lpstr>
      <vt:lpstr>Data Flow</vt:lpstr>
      <vt:lpstr>UART: Opcode Packets</vt:lpstr>
      <vt:lpstr>Initialize RAM</vt:lpstr>
      <vt:lpstr>Initialize SDRAM</vt:lpstr>
      <vt:lpstr>Opcodes Transmission</vt:lpstr>
      <vt:lpstr>SDRAM Read Address Update</vt:lpstr>
      <vt:lpstr>Symbols Extraction</vt:lpstr>
      <vt:lpstr>Testing: Step by Step…</vt:lpstr>
      <vt:lpstr>Waveforms Examples</vt:lpstr>
      <vt:lpstr>Simulation GUI</vt:lpstr>
      <vt:lpstr>Golden Model</vt:lpstr>
      <vt:lpstr>Final GUI</vt:lpstr>
      <vt:lpstr>Lab Examination</vt:lpstr>
      <vt:lpstr>DE2 Board – Blinking Led</vt:lpstr>
      <vt:lpstr>PowerPoint Presentation</vt:lpstr>
      <vt:lpstr>Synthesis Results</vt:lpstr>
      <vt:lpstr>What have we learned?</vt:lpstr>
      <vt:lpstr>Questions ? </vt:lpstr>
      <vt:lpstr>What next … 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Shvartz</dc:creator>
  <cp:lastModifiedBy>Olga Liberman</cp:lastModifiedBy>
  <cp:revision>79</cp:revision>
  <dcterms:created xsi:type="dcterms:W3CDTF">2013-04-10T16:39:54Z</dcterms:created>
  <dcterms:modified xsi:type="dcterms:W3CDTF">2013-04-14T19:40:37Z</dcterms:modified>
</cp:coreProperties>
</file>