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308" r:id="rId2"/>
    <p:sldId id="309" r:id="rId3"/>
    <p:sldId id="310" r:id="rId4"/>
    <p:sldId id="291" r:id="rId5"/>
    <p:sldId id="317" r:id="rId6"/>
    <p:sldId id="320" r:id="rId7"/>
    <p:sldId id="302" r:id="rId8"/>
    <p:sldId id="321" r:id="rId9"/>
    <p:sldId id="325" r:id="rId10"/>
    <p:sldId id="322" r:id="rId11"/>
    <p:sldId id="326" r:id="rId12"/>
    <p:sldId id="323" r:id="rId13"/>
    <p:sldId id="327" r:id="rId14"/>
    <p:sldId id="324" r:id="rId15"/>
    <p:sldId id="328" r:id="rId16"/>
    <p:sldId id="329" r:id="rId17"/>
    <p:sldId id="33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CC"/>
    <a:srgbClr val="660033"/>
    <a:srgbClr val="E2AC00"/>
    <a:srgbClr val="FF3399"/>
    <a:srgbClr val="003366"/>
    <a:srgbClr val="DDE14B"/>
    <a:srgbClr val="003399"/>
    <a:srgbClr val="0066CC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87833" autoAdjust="0"/>
  </p:normalViewPr>
  <p:slideViewPr>
    <p:cSldViewPr>
      <p:cViewPr>
        <p:scale>
          <a:sx n="75" d="100"/>
          <a:sy n="75" d="100"/>
        </p:scale>
        <p:origin x="-11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BF287-7BCD-4DF9-914B-1621862A675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F4C9F2AC-4F16-42C4-A3A3-5CC0D07A8342}">
      <dgm:prSet phldrT="[טקסט]"/>
      <dgm:spPr/>
      <dgm:t>
        <a:bodyPr/>
        <a:lstStyle/>
        <a:p>
          <a:pPr algn="l" rtl="0"/>
          <a:r>
            <a:rPr lang="en-US"/>
            <a:t>idle</a:t>
          </a:r>
          <a:endParaRPr lang="he-IL"/>
        </a:p>
      </dgm:t>
    </dgm:pt>
    <dgm:pt modelId="{3946E83F-40DF-4DC6-89FF-1071F698879E}" type="parTrans" cxnId="{B42B3C3E-93C4-46A6-9E8C-23A6FDCD07E5}">
      <dgm:prSet/>
      <dgm:spPr/>
      <dgm:t>
        <a:bodyPr/>
        <a:lstStyle/>
        <a:p>
          <a:pPr algn="l" rtl="0"/>
          <a:endParaRPr lang="he-IL"/>
        </a:p>
      </dgm:t>
    </dgm:pt>
    <dgm:pt modelId="{82D3A061-4D5F-465C-9D6C-85000FBB8D71}" type="sibTrans" cxnId="{B42B3C3E-93C4-46A6-9E8C-23A6FDCD07E5}">
      <dgm:prSet/>
      <dgm:spPr/>
      <dgm:t>
        <a:bodyPr/>
        <a:lstStyle/>
        <a:p>
          <a:pPr algn="l" rtl="0"/>
          <a:endParaRPr lang="he-IL"/>
        </a:p>
      </dgm:t>
    </dgm:pt>
    <dgm:pt modelId="{D456F35F-F4AA-456C-8121-DC0B456E97BB}">
      <dgm:prSet phldrT="[טקסט]"/>
      <dgm:spPr/>
      <dgm:t>
        <a:bodyPr/>
        <a:lstStyle/>
        <a:p>
          <a:pPr algn="l" rtl="0"/>
          <a:r>
            <a:rPr lang="en-US"/>
            <a:t>MPD1</a:t>
          </a:r>
          <a:endParaRPr lang="he-IL"/>
        </a:p>
      </dgm:t>
    </dgm:pt>
    <dgm:pt modelId="{25833C92-61A5-4255-B006-87F3BB24EE2F}" type="parTrans" cxnId="{9021F45E-9BED-4FAC-9552-53E59351876C}">
      <dgm:prSet/>
      <dgm:spPr/>
      <dgm:t>
        <a:bodyPr/>
        <a:lstStyle/>
        <a:p>
          <a:pPr algn="l" rtl="0"/>
          <a:endParaRPr lang="he-IL"/>
        </a:p>
      </dgm:t>
    </dgm:pt>
    <dgm:pt modelId="{B92414E1-8FAE-4954-8699-C40F19862396}" type="sibTrans" cxnId="{9021F45E-9BED-4FAC-9552-53E59351876C}">
      <dgm:prSet/>
      <dgm:spPr/>
      <dgm:t>
        <a:bodyPr/>
        <a:lstStyle/>
        <a:p>
          <a:pPr algn="l" rtl="0"/>
          <a:endParaRPr lang="he-IL"/>
        </a:p>
      </dgm:t>
    </dgm:pt>
    <dgm:pt modelId="{38E9692B-1A4A-4F3C-ABD4-A169788B1019}">
      <dgm:prSet phldrT="[טקסט]"/>
      <dgm:spPr/>
      <dgm:t>
        <a:bodyPr/>
        <a:lstStyle/>
        <a:p>
          <a:pPr algn="l" rtl="0"/>
          <a:r>
            <a:rPr lang="en-US"/>
            <a:t>MPD2</a:t>
          </a:r>
          <a:endParaRPr lang="he-IL"/>
        </a:p>
      </dgm:t>
    </dgm:pt>
    <dgm:pt modelId="{942B4C46-1471-4483-B96B-7C41298E328A}" type="parTrans" cxnId="{29AC6A1A-D682-40B6-A0CB-A01CD11A4556}">
      <dgm:prSet/>
      <dgm:spPr/>
      <dgm:t>
        <a:bodyPr/>
        <a:lstStyle/>
        <a:p>
          <a:pPr algn="l" rtl="0"/>
          <a:endParaRPr lang="he-IL"/>
        </a:p>
      </dgm:t>
    </dgm:pt>
    <dgm:pt modelId="{352F5D0D-7FB1-443A-A5AE-6D51EDCF05F8}" type="sibTrans" cxnId="{29AC6A1A-D682-40B6-A0CB-A01CD11A4556}">
      <dgm:prSet/>
      <dgm:spPr/>
      <dgm:t>
        <a:bodyPr/>
        <a:lstStyle/>
        <a:p>
          <a:pPr algn="l" rtl="0"/>
          <a:endParaRPr lang="he-IL"/>
        </a:p>
      </dgm:t>
    </dgm:pt>
    <dgm:pt modelId="{22F054FC-2BBF-40F2-97A2-97DE7AF0251E}">
      <dgm:prSet phldrT="[טקסט]"/>
      <dgm:spPr/>
      <dgm:t>
        <a:bodyPr/>
        <a:lstStyle/>
        <a:p>
          <a:pPr algn="l" rtl="0"/>
          <a:r>
            <a:rPr lang="en-US"/>
            <a:t>MPD3</a:t>
          </a:r>
          <a:endParaRPr lang="he-IL"/>
        </a:p>
      </dgm:t>
    </dgm:pt>
    <dgm:pt modelId="{65067929-0E34-430A-A810-F73FA6693814}" type="parTrans" cxnId="{ED87B510-C143-4DAB-BB99-7D9FDBF8BFF9}">
      <dgm:prSet/>
      <dgm:spPr/>
      <dgm:t>
        <a:bodyPr/>
        <a:lstStyle/>
        <a:p>
          <a:pPr algn="l" rtl="0"/>
          <a:endParaRPr lang="he-IL"/>
        </a:p>
      </dgm:t>
    </dgm:pt>
    <dgm:pt modelId="{D95F1137-6A3D-477D-8BE8-959AE1E0AC1A}" type="sibTrans" cxnId="{ED87B510-C143-4DAB-BB99-7D9FDBF8BFF9}">
      <dgm:prSet/>
      <dgm:spPr/>
      <dgm:t>
        <a:bodyPr/>
        <a:lstStyle/>
        <a:p>
          <a:pPr algn="l" rtl="0"/>
          <a:endParaRPr lang="he-IL"/>
        </a:p>
      </dgm:t>
    </dgm:pt>
    <dgm:pt modelId="{20D365BA-5413-4CC4-8D35-758E82493E83}" type="pres">
      <dgm:prSet presAssocID="{94FBF287-7BCD-4DF9-914B-1621862A675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1D737DBB-83DB-4911-B225-F20ED12ADADB}" type="pres">
      <dgm:prSet presAssocID="{F4C9F2AC-4F16-42C4-A3A3-5CC0D07A8342}" presName="node" presStyleLbl="node1" presStyleIdx="0" presStyleCnt="4" custRadScaleRad="100046" custRadScaleInc="-255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905245A-B962-4B43-A5D3-FA067C9BF7BA}" type="pres">
      <dgm:prSet presAssocID="{82D3A061-4D5F-465C-9D6C-85000FBB8D71}" presName="sibTrans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779FA94A-7382-4E68-8F2B-BF09262EE8C9}" type="pres">
      <dgm:prSet presAssocID="{82D3A061-4D5F-465C-9D6C-85000FBB8D71}" presName="connectorText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048EA60F-5725-47E5-BF56-8714854DE009}" type="pres">
      <dgm:prSet presAssocID="{D456F35F-F4AA-456C-8121-DC0B456E97B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63F7B27-3D34-467D-BAEB-464BC3EE223F}" type="pres">
      <dgm:prSet presAssocID="{B92414E1-8FAE-4954-8699-C40F19862396}" presName="sibTrans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F519F4D5-5FD2-46E7-B033-A4F2F2094323}" type="pres">
      <dgm:prSet presAssocID="{B92414E1-8FAE-4954-8699-C40F19862396}" presName="connectorText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FC6CC83F-BB69-4B5D-A544-904D29D465B2}" type="pres">
      <dgm:prSet presAssocID="{38E9692B-1A4A-4F3C-ABD4-A169788B101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2DC5225-6453-499B-88F5-EFF7C863DC2D}" type="pres">
      <dgm:prSet presAssocID="{352F5D0D-7FB1-443A-A5AE-6D51EDCF05F8}" presName="sibTrans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7330ABEF-84BD-494D-99E3-232C25C72335}" type="pres">
      <dgm:prSet presAssocID="{352F5D0D-7FB1-443A-A5AE-6D51EDCF05F8}" presName="connectorText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409EC062-A297-4E38-A807-5C89B0E452CC}" type="pres">
      <dgm:prSet presAssocID="{22F054FC-2BBF-40F2-97A2-97DE7AF0251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59A2FA3-1B8A-4B75-A8E5-0686A1A36106}" type="pres">
      <dgm:prSet presAssocID="{D95F1137-6A3D-477D-8BE8-959AE1E0AC1A}" presName="sibTrans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F99A6E5E-56FD-4242-B4D8-60BE53003002}" type="pres">
      <dgm:prSet presAssocID="{D95F1137-6A3D-477D-8BE8-959AE1E0AC1A}" presName="connectorText" presStyleLbl="sibTrans2D1" presStyleIdx="3" presStyleCnt="4"/>
      <dgm:spPr/>
      <dgm:t>
        <a:bodyPr/>
        <a:lstStyle/>
        <a:p>
          <a:pPr rtl="1"/>
          <a:endParaRPr lang="he-IL"/>
        </a:p>
      </dgm:t>
    </dgm:pt>
  </dgm:ptLst>
  <dgm:cxnLst>
    <dgm:cxn modelId="{0A84C304-C2B7-4DC0-9D7C-BE0D83A4645A}" type="presOf" srcId="{82D3A061-4D5F-465C-9D6C-85000FBB8D71}" destId="{779FA94A-7382-4E68-8F2B-BF09262EE8C9}" srcOrd="1" destOrd="0" presId="urn:microsoft.com/office/officeart/2005/8/layout/cycle2"/>
    <dgm:cxn modelId="{CBBF8EF1-AFA8-448C-B0C3-99F3DB9665DB}" type="presOf" srcId="{94FBF287-7BCD-4DF9-914B-1621862A6758}" destId="{20D365BA-5413-4CC4-8D35-758E82493E83}" srcOrd="0" destOrd="0" presId="urn:microsoft.com/office/officeart/2005/8/layout/cycle2"/>
    <dgm:cxn modelId="{B770079A-23A7-4AFC-BE82-B0CC0A657875}" type="presOf" srcId="{B92414E1-8FAE-4954-8699-C40F19862396}" destId="{363F7B27-3D34-467D-BAEB-464BC3EE223F}" srcOrd="0" destOrd="0" presId="urn:microsoft.com/office/officeart/2005/8/layout/cycle2"/>
    <dgm:cxn modelId="{7911D1A8-745D-4461-86E6-AB57734F9A79}" type="presOf" srcId="{22F054FC-2BBF-40F2-97A2-97DE7AF0251E}" destId="{409EC062-A297-4E38-A807-5C89B0E452CC}" srcOrd="0" destOrd="0" presId="urn:microsoft.com/office/officeart/2005/8/layout/cycle2"/>
    <dgm:cxn modelId="{E9F40388-2F5C-400C-8890-27FD500C86E2}" type="presOf" srcId="{D456F35F-F4AA-456C-8121-DC0B456E97BB}" destId="{048EA60F-5725-47E5-BF56-8714854DE009}" srcOrd="0" destOrd="0" presId="urn:microsoft.com/office/officeart/2005/8/layout/cycle2"/>
    <dgm:cxn modelId="{40E13D8E-4B79-46E2-B018-CEF3A57BCF92}" type="presOf" srcId="{352F5D0D-7FB1-443A-A5AE-6D51EDCF05F8}" destId="{E2DC5225-6453-499B-88F5-EFF7C863DC2D}" srcOrd="0" destOrd="0" presId="urn:microsoft.com/office/officeart/2005/8/layout/cycle2"/>
    <dgm:cxn modelId="{ED87B510-C143-4DAB-BB99-7D9FDBF8BFF9}" srcId="{94FBF287-7BCD-4DF9-914B-1621862A6758}" destId="{22F054FC-2BBF-40F2-97A2-97DE7AF0251E}" srcOrd="3" destOrd="0" parTransId="{65067929-0E34-430A-A810-F73FA6693814}" sibTransId="{D95F1137-6A3D-477D-8BE8-959AE1E0AC1A}"/>
    <dgm:cxn modelId="{29AC6A1A-D682-40B6-A0CB-A01CD11A4556}" srcId="{94FBF287-7BCD-4DF9-914B-1621862A6758}" destId="{38E9692B-1A4A-4F3C-ABD4-A169788B1019}" srcOrd="2" destOrd="0" parTransId="{942B4C46-1471-4483-B96B-7C41298E328A}" sibTransId="{352F5D0D-7FB1-443A-A5AE-6D51EDCF05F8}"/>
    <dgm:cxn modelId="{05C797D2-ADB0-45E5-94BB-E2B11DED53ED}" type="presOf" srcId="{F4C9F2AC-4F16-42C4-A3A3-5CC0D07A8342}" destId="{1D737DBB-83DB-4911-B225-F20ED12ADADB}" srcOrd="0" destOrd="0" presId="urn:microsoft.com/office/officeart/2005/8/layout/cycle2"/>
    <dgm:cxn modelId="{B42B3C3E-93C4-46A6-9E8C-23A6FDCD07E5}" srcId="{94FBF287-7BCD-4DF9-914B-1621862A6758}" destId="{F4C9F2AC-4F16-42C4-A3A3-5CC0D07A8342}" srcOrd="0" destOrd="0" parTransId="{3946E83F-40DF-4DC6-89FF-1071F698879E}" sibTransId="{82D3A061-4D5F-465C-9D6C-85000FBB8D71}"/>
    <dgm:cxn modelId="{D9C6B5F9-CC8E-4D89-BB1F-EEF573420F84}" type="presOf" srcId="{352F5D0D-7FB1-443A-A5AE-6D51EDCF05F8}" destId="{7330ABEF-84BD-494D-99E3-232C25C72335}" srcOrd="1" destOrd="0" presId="urn:microsoft.com/office/officeart/2005/8/layout/cycle2"/>
    <dgm:cxn modelId="{55C95225-936E-4201-B65E-CCE45FAC644A}" type="presOf" srcId="{82D3A061-4D5F-465C-9D6C-85000FBB8D71}" destId="{7905245A-B962-4B43-A5D3-FA067C9BF7BA}" srcOrd="0" destOrd="0" presId="urn:microsoft.com/office/officeart/2005/8/layout/cycle2"/>
    <dgm:cxn modelId="{F62357B8-2D75-4EB0-9A8C-FC06ED6809D5}" type="presOf" srcId="{D95F1137-6A3D-477D-8BE8-959AE1E0AC1A}" destId="{F99A6E5E-56FD-4242-B4D8-60BE53003002}" srcOrd="1" destOrd="0" presId="urn:microsoft.com/office/officeart/2005/8/layout/cycle2"/>
    <dgm:cxn modelId="{9021F45E-9BED-4FAC-9552-53E59351876C}" srcId="{94FBF287-7BCD-4DF9-914B-1621862A6758}" destId="{D456F35F-F4AA-456C-8121-DC0B456E97BB}" srcOrd="1" destOrd="0" parTransId="{25833C92-61A5-4255-B006-87F3BB24EE2F}" sibTransId="{B92414E1-8FAE-4954-8699-C40F19862396}"/>
    <dgm:cxn modelId="{B588513C-FA15-4349-8D94-715F49D75D17}" type="presOf" srcId="{38E9692B-1A4A-4F3C-ABD4-A169788B1019}" destId="{FC6CC83F-BB69-4B5D-A544-904D29D465B2}" srcOrd="0" destOrd="0" presId="urn:microsoft.com/office/officeart/2005/8/layout/cycle2"/>
    <dgm:cxn modelId="{F0BF6D90-3638-4BF4-977B-1FBF8FED9CFD}" type="presOf" srcId="{B92414E1-8FAE-4954-8699-C40F19862396}" destId="{F519F4D5-5FD2-46E7-B033-A4F2F2094323}" srcOrd="1" destOrd="0" presId="urn:microsoft.com/office/officeart/2005/8/layout/cycle2"/>
    <dgm:cxn modelId="{000E8C78-79D4-42B7-97E7-9F633B026E64}" type="presOf" srcId="{D95F1137-6A3D-477D-8BE8-959AE1E0AC1A}" destId="{D59A2FA3-1B8A-4B75-A8E5-0686A1A36106}" srcOrd="0" destOrd="0" presId="urn:microsoft.com/office/officeart/2005/8/layout/cycle2"/>
    <dgm:cxn modelId="{CE1AFB2D-2898-4AF1-B6C4-760790A2CC99}" type="presParOf" srcId="{20D365BA-5413-4CC4-8D35-758E82493E83}" destId="{1D737DBB-83DB-4911-B225-F20ED12ADADB}" srcOrd="0" destOrd="0" presId="urn:microsoft.com/office/officeart/2005/8/layout/cycle2"/>
    <dgm:cxn modelId="{10833F3A-2AAC-4C00-9B8B-CC6790926BAA}" type="presParOf" srcId="{20D365BA-5413-4CC4-8D35-758E82493E83}" destId="{7905245A-B962-4B43-A5D3-FA067C9BF7BA}" srcOrd="1" destOrd="0" presId="urn:microsoft.com/office/officeart/2005/8/layout/cycle2"/>
    <dgm:cxn modelId="{3E8EF809-4C8C-47FB-BDE2-DBCB998E7D5A}" type="presParOf" srcId="{7905245A-B962-4B43-A5D3-FA067C9BF7BA}" destId="{779FA94A-7382-4E68-8F2B-BF09262EE8C9}" srcOrd="0" destOrd="0" presId="urn:microsoft.com/office/officeart/2005/8/layout/cycle2"/>
    <dgm:cxn modelId="{266645AF-036F-44AB-9BDD-C98639F42324}" type="presParOf" srcId="{20D365BA-5413-4CC4-8D35-758E82493E83}" destId="{048EA60F-5725-47E5-BF56-8714854DE009}" srcOrd="2" destOrd="0" presId="urn:microsoft.com/office/officeart/2005/8/layout/cycle2"/>
    <dgm:cxn modelId="{DF3DDA5A-F49E-41A1-8FEC-D3A5C9CFB0E0}" type="presParOf" srcId="{20D365BA-5413-4CC4-8D35-758E82493E83}" destId="{363F7B27-3D34-467D-BAEB-464BC3EE223F}" srcOrd="3" destOrd="0" presId="urn:microsoft.com/office/officeart/2005/8/layout/cycle2"/>
    <dgm:cxn modelId="{F7A1B7D7-8275-4329-BFAF-00B1399C469C}" type="presParOf" srcId="{363F7B27-3D34-467D-BAEB-464BC3EE223F}" destId="{F519F4D5-5FD2-46E7-B033-A4F2F2094323}" srcOrd="0" destOrd="0" presId="urn:microsoft.com/office/officeart/2005/8/layout/cycle2"/>
    <dgm:cxn modelId="{68A2E57E-7C87-44BE-B9EC-E433B36CC0B6}" type="presParOf" srcId="{20D365BA-5413-4CC4-8D35-758E82493E83}" destId="{FC6CC83F-BB69-4B5D-A544-904D29D465B2}" srcOrd="4" destOrd="0" presId="urn:microsoft.com/office/officeart/2005/8/layout/cycle2"/>
    <dgm:cxn modelId="{4F104A24-8D09-4EFB-8457-BA0428CB37C0}" type="presParOf" srcId="{20D365BA-5413-4CC4-8D35-758E82493E83}" destId="{E2DC5225-6453-499B-88F5-EFF7C863DC2D}" srcOrd="5" destOrd="0" presId="urn:microsoft.com/office/officeart/2005/8/layout/cycle2"/>
    <dgm:cxn modelId="{7807AF22-30D3-4220-BA27-9114EE20636B}" type="presParOf" srcId="{E2DC5225-6453-499B-88F5-EFF7C863DC2D}" destId="{7330ABEF-84BD-494D-99E3-232C25C72335}" srcOrd="0" destOrd="0" presId="urn:microsoft.com/office/officeart/2005/8/layout/cycle2"/>
    <dgm:cxn modelId="{0DC6C776-D714-4BE0-9405-DF6C7AC3B9FA}" type="presParOf" srcId="{20D365BA-5413-4CC4-8D35-758E82493E83}" destId="{409EC062-A297-4E38-A807-5C89B0E452CC}" srcOrd="6" destOrd="0" presId="urn:microsoft.com/office/officeart/2005/8/layout/cycle2"/>
    <dgm:cxn modelId="{302F09D4-C399-45CB-B293-16864948CB83}" type="presParOf" srcId="{20D365BA-5413-4CC4-8D35-758E82493E83}" destId="{D59A2FA3-1B8A-4B75-A8E5-0686A1A36106}" srcOrd="7" destOrd="0" presId="urn:microsoft.com/office/officeart/2005/8/layout/cycle2"/>
    <dgm:cxn modelId="{C8096475-8C54-415C-AE07-8DD00BCC1123}" type="presParOf" srcId="{D59A2FA3-1B8A-4B75-A8E5-0686A1A36106}" destId="{F99A6E5E-56FD-4242-B4D8-60BE5300300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737DBB-83DB-4911-B225-F20ED12ADADB}">
      <dsp:nvSpPr>
        <dsp:cNvPr id="0" name=""/>
        <dsp:cNvSpPr/>
      </dsp:nvSpPr>
      <dsp:spPr>
        <a:xfrm>
          <a:off x="1536379" y="147"/>
          <a:ext cx="853231" cy="853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idle</a:t>
          </a:r>
          <a:endParaRPr lang="he-IL" sz="1600" kern="1200"/>
        </a:p>
      </dsp:txBody>
      <dsp:txXfrm>
        <a:off x="1536379" y="147"/>
        <a:ext cx="853231" cy="853231"/>
      </dsp:txXfrm>
    </dsp:sp>
    <dsp:sp modelId="{7905245A-B962-4B43-A5D3-FA067C9BF7BA}">
      <dsp:nvSpPr>
        <dsp:cNvPr id="0" name=""/>
        <dsp:cNvSpPr/>
      </dsp:nvSpPr>
      <dsp:spPr>
        <a:xfrm rot="2666269">
          <a:off x="2303524" y="731508"/>
          <a:ext cx="234184" cy="287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/>
        </a:p>
      </dsp:txBody>
      <dsp:txXfrm rot="2666269">
        <a:off x="2303524" y="731508"/>
        <a:ext cx="234184" cy="287965"/>
      </dsp:txXfrm>
    </dsp:sp>
    <dsp:sp modelId="{048EA60F-5725-47E5-BF56-8714854DE009}">
      <dsp:nvSpPr>
        <dsp:cNvPr id="0" name=""/>
        <dsp:cNvSpPr/>
      </dsp:nvSpPr>
      <dsp:spPr>
        <a:xfrm>
          <a:off x="2461086" y="906884"/>
          <a:ext cx="853231" cy="853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MPD1</a:t>
          </a:r>
          <a:endParaRPr lang="he-IL" sz="1600" kern="1200"/>
        </a:p>
      </dsp:txBody>
      <dsp:txXfrm>
        <a:off x="2461086" y="906884"/>
        <a:ext cx="853231" cy="853231"/>
      </dsp:txXfrm>
    </dsp:sp>
    <dsp:sp modelId="{363F7B27-3D34-467D-BAEB-464BC3EE223F}">
      <dsp:nvSpPr>
        <dsp:cNvPr id="0" name=""/>
        <dsp:cNvSpPr/>
      </dsp:nvSpPr>
      <dsp:spPr>
        <a:xfrm rot="8100000">
          <a:off x="2325378" y="1638220"/>
          <a:ext cx="227240" cy="287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/>
        </a:p>
      </dsp:txBody>
      <dsp:txXfrm rot="8100000">
        <a:off x="2325378" y="1638220"/>
        <a:ext cx="227240" cy="287965"/>
      </dsp:txXfrm>
    </dsp:sp>
    <dsp:sp modelId="{FC6CC83F-BB69-4B5D-A544-904D29D465B2}">
      <dsp:nvSpPr>
        <dsp:cNvPr id="0" name=""/>
        <dsp:cNvSpPr/>
      </dsp:nvSpPr>
      <dsp:spPr>
        <a:xfrm>
          <a:off x="1554584" y="1813386"/>
          <a:ext cx="853231" cy="853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MPD2</a:t>
          </a:r>
          <a:endParaRPr lang="he-IL" sz="1600" kern="1200"/>
        </a:p>
      </dsp:txBody>
      <dsp:txXfrm>
        <a:off x="1554584" y="1813386"/>
        <a:ext cx="853231" cy="853231"/>
      </dsp:txXfrm>
    </dsp:sp>
    <dsp:sp modelId="{E2DC5225-6453-499B-88F5-EFF7C863DC2D}">
      <dsp:nvSpPr>
        <dsp:cNvPr id="0" name=""/>
        <dsp:cNvSpPr/>
      </dsp:nvSpPr>
      <dsp:spPr>
        <a:xfrm rot="13500000">
          <a:off x="1418876" y="1647315"/>
          <a:ext cx="227240" cy="287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/>
        </a:p>
      </dsp:txBody>
      <dsp:txXfrm rot="13500000">
        <a:off x="1418876" y="1647315"/>
        <a:ext cx="227240" cy="287965"/>
      </dsp:txXfrm>
    </dsp:sp>
    <dsp:sp modelId="{409EC062-A297-4E38-A807-5C89B0E452CC}">
      <dsp:nvSpPr>
        <dsp:cNvPr id="0" name=""/>
        <dsp:cNvSpPr/>
      </dsp:nvSpPr>
      <dsp:spPr>
        <a:xfrm>
          <a:off x="648081" y="906884"/>
          <a:ext cx="853231" cy="853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MPD3</a:t>
          </a:r>
          <a:endParaRPr lang="he-IL" sz="1600" kern="1200"/>
        </a:p>
      </dsp:txBody>
      <dsp:txXfrm>
        <a:off x="648081" y="906884"/>
        <a:ext cx="853231" cy="853231"/>
      </dsp:txXfrm>
    </dsp:sp>
    <dsp:sp modelId="{D59A2FA3-1B8A-4B75-A8E5-0686A1A36106}">
      <dsp:nvSpPr>
        <dsp:cNvPr id="0" name=""/>
        <dsp:cNvSpPr/>
      </dsp:nvSpPr>
      <dsp:spPr>
        <a:xfrm rot="18864687">
          <a:off x="1404207" y="740607"/>
          <a:ext cx="220541" cy="287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/>
        </a:p>
      </dsp:txBody>
      <dsp:txXfrm rot="18864687">
        <a:off x="1404207" y="740607"/>
        <a:ext cx="220541" cy="287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55FF-C35B-46F9-A622-8D854F5DC203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37B4-EDB9-4B95-B38B-55516F102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133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הערות:</a:t>
            </a:r>
          </a:p>
          <a:p>
            <a:pPr algn="r" rtl="1"/>
            <a:r>
              <a:rPr lang="he-IL" dirty="0" smtClean="0"/>
              <a:t>מי אנחנו.</a:t>
            </a:r>
            <a:r>
              <a:rPr lang="he-IL" baseline="0" dirty="0" smtClean="0"/>
              <a:t> תזכורת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RAM we save the </a:t>
            </a:r>
            <a:r>
              <a:rPr lang="en-US" b="1" u="sng" dirty="0" smtClean="0"/>
              <a:t>row</a:t>
            </a:r>
            <a:r>
              <a:rPr lang="en-US" dirty="0" smtClean="0"/>
              <a:t> in SDRAM, in which the symbol of this block </a:t>
            </a:r>
            <a:r>
              <a:rPr lang="en-US" b="1" u="sng" dirty="0" smtClean="0"/>
              <a:t>starts</a:t>
            </a:r>
            <a:r>
              <a:rPr lang="en-US" dirty="0" smtClean="0"/>
              <a:t>. (14 bits)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פירוט האלגוריתם יעשה בע"פ במידה ונדרש לכך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פירוט</a:t>
            </a:r>
            <a:r>
              <a:rPr lang="he-IL" baseline="0" dirty="0" smtClean="0"/>
              <a:t> ה </a:t>
            </a:r>
            <a:r>
              <a:rPr lang="en-US" baseline="0" dirty="0" err="1" smtClean="0"/>
              <a:t>Toggeling</a:t>
            </a:r>
            <a:r>
              <a:rPr lang="he-IL" baseline="0" dirty="0" smtClean="0"/>
              <a:t>:</a:t>
            </a:r>
          </a:p>
          <a:p>
            <a:pPr algn="r" rtl="1"/>
            <a:r>
              <a:rPr lang="he-IL" baseline="0" dirty="0" smtClean="0"/>
              <a:t>מתחילים ממצב </a:t>
            </a:r>
            <a:r>
              <a:rPr lang="en-US" baseline="0" dirty="0" smtClean="0"/>
              <a:t>idle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כשה </a:t>
            </a:r>
            <a:r>
              <a:rPr lang="en-US" baseline="0" dirty="0" smtClean="0"/>
              <a:t>RAM</a:t>
            </a:r>
            <a:r>
              <a:rPr lang="he-IL" baseline="0" dirty="0" smtClean="0"/>
              <a:t>מסיים להתעדכן בשינויים המוזנים לו ע"י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, נשלח סיגנל ל </a:t>
            </a:r>
            <a:r>
              <a:rPr lang="en-US" baseline="0" dirty="0" smtClean="0"/>
              <a:t>Rd_Mng</a:t>
            </a:r>
            <a:r>
              <a:rPr lang="he-IL" baseline="0" dirty="0" smtClean="0"/>
              <a:t> המורה לו להתחיל לפעול ולקרוא מ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אל </a:t>
            </a:r>
            <a:r>
              <a:rPr lang="en-US" baseline="0" dirty="0" smtClean="0"/>
              <a:t>FIFO – A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בכל פעם שה </a:t>
            </a:r>
            <a:r>
              <a:rPr lang="en-US" baseline="0" dirty="0" smtClean="0"/>
              <a:t>VESA</a:t>
            </a:r>
            <a:r>
              <a:rPr lang="he-IL" baseline="0" dirty="0" smtClean="0"/>
              <a:t> מבקשת מחזור כתיבה אליה (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), אנו קוראים מ </a:t>
            </a:r>
            <a:r>
              <a:rPr lang="en-US" baseline="0" dirty="0" smtClean="0"/>
              <a:t>FIFO</a:t>
            </a:r>
            <a:r>
              <a:rPr lang="he-IL" baseline="0" dirty="0" smtClean="0"/>
              <a:t> אחד וכותבים לאחר.</a:t>
            </a:r>
          </a:p>
          <a:p>
            <a:pPr algn="r" rtl="1"/>
            <a:r>
              <a:rPr lang="he-IL" baseline="0" dirty="0" smtClean="0"/>
              <a:t>ה </a:t>
            </a:r>
            <a:r>
              <a:rPr lang="en-US" baseline="0" dirty="0" smtClean="0"/>
              <a:t>toggling</a:t>
            </a:r>
            <a:r>
              <a:rPr lang="he-IL" baseline="0" dirty="0" smtClean="0"/>
              <a:t> נעשה עד שמגיעים לשורה האחרונה ב </a:t>
            </a:r>
            <a:r>
              <a:rPr lang="en-US" baseline="0" dirty="0" smtClean="0"/>
              <a:t>VEAS</a:t>
            </a:r>
            <a:r>
              <a:rPr lang="he-IL" baseline="0" dirty="0" smtClean="0"/>
              <a:t>, בה יש לקרוא רק מ </a:t>
            </a:r>
            <a:r>
              <a:rPr lang="en-US" baseline="0" dirty="0" smtClean="0"/>
              <a:t>FIFO B</a:t>
            </a:r>
            <a:r>
              <a:rPr lang="he-IL" baseline="0" dirty="0" smtClean="0"/>
              <a:t>.</a:t>
            </a:r>
          </a:p>
          <a:p>
            <a:pPr algn="r" rtl="1"/>
            <a:endParaRPr lang="he-IL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הצגת תוכן המצגת:</a:t>
            </a:r>
          </a:p>
          <a:p>
            <a:pPr algn="r" rtl="1">
              <a:buFontTx/>
              <a:buChar char="-"/>
            </a:pPr>
            <a:r>
              <a:rPr lang="he-IL" dirty="0" smtClean="0"/>
              <a:t>מבט כללי על </a:t>
            </a:r>
            <a:r>
              <a:rPr lang="he-IL" dirty="0" err="1" smtClean="0"/>
              <a:t>הפרוייקט</a:t>
            </a:r>
            <a:r>
              <a:rPr lang="he-IL" dirty="0" smtClean="0"/>
              <a:t> ולמה הוא נועד</a:t>
            </a:r>
          </a:p>
          <a:p>
            <a:pPr algn="r" rtl="1">
              <a:buFontTx/>
              <a:buChar char="-"/>
            </a:pPr>
            <a:r>
              <a:rPr lang="he-IL" baseline="0" dirty="0" smtClean="0"/>
              <a:t>הארכיטקטורה העליונה ומבט כולל על מבנה המערכת</a:t>
            </a:r>
          </a:p>
          <a:p>
            <a:pPr algn="r" rtl="1">
              <a:buFontTx/>
              <a:buChar char="-"/>
            </a:pPr>
            <a:r>
              <a:rPr lang="he-IL" baseline="0" dirty="0" smtClean="0"/>
              <a:t>הסברת עקרון הפעולה של כל בלוק</a:t>
            </a:r>
          </a:p>
          <a:p>
            <a:pPr algn="r" rtl="1">
              <a:buFontTx/>
              <a:buChar char="-"/>
            </a:pPr>
            <a:r>
              <a:rPr lang="he-IL" baseline="0" dirty="0" smtClean="0"/>
              <a:t>הלו"ז של </a:t>
            </a:r>
            <a:r>
              <a:rPr lang="he-IL" baseline="0" dirty="0" err="1" smtClean="0"/>
              <a:t>הפרוייקט</a:t>
            </a:r>
            <a:endParaRPr lang="he-IL" dirty="0" smtClean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תזכורת:</a:t>
            </a:r>
          </a:p>
          <a:p>
            <a:pPr algn="r" rtl="1"/>
            <a:r>
              <a:rPr lang="he-IL" baseline="0" dirty="0" smtClean="0"/>
              <a:t>ביצוע שינויים על גבי מסך תוך כדי יצירת התמונה ללא צורך בשמירת פריים שלם.</a:t>
            </a:r>
          </a:p>
          <a:p>
            <a:pPr algn="r" rtl="1"/>
            <a:r>
              <a:rPr lang="he-IL" baseline="0" dirty="0" smtClean="0"/>
              <a:t>משתמשים בתשתית של </a:t>
            </a:r>
            <a:r>
              <a:rPr lang="he-IL" baseline="0" dirty="0" err="1" smtClean="0"/>
              <a:t>פרוייקט</a:t>
            </a:r>
            <a:r>
              <a:rPr lang="he-IL" baseline="0" dirty="0" smtClean="0"/>
              <a:t> קודם.</a:t>
            </a:r>
          </a:p>
          <a:p>
            <a:pPr algn="r" rtl="1"/>
            <a:r>
              <a:rPr lang="he-IL" baseline="0" dirty="0" smtClean="0"/>
              <a:t>התקשורת החיצונית בין המערכת למחשב תבוצע באמצעות פרוטוקול </a:t>
            </a:r>
            <a:r>
              <a:rPr lang="en-US" baseline="0" dirty="0" smtClean="0"/>
              <a:t>UART</a:t>
            </a:r>
            <a:r>
              <a:rPr lang="he-IL" baseline="0" dirty="0" smtClean="0"/>
              <a:t> </a:t>
            </a:r>
          </a:p>
          <a:p>
            <a:pPr algn="r" rtl="1"/>
            <a:r>
              <a:rPr lang="he-IL" baseline="0" dirty="0" smtClean="0"/>
              <a:t>התקשורת בין הבלוקים הפנימיים תבוצע בהתאם לפרוטוקול </a:t>
            </a:r>
            <a:r>
              <a:rPr lang="en-US" baseline="0" dirty="0" smtClean="0"/>
              <a:t>WISHBONE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כל הבלוקים עובדים בתדר של 133</a:t>
            </a:r>
            <a:r>
              <a:rPr lang="en-US" baseline="0" dirty="0" smtClean="0"/>
              <a:t>MHz</a:t>
            </a:r>
            <a:r>
              <a:rPr lang="he-IL" baseline="0" dirty="0" smtClean="0"/>
              <a:t> למעט ה</a:t>
            </a:r>
            <a:r>
              <a:rPr lang="en-US" baseline="0" dirty="0" err="1" smtClean="0"/>
              <a:t>Vesa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תזכורת: </a:t>
            </a:r>
          </a:p>
          <a:p>
            <a:pPr algn="r" rtl="1"/>
            <a:r>
              <a:rPr lang="he-IL" baseline="0" dirty="0" smtClean="0"/>
              <a:t>הצגה כללית של תשתית </a:t>
            </a:r>
            <a:r>
              <a:rPr lang="he-IL" baseline="0" dirty="0" err="1" smtClean="0"/>
              <a:t>הפרוייקט</a:t>
            </a:r>
            <a:r>
              <a:rPr lang="he-IL" baseline="0" dirty="0" smtClean="0"/>
              <a:t> הקודם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תזכורת:</a:t>
            </a:r>
          </a:p>
          <a:p>
            <a:pPr algn="r" rtl="1"/>
            <a:r>
              <a:rPr lang="he-IL" dirty="0" smtClean="0"/>
              <a:t>הבלוקים השונים שבהם</a:t>
            </a:r>
            <a:r>
              <a:rPr lang="he-IL" baseline="0" dirty="0" smtClean="0"/>
              <a:t> נשתמש. לחזור בקצרה על הרעיון הכללי</a:t>
            </a:r>
          </a:p>
          <a:p>
            <a:pPr algn="r" rtl="1"/>
            <a:r>
              <a:rPr lang="en-US" b="0" baseline="0" dirty="0" smtClean="0"/>
              <a:t>RAM</a:t>
            </a:r>
            <a:r>
              <a:rPr lang="he-IL" b="0" baseline="0" dirty="0" smtClean="0"/>
              <a:t>: כל בלוק </a:t>
            </a:r>
            <a:r>
              <a:rPr lang="en-US" b="0" baseline="0" dirty="0" smtClean="0"/>
              <a:t>X,Y </a:t>
            </a:r>
            <a:r>
              <a:rPr lang="he-IL" b="0" baseline="0" dirty="0" smtClean="0"/>
              <a:t> במסך מקבל כתובת משלו ב</a:t>
            </a:r>
            <a:r>
              <a:rPr lang="en-US" b="0" baseline="0" dirty="0" smtClean="0"/>
              <a:t>RAM </a:t>
            </a:r>
            <a:r>
              <a:rPr lang="he-IL" b="0" baseline="0" dirty="0" smtClean="0"/>
              <a:t> כשכתובת זו מכילה את מיקום הביט הראשון ב</a:t>
            </a:r>
            <a:r>
              <a:rPr lang="en-US" b="0" baseline="0" dirty="0" smtClean="0"/>
              <a:t>SDRAM</a:t>
            </a:r>
            <a:r>
              <a:rPr lang="he-IL" b="0" baseline="0" dirty="0" smtClean="0"/>
              <a:t> של הסמל אותו רוצים להציג בבלוק.</a:t>
            </a:r>
          </a:p>
          <a:p>
            <a:pPr algn="r" rtl="1"/>
            <a:r>
              <a:rPr lang="he-IL" b="0" baseline="0" dirty="0" smtClean="0"/>
              <a:t>גודל: </a:t>
            </a:r>
            <a:r>
              <a:rPr lang="en-US" b="0" baseline="0" dirty="0" smtClean="0"/>
              <a:t>300X13</a:t>
            </a:r>
            <a:r>
              <a:rPr lang="he-IL" b="0" baseline="0" dirty="0" smtClean="0"/>
              <a:t> (אורך = 20</a:t>
            </a:r>
            <a:r>
              <a:rPr lang="en-US" b="0" baseline="0" dirty="0" smtClean="0"/>
              <a:t>X</a:t>
            </a:r>
            <a:r>
              <a:rPr lang="he-IL" b="0" baseline="0" dirty="0" smtClean="0"/>
              <a:t>15 בלוקים בפריים אחד, רוחב = 11 כמספר הביטים לייצוג שורה ב </a:t>
            </a:r>
            <a:r>
              <a:rPr lang="en-US" b="0" baseline="0" dirty="0" smtClean="0"/>
              <a:t>SDRAM</a:t>
            </a:r>
            <a:r>
              <a:rPr lang="he-IL" b="0" baseline="0" dirty="0" smtClean="0"/>
              <a:t> + 2 כמספר הביטים לייצוג 4 </a:t>
            </a:r>
            <a:r>
              <a:rPr lang="en-US" b="0" baseline="0" dirty="0" smtClean="0"/>
              <a:t>Banks</a:t>
            </a:r>
            <a:r>
              <a:rPr lang="he-IL" b="0" baseline="0" dirty="0" smtClean="0"/>
              <a:t> של </a:t>
            </a:r>
            <a:r>
              <a:rPr lang="en-US" b="0" baseline="0" dirty="0" smtClean="0"/>
              <a:t>SDRAM</a:t>
            </a:r>
            <a:r>
              <a:rPr lang="he-IL" b="0" baseline="0" dirty="0" smtClean="0"/>
              <a:t> .</a:t>
            </a:r>
          </a:p>
          <a:p>
            <a:pPr algn="r" rtl="1"/>
            <a:r>
              <a:rPr lang="he-IL" b="0" baseline="0" dirty="0" smtClean="0"/>
              <a:t>כל סמל מורכב מ 32 שורות ובכל שורה 32 פיקסלים. כל סמל נשמר ב 2 שורות ב</a:t>
            </a:r>
            <a:r>
              <a:rPr lang="en-US" baseline="0" dirty="0" smtClean="0"/>
              <a:t>.SDRAM </a:t>
            </a:r>
          </a:p>
          <a:p>
            <a:pPr algn="r" rtl="1"/>
            <a:r>
              <a:rPr lang="he-IL" baseline="0" dirty="0" smtClean="0"/>
              <a:t>הסמלים מועברים ל-2 </a:t>
            </a:r>
            <a:r>
              <a:rPr lang="en-US" baseline="0" dirty="0" smtClean="0"/>
              <a:t>FIFOs</a:t>
            </a:r>
            <a:r>
              <a:rPr lang="he-IL" baseline="0" dirty="0" smtClean="0"/>
              <a:t> שעושים </a:t>
            </a:r>
            <a:r>
              <a:rPr lang="en-US" baseline="0" dirty="0" err="1" smtClean="0"/>
              <a:t>toggeling</a:t>
            </a:r>
            <a:r>
              <a:rPr lang="en-US" baseline="0" dirty="0" smtClean="0"/>
              <a:t> </a:t>
            </a:r>
            <a:r>
              <a:rPr lang="he-IL" baseline="0" dirty="0" smtClean="0"/>
              <a:t> ביניהם, פעם אחת כותבים לאחד (מ </a:t>
            </a:r>
            <a:r>
              <a:rPr lang="en-US" baseline="0" dirty="0" smtClean="0"/>
              <a:t>SDRAM</a:t>
            </a:r>
            <a:r>
              <a:rPr lang="he-IL" baseline="0" dirty="0" smtClean="0"/>
              <a:t>) ומעבירים לאחר( ל </a:t>
            </a:r>
            <a:r>
              <a:rPr lang="en-US" baseline="0" dirty="0" smtClean="0"/>
              <a:t>VESA</a:t>
            </a:r>
            <a:r>
              <a:rPr lang="he-IL" baseline="0" dirty="0" smtClean="0"/>
              <a:t> ) ופעם </a:t>
            </a:r>
            <a:r>
              <a:rPr lang="he-IL" baseline="0" dirty="0" err="1" smtClean="0"/>
              <a:t>שניה</a:t>
            </a:r>
            <a:r>
              <a:rPr lang="he-IL" baseline="0" dirty="0" smtClean="0"/>
              <a:t> התפקידים מחלפים.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MPD= Message Pack Data (1 pack of 8 bits that is transmitted in the Payload field. There can be more than 1 MPD in Payload field and the number of MPD is represented by the field Data Length in the transmitted message.</a:t>
            </a:r>
          </a:p>
          <a:p>
            <a:pPr algn="r" rtl="1"/>
            <a:r>
              <a:rPr lang="he-IL" dirty="0" smtClean="0"/>
              <a:t>במצב</a:t>
            </a:r>
            <a:r>
              <a:rPr lang="he-IL" baseline="0" dirty="0" smtClean="0"/>
              <a:t> </a:t>
            </a:r>
            <a:r>
              <a:rPr lang="en-US" baseline="0" dirty="0" smtClean="0"/>
              <a:t>MPD3</a:t>
            </a:r>
            <a:r>
              <a:rPr lang="he-IL" baseline="0" dirty="0" smtClean="0"/>
              <a:t> אנחנו מעברים את השינוי ל </a:t>
            </a:r>
            <a:r>
              <a:rPr lang="en-US" baseline="0" dirty="0" smtClean="0"/>
              <a:t>OPU-FIFO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Opcode FIFO receives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Opcode Unite block. It stores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the VSYNC of the VESA is active. Then,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written to the calculated row in the RAM: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RAM_adr_wr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[8..0] = 20*x + y.</a:t>
            </a:r>
          </a:p>
          <a:p>
            <a:pPr lvl="0"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com_type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 (remove a symbol) then RAM_data_in[0..13]= "0…0"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(add a symbol) RAM_data_in [0..13]= "com_add".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Com_type = the first bit indicating if we want to add or remove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ED2342-45BC-411C-BBAC-D6CEDC703F8A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" Target="slide8.xm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10" Type="http://schemas.openxmlformats.org/officeDocument/2006/relationships/image" Target="../media/image11.jpeg"/><Relationship Id="rId4" Type="http://schemas.openxmlformats.org/officeDocument/2006/relationships/slide" Target="slide12.xml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600200"/>
            <a:ext cx="1615440" cy="85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2438400"/>
            <a:ext cx="7239000" cy="1077218"/>
          </a:xfrm>
          <a:prstGeom prst="rect">
            <a:avLst/>
          </a:prstGeom>
          <a:noFill/>
        </p:spPr>
        <p:txBody>
          <a:bodyPr wrap="square" rtlCol="1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Project mid presentation</a:t>
            </a:r>
          </a:p>
          <a:p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1143000" y="3962400"/>
            <a:ext cx="6705600" cy="2057400"/>
          </a:xfrm>
          <a:prstGeom prst="rect">
            <a:avLst/>
          </a:prstGeom>
        </p:spPr>
        <p:txBody>
          <a:bodyPr tIns="0" anchor="t">
            <a:noAutofit/>
          </a:bodyPr>
          <a:lstStyle/>
          <a:p>
            <a:pPr marL="27432" lvl="0">
              <a:buClr>
                <a:schemeClr val="accent1"/>
              </a:buClr>
              <a:buSzPct val="80000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latin typeface="+mj-lt"/>
              </a:rPr>
              <a:t>Presented by : Olga </a:t>
            </a:r>
            <a:r>
              <a:rPr lang="en-US" sz="2400" b="1" dirty="0" err="1" smtClean="0">
                <a:latin typeface="+mj-lt"/>
              </a:rPr>
              <a:t>Liberman</a:t>
            </a:r>
            <a:r>
              <a:rPr lang="en-US" sz="2400" b="1" dirty="0" smtClean="0">
                <a:latin typeface="+mj-lt"/>
              </a:rPr>
              <a:t> &amp; </a:t>
            </a:r>
            <a:r>
              <a:rPr lang="en-US" sz="2400" b="1" dirty="0" err="1" smtClean="0">
                <a:latin typeface="+mj-lt"/>
              </a:rPr>
              <a:t>Yoav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Shvartz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Supervisor : Moshe </a:t>
            </a:r>
            <a:r>
              <a:rPr lang="en-US" sz="2400" b="1" dirty="0" err="1" smtClean="0">
                <a:latin typeface="+mj-lt"/>
              </a:rPr>
              <a:t>Porian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28.1.2012</a:t>
            </a:r>
            <a:endParaRPr kumimoji="0" lang="he-IL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pic>
        <p:nvPicPr>
          <p:cNvPr id="10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7620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מלבן 10"/>
          <p:cNvSpPr/>
          <p:nvPr/>
        </p:nvSpPr>
        <p:spPr>
          <a:xfrm>
            <a:off x="838200" y="1371600"/>
            <a:ext cx="6265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Symbol Generator</a:t>
            </a:r>
            <a:endParaRPr lang="he-IL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OPU FIFO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04800" y="137160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Goal</a:t>
            </a:r>
            <a:r>
              <a:rPr lang="en-US" sz="3200" b="1" dirty="0" smtClean="0">
                <a:solidFill>
                  <a:srgbClr val="C0000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Stores commands from the OPU.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Sending the changes to RAM.</a:t>
            </a:r>
          </a:p>
        </p:txBody>
      </p:sp>
      <p:grpSp>
        <p:nvGrpSpPr>
          <p:cNvPr id="16" name="קבוצה 15"/>
          <p:cNvGrpSpPr/>
          <p:nvPr/>
        </p:nvGrpSpPr>
        <p:grpSpPr>
          <a:xfrm>
            <a:off x="533400" y="4572000"/>
            <a:ext cx="8077200" cy="1560731"/>
            <a:chOff x="533400" y="4038600"/>
            <a:chExt cx="8077200" cy="1560731"/>
          </a:xfrm>
        </p:grpSpPr>
        <p:sp>
          <p:nvSpPr>
            <p:cNvPr id="8" name="מלבן 7"/>
            <p:cNvSpPr/>
            <p:nvPr/>
          </p:nvSpPr>
          <p:spPr>
            <a:xfrm>
              <a:off x="533400" y="4038600"/>
              <a:ext cx="7543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Size : 300 x 24 (rows x bits)</a:t>
              </a:r>
              <a:endParaRPr lang="en-US" dirty="0"/>
            </a:p>
          </p:txBody>
        </p:sp>
        <p:sp>
          <p:nvSpPr>
            <p:cNvPr id="9" name="מלבן 8"/>
            <p:cNvSpPr/>
            <p:nvPr/>
          </p:nvSpPr>
          <p:spPr>
            <a:xfrm>
              <a:off x="533400" y="4495800"/>
              <a:ext cx="31221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RAM_adr_wr[8..0] = 20*x + y </a:t>
              </a:r>
              <a:endParaRPr lang="en-US" dirty="0"/>
            </a:p>
          </p:txBody>
        </p:sp>
        <p:sp>
          <p:nvSpPr>
            <p:cNvPr id="10" name="מלבן 9"/>
            <p:cNvSpPr/>
            <p:nvPr/>
          </p:nvSpPr>
          <p:spPr>
            <a:xfrm>
              <a:off x="533400" y="4953000"/>
              <a:ext cx="8077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dirty="0" smtClean="0"/>
                <a:t>Com_type = ‘0’ (remove a symbol) </a:t>
              </a:r>
              <a:r>
                <a:rPr lang="en-US" dirty="0" smtClean="0">
                  <a:sym typeface="Wingdings" pitchFamily="2" charset="2"/>
                </a:rPr>
                <a:t></a:t>
              </a:r>
              <a:r>
                <a:rPr lang="en-US" dirty="0" smtClean="0"/>
                <a:t> RAM_data_in[0..13]= "0…0"</a:t>
              </a:r>
            </a:p>
            <a:p>
              <a:r>
                <a:rPr lang="en-US" dirty="0" smtClean="0"/>
                <a:t>Com_type = ‘1’(add a symbol) </a:t>
              </a:r>
              <a:r>
                <a:rPr lang="en-US" dirty="0" smtClean="0">
                  <a:sym typeface="Wingdings" pitchFamily="2" charset="2"/>
                </a:rPr>
                <a:t> </a:t>
              </a:r>
              <a:r>
                <a:rPr lang="en-US" dirty="0" smtClean="0"/>
                <a:t>RAM_data_in [0..13]= "com_add".</a:t>
              </a:r>
              <a:endParaRPr lang="en-US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1219200" y="3505200"/>
            <a:ext cx="6934200" cy="457200"/>
            <a:chOff x="228600" y="2819400"/>
            <a:chExt cx="8610600" cy="1600200"/>
          </a:xfrm>
        </p:grpSpPr>
        <p:sp>
          <p:nvSpPr>
            <p:cNvPr id="12" name="Rectangle 1"/>
            <p:cNvSpPr/>
            <p:nvPr/>
          </p:nvSpPr>
          <p:spPr>
            <a:xfrm>
              <a:off x="228600" y="2819400"/>
              <a:ext cx="11430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0/1</a:t>
              </a:r>
              <a:endParaRPr lang="en-US" sz="2400" dirty="0"/>
            </a:p>
          </p:txBody>
        </p:sp>
        <p:sp>
          <p:nvSpPr>
            <p:cNvPr id="13" name="Rectangle 1"/>
            <p:cNvSpPr/>
            <p:nvPr/>
          </p:nvSpPr>
          <p:spPr>
            <a:xfrm>
              <a:off x="1371600" y="2819400"/>
              <a:ext cx="46482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Com add</a:t>
              </a:r>
              <a:endParaRPr lang="he-IL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3200" dirty="0"/>
            </a:p>
          </p:txBody>
        </p:sp>
        <p:sp>
          <p:nvSpPr>
            <p:cNvPr id="14" name="Rectangle 1"/>
            <p:cNvSpPr/>
            <p:nvPr/>
          </p:nvSpPr>
          <p:spPr>
            <a:xfrm>
              <a:off x="6019800" y="2819400"/>
              <a:ext cx="14478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Rectangle 1"/>
            <p:cNvSpPr/>
            <p:nvPr/>
          </p:nvSpPr>
          <p:spPr>
            <a:xfrm>
              <a:off x="7467600" y="2819400"/>
              <a:ext cx="13716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OPU FIFO</a:t>
            </a:r>
            <a:br>
              <a:rPr lang="en-US" sz="4800" dirty="0" smtClean="0">
                <a:solidFill>
                  <a:schemeClr val="accent1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pins: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0" name="קבוצה 39"/>
          <p:cNvGrpSpPr/>
          <p:nvPr/>
        </p:nvGrpSpPr>
        <p:grpSpPr>
          <a:xfrm>
            <a:off x="361316" y="1643042"/>
            <a:ext cx="8249284" cy="4833958"/>
            <a:chOff x="195769" y="500042"/>
            <a:chExt cx="8340174" cy="5286412"/>
          </a:xfrm>
        </p:grpSpPr>
        <p:sp>
          <p:nvSpPr>
            <p:cNvPr id="41" name="מלבן 40"/>
            <p:cNvSpPr/>
            <p:nvPr/>
          </p:nvSpPr>
          <p:spPr>
            <a:xfrm>
              <a:off x="2767810" y="500042"/>
              <a:ext cx="3456384" cy="52864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5720" y="3059668"/>
              <a:ext cx="23380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op_fifo_wr_en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2709" y="3631173"/>
              <a:ext cx="298101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op_fifo_data_in[23..0]</a:t>
              </a:r>
              <a:endParaRPr lang="he-IL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20213" y="2857496"/>
              <a:ext cx="2498809" cy="7068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Opcode FIFO</a:t>
              </a:r>
            </a:p>
            <a:p>
              <a:pPr algn="ctr" rtl="0"/>
              <a:r>
                <a:rPr lang="en-US" b="1" dirty="0" smtClean="0"/>
                <a:t>300 x 24 (row x bit)</a:t>
              </a:r>
              <a:endParaRPr lang="he-IL" b="1" dirty="0"/>
            </a:p>
          </p:txBody>
        </p:sp>
        <p:cxnSp>
          <p:nvCxnSpPr>
            <p:cNvPr id="45" name="מחבר חץ ישר 44"/>
            <p:cNvCxnSpPr/>
            <p:nvPr/>
          </p:nvCxnSpPr>
          <p:spPr>
            <a:xfrm>
              <a:off x="714348" y="34168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חץ ישר 45"/>
            <p:cNvCxnSpPr/>
            <p:nvPr/>
          </p:nvCxnSpPr>
          <p:spPr>
            <a:xfrm>
              <a:off x="678250" y="39890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95769" y="4547319"/>
              <a:ext cx="340964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(VSYNC) op_fifo_rd_en</a:t>
              </a:r>
              <a:endParaRPr lang="he-IL" dirty="0"/>
            </a:p>
          </p:txBody>
        </p:sp>
        <p:cxnSp>
          <p:nvCxnSpPr>
            <p:cNvPr id="48" name="מחבר חץ ישר 47"/>
            <p:cNvCxnSpPr/>
            <p:nvPr/>
          </p:nvCxnSpPr>
          <p:spPr>
            <a:xfrm>
              <a:off x="714348" y="491775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07570" y="85723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7570" y="13751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51" name="מחבר חץ ישר 50"/>
            <p:cNvCxnSpPr/>
            <p:nvPr/>
          </p:nvCxnSpPr>
          <p:spPr>
            <a:xfrm>
              <a:off x="714348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חץ ישר 51"/>
            <p:cNvCxnSpPr/>
            <p:nvPr/>
          </p:nvCxnSpPr>
          <p:spPr>
            <a:xfrm>
              <a:off x="714348" y="173229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חץ ישר 52"/>
            <p:cNvCxnSpPr/>
            <p:nvPr/>
          </p:nvCxnSpPr>
          <p:spPr>
            <a:xfrm>
              <a:off x="6250382" y="407035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51171" y="1214422"/>
              <a:ext cx="2207732" cy="4039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RAM_adr_wr[8..0]</a:t>
              </a:r>
              <a:endParaRPr lang="he-IL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88600" y="173229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RAM_wr_en</a:t>
              </a:r>
              <a:endParaRPr lang="he-IL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47715" y="2232360"/>
              <a:ext cx="2301457" cy="4039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smtClean="0"/>
                <a:t>RAM_data_in[13..0]</a:t>
              </a:r>
              <a:endParaRPr lang="he-IL" dirty="0"/>
            </a:p>
          </p:txBody>
        </p:sp>
        <p:cxnSp>
          <p:nvCxnSpPr>
            <p:cNvPr id="57" name="מחבר חץ ישר 56"/>
            <p:cNvCxnSpPr/>
            <p:nvPr/>
          </p:nvCxnSpPr>
          <p:spPr>
            <a:xfrm>
              <a:off x="6357950" y="158941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חץ ישר 57"/>
            <p:cNvCxnSpPr/>
            <p:nvPr/>
          </p:nvCxnSpPr>
          <p:spPr>
            <a:xfrm>
              <a:off x="6357950" y="208948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חץ ישר 58"/>
            <p:cNvCxnSpPr/>
            <p:nvPr/>
          </p:nvCxnSpPr>
          <p:spPr>
            <a:xfrm>
              <a:off x="6357950" y="258796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341990" y="371475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Op_fifo_empty</a:t>
              </a:r>
              <a:endParaRPr lang="he-IL" dirty="0"/>
            </a:p>
          </p:txBody>
        </p:sp>
        <p:cxnSp>
          <p:nvCxnSpPr>
            <p:cNvPr id="61" name="מחבר חץ ישר 60"/>
            <p:cNvCxnSpPr/>
            <p:nvPr/>
          </p:nvCxnSpPr>
          <p:spPr>
            <a:xfrm>
              <a:off x="6250382" y="449898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41990" y="4143380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Op_fifo_full</a:t>
              </a:r>
            </a:p>
          </p:txBody>
        </p:sp>
        <p:cxnSp>
          <p:nvCxnSpPr>
            <p:cNvPr id="63" name="מחבר חץ ישר 62"/>
            <p:cNvCxnSpPr/>
            <p:nvPr/>
          </p:nvCxnSpPr>
          <p:spPr>
            <a:xfrm>
              <a:off x="6250382" y="498760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41990" y="4632001"/>
              <a:ext cx="2193953" cy="4039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Op_fifo_used[8..0]</a:t>
              </a:r>
              <a:endParaRPr lang="he-IL" dirty="0"/>
            </a:p>
          </p:txBody>
        </p:sp>
        <p:cxnSp>
          <p:nvCxnSpPr>
            <p:cNvPr id="65" name="מחבר חץ ישר 64"/>
            <p:cNvCxnSpPr/>
            <p:nvPr/>
          </p:nvCxnSpPr>
          <p:spPr>
            <a:xfrm>
              <a:off x="6286512" y="328453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301794" y="292893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rd_mng_en</a:t>
              </a:r>
              <a:endParaRPr lang="he-IL" dirty="0"/>
            </a:p>
          </p:txBody>
        </p:sp>
      </p:grpSp>
      <p:sp>
        <p:nvSpPr>
          <p:cNvPr id="70" name="TextBox 69">
            <a:hlinkClick r:id="rId2" action="ppaction://hlinksldjump"/>
          </p:cNvPr>
          <p:cNvSpPr txBox="1"/>
          <p:nvPr/>
        </p:nvSpPr>
        <p:spPr>
          <a:xfrm>
            <a:off x="7924800" y="6290846"/>
            <a:ext cx="91440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/>
          <p:nvPr/>
        </p:nvSpPr>
        <p:spPr>
          <a:xfrm>
            <a:off x="5943600" y="2133600"/>
            <a:ext cx="3124200" cy="45720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- RAM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304800" y="1325940"/>
            <a:ext cx="495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Goal</a:t>
            </a:r>
            <a:r>
              <a:rPr lang="en-US" sz="3200" b="1" dirty="0" smtClean="0">
                <a:solidFill>
                  <a:srgbClr val="C00000"/>
                </a:solidFill>
              </a:rPr>
              <a:t>:</a:t>
            </a:r>
          </a:p>
          <a:p>
            <a:pPr marL="342900" indent="-342900"/>
            <a:r>
              <a:rPr lang="en-US" sz="2800" dirty="0" smtClean="0"/>
              <a:t>	Stores the address of the</a:t>
            </a:r>
          </a:p>
          <a:p>
            <a:pPr marL="342900" indent="-342900"/>
            <a:r>
              <a:rPr lang="en-US" sz="2800" dirty="0" smtClean="0"/>
              <a:t>	symbol in the SDRAM .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76200" y="4495800"/>
            <a:ext cx="5562600" cy="1828800"/>
            <a:chOff x="1644242" y="3048000"/>
            <a:chExt cx="6890158" cy="1295400"/>
          </a:xfrm>
        </p:grpSpPr>
        <p:sp>
          <p:nvSpPr>
            <p:cNvPr id="8" name="Rectangle 1"/>
            <p:cNvSpPr/>
            <p:nvPr/>
          </p:nvSpPr>
          <p:spPr>
            <a:xfrm>
              <a:off x="1644242" y="3048000"/>
              <a:ext cx="6890158" cy="245679"/>
            </a:xfrm>
            <a:prstGeom prst="rect">
              <a:avLst/>
            </a:prstGeom>
            <a:solidFill>
              <a:srgbClr val="FF0000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(0,0)  in the SDRAM</a:t>
              </a:r>
              <a:endParaRPr lang="en-US" sz="2000" dirty="0"/>
            </a:p>
          </p:txBody>
        </p:sp>
        <p:sp>
          <p:nvSpPr>
            <p:cNvPr id="9" name="Rectangle 1"/>
            <p:cNvSpPr/>
            <p:nvPr/>
          </p:nvSpPr>
          <p:spPr>
            <a:xfrm>
              <a:off x="1644242" y="3293679"/>
              <a:ext cx="6890158" cy="245679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" name="Rectangle 1"/>
            <p:cNvSpPr/>
            <p:nvPr/>
          </p:nvSpPr>
          <p:spPr>
            <a:xfrm>
              <a:off x="1644242" y="4097721"/>
              <a:ext cx="6890158" cy="2456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(14,19) in the SDRAM</a:t>
              </a:r>
              <a:endParaRPr lang="en-US" sz="2000" dirty="0"/>
            </a:p>
          </p:txBody>
        </p:sp>
        <p:cxnSp>
          <p:nvCxnSpPr>
            <p:cNvPr id="11" name="מחבר ישר 10"/>
            <p:cNvCxnSpPr>
              <a:stCxn id="9" idx="1"/>
              <a:endCxn id="10" idx="1"/>
            </p:cNvCxnSpPr>
            <p:nvPr/>
          </p:nvCxnSpPr>
          <p:spPr>
            <a:xfrm>
              <a:off x="1644242" y="3416519"/>
              <a:ext cx="0" cy="804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קבוצה 11"/>
          <p:cNvGrpSpPr/>
          <p:nvPr/>
        </p:nvGrpSpPr>
        <p:grpSpPr>
          <a:xfrm>
            <a:off x="6172200" y="2286000"/>
            <a:ext cx="2667000" cy="1600200"/>
            <a:chOff x="32084" y="1299882"/>
            <a:chExt cx="7664116" cy="5024718"/>
          </a:xfrm>
        </p:grpSpPr>
        <p:sp>
          <p:nvSpPr>
            <p:cNvPr id="13" name="TextBox 12"/>
            <p:cNvSpPr txBox="1"/>
            <p:nvPr/>
          </p:nvSpPr>
          <p:spPr>
            <a:xfrm>
              <a:off x="3962398" y="1299882"/>
              <a:ext cx="2108080" cy="1217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20 </a:t>
              </a:r>
              <a:endParaRPr lang="en-US" b="1" dirty="0"/>
            </a:p>
          </p:txBody>
        </p:sp>
        <p:grpSp>
          <p:nvGrpSpPr>
            <p:cNvPr id="14" name="קבוצה 31"/>
            <p:cNvGrpSpPr/>
            <p:nvPr/>
          </p:nvGrpSpPr>
          <p:grpSpPr>
            <a:xfrm>
              <a:off x="836612" y="2209800"/>
              <a:ext cx="6859588" cy="4114800"/>
              <a:chOff x="836612" y="2209800"/>
              <a:chExt cx="6859588" cy="4114800"/>
            </a:xfrm>
          </p:grpSpPr>
          <p:sp>
            <p:nvSpPr>
              <p:cNvPr id="16" name="Rectangle 1"/>
              <p:cNvSpPr/>
              <p:nvPr/>
            </p:nvSpPr>
            <p:spPr>
              <a:xfrm>
                <a:off x="1371600" y="2514600"/>
                <a:ext cx="914400" cy="838200"/>
              </a:xfrm>
              <a:prstGeom prst="rect">
                <a:avLst/>
              </a:prstGeom>
              <a:solidFill>
                <a:srgbClr val="FF0000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7" name="Rectangle 2"/>
              <p:cNvSpPr/>
              <p:nvPr/>
            </p:nvSpPr>
            <p:spPr>
              <a:xfrm>
                <a:off x="2286000" y="2514600"/>
                <a:ext cx="914400" cy="838200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32004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9" name="Rectangle 4"/>
              <p:cNvSpPr/>
              <p:nvPr/>
            </p:nvSpPr>
            <p:spPr>
              <a:xfrm>
                <a:off x="67818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Rectangle 5"/>
              <p:cNvSpPr/>
              <p:nvPr/>
            </p:nvSpPr>
            <p:spPr>
              <a:xfrm>
                <a:off x="67818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1" name="Rectangle 6"/>
              <p:cNvSpPr/>
              <p:nvPr/>
            </p:nvSpPr>
            <p:spPr>
              <a:xfrm>
                <a:off x="13716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7"/>
              <p:cNvSpPr/>
              <p:nvPr/>
            </p:nvSpPr>
            <p:spPr>
              <a:xfrm>
                <a:off x="22860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8"/>
              <p:cNvSpPr/>
              <p:nvPr/>
            </p:nvSpPr>
            <p:spPr>
              <a:xfrm>
                <a:off x="32004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9"/>
              <p:cNvSpPr/>
              <p:nvPr/>
            </p:nvSpPr>
            <p:spPr>
              <a:xfrm>
                <a:off x="13716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Rectangle 10"/>
              <p:cNvSpPr/>
              <p:nvPr/>
            </p:nvSpPr>
            <p:spPr>
              <a:xfrm>
                <a:off x="22860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6" name="Rectangle 11"/>
              <p:cNvSpPr/>
              <p:nvPr/>
            </p:nvSpPr>
            <p:spPr>
              <a:xfrm>
                <a:off x="32004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7" name="Rectangle 12"/>
              <p:cNvSpPr/>
              <p:nvPr/>
            </p:nvSpPr>
            <p:spPr>
              <a:xfrm>
                <a:off x="6781800" y="5486400"/>
                <a:ext cx="914400" cy="838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28" name="Straight Connector 14"/>
              <p:cNvCxnSpPr>
                <a:stCxn id="18" idx="0"/>
                <a:endCxn id="19" idx="0"/>
              </p:cNvCxnSpPr>
              <p:nvPr/>
            </p:nvCxnSpPr>
            <p:spPr>
              <a:xfrm rot="5400000" flipH="1" flipV="1">
                <a:off x="5448300" y="723900"/>
                <a:ext cx="0" cy="3581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16"/>
              <p:cNvCxnSpPr/>
              <p:nvPr/>
            </p:nvCxnSpPr>
            <p:spPr>
              <a:xfrm>
                <a:off x="3962400" y="33528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7"/>
              <p:cNvCxnSpPr/>
              <p:nvPr/>
            </p:nvCxnSpPr>
            <p:spPr>
              <a:xfrm>
                <a:off x="3886200" y="41910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8"/>
              <p:cNvCxnSpPr/>
              <p:nvPr/>
            </p:nvCxnSpPr>
            <p:spPr>
              <a:xfrm>
                <a:off x="3810000" y="54864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9"/>
              <p:cNvCxnSpPr/>
              <p:nvPr/>
            </p:nvCxnSpPr>
            <p:spPr>
              <a:xfrm>
                <a:off x="3733800" y="63246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21"/>
              <p:cNvCxnSpPr>
                <a:stCxn id="21" idx="1"/>
              </p:cNvCxnSpPr>
              <p:nvPr/>
            </p:nvCxnSpPr>
            <p:spPr>
              <a:xfrm rot="10800000" flipV="1">
                <a:off x="1371600" y="37719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2"/>
              <p:cNvCxnSpPr/>
              <p:nvPr/>
            </p:nvCxnSpPr>
            <p:spPr>
              <a:xfrm rot="10800000" flipV="1">
                <a:off x="2286001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23"/>
              <p:cNvCxnSpPr/>
              <p:nvPr/>
            </p:nvCxnSpPr>
            <p:spPr>
              <a:xfrm rot="10800000" flipV="1">
                <a:off x="3200401" y="38862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24"/>
              <p:cNvCxnSpPr/>
              <p:nvPr/>
            </p:nvCxnSpPr>
            <p:spPr>
              <a:xfrm rot="10800000" flipV="1">
                <a:off x="4114800" y="38100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5"/>
              <p:cNvCxnSpPr/>
              <p:nvPr/>
            </p:nvCxnSpPr>
            <p:spPr>
              <a:xfrm rot="10800000" flipV="1">
                <a:off x="67818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26"/>
              <p:cNvCxnSpPr/>
              <p:nvPr/>
            </p:nvCxnSpPr>
            <p:spPr>
              <a:xfrm rot="10800000" flipV="1">
                <a:off x="76962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0"/>
              <p:cNvCxnSpPr/>
              <p:nvPr/>
            </p:nvCxnSpPr>
            <p:spPr>
              <a:xfrm>
                <a:off x="52578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4"/>
              <p:cNvCxnSpPr/>
              <p:nvPr/>
            </p:nvCxnSpPr>
            <p:spPr>
              <a:xfrm rot="10800000">
                <a:off x="13716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39"/>
              <p:cNvCxnSpPr/>
              <p:nvPr/>
            </p:nvCxnSpPr>
            <p:spPr>
              <a:xfrm rot="5400000" flipH="1" flipV="1">
                <a:off x="75406" y="3276600"/>
                <a:ext cx="1524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2"/>
              <p:cNvCxnSpPr/>
              <p:nvPr/>
            </p:nvCxnSpPr>
            <p:spPr>
              <a:xfrm rot="16200000" flipH="1">
                <a:off x="-38100" y="5447506"/>
                <a:ext cx="1751806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32084" y="3680012"/>
              <a:ext cx="1143000" cy="60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15</a:t>
              </a:r>
              <a:endParaRPr lang="en-US" b="1" dirty="0"/>
            </a:p>
          </p:txBody>
        </p:sp>
      </p:grpSp>
      <p:graphicFrame>
        <p:nvGraphicFramePr>
          <p:cNvPr id="43" name="טבלה 42"/>
          <p:cNvGraphicFramePr>
            <a:graphicFrameLocks noGrp="1"/>
          </p:cNvGraphicFramePr>
          <p:nvPr/>
        </p:nvGraphicFramePr>
        <p:xfrm>
          <a:off x="6096000" y="4297680"/>
          <a:ext cx="2867025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086600" y="3974068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SDRAM</a:t>
            </a:r>
            <a:endParaRPr lang="he-IL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0" y="3635514"/>
            <a:ext cx="152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RAM</a:t>
            </a:r>
            <a:endParaRPr lang="he-IL" sz="4000" b="1" dirty="0">
              <a:solidFill>
                <a:srgbClr val="C00000"/>
              </a:solidFill>
            </a:endParaRPr>
          </a:p>
        </p:txBody>
      </p:sp>
      <p:sp>
        <p:nvSpPr>
          <p:cNvPr id="47" name="מלבן 46"/>
          <p:cNvSpPr/>
          <p:nvPr/>
        </p:nvSpPr>
        <p:spPr>
          <a:xfrm>
            <a:off x="6830100" y="2145268"/>
            <a:ext cx="15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Video Frame</a:t>
            </a:r>
          </a:p>
        </p:txBody>
      </p:sp>
      <p:sp>
        <p:nvSpPr>
          <p:cNvPr id="48" name="Oval 34"/>
          <p:cNvSpPr/>
          <p:nvPr/>
        </p:nvSpPr>
        <p:spPr>
          <a:xfrm>
            <a:off x="609600" y="53417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34"/>
          <p:cNvSpPr/>
          <p:nvPr/>
        </p:nvSpPr>
        <p:spPr>
          <a:xfrm>
            <a:off x="609600" y="5570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34"/>
          <p:cNvSpPr/>
          <p:nvPr/>
        </p:nvSpPr>
        <p:spPr>
          <a:xfrm>
            <a:off x="609600" y="57989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מלבן 50"/>
          <p:cNvSpPr/>
          <p:nvPr/>
        </p:nvSpPr>
        <p:spPr>
          <a:xfrm>
            <a:off x="762000" y="4812268"/>
            <a:ext cx="4190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ea typeface="Arial" pitchFamily="34" charset="0"/>
                <a:cs typeface="Arial" pitchFamily="34" charset="0"/>
              </a:rPr>
              <a:t>Address of symbol (0,1)  in the SDRAM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RAM</a:t>
            </a:r>
            <a:br>
              <a:rPr lang="en-US" sz="4800" dirty="0" smtClean="0">
                <a:solidFill>
                  <a:schemeClr val="accent1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pins: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" name="קבוצה 10"/>
          <p:cNvGrpSpPr/>
          <p:nvPr/>
        </p:nvGrpSpPr>
        <p:grpSpPr>
          <a:xfrm>
            <a:off x="990600" y="1600200"/>
            <a:ext cx="8153400" cy="4905412"/>
            <a:chOff x="0" y="500042"/>
            <a:chExt cx="7929586" cy="5286412"/>
          </a:xfrm>
        </p:grpSpPr>
        <p:sp>
          <p:nvSpPr>
            <p:cNvPr id="12" name="מלבן 11"/>
            <p:cNvSpPr/>
            <p:nvPr/>
          </p:nvSpPr>
          <p:spPr>
            <a:xfrm>
              <a:off x="2267744" y="500042"/>
              <a:ext cx="3456384" cy="52864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232748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RAM_adr_wr[8..0]</a:t>
              </a:r>
              <a:endParaRPr lang="he-I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504" y="284535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RAM_wr_en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0" y="3345420"/>
              <a:ext cx="21237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smtClean="0"/>
                <a:t>RAM_data_in[13..0]</a:t>
              </a:r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7898" y="2639793"/>
              <a:ext cx="2557757" cy="6965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RAM</a:t>
              </a:r>
            </a:p>
            <a:p>
              <a:pPr algn="ctr" rtl="0"/>
              <a:r>
                <a:rPr lang="en-US" b="1" dirty="0" smtClean="0"/>
                <a:t>300 x 14 (row x bit)</a:t>
              </a:r>
              <a:endParaRPr lang="he-IL" b="1" dirty="0"/>
            </a:p>
          </p:txBody>
        </p:sp>
        <p:cxnSp>
          <p:nvCxnSpPr>
            <p:cNvPr id="17" name="מחבר חץ ישר 16"/>
            <p:cNvCxnSpPr/>
            <p:nvPr/>
          </p:nvCxnSpPr>
          <p:spPr>
            <a:xfrm>
              <a:off x="214282" y="270247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>
              <a:off x="214282" y="32025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>
              <a:off x="214282" y="370102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7504" y="432844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RAM_adr_rd[8..0]</a:t>
              </a:r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504" y="484631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RAM_rd_en</a:t>
              </a:r>
              <a:endParaRPr lang="he-IL" dirty="0"/>
            </a:p>
          </p:txBody>
        </p:sp>
        <p:cxnSp>
          <p:nvCxnSpPr>
            <p:cNvPr id="22" name="מחבר חץ ישר 21"/>
            <p:cNvCxnSpPr/>
            <p:nvPr/>
          </p:nvCxnSpPr>
          <p:spPr>
            <a:xfrm>
              <a:off x="214282" y="470343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חץ ישר 22"/>
            <p:cNvCxnSpPr/>
            <p:nvPr/>
          </p:nvCxnSpPr>
          <p:spPr>
            <a:xfrm>
              <a:off x="214282" y="520350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5008" y="2643182"/>
              <a:ext cx="221457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smtClean="0"/>
                <a:t>RAM_data_out[13..0]</a:t>
              </a:r>
              <a:endParaRPr lang="he-IL" dirty="0"/>
            </a:p>
          </p:txBody>
        </p:sp>
        <p:cxnSp>
          <p:nvCxnSpPr>
            <p:cNvPr id="25" name="מחבר חץ ישר 24"/>
            <p:cNvCxnSpPr/>
            <p:nvPr/>
          </p:nvCxnSpPr>
          <p:spPr>
            <a:xfrm>
              <a:off x="5786414" y="299878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65146" y="306036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RAM_out_valid</a:t>
              </a:r>
              <a:endParaRPr lang="he-IL" dirty="0"/>
            </a:p>
          </p:txBody>
        </p:sp>
        <p:cxnSp>
          <p:nvCxnSpPr>
            <p:cNvPr id="27" name="מחבר חץ ישר 26"/>
            <p:cNvCxnSpPr/>
            <p:nvPr/>
          </p:nvCxnSpPr>
          <p:spPr>
            <a:xfrm>
              <a:off x="5750316" y="341755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7504" y="85723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3751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30" name="מחבר חץ ישר 29"/>
            <p:cNvCxnSpPr/>
            <p:nvPr/>
          </p:nvCxnSpPr>
          <p:spPr>
            <a:xfrm>
              <a:off x="214282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חץ ישר 30"/>
            <p:cNvCxnSpPr/>
            <p:nvPr/>
          </p:nvCxnSpPr>
          <p:spPr>
            <a:xfrm>
              <a:off x="214282" y="173229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7924800" y="6290846"/>
            <a:ext cx="91440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Rd_Mng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1328678"/>
            <a:ext cx="864813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Goal: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The "brain" of the Symbol Generator block 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Functionality: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Calculating relevant row in the RAM and receiving data.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alculating row and column in the SDRAM (where the symbol sits).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Managing the toggling between the two FIFOs, using FSM.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Rd_Mng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295400"/>
            <a:ext cx="12455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FSM: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214282" y="1422597"/>
            <a:ext cx="8516512" cy="5337730"/>
            <a:chOff x="214282" y="1422597"/>
            <a:chExt cx="8516512" cy="5337730"/>
          </a:xfrm>
        </p:grpSpPr>
        <p:sp>
          <p:nvSpPr>
            <p:cNvPr id="7" name="תרשים זרימה: מחבר 6"/>
            <p:cNvSpPr/>
            <p:nvPr/>
          </p:nvSpPr>
          <p:spPr>
            <a:xfrm>
              <a:off x="3907398" y="2137801"/>
              <a:ext cx="1224136" cy="1008112"/>
            </a:xfrm>
            <a:prstGeom prst="flowChartConnector">
              <a:avLst/>
            </a:prstGeom>
            <a:ln w="31750">
              <a:solidFill>
                <a:schemeClr val="accent1">
                  <a:shade val="50000"/>
                  <a:satMod val="103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IDLE</a:t>
              </a:r>
              <a:endParaRPr lang="he-IL" b="1" dirty="0"/>
            </a:p>
          </p:txBody>
        </p:sp>
        <p:sp>
          <p:nvSpPr>
            <p:cNvPr id="8" name="תרשים זרימה: מחבר 7"/>
            <p:cNvSpPr/>
            <p:nvPr/>
          </p:nvSpPr>
          <p:spPr>
            <a:xfrm>
              <a:off x="1857356" y="514351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WRITE A READ B</a:t>
              </a:r>
              <a:endParaRPr lang="he-IL" b="1" dirty="0"/>
            </a:p>
          </p:txBody>
        </p:sp>
        <p:cxnSp>
          <p:nvCxnSpPr>
            <p:cNvPr id="9" name="מחבר חץ ישר 8"/>
            <p:cNvCxnSpPr>
              <a:endCxn id="7" idx="1"/>
            </p:cNvCxnSpPr>
            <p:nvPr/>
          </p:nvCxnSpPr>
          <p:spPr>
            <a:xfrm rot="16200000" flipH="1">
              <a:off x="3472357" y="1671122"/>
              <a:ext cx="642385" cy="58623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2818394">
              <a:off x="3558372" y="1685368"/>
              <a:ext cx="8640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reset</a:t>
              </a:r>
              <a:endParaRPr lang="he-IL" sz="1600" b="1" dirty="0"/>
            </a:p>
          </p:txBody>
        </p:sp>
        <p:cxnSp>
          <p:nvCxnSpPr>
            <p:cNvPr id="11" name="מחבר חץ ישר 10"/>
            <p:cNvCxnSpPr>
              <a:stCxn id="7" idx="6"/>
              <a:endCxn id="15" idx="1"/>
            </p:cNvCxnSpPr>
            <p:nvPr/>
          </p:nvCxnSpPr>
          <p:spPr>
            <a:xfrm>
              <a:off x="5131534" y="2641857"/>
              <a:ext cx="1458768" cy="527073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תרשים זרימה: מחבר 11"/>
            <p:cNvSpPr/>
            <p:nvPr/>
          </p:nvSpPr>
          <p:spPr>
            <a:xfrm>
              <a:off x="6000760" y="5143512"/>
              <a:ext cx="164307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READ A  WRITE B</a:t>
              </a:r>
              <a:endParaRPr lang="he-IL" b="1" dirty="0"/>
            </a:p>
          </p:txBody>
        </p:sp>
        <p:cxnSp>
          <p:nvCxnSpPr>
            <p:cNvPr id="13" name="מחבר חץ ישר 40"/>
            <p:cNvCxnSpPr>
              <a:stCxn id="12" idx="1"/>
              <a:endCxn id="16" idx="6"/>
            </p:cNvCxnSpPr>
            <p:nvPr/>
          </p:nvCxnSpPr>
          <p:spPr>
            <a:xfrm rot="16200000" flipV="1">
              <a:off x="3487730" y="2558416"/>
              <a:ext cx="1275847" cy="4231461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203440">
              <a:off x="4944733" y="2281527"/>
              <a:ext cx="194421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RAM updated</a:t>
              </a:r>
            </a:p>
            <a:p>
              <a:pPr algn="ctr" rtl="0"/>
              <a:r>
                <a:rPr lang="en-US" sz="1600" b="1" dirty="0" smtClean="0"/>
                <a:t>Rd_mng_en</a:t>
              </a:r>
            </a:p>
          </p:txBody>
        </p:sp>
        <p:sp>
          <p:nvSpPr>
            <p:cNvPr id="15" name="תרשים זרימה: מחבר 14"/>
            <p:cNvSpPr/>
            <p:nvPr/>
          </p:nvSpPr>
          <p:spPr>
            <a:xfrm>
              <a:off x="6348260" y="300037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WRITE A</a:t>
              </a:r>
              <a:endParaRPr lang="he-IL" b="1" dirty="0"/>
            </a:p>
          </p:txBody>
        </p:sp>
        <p:sp>
          <p:nvSpPr>
            <p:cNvPr id="16" name="תרשים זרימה: מחבר 15"/>
            <p:cNvSpPr/>
            <p:nvPr/>
          </p:nvSpPr>
          <p:spPr>
            <a:xfrm>
              <a:off x="214282" y="3500438"/>
              <a:ext cx="1795640" cy="1071570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READ B</a:t>
              </a:r>
              <a:endParaRPr lang="he-IL" b="1" dirty="0"/>
            </a:p>
          </p:txBody>
        </p:sp>
        <p:cxnSp>
          <p:nvCxnSpPr>
            <p:cNvPr id="17" name="מחבר חץ ישר 16"/>
            <p:cNvCxnSpPr>
              <a:stCxn id="15" idx="4"/>
              <a:endCxn id="12" idx="0"/>
            </p:cNvCxnSpPr>
            <p:nvPr/>
          </p:nvCxnSpPr>
          <p:spPr>
            <a:xfrm rot="5400000">
              <a:off x="6502394" y="4471264"/>
              <a:ext cx="992152" cy="35234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40"/>
            <p:cNvCxnSpPr>
              <a:stCxn id="16" idx="7"/>
              <a:endCxn id="7" idx="2"/>
            </p:cNvCxnSpPr>
            <p:nvPr/>
          </p:nvCxnSpPr>
          <p:spPr>
            <a:xfrm rot="5400000" flipH="1" flipV="1">
              <a:off x="2319423" y="2069391"/>
              <a:ext cx="1015509" cy="216044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10800000">
              <a:off x="3571868" y="5929330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>
              <a:off x="3571868" y="5643578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86578" y="4429132"/>
              <a:ext cx="194421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Req_in_trg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86116" y="5929330"/>
              <a:ext cx="2928958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(req_in_trg)</a:t>
              </a:r>
            </a:p>
            <a:p>
              <a:pPr algn="ctr" rtl="0"/>
              <a:r>
                <a:rPr lang="en-US" sz="1600" b="1" dirty="0" smtClean="0"/>
                <a:t>AND</a:t>
              </a:r>
            </a:p>
            <a:p>
              <a:pPr algn="ctr" rtl="0"/>
              <a:r>
                <a:rPr lang="en-US" sz="1600" b="1" dirty="0" smtClean="0"/>
                <a:t>(NOT last row of the frame)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165466">
              <a:off x="3389285" y="3823667"/>
              <a:ext cx="2928958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(req_in_trg)</a:t>
              </a:r>
            </a:p>
            <a:p>
              <a:pPr algn="ctr" rtl="0"/>
              <a:r>
                <a:rPr lang="en-US" sz="1600" b="1" dirty="0" smtClean="0"/>
                <a:t>AND</a:t>
              </a:r>
            </a:p>
            <a:p>
              <a:pPr algn="ctr" rtl="0"/>
              <a:r>
                <a:rPr lang="en-US" sz="1600" b="1" dirty="0" smtClean="0"/>
                <a:t>(last row of the frame)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7620" y="5305024"/>
              <a:ext cx="157163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req_in_trg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19980722">
              <a:off x="1725697" y="2344980"/>
              <a:ext cx="1944216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Finished deliver last row to </a:t>
              </a:r>
            </a:p>
            <a:p>
              <a:pPr algn="ctr" rtl="0"/>
              <a:r>
                <a:rPr lang="en-US" sz="1600" b="1" dirty="0" smtClean="0"/>
                <a:t>DC FIFO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Rd_Mng</a:t>
            </a:r>
            <a:r>
              <a:rPr lang="he-IL" dirty="0" smtClean="0">
                <a:solidFill>
                  <a:schemeClr val="accent1"/>
                </a:solidFill>
              </a:rPr>
              <a:t/>
            </a:r>
            <a:br>
              <a:rPr lang="he-IL" dirty="0" smtClean="0">
                <a:solidFill>
                  <a:schemeClr val="accent1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pins: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" name="קבוצה 10"/>
          <p:cNvGrpSpPr/>
          <p:nvPr/>
        </p:nvGrpSpPr>
        <p:grpSpPr>
          <a:xfrm>
            <a:off x="0" y="1676400"/>
            <a:ext cx="9220200" cy="5029200"/>
            <a:chOff x="-1071634" y="0"/>
            <a:chExt cx="11673158" cy="6715148"/>
          </a:xfrm>
        </p:grpSpPr>
        <p:sp>
          <p:nvSpPr>
            <p:cNvPr id="12" name="מלבן 11"/>
            <p:cNvSpPr/>
            <p:nvPr/>
          </p:nvSpPr>
          <p:spPr>
            <a:xfrm>
              <a:off x="2843808" y="0"/>
              <a:ext cx="3456384" cy="671514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6910" y="1729659"/>
              <a:ext cx="2937499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RAM_data_out[13..0]</a:t>
              </a:r>
              <a:endParaRPr lang="he-I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96327" y="2298136"/>
              <a:ext cx="2474762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smtClean="0"/>
                <a:t>RAM_out_valid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8396" y="3154085"/>
              <a:ext cx="2580310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Wbm_dat_i[7..0]</a:t>
              </a:r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69623" y="2747106"/>
              <a:ext cx="2334383" cy="8630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Read_Manager</a:t>
              </a:r>
            </a:p>
            <a:p>
              <a:pPr algn="ctr" rtl="0"/>
              <a:r>
                <a:rPr lang="en-US" b="1" dirty="0" smtClean="0"/>
                <a:t>(=RM)</a:t>
              </a:r>
              <a:endParaRPr lang="he-IL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388" y="0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RAM_rd_en</a:t>
              </a:r>
              <a:endParaRPr lang="he-I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44207" y="468102"/>
              <a:ext cx="2903175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RAM_adr_rd[8..0]</a:t>
              </a:r>
              <a:endParaRPr lang="he-IL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576" y="3662808"/>
              <a:ext cx="2016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Wbm_stall_i</a:t>
              </a:r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3568" y="4171531"/>
              <a:ext cx="2016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Wbm_ack_i</a:t>
              </a:r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568" y="4680255"/>
              <a:ext cx="2016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Wbm_err_i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7951" y="1119191"/>
              <a:ext cx="2700015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Wbm_add_o[9..0]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57951" y="2136638"/>
              <a:ext cx="2700015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Wbm_tga_o[9..0]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57951" y="2543617"/>
              <a:ext cx="2217653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Wbm_cyc_o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57951" y="2950595"/>
              <a:ext cx="2217653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Wbm_std_o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446" y="35716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0446" y="875038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28" name="מחבר חץ ישר 27"/>
            <p:cNvCxnSpPr/>
            <p:nvPr/>
          </p:nvCxnSpPr>
          <p:spPr>
            <a:xfrm>
              <a:off x="785786" y="73216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חץ ישר 28"/>
            <p:cNvCxnSpPr/>
            <p:nvPr/>
          </p:nvCxnSpPr>
          <p:spPr>
            <a:xfrm>
              <a:off x="785786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חץ ישר 29"/>
            <p:cNvCxnSpPr/>
            <p:nvPr/>
          </p:nvCxnSpPr>
          <p:spPr>
            <a:xfrm>
              <a:off x="785786" y="21552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חץ ישר 30"/>
            <p:cNvCxnSpPr/>
            <p:nvPr/>
          </p:nvCxnSpPr>
          <p:spPr>
            <a:xfrm>
              <a:off x="785786" y="265532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חץ ישר 31"/>
            <p:cNvCxnSpPr/>
            <p:nvPr/>
          </p:nvCxnSpPr>
          <p:spPr>
            <a:xfrm>
              <a:off x="785786" y="357028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חץ ישר 32"/>
            <p:cNvCxnSpPr/>
            <p:nvPr/>
          </p:nvCxnSpPr>
          <p:spPr>
            <a:xfrm>
              <a:off x="785786" y="414179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חץ ישר 33"/>
            <p:cNvCxnSpPr/>
            <p:nvPr/>
          </p:nvCxnSpPr>
          <p:spPr>
            <a:xfrm>
              <a:off x="785786" y="464344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חץ ישר 34"/>
            <p:cNvCxnSpPr/>
            <p:nvPr/>
          </p:nvCxnSpPr>
          <p:spPr>
            <a:xfrm>
              <a:off x="785786" y="514192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סוגר מסולסל שמאלי 35"/>
            <p:cNvSpPr/>
            <p:nvPr/>
          </p:nvSpPr>
          <p:spPr>
            <a:xfrm>
              <a:off x="214282" y="3286124"/>
              <a:ext cx="428596" cy="2071702"/>
            </a:xfrm>
            <a:prstGeom prst="leftBrace">
              <a:avLst>
                <a:gd name="adj1" fmla="val 56098"/>
                <a:gd name="adj2" fmla="val 493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071634" y="3857628"/>
              <a:ext cx="1285916" cy="9862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Receiving data from SDRAM</a:t>
              </a:r>
              <a:endParaRPr lang="he-IL" sz="1400" dirty="0"/>
            </a:p>
          </p:txBody>
        </p:sp>
        <p:cxnSp>
          <p:nvCxnSpPr>
            <p:cNvPr id="38" name="מחבר חץ ישר 37"/>
            <p:cNvCxnSpPr/>
            <p:nvPr/>
          </p:nvCxnSpPr>
          <p:spPr>
            <a:xfrm>
              <a:off x="6357950" y="35716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חץ ישר 38"/>
            <p:cNvCxnSpPr/>
            <p:nvPr/>
          </p:nvCxnSpPr>
          <p:spPr>
            <a:xfrm>
              <a:off x="6357950" y="8556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357951" y="1627915"/>
              <a:ext cx="2603543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Wbm_dat_o[7..0]</a:t>
              </a:r>
              <a:endParaRPr lang="he-IL" dirty="0"/>
            </a:p>
          </p:txBody>
        </p:sp>
        <p:cxnSp>
          <p:nvCxnSpPr>
            <p:cNvPr id="41" name="מחבר חץ ישר 40"/>
            <p:cNvCxnSpPr/>
            <p:nvPr/>
          </p:nvCxnSpPr>
          <p:spPr>
            <a:xfrm>
              <a:off x="6357950" y="157161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חץ ישר 41"/>
            <p:cNvCxnSpPr/>
            <p:nvPr/>
          </p:nvCxnSpPr>
          <p:spPr>
            <a:xfrm>
              <a:off x="6357950" y="207009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42"/>
            <p:cNvCxnSpPr/>
            <p:nvPr/>
          </p:nvCxnSpPr>
          <p:spPr>
            <a:xfrm>
              <a:off x="6357950" y="257015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43"/>
            <p:cNvCxnSpPr/>
            <p:nvPr/>
          </p:nvCxnSpPr>
          <p:spPr>
            <a:xfrm>
              <a:off x="6357950" y="300037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חץ ישר 44"/>
            <p:cNvCxnSpPr/>
            <p:nvPr/>
          </p:nvCxnSpPr>
          <p:spPr>
            <a:xfrm>
              <a:off x="6357950" y="342900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סוגר מסולסל שמאלי 45"/>
            <p:cNvSpPr/>
            <p:nvPr/>
          </p:nvSpPr>
          <p:spPr>
            <a:xfrm rot="10800000">
              <a:off x="8865022" y="1357298"/>
              <a:ext cx="428596" cy="2214578"/>
            </a:xfrm>
            <a:prstGeom prst="leftBrace">
              <a:avLst>
                <a:gd name="adj1" fmla="val 56098"/>
                <a:gd name="adj2" fmla="val 493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122663" y="1928802"/>
              <a:ext cx="1478861" cy="9862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Requesting data from SDRAM</a:t>
              </a:r>
              <a:endParaRPr lang="he-IL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29389" y="3662808"/>
              <a:ext cx="21602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FIFO_A_rd_en</a:t>
              </a:r>
              <a:endParaRPr lang="he-IL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4209" y="4611504"/>
              <a:ext cx="3192591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FIFO_A_data_in[7..0]</a:t>
              </a:r>
              <a:endParaRPr lang="he-IL" dirty="0"/>
            </a:p>
          </p:txBody>
        </p:sp>
        <p:cxnSp>
          <p:nvCxnSpPr>
            <p:cNvPr id="50" name="מחבר חץ ישר 49"/>
            <p:cNvCxnSpPr/>
            <p:nvPr/>
          </p:nvCxnSpPr>
          <p:spPr>
            <a:xfrm>
              <a:off x="6357950" y="407194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חץ ישר 50"/>
            <p:cNvCxnSpPr/>
            <p:nvPr/>
          </p:nvCxnSpPr>
          <p:spPr>
            <a:xfrm>
              <a:off x="6357950" y="499904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429389" y="4069787"/>
              <a:ext cx="21602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FIFO_A_wr_en</a:t>
              </a:r>
              <a:endParaRPr lang="he-IL" dirty="0"/>
            </a:p>
          </p:txBody>
        </p:sp>
        <p:cxnSp>
          <p:nvCxnSpPr>
            <p:cNvPr id="53" name="מחבר חץ ישר 52"/>
            <p:cNvCxnSpPr/>
            <p:nvPr/>
          </p:nvCxnSpPr>
          <p:spPr>
            <a:xfrm>
              <a:off x="6357950" y="448840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429389" y="5087233"/>
              <a:ext cx="21602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FIFO_B_rd_en</a:t>
              </a:r>
              <a:endParaRPr lang="he-IL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44209" y="6002935"/>
              <a:ext cx="3192591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FIFO_B_data_in[7..0]</a:t>
              </a:r>
              <a:endParaRPr lang="he-IL" dirty="0"/>
            </a:p>
          </p:txBody>
        </p:sp>
        <p:cxnSp>
          <p:nvCxnSpPr>
            <p:cNvPr id="56" name="מחבר חץ ישר 55"/>
            <p:cNvCxnSpPr/>
            <p:nvPr/>
          </p:nvCxnSpPr>
          <p:spPr>
            <a:xfrm>
              <a:off x="6357950" y="550070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/>
            <p:cNvCxnSpPr/>
            <p:nvPr/>
          </p:nvCxnSpPr>
          <p:spPr>
            <a:xfrm>
              <a:off x="6357950" y="642780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429389" y="5494212"/>
              <a:ext cx="21602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FIFO_B_wr_en</a:t>
              </a:r>
              <a:endParaRPr lang="he-IL" dirty="0"/>
            </a:p>
          </p:txBody>
        </p:sp>
        <p:cxnSp>
          <p:nvCxnSpPr>
            <p:cNvPr id="59" name="מחבר חץ ישר 58"/>
            <p:cNvCxnSpPr/>
            <p:nvPr/>
          </p:nvCxnSpPr>
          <p:spPr>
            <a:xfrm>
              <a:off x="6357950" y="591716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507" y="5697701"/>
              <a:ext cx="2016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smtClean="0"/>
                <a:t>req_in_trg</a:t>
              </a:r>
              <a:endParaRPr lang="he-IL" dirty="0"/>
            </a:p>
          </p:txBody>
        </p:sp>
        <p:cxnSp>
          <p:nvCxnSpPr>
            <p:cNvPr id="61" name="מחבר חץ ישר 60"/>
            <p:cNvCxnSpPr/>
            <p:nvPr/>
          </p:nvCxnSpPr>
          <p:spPr>
            <a:xfrm>
              <a:off x="801746" y="61436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Schedule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sz="4000" dirty="0" smtClean="0"/>
              <a:t>Reminder</a:t>
            </a:r>
          </a:p>
          <a:p>
            <a:r>
              <a:rPr lang="en-US" sz="4000" dirty="0" smtClean="0"/>
              <a:t>Top Architecture</a:t>
            </a:r>
            <a:r>
              <a:rPr lang="en-US" sz="4000" dirty="0" smtClean="0">
                <a:latin typeface="+mj-lt"/>
              </a:rPr>
              <a:t>		</a:t>
            </a:r>
            <a:endParaRPr lang="en-US" sz="4000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sz="4000" dirty="0" smtClean="0"/>
              <a:t>Micro architecture</a:t>
            </a:r>
            <a:r>
              <a:rPr lang="en-US" sz="4000" dirty="0" smtClean="0">
                <a:latin typeface="+mj-lt"/>
              </a:rPr>
              <a:t>		</a:t>
            </a:r>
            <a:endParaRPr lang="en-US" sz="4000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sz="4000" dirty="0" smtClean="0"/>
              <a:t>Schedule</a:t>
            </a:r>
            <a:r>
              <a:rPr lang="en-US" sz="4000" dirty="0" smtClean="0">
                <a:latin typeface="+mj-lt"/>
              </a:rPr>
              <a:t>			</a:t>
            </a:r>
            <a:r>
              <a:rPr lang="en-US" dirty="0" smtClean="0">
                <a:latin typeface="+mj-lt"/>
              </a:rPr>
              <a:t>	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Reminder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Generating symbols on display screen using:</a:t>
            </a:r>
          </a:p>
          <a:p>
            <a:pPr lvl="1"/>
            <a:r>
              <a:rPr lang="en-US" sz="1800" dirty="0" smtClean="0"/>
              <a:t>Cyclone II FPGA </a:t>
            </a:r>
          </a:p>
          <a:p>
            <a:pPr lvl="1"/>
            <a:r>
              <a:rPr lang="en-US" sz="1800" dirty="0" smtClean="0"/>
              <a:t>Host communication via UART protocol</a:t>
            </a:r>
          </a:p>
          <a:p>
            <a:pPr lvl="1"/>
            <a:r>
              <a:rPr lang="en-US" sz="1800" dirty="0" smtClean="0"/>
              <a:t>Internal communication via Wishbone protocol</a:t>
            </a:r>
          </a:p>
          <a:p>
            <a:r>
              <a:rPr lang="en-US" sz="2400" dirty="0" smtClean="0"/>
              <a:t>Input  -  Grayscale symbols 32 x 32 pixels</a:t>
            </a:r>
          </a:p>
          <a:p>
            <a:pPr lvl="1"/>
            <a:r>
              <a:rPr lang="en-US" sz="2200" dirty="0" smtClean="0"/>
              <a:t>saved in external SDRAM</a:t>
            </a:r>
          </a:p>
          <a:p>
            <a:r>
              <a:rPr lang="en-US" sz="2400" dirty="0" smtClean="0"/>
              <a:t>Output  -  Grayscale image resolution 640x480 pixels</a:t>
            </a:r>
          </a:p>
          <a:p>
            <a:r>
              <a:rPr lang="en-US" sz="2400" dirty="0" smtClean="0"/>
              <a:t>Main clock freq. 133MHz </a:t>
            </a:r>
          </a:p>
          <a:p>
            <a:r>
              <a:rPr lang="en-US" sz="2400" dirty="0" smtClean="0"/>
              <a:t>VESA (monitor) freq. 40 MHz</a:t>
            </a:r>
          </a:p>
          <a:p>
            <a:endParaRPr lang="en-US" dirty="0" smtClean="0"/>
          </a:p>
        </p:txBody>
      </p:sp>
      <p:pic>
        <p:nvPicPr>
          <p:cNvPr id="1026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685800"/>
            <a:ext cx="1591183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212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213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214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1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216" name="Elbow Connector 8"/>
          <p:cNvCxnSpPr>
            <a:endCxn id="213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19" name="Elbow Connector 12"/>
          <p:cNvCxnSpPr>
            <a:stCxn id="243" idx="2"/>
            <a:endCxn id="218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22" name="Elbow Connector 140"/>
          <p:cNvCxnSpPr>
            <a:endCxn id="215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25" name="Elbow Connector 18"/>
          <p:cNvCxnSpPr>
            <a:stCxn id="224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7" name="Rounded Rectangle 20"/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228" name="TextBox 227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29" name="Elbow Connector 133"/>
          <p:cNvCxnSpPr/>
          <p:nvPr/>
        </p:nvCxnSpPr>
        <p:spPr>
          <a:xfrm rot="16200000" flipV="1">
            <a:off x="4537763" y="3463237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31" name="Elbow Connector 25"/>
          <p:cNvCxnSpPr>
            <a:stCxn id="227" idx="3"/>
            <a:endCxn id="233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32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33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34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235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236" name="TextBox 235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237" name="Elbow Connector 31"/>
          <p:cNvCxnSpPr>
            <a:stCxn id="214" idx="1"/>
            <a:endCxn id="235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Elbow Connector 133"/>
          <p:cNvCxnSpPr>
            <a:stCxn id="244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Elbow Connector 41"/>
          <p:cNvCxnSpPr>
            <a:stCxn id="223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Elbow Connector 41"/>
          <p:cNvCxnSpPr>
            <a:stCxn id="226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Elbow Connector 41"/>
          <p:cNvCxnSpPr>
            <a:stCxn id="220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Elbow Connector 41"/>
          <p:cNvCxnSpPr>
            <a:stCxn id="221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244" name="TextBox 243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pPr algn="ctr"/>
            <a:r>
              <a:rPr lang="en-US" sz="1100" b="1" dirty="0" smtClean="0"/>
              <a:t>Wishbone</a:t>
            </a:r>
          </a:p>
          <a:p>
            <a:pPr algn="ctr"/>
            <a:r>
              <a:rPr lang="en-US" sz="1100" dirty="0" smtClean="0"/>
              <a:t>INTERCON</a:t>
            </a:r>
            <a:endParaRPr lang="he-IL" sz="1100" dirty="0"/>
          </a:p>
        </p:txBody>
      </p:sp>
      <p:sp>
        <p:nvSpPr>
          <p:cNvPr id="41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Reminder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152400" y="3810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Reminder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7" name="קבוצה 36"/>
          <p:cNvGrpSpPr/>
          <p:nvPr/>
        </p:nvGrpSpPr>
        <p:grpSpPr>
          <a:xfrm>
            <a:off x="6019800" y="2057400"/>
            <a:ext cx="2514600" cy="1524000"/>
            <a:chOff x="32084" y="1299882"/>
            <a:chExt cx="7664116" cy="5024718"/>
          </a:xfrm>
        </p:grpSpPr>
        <p:sp>
          <p:nvSpPr>
            <p:cNvPr id="38" name="TextBox 37"/>
            <p:cNvSpPr txBox="1"/>
            <p:nvPr/>
          </p:nvSpPr>
          <p:spPr>
            <a:xfrm>
              <a:off x="3962398" y="1299882"/>
              <a:ext cx="2108080" cy="1217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20 </a:t>
              </a:r>
              <a:endParaRPr lang="en-US" b="1" dirty="0"/>
            </a:p>
          </p:txBody>
        </p:sp>
        <p:grpSp>
          <p:nvGrpSpPr>
            <p:cNvPr id="39" name="קבוצה 31"/>
            <p:cNvGrpSpPr/>
            <p:nvPr/>
          </p:nvGrpSpPr>
          <p:grpSpPr>
            <a:xfrm>
              <a:off x="836612" y="2209800"/>
              <a:ext cx="6859588" cy="4114800"/>
              <a:chOff x="836612" y="2209800"/>
              <a:chExt cx="6859588" cy="4114800"/>
            </a:xfrm>
          </p:grpSpPr>
          <p:sp>
            <p:nvSpPr>
              <p:cNvPr id="41" name="Rectangle 1"/>
              <p:cNvSpPr/>
              <p:nvPr/>
            </p:nvSpPr>
            <p:spPr>
              <a:xfrm>
                <a:off x="1371600" y="2514600"/>
                <a:ext cx="914400" cy="838200"/>
              </a:xfrm>
              <a:prstGeom prst="rect">
                <a:avLst/>
              </a:prstGeom>
              <a:solidFill>
                <a:srgbClr val="FF0000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2" name="Rectangle 2"/>
              <p:cNvSpPr/>
              <p:nvPr/>
            </p:nvSpPr>
            <p:spPr>
              <a:xfrm>
                <a:off x="2286000" y="2514600"/>
                <a:ext cx="914400" cy="838200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3" name="Rectangle 3"/>
              <p:cNvSpPr/>
              <p:nvPr/>
            </p:nvSpPr>
            <p:spPr>
              <a:xfrm>
                <a:off x="32004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67818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5" name="Rectangle 5"/>
              <p:cNvSpPr/>
              <p:nvPr/>
            </p:nvSpPr>
            <p:spPr>
              <a:xfrm>
                <a:off x="67818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6" name="Rectangle 6"/>
              <p:cNvSpPr/>
              <p:nvPr/>
            </p:nvSpPr>
            <p:spPr>
              <a:xfrm>
                <a:off x="13716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7"/>
              <p:cNvSpPr/>
              <p:nvPr/>
            </p:nvSpPr>
            <p:spPr>
              <a:xfrm>
                <a:off x="22860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8"/>
              <p:cNvSpPr/>
              <p:nvPr/>
            </p:nvSpPr>
            <p:spPr>
              <a:xfrm>
                <a:off x="32004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9"/>
              <p:cNvSpPr/>
              <p:nvPr/>
            </p:nvSpPr>
            <p:spPr>
              <a:xfrm>
                <a:off x="13716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0" name="Rectangle 10"/>
              <p:cNvSpPr/>
              <p:nvPr/>
            </p:nvSpPr>
            <p:spPr>
              <a:xfrm>
                <a:off x="22860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1" name="Rectangle 11"/>
              <p:cNvSpPr/>
              <p:nvPr/>
            </p:nvSpPr>
            <p:spPr>
              <a:xfrm>
                <a:off x="32004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2" name="Rectangle 12"/>
              <p:cNvSpPr/>
              <p:nvPr/>
            </p:nvSpPr>
            <p:spPr>
              <a:xfrm>
                <a:off x="6781800" y="5486400"/>
                <a:ext cx="914400" cy="838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53" name="Straight Connector 14"/>
              <p:cNvCxnSpPr>
                <a:stCxn id="43" idx="0"/>
                <a:endCxn id="44" idx="0"/>
              </p:cNvCxnSpPr>
              <p:nvPr/>
            </p:nvCxnSpPr>
            <p:spPr>
              <a:xfrm rot="5400000" flipH="1" flipV="1">
                <a:off x="5448300" y="723900"/>
                <a:ext cx="0" cy="3581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6"/>
              <p:cNvCxnSpPr/>
              <p:nvPr/>
            </p:nvCxnSpPr>
            <p:spPr>
              <a:xfrm>
                <a:off x="3962400" y="33528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7"/>
              <p:cNvCxnSpPr/>
              <p:nvPr/>
            </p:nvCxnSpPr>
            <p:spPr>
              <a:xfrm>
                <a:off x="3886200" y="41910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8"/>
              <p:cNvCxnSpPr/>
              <p:nvPr/>
            </p:nvCxnSpPr>
            <p:spPr>
              <a:xfrm>
                <a:off x="3810000" y="54864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19"/>
              <p:cNvCxnSpPr/>
              <p:nvPr/>
            </p:nvCxnSpPr>
            <p:spPr>
              <a:xfrm>
                <a:off x="3733800" y="63246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21"/>
              <p:cNvCxnSpPr>
                <a:stCxn id="46" idx="1"/>
              </p:cNvCxnSpPr>
              <p:nvPr/>
            </p:nvCxnSpPr>
            <p:spPr>
              <a:xfrm rot="10800000" flipV="1">
                <a:off x="1371600" y="37719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22"/>
              <p:cNvCxnSpPr/>
              <p:nvPr/>
            </p:nvCxnSpPr>
            <p:spPr>
              <a:xfrm rot="10800000" flipV="1">
                <a:off x="2286001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23"/>
              <p:cNvCxnSpPr/>
              <p:nvPr/>
            </p:nvCxnSpPr>
            <p:spPr>
              <a:xfrm rot="10800000" flipV="1">
                <a:off x="3200401" y="38862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24"/>
              <p:cNvCxnSpPr/>
              <p:nvPr/>
            </p:nvCxnSpPr>
            <p:spPr>
              <a:xfrm rot="10800000" flipV="1">
                <a:off x="4114800" y="38100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25"/>
              <p:cNvCxnSpPr/>
              <p:nvPr/>
            </p:nvCxnSpPr>
            <p:spPr>
              <a:xfrm rot="10800000" flipV="1">
                <a:off x="67818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26"/>
              <p:cNvCxnSpPr/>
              <p:nvPr/>
            </p:nvCxnSpPr>
            <p:spPr>
              <a:xfrm rot="10800000" flipV="1">
                <a:off x="76962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30"/>
              <p:cNvCxnSpPr/>
              <p:nvPr/>
            </p:nvCxnSpPr>
            <p:spPr>
              <a:xfrm>
                <a:off x="52578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34"/>
              <p:cNvCxnSpPr/>
              <p:nvPr/>
            </p:nvCxnSpPr>
            <p:spPr>
              <a:xfrm rot="10800000">
                <a:off x="13716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39"/>
              <p:cNvCxnSpPr/>
              <p:nvPr/>
            </p:nvCxnSpPr>
            <p:spPr>
              <a:xfrm rot="5400000" flipH="1" flipV="1">
                <a:off x="75406" y="3276600"/>
                <a:ext cx="1524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42"/>
              <p:cNvCxnSpPr/>
              <p:nvPr/>
            </p:nvCxnSpPr>
            <p:spPr>
              <a:xfrm rot="16200000" flipH="1">
                <a:off x="-38100" y="5447506"/>
                <a:ext cx="1751806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2084" y="3680012"/>
              <a:ext cx="1143000" cy="60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15</a:t>
              </a:r>
              <a:endParaRPr lang="en-US" b="1" dirty="0"/>
            </a:p>
          </p:txBody>
        </p:sp>
      </p:grpSp>
      <p:grpSp>
        <p:nvGrpSpPr>
          <p:cNvPr id="84" name="קבוצה 83"/>
          <p:cNvGrpSpPr/>
          <p:nvPr/>
        </p:nvGrpSpPr>
        <p:grpSpPr>
          <a:xfrm>
            <a:off x="76200" y="2438400"/>
            <a:ext cx="5562600" cy="1143000"/>
            <a:chOff x="1644242" y="3048000"/>
            <a:chExt cx="6890158" cy="1295400"/>
          </a:xfrm>
        </p:grpSpPr>
        <p:sp>
          <p:nvSpPr>
            <p:cNvPr id="70" name="Rectangle 1"/>
            <p:cNvSpPr/>
            <p:nvPr/>
          </p:nvSpPr>
          <p:spPr>
            <a:xfrm>
              <a:off x="1644242" y="3048000"/>
              <a:ext cx="6890158" cy="245679"/>
            </a:xfrm>
            <a:prstGeom prst="rect">
              <a:avLst/>
            </a:prstGeom>
            <a:solidFill>
              <a:srgbClr val="FF0000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(0,0)  in the SDRAM</a:t>
              </a:r>
              <a:endParaRPr lang="en-US" sz="2000" dirty="0"/>
            </a:p>
          </p:txBody>
        </p:sp>
        <p:sp>
          <p:nvSpPr>
            <p:cNvPr id="72" name="Rectangle 1"/>
            <p:cNvSpPr/>
            <p:nvPr/>
          </p:nvSpPr>
          <p:spPr>
            <a:xfrm>
              <a:off x="1644242" y="3293679"/>
              <a:ext cx="6890158" cy="245679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4" name="Rectangle 1"/>
            <p:cNvSpPr/>
            <p:nvPr/>
          </p:nvSpPr>
          <p:spPr>
            <a:xfrm>
              <a:off x="1644242" y="4097721"/>
              <a:ext cx="6890158" cy="2456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(14,19) in the SDRAM</a:t>
              </a:r>
              <a:endParaRPr lang="en-US" sz="2000" dirty="0"/>
            </a:p>
          </p:txBody>
        </p:sp>
        <p:cxnSp>
          <p:nvCxnSpPr>
            <p:cNvPr id="83" name="מחבר ישר 82"/>
            <p:cNvCxnSpPr>
              <a:stCxn id="72" idx="1"/>
              <a:endCxn id="74" idx="1"/>
            </p:cNvCxnSpPr>
            <p:nvPr/>
          </p:nvCxnSpPr>
          <p:spPr>
            <a:xfrm>
              <a:off x="1644242" y="3416519"/>
              <a:ext cx="0" cy="804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מלבן 84"/>
          <p:cNvSpPr/>
          <p:nvPr/>
        </p:nvSpPr>
        <p:spPr>
          <a:xfrm>
            <a:off x="2209800" y="1981200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RAM</a:t>
            </a:r>
            <a:endParaRPr lang="he-IL" b="1" dirty="0"/>
          </a:p>
        </p:txBody>
      </p:sp>
      <p:sp>
        <p:nvSpPr>
          <p:cNvPr id="86" name="מלבן 85"/>
          <p:cNvSpPr/>
          <p:nvPr/>
        </p:nvSpPr>
        <p:spPr>
          <a:xfrm>
            <a:off x="6781800" y="1905000"/>
            <a:ext cx="15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Video Frame</a:t>
            </a:r>
          </a:p>
        </p:txBody>
      </p:sp>
      <p:graphicFrame>
        <p:nvGraphicFramePr>
          <p:cNvPr id="87" name="טבלה 86"/>
          <p:cNvGraphicFramePr>
            <a:graphicFrameLocks noGrp="1"/>
          </p:cNvGraphicFramePr>
          <p:nvPr/>
        </p:nvGraphicFramePr>
        <p:xfrm>
          <a:off x="5181600" y="4145280"/>
          <a:ext cx="28670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6324600" y="3810000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SDRAM</a:t>
            </a:r>
            <a:endParaRPr lang="he-IL" b="1" dirty="0"/>
          </a:p>
        </p:txBody>
      </p:sp>
      <p:grpSp>
        <p:nvGrpSpPr>
          <p:cNvPr id="92" name="קבוצה 91"/>
          <p:cNvGrpSpPr/>
          <p:nvPr/>
        </p:nvGrpSpPr>
        <p:grpSpPr>
          <a:xfrm>
            <a:off x="3581400" y="4983480"/>
            <a:ext cx="1524000" cy="597877"/>
            <a:chOff x="3810000" y="1992923"/>
            <a:chExt cx="1524000" cy="597877"/>
          </a:xfrm>
        </p:grpSpPr>
        <p:sp>
          <p:nvSpPr>
            <p:cNvPr id="93" name="Left Brace 18"/>
            <p:cNvSpPr/>
            <p:nvPr/>
          </p:nvSpPr>
          <p:spPr>
            <a:xfrm>
              <a:off x="5093368" y="1992923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10000" y="2116418"/>
              <a:ext cx="1363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 </a:t>
              </a:r>
              <a:r>
                <a:rPr lang="en-US" dirty="0" err="1" smtClean="0"/>
                <a:t>i</a:t>
              </a:r>
              <a:endParaRPr lang="en-US" dirty="0"/>
            </a:p>
          </p:txBody>
        </p:sp>
      </p:grpSp>
      <p:grpSp>
        <p:nvGrpSpPr>
          <p:cNvPr id="98" name="קבוצה 97"/>
          <p:cNvGrpSpPr/>
          <p:nvPr/>
        </p:nvGrpSpPr>
        <p:grpSpPr>
          <a:xfrm>
            <a:off x="1143000" y="4114800"/>
            <a:ext cx="1600200" cy="2514600"/>
            <a:chOff x="381000" y="914400"/>
            <a:chExt cx="1526164" cy="3200400"/>
          </a:xfrm>
        </p:grpSpPr>
        <p:sp>
          <p:nvSpPr>
            <p:cNvPr id="99" name="Rectangle 21"/>
            <p:cNvSpPr/>
            <p:nvPr/>
          </p:nvSpPr>
          <p:spPr>
            <a:xfrm>
              <a:off x="381941" y="3200400"/>
              <a:ext cx="1525223" cy="29043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22"/>
            <p:cNvSpPr/>
            <p:nvPr/>
          </p:nvSpPr>
          <p:spPr>
            <a:xfrm>
              <a:off x="381000" y="1355717"/>
              <a:ext cx="1525223" cy="2904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23"/>
            <p:cNvSpPr/>
            <p:nvPr/>
          </p:nvSpPr>
          <p:spPr>
            <a:xfrm>
              <a:off x="381000" y="1600200"/>
              <a:ext cx="1525223" cy="2904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24"/>
            <p:cNvSpPr/>
            <p:nvPr/>
          </p:nvSpPr>
          <p:spPr>
            <a:xfrm>
              <a:off x="381000" y="3824370"/>
              <a:ext cx="1525223" cy="29043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25"/>
            <p:cNvSpPr/>
            <p:nvPr/>
          </p:nvSpPr>
          <p:spPr>
            <a:xfrm>
              <a:off x="381000" y="3505200"/>
              <a:ext cx="1525223" cy="304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31"/>
            <p:cNvCxnSpPr>
              <a:stCxn id="101" idx="1"/>
              <a:endCxn id="103" idx="1"/>
            </p:cNvCxnSpPr>
            <p:nvPr/>
          </p:nvCxnSpPr>
          <p:spPr>
            <a:xfrm>
              <a:off x="381000" y="1745415"/>
              <a:ext cx="0" cy="1912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33"/>
            <p:cNvCxnSpPr>
              <a:stCxn id="101" idx="3"/>
              <a:endCxn id="103" idx="3"/>
            </p:cNvCxnSpPr>
            <p:nvPr/>
          </p:nvCxnSpPr>
          <p:spPr>
            <a:xfrm>
              <a:off x="1906223" y="1745415"/>
              <a:ext cx="0" cy="1912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34"/>
            <p:cNvSpPr/>
            <p:nvPr/>
          </p:nvSpPr>
          <p:spPr>
            <a:xfrm>
              <a:off x="864853" y="2071873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35"/>
            <p:cNvSpPr/>
            <p:nvPr/>
          </p:nvSpPr>
          <p:spPr>
            <a:xfrm>
              <a:off x="864853" y="2514600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36"/>
            <p:cNvSpPr/>
            <p:nvPr/>
          </p:nvSpPr>
          <p:spPr>
            <a:xfrm>
              <a:off x="864853" y="2870200"/>
              <a:ext cx="41595" cy="87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62000" y="914400"/>
              <a:ext cx="1066800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FIFO</a:t>
              </a:r>
              <a:endParaRPr lang="he-IL" b="1" dirty="0"/>
            </a:p>
          </p:txBody>
        </p:sp>
      </p:grpSp>
      <p:grpSp>
        <p:nvGrpSpPr>
          <p:cNvPr id="110" name="קבוצה 109"/>
          <p:cNvGrpSpPr/>
          <p:nvPr/>
        </p:nvGrpSpPr>
        <p:grpSpPr>
          <a:xfrm>
            <a:off x="2438400" y="1383268"/>
            <a:ext cx="6553200" cy="457200"/>
            <a:chOff x="228600" y="2819400"/>
            <a:chExt cx="8610600" cy="1600200"/>
          </a:xfrm>
        </p:grpSpPr>
        <p:sp>
          <p:nvSpPr>
            <p:cNvPr id="111" name="Rectangle 1"/>
            <p:cNvSpPr/>
            <p:nvPr/>
          </p:nvSpPr>
          <p:spPr>
            <a:xfrm>
              <a:off x="228600" y="2819400"/>
              <a:ext cx="11430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0/1</a:t>
              </a:r>
              <a:endParaRPr lang="en-US" sz="2400" dirty="0"/>
            </a:p>
          </p:txBody>
        </p:sp>
        <p:sp>
          <p:nvSpPr>
            <p:cNvPr id="112" name="Rectangle 1"/>
            <p:cNvSpPr/>
            <p:nvPr/>
          </p:nvSpPr>
          <p:spPr>
            <a:xfrm>
              <a:off x="1371600" y="2819400"/>
              <a:ext cx="46482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the symbol in the SDRAM</a:t>
              </a:r>
              <a:endPara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3200" dirty="0"/>
            </a:p>
          </p:txBody>
        </p:sp>
        <p:sp>
          <p:nvSpPr>
            <p:cNvPr id="113" name="Rectangle 1"/>
            <p:cNvSpPr/>
            <p:nvPr/>
          </p:nvSpPr>
          <p:spPr>
            <a:xfrm>
              <a:off x="6019800" y="2819400"/>
              <a:ext cx="14478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4" name="Rectangle 1"/>
            <p:cNvSpPr/>
            <p:nvPr/>
          </p:nvSpPr>
          <p:spPr>
            <a:xfrm>
              <a:off x="7467600" y="2819400"/>
              <a:ext cx="13716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15" name="מלבן 114"/>
          <p:cNvSpPr/>
          <p:nvPr/>
        </p:nvSpPr>
        <p:spPr>
          <a:xfrm>
            <a:off x="5098342" y="990600"/>
            <a:ext cx="115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Op-Code</a:t>
            </a:r>
            <a:endParaRPr lang="he-IL" b="1" dirty="0"/>
          </a:p>
        </p:txBody>
      </p:sp>
      <p:sp>
        <p:nvSpPr>
          <p:cNvPr id="68" name="Oval 34"/>
          <p:cNvSpPr/>
          <p:nvPr/>
        </p:nvSpPr>
        <p:spPr>
          <a:xfrm>
            <a:off x="838200" y="2895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34"/>
          <p:cNvSpPr/>
          <p:nvPr/>
        </p:nvSpPr>
        <p:spPr>
          <a:xfrm>
            <a:off x="838200" y="30480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34"/>
          <p:cNvSpPr/>
          <p:nvPr/>
        </p:nvSpPr>
        <p:spPr>
          <a:xfrm>
            <a:off x="838200" y="32081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212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213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214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1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216" name="Elbow Connector 8"/>
          <p:cNvCxnSpPr>
            <a:endCxn id="213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19" name="Elbow Connector 12"/>
          <p:cNvCxnSpPr>
            <a:stCxn id="243" idx="2"/>
            <a:endCxn id="218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22" name="Elbow Connector 140"/>
          <p:cNvCxnSpPr>
            <a:endCxn id="215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25" name="Elbow Connector 18"/>
          <p:cNvCxnSpPr>
            <a:stCxn id="224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7" name="Rounded Rectangle 20">
            <a:hlinkClick r:id="" action="ppaction://hlinkshowjump?jump=nextslide" highlightClick="1"/>
          </p:cNvPr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228" name="TextBox 227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29" name="Elbow Connector 133"/>
          <p:cNvCxnSpPr/>
          <p:nvPr/>
        </p:nvCxnSpPr>
        <p:spPr>
          <a:xfrm rot="16200000" flipV="1">
            <a:off x="4537763" y="3463237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31" name="Elbow Connector 25"/>
          <p:cNvCxnSpPr>
            <a:stCxn id="227" idx="3"/>
            <a:endCxn id="233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33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34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235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236" name="TextBox 235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237" name="Elbow Connector 31"/>
          <p:cNvCxnSpPr>
            <a:stCxn id="214" idx="1"/>
            <a:endCxn id="235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Elbow Connector 133"/>
          <p:cNvCxnSpPr>
            <a:stCxn id="244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Elbow Connector 41"/>
          <p:cNvCxnSpPr>
            <a:stCxn id="223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Elbow Connector 41"/>
          <p:cNvCxnSpPr>
            <a:stCxn id="226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Elbow Connector 41"/>
          <p:cNvCxnSpPr>
            <a:stCxn id="220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Elbow Connector 41"/>
          <p:cNvCxnSpPr>
            <a:stCxn id="221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244" name="TextBox 243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pPr algn="ctr"/>
            <a:r>
              <a:rPr lang="en-US" sz="1100" b="1" dirty="0" smtClean="0"/>
              <a:t>Wishbone</a:t>
            </a:r>
          </a:p>
          <a:p>
            <a:pPr algn="ctr"/>
            <a:r>
              <a:rPr lang="en-US" sz="1100" dirty="0" smtClean="0"/>
              <a:t>INTERCON</a:t>
            </a:r>
            <a:endParaRPr lang="he-IL" sz="1100" dirty="0"/>
          </a:p>
        </p:txBody>
      </p:sp>
      <p:sp>
        <p:nvSpPr>
          <p:cNvPr id="41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2057400" y="16764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4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 -FIFO</a:t>
            </a:r>
          </a:p>
          <a:p>
            <a:pPr algn="ctr" rtl="0"/>
            <a:endParaRPr lang="en-US" sz="1600" dirty="0" smtClean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1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9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21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5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81400" y="3657600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3528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352800" y="5638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05400" y="48768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05400" y="51054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28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763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978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97864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763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69064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642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- OPU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325940"/>
            <a:ext cx="929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Goal: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1.U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nites every 3 packs of MPD into 1 opcode by a FSM.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Calibri" pitchFamily="34" charset="0"/>
                <a:cs typeface="Arial" pitchFamily="34" charset="0"/>
              </a:rPr>
              <a:t>	2.Sending the changes to OPU - FIFO 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דיאגרמה 9"/>
          <p:cNvGraphicFramePr/>
          <p:nvPr/>
        </p:nvGraphicFramePr>
        <p:xfrm>
          <a:off x="4648200" y="3200400"/>
          <a:ext cx="39624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מלבן 10"/>
          <p:cNvSpPr/>
          <p:nvPr/>
        </p:nvSpPr>
        <p:spPr>
          <a:xfrm>
            <a:off x="304800" y="62484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When we reach state MPD3 then we have 1 opcode (24 bit).</a:t>
            </a:r>
            <a:endParaRPr lang="en-US" dirty="0"/>
          </a:p>
        </p:txBody>
      </p:sp>
      <p:sp>
        <p:nvSpPr>
          <p:cNvPr id="12" name="מלבן 11"/>
          <p:cNvSpPr/>
          <p:nvPr/>
        </p:nvSpPr>
        <p:spPr>
          <a:xfrm>
            <a:off x="304800" y="5955268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MPD = Message Pack Data </a:t>
            </a:r>
            <a:endParaRPr lang="en-US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152400" y="4267200"/>
            <a:ext cx="4572000" cy="457200"/>
            <a:chOff x="152400" y="3733800"/>
            <a:chExt cx="4572000" cy="457200"/>
          </a:xfrm>
        </p:grpSpPr>
        <p:sp>
          <p:nvSpPr>
            <p:cNvPr id="13" name="Rectangle 1"/>
            <p:cNvSpPr/>
            <p:nvPr/>
          </p:nvSpPr>
          <p:spPr>
            <a:xfrm>
              <a:off x="152400" y="3733800"/>
              <a:ext cx="1524000" cy="457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MPD 1</a:t>
              </a:r>
            </a:p>
            <a:p>
              <a:pPr algn="ctr"/>
              <a:endParaRPr lang="en-US" sz="3200" dirty="0"/>
            </a:p>
          </p:txBody>
        </p:sp>
        <p:sp>
          <p:nvSpPr>
            <p:cNvPr id="14" name="Rectangle 1"/>
            <p:cNvSpPr/>
            <p:nvPr/>
          </p:nvSpPr>
          <p:spPr>
            <a:xfrm>
              <a:off x="1676400" y="3733800"/>
              <a:ext cx="1524000" cy="457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MPD 2</a:t>
              </a:r>
            </a:p>
            <a:p>
              <a:pPr algn="ctr"/>
              <a:endParaRPr lang="en-US" sz="3200" dirty="0"/>
            </a:p>
          </p:txBody>
        </p:sp>
        <p:sp>
          <p:nvSpPr>
            <p:cNvPr id="15" name="Rectangle 1"/>
            <p:cNvSpPr/>
            <p:nvPr/>
          </p:nvSpPr>
          <p:spPr>
            <a:xfrm>
              <a:off x="3200400" y="3733800"/>
              <a:ext cx="1524000" cy="457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MPD 3</a:t>
              </a:r>
            </a:p>
            <a:p>
              <a:pPr algn="ctr"/>
              <a:endParaRPr lang="en-US" sz="3200" dirty="0"/>
            </a:p>
          </p:txBody>
        </p:sp>
      </p:grpSp>
      <p:sp>
        <p:nvSpPr>
          <p:cNvPr id="17" name="סוגר מסולסל שמאלי 16"/>
          <p:cNvSpPr/>
          <p:nvPr/>
        </p:nvSpPr>
        <p:spPr>
          <a:xfrm rot="5400000">
            <a:off x="2209800" y="1676400"/>
            <a:ext cx="457200" cy="4572000"/>
          </a:xfrm>
          <a:prstGeom prst="leftBrace">
            <a:avLst>
              <a:gd name="adj1" fmla="val 91666"/>
              <a:gd name="adj2" fmla="val 50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"/>
          <p:cNvSpPr/>
          <p:nvPr/>
        </p:nvSpPr>
        <p:spPr>
          <a:xfrm>
            <a:off x="1752600" y="3200400"/>
            <a:ext cx="1524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3200" dirty="0" smtClean="0">
              <a:solidFill>
                <a:schemeClr val="tx1"/>
              </a:solidFill>
              <a:latin typeface="Calibri" pitchFamily="34" charset="0"/>
              <a:ea typeface="Arial" pitchFamily="34" charset="0"/>
              <a:cs typeface="Arial" pitchFamily="34" charset="0"/>
            </a:endParaRPr>
          </a:p>
          <a:p>
            <a:pPr lvl="0"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opcode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OPU</a:t>
            </a:r>
            <a:br>
              <a:rPr lang="en-US" sz="4800" dirty="0" smtClean="0">
                <a:solidFill>
                  <a:schemeClr val="accent1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pins: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6" name="קבוצה 35"/>
          <p:cNvGrpSpPr/>
          <p:nvPr/>
        </p:nvGrpSpPr>
        <p:grpSpPr>
          <a:xfrm>
            <a:off x="482902" y="1981200"/>
            <a:ext cx="8618256" cy="3857652"/>
            <a:chOff x="340058" y="928670"/>
            <a:chExt cx="8618256" cy="3857652"/>
          </a:xfrm>
        </p:grpSpPr>
        <p:sp>
          <p:nvSpPr>
            <p:cNvPr id="37" name="מלבן 36"/>
            <p:cNvSpPr/>
            <p:nvPr/>
          </p:nvSpPr>
          <p:spPr>
            <a:xfrm>
              <a:off x="2500298" y="928670"/>
              <a:ext cx="3456384" cy="38576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0058" y="200024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Wbs_adr_i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0058" y="2441701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Wbs_tga_i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0058" y="2945145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Wbs_dat_i</a:t>
              </a:r>
              <a:r>
                <a:rPr lang="en-US" dirty="0" smtClean="0"/>
                <a:t> [7..0]</a:t>
              </a:r>
              <a:endParaRPr lang="he-IL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5532" y="342900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Wbs_cyc_i</a:t>
              </a:r>
              <a:endParaRPr lang="he-IL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5532" y="3910444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Wbs_stb_i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78642" y="2517976"/>
              <a:ext cx="2442572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Opcode Unite</a:t>
              </a:r>
              <a:endParaRPr lang="he-IL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00760" y="3000372"/>
              <a:ext cx="1476396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Wbs_ack_o</a:t>
              </a:r>
              <a:endParaRPr lang="he-IL" dirty="0"/>
            </a:p>
          </p:txBody>
        </p:sp>
        <p:cxnSp>
          <p:nvCxnSpPr>
            <p:cNvPr id="45" name="מחבר ישר 44"/>
            <p:cNvCxnSpPr/>
            <p:nvPr/>
          </p:nvCxnSpPr>
          <p:spPr>
            <a:xfrm flipV="1">
              <a:off x="5956682" y="3357562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72196" y="3410378"/>
              <a:ext cx="14287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Wbs_stall_o</a:t>
              </a:r>
              <a:endParaRPr lang="he-IL" dirty="0"/>
            </a:p>
          </p:txBody>
        </p:sp>
        <p:cxnSp>
          <p:nvCxnSpPr>
            <p:cNvPr id="47" name="מחבר ישר 46"/>
            <p:cNvCxnSpPr/>
            <p:nvPr/>
          </p:nvCxnSpPr>
          <p:spPr>
            <a:xfrm flipV="1">
              <a:off x="5956682" y="3767568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0760" y="3786190"/>
              <a:ext cx="130184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Wbs_err_o</a:t>
              </a:r>
              <a:endParaRPr lang="he-IL" dirty="0"/>
            </a:p>
          </p:txBody>
        </p:sp>
        <p:cxnSp>
          <p:nvCxnSpPr>
            <p:cNvPr id="49" name="מחבר ישר 48"/>
            <p:cNvCxnSpPr/>
            <p:nvPr/>
          </p:nvCxnSpPr>
          <p:spPr>
            <a:xfrm flipV="1">
              <a:off x="5956682" y="4143380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/>
            <p:nvPr/>
          </p:nvCxnSpPr>
          <p:spPr>
            <a:xfrm flipV="1">
              <a:off x="642910" y="235743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 flipV="1">
              <a:off x="642910" y="278605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/>
            <p:cNvCxnSpPr/>
            <p:nvPr/>
          </p:nvCxnSpPr>
          <p:spPr>
            <a:xfrm flipV="1">
              <a:off x="642910" y="328612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/>
            <p:cNvCxnSpPr/>
            <p:nvPr/>
          </p:nvCxnSpPr>
          <p:spPr>
            <a:xfrm flipV="1">
              <a:off x="598832" y="376756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/>
            <p:nvPr/>
          </p:nvCxnSpPr>
          <p:spPr>
            <a:xfrm flipV="1">
              <a:off x="598832" y="426763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55532" y="1071546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5532" y="155299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57" name="מחבר ישר 56"/>
            <p:cNvCxnSpPr/>
            <p:nvPr/>
          </p:nvCxnSpPr>
          <p:spPr>
            <a:xfrm flipV="1">
              <a:off x="598832" y="141011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/>
            <p:cNvCxnSpPr/>
            <p:nvPr/>
          </p:nvCxnSpPr>
          <p:spPr>
            <a:xfrm flipV="1">
              <a:off x="598832" y="191018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029356" y="1538270"/>
              <a:ext cx="23734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Opcode_fifo_wr_en</a:t>
              </a:r>
              <a:endParaRPr lang="he-IL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29356" y="2071670"/>
              <a:ext cx="292895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smtClean="0"/>
                <a:t>Opcode_fifo_data_in[23..0]</a:t>
              </a:r>
              <a:endParaRPr lang="he-IL" dirty="0"/>
            </a:p>
          </p:txBody>
        </p:sp>
        <p:cxnSp>
          <p:nvCxnSpPr>
            <p:cNvPr id="61" name="מחבר חץ ישר 60"/>
            <p:cNvCxnSpPr/>
            <p:nvPr/>
          </p:nvCxnSpPr>
          <p:spPr>
            <a:xfrm>
              <a:off x="5940152" y="192880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חץ ישר 61"/>
            <p:cNvCxnSpPr/>
            <p:nvPr/>
          </p:nvCxnSpPr>
          <p:spPr>
            <a:xfrm>
              <a:off x="5964630" y="242956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hlinkClick r:id="rId2" action="ppaction://hlinksldjump"/>
          </p:cNvPr>
          <p:cNvSpPr txBox="1"/>
          <p:nvPr/>
        </p:nvSpPr>
        <p:spPr>
          <a:xfrm>
            <a:off x="7924800" y="6290846"/>
            <a:ext cx="91440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2455</TotalTime>
  <Words>1330</Words>
  <Application>Microsoft Office PowerPoint</Application>
  <PresentationFormat>‫הצגה על המסך (4:3)</PresentationFormat>
  <Paragraphs>380</Paragraphs>
  <Slides>17</Slides>
  <Notes>12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18" baseType="lpstr">
      <vt:lpstr>Flow</vt:lpstr>
      <vt:lpstr>שקופית 1</vt:lpstr>
      <vt:lpstr>Contents</vt:lpstr>
      <vt:lpstr>Reminder</vt:lpstr>
      <vt:lpstr>שקופית 4</vt:lpstr>
      <vt:lpstr>שקופית 5</vt:lpstr>
      <vt:lpstr>שקופית 6</vt:lpstr>
      <vt:lpstr>שקופית 7</vt:lpstr>
      <vt:lpstr>שקופית 8</vt:lpstr>
      <vt:lpstr>Micro Architecture – OPU pins:</vt:lpstr>
      <vt:lpstr>שקופית 10</vt:lpstr>
      <vt:lpstr>Micro Architecture – OPU FIFO pins:</vt:lpstr>
      <vt:lpstr>שקופית 12</vt:lpstr>
      <vt:lpstr>Micro Architecture – RAM pins:</vt:lpstr>
      <vt:lpstr>שקופית 14</vt:lpstr>
      <vt:lpstr>שקופית 15</vt:lpstr>
      <vt:lpstr>Micro Architecture – Rd_Mng pins:</vt:lpstr>
      <vt:lpstr>שקופית 17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dobstbau</dc:creator>
  <cp:lastModifiedBy>יואב</cp:lastModifiedBy>
  <cp:revision>301</cp:revision>
  <dcterms:created xsi:type="dcterms:W3CDTF">2011-04-29T08:48:12Z</dcterms:created>
  <dcterms:modified xsi:type="dcterms:W3CDTF">2012-01-20T21:04:22Z</dcterms:modified>
</cp:coreProperties>
</file>