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72" autoAdjust="0"/>
    <p:restoredTop sz="90667" autoAdjust="0"/>
  </p:normalViewPr>
  <p:slideViewPr>
    <p:cSldViewPr>
      <p:cViewPr>
        <p:scale>
          <a:sx n="75" d="100"/>
          <a:sy n="75" d="100"/>
        </p:scale>
        <p:origin x="-12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272328-DB70-4161-9B5F-343BE7B7A1EA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B4224FE-0313-46A2-A1A3-6F4228974C8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4358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24FE-0313-46A2-A1A3-6F4228974C8A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24FE-0313-46A2-A1A3-6F4228974C8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24FE-0313-46A2-A1A3-6F4228974C8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24FE-0313-46A2-A1A3-6F4228974C8A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BAE0-F1FA-4654-9330-CD55EAD52574}" type="datetimeFigureOut">
              <a:rPr lang="he-IL" smtClean="0"/>
              <a:pPr/>
              <a:t>ז'/אייר/תשע"ג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DB9-A7E3-4103-A778-9BAAE08C76E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/>
          <p:nvPr/>
        </p:nvSpPr>
        <p:spPr>
          <a:xfrm>
            <a:off x="467544" y="2348880"/>
            <a:ext cx="2880320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5" name="Rectangle 5"/>
          <p:cNvSpPr/>
          <p:nvPr/>
        </p:nvSpPr>
        <p:spPr>
          <a:xfrm>
            <a:off x="5036347" y="2060848"/>
            <a:ext cx="3496093" cy="273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6" name="TextBox 7"/>
          <p:cNvSpPr txBox="1"/>
          <p:nvPr/>
        </p:nvSpPr>
        <p:spPr>
          <a:xfrm>
            <a:off x="678629" y="1708417"/>
            <a:ext cx="18396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Picture to be sent</a:t>
            </a:r>
          </a:p>
          <a:p>
            <a:pPr algn="ctr" rtl="0"/>
            <a:r>
              <a:rPr lang="en-US" dirty="0" smtClean="0"/>
              <a:t>(640x480)</a:t>
            </a:r>
            <a:endParaRPr lang="he-IL" dirty="0"/>
          </a:p>
        </p:txBody>
      </p:sp>
      <p:sp>
        <p:nvSpPr>
          <p:cNvPr id="7" name="TextBox 8"/>
          <p:cNvSpPr txBox="1"/>
          <p:nvPr/>
        </p:nvSpPr>
        <p:spPr>
          <a:xfrm>
            <a:off x="5947805" y="1412776"/>
            <a:ext cx="18031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Displayed Picture</a:t>
            </a:r>
          </a:p>
          <a:p>
            <a:pPr algn="ctr" rtl="0"/>
            <a:r>
              <a:rPr lang="en-US" dirty="0" smtClean="0"/>
              <a:t>(800x600)</a:t>
            </a:r>
            <a:endParaRPr lang="he-IL" dirty="0"/>
          </a:p>
        </p:txBody>
      </p:sp>
      <p:sp>
        <p:nvSpPr>
          <p:cNvPr id="8" name="TextBox 9"/>
          <p:cNvSpPr txBox="1"/>
          <p:nvPr/>
        </p:nvSpPr>
        <p:spPr>
          <a:xfrm>
            <a:off x="1464447" y="4565937"/>
            <a:ext cx="69762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HOST</a:t>
            </a:r>
            <a:endParaRPr lang="he-IL" dirty="0"/>
          </a:p>
        </p:txBody>
      </p:sp>
      <p:sp>
        <p:nvSpPr>
          <p:cNvPr id="9" name="TextBox 10"/>
          <p:cNvSpPr txBox="1"/>
          <p:nvPr/>
        </p:nvSpPr>
        <p:spPr>
          <a:xfrm>
            <a:off x="6500067" y="4869160"/>
            <a:ext cx="59221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</a:t>
            </a:r>
            <a:endParaRPr lang="he-IL" dirty="0"/>
          </a:p>
        </p:txBody>
      </p:sp>
      <p:sp>
        <p:nvSpPr>
          <p:cNvPr id="10" name="TextBox 11"/>
          <p:cNvSpPr txBox="1"/>
          <p:nvPr/>
        </p:nvSpPr>
        <p:spPr>
          <a:xfrm>
            <a:off x="3821901" y="2565673"/>
            <a:ext cx="85725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DE2 Board</a:t>
            </a:r>
            <a:endParaRPr lang="he-IL" dirty="0"/>
          </a:p>
        </p:txBody>
      </p:sp>
      <p:cxnSp>
        <p:nvCxnSpPr>
          <p:cNvPr id="11" name="Elbow Connector 15"/>
          <p:cNvCxnSpPr>
            <a:endCxn id="10" idx="1"/>
          </p:cNvCxnSpPr>
          <p:nvPr/>
        </p:nvCxnSpPr>
        <p:spPr>
          <a:xfrm flipV="1">
            <a:off x="3464711" y="2888839"/>
            <a:ext cx="357190" cy="534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9"/>
          <p:cNvCxnSpPr>
            <a:stCxn id="10" idx="3"/>
            <a:endCxn id="5" idx="1"/>
          </p:cNvCxnSpPr>
          <p:nvPr/>
        </p:nvCxnSpPr>
        <p:spPr>
          <a:xfrm>
            <a:off x="4679157" y="2888839"/>
            <a:ext cx="357190" cy="5401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תמונה 15" descr="symbol_1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3717032"/>
            <a:ext cx="288032" cy="288032"/>
          </a:xfrm>
          <a:prstGeom prst="rect">
            <a:avLst/>
          </a:prstGeom>
        </p:spPr>
      </p:pic>
      <p:pic>
        <p:nvPicPr>
          <p:cNvPr id="17" name="תמונה 16" descr="symbol_1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420888"/>
            <a:ext cx="288032" cy="288032"/>
          </a:xfrm>
          <a:prstGeom prst="rect">
            <a:avLst/>
          </a:prstGeom>
        </p:spPr>
      </p:pic>
      <p:pic>
        <p:nvPicPr>
          <p:cNvPr id="18" name="תמונה 17" descr="symbol_19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4077072"/>
            <a:ext cx="288032" cy="288032"/>
          </a:xfrm>
          <a:prstGeom prst="rect">
            <a:avLst/>
          </a:prstGeom>
        </p:spPr>
      </p:pic>
      <p:pic>
        <p:nvPicPr>
          <p:cNvPr id="36" name="תמונה 35" descr="symbol_15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3429000"/>
            <a:ext cx="288032" cy="288032"/>
          </a:xfrm>
          <a:prstGeom prst="rect">
            <a:avLst/>
          </a:prstGeom>
        </p:spPr>
      </p:pic>
      <p:pic>
        <p:nvPicPr>
          <p:cNvPr id="37" name="תמונה 36" descr="symbol_15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5776" y="2780928"/>
            <a:ext cx="288032" cy="288032"/>
          </a:xfrm>
          <a:prstGeom prst="rect">
            <a:avLst/>
          </a:prstGeom>
        </p:spPr>
      </p:pic>
      <p:sp>
        <p:nvSpPr>
          <p:cNvPr id="38" name="Rectangle 5"/>
          <p:cNvSpPr/>
          <p:nvPr/>
        </p:nvSpPr>
        <p:spPr>
          <a:xfrm>
            <a:off x="5364088" y="2348880"/>
            <a:ext cx="2880320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39" name="תמונה 38" descr="symbol_1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717032"/>
            <a:ext cx="288032" cy="288032"/>
          </a:xfrm>
          <a:prstGeom prst="rect">
            <a:avLst/>
          </a:prstGeom>
        </p:spPr>
      </p:pic>
      <p:pic>
        <p:nvPicPr>
          <p:cNvPr id="40" name="תמונה 39" descr="symbol_1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2420888"/>
            <a:ext cx="288032" cy="288032"/>
          </a:xfrm>
          <a:prstGeom prst="rect">
            <a:avLst/>
          </a:prstGeom>
        </p:spPr>
      </p:pic>
      <p:pic>
        <p:nvPicPr>
          <p:cNvPr id="41" name="תמונה 40" descr="symbol_19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4077072"/>
            <a:ext cx="288032" cy="288032"/>
          </a:xfrm>
          <a:prstGeom prst="rect">
            <a:avLst/>
          </a:prstGeom>
        </p:spPr>
      </p:pic>
      <p:pic>
        <p:nvPicPr>
          <p:cNvPr id="42" name="תמונה 41" descr="symbol_15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429000"/>
            <a:ext cx="288032" cy="288032"/>
          </a:xfrm>
          <a:prstGeom prst="rect">
            <a:avLst/>
          </a:prstGeom>
        </p:spPr>
      </p:pic>
      <p:pic>
        <p:nvPicPr>
          <p:cNvPr id="43" name="תמונה 42" descr="symbol_15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52320" y="2780928"/>
            <a:ext cx="288032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4067944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sp>
        <p:nvSpPr>
          <p:cNvPr id="54" name="TextBox 14"/>
          <p:cNvSpPr txBox="1"/>
          <p:nvPr/>
        </p:nvSpPr>
        <p:spPr>
          <a:xfrm>
            <a:off x="2563756" y="3933056"/>
            <a:ext cx="1000132" cy="52322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58" name="TextBox 104"/>
          <p:cNvSpPr txBox="1"/>
          <p:nvPr/>
        </p:nvSpPr>
        <p:spPr>
          <a:xfrm rot="5400000">
            <a:off x="3665732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7" name="Shape 119"/>
          <p:cNvCxnSpPr>
            <a:stCxn id="139" idx="1"/>
            <a:endCxn id="58" idx="1"/>
          </p:cNvCxnSpPr>
          <p:nvPr/>
        </p:nvCxnSpPr>
        <p:spPr>
          <a:xfrm rot="16200000" flipH="1" flipV="1">
            <a:off x="4407434" y="2304381"/>
            <a:ext cx="494634" cy="1049343"/>
          </a:xfrm>
          <a:prstGeom prst="bentConnector3">
            <a:avLst>
              <a:gd name="adj1" fmla="val -30319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97954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168225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12" name="TextBox 251"/>
          <p:cNvSpPr txBox="1"/>
          <p:nvPr/>
        </p:nvSpPr>
        <p:spPr>
          <a:xfrm>
            <a:off x="2750347" y="446353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901302" y="191854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598622" y="2977870"/>
            <a:ext cx="1161600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860032" y="364502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4644008" y="162880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5652120" y="155679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3" name="קבוצה 212"/>
          <p:cNvGrpSpPr/>
          <p:nvPr/>
        </p:nvGrpSpPr>
        <p:grpSpPr>
          <a:xfrm>
            <a:off x="6526476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4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5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6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655961" y="6561063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6012160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5015498"/>
            <a:ext cx="936104" cy="86177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8061705" y="5197041"/>
            <a:ext cx="440091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hape 131"/>
          <p:cNvCxnSpPr/>
          <p:nvPr/>
        </p:nvCxnSpPr>
        <p:spPr>
          <a:xfrm flipV="1">
            <a:off x="611560" y="3356992"/>
            <a:ext cx="3312368" cy="43204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876256" y="443711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SG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3" name="Oval 256"/>
          <p:cNvSpPr/>
          <p:nvPr/>
        </p:nvSpPr>
        <p:spPr>
          <a:xfrm>
            <a:off x="1907704" y="3501008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3" name="Oval 256"/>
          <p:cNvSpPr/>
          <p:nvPr/>
        </p:nvSpPr>
        <p:spPr>
          <a:xfrm>
            <a:off x="3923928" y="2204864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25" name="Shape 119"/>
          <p:cNvCxnSpPr>
            <a:stCxn id="85" idx="3"/>
            <a:endCxn id="139" idx="3"/>
          </p:cNvCxnSpPr>
          <p:nvPr/>
        </p:nvCxnSpPr>
        <p:spPr>
          <a:xfrm rot="16200000" flipV="1">
            <a:off x="4541896" y="4380862"/>
            <a:ext cx="1285884" cy="10831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hape 119"/>
          <p:cNvCxnSpPr>
            <a:stCxn id="218" idx="1"/>
            <a:endCxn id="215" idx="0"/>
          </p:cNvCxnSpPr>
          <p:nvPr/>
        </p:nvCxnSpPr>
        <p:spPr>
          <a:xfrm rot="10800000" flipV="1">
            <a:off x="6408204" y="5446384"/>
            <a:ext cx="468052" cy="286871"/>
          </a:xfrm>
          <a:prstGeom prst="bentConnector2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hape 119"/>
          <p:cNvCxnSpPr>
            <a:stCxn id="215" idx="1"/>
            <a:endCxn id="85" idx="2"/>
          </p:cNvCxnSpPr>
          <p:nvPr/>
        </p:nvCxnSpPr>
        <p:spPr>
          <a:xfrm rot="10800000">
            <a:off x="5344142" y="5493567"/>
            <a:ext cx="668019" cy="370494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Oval 256"/>
          <p:cNvSpPr/>
          <p:nvPr/>
        </p:nvSpPr>
        <p:spPr>
          <a:xfrm>
            <a:off x="6228184" y="515719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grpSp>
        <p:nvGrpSpPr>
          <p:cNvPr id="122" name="Group 60"/>
          <p:cNvGrpSpPr/>
          <p:nvPr/>
        </p:nvGrpSpPr>
        <p:grpSpPr>
          <a:xfrm>
            <a:off x="1403648" y="5772385"/>
            <a:ext cx="1428760" cy="1112999"/>
            <a:chOff x="1214414" y="5478677"/>
            <a:chExt cx="1428760" cy="1112999"/>
          </a:xfrm>
        </p:grpSpPr>
        <p:grpSp>
          <p:nvGrpSpPr>
            <p:cNvPr id="123" name="Group 47"/>
            <p:cNvGrpSpPr/>
            <p:nvPr/>
          </p:nvGrpSpPr>
          <p:grpSpPr>
            <a:xfrm>
              <a:off x="1214414" y="5662982"/>
              <a:ext cx="1428760" cy="928694"/>
              <a:chOff x="6929454" y="5162916"/>
              <a:chExt cx="1428760" cy="928694"/>
            </a:xfrm>
          </p:grpSpPr>
          <p:sp>
            <p:nvSpPr>
              <p:cNvPr id="125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126" name="Rectangle 28"/>
              <p:cNvSpPr/>
              <p:nvPr/>
            </p:nvSpPr>
            <p:spPr>
              <a:xfrm>
                <a:off x="6929454" y="5162916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endParaRPr lang="he-IL"/>
              </a:p>
            </p:txBody>
          </p:sp>
        </p:grpSp>
        <p:sp>
          <p:nvSpPr>
            <p:cNvPr id="124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131840" y="-1331659"/>
            <a:ext cx="3672408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Detailed stage 4</a:t>
            </a:r>
            <a:r>
              <a:rPr lang="en-US" dirty="0" smtClean="0"/>
              <a:t>: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4067944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sp>
        <p:nvSpPr>
          <p:cNvPr id="209" name="TextBox 24"/>
          <p:cNvSpPr txBox="1"/>
          <p:nvPr/>
        </p:nvSpPr>
        <p:spPr>
          <a:xfrm>
            <a:off x="1546524" y="6072182"/>
            <a:ext cx="1214446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210" name="Rectangle 28"/>
          <p:cNvSpPr/>
          <p:nvPr/>
        </p:nvSpPr>
        <p:spPr>
          <a:xfrm>
            <a:off x="1403648" y="5929306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208" name="TextBox 54"/>
          <p:cNvSpPr txBox="1"/>
          <p:nvPr/>
        </p:nvSpPr>
        <p:spPr>
          <a:xfrm>
            <a:off x="1689400" y="569296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52" name="Elbow Connector 63"/>
          <p:cNvCxnSpPr>
            <a:stCxn id="55" idx="2"/>
            <a:endCxn id="208" idx="0"/>
          </p:cNvCxnSpPr>
          <p:nvPr/>
        </p:nvCxnSpPr>
        <p:spPr>
          <a:xfrm rot="5400000">
            <a:off x="2006135" y="5448820"/>
            <a:ext cx="391759" cy="965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14"/>
          <p:cNvSpPr txBox="1"/>
          <p:nvPr/>
        </p:nvSpPr>
        <p:spPr>
          <a:xfrm>
            <a:off x="2563756" y="3985900"/>
            <a:ext cx="1000132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57" name="Shape 20"/>
          <p:cNvCxnSpPr>
            <a:stCxn id="112" idx="2"/>
            <a:endCxn id="55" idx="3"/>
          </p:cNvCxnSpPr>
          <p:nvPr/>
        </p:nvCxnSpPr>
        <p:spPr>
          <a:xfrm rot="5400000">
            <a:off x="2730084" y="4745407"/>
            <a:ext cx="314454" cy="273928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104"/>
          <p:cNvSpPr txBox="1"/>
          <p:nvPr/>
        </p:nvSpPr>
        <p:spPr>
          <a:xfrm rot="5400000">
            <a:off x="3665732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97954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168225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90" name="Elbow Connector 196"/>
          <p:cNvCxnSpPr>
            <a:stCxn id="108" idx="3"/>
            <a:endCxn id="80" idx="1"/>
          </p:cNvCxnSpPr>
          <p:nvPr/>
        </p:nvCxnSpPr>
        <p:spPr>
          <a:xfrm flipV="1">
            <a:off x="7812360" y="6148086"/>
            <a:ext cx="581589" cy="372882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12" name="TextBox 251"/>
          <p:cNvSpPr txBox="1"/>
          <p:nvPr/>
        </p:nvSpPr>
        <p:spPr>
          <a:xfrm>
            <a:off x="2750347" y="446353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901302" y="191854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598622" y="2977870"/>
            <a:ext cx="1161600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860032" y="364502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4644008" y="162880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5652120" y="155679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3" name="קבוצה 212"/>
          <p:cNvGrpSpPr/>
          <p:nvPr/>
        </p:nvGrpSpPr>
        <p:grpSpPr>
          <a:xfrm>
            <a:off x="6526476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4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  <a:solidFill>
            <a:srgbClr val="FF0000"/>
          </a:solidFill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5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83" name="Elbow Connector 200"/>
          <p:cNvCxnSpPr>
            <a:stCxn id="80" idx="3"/>
            <a:endCxn id="184" idx="1"/>
          </p:cNvCxnSpPr>
          <p:nvPr/>
        </p:nvCxnSpPr>
        <p:spPr>
          <a:xfrm>
            <a:off x="9108329" y="6148086"/>
            <a:ext cx="428058" cy="3032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88" name="Elbow Connector 243"/>
          <p:cNvCxnSpPr>
            <a:stCxn id="210" idx="1"/>
          </p:cNvCxnSpPr>
          <p:nvPr/>
        </p:nvCxnSpPr>
        <p:spPr>
          <a:xfrm rot="10800000">
            <a:off x="760706" y="6215059"/>
            <a:ext cx="642942" cy="1785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6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510133" y="6596781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6012160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5015498"/>
            <a:ext cx="936104" cy="86177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4" name="Elbow Connector 196"/>
          <p:cNvCxnSpPr>
            <a:stCxn id="218" idx="2"/>
            <a:endCxn id="167" idx="2"/>
          </p:cNvCxnSpPr>
          <p:nvPr/>
        </p:nvCxnSpPr>
        <p:spPr>
          <a:xfrm rot="5400000">
            <a:off x="6611071" y="5793247"/>
            <a:ext cx="649212" cy="817262"/>
          </a:xfrm>
          <a:prstGeom prst="bentConnector4">
            <a:avLst>
              <a:gd name="adj1" fmla="val 52751"/>
              <a:gd name="adj2" fmla="val 127971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8061705" y="5197041"/>
            <a:ext cx="440091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hape 20"/>
          <p:cNvCxnSpPr>
            <a:stCxn id="139" idx="1"/>
            <a:endCxn id="58" idx="1"/>
          </p:cNvCxnSpPr>
          <p:nvPr/>
        </p:nvCxnSpPr>
        <p:spPr>
          <a:xfrm rot="16200000" flipH="1" flipV="1">
            <a:off x="4407434" y="2304381"/>
            <a:ext cx="494634" cy="1049343"/>
          </a:xfrm>
          <a:prstGeom prst="bentConnector3">
            <a:avLst>
              <a:gd name="adj1" fmla="val -73968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876256" y="443711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SG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24" name="Oval 256"/>
          <p:cNvSpPr/>
          <p:nvPr/>
        </p:nvSpPr>
        <p:spPr>
          <a:xfrm>
            <a:off x="4499992" y="4653136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5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36" name="Oval 256"/>
          <p:cNvSpPr/>
          <p:nvPr/>
        </p:nvSpPr>
        <p:spPr>
          <a:xfrm>
            <a:off x="6300192" y="522920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5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44" name="Shape 20"/>
          <p:cNvCxnSpPr>
            <a:stCxn id="58" idx="2"/>
            <a:endCxn id="54" idx="0"/>
          </p:cNvCxnSpPr>
          <p:nvPr/>
        </p:nvCxnSpPr>
        <p:spPr>
          <a:xfrm rot="10800000" flipV="1">
            <a:off x="3063823" y="3540716"/>
            <a:ext cx="912369" cy="445183"/>
          </a:xfrm>
          <a:prstGeom prst="bentConnector2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hape 20"/>
          <p:cNvCxnSpPr>
            <a:stCxn id="85" idx="0"/>
            <a:endCxn id="139" idx="3"/>
          </p:cNvCxnSpPr>
          <p:nvPr/>
        </p:nvCxnSpPr>
        <p:spPr>
          <a:xfrm rot="10800000" flipH="1">
            <a:off x="5036364" y="3743337"/>
            <a:ext cx="143058" cy="1750231"/>
          </a:xfrm>
          <a:prstGeom prst="bentConnector4">
            <a:avLst>
              <a:gd name="adj1" fmla="val -159795"/>
              <a:gd name="adj2" fmla="val 65713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hape 20"/>
          <p:cNvCxnSpPr>
            <a:stCxn id="215" idx="1"/>
            <a:endCxn id="85" idx="2"/>
          </p:cNvCxnSpPr>
          <p:nvPr/>
        </p:nvCxnSpPr>
        <p:spPr>
          <a:xfrm rot="10800000">
            <a:off x="5344142" y="5493567"/>
            <a:ext cx="668019" cy="3704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hape 20"/>
          <p:cNvCxnSpPr>
            <a:stCxn id="215" idx="0"/>
            <a:endCxn id="218" idx="1"/>
          </p:cNvCxnSpPr>
          <p:nvPr/>
        </p:nvCxnSpPr>
        <p:spPr>
          <a:xfrm rot="5400000" flipH="1" flipV="1">
            <a:off x="6498795" y="5355795"/>
            <a:ext cx="286871" cy="468052"/>
          </a:xfrm>
          <a:prstGeom prst="bentConnector2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Oval 256"/>
          <p:cNvSpPr/>
          <p:nvPr/>
        </p:nvSpPr>
        <p:spPr>
          <a:xfrm>
            <a:off x="4427984" y="227687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5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74" name="Oval 256"/>
          <p:cNvSpPr/>
          <p:nvPr/>
        </p:nvSpPr>
        <p:spPr>
          <a:xfrm>
            <a:off x="6012160" y="623731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6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75" name="Oval 256"/>
          <p:cNvSpPr/>
          <p:nvPr/>
        </p:nvSpPr>
        <p:spPr>
          <a:xfrm>
            <a:off x="9144000" y="587727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6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131840" y="-1331659"/>
            <a:ext cx="3672408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Detailed stages 5,6</a:t>
            </a:r>
            <a:r>
              <a:rPr lang="en-US" dirty="0" smtClean="0"/>
              <a:t>: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999506" y="620688"/>
            <a:ext cx="5170451" cy="3784772"/>
            <a:chOff x="1766760" y="620688"/>
            <a:chExt cx="7378686" cy="5904656"/>
          </a:xfrm>
        </p:grpSpPr>
        <p:sp>
          <p:nvSpPr>
            <p:cNvPr id="76" name="מלבן 42"/>
            <p:cNvSpPr/>
            <p:nvPr/>
          </p:nvSpPr>
          <p:spPr>
            <a:xfrm>
              <a:off x="5685075" y="664675"/>
              <a:ext cx="1712627" cy="857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מלבן 142"/>
            <p:cNvSpPr/>
            <p:nvPr/>
          </p:nvSpPr>
          <p:spPr>
            <a:xfrm>
              <a:off x="2366174" y="3352924"/>
              <a:ext cx="1728192" cy="20310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מלבן 92"/>
            <p:cNvSpPr/>
            <p:nvPr/>
          </p:nvSpPr>
          <p:spPr>
            <a:xfrm>
              <a:off x="5148064" y="3526895"/>
              <a:ext cx="3704160" cy="29984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" name="Picture 1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95838" y="786348"/>
              <a:ext cx="788511" cy="52609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80974" y="5791854"/>
              <a:ext cx="1273393" cy="7202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SDRAM Controller</a:t>
              </a:r>
              <a:endParaRPr lang="he-IL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2786" y="5160195"/>
              <a:ext cx="694907" cy="29470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WBS</a:t>
              </a:r>
              <a:endParaRPr lang="he-IL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3815021" y="4527557"/>
              <a:ext cx="820302" cy="351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WBS</a:t>
              </a:r>
              <a:endParaRPr lang="he-IL" sz="1000" dirty="0"/>
            </a:p>
          </p:txBody>
        </p:sp>
        <p:cxnSp>
          <p:nvCxnSpPr>
            <p:cNvPr id="16" name="Elbow Connector 140"/>
            <p:cNvCxnSpPr>
              <a:stCxn id="76" idx="3"/>
              <a:endCxn id="8" idx="0"/>
            </p:cNvCxnSpPr>
            <p:nvPr/>
          </p:nvCxnSpPr>
          <p:spPr>
            <a:xfrm flipH="1" flipV="1">
              <a:off x="2290094" y="786348"/>
              <a:ext cx="5107608" cy="307038"/>
            </a:xfrm>
            <a:prstGeom prst="bentConnector4">
              <a:avLst>
                <a:gd name="adj1" fmla="val -4476"/>
                <a:gd name="adj2" fmla="val 21408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41"/>
            <p:cNvCxnSpPr>
              <a:stCxn id="67" idx="0"/>
              <a:endCxn id="24" idx="0"/>
            </p:cNvCxnSpPr>
            <p:nvPr/>
          </p:nvCxnSpPr>
          <p:spPr>
            <a:xfrm rot="10800000" flipV="1">
              <a:off x="5035290" y="1070288"/>
              <a:ext cx="398774" cy="608018"/>
            </a:xfrm>
            <a:prstGeom prst="bentConnector2">
              <a:avLst/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66813" y="3102667"/>
              <a:ext cx="694907" cy="29470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WBS</a:t>
              </a:r>
              <a:endParaRPr lang="he-IL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2513" y="3316856"/>
              <a:ext cx="694907" cy="2947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WBS</a:t>
              </a:r>
              <a:endParaRPr lang="he-IL" sz="1100" dirty="0"/>
            </a:p>
          </p:txBody>
        </p:sp>
        <p:cxnSp>
          <p:nvCxnSpPr>
            <p:cNvPr id="23" name="Elbow Connector 133"/>
            <p:cNvCxnSpPr>
              <a:stCxn id="22" idx="0"/>
            </p:cNvCxnSpPr>
            <p:nvPr/>
          </p:nvCxnSpPr>
          <p:spPr>
            <a:xfrm rot="16200000" flipV="1">
              <a:off x="5918988" y="1885875"/>
              <a:ext cx="1123402" cy="1738559"/>
            </a:xfrm>
            <a:prstGeom prst="bentConnector2">
              <a:avLst/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59173" y="1678306"/>
              <a:ext cx="1152233" cy="6722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b="1" dirty="0" smtClean="0"/>
                <a:t>Wishbone</a:t>
              </a:r>
            </a:p>
            <a:p>
              <a:pPr algn="ctr"/>
              <a:r>
                <a:rPr lang="en-US" sz="1100" dirty="0" smtClean="0"/>
                <a:t>INTERCON</a:t>
              </a:r>
              <a:endParaRPr lang="he-IL" sz="1100" dirty="0"/>
            </a:p>
          </p:txBody>
        </p:sp>
        <p:cxnSp>
          <p:nvCxnSpPr>
            <p:cNvPr id="26" name="Elbow Connector 158"/>
            <p:cNvCxnSpPr>
              <a:stCxn id="95" idx="3"/>
              <a:endCxn id="28" idx="1"/>
            </p:cNvCxnSpPr>
            <p:nvPr/>
          </p:nvCxnSpPr>
          <p:spPr>
            <a:xfrm>
              <a:off x="8338415" y="5564568"/>
              <a:ext cx="353985" cy="33825"/>
            </a:xfrm>
            <a:prstGeom prst="bentConnector3">
              <a:avLst>
                <a:gd name="adj1" fmla="val 50000"/>
              </a:avLst>
            </a:prstGeom>
            <a:ln w="63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28" name="Picture 15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2400" y="5353382"/>
              <a:ext cx="453046" cy="490019"/>
            </a:xfrm>
            <a:prstGeom prst="rect">
              <a:avLst/>
            </a:prstGeom>
          </p:spPr>
        </p:pic>
        <p:pic>
          <p:nvPicPr>
            <p:cNvPr id="30" name="תמונה 21" descr="memory_chip_3.jpg"/>
            <p:cNvPicPr>
              <a:picLocks noChangeAspect="1"/>
            </p:cNvPicPr>
            <p:nvPr/>
          </p:nvPicPr>
          <p:blipFill>
            <a:blip r:embed="rId5" cstate="print">
              <a:lum bright="5000"/>
            </a:blip>
            <a:stretch>
              <a:fillRect/>
            </a:stretch>
          </p:blipFill>
          <p:spPr>
            <a:xfrm>
              <a:off x="1766760" y="5496260"/>
              <a:ext cx="856814" cy="557205"/>
            </a:xfrm>
            <a:prstGeom prst="rect">
              <a:avLst/>
            </a:prstGeom>
          </p:spPr>
        </p:pic>
        <p:cxnSp>
          <p:nvCxnSpPr>
            <p:cNvPr id="31" name="Elbow Connector 163"/>
            <p:cNvCxnSpPr>
              <a:stCxn id="10" idx="1"/>
              <a:endCxn id="30" idx="3"/>
            </p:cNvCxnSpPr>
            <p:nvPr/>
          </p:nvCxnSpPr>
          <p:spPr>
            <a:xfrm rot="10800000">
              <a:off x="2623573" y="5774863"/>
              <a:ext cx="257401" cy="377116"/>
            </a:xfrm>
            <a:prstGeom prst="bentConnector3">
              <a:avLst>
                <a:gd name="adj1" fmla="val 50000"/>
              </a:avLst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133"/>
            <p:cNvCxnSpPr>
              <a:stCxn id="38" idx="0"/>
            </p:cNvCxnSpPr>
            <p:nvPr/>
          </p:nvCxnSpPr>
          <p:spPr>
            <a:xfrm rot="10800000">
              <a:off x="4839058" y="2350548"/>
              <a:ext cx="115266" cy="2338591"/>
            </a:xfrm>
            <a:prstGeom prst="bentConnector4">
              <a:avLst>
                <a:gd name="adj1" fmla="val 117927"/>
                <a:gd name="adj2" fmla="val 97950"/>
              </a:avLst>
            </a:prstGeom>
            <a:ln w="9525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41"/>
            <p:cNvCxnSpPr>
              <a:stCxn id="20" idx="0"/>
            </p:cNvCxnSpPr>
            <p:nvPr/>
          </p:nvCxnSpPr>
          <p:spPr>
            <a:xfrm rot="5400000" flipH="1" flipV="1">
              <a:off x="3432117" y="2075605"/>
              <a:ext cx="909213" cy="1144910"/>
            </a:xfrm>
            <a:prstGeom prst="bentConnector2">
              <a:avLst/>
            </a:prstGeom>
            <a:ln w="9525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41"/>
            <p:cNvCxnSpPr/>
            <p:nvPr/>
          </p:nvCxnSpPr>
          <p:spPr>
            <a:xfrm flipV="1">
              <a:off x="4330708" y="2350541"/>
              <a:ext cx="243144" cy="2352706"/>
            </a:xfrm>
            <a:prstGeom prst="bentConnector2">
              <a:avLst/>
            </a:prstGeom>
            <a:ln w="9525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41"/>
            <p:cNvCxnSpPr>
              <a:stCxn id="66" idx="2"/>
              <a:endCxn id="24" idx="3"/>
            </p:cNvCxnSpPr>
            <p:nvPr/>
          </p:nvCxnSpPr>
          <p:spPr>
            <a:xfrm rot="5400000">
              <a:off x="5905687" y="1420606"/>
              <a:ext cx="299536" cy="888095"/>
            </a:xfrm>
            <a:prstGeom prst="bentConnector2">
              <a:avLst/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4733970" y="4513449"/>
              <a:ext cx="792088" cy="35137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b="1" dirty="0" smtClean="0"/>
                <a:t>WBM</a:t>
              </a:r>
              <a:endParaRPr lang="he-IL" sz="1000" b="1" dirty="0"/>
            </a:p>
          </p:txBody>
        </p:sp>
        <p:sp>
          <p:nvSpPr>
            <p:cNvPr id="43" name="מלבן 42"/>
            <p:cNvSpPr/>
            <p:nvPr/>
          </p:nvSpPr>
          <p:spPr>
            <a:xfrm>
              <a:off x="2931380" y="620688"/>
              <a:ext cx="1712627" cy="857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14267" y="908720"/>
              <a:ext cx="897692" cy="40814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RX Path</a:t>
              </a:r>
              <a:endParaRPr lang="he-IL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3037" y="1340769"/>
              <a:ext cx="694907" cy="3841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WBM</a:t>
              </a:r>
              <a:endParaRPr lang="he-IL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61496" y="908718"/>
              <a:ext cx="883480" cy="40814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smtClean="0"/>
                <a:t>TX Path</a:t>
              </a:r>
              <a:endParaRPr lang="he-IL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52047" y="1330754"/>
              <a:ext cx="694907" cy="3841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WBM</a:t>
              </a:r>
              <a:endParaRPr lang="he-IL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5204138" y="894599"/>
              <a:ext cx="811230" cy="351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000" dirty="0"/>
            </a:p>
          </p:txBody>
        </p:sp>
        <p:cxnSp>
          <p:nvCxnSpPr>
            <p:cNvPr id="81" name="Elbow Connector 41"/>
            <p:cNvCxnSpPr>
              <a:stCxn id="24" idx="1"/>
              <a:endCxn id="17" idx="2"/>
            </p:cNvCxnSpPr>
            <p:nvPr/>
          </p:nvCxnSpPr>
          <p:spPr>
            <a:xfrm rot="10800000">
              <a:off x="3720493" y="1724900"/>
              <a:ext cx="738682" cy="289522"/>
            </a:xfrm>
            <a:prstGeom prst="bentConnector2">
              <a:avLst/>
            </a:prstGeom>
            <a:ln w="1270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10"/>
            <p:cNvCxnSpPr>
              <a:stCxn id="8" idx="3"/>
              <a:endCxn id="43" idx="1"/>
            </p:cNvCxnSpPr>
            <p:nvPr/>
          </p:nvCxnSpPr>
          <p:spPr>
            <a:xfrm>
              <a:off x="2684349" y="1049398"/>
              <a:ext cx="247031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602256" y="5228452"/>
              <a:ext cx="736159" cy="67223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dirty="0" smtClean="0"/>
                <a:t>VESA</a:t>
              </a:r>
            </a:p>
            <a:p>
              <a:pPr algn="ctr" rtl="0"/>
              <a:r>
                <a:rPr lang="en-US" sz="1100" dirty="0" smtClean="0"/>
                <a:t>Ctrl</a:t>
              </a:r>
              <a:endParaRPr lang="he-IL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25661" y="4361439"/>
              <a:ext cx="1315516" cy="52818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smtClean="0"/>
                <a:t>SG TOP</a:t>
              </a:r>
            </a:p>
          </p:txBody>
        </p:sp>
        <p:cxnSp>
          <p:nvCxnSpPr>
            <p:cNvPr id="97" name="Elbow Connector 10"/>
            <p:cNvCxnSpPr>
              <a:stCxn id="94" idx="3"/>
              <a:endCxn id="95" idx="1"/>
            </p:cNvCxnSpPr>
            <p:nvPr/>
          </p:nvCxnSpPr>
          <p:spPr>
            <a:xfrm flipV="1">
              <a:off x="6899751" y="5564568"/>
              <a:ext cx="702505" cy="61776"/>
            </a:xfrm>
            <a:prstGeom prst="bentConnector3">
              <a:avLst>
                <a:gd name="adj1" fmla="val 50000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765144" y="3250020"/>
              <a:ext cx="1087080" cy="6722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/>
                <a:t>Display</a:t>
              </a:r>
            </a:p>
            <a:p>
              <a:r>
                <a:rPr lang="en-US" sz="1100" dirty="0" smtClean="0"/>
                <a:t>Controller</a:t>
              </a:r>
              <a:endParaRPr lang="he-IL" sz="1100" dirty="0"/>
            </a:p>
          </p:txBody>
        </p:sp>
        <p:grpSp>
          <p:nvGrpSpPr>
            <p:cNvPr id="109" name="קבוצה 108"/>
            <p:cNvGrpSpPr/>
            <p:nvPr/>
          </p:nvGrpSpPr>
          <p:grpSpPr>
            <a:xfrm>
              <a:off x="5603608" y="5352004"/>
              <a:ext cx="1296144" cy="548680"/>
              <a:chOff x="5531600" y="5784052"/>
              <a:chExt cx="1296144" cy="548680"/>
            </a:xfrm>
          </p:grpSpPr>
          <p:sp>
            <p:nvSpPr>
              <p:cNvPr id="94" name="מלבן 93"/>
              <p:cNvSpPr/>
              <p:nvPr/>
            </p:nvSpPr>
            <p:spPr>
              <a:xfrm>
                <a:off x="5531600" y="5784052"/>
                <a:ext cx="1296144" cy="5486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DC FIFO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משולש שווה שוקיים 105"/>
              <p:cNvSpPr/>
              <p:nvPr/>
            </p:nvSpPr>
            <p:spPr>
              <a:xfrm rot="5400000">
                <a:off x="5585145" y="5915169"/>
                <a:ext cx="144017" cy="8042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/>
              </a:p>
            </p:txBody>
          </p:sp>
          <p:sp>
            <p:nvSpPr>
              <p:cNvPr id="108" name="משולש שווה שוקיים 107"/>
              <p:cNvSpPr/>
              <p:nvPr/>
            </p:nvSpPr>
            <p:spPr>
              <a:xfrm rot="5400000">
                <a:off x="5585145" y="6139850"/>
                <a:ext cx="144017" cy="80421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/>
              </a:p>
            </p:txBody>
          </p:sp>
        </p:grpSp>
        <p:grpSp>
          <p:nvGrpSpPr>
            <p:cNvPr id="110" name="קבוצה 109"/>
            <p:cNvGrpSpPr/>
            <p:nvPr/>
          </p:nvGrpSpPr>
          <p:grpSpPr>
            <a:xfrm>
              <a:off x="7668344" y="6120680"/>
              <a:ext cx="1008112" cy="404664"/>
              <a:chOff x="5436096" y="6309320"/>
              <a:chExt cx="1296144" cy="548680"/>
            </a:xfrm>
          </p:grpSpPr>
          <p:sp>
            <p:nvSpPr>
              <p:cNvPr id="111" name="מלבן 110"/>
              <p:cNvSpPr/>
              <p:nvPr/>
            </p:nvSpPr>
            <p:spPr>
              <a:xfrm>
                <a:off x="5436096" y="6309320"/>
                <a:ext cx="1296144" cy="5486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100MHz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40MHz</a:t>
                </a:r>
                <a:endParaRPr lang="he-IL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משולש שווה שוקיים 111"/>
              <p:cNvSpPr/>
              <p:nvPr/>
            </p:nvSpPr>
            <p:spPr>
              <a:xfrm rot="5400000">
                <a:off x="5466159" y="6411392"/>
                <a:ext cx="144016" cy="8388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/>
              </a:p>
            </p:txBody>
          </p:sp>
          <p:sp>
            <p:nvSpPr>
              <p:cNvPr id="113" name="משולש שווה שוקיים 112"/>
              <p:cNvSpPr/>
              <p:nvPr/>
            </p:nvSpPr>
            <p:spPr>
              <a:xfrm rot="5400000">
                <a:off x="5452824" y="6712758"/>
                <a:ext cx="170686" cy="83886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/>
              </a:p>
            </p:txBody>
          </p:sp>
        </p:grpSp>
        <p:cxnSp>
          <p:nvCxnSpPr>
            <p:cNvPr id="116" name="Elbow Connector 10"/>
            <p:cNvCxnSpPr>
              <a:stCxn id="22" idx="2"/>
              <a:endCxn id="96" idx="0"/>
            </p:cNvCxnSpPr>
            <p:nvPr/>
          </p:nvCxnSpPr>
          <p:spPr>
            <a:xfrm rot="16200000" flipH="1">
              <a:off x="7191756" y="3769775"/>
              <a:ext cx="749876" cy="433452"/>
            </a:xfrm>
            <a:prstGeom prst="bentConnector3">
              <a:avLst>
                <a:gd name="adj1" fmla="val 50000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769372" y="3766217"/>
              <a:ext cx="958045" cy="672231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SG WBM</a:t>
              </a:r>
              <a:endParaRPr lang="he-IL" sz="1100" dirty="0"/>
            </a:p>
          </p:txBody>
        </p:sp>
        <p:cxnSp>
          <p:nvCxnSpPr>
            <p:cNvPr id="123" name="Elbow Connector 41"/>
            <p:cNvCxnSpPr>
              <a:stCxn id="120" idx="3"/>
              <a:endCxn id="96" idx="1"/>
            </p:cNvCxnSpPr>
            <p:nvPr/>
          </p:nvCxnSpPr>
          <p:spPr>
            <a:xfrm>
              <a:off x="6727417" y="4102333"/>
              <a:ext cx="398243" cy="523197"/>
            </a:xfrm>
            <a:prstGeom prst="bentConnector3">
              <a:avLst>
                <a:gd name="adj1" fmla="val 50000"/>
              </a:avLst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Elbow Connector 41"/>
            <p:cNvCxnSpPr>
              <a:stCxn id="120" idx="1"/>
              <a:endCxn id="38" idx="2"/>
            </p:cNvCxnSpPr>
            <p:nvPr/>
          </p:nvCxnSpPr>
          <p:spPr>
            <a:xfrm rot="10800000" flipV="1">
              <a:off x="5305703" y="4102331"/>
              <a:ext cx="463669" cy="586805"/>
            </a:xfrm>
            <a:prstGeom prst="bentConnector3">
              <a:avLst>
                <a:gd name="adj1" fmla="val 50000"/>
              </a:avLst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Elbow Connector 10"/>
            <p:cNvCxnSpPr>
              <a:stCxn id="96" idx="2"/>
              <a:endCxn id="94" idx="1"/>
            </p:cNvCxnSpPr>
            <p:nvPr/>
          </p:nvCxnSpPr>
          <p:spPr>
            <a:xfrm rot="5400000">
              <a:off x="6325152" y="4168077"/>
              <a:ext cx="736724" cy="2179812"/>
            </a:xfrm>
            <a:prstGeom prst="bentConnector4">
              <a:avLst>
                <a:gd name="adj1" fmla="val 31381"/>
                <a:gd name="adj2" fmla="val 114966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480997" y="3435675"/>
              <a:ext cx="1375685" cy="67223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Memory</a:t>
              </a:r>
            </a:p>
            <a:p>
              <a:r>
                <a:rPr lang="en-US" sz="1100" dirty="0" smtClean="0"/>
                <a:t>Management</a:t>
              </a:r>
              <a:endParaRPr lang="he-IL" sz="1100" dirty="0"/>
            </a:p>
          </p:txBody>
        </p:sp>
        <p:sp>
          <p:nvSpPr>
            <p:cNvPr id="72" name="TextBox 167"/>
            <p:cNvSpPr txBox="1"/>
            <p:nvPr/>
          </p:nvSpPr>
          <p:spPr>
            <a:xfrm>
              <a:off x="2686521" y="4326385"/>
              <a:ext cx="428627" cy="33855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TY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129"/>
            <p:cNvSpPr txBox="1"/>
            <p:nvPr/>
          </p:nvSpPr>
          <p:spPr>
            <a:xfrm>
              <a:off x="2686521" y="4777280"/>
              <a:ext cx="428627" cy="3361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Ad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163"/>
            <p:cNvCxnSpPr>
              <a:stCxn id="10" idx="0"/>
              <a:endCxn id="11" idx="2"/>
            </p:cNvCxnSpPr>
            <p:nvPr/>
          </p:nvCxnSpPr>
          <p:spPr>
            <a:xfrm rot="16200000" flipV="1">
              <a:off x="3310479" y="5584663"/>
              <a:ext cx="336952" cy="77431"/>
            </a:xfrm>
            <a:prstGeom prst="bentConnector3">
              <a:avLst>
                <a:gd name="adj1" fmla="val 50000"/>
              </a:avLst>
            </a:prstGeom>
            <a:ln w="6350"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795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קבוצה 261"/>
          <p:cNvGrpSpPr/>
          <p:nvPr/>
        </p:nvGrpSpPr>
        <p:grpSpPr>
          <a:xfrm>
            <a:off x="251520" y="836712"/>
            <a:ext cx="8748464" cy="3249652"/>
            <a:chOff x="1043608" y="548680"/>
            <a:chExt cx="9937104" cy="3321660"/>
          </a:xfrm>
        </p:grpSpPr>
        <p:grpSp>
          <p:nvGrpSpPr>
            <p:cNvPr id="238" name="קבוצה 237"/>
            <p:cNvGrpSpPr/>
            <p:nvPr/>
          </p:nvGrpSpPr>
          <p:grpSpPr>
            <a:xfrm>
              <a:off x="4572000" y="1700808"/>
              <a:ext cx="1944216" cy="1624826"/>
              <a:chOff x="1475656" y="2452246"/>
              <a:chExt cx="1944216" cy="1624826"/>
            </a:xfrm>
          </p:grpSpPr>
          <p:sp>
            <p:nvSpPr>
              <p:cNvPr id="218" name="Rectangle 5"/>
              <p:cNvSpPr/>
              <p:nvPr/>
            </p:nvSpPr>
            <p:spPr>
              <a:xfrm>
                <a:off x="1475656" y="2452246"/>
                <a:ext cx="1944216" cy="16248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pic>
            <p:nvPicPr>
              <p:cNvPr id="228" name="תמונה 227" descr="symbol_18.bmp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907704" y="2852936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29" name="תמונה 228" descr="symbol_19.bmp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27784" y="3501008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31" name="תמונה 230" descr="symbol_15.bmp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27784" y="2884294"/>
                <a:ext cx="288032" cy="288032"/>
              </a:xfrm>
              <a:prstGeom prst="rect">
                <a:avLst/>
              </a:prstGeom>
            </p:spPr>
          </p:pic>
        </p:grpSp>
        <p:sp>
          <p:nvSpPr>
            <p:cNvPr id="219" name="Rectangle 5"/>
            <p:cNvSpPr/>
            <p:nvPr/>
          </p:nvSpPr>
          <p:spPr>
            <a:xfrm>
              <a:off x="1043608" y="1475492"/>
              <a:ext cx="2736304" cy="19848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20" name="TextBox 7"/>
            <p:cNvSpPr txBox="1"/>
            <p:nvPr/>
          </p:nvSpPr>
          <p:spPr>
            <a:xfrm>
              <a:off x="4932040" y="733346"/>
              <a:ext cx="1127232" cy="92333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Frame 2</a:t>
              </a:r>
              <a:endParaRPr lang="en-US" dirty="0" smtClean="0"/>
            </a:p>
            <a:p>
              <a:pPr algn="ctr" rtl="0"/>
              <a:r>
                <a:rPr lang="en-US" dirty="0" smtClean="0"/>
                <a:t>(640x480</a:t>
              </a:r>
              <a:r>
                <a:rPr lang="en-US" dirty="0" smtClean="0"/>
                <a:t>)</a:t>
              </a:r>
            </a:p>
            <a:p>
              <a:pPr algn="ctr" rtl="0"/>
              <a:r>
                <a:rPr lang="en-US" dirty="0" smtClean="0"/>
                <a:t>(desired)</a:t>
              </a:r>
              <a:endParaRPr lang="he-IL" dirty="0"/>
            </a:p>
          </p:txBody>
        </p:sp>
        <p:sp>
          <p:nvSpPr>
            <p:cNvPr id="221" name="TextBox 8"/>
            <p:cNvSpPr txBox="1"/>
            <p:nvPr/>
          </p:nvSpPr>
          <p:spPr>
            <a:xfrm>
              <a:off x="1691680" y="827420"/>
              <a:ext cx="1153841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Frame </a:t>
              </a:r>
              <a:r>
                <a:rPr lang="en-US" dirty="0" smtClean="0"/>
                <a:t>1</a:t>
              </a:r>
              <a:endParaRPr lang="en-US" dirty="0" smtClean="0"/>
            </a:p>
            <a:p>
              <a:pPr algn="ctr" rtl="0"/>
              <a:r>
                <a:rPr lang="en-US" dirty="0" smtClean="0"/>
                <a:t>(800x600</a:t>
              </a:r>
              <a:r>
                <a:rPr lang="en-US" dirty="0" smtClean="0"/>
                <a:t>)</a:t>
              </a:r>
            </a:p>
          </p:txBody>
        </p:sp>
        <p:sp>
          <p:nvSpPr>
            <p:cNvPr id="222" name="TextBox 9"/>
            <p:cNvSpPr txBox="1"/>
            <p:nvPr/>
          </p:nvSpPr>
          <p:spPr>
            <a:xfrm>
              <a:off x="5220072" y="3325634"/>
              <a:ext cx="697627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HOST</a:t>
              </a:r>
              <a:endParaRPr lang="he-IL" dirty="0"/>
            </a:p>
          </p:txBody>
        </p:sp>
        <p:sp>
          <p:nvSpPr>
            <p:cNvPr id="223" name="TextBox 10"/>
            <p:cNvSpPr txBox="1"/>
            <p:nvPr/>
          </p:nvSpPr>
          <p:spPr>
            <a:xfrm>
              <a:off x="1979712" y="3491716"/>
              <a:ext cx="592213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VGA</a:t>
              </a:r>
              <a:endParaRPr lang="he-IL" dirty="0"/>
            </a:p>
          </p:txBody>
        </p:sp>
        <p:sp>
          <p:nvSpPr>
            <p:cNvPr id="224" name="TextBox 11"/>
            <p:cNvSpPr txBox="1"/>
            <p:nvPr/>
          </p:nvSpPr>
          <p:spPr>
            <a:xfrm>
              <a:off x="7020272" y="1988840"/>
              <a:ext cx="857256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DE2 Board</a:t>
              </a:r>
              <a:endParaRPr lang="he-IL" dirty="0"/>
            </a:p>
          </p:txBody>
        </p:sp>
        <p:cxnSp>
          <p:nvCxnSpPr>
            <p:cNvPr id="225" name="Elbow Connector 15"/>
            <p:cNvCxnSpPr>
              <a:stCxn id="218" idx="3"/>
              <a:endCxn id="224" idx="1"/>
            </p:cNvCxnSpPr>
            <p:nvPr/>
          </p:nvCxnSpPr>
          <p:spPr>
            <a:xfrm flipV="1">
              <a:off x="6516216" y="2312006"/>
              <a:ext cx="504056" cy="2012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Elbow Connector 19"/>
            <p:cNvCxnSpPr>
              <a:endCxn id="246" idx="1"/>
            </p:cNvCxnSpPr>
            <p:nvPr/>
          </p:nvCxnSpPr>
          <p:spPr>
            <a:xfrm>
              <a:off x="7877528" y="2280648"/>
              <a:ext cx="366880" cy="19656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27" name="תמונה 226" descr="symbol_14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4048" y="2749570"/>
              <a:ext cx="288032" cy="288032"/>
            </a:xfrm>
            <a:prstGeom prst="rect">
              <a:avLst/>
            </a:prstGeom>
          </p:spPr>
        </p:pic>
        <p:grpSp>
          <p:nvGrpSpPr>
            <p:cNvPr id="239" name="קבוצה 238"/>
            <p:cNvGrpSpPr/>
            <p:nvPr/>
          </p:nvGrpSpPr>
          <p:grpSpPr>
            <a:xfrm>
              <a:off x="1403648" y="1619508"/>
              <a:ext cx="1944216" cy="1624826"/>
              <a:chOff x="1475656" y="2452246"/>
              <a:chExt cx="1944216" cy="1624826"/>
            </a:xfrm>
          </p:grpSpPr>
          <p:sp>
            <p:nvSpPr>
              <p:cNvPr id="240" name="Rectangle 5"/>
              <p:cNvSpPr/>
              <p:nvPr/>
            </p:nvSpPr>
            <p:spPr>
              <a:xfrm>
                <a:off x="1475656" y="2452246"/>
                <a:ext cx="1944216" cy="16248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pic>
            <p:nvPicPr>
              <p:cNvPr id="241" name="תמונה 240" descr="symbol_18.bmp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907704" y="2852936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42" name="תמונה 241" descr="symbol_19.bmp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27784" y="3501008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43" name="תמונה 242" descr="symbol_15.bmp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27784" y="2884294"/>
                <a:ext cx="288032" cy="288032"/>
              </a:xfrm>
              <a:prstGeom prst="rect">
                <a:avLst/>
              </a:prstGeom>
            </p:spPr>
          </p:pic>
        </p:grpSp>
        <p:sp>
          <p:nvSpPr>
            <p:cNvPr id="246" name="Rectangle 5"/>
            <p:cNvSpPr/>
            <p:nvPr/>
          </p:nvSpPr>
          <p:spPr>
            <a:xfrm>
              <a:off x="8244408" y="1484784"/>
              <a:ext cx="2736304" cy="19848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47" name="TextBox 8"/>
            <p:cNvSpPr txBox="1"/>
            <p:nvPr/>
          </p:nvSpPr>
          <p:spPr>
            <a:xfrm>
              <a:off x="8851155" y="548680"/>
              <a:ext cx="1209883" cy="92333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Frame 2</a:t>
              </a:r>
              <a:endParaRPr lang="en-US" dirty="0" smtClean="0"/>
            </a:p>
            <a:p>
              <a:pPr algn="ctr" rtl="0"/>
              <a:r>
                <a:rPr lang="en-US" dirty="0" smtClean="0"/>
                <a:t>(800x600</a:t>
              </a:r>
              <a:r>
                <a:rPr lang="en-US" dirty="0" smtClean="0"/>
                <a:t>)</a:t>
              </a:r>
            </a:p>
            <a:p>
              <a:pPr algn="ctr" rtl="0"/>
              <a:r>
                <a:rPr lang="en-US" dirty="0" smtClean="0"/>
                <a:t>(displayed)</a:t>
              </a:r>
              <a:endParaRPr lang="en-US" dirty="0" smtClean="0"/>
            </a:p>
          </p:txBody>
        </p:sp>
        <p:sp>
          <p:nvSpPr>
            <p:cNvPr id="248" name="TextBox 10"/>
            <p:cNvSpPr txBox="1"/>
            <p:nvPr/>
          </p:nvSpPr>
          <p:spPr>
            <a:xfrm>
              <a:off x="9180512" y="3501008"/>
              <a:ext cx="592213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VGA</a:t>
              </a:r>
              <a:endParaRPr lang="he-IL" dirty="0"/>
            </a:p>
          </p:txBody>
        </p:sp>
        <p:grpSp>
          <p:nvGrpSpPr>
            <p:cNvPr id="249" name="קבוצה 248"/>
            <p:cNvGrpSpPr/>
            <p:nvPr/>
          </p:nvGrpSpPr>
          <p:grpSpPr>
            <a:xfrm>
              <a:off x="8604448" y="1628800"/>
              <a:ext cx="1944216" cy="1624826"/>
              <a:chOff x="1475656" y="2452246"/>
              <a:chExt cx="1944216" cy="1624826"/>
            </a:xfrm>
          </p:grpSpPr>
          <p:sp>
            <p:nvSpPr>
              <p:cNvPr id="250" name="Rectangle 5"/>
              <p:cNvSpPr/>
              <p:nvPr/>
            </p:nvSpPr>
            <p:spPr>
              <a:xfrm>
                <a:off x="1475656" y="2452246"/>
                <a:ext cx="1944216" cy="16248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pic>
            <p:nvPicPr>
              <p:cNvPr id="251" name="תמונה 250" descr="symbol_18.bmp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907704" y="2852936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52" name="תמונה 251" descr="symbol_19.bmp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27784" y="3501008"/>
                <a:ext cx="288032" cy="288032"/>
              </a:xfrm>
              <a:prstGeom prst="rect">
                <a:avLst/>
              </a:prstGeom>
            </p:spPr>
          </p:pic>
          <p:pic>
            <p:nvPicPr>
              <p:cNvPr id="253" name="תמונה 252" descr="symbol_15.bmp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27784" y="2884294"/>
                <a:ext cx="288032" cy="288032"/>
              </a:xfrm>
              <a:prstGeom prst="rect">
                <a:avLst/>
              </a:prstGeom>
            </p:spPr>
          </p:pic>
        </p:grpSp>
        <p:pic>
          <p:nvPicPr>
            <p:cNvPr id="255" name="תמונה 254" descr="symbol_14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8304" y="1628800"/>
              <a:ext cx="288032" cy="288032"/>
            </a:xfrm>
            <a:prstGeom prst="rect">
              <a:avLst/>
            </a:prstGeom>
          </p:spPr>
        </p:pic>
        <p:sp>
          <p:nvSpPr>
            <p:cNvPr id="256" name="TextBox 7"/>
            <p:cNvSpPr txBox="1"/>
            <p:nvPr/>
          </p:nvSpPr>
          <p:spPr>
            <a:xfrm>
              <a:off x="6516216" y="960983"/>
              <a:ext cx="175413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Sending only changes</a:t>
              </a:r>
              <a:endParaRPr lang="he-IL" sz="1400" dirty="0"/>
            </a:p>
          </p:txBody>
        </p:sp>
        <p:pic>
          <p:nvPicPr>
            <p:cNvPr id="257" name="תמונה 256" descr="symbol_14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9984" y="2636912"/>
              <a:ext cx="288032" cy="288032"/>
            </a:xfrm>
            <a:prstGeom prst="rect">
              <a:avLst/>
            </a:prstGeom>
          </p:spPr>
        </p:pic>
        <p:cxnSp>
          <p:nvCxnSpPr>
            <p:cNvPr id="258" name="Elbow Connector 15"/>
            <p:cNvCxnSpPr>
              <a:stCxn id="256" idx="2"/>
              <a:endCxn id="255" idx="0"/>
            </p:cNvCxnSpPr>
            <p:nvPr/>
          </p:nvCxnSpPr>
          <p:spPr>
            <a:xfrm rot="16200000" flipH="1">
              <a:off x="7242782" y="1419262"/>
              <a:ext cx="360040" cy="5903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1" name="אליפסה 260"/>
            <p:cNvSpPr/>
            <p:nvPr/>
          </p:nvSpPr>
          <p:spPr>
            <a:xfrm>
              <a:off x="6228184" y="908720"/>
              <a:ext cx="2304256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02882" y="1062835"/>
            <a:ext cx="2537088" cy="9718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TX Path</a:t>
            </a:r>
            <a:endParaRPr lang="he-IL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12220" y="3120867"/>
            <a:ext cx="2689313" cy="11433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latin typeface="+mj-lt"/>
              </a:rPr>
              <a:t>Memory</a:t>
            </a:r>
          </a:p>
          <a:p>
            <a:pPr algn="ctr" rtl="0"/>
            <a:r>
              <a:rPr lang="en-US" dirty="0" smtClean="0">
                <a:latin typeface="+mj-lt"/>
              </a:rPr>
              <a:t>Management</a:t>
            </a:r>
            <a:endParaRPr lang="he-IL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00219" y="1074294"/>
            <a:ext cx="2232637" cy="9032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RX Path</a:t>
            </a:r>
            <a:endParaRPr lang="he-IL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9119" y="5293234"/>
            <a:ext cx="1014835" cy="7431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>
              <a:latin typeface="+mj-lt"/>
            </a:endParaRPr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159" y="1463008"/>
            <a:ext cx="748497" cy="625173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792802" y="1525905"/>
            <a:ext cx="507417" cy="520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0603" y="5407567"/>
            <a:ext cx="862609" cy="458213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+mj-lt"/>
              </a:rPr>
              <a:t>SDRAM Controller</a:t>
            </a:r>
            <a:endParaRPr lang="he-IL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2087" y="5104105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12" name="Elbow Connector 12"/>
          <p:cNvCxnSpPr>
            <a:stCxn id="35" idx="2"/>
            <a:endCxn id="11" idx="0"/>
          </p:cNvCxnSpPr>
          <p:nvPr/>
        </p:nvCxnSpPr>
        <p:spPr>
          <a:xfrm rot="16200000" flipH="1">
            <a:off x="2756815" y="4419012"/>
            <a:ext cx="534412" cy="83577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3637765" y="3569128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5108" y="1977516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cxnSp>
        <p:nvCxnSpPr>
          <p:cNvPr id="15" name="Elbow Connector 140"/>
          <p:cNvCxnSpPr>
            <a:stCxn id="4" idx="0"/>
            <a:endCxn id="8" idx="1"/>
          </p:cNvCxnSpPr>
          <p:nvPr/>
        </p:nvCxnSpPr>
        <p:spPr>
          <a:xfrm rot="16200000" flipH="1" flipV="1">
            <a:off x="3795913" y="-1599919"/>
            <a:ext cx="712760" cy="6038267"/>
          </a:xfrm>
          <a:prstGeom prst="bentConnector4">
            <a:avLst>
              <a:gd name="adj1" fmla="val -32073"/>
              <a:gd name="adj2" fmla="val 1037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3569" y="1959892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488375" y="1453931"/>
            <a:ext cx="743178" cy="30399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18" name="Elbow Connector 18"/>
          <p:cNvCxnSpPr>
            <a:stCxn id="17" idx="0"/>
          </p:cNvCxnSpPr>
          <p:nvPr/>
        </p:nvCxnSpPr>
        <p:spPr>
          <a:xfrm rot="10800000" flipV="1">
            <a:off x="4897357" y="1605927"/>
            <a:ext cx="810610" cy="828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9281" y="2949364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sp>
        <p:nvSpPr>
          <p:cNvPr id="20" name="Rounded Rectangle 20"/>
          <p:cNvSpPr/>
          <p:nvPr/>
        </p:nvSpPr>
        <p:spPr>
          <a:xfrm>
            <a:off x="5477941" y="4728990"/>
            <a:ext cx="2334120" cy="102901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+mj-lt"/>
              </a:rPr>
              <a:t>Display</a:t>
            </a:r>
          </a:p>
          <a:p>
            <a:pPr algn="ctr"/>
            <a:r>
              <a:rPr lang="en-US" dirty="0" smtClean="0">
                <a:latin typeface="+mj-lt"/>
              </a:rPr>
              <a:t>Controller</a:t>
            </a:r>
            <a:endParaRPr lang="he-IL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6101" y="4539862"/>
            <a:ext cx="659643" cy="3054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WBS</a:t>
            </a:r>
            <a:endParaRPr lang="he-IL" sz="1400" dirty="0">
              <a:latin typeface="+mj-lt"/>
            </a:endParaRPr>
          </a:p>
        </p:txBody>
      </p:sp>
      <p:cxnSp>
        <p:nvCxnSpPr>
          <p:cNvPr id="22" name="Elbow Connector 133"/>
          <p:cNvCxnSpPr/>
          <p:nvPr/>
        </p:nvCxnSpPr>
        <p:spPr>
          <a:xfrm rot="16200000" flipV="1">
            <a:off x="4730741" y="3129522"/>
            <a:ext cx="1827011" cy="10533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37"/>
          <p:cNvCxnSpPr>
            <a:stCxn id="20" idx="3"/>
            <a:endCxn id="25" idx="1"/>
          </p:cNvCxnSpPr>
          <p:nvPr/>
        </p:nvCxnSpPr>
        <p:spPr>
          <a:xfrm>
            <a:off x="7812062" y="5243498"/>
            <a:ext cx="424559" cy="402158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4" name="Group 181"/>
          <p:cNvGrpSpPr/>
          <p:nvPr/>
        </p:nvGrpSpPr>
        <p:grpSpPr>
          <a:xfrm>
            <a:off x="8084778" y="4950228"/>
            <a:ext cx="659643" cy="986579"/>
            <a:chOff x="8143900" y="5000636"/>
            <a:chExt cx="928694" cy="1232854"/>
          </a:xfrm>
        </p:grpSpPr>
        <p:pic>
          <p:nvPicPr>
            <p:cNvPr id="25" name="Picture 53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6" name="TextBox 4"/>
            <p:cNvSpPr txBox="1"/>
            <p:nvPr/>
          </p:nvSpPr>
          <p:spPr>
            <a:xfrm>
              <a:off x="8143900" y="5000636"/>
              <a:ext cx="928694" cy="4962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>
                  <a:latin typeface="+mj-lt"/>
                </a:rPr>
                <a:t>VGA</a:t>
              </a:r>
            </a:p>
            <a:p>
              <a:pPr algn="ctr" rtl="0"/>
              <a:r>
                <a:rPr lang="en-US" sz="1000" dirty="0" smtClean="0">
                  <a:latin typeface="+mj-lt"/>
                </a:rPr>
                <a:t> Display</a:t>
              </a:r>
              <a:endParaRPr lang="he-IL" sz="1000" dirty="0">
                <a:latin typeface="+mj-lt"/>
              </a:endParaRPr>
            </a:p>
          </p:txBody>
        </p:sp>
      </p:grpSp>
      <p:pic>
        <p:nvPicPr>
          <p:cNvPr id="27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1608840" y="5145671"/>
            <a:ext cx="813334" cy="6621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6729" y="5080796"/>
            <a:ext cx="863527" cy="397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>
                <a:latin typeface="+mj-lt"/>
              </a:rPr>
              <a:t>IS42S16400 SDRAM</a:t>
            </a:r>
            <a:endParaRPr lang="he-IL" sz="1000" dirty="0">
              <a:latin typeface="+mj-lt"/>
            </a:endParaRPr>
          </a:p>
        </p:txBody>
      </p:sp>
      <p:cxnSp>
        <p:nvCxnSpPr>
          <p:cNvPr id="29" name="Elbow Connector 41"/>
          <p:cNvCxnSpPr>
            <a:stCxn id="7" idx="1"/>
            <a:endCxn id="27" idx="3"/>
          </p:cNvCxnSpPr>
          <p:nvPr/>
        </p:nvCxnSpPr>
        <p:spPr>
          <a:xfrm rot="10800000">
            <a:off x="2422173" y="5476742"/>
            <a:ext cx="486946" cy="18808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133"/>
          <p:cNvCxnSpPr>
            <a:stCxn id="36" idx="0"/>
          </p:cNvCxnSpPr>
          <p:nvPr/>
        </p:nvCxnSpPr>
        <p:spPr>
          <a:xfrm rot="10800000">
            <a:off x="5072011" y="2956802"/>
            <a:ext cx="211015" cy="2258114"/>
          </a:xfrm>
          <a:prstGeom prst="bentConnector4">
            <a:avLst>
              <a:gd name="adj1" fmla="val 107002"/>
              <a:gd name="adj2" fmla="val 5338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41"/>
          <p:cNvCxnSpPr>
            <a:stCxn id="16" idx="2"/>
          </p:cNvCxnSpPr>
          <p:nvPr/>
        </p:nvCxnSpPr>
        <p:spPr>
          <a:xfrm rot="16200000" flipH="1">
            <a:off x="3899423" y="1909334"/>
            <a:ext cx="226657" cy="938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41"/>
          <p:cNvCxnSpPr>
            <a:stCxn id="19" idx="0"/>
          </p:cNvCxnSpPr>
          <p:nvPr/>
        </p:nvCxnSpPr>
        <p:spPr>
          <a:xfrm rot="5400000" flipH="1" flipV="1">
            <a:off x="3527354" y="1994602"/>
            <a:ext cx="236510" cy="16730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41"/>
          <p:cNvCxnSpPr/>
          <p:nvPr/>
        </p:nvCxnSpPr>
        <p:spPr>
          <a:xfrm flipV="1">
            <a:off x="4161351" y="2980480"/>
            <a:ext cx="753883" cy="7644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4" idx="2"/>
          </p:cNvCxnSpPr>
          <p:nvPr/>
        </p:nvCxnSpPr>
        <p:spPr>
          <a:xfrm rot="5400000">
            <a:off x="5706357" y="1870617"/>
            <a:ext cx="266199" cy="10909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6313" y="4264217"/>
            <a:ext cx="659643" cy="3054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4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063433" y="5062918"/>
            <a:ext cx="743178" cy="3039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WBM</a:t>
            </a:r>
            <a:endParaRPr lang="he-IL" sz="1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4831" y="1281377"/>
            <a:ext cx="554951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186" y="623400"/>
            <a:ext cx="604188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UART</a:t>
            </a:r>
            <a:endParaRPr lang="he-IL" sz="1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2062" y="5714858"/>
            <a:ext cx="498175" cy="2443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>
                <a:latin typeface="+mj-lt"/>
              </a:rPr>
              <a:t>VESA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9992" y="2420888"/>
            <a:ext cx="830483" cy="5357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>
                <a:latin typeface="+mj-lt"/>
              </a:rPr>
              <a:t>Wishbone</a:t>
            </a:r>
          </a:p>
          <a:p>
            <a:r>
              <a:rPr lang="en-US" sz="1100" dirty="0" smtClean="0">
                <a:latin typeface="+mj-lt"/>
              </a:rPr>
              <a:t>INTERCON</a:t>
            </a:r>
            <a:endParaRPr lang="he-IL" sz="11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מלבן 142"/>
          <p:cNvSpPr/>
          <p:nvPr/>
        </p:nvSpPr>
        <p:spPr>
          <a:xfrm>
            <a:off x="683568" y="3284984"/>
            <a:ext cx="3456384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/>
          <p:cNvSpPr/>
          <p:nvPr/>
        </p:nvSpPr>
        <p:spPr>
          <a:xfrm>
            <a:off x="5148064" y="3933056"/>
            <a:ext cx="3528392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788511" cy="5260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483768" y="6309320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Controller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9792" y="6021288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9612" y="2852936"/>
            <a:ext cx="1744388" cy="485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100" b="1" u="sng" dirty="0" smtClean="0"/>
              <a:t>WBM</a:t>
            </a:r>
            <a:r>
              <a:rPr lang="en-US" sz="1100" b="1" dirty="0" smtClean="0"/>
              <a:t> </a:t>
            </a:r>
            <a:r>
              <a:rPr lang="en-US" sz="1100" dirty="0" smtClean="0"/>
              <a:t>– Wishbone Master</a:t>
            </a:r>
          </a:p>
          <a:p>
            <a:pPr algn="l"/>
            <a:r>
              <a:rPr lang="en-US" sz="1100" b="1" u="sng" dirty="0" smtClean="0"/>
              <a:t>WBS</a:t>
            </a:r>
            <a:r>
              <a:rPr lang="en-US" sz="1100" dirty="0" smtClean="0"/>
              <a:t> – Wishbone Slave</a:t>
            </a:r>
            <a:endParaRPr lang="he-IL" sz="1100" dirty="0"/>
          </a:p>
        </p:txBody>
      </p:sp>
      <p:cxnSp>
        <p:nvCxnSpPr>
          <p:cNvPr id="13" name="Elbow Connector 17"/>
          <p:cNvCxnSpPr>
            <a:stCxn id="157" idx="2"/>
            <a:endCxn id="11" idx="0"/>
          </p:cNvCxnSpPr>
          <p:nvPr/>
        </p:nvCxnSpPr>
        <p:spPr>
          <a:xfrm rot="16200000" flipH="1">
            <a:off x="2298638" y="5272680"/>
            <a:ext cx="844932" cy="6522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912470" y="4474992"/>
            <a:ext cx="625402" cy="2616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6" name="Elbow Connector 140"/>
          <p:cNvCxnSpPr>
            <a:stCxn id="59" idx="3"/>
            <a:endCxn id="8" idx="0"/>
          </p:cNvCxnSpPr>
          <p:nvPr/>
        </p:nvCxnSpPr>
        <p:spPr>
          <a:xfrm flipH="1">
            <a:off x="645776" y="1370097"/>
            <a:ext cx="8030680" cy="546735"/>
          </a:xfrm>
          <a:prstGeom prst="bentConnector4">
            <a:avLst>
              <a:gd name="adj1" fmla="val -2847"/>
              <a:gd name="adj2" fmla="val -1801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1"/>
          <p:cNvCxnSpPr>
            <a:stCxn id="67" idx="0"/>
            <a:endCxn id="24" idx="0"/>
          </p:cNvCxnSpPr>
          <p:nvPr/>
        </p:nvCxnSpPr>
        <p:spPr>
          <a:xfrm rot="10800000" flipV="1">
            <a:off x="4785182" y="1502778"/>
            <a:ext cx="362883" cy="11341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6893" y="3140968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389" y="3789040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3" name="Elbow Connector 133"/>
          <p:cNvCxnSpPr>
            <a:stCxn id="22" idx="0"/>
            <a:endCxn id="24" idx="3"/>
          </p:cNvCxnSpPr>
          <p:nvPr/>
        </p:nvCxnSpPr>
        <p:spPr>
          <a:xfrm rot="16200000" flipV="1">
            <a:off x="5647544" y="2547741"/>
            <a:ext cx="890518" cy="15920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3598" y="2636912"/>
            <a:ext cx="102316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400" b="1" dirty="0" smtClean="0"/>
              <a:t>Wishbone</a:t>
            </a:r>
          </a:p>
          <a:p>
            <a:pPr algn="ctr"/>
            <a:r>
              <a:rPr lang="en-US" sz="1400" dirty="0" smtClean="0"/>
              <a:t>INTERCON</a:t>
            </a:r>
            <a:endParaRPr lang="he-IL" sz="1400" dirty="0"/>
          </a:p>
        </p:txBody>
      </p:sp>
      <p:sp>
        <p:nvSpPr>
          <p:cNvPr id="25" name="TextBox 7"/>
          <p:cNvSpPr txBox="1"/>
          <p:nvPr/>
        </p:nvSpPr>
        <p:spPr>
          <a:xfrm>
            <a:off x="251520" y="2492896"/>
            <a:ext cx="666626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50" dirty="0" smtClean="0"/>
              <a:t>Host</a:t>
            </a:r>
          </a:p>
          <a:p>
            <a:pPr algn="ctr" rtl="0"/>
            <a:r>
              <a:rPr lang="en-US" sz="1050" dirty="0" smtClean="0"/>
              <a:t>(</a:t>
            </a:r>
            <a:r>
              <a:rPr lang="en-US" sz="1050" dirty="0" err="1" smtClean="0"/>
              <a:t>Matlab</a:t>
            </a:r>
            <a:r>
              <a:rPr lang="en-US" sz="1050" dirty="0" smtClean="0"/>
              <a:t>)</a:t>
            </a:r>
            <a:endParaRPr lang="he-IL" sz="1050" dirty="0"/>
          </a:p>
        </p:txBody>
      </p:sp>
      <p:cxnSp>
        <p:nvCxnSpPr>
          <p:cNvPr id="26" name="Elbow Connector 158"/>
          <p:cNvCxnSpPr>
            <a:stCxn id="95" idx="3"/>
            <a:endCxn id="28" idx="1"/>
          </p:cNvCxnSpPr>
          <p:nvPr/>
        </p:nvCxnSpPr>
        <p:spPr>
          <a:xfrm>
            <a:off x="8207851" y="5316017"/>
            <a:ext cx="484550" cy="282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532440" y="5013176"/>
            <a:ext cx="694907" cy="830230"/>
            <a:chOff x="8143900" y="5000636"/>
            <a:chExt cx="928694" cy="1232854"/>
          </a:xfrm>
        </p:grpSpPr>
        <p:pic>
          <p:nvPicPr>
            <p:cNvPr id="28" name="Picture 15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950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50" dirty="0" smtClean="0"/>
                <a:t>VGA</a:t>
              </a:r>
            </a:p>
            <a:p>
              <a:pPr algn="ctr" rtl="0"/>
              <a:r>
                <a:rPr lang="en-US" sz="1050" dirty="0" smtClean="0"/>
                <a:t> Display</a:t>
              </a:r>
              <a:endParaRPr lang="he-IL" sz="105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99592" y="6021288"/>
            <a:ext cx="856814" cy="557205"/>
          </a:xfrm>
          <a:prstGeom prst="rect">
            <a:avLst/>
          </a:prstGeom>
        </p:spPr>
      </p:pic>
      <p:cxnSp>
        <p:nvCxnSpPr>
          <p:cNvPr id="31" name="Elbow Connector 163"/>
          <p:cNvCxnSpPr>
            <a:stCxn id="10" idx="1"/>
            <a:endCxn id="30" idx="3"/>
          </p:cNvCxnSpPr>
          <p:nvPr/>
        </p:nvCxnSpPr>
        <p:spPr>
          <a:xfrm rot="10800000">
            <a:off x="1756406" y="6299892"/>
            <a:ext cx="727362" cy="2710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133"/>
          <p:cNvCxnSpPr>
            <a:stCxn id="38" idx="0"/>
            <a:endCxn id="24" idx="2"/>
          </p:cNvCxnSpPr>
          <p:nvPr/>
        </p:nvCxnSpPr>
        <p:spPr>
          <a:xfrm rot="10800000">
            <a:off x="4785182" y="3160133"/>
            <a:ext cx="218867" cy="14456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0" idx="0"/>
            <a:endCxn id="24" idx="1"/>
          </p:cNvCxnSpPr>
          <p:nvPr/>
        </p:nvCxnSpPr>
        <p:spPr>
          <a:xfrm rot="5400000" flipH="1" flipV="1">
            <a:off x="3227749" y="2095120"/>
            <a:ext cx="242446" cy="184925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14" idx="0"/>
          </p:cNvCxnSpPr>
          <p:nvPr/>
        </p:nvCxnSpPr>
        <p:spPr>
          <a:xfrm flipV="1">
            <a:off x="4355976" y="3140968"/>
            <a:ext cx="242446" cy="146482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66" idx="2"/>
          </p:cNvCxnSpPr>
          <p:nvPr/>
        </p:nvCxnSpPr>
        <p:spPr>
          <a:xfrm rot="5400000">
            <a:off x="6077874" y="1563086"/>
            <a:ext cx="360042" cy="19316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4822152" y="4474992"/>
            <a:ext cx="625402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b="1" dirty="0" smtClean="0"/>
              <a:t>WBM</a:t>
            </a:r>
            <a:endParaRPr lang="he-IL" sz="1100" b="1" dirty="0"/>
          </a:p>
        </p:txBody>
      </p:sp>
      <p:sp>
        <p:nvSpPr>
          <p:cNvPr id="43" name="מלבן 42"/>
          <p:cNvSpPr/>
          <p:nvPr/>
        </p:nvSpPr>
        <p:spPr>
          <a:xfrm>
            <a:off x="1331640" y="620688"/>
            <a:ext cx="331236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2555776" y="980728"/>
            <a:ext cx="1224136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 Pack Decoder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8117" y="1700808"/>
            <a:ext cx="83388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err="1" smtClean="0"/>
              <a:t>CheckSum</a:t>
            </a:r>
            <a:endParaRPr lang="he-IL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5656" y="1268760"/>
            <a:ext cx="726417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UART RX</a:t>
            </a:r>
            <a:endParaRPr lang="he-IL" sz="1200" dirty="0"/>
          </a:p>
        </p:txBody>
      </p:sp>
      <p:cxnSp>
        <p:nvCxnSpPr>
          <p:cNvPr id="46" name="Elbow Connector 10"/>
          <p:cNvCxnSpPr>
            <a:stCxn id="45" idx="3"/>
            <a:endCxn id="44" idx="1"/>
          </p:cNvCxnSpPr>
          <p:nvPr/>
        </p:nvCxnSpPr>
        <p:spPr>
          <a:xfrm flipV="1">
            <a:off x="2202073" y="1196752"/>
            <a:ext cx="353703" cy="2105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1"/>
          <p:cNvCxnSpPr>
            <a:stCxn id="44" idx="3"/>
            <a:endCxn id="42" idx="0"/>
          </p:cNvCxnSpPr>
          <p:nvPr/>
        </p:nvCxnSpPr>
        <p:spPr>
          <a:xfrm>
            <a:off x="3779912" y="1196752"/>
            <a:ext cx="375147" cy="5040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1640" y="519036"/>
            <a:ext cx="903774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1988840"/>
            <a:ext cx="694907" cy="2947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9" name="מלבן 58"/>
          <p:cNvSpPr/>
          <p:nvPr/>
        </p:nvSpPr>
        <p:spPr>
          <a:xfrm>
            <a:off x="5364088" y="614013"/>
            <a:ext cx="331236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/>
          <p:cNvSpPr/>
          <p:nvPr/>
        </p:nvSpPr>
        <p:spPr>
          <a:xfrm>
            <a:off x="5580112" y="1262085"/>
            <a:ext cx="1224136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 Pack Encoder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6296" y="902045"/>
            <a:ext cx="83388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err="1" smtClean="0"/>
              <a:t>CheckSum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96336" y="1694133"/>
            <a:ext cx="71840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UART TX</a:t>
            </a:r>
            <a:endParaRPr lang="he-IL" sz="1200" dirty="0"/>
          </a:p>
        </p:txBody>
      </p:sp>
      <p:cxnSp>
        <p:nvCxnSpPr>
          <p:cNvPr id="63" name="Elbow Connector 10"/>
          <p:cNvCxnSpPr/>
          <p:nvPr/>
        </p:nvCxnSpPr>
        <p:spPr>
          <a:xfrm>
            <a:off x="6804248" y="1478109"/>
            <a:ext cx="792088" cy="365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41"/>
          <p:cNvCxnSpPr>
            <a:stCxn id="60" idx="0"/>
            <a:endCxn id="61" idx="1"/>
          </p:cNvCxnSpPr>
          <p:nvPr/>
        </p:nvCxnSpPr>
        <p:spPr>
          <a:xfrm rot="5400000" flipH="1" flipV="1">
            <a:off x="6603468" y="629257"/>
            <a:ext cx="221540" cy="104411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25184" y="460705"/>
            <a:ext cx="890950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6876256" y="2054173"/>
            <a:ext cx="694907" cy="2947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966168" y="1371973"/>
            <a:ext cx="625402" cy="2616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81" name="Elbow Connector 41"/>
          <p:cNvCxnSpPr>
            <a:endCxn id="17" idx="2"/>
          </p:cNvCxnSpPr>
          <p:nvPr/>
        </p:nvCxnSpPr>
        <p:spPr>
          <a:xfrm rot="10800000">
            <a:off x="2975238" y="2283548"/>
            <a:ext cx="1308730" cy="4253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10"/>
          <p:cNvCxnSpPr>
            <a:stCxn id="8" idx="3"/>
            <a:endCxn id="45" idx="1"/>
          </p:cNvCxnSpPr>
          <p:nvPr/>
        </p:nvCxnSpPr>
        <p:spPr>
          <a:xfrm flipV="1">
            <a:off x="1040031" y="1407260"/>
            <a:ext cx="435625" cy="77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68344" y="5085184"/>
            <a:ext cx="53950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VESA</a:t>
            </a:r>
          </a:p>
          <a:p>
            <a:pPr algn="ctr" rtl="0"/>
            <a:r>
              <a:rPr lang="en-US" sz="1200" dirty="0" smtClean="0"/>
              <a:t>Ctrl</a:t>
            </a:r>
            <a:endParaRPr lang="he-IL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232608" y="4653136"/>
            <a:ext cx="1003688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97" name="Elbow Connector 10"/>
          <p:cNvCxnSpPr>
            <a:endCxn id="95" idx="1"/>
          </p:cNvCxnSpPr>
          <p:nvPr/>
        </p:nvCxnSpPr>
        <p:spPr>
          <a:xfrm flipV="1">
            <a:off x="6804248" y="5316017"/>
            <a:ext cx="864096" cy="820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96336" y="3718773"/>
            <a:ext cx="1126207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Display</a:t>
            </a:r>
          </a:p>
          <a:p>
            <a:r>
              <a:rPr lang="en-US" dirty="0" smtClean="0"/>
              <a:t>Controller</a:t>
            </a:r>
            <a:endParaRPr lang="he-IL" dirty="0"/>
          </a:p>
        </p:txBody>
      </p:sp>
      <p:grpSp>
        <p:nvGrpSpPr>
          <p:cNvPr id="109" name="קבוצה 108"/>
          <p:cNvGrpSpPr/>
          <p:nvPr/>
        </p:nvGrpSpPr>
        <p:grpSpPr>
          <a:xfrm>
            <a:off x="5508104" y="5877272"/>
            <a:ext cx="1296144" cy="548680"/>
            <a:chOff x="5436096" y="6309320"/>
            <a:chExt cx="1296144" cy="548680"/>
          </a:xfrm>
        </p:grpSpPr>
        <p:sp>
          <p:nvSpPr>
            <p:cNvPr id="94" name="מלבן 93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משולש שווה שוקיים 105"/>
            <p:cNvSpPr/>
            <p:nvPr/>
          </p:nvSpPr>
          <p:spPr>
            <a:xfrm rot="5400000">
              <a:off x="5436096" y="6381328"/>
              <a:ext cx="144016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08" name="משולש שווה שוקיים 107"/>
            <p:cNvSpPr/>
            <p:nvPr/>
          </p:nvSpPr>
          <p:spPr>
            <a:xfrm rot="5400000">
              <a:off x="5436096" y="6669360"/>
              <a:ext cx="144016" cy="14401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110" name="קבוצה 109"/>
          <p:cNvGrpSpPr/>
          <p:nvPr/>
        </p:nvGrpSpPr>
        <p:grpSpPr>
          <a:xfrm>
            <a:off x="7668344" y="6120680"/>
            <a:ext cx="1008112" cy="404664"/>
            <a:chOff x="5436096" y="6309320"/>
            <a:chExt cx="1296144" cy="548680"/>
          </a:xfrm>
        </p:grpSpPr>
        <p:sp>
          <p:nvSpPr>
            <p:cNvPr id="111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40MHz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משולש שווה שוקיים 111"/>
            <p:cNvSpPr/>
            <p:nvPr/>
          </p:nvSpPr>
          <p:spPr>
            <a:xfrm rot="5400000">
              <a:off x="5436096" y="6381328"/>
              <a:ext cx="144016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13" name="משולש שווה שוקיים 112"/>
            <p:cNvSpPr/>
            <p:nvPr/>
          </p:nvSpPr>
          <p:spPr>
            <a:xfrm rot="5400000">
              <a:off x="5436096" y="6669360"/>
              <a:ext cx="144016" cy="14401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16" name="Elbow Connector 10"/>
          <p:cNvCxnSpPr>
            <a:stCxn id="22" idx="2"/>
            <a:endCxn id="96" idx="0"/>
          </p:cNvCxnSpPr>
          <p:nvPr/>
        </p:nvCxnSpPr>
        <p:spPr>
          <a:xfrm rot="5400000">
            <a:off x="6526954" y="4291246"/>
            <a:ext cx="569389" cy="154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92080" y="5229200"/>
            <a:ext cx="694907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cxnSp>
        <p:nvCxnSpPr>
          <p:cNvPr id="123" name="Elbow Connector 41"/>
          <p:cNvCxnSpPr>
            <a:stCxn id="120" idx="0"/>
            <a:endCxn id="96" idx="1"/>
          </p:cNvCxnSpPr>
          <p:nvPr/>
        </p:nvCxnSpPr>
        <p:spPr>
          <a:xfrm rot="5400000" flipH="1" flipV="1">
            <a:off x="5732678" y="4729270"/>
            <a:ext cx="406787" cy="593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41"/>
          <p:cNvCxnSpPr>
            <a:endCxn id="38" idx="2"/>
          </p:cNvCxnSpPr>
          <p:nvPr/>
        </p:nvCxnSpPr>
        <p:spPr>
          <a:xfrm rot="16200000" flipV="1">
            <a:off x="5075180" y="4796276"/>
            <a:ext cx="623403" cy="2424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0"/>
          <p:cNvCxnSpPr>
            <a:stCxn id="96" idx="2"/>
            <a:endCxn id="94" idx="1"/>
          </p:cNvCxnSpPr>
          <p:nvPr/>
        </p:nvCxnSpPr>
        <p:spPr>
          <a:xfrm rot="5400000">
            <a:off x="5541317" y="4958477"/>
            <a:ext cx="1159922" cy="1226348"/>
          </a:xfrm>
          <a:prstGeom prst="bentConnector4">
            <a:avLst>
              <a:gd name="adj1" fmla="val 62063"/>
              <a:gd name="adj2" fmla="val 1186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41"/>
          <p:cNvCxnSpPr>
            <a:stCxn id="164" idx="3"/>
            <a:endCxn id="14" idx="2"/>
          </p:cNvCxnSpPr>
          <p:nvPr/>
        </p:nvCxnSpPr>
        <p:spPr>
          <a:xfrm>
            <a:off x="3818324" y="4031486"/>
            <a:ext cx="276042" cy="5743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79935" y="5229200"/>
            <a:ext cx="1443793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Memory</a:t>
            </a:r>
          </a:p>
          <a:p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7" name="TextBox 156"/>
          <p:cNvSpPr txBox="1"/>
          <p:nvPr/>
        </p:nvSpPr>
        <p:spPr>
          <a:xfrm>
            <a:off x="1835696" y="4653136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71600" y="3769876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</a:t>
            </a:r>
          </a:p>
          <a:p>
            <a:pPr algn="ctr" rtl="0"/>
            <a:r>
              <a:rPr lang="en-US" sz="1400" dirty="0" smtClean="0"/>
              <a:t>WR</a:t>
            </a:r>
            <a:endParaRPr lang="he-IL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699792" y="3769876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</a:t>
            </a:r>
          </a:p>
          <a:p>
            <a:pPr algn="ctr" rtl="0"/>
            <a:r>
              <a:rPr lang="en-US" sz="1400" dirty="0" smtClean="0"/>
              <a:t>RD</a:t>
            </a:r>
            <a:endParaRPr lang="he-IL" sz="1400" dirty="0"/>
          </a:p>
        </p:txBody>
      </p:sp>
      <p:cxnSp>
        <p:nvCxnSpPr>
          <p:cNvPr id="165" name="Elbow Connector 10"/>
          <p:cNvCxnSpPr>
            <a:stCxn id="20" idx="2"/>
            <a:endCxn id="163" idx="0"/>
          </p:cNvCxnSpPr>
          <p:nvPr/>
        </p:nvCxnSpPr>
        <p:spPr>
          <a:xfrm rot="5400000">
            <a:off x="1810507" y="3156035"/>
            <a:ext cx="334201" cy="8934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1"/>
          <p:cNvCxnSpPr>
            <a:stCxn id="157" idx="3"/>
            <a:endCxn id="164" idx="2"/>
          </p:cNvCxnSpPr>
          <p:nvPr/>
        </p:nvCxnSpPr>
        <p:spPr>
          <a:xfrm flipV="1">
            <a:off x="2954228" y="4293096"/>
            <a:ext cx="304830" cy="6216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41"/>
          <p:cNvCxnSpPr>
            <a:stCxn id="157" idx="1"/>
            <a:endCxn id="163" idx="2"/>
          </p:cNvCxnSpPr>
          <p:nvPr/>
        </p:nvCxnSpPr>
        <p:spPr>
          <a:xfrm rot="10800000">
            <a:off x="1530866" y="4293096"/>
            <a:ext cx="304830" cy="6216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4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8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5" grpId="0" animBg="1"/>
      <p:bldP spid="45" grpId="1" animBg="1"/>
      <p:bldP spid="39" grpId="0" animBg="1"/>
      <p:bldP spid="39" grpId="1" animBg="1"/>
      <p:bldP spid="39" grpId="2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5" grpId="2" animBg="1"/>
      <p:bldP spid="95" grpId="0" animBg="1"/>
      <p:bldP spid="95" grpId="1" animBg="1"/>
      <p:bldP spid="96" grpId="0" animBg="1"/>
      <p:bldP spid="96" grpId="1" animBg="1"/>
      <p:bldP spid="99" grpId="0" animBg="1"/>
      <p:bldP spid="99" grpId="1" animBg="1"/>
      <p:bldP spid="99" grpId="2" animBg="1"/>
      <p:bldP spid="152" grpId="0" animBg="1"/>
      <p:bldP spid="152" grpId="1" animBg="1"/>
      <p:bldP spid="1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מלבן 142"/>
          <p:cNvSpPr/>
          <p:nvPr/>
        </p:nvSpPr>
        <p:spPr>
          <a:xfrm>
            <a:off x="543185" y="3769876"/>
            <a:ext cx="3456384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/>
          <p:cNvSpPr/>
          <p:nvPr/>
        </p:nvSpPr>
        <p:spPr>
          <a:xfrm>
            <a:off x="5148064" y="3933056"/>
            <a:ext cx="3528392" cy="259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788511" cy="5260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43385" y="6794212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Controller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9409" y="6506180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9612" y="2852936"/>
            <a:ext cx="1744388" cy="485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100" b="1" u="sng" dirty="0" smtClean="0"/>
              <a:t>WBM</a:t>
            </a:r>
            <a:r>
              <a:rPr lang="en-US" sz="1100" b="1" dirty="0" smtClean="0"/>
              <a:t> </a:t>
            </a:r>
            <a:r>
              <a:rPr lang="en-US" sz="1100" dirty="0" smtClean="0"/>
              <a:t>– Wishbone Master</a:t>
            </a:r>
          </a:p>
          <a:p>
            <a:pPr algn="l"/>
            <a:r>
              <a:rPr lang="en-US" sz="1100" b="1" u="sng" dirty="0" smtClean="0"/>
              <a:t>WBS</a:t>
            </a:r>
            <a:r>
              <a:rPr lang="en-US" sz="1100" dirty="0" smtClean="0"/>
              <a:t> – Wishbone Slave</a:t>
            </a:r>
            <a:endParaRPr lang="he-IL" sz="1100" dirty="0"/>
          </a:p>
        </p:txBody>
      </p:sp>
      <p:cxnSp>
        <p:nvCxnSpPr>
          <p:cNvPr id="13" name="Elbow Connector 17"/>
          <p:cNvCxnSpPr>
            <a:stCxn id="157" idx="2"/>
            <a:endCxn id="11" idx="0"/>
          </p:cNvCxnSpPr>
          <p:nvPr/>
        </p:nvCxnSpPr>
        <p:spPr>
          <a:xfrm rot="16200000" flipH="1">
            <a:off x="2158255" y="5757572"/>
            <a:ext cx="844932" cy="6522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772087" y="4959884"/>
            <a:ext cx="625402" cy="2616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16" name="Elbow Connector 140"/>
          <p:cNvCxnSpPr>
            <a:stCxn id="59" idx="3"/>
            <a:endCxn id="8" idx="0"/>
          </p:cNvCxnSpPr>
          <p:nvPr/>
        </p:nvCxnSpPr>
        <p:spPr>
          <a:xfrm flipH="1">
            <a:off x="645776" y="1370097"/>
            <a:ext cx="8030680" cy="546735"/>
          </a:xfrm>
          <a:prstGeom prst="bentConnector4">
            <a:avLst>
              <a:gd name="adj1" fmla="val -2847"/>
              <a:gd name="adj2" fmla="val -1801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1"/>
          <p:cNvCxnSpPr>
            <a:stCxn id="67" idx="0"/>
            <a:endCxn id="24" idx="0"/>
          </p:cNvCxnSpPr>
          <p:nvPr/>
        </p:nvCxnSpPr>
        <p:spPr>
          <a:xfrm rot="10800000" flipV="1">
            <a:off x="4785182" y="1502778"/>
            <a:ext cx="362883" cy="11341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510" y="3625860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WBS</a:t>
            </a:r>
            <a:endParaRPr lang="he-IL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389" y="3789040"/>
            <a:ext cx="694907" cy="294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23" name="Elbow Connector 133"/>
          <p:cNvCxnSpPr>
            <a:stCxn id="22" idx="0"/>
            <a:endCxn id="24" idx="3"/>
          </p:cNvCxnSpPr>
          <p:nvPr/>
        </p:nvCxnSpPr>
        <p:spPr>
          <a:xfrm rot="16200000" flipV="1">
            <a:off x="5647544" y="2547741"/>
            <a:ext cx="890518" cy="159208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3598" y="2636912"/>
            <a:ext cx="102316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400" b="1" dirty="0" smtClean="0"/>
              <a:t>Wishbone</a:t>
            </a:r>
          </a:p>
          <a:p>
            <a:pPr algn="ctr"/>
            <a:r>
              <a:rPr lang="en-US" sz="1400" dirty="0" smtClean="0"/>
              <a:t>INTERCON</a:t>
            </a:r>
            <a:endParaRPr lang="he-IL" sz="1400" dirty="0"/>
          </a:p>
        </p:txBody>
      </p:sp>
      <p:sp>
        <p:nvSpPr>
          <p:cNvPr id="25" name="TextBox 7"/>
          <p:cNvSpPr txBox="1"/>
          <p:nvPr/>
        </p:nvSpPr>
        <p:spPr>
          <a:xfrm>
            <a:off x="251520" y="2492896"/>
            <a:ext cx="666626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50" dirty="0" smtClean="0"/>
              <a:t>Host</a:t>
            </a:r>
          </a:p>
          <a:p>
            <a:pPr algn="ctr" rtl="0"/>
            <a:r>
              <a:rPr lang="en-US" sz="1050" dirty="0" smtClean="0"/>
              <a:t>(</a:t>
            </a:r>
            <a:r>
              <a:rPr lang="en-US" sz="1050" dirty="0" err="1" smtClean="0"/>
              <a:t>Matlab</a:t>
            </a:r>
            <a:r>
              <a:rPr lang="en-US" sz="1050" dirty="0" smtClean="0"/>
              <a:t>)</a:t>
            </a:r>
            <a:endParaRPr lang="he-IL" sz="1050" dirty="0"/>
          </a:p>
        </p:txBody>
      </p:sp>
      <p:cxnSp>
        <p:nvCxnSpPr>
          <p:cNvPr id="26" name="Elbow Connector 158"/>
          <p:cNvCxnSpPr>
            <a:stCxn id="95" idx="3"/>
            <a:endCxn id="28" idx="1"/>
          </p:cNvCxnSpPr>
          <p:nvPr/>
        </p:nvCxnSpPr>
        <p:spPr>
          <a:xfrm>
            <a:off x="8207851" y="5316017"/>
            <a:ext cx="484550" cy="282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532440" y="5013176"/>
            <a:ext cx="694907" cy="830230"/>
            <a:chOff x="8143900" y="5000636"/>
            <a:chExt cx="928694" cy="1232854"/>
          </a:xfrm>
        </p:grpSpPr>
        <p:pic>
          <p:nvPicPr>
            <p:cNvPr id="28" name="Picture 159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950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50" dirty="0" smtClean="0"/>
                <a:t>VGA</a:t>
              </a:r>
            </a:p>
            <a:p>
              <a:pPr algn="ctr" rtl="0"/>
              <a:r>
                <a:rPr lang="en-US" sz="1050" dirty="0" smtClean="0"/>
                <a:t> Display</a:t>
              </a:r>
              <a:endParaRPr lang="he-IL" sz="105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759209" y="6506180"/>
            <a:ext cx="856814" cy="557205"/>
          </a:xfrm>
          <a:prstGeom prst="rect">
            <a:avLst/>
          </a:prstGeom>
        </p:spPr>
      </p:pic>
      <p:cxnSp>
        <p:nvCxnSpPr>
          <p:cNvPr id="31" name="Elbow Connector 163"/>
          <p:cNvCxnSpPr>
            <a:stCxn id="10" idx="1"/>
            <a:endCxn id="30" idx="3"/>
          </p:cNvCxnSpPr>
          <p:nvPr/>
        </p:nvCxnSpPr>
        <p:spPr>
          <a:xfrm rot="10800000">
            <a:off x="1616023" y="6784784"/>
            <a:ext cx="727362" cy="2710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133"/>
          <p:cNvCxnSpPr>
            <a:stCxn id="38" idx="0"/>
            <a:endCxn id="24" idx="2"/>
          </p:cNvCxnSpPr>
          <p:nvPr/>
        </p:nvCxnSpPr>
        <p:spPr>
          <a:xfrm rot="10800000">
            <a:off x="4785182" y="3160133"/>
            <a:ext cx="218867" cy="14456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20" idx="0"/>
            <a:endCxn id="24" idx="1"/>
          </p:cNvCxnSpPr>
          <p:nvPr/>
        </p:nvCxnSpPr>
        <p:spPr>
          <a:xfrm rot="5400000" flipH="1" flipV="1">
            <a:off x="2915112" y="2267374"/>
            <a:ext cx="727338" cy="19896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14" idx="0"/>
          </p:cNvCxnSpPr>
          <p:nvPr/>
        </p:nvCxnSpPr>
        <p:spPr>
          <a:xfrm flipV="1">
            <a:off x="4215593" y="3625860"/>
            <a:ext cx="242446" cy="146482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66" idx="2"/>
          </p:cNvCxnSpPr>
          <p:nvPr/>
        </p:nvCxnSpPr>
        <p:spPr>
          <a:xfrm rot="5400000">
            <a:off x="6077874" y="1563086"/>
            <a:ext cx="360042" cy="19316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4822152" y="4474992"/>
            <a:ext cx="625402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b="1" dirty="0" smtClean="0"/>
              <a:t>WBM</a:t>
            </a:r>
            <a:endParaRPr lang="he-IL" sz="1100" b="1" dirty="0"/>
          </a:p>
        </p:txBody>
      </p:sp>
      <p:sp>
        <p:nvSpPr>
          <p:cNvPr id="43" name="מלבן 42"/>
          <p:cNvSpPr/>
          <p:nvPr/>
        </p:nvSpPr>
        <p:spPr>
          <a:xfrm>
            <a:off x="1331640" y="620688"/>
            <a:ext cx="331236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2555776" y="980728"/>
            <a:ext cx="1224136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 Pack Decoder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8117" y="1700808"/>
            <a:ext cx="83388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err="1" smtClean="0"/>
              <a:t>CheckSum</a:t>
            </a:r>
            <a:endParaRPr lang="he-IL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5656" y="1268760"/>
            <a:ext cx="726417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UART RX</a:t>
            </a:r>
            <a:endParaRPr lang="he-IL" sz="1200" dirty="0"/>
          </a:p>
        </p:txBody>
      </p:sp>
      <p:cxnSp>
        <p:nvCxnSpPr>
          <p:cNvPr id="46" name="Elbow Connector 10"/>
          <p:cNvCxnSpPr>
            <a:stCxn id="45" idx="3"/>
            <a:endCxn id="44" idx="1"/>
          </p:cNvCxnSpPr>
          <p:nvPr/>
        </p:nvCxnSpPr>
        <p:spPr>
          <a:xfrm flipV="1">
            <a:off x="2202073" y="1196752"/>
            <a:ext cx="353703" cy="2105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1"/>
          <p:cNvCxnSpPr>
            <a:stCxn id="44" idx="3"/>
            <a:endCxn id="42" idx="0"/>
          </p:cNvCxnSpPr>
          <p:nvPr/>
        </p:nvCxnSpPr>
        <p:spPr>
          <a:xfrm>
            <a:off x="3779912" y="1196752"/>
            <a:ext cx="375147" cy="5040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1640" y="519036"/>
            <a:ext cx="903774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1988840"/>
            <a:ext cx="694907" cy="2947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9" name="מלבן 58"/>
          <p:cNvSpPr/>
          <p:nvPr/>
        </p:nvSpPr>
        <p:spPr>
          <a:xfrm>
            <a:off x="5364088" y="614013"/>
            <a:ext cx="331236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/>
          <p:cNvSpPr/>
          <p:nvPr/>
        </p:nvSpPr>
        <p:spPr>
          <a:xfrm>
            <a:off x="5580112" y="1262085"/>
            <a:ext cx="1224136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 Pack Encoder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6296" y="902045"/>
            <a:ext cx="83388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err="1" smtClean="0"/>
              <a:t>CheckSum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96336" y="1694133"/>
            <a:ext cx="718403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UART TX</a:t>
            </a:r>
            <a:endParaRPr lang="he-IL" sz="1200" dirty="0"/>
          </a:p>
        </p:txBody>
      </p:sp>
      <p:cxnSp>
        <p:nvCxnSpPr>
          <p:cNvPr id="63" name="Elbow Connector 10"/>
          <p:cNvCxnSpPr/>
          <p:nvPr/>
        </p:nvCxnSpPr>
        <p:spPr>
          <a:xfrm>
            <a:off x="6804248" y="1478109"/>
            <a:ext cx="792088" cy="365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41"/>
          <p:cNvCxnSpPr>
            <a:stCxn id="60" idx="0"/>
            <a:endCxn id="61" idx="1"/>
          </p:cNvCxnSpPr>
          <p:nvPr/>
        </p:nvCxnSpPr>
        <p:spPr>
          <a:xfrm rot="5400000" flipH="1" flipV="1">
            <a:off x="6603468" y="629257"/>
            <a:ext cx="221540" cy="104411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25184" y="460705"/>
            <a:ext cx="890950" cy="36933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6876256" y="2054173"/>
            <a:ext cx="694907" cy="2947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966168" y="1371973"/>
            <a:ext cx="625402" cy="2616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WBS</a:t>
            </a:r>
            <a:endParaRPr lang="he-IL" sz="1100" dirty="0"/>
          </a:p>
        </p:txBody>
      </p:sp>
      <p:cxnSp>
        <p:nvCxnSpPr>
          <p:cNvPr id="81" name="Elbow Connector 41"/>
          <p:cNvCxnSpPr>
            <a:endCxn id="17" idx="2"/>
          </p:cNvCxnSpPr>
          <p:nvPr/>
        </p:nvCxnSpPr>
        <p:spPr>
          <a:xfrm rot="10800000">
            <a:off x="2975238" y="2283548"/>
            <a:ext cx="1308730" cy="4253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10"/>
          <p:cNvCxnSpPr>
            <a:stCxn id="8" idx="3"/>
            <a:endCxn id="45" idx="1"/>
          </p:cNvCxnSpPr>
          <p:nvPr/>
        </p:nvCxnSpPr>
        <p:spPr>
          <a:xfrm flipV="1">
            <a:off x="1040031" y="1407260"/>
            <a:ext cx="435625" cy="77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68344" y="5085184"/>
            <a:ext cx="53950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200" dirty="0" smtClean="0"/>
              <a:t>VESA</a:t>
            </a:r>
          </a:p>
          <a:p>
            <a:pPr algn="ctr" rtl="0"/>
            <a:r>
              <a:rPr lang="en-US" sz="1200" dirty="0" smtClean="0"/>
              <a:t>Ctrl</a:t>
            </a:r>
            <a:endParaRPr lang="he-IL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232608" y="4653136"/>
            <a:ext cx="1003688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SG TOP</a:t>
            </a:r>
          </a:p>
        </p:txBody>
      </p:sp>
      <p:cxnSp>
        <p:nvCxnSpPr>
          <p:cNvPr id="97" name="Elbow Connector 10"/>
          <p:cNvCxnSpPr>
            <a:endCxn id="95" idx="1"/>
          </p:cNvCxnSpPr>
          <p:nvPr/>
        </p:nvCxnSpPr>
        <p:spPr>
          <a:xfrm flipV="1">
            <a:off x="6804248" y="5316017"/>
            <a:ext cx="864096" cy="820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96336" y="3718773"/>
            <a:ext cx="1126207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Display</a:t>
            </a:r>
          </a:p>
          <a:p>
            <a:r>
              <a:rPr lang="en-US" dirty="0" smtClean="0"/>
              <a:t>Controller</a:t>
            </a:r>
            <a:endParaRPr lang="he-IL" dirty="0"/>
          </a:p>
        </p:txBody>
      </p:sp>
      <p:grpSp>
        <p:nvGrpSpPr>
          <p:cNvPr id="3" name="קבוצה 108"/>
          <p:cNvGrpSpPr/>
          <p:nvPr/>
        </p:nvGrpSpPr>
        <p:grpSpPr>
          <a:xfrm>
            <a:off x="5508104" y="5877272"/>
            <a:ext cx="1296144" cy="548680"/>
            <a:chOff x="5436096" y="6309320"/>
            <a:chExt cx="1296144" cy="548680"/>
          </a:xfrm>
        </p:grpSpPr>
        <p:sp>
          <p:nvSpPr>
            <p:cNvPr id="94" name="מלבן 93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DC 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משולש שווה שוקיים 105"/>
            <p:cNvSpPr/>
            <p:nvPr/>
          </p:nvSpPr>
          <p:spPr>
            <a:xfrm rot="5400000">
              <a:off x="5436096" y="6381328"/>
              <a:ext cx="144016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08" name="משולש שווה שוקיים 107"/>
            <p:cNvSpPr/>
            <p:nvPr/>
          </p:nvSpPr>
          <p:spPr>
            <a:xfrm rot="5400000">
              <a:off x="5436096" y="6669360"/>
              <a:ext cx="144016" cy="14401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grpSp>
        <p:nvGrpSpPr>
          <p:cNvPr id="4" name="קבוצה 109"/>
          <p:cNvGrpSpPr/>
          <p:nvPr/>
        </p:nvGrpSpPr>
        <p:grpSpPr>
          <a:xfrm>
            <a:off x="7668344" y="6120680"/>
            <a:ext cx="1008112" cy="404664"/>
            <a:chOff x="5436096" y="6309320"/>
            <a:chExt cx="1296144" cy="548680"/>
          </a:xfrm>
        </p:grpSpPr>
        <p:sp>
          <p:nvSpPr>
            <p:cNvPr id="111" name="מלבן 110"/>
            <p:cNvSpPr/>
            <p:nvPr/>
          </p:nvSpPr>
          <p:spPr>
            <a:xfrm>
              <a:off x="5436096" y="6309320"/>
              <a:ext cx="1296144" cy="548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100MHz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40MHz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משולש שווה שוקיים 111"/>
            <p:cNvSpPr/>
            <p:nvPr/>
          </p:nvSpPr>
          <p:spPr>
            <a:xfrm rot="5400000">
              <a:off x="5436096" y="6381328"/>
              <a:ext cx="144016" cy="144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  <p:sp>
          <p:nvSpPr>
            <p:cNvPr id="113" name="משולש שווה שוקיים 112"/>
            <p:cNvSpPr/>
            <p:nvPr/>
          </p:nvSpPr>
          <p:spPr>
            <a:xfrm rot="5400000">
              <a:off x="5436096" y="6669360"/>
              <a:ext cx="144016" cy="14401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he-IL" dirty="0"/>
            </a:p>
          </p:txBody>
        </p:sp>
      </p:grpSp>
      <p:cxnSp>
        <p:nvCxnSpPr>
          <p:cNvPr id="116" name="Elbow Connector 10"/>
          <p:cNvCxnSpPr>
            <a:stCxn id="22" idx="2"/>
            <a:endCxn id="96" idx="0"/>
          </p:cNvCxnSpPr>
          <p:nvPr/>
        </p:nvCxnSpPr>
        <p:spPr>
          <a:xfrm rot="5400000">
            <a:off x="6526954" y="4291246"/>
            <a:ext cx="569389" cy="154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92080" y="5229200"/>
            <a:ext cx="694907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cxnSp>
        <p:nvCxnSpPr>
          <p:cNvPr id="123" name="Elbow Connector 41"/>
          <p:cNvCxnSpPr>
            <a:stCxn id="120" idx="0"/>
            <a:endCxn id="96" idx="1"/>
          </p:cNvCxnSpPr>
          <p:nvPr/>
        </p:nvCxnSpPr>
        <p:spPr>
          <a:xfrm rot="5400000" flipH="1" flipV="1">
            <a:off x="5732678" y="4729270"/>
            <a:ext cx="406787" cy="593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41"/>
          <p:cNvCxnSpPr>
            <a:endCxn id="38" idx="2"/>
          </p:cNvCxnSpPr>
          <p:nvPr/>
        </p:nvCxnSpPr>
        <p:spPr>
          <a:xfrm rot="16200000" flipV="1">
            <a:off x="5075180" y="4796276"/>
            <a:ext cx="623403" cy="2424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0"/>
          <p:cNvCxnSpPr>
            <a:stCxn id="96" idx="2"/>
            <a:endCxn id="94" idx="1"/>
          </p:cNvCxnSpPr>
          <p:nvPr/>
        </p:nvCxnSpPr>
        <p:spPr>
          <a:xfrm rot="5400000">
            <a:off x="5541317" y="4958477"/>
            <a:ext cx="1159922" cy="1226348"/>
          </a:xfrm>
          <a:prstGeom prst="bentConnector4">
            <a:avLst>
              <a:gd name="adj1" fmla="val 62063"/>
              <a:gd name="adj2" fmla="val 1186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41"/>
          <p:cNvCxnSpPr>
            <a:stCxn id="164" idx="3"/>
            <a:endCxn id="14" idx="2"/>
          </p:cNvCxnSpPr>
          <p:nvPr/>
        </p:nvCxnSpPr>
        <p:spPr>
          <a:xfrm>
            <a:off x="3677941" y="4516378"/>
            <a:ext cx="276042" cy="5743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39552" y="5714092"/>
            <a:ext cx="1443793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Memory</a:t>
            </a:r>
          </a:p>
          <a:p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7" name="TextBox 156"/>
          <p:cNvSpPr txBox="1"/>
          <p:nvPr/>
        </p:nvSpPr>
        <p:spPr>
          <a:xfrm>
            <a:off x="1695313" y="5138028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1217" y="4254768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</a:t>
            </a:r>
          </a:p>
          <a:p>
            <a:pPr algn="ctr" rtl="0"/>
            <a:r>
              <a:rPr lang="en-US" sz="1400" dirty="0" smtClean="0"/>
              <a:t>WR</a:t>
            </a:r>
            <a:endParaRPr lang="he-IL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559409" y="4254768"/>
            <a:ext cx="11185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</a:t>
            </a:r>
          </a:p>
          <a:p>
            <a:pPr algn="ctr" rtl="0"/>
            <a:r>
              <a:rPr lang="en-US" sz="1400" dirty="0" smtClean="0"/>
              <a:t>RD</a:t>
            </a:r>
            <a:endParaRPr lang="he-IL" sz="1400" dirty="0"/>
          </a:p>
        </p:txBody>
      </p:sp>
      <p:cxnSp>
        <p:nvCxnSpPr>
          <p:cNvPr id="165" name="Elbow Connector 10"/>
          <p:cNvCxnSpPr>
            <a:stCxn id="20" idx="2"/>
            <a:endCxn id="163" idx="0"/>
          </p:cNvCxnSpPr>
          <p:nvPr/>
        </p:nvCxnSpPr>
        <p:spPr>
          <a:xfrm rot="5400000">
            <a:off x="1670124" y="3640927"/>
            <a:ext cx="334201" cy="8934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1"/>
          <p:cNvCxnSpPr>
            <a:stCxn id="157" idx="3"/>
            <a:endCxn id="164" idx="2"/>
          </p:cNvCxnSpPr>
          <p:nvPr/>
        </p:nvCxnSpPr>
        <p:spPr>
          <a:xfrm flipV="1">
            <a:off x="2813845" y="4777988"/>
            <a:ext cx="304830" cy="6216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41"/>
          <p:cNvCxnSpPr>
            <a:stCxn id="157" idx="1"/>
            <a:endCxn id="163" idx="2"/>
          </p:cNvCxnSpPr>
          <p:nvPr/>
        </p:nvCxnSpPr>
        <p:spPr>
          <a:xfrm rot="10800000">
            <a:off x="1390483" y="4777988"/>
            <a:ext cx="304830" cy="6216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4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5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8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6667 L 0.14167 0.06482 L 0.14167 0.09815 " pathEditMode="relative" ptsTypes="AAAA">
                                      <p:cBhvr>
                                        <p:cTn id="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5" grpId="0" animBg="1"/>
      <p:bldP spid="45" grpId="1" animBg="1"/>
      <p:bldP spid="39" grpId="0" animBg="1"/>
      <p:bldP spid="39" grpId="1" animBg="1"/>
      <p:bldP spid="39" grpId="2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5" grpId="2" animBg="1"/>
      <p:bldP spid="95" grpId="0" animBg="1"/>
      <p:bldP spid="95" grpId="1" animBg="1"/>
      <p:bldP spid="96" grpId="0" animBg="1"/>
      <p:bldP spid="96" grpId="1" animBg="1"/>
      <p:bldP spid="99" grpId="0" animBg="1"/>
      <p:bldP spid="99" grpId="1" animBg="1"/>
      <p:bldP spid="99" grpId="2" animBg="1"/>
      <p:bldP spid="152" grpId="0" animBg="1"/>
      <p:bldP spid="152" grpId="1" animBg="1"/>
      <p:bldP spid="15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1" name="TextBox 235"/>
          <p:cNvSpPr txBox="1"/>
          <p:nvPr/>
        </p:nvSpPr>
        <p:spPr>
          <a:xfrm rot="16200000">
            <a:off x="5645266" y="5777640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42" name="Rectangle 23"/>
          <p:cNvSpPr/>
          <p:nvPr/>
        </p:nvSpPr>
        <p:spPr>
          <a:xfrm>
            <a:off x="107141" y="2886080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46" name="Elbow Connector 8"/>
          <p:cNvCxnSpPr>
            <a:stCxn id="44" idx="3"/>
            <a:endCxn id="45" idx="1"/>
          </p:cNvCxnSpPr>
          <p:nvPr/>
        </p:nvCxnSpPr>
        <p:spPr>
          <a:xfrm>
            <a:off x="1539598" y="855886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9"/>
          <p:cNvSpPr txBox="1"/>
          <p:nvPr/>
        </p:nvSpPr>
        <p:spPr>
          <a:xfrm>
            <a:off x="3158235" y="725081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48" name="Elbow Connector 10"/>
          <p:cNvCxnSpPr>
            <a:stCxn id="45" idx="3"/>
            <a:endCxn id="47" idx="1"/>
          </p:cNvCxnSpPr>
          <p:nvPr/>
        </p:nvCxnSpPr>
        <p:spPr>
          <a:xfrm>
            <a:off x="2691826" y="855886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5"/>
          <p:cNvCxnSpPr>
            <a:endCxn id="43" idx="1"/>
          </p:cNvCxnSpPr>
          <p:nvPr/>
        </p:nvCxnSpPr>
        <p:spPr>
          <a:xfrm flipV="1">
            <a:off x="-178611" y="742940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60"/>
          <p:cNvGrpSpPr/>
          <p:nvPr/>
        </p:nvGrpSpPr>
        <p:grpSpPr>
          <a:xfrm>
            <a:off x="1393025" y="5793013"/>
            <a:ext cx="1428760" cy="1165033"/>
            <a:chOff x="1214414" y="5478677"/>
            <a:chExt cx="1428760" cy="1165033"/>
          </a:xfrm>
        </p:grpSpPr>
        <p:grpSp>
          <p:nvGrpSpPr>
            <p:cNvPr id="207" name="Group 47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209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210" name="Rectangle 28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endParaRPr lang="he-IL"/>
              </a:p>
            </p:txBody>
          </p:sp>
        </p:grpSp>
        <p:sp>
          <p:nvSpPr>
            <p:cNvPr id="208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51" name="TextBox 56"/>
          <p:cNvSpPr txBox="1"/>
          <p:nvPr/>
        </p:nvSpPr>
        <p:spPr>
          <a:xfrm>
            <a:off x="3321851" y="675683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52" name="Elbow Connector 63"/>
          <p:cNvCxnSpPr>
            <a:stCxn id="55" idx="2"/>
            <a:endCxn id="208" idx="0"/>
          </p:cNvCxnSpPr>
          <p:nvPr/>
        </p:nvCxnSpPr>
        <p:spPr>
          <a:xfrm rot="5400000">
            <a:off x="1671931" y="5214662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13"/>
          <p:cNvSpPr txBox="1"/>
          <p:nvPr/>
        </p:nvSpPr>
        <p:spPr>
          <a:xfrm>
            <a:off x="964397" y="3220116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54" name="TextBox 14"/>
          <p:cNvSpPr txBox="1"/>
          <p:nvPr/>
        </p:nvSpPr>
        <p:spPr>
          <a:xfrm>
            <a:off x="2536033" y="3100394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22024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56" name="Shape 19"/>
          <p:cNvCxnSpPr>
            <a:endCxn id="55" idx="1"/>
          </p:cNvCxnSpPr>
          <p:nvPr/>
        </p:nvCxnSpPr>
        <p:spPr>
          <a:xfrm rot="16200000" flipH="1">
            <a:off x="1345235" y="4076878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hape 20"/>
          <p:cNvCxnSpPr>
            <a:stCxn id="112" idx="2"/>
            <a:endCxn id="55" idx="3"/>
          </p:cNvCxnSpPr>
          <p:nvPr/>
        </p:nvCxnSpPr>
        <p:spPr>
          <a:xfrm rot="5400000">
            <a:off x="2577417" y="4035000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104"/>
          <p:cNvSpPr txBox="1"/>
          <p:nvPr/>
        </p:nvSpPr>
        <p:spPr>
          <a:xfrm rot="5400000">
            <a:off x="3654334" y="333941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9" name="Elbow Connector 106"/>
          <p:cNvCxnSpPr>
            <a:stCxn id="54" idx="3"/>
            <a:endCxn id="58" idx="2"/>
          </p:cNvCxnSpPr>
          <p:nvPr/>
        </p:nvCxnSpPr>
        <p:spPr>
          <a:xfrm>
            <a:off x="3536165" y="3362004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1" name="TextBox 82"/>
          <p:cNvSpPr txBox="1"/>
          <p:nvPr/>
        </p:nvSpPr>
        <p:spPr>
          <a:xfrm>
            <a:off x="6343067" y="671502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63" name="Elbow Connector 86"/>
          <p:cNvCxnSpPr>
            <a:stCxn id="61" idx="3"/>
            <a:endCxn id="62" idx="1"/>
          </p:cNvCxnSpPr>
          <p:nvPr/>
        </p:nvCxnSpPr>
        <p:spPr>
          <a:xfrm>
            <a:off x="6910851" y="802307"/>
            <a:ext cx="38488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7" name="Shape 119"/>
          <p:cNvCxnSpPr>
            <a:stCxn id="58" idx="0"/>
          </p:cNvCxnSpPr>
          <p:nvPr/>
        </p:nvCxnSpPr>
        <p:spPr>
          <a:xfrm flipV="1">
            <a:off x="4272570" y="2993237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hape 121"/>
          <p:cNvCxnSpPr>
            <a:stCxn id="139" idx="0"/>
            <a:endCxn id="85" idx="0"/>
          </p:cNvCxnSpPr>
          <p:nvPr/>
        </p:nvCxnSpPr>
        <p:spPr>
          <a:xfrm>
            <a:off x="4977067" y="3162536"/>
            <a:ext cx="59297" cy="2331031"/>
          </a:xfrm>
          <a:prstGeom prst="bentConnector5">
            <a:avLst>
              <a:gd name="adj1" fmla="val 385517"/>
              <a:gd name="adj2" fmla="val 50660"/>
              <a:gd name="adj3" fmla="val -28551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1" name="Elbow Connector 147"/>
          <p:cNvCxnSpPr>
            <a:stCxn id="45" idx="2"/>
            <a:endCxn id="70" idx="0"/>
          </p:cNvCxnSpPr>
          <p:nvPr/>
        </p:nvCxnSpPr>
        <p:spPr>
          <a:xfrm rot="5400000">
            <a:off x="2215396" y="1057296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88594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75" name="Elbow Connector 158"/>
          <p:cNvCxnSpPr>
            <a:stCxn id="70" idx="2"/>
            <a:endCxn id="74" idx="0"/>
          </p:cNvCxnSpPr>
          <p:nvPr/>
        </p:nvCxnSpPr>
        <p:spPr>
          <a:xfrm rot="5400000">
            <a:off x="1740106" y="1340054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62"/>
          <p:cNvCxnSpPr>
            <a:stCxn id="72" idx="0"/>
          </p:cNvCxnSpPr>
          <p:nvPr/>
        </p:nvCxnSpPr>
        <p:spPr>
          <a:xfrm rot="10800000" flipV="1">
            <a:off x="2107406" y="921536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43"/>
          <p:cNvSpPr/>
          <p:nvPr/>
        </p:nvSpPr>
        <p:spPr>
          <a:xfrm>
            <a:off x="5250677" y="4529154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78" name="TextBox 33"/>
          <p:cNvSpPr txBox="1"/>
          <p:nvPr/>
        </p:nvSpPr>
        <p:spPr>
          <a:xfrm>
            <a:off x="5679305" y="6100790"/>
            <a:ext cx="1285884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79" name="TextBox 34"/>
          <p:cNvSpPr txBox="1"/>
          <p:nvPr/>
        </p:nvSpPr>
        <p:spPr>
          <a:xfrm>
            <a:off x="5679305" y="5457848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80" name="TextBox 35"/>
          <p:cNvSpPr txBox="1"/>
          <p:nvPr/>
        </p:nvSpPr>
        <p:spPr>
          <a:xfrm>
            <a:off x="8393949" y="5886476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81" name="TextBox 42"/>
          <p:cNvSpPr txBox="1"/>
          <p:nvPr/>
        </p:nvSpPr>
        <p:spPr>
          <a:xfrm>
            <a:off x="7322379" y="4600592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82" name="Elbow Connector 96"/>
          <p:cNvCxnSpPr>
            <a:stCxn id="79" idx="2"/>
            <a:endCxn id="78" idx="0"/>
          </p:cNvCxnSpPr>
          <p:nvPr/>
        </p:nvCxnSpPr>
        <p:spPr>
          <a:xfrm rot="16200000" flipH="1">
            <a:off x="6032119" y="5810661"/>
            <a:ext cx="365943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TextBox 98"/>
          <p:cNvSpPr txBox="1"/>
          <p:nvPr/>
        </p:nvSpPr>
        <p:spPr>
          <a:xfrm>
            <a:off x="5607867" y="4600592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84" name="Shape 100"/>
          <p:cNvCxnSpPr>
            <a:stCxn id="80" idx="0"/>
            <a:endCxn id="83" idx="3"/>
          </p:cNvCxnSpPr>
          <p:nvPr/>
        </p:nvCxnSpPr>
        <p:spPr>
          <a:xfrm rot="16200000" flipV="1">
            <a:off x="7294920" y="4430257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86" name="Shape 165"/>
          <p:cNvCxnSpPr>
            <a:stCxn id="83" idx="1"/>
            <a:endCxn id="85" idx="2"/>
          </p:cNvCxnSpPr>
          <p:nvPr/>
        </p:nvCxnSpPr>
        <p:spPr>
          <a:xfrm rot="10800000" flipV="1">
            <a:off x="5344141" y="4831425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Snip Same Side Corner Rectangle 188"/>
          <p:cNvSpPr/>
          <p:nvPr/>
        </p:nvSpPr>
        <p:spPr>
          <a:xfrm rot="5400000">
            <a:off x="7500973" y="5850757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88" name="TextBox 190"/>
          <p:cNvSpPr txBox="1"/>
          <p:nvPr/>
        </p:nvSpPr>
        <p:spPr>
          <a:xfrm>
            <a:off x="7108065" y="5100658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89" name="Shape 192"/>
          <p:cNvCxnSpPr>
            <a:stCxn id="88" idx="2"/>
            <a:endCxn id="87" idx="1"/>
          </p:cNvCxnSpPr>
          <p:nvPr/>
        </p:nvCxnSpPr>
        <p:spPr>
          <a:xfrm rot="16200000" flipH="1">
            <a:off x="7392475" y="5777978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Elbow Connector 196"/>
          <p:cNvCxnSpPr>
            <a:stCxn id="108" idx="3"/>
          </p:cNvCxnSpPr>
          <p:nvPr/>
        </p:nvCxnSpPr>
        <p:spPr>
          <a:xfrm flipV="1">
            <a:off x="6822313" y="6243669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199"/>
          <p:cNvCxnSpPr>
            <a:stCxn id="87" idx="3"/>
            <a:endCxn id="80" idx="1"/>
          </p:cNvCxnSpPr>
          <p:nvPr/>
        </p:nvCxnSpPr>
        <p:spPr>
          <a:xfrm>
            <a:off x="8108196" y="6065071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204"/>
          <p:cNvSpPr txBox="1"/>
          <p:nvPr/>
        </p:nvSpPr>
        <p:spPr>
          <a:xfrm>
            <a:off x="1964529" y="267176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3" name="Shape 208"/>
          <p:cNvCxnSpPr>
            <a:stCxn id="92" idx="2"/>
          </p:cNvCxnSpPr>
          <p:nvPr/>
        </p:nvCxnSpPr>
        <p:spPr>
          <a:xfrm rot="5400000">
            <a:off x="1826384" y="2617623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210"/>
          <p:cNvCxnSpPr>
            <a:stCxn id="92" idx="0"/>
            <a:endCxn id="74" idx="1"/>
          </p:cNvCxnSpPr>
          <p:nvPr/>
        </p:nvCxnSpPr>
        <p:spPr>
          <a:xfrm rot="16200000" flipV="1">
            <a:off x="1399163" y="1642052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212"/>
          <p:cNvCxnSpPr>
            <a:stCxn id="47" idx="2"/>
            <a:endCxn id="70" idx="0"/>
          </p:cNvCxnSpPr>
          <p:nvPr/>
        </p:nvCxnSpPr>
        <p:spPr>
          <a:xfrm rot="5400000">
            <a:off x="2788284" y="484408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217"/>
          <p:cNvCxnSpPr>
            <a:stCxn id="79" idx="1"/>
          </p:cNvCxnSpPr>
          <p:nvPr/>
        </p:nvCxnSpPr>
        <p:spPr>
          <a:xfrm rot="10800000" flipV="1">
            <a:off x="5322115" y="5596348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Oval 218"/>
          <p:cNvSpPr/>
          <p:nvPr/>
        </p:nvSpPr>
        <p:spPr>
          <a:xfrm>
            <a:off x="1821653" y="267176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98" name="Oval 219"/>
          <p:cNvSpPr/>
          <p:nvPr/>
        </p:nvSpPr>
        <p:spPr>
          <a:xfrm>
            <a:off x="4036231" y="38147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99" name="Oval 220"/>
          <p:cNvSpPr/>
          <p:nvPr/>
        </p:nvSpPr>
        <p:spPr>
          <a:xfrm>
            <a:off x="2464595" y="56721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00" name="Oval 221"/>
          <p:cNvSpPr/>
          <p:nvPr/>
        </p:nvSpPr>
        <p:spPr>
          <a:xfrm>
            <a:off x="2678909" y="138588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01" name="Oval 223"/>
          <p:cNvSpPr/>
          <p:nvPr/>
        </p:nvSpPr>
        <p:spPr>
          <a:xfrm>
            <a:off x="4893487" y="58150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02" name="Oval 225"/>
          <p:cNvSpPr/>
          <p:nvPr/>
        </p:nvSpPr>
        <p:spPr>
          <a:xfrm>
            <a:off x="5250677" y="131444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03" name="Oval 226"/>
          <p:cNvSpPr/>
          <p:nvPr/>
        </p:nvSpPr>
        <p:spPr>
          <a:xfrm>
            <a:off x="6607999" y="138588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04" name="Elbow Connector 228"/>
          <p:cNvCxnSpPr>
            <a:stCxn id="83" idx="2"/>
            <a:endCxn id="79" idx="0"/>
          </p:cNvCxnSpPr>
          <p:nvPr/>
        </p:nvCxnSpPr>
        <p:spPr>
          <a:xfrm rot="5400000">
            <a:off x="5981576" y="5188614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229"/>
          <p:cNvSpPr txBox="1"/>
          <p:nvPr/>
        </p:nvSpPr>
        <p:spPr>
          <a:xfrm rot="16200000">
            <a:off x="6145332" y="5134697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06" name="Elbow Connector 237"/>
          <p:cNvCxnSpPr>
            <a:stCxn id="66" idx="0"/>
            <a:endCxn id="61" idx="2"/>
          </p:cNvCxnSpPr>
          <p:nvPr/>
        </p:nvCxnSpPr>
        <p:spPr>
          <a:xfrm rot="5400000" flipH="1" flipV="1">
            <a:off x="6301796" y="917844"/>
            <a:ext cx="309894" cy="3404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23"/>
          <p:cNvCxnSpPr>
            <a:stCxn id="66" idx="2"/>
            <a:endCxn id="150" idx="0"/>
          </p:cNvCxnSpPr>
          <p:nvPr/>
        </p:nvCxnSpPr>
        <p:spPr>
          <a:xfrm rot="5400000">
            <a:off x="5605669" y="1705154"/>
            <a:ext cx="835231" cy="526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84"/>
          <p:cNvSpPr txBox="1"/>
          <p:nvPr/>
        </p:nvSpPr>
        <p:spPr>
          <a:xfrm>
            <a:off x="5536429" y="6600856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09" name="Elbow Connector 198"/>
          <p:cNvCxnSpPr>
            <a:stCxn id="78" idx="2"/>
            <a:endCxn id="108" idx="0"/>
          </p:cNvCxnSpPr>
          <p:nvPr/>
        </p:nvCxnSpPr>
        <p:spPr>
          <a:xfrm rot="5400000">
            <a:off x="6154665" y="6433273"/>
            <a:ext cx="192289" cy="142876"/>
          </a:xfrm>
          <a:prstGeom prst="bentConnector3">
            <a:avLst>
              <a:gd name="adj1" fmla="val 2523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Elbow Connector 207"/>
          <p:cNvCxnSpPr/>
          <p:nvPr/>
        </p:nvCxnSpPr>
        <p:spPr>
          <a:xfrm rot="5400000">
            <a:off x="5286396" y="5636443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TextBox 249"/>
          <p:cNvSpPr txBox="1"/>
          <p:nvPr/>
        </p:nvSpPr>
        <p:spPr>
          <a:xfrm>
            <a:off x="1202359" y="3767478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2" name="TextBox 251"/>
          <p:cNvSpPr txBox="1"/>
          <p:nvPr/>
        </p:nvSpPr>
        <p:spPr>
          <a:xfrm>
            <a:off x="2750347" y="3600460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3" name="Oval 255"/>
          <p:cNvSpPr/>
          <p:nvPr/>
        </p:nvSpPr>
        <p:spPr>
          <a:xfrm>
            <a:off x="3178975" y="374333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14" name="Oval 256"/>
          <p:cNvSpPr/>
          <p:nvPr/>
        </p:nvSpPr>
        <p:spPr>
          <a:xfrm>
            <a:off x="821521" y="181451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15" name="TextBox 105"/>
          <p:cNvSpPr txBox="1"/>
          <p:nvPr/>
        </p:nvSpPr>
        <p:spPr>
          <a:xfrm>
            <a:off x="892959" y="4839048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16" name="Elbow Connector 124"/>
          <p:cNvCxnSpPr>
            <a:endCxn id="115" idx="1"/>
          </p:cNvCxnSpPr>
          <p:nvPr/>
        </p:nvCxnSpPr>
        <p:spPr>
          <a:xfrm rot="10800000" flipV="1">
            <a:off x="892959" y="3481725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hape 138"/>
          <p:cNvCxnSpPr>
            <a:stCxn id="115" idx="3"/>
            <a:endCxn id="54" idx="0"/>
          </p:cNvCxnSpPr>
          <p:nvPr/>
        </p:nvCxnSpPr>
        <p:spPr>
          <a:xfrm flipV="1">
            <a:off x="1821653" y="3100394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71"/>
          <p:cNvSpPr txBox="1"/>
          <p:nvPr/>
        </p:nvSpPr>
        <p:spPr>
          <a:xfrm>
            <a:off x="1861754" y="3243270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19" name="TextBox 172"/>
          <p:cNvSpPr txBox="1"/>
          <p:nvPr/>
        </p:nvSpPr>
        <p:spPr>
          <a:xfrm>
            <a:off x="2678909" y="639595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20" name="TextBox 173"/>
          <p:cNvSpPr txBox="1"/>
          <p:nvPr/>
        </p:nvSpPr>
        <p:spPr>
          <a:xfrm>
            <a:off x="2958947" y="1028692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21" name="TextBox 174"/>
          <p:cNvSpPr txBox="1"/>
          <p:nvPr/>
        </p:nvSpPr>
        <p:spPr>
          <a:xfrm>
            <a:off x="6262779" y="888710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22" name="TextBox 176"/>
          <p:cNvSpPr txBox="1"/>
          <p:nvPr/>
        </p:nvSpPr>
        <p:spPr>
          <a:xfrm>
            <a:off x="6847377" y="568157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23" name="TextBox 177"/>
          <p:cNvSpPr txBox="1"/>
          <p:nvPr/>
        </p:nvSpPr>
        <p:spPr>
          <a:xfrm>
            <a:off x="6102219" y="5672162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24" name="TextBox 178"/>
          <p:cNvSpPr txBox="1"/>
          <p:nvPr/>
        </p:nvSpPr>
        <p:spPr>
          <a:xfrm>
            <a:off x="6250809" y="6386542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25" name="Straight Arrow Connector 181"/>
          <p:cNvCxnSpPr>
            <a:endCxn id="88" idx="3"/>
          </p:cNvCxnSpPr>
          <p:nvPr/>
        </p:nvCxnSpPr>
        <p:spPr>
          <a:xfrm rot="10800000" flipV="1">
            <a:off x="8108197" y="5314971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TextBox 183"/>
          <p:cNvSpPr txBox="1"/>
          <p:nvPr/>
        </p:nvSpPr>
        <p:spPr>
          <a:xfrm>
            <a:off x="8179635" y="5100658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27" name="Elbow Connector 209"/>
          <p:cNvCxnSpPr>
            <a:endCxn id="54" idx="1"/>
          </p:cNvCxnSpPr>
          <p:nvPr/>
        </p:nvCxnSpPr>
        <p:spPr>
          <a:xfrm flipV="1">
            <a:off x="1964529" y="3362004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9" name="Elbow Connector 125"/>
          <p:cNvCxnSpPr>
            <a:stCxn id="128" idx="2"/>
            <a:endCxn id="45" idx="0"/>
          </p:cNvCxnSpPr>
          <p:nvPr/>
        </p:nvCxnSpPr>
        <p:spPr>
          <a:xfrm rot="5400000">
            <a:off x="2762065" y="6215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37"/>
          <p:cNvSpPr txBox="1"/>
          <p:nvPr/>
        </p:nvSpPr>
        <p:spPr>
          <a:xfrm>
            <a:off x="7901924" y="183531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832862" y="213550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93817" y="4171964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22137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7" name="Oval 132"/>
          <p:cNvSpPr/>
          <p:nvPr/>
        </p:nvSpPr>
        <p:spPr>
          <a:xfrm>
            <a:off x="5965057" y="41005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38" name="Elbow Connector 133"/>
          <p:cNvCxnSpPr>
            <a:stCxn id="136" idx="0"/>
          </p:cNvCxnSpPr>
          <p:nvPr/>
        </p:nvCxnSpPr>
        <p:spPr>
          <a:xfrm rot="16200000" flipV="1">
            <a:off x="3279286" y="999820"/>
            <a:ext cx="2049677" cy="43934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41"/>
          <p:cNvSpPr txBox="1"/>
          <p:nvPr/>
        </p:nvSpPr>
        <p:spPr>
          <a:xfrm rot="5400000">
            <a:off x="4211601" y="297787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536297" y="36718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295751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2" name="Shape 179"/>
          <p:cNvCxnSpPr>
            <a:stCxn id="92" idx="2"/>
            <a:endCxn id="141" idx="3"/>
          </p:cNvCxnSpPr>
          <p:nvPr/>
        </p:nvCxnSpPr>
        <p:spPr>
          <a:xfrm rot="5400000">
            <a:off x="1444415" y="2142334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TextBox 182"/>
          <p:cNvSpPr txBox="1"/>
          <p:nvPr/>
        </p:nvSpPr>
        <p:spPr>
          <a:xfrm>
            <a:off x="7536693" y="660085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4" name="TextBox 206"/>
          <p:cNvSpPr txBox="1"/>
          <p:nvPr/>
        </p:nvSpPr>
        <p:spPr>
          <a:xfrm>
            <a:off x="6608000" y="5672162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5" name="Shape 224"/>
          <p:cNvCxnSpPr>
            <a:stCxn id="136" idx="3"/>
            <a:endCxn id="144" idx="0"/>
          </p:cNvCxnSpPr>
          <p:nvPr/>
        </p:nvCxnSpPr>
        <p:spPr>
          <a:xfrm flipH="1">
            <a:off x="6858033" y="4375266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232"/>
          <p:cNvCxnSpPr>
            <a:stCxn id="144" idx="3"/>
          </p:cNvCxnSpPr>
          <p:nvPr/>
        </p:nvCxnSpPr>
        <p:spPr>
          <a:xfrm>
            <a:off x="7108065" y="5841439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353109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9" name="Shape 131"/>
          <p:cNvCxnSpPr>
            <a:stCxn id="148" idx="3"/>
          </p:cNvCxnSpPr>
          <p:nvPr/>
        </p:nvCxnSpPr>
        <p:spPr>
          <a:xfrm flipV="1">
            <a:off x="607206" y="2924482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TextBox 127"/>
          <p:cNvSpPr txBox="1"/>
          <p:nvPr/>
        </p:nvSpPr>
        <p:spPr>
          <a:xfrm>
            <a:off x="5179239" y="238601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6250809" y="23145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52" name="Elbow Connector 136"/>
          <p:cNvCxnSpPr>
            <a:stCxn id="150" idx="2"/>
          </p:cNvCxnSpPr>
          <p:nvPr/>
        </p:nvCxnSpPr>
        <p:spPr>
          <a:xfrm rot="5400000">
            <a:off x="5261396" y="2458875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50" idx="1"/>
            <a:endCxn id="74" idx="3"/>
          </p:cNvCxnSpPr>
          <p:nvPr/>
        </p:nvCxnSpPr>
        <p:spPr>
          <a:xfrm rot="10800000">
            <a:off x="2132201" y="2070614"/>
            <a:ext cx="3047038" cy="500066"/>
          </a:xfrm>
          <a:prstGeom prst="bentConnector3">
            <a:avLst>
              <a:gd name="adj1" fmla="val 561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5" name="TextBox 239"/>
          <p:cNvSpPr txBox="1"/>
          <p:nvPr/>
        </p:nvSpPr>
        <p:spPr>
          <a:xfrm>
            <a:off x="459595" y="20955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56" name="TextBox 240"/>
          <p:cNvSpPr txBox="1"/>
          <p:nvPr/>
        </p:nvSpPr>
        <p:spPr>
          <a:xfrm>
            <a:off x="964398" y="21908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142"/>
          <p:cNvSpPr/>
          <p:nvPr/>
        </p:nvSpPr>
        <p:spPr>
          <a:xfrm>
            <a:off x="964397" y="3529022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59" name="Oval 222"/>
          <p:cNvSpPr/>
          <p:nvPr/>
        </p:nvSpPr>
        <p:spPr>
          <a:xfrm>
            <a:off x="1107273" y="388621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60" name="Rounded Rectangle 149"/>
          <p:cNvSpPr/>
          <p:nvPr/>
        </p:nvSpPr>
        <p:spPr>
          <a:xfrm>
            <a:off x="2536033" y="338614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61" name="TextBox 151"/>
          <p:cNvSpPr txBox="1"/>
          <p:nvPr/>
        </p:nvSpPr>
        <p:spPr>
          <a:xfrm>
            <a:off x="2750347" y="5314972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62" name="Isosceles Triangle 152"/>
          <p:cNvSpPr/>
          <p:nvPr/>
        </p:nvSpPr>
        <p:spPr>
          <a:xfrm rot="5400000">
            <a:off x="5572148" y="4922063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3" name="Isosceles Triangle 155"/>
          <p:cNvSpPr/>
          <p:nvPr/>
        </p:nvSpPr>
        <p:spPr>
          <a:xfrm rot="5400000">
            <a:off x="5643586" y="5565005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cxnSp>
        <p:nvCxnSpPr>
          <p:cNvPr id="164" name="Elbow Connector 231"/>
          <p:cNvCxnSpPr/>
          <p:nvPr/>
        </p:nvCxnSpPr>
        <p:spPr>
          <a:xfrm rot="5400000">
            <a:off x="5500710" y="5350691"/>
            <a:ext cx="1000132" cy="500066"/>
          </a:xfrm>
          <a:prstGeom prst="bentConnector3">
            <a:avLst>
              <a:gd name="adj1" fmla="val 154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Isosceles Triangle 157"/>
          <p:cNvSpPr/>
          <p:nvPr/>
        </p:nvSpPr>
        <p:spPr>
          <a:xfrm rot="5400000">
            <a:off x="5643586" y="6279385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6" name="Isosceles Triangle 159"/>
          <p:cNvSpPr/>
          <p:nvPr/>
        </p:nvSpPr>
        <p:spPr>
          <a:xfrm rot="5400000">
            <a:off x="5500710" y="6636575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7" name="Isosceles Triangle 160"/>
          <p:cNvSpPr/>
          <p:nvPr/>
        </p:nvSpPr>
        <p:spPr>
          <a:xfrm rot="5400000">
            <a:off x="5500710" y="6779451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8" name="Isosceles Triangle 164"/>
          <p:cNvSpPr/>
          <p:nvPr/>
        </p:nvSpPr>
        <p:spPr>
          <a:xfrm rot="5400000">
            <a:off x="8358230" y="6207947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9" name="Isosceles Triangle 169"/>
          <p:cNvSpPr/>
          <p:nvPr/>
        </p:nvSpPr>
        <p:spPr>
          <a:xfrm rot="5400000">
            <a:off x="7072346" y="5422129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cxnSp>
        <p:nvCxnSpPr>
          <p:cNvPr id="170" name="Shape 194"/>
          <p:cNvCxnSpPr>
            <a:stCxn id="136" idx="3"/>
            <a:endCxn id="143" idx="1"/>
          </p:cNvCxnSpPr>
          <p:nvPr/>
        </p:nvCxnSpPr>
        <p:spPr>
          <a:xfrm>
            <a:off x="6965189" y="4375266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72" name="TextBox 211"/>
          <p:cNvSpPr txBox="1"/>
          <p:nvPr/>
        </p:nvSpPr>
        <p:spPr>
          <a:xfrm>
            <a:off x="1440674" y="219084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73" name="TextBox 213"/>
          <p:cNvSpPr txBox="1"/>
          <p:nvPr/>
        </p:nvSpPr>
        <p:spPr>
          <a:xfrm>
            <a:off x="2080456" y="215886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74" name="Elbow Connector 215"/>
          <p:cNvCxnSpPr>
            <a:stCxn id="173" idx="2"/>
            <a:endCxn id="172" idx="2"/>
          </p:cNvCxnSpPr>
          <p:nvPr/>
        </p:nvCxnSpPr>
        <p:spPr>
          <a:xfrm rot="5400000">
            <a:off x="2056613" y="11303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hape 238"/>
          <p:cNvCxnSpPr>
            <a:stCxn id="172" idx="2"/>
          </p:cNvCxnSpPr>
          <p:nvPr/>
        </p:nvCxnSpPr>
        <p:spPr>
          <a:xfrm rot="5400000">
            <a:off x="1054277" y="-12542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248"/>
          <p:cNvCxnSpPr>
            <a:stCxn id="156" idx="2"/>
          </p:cNvCxnSpPr>
          <p:nvPr/>
        </p:nvCxnSpPr>
        <p:spPr>
          <a:xfrm rot="5400000">
            <a:off x="1120986" y="614569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252"/>
          <p:cNvCxnSpPr>
            <a:stCxn id="155" idx="2"/>
          </p:cNvCxnSpPr>
          <p:nvPr/>
        </p:nvCxnSpPr>
        <p:spPr>
          <a:xfrm rot="16200000" flipH="1">
            <a:off x="614582" y="607439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Flowchart: Stored Data 257"/>
          <p:cNvSpPr/>
          <p:nvPr/>
        </p:nvSpPr>
        <p:spPr>
          <a:xfrm rot="10800000" flipV="1">
            <a:off x="535766" y="1028692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79" name="Shape 259"/>
          <p:cNvCxnSpPr>
            <a:endCxn id="178" idx="3"/>
          </p:cNvCxnSpPr>
          <p:nvPr/>
        </p:nvCxnSpPr>
        <p:spPr>
          <a:xfrm rot="16200000" flipH="1">
            <a:off x="380985" y="897723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hape 262"/>
          <p:cNvCxnSpPr>
            <a:stCxn id="178" idx="1"/>
            <a:endCxn id="70" idx="0"/>
          </p:cNvCxnSpPr>
          <p:nvPr/>
        </p:nvCxnSpPr>
        <p:spPr>
          <a:xfrm>
            <a:off x="1035833" y="1135849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83" name="Elbow Connector 200"/>
          <p:cNvCxnSpPr>
            <a:stCxn id="80" idx="3"/>
            <a:endCxn id="184" idx="1"/>
          </p:cNvCxnSpPr>
          <p:nvPr/>
        </p:nvCxnSpPr>
        <p:spPr>
          <a:xfrm>
            <a:off x="9108329" y="6148086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88" name="Elbow Connector 243"/>
          <p:cNvCxnSpPr>
            <a:stCxn id="210" idx="1"/>
          </p:cNvCxnSpPr>
          <p:nvPr/>
        </p:nvCxnSpPr>
        <p:spPr>
          <a:xfrm rot="10800000">
            <a:off x="750083" y="6315105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193" name="Group 161"/>
          <p:cNvGrpSpPr/>
          <p:nvPr/>
        </p:nvGrpSpPr>
        <p:grpSpPr>
          <a:xfrm>
            <a:off x="3310451" y="4967472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510133" y="6596781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32071" y="3239495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33534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495554" y="3118074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06463" y="3231998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595812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07305" y="-1331659"/>
            <a:ext cx="11358610" cy="8488525"/>
            <a:chOff x="-1107305" y="-1331659"/>
            <a:chExt cx="11358610" cy="8488525"/>
          </a:xfrm>
        </p:grpSpPr>
        <p:pic>
          <p:nvPicPr>
            <p:cNvPr id="40" name="Picture 163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07305" y="600064"/>
              <a:ext cx="1053790" cy="781233"/>
            </a:xfrm>
            <a:prstGeom prst="rect">
              <a:avLst/>
            </a:prstGeom>
            <a:noFill/>
          </p:spPr>
        </p:pic>
        <p:sp>
          <p:nvSpPr>
            <p:cNvPr id="42" name="Rectangle 23"/>
            <p:cNvSpPr/>
            <p:nvPr/>
          </p:nvSpPr>
          <p:spPr>
            <a:xfrm>
              <a:off x="0" y="3140968"/>
              <a:ext cx="3929090" cy="242889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he-IL"/>
            </a:p>
          </p:txBody>
        </p:sp>
        <p:sp>
          <p:nvSpPr>
            <p:cNvPr id="43" name="Rectangle 12"/>
            <p:cNvSpPr/>
            <p:nvPr/>
          </p:nvSpPr>
          <p:spPr>
            <a:xfrm>
              <a:off x="392893" y="171436"/>
              <a:ext cx="3571900" cy="1143008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100"/>
            </a:p>
          </p:txBody>
        </p:sp>
        <p:sp>
          <p:nvSpPr>
            <p:cNvPr id="44" name="TextBox 3"/>
            <p:cNvSpPr txBox="1"/>
            <p:nvPr/>
          </p:nvSpPr>
          <p:spPr>
            <a:xfrm>
              <a:off x="854795" y="725081"/>
              <a:ext cx="684803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UART RX</a:t>
              </a:r>
              <a:endParaRPr lang="he-IL" sz="1100" dirty="0"/>
            </a:p>
          </p:txBody>
        </p:sp>
        <p:sp>
          <p:nvSpPr>
            <p:cNvPr id="45" name="TextBox 6"/>
            <p:cNvSpPr txBox="1"/>
            <p:nvPr/>
          </p:nvSpPr>
          <p:spPr>
            <a:xfrm>
              <a:off x="2066335" y="725081"/>
              <a:ext cx="625491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MP Dec</a:t>
              </a:r>
              <a:endParaRPr lang="he-IL" sz="1100" dirty="0"/>
            </a:p>
          </p:txBody>
        </p:sp>
        <p:cxnSp>
          <p:nvCxnSpPr>
            <p:cNvPr id="46" name="Elbow Connector 8"/>
            <p:cNvCxnSpPr>
              <a:stCxn id="44" idx="3"/>
              <a:endCxn id="45" idx="1"/>
            </p:cNvCxnSpPr>
            <p:nvPr/>
          </p:nvCxnSpPr>
          <p:spPr>
            <a:xfrm>
              <a:off x="1539598" y="855886"/>
              <a:ext cx="526737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85"/>
            <p:cNvCxnSpPr>
              <a:endCxn id="44" idx="1"/>
            </p:cNvCxnSpPr>
            <p:nvPr/>
          </p:nvCxnSpPr>
          <p:spPr>
            <a:xfrm flipV="1">
              <a:off x="-178611" y="855886"/>
              <a:ext cx="1033406" cy="1013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60"/>
            <p:cNvGrpSpPr/>
            <p:nvPr/>
          </p:nvGrpSpPr>
          <p:grpSpPr>
            <a:xfrm>
              <a:off x="1393025" y="5793013"/>
              <a:ext cx="1428760" cy="1165033"/>
              <a:chOff x="1214414" y="5478677"/>
              <a:chExt cx="1428760" cy="1165033"/>
            </a:xfrm>
          </p:grpSpPr>
          <p:grpSp>
            <p:nvGrpSpPr>
              <p:cNvPr id="3" name="Group 47"/>
              <p:cNvGrpSpPr/>
              <p:nvPr/>
            </p:nvGrpSpPr>
            <p:grpSpPr>
              <a:xfrm>
                <a:off x="1214414" y="5715016"/>
                <a:ext cx="1428760" cy="928694"/>
                <a:chOff x="6929454" y="5214950"/>
                <a:chExt cx="1428760" cy="928694"/>
              </a:xfrm>
            </p:grpSpPr>
            <p:sp>
              <p:nvSpPr>
                <p:cNvPr id="209" name="TextBox 24"/>
                <p:cNvSpPr txBox="1"/>
                <p:nvPr/>
              </p:nvSpPr>
              <p:spPr>
                <a:xfrm>
                  <a:off x="7072330" y="5357826"/>
                  <a:ext cx="1214446" cy="646331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rtl="0"/>
                  <a:r>
                    <a:rPr lang="en-US" dirty="0" smtClean="0"/>
                    <a:t>SDRAM Controller</a:t>
                  </a:r>
                  <a:endParaRPr lang="he-IL" dirty="0"/>
                </a:p>
              </p:txBody>
            </p:sp>
            <p:sp>
              <p:nvSpPr>
                <p:cNvPr id="210" name="Rectangle 28"/>
                <p:cNvSpPr/>
                <p:nvPr/>
              </p:nvSpPr>
              <p:spPr>
                <a:xfrm>
                  <a:off x="6929454" y="5214950"/>
                  <a:ext cx="1428760" cy="928694"/>
                </a:xfrm>
                <a:prstGeom prst="rect">
                  <a:avLst/>
                </a:prstGeom>
                <a:solidFill>
                  <a:schemeClr val="accent1">
                    <a:alpha val="19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>
                  <a:defPPr>
                    <a:defRPr lang="he-IL"/>
                  </a:defPPr>
                  <a:lvl1pPr marL="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r" defTabSz="914400" rtl="1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rtl="0"/>
                  <a:endParaRPr lang="he-IL"/>
                </a:p>
              </p:txBody>
            </p:sp>
          </p:grpSp>
          <p:sp>
            <p:nvSpPr>
              <p:cNvPr id="208" name="TextBox 54"/>
              <p:cNvSpPr txBox="1"/>
              <p:nvPr/>
            </p:nvSpPr>
            <p:spPr>
              <a:xfrm>
                <a:off x="1500166" y="5478677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</p:grpSp>
        <p:sp>
          <p:nvSpPr>
            <p:cNvPr id="51" name="TextBox 56"/>
            <p:cNvSpPr txBox="1"/>
            <p:nvPr/>
          </p:nvSpPr>
          <p:spPr>
            <a:xfrm>
              <a:off x="3321851" y="6741368"/>
              <a:ext cx="1601721" cy="4154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b="1" u="sng" dirty="0" smtClean="0"/>
                <a:t>WBM</a:t>
              </a:r>
              <a:r>
                <a:rPr lang="en-US" sz="1050" b="1" dirty="0" smtClean="0"/>
                <a:t> </a:t>
              </a:r>
              <a:r>
                <a:rPr lang="en-US" sz="1050" dirty="0" smtClean="0"/>
                <a:t>– Wishbone Master</a:t>
              </a:r>
            </a:p>
            <a:p>
              <a:pPr algn="l"/>
              <a:r>
                <a:rPr lang="en-US" sz="1050" b="1" u="sng" dirty="0" smtClean="0"/>
                <a:t>WBS</a:t>
              </a:r>
              <a:r>
                <a:rPr lang="en-US" sz="1050" dirty="0" smtClean="0"/>
                <a:t> – Wishbone Slave</a:t>
              </a:r>
              <a:endParaRPr lang="he-IL" sz="1050" dirty="0"/>
            </a:p>
          </p:txBody>
        </p:sp>
        <p:cxnSp>
          <p:nvCxnSpPr>
            <p:cNvPr id="52" name="Elbow Connector 63"/>
            <p:cNvCxnSpPr>
              <a:stCxn id="55" idx="2"/>
              <a:endCxn id="208" idx="0"/>
            </p:cNvCxnSpPr>
            <p:nvPr/>
          </p:nvCxnSpPr>
          <p:spPr>
            <a:xfrm rot="5400000">
              <a:off x="1950801" y="5493532"/>
              <a:ext cx="491805" cy="10715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14"/>
            <p:cNvSpPr txBox="1"/>
            <p:nvPr/>
          </p:nvSpPr>
          <p:spPr>
            <a:xfrm>
              <a:off x="2563756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Rd</a:t>
              </a:r>
              <a:endParaRPr lang="he-IL" sz="1400" dirty="0"/>
            </a:p>
          </p:txBody>
        </p:sp>
        <p:sp>
          <p:nvSpPr>
            <p:cNvPr id="55" name="TextBox 15"/>
            <p:cNvSpPr txBox="1"/>
            <p:nvPr/>
          </p:nvSpPr>
          <p:spPr>
            <a:xfrm>
              <a:off x="1750215" y="4777988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SDRAM Arbiter</a:t>
              </a:r>
              <a:endParaRPr lang="he-IL" sz="1400" dirty="0"/>
            </a:p>
          </p:txBody>
        </p:sp>
        <p:cxnSp>
          <p:nvCxnSpPr>
            <p:cNvPr id="56" name="Shape 19"/>
            <p:cNvCxnSpPr>
              <a:stCxn id="111" idx="2"/>
              <a:endCxn id="55" idx="1"/>
            </p:cNvCxnSpPr>
            <p:nvPr/>
          </p:nvCxnSpPr>
          <p:spPr>
            <a:xfrm rot="16200000" flipH="1">
              <a:off x="1420020" y="4709403"/>
              <a:ext cx="386462" cy="2739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hape 20"/>
            <p:cNvCxnSpPr>
              <a:stCxn id="112" idx="2"/>
              <a:endCxn id="55" idx="3"/>
            </p:cNvCxnSpPr>
            <p:nvPr/>
          </p:nvCxnSpPr>
          <p:spPr>
            <a:xfrm rot="5400000">
              <a:off x="2694080" y="4709403"/>
              <a:ext cx="386462" cy="2739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104"/>
            <p:cNvSpPr txBox="1"/>
            <p:nvPr/>
          </p:nvSpPr>
          <p:spPr>
            <a:xfrm rot="5400000">
              <a:off x="3613470" y="3386828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60" name="Rectangle 81"/>
            <p:cNvSpPr/>
            <p:nvPr/>
          </p:nvSpPr>
          <p:spPr>
            <a:xfrm>
              <a:off x="5607867" y="-42878"/>
              <a:ext cx="3571900" cy="1357322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100"/>
            </a:p>
          </p:txBody>
        </p:sp>
        <p:sp>
          <p:nvSpPr>
            <p:cNvPr id="62" name="TextBox 84"/>
            <p:cNvSpPr txBox="1"/>
            <p:nvPr/>
          </p:nvSpPr>
          <p:spPr>
            <a:xfrm>
              <a:off x="7295737" y="671502"/>
              <a:ext cx="611065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MP Enc</a:t>
              </a:r>
              <a:endParaRPr lang="he-IL" sz="1100" dirty="0"/>
            </a:p>
          </p:txBody>
        </p:sp>
        <p:sp>
          <p:nvSpPr>
            <p:cNvPr id="64" name="TextBox 87"/>
            <p:cNvSpPr txBox="1"/>
            <p:nvPr/>
          </p:nvSpPr>
          <p:spPr>
            <a:xfrm>
              <a:off x="8373209" y="671502"/>
              <a:ext cx="733244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UART TX</a:t>
              </a:r>
              <a:endParaRPr lang="he-IL" sz="1100" dirty="0"/>
            </a:p>
          </p:txBody>
        </p:sp>
        <p:cxnSp>
          <p:nvCxnSpPr>
            <p:cNvPr id="65" name="Elbow Connector 89"/>
            <p:cNvCxnSpPr>
              <a:stCxn id="62" idx="3"/>
              <a:endCxn id="64" idx="1"/>
            </p:cNvCxnSpPr>
            <p:nvPr/>
          </p:nvCxnSpPr>
          <p:spPr>
            <a:xfrm>
              <a:off x="7906802" y="802307"/>
              <a:ext cx="466407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114"/>
            <p:cNvSpPr txBox="1"/>
            <p:nvPr/>
          </p:nvSpPr>
          <p:spPr>
            <a:xfrm>
              <a:off x="5822181" y="1243006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67" name="Shape 119"/>
            <p:cNvCxnSpPr>
              <a:stCxn id="58" idx="0"/>
            </p:cNvCxnSpPr>
            <p:nvPr/>
          </p:nvCxnSpPr>
          <p:spPr>
            <a:xfrm flipV="1">
              <a:off x="4231706" y="3040650"/>
              <a:ext cx="335165" cy="500067"/>
            </a:xfrm>
            <a:prstGeom prst="bentConnector5">
              <a:avLst>
                <a:gd name="adj1" fmla="val 68205"/>
                <a:gd name="adj2" fmla="val 43958"/>
                <a:gd name="adj3" fmla="val 31795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121"/>
            <p:cNvCxnSpPr>
              <a:stCxn id="139" idx="0"/>
              <a:endCxn id="85" idx="0"/>
            </p:cNvCxnSpPr>
            <p:nvPr/>
          </p:nvCxnSpPr>
          <p:spPr>
            <a:xfrm>
              <a:off x="4977067" y="3162536"/>
              <a:ext cx="59297" cy="2331031"/>
            </a:xfrm>
            <a:prstGeom prst="bentConnector5">
              <a:avLst>
                <a:gd name="adj1" fmla="val 385517"/>
                <a:gd name="adj2" fmla="val 37584"/>
                <a:gd name="adj3" fmla="val -285517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140"/>
            <p:cNvCxnSpPr>
              <a:stCxn id="60" idx="3"/>
              <a:endCxn id="40" idx="1"/>
            </p:cNvCxnSpPr>
            <p:nvPr/>
          </p:nvCxnSpPr>
          <p:spPr>
            <a:xfrm flipH="1">
              <a:off x="-1107305" y="635783"/>
              <a:ext cx="10287072" cy="354898"/>
            </a:xfrm>
            <a:prstGeom prst="bentConnector5">
              <a:avLst>
                <a:gd name="adj1" fmla="val -2222"/>
                <a:gd name="adj2" fmla="val -376809"/>
                <a:gd name="adj3" fmla="val 10222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43"/>
            <p:cNvSpPr txBox="1"/>
            <p:nvPr/>
          </p:nvSpPr>
          <p:spPr>
            <a:xfrm>
              <a:off x="1821653" y="1220981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WBM</a:t>
              </a:r>
              <a:endParaRPr lang="he-IL" sz="1400" dirty="0"/>
            </a:p>
          </p:txBody>
        </p:sp>
        <p:cxnSp>
          <p:nvCxnSpPr>
            <p:cNvPr id="71" name="Elbow Connector 147"/>
            <p:cNvCxnSpPr>
              <a:stCxn id="45" idx="2"/>
              <a:endCxn id="70" idx="0"/>
            </p:cNvCxnSpPr>
            <p:nvPr/>
          </p:nvCxnSpPr>
          <p:spPr>
            <a:xfrm rot="5400000">
              <a:off x="2215396" y="1057296"/>
              <a:ext cx="234290" cy="9308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150"/>
            <p:cNvSpPr txBox="1"/>
            <p:nvPr/>
          </p:nvSpPr>
          <p:spPr>
            <a:xfrm rot="16200000">
              <a:off x="5083095" y="76764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73" name="Elbow Connector 153"/>
            <p:cNvCxnSpPr>
              <a:stCxn id="66" idx="0"/>
              <a:endCxn id="62" idx="2"/>
            </p:cNvCxnSpPr>
            <p:nvPr/>
          </p:nvCxnSpPr>
          <p:spPr>
            <a:xfrm rot="5400000" flipH="1" flipV="1">
              <a:off x="6788952" y="430688"/>
              <a:ext cx="309894" cy="13147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156"/>
            <p:cNvSpPr txBox="1"/>
            <p:nvPr/>
          </p:nvSpPr>
          <p:spPr>
            <a:xfrm>
              <a:off x="970601" y="1885948"/>
              <a:ext cx="1161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INTERCON</a:t>
              </a:r>
              <a:endParaRPr lang="he-IL" dirty="0"/>
            </a:p>
          </p:txBody>
        </p:sp>
        <p:cxnSp>
          <p:nvCxnSpPr>
            <p:cNvPr id="75" name="Elbow Connector 158"/>
            <p:cNvCxnSpPr>
              <a:stCxn id="70" idx="2"/>
              <a:endCxn id="74" idx="0"/>
            </p:cNvCxnSpPr>
            <p:nvPr/>
          </p:nvCxnSpPr>
          <p:spPr>
            <a:xfrm rot="5400000">
              <a:off x="1740106" y="1340054"/>
              <a:ext cx="357190" cy="73459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162"/>
            <p:cNvCxnSpPr>
              <a:stCxn id="72" idx="0"/>
            </p:cNvCxnSpPr>
            <p:nvPr/>
          </p:nvCxnSpPr>
          <p:spPr>
            <a:xfrm rot="10800000" flipV="1">
              <a:off x="2107406" y="921536"/>
              <a:ext cx="3286149" cy="1035850"/>
            </a:xfrm>
            <a:prstGeom prst="bentConnector3">
              <a:avLst>
                <a:gd name="adj1" fmla="val 35797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43"/>
            <p:cNvSpPr/>
            <p:nvPr/>
          </p:nvSpPr>
          <p:spPr>
            <a:xfrm>
              <a:off x="5148064" y="4149080"/>
              <a:ext cx="3995936" cy="2708920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81" name="TextBox 42"/>
            <p:cNvSpPr txBox="1"/>
            <p:nvPr/>
          </p:nvSpPr>
          <p:spPr>
            <a:xfrm>
              <a:off x="7884368" y="5085184"/>
              <a:ext cx="87350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 smtClean="0"/>
                <a:t>req_ln_trig</a:t>
              </a:r>
              <a:endParaRPr lang="en-US" sz="1200" dirty="0" smtClean="0"/>
            </a:p>
          </p:txBody>
        </p:sp>
        <p:sp>
          <p:nvSpPr>
            <p:cNvPr id="85" name="TextBox 103"/>
            <p:cNvSpPr txBox="1"/>
            <p:nvPr/>
          </p:nvSpPr>
          <p:spPr>
            <a:xfrm rot="16200000">
              <a:off x="4725905" y="5339678"/>
              <a:ext cx="928694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smtClean="0"/>
                <a:t>WBM</a:t>
              </a:r>
              <a:endParaRPr lang="he-IL" sz="1400" b="1" dirty="0"/>
            </a:p>
          </p:txBody>
        </p:sp>
        <p:cxnSp>
          <p:nvCxnSpPr>
            <p:cNvPr id="90" name="Elbow Connector 196"/>
            <p:cNvCxnSpPr>
              <a:stCxn id="108" idx="3"/>
              <a:endCxn id="80" idx="1"/>
            </p:cNvCxnSpPr>
            <p:nvPr/>
          </p:nvCxnSpPr>
          <p:spPr>
            <a:xfrm flipV="1">
              <a:off x="7668344" y="6148086"/>
              <a:ext cx="725605" cy="37288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TextBox 204"/>
            <p:cNvSpPr txBox="1"/>
            <p:nvPr/>
          </p:nvSpPr>
          <p:spPr>
            <a:xfrm>
              <a:off x="1691680" y="2833191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  <p:cxnSp>
          <p:nvCxnSpPr>
            <p:cNvPr id="93" name="Shape 208"/>
            <p:cNvCxnSpPr>
              <a:stCxn id="92" idx="2"/>
              <a:endCxn id="53" idx="0"/>
            </p:cNvCxnSpPr>
            <p:nvPr/>
          </p:nvCxnSpPr>
          <p:spPr>
            <a:xfrm rot="5400000">
              <a:off x="1423783" y="3181648"/>
              <a:ext cx="772924" cy="6915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210"/>
            <p:cNvCxnSpPr>
              <a:stCxn id="92" idx="0"/>
              <a:endCxn id="74" idx="1"/>
            </p:cNvCxnSpPr>
            <p:nvPr/>
          </p:nvCxnSpPr>
          <p:spPr>
            <a:xfrm rot="16200000" flipV="1">
              <a:off x="1182026" y="1859190"/>
              <a:ext cx="762577" cy="1185426"/>
            </a:xfrm>
            <a:prstGeom prst="bentConnector4">
              <a:avLst>
                <a:gd name="adj1" fmla="val 37892"/>
                <a:gd name="adj2" fmla="val 11928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217"/>
            <p:cNvCxnSpPr>
              <a:stCxn id="215" idx="1"/>
              <a:endCxn id="85" idx="2"/>
            </p:cNvCxnSpPr>
            <p:nvPr/>
          </p:nvCxnSpPr>
          <p:spPr>
            <a:xfrm rot="10800000">
              <a:off x="5344142" y="5493567"/>
              <a:ext cx="379987" cy="37049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Oval 218"/>
            <p:cNvSpPr/>
            <p:nvPr/>
          </p:nvSpPr>
          <p:spPr>
            <a:xfrm>
              <a:off x="1619672" y="271063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he-IL" sz="1200" dirty="0" smtClean="0"/>
                <a:t>1</a:t>
              </a:r>
              <a:endParaRPr lang="he-IL" sz="1200" dirty="0"/>
            </a:p>
          </p:txBody>
        </p:sp>
        <p:sp>
          <p:nvSpPr>
            <p:cNvPr id="98" name="Oval 219"/>
            <p:cNvSpPr/>
            <p:nvPr/>
          </p:nvSpPr>
          <p:spPr>
            <a:xfrm>
              <a:off x="4036231" y="3814774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he-IL" sz="1200" dirty="0" smtClean="0"/>
                <a:t>2</a:t>
              </a:r>
              <a:endParaRPr lang="he-IL" sz="1200" dirty="0"/>
            </a:p>
          </p:txBody>
        </p:sp>
        <p:sp>
          <p:nvSpPr>
            <p:cNvPr id="99" name="Oval 220"/>
            <p:cNvSpPr/>
            <p:nvPr/>
          </p:nvSpPr>
          <p:spPr>
            <a:xfrm>
              <a:off x="2464595" y="5672162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he-IL" sz="1200" dirty="0" smtClean="0"/>
                <a:t>3</a:t>
              </a:r>
              <a:endParaRPr lang="he-IL" sz="1200" dirty="0"/>
            </a:p>
          </p:txBody>
        </p:sp>
        <p:sp>
          <p:nvSpPr>
            <p:cNvPr id="100" name="Oval 221"/>
            <p:cNvSpPr/>
            <p:nvPr/>
          </p:nvSpPr>
          <p:spPr>
            <a:xfrm>
              <a:off x="2678909" y="1385882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A</a:t>
              </a:r>
              <a:endParaRPr lang="he-IL" sz="1200" dirty="0"/>
            </a:p>
          </p:txBody>
        </p:sp>
        <p:sp>
          <p:nvSpPr>
            <p:cNvPr id="101" name="Oval 223"/>
            <p:cNvSpPr/>
            <p:nvPr/>
          </p:nvSpPr>
          <p:spPr>
            <a:xfrm>
              <a:off x="4893487" y="5815038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E</a:t>
              </a:r>
              <a:endParaRPr lang="he-IL" sz="1200" dirty="0"/>
            </a:p>
          </p:txBody>
        </p:sp>
        <p:sp>
          <p:nvSpPr>
            <p:cNvPr id="102" name="Oval 225"/>
            <p:cNvSpPr/>
            <p:nvPr/>
          </p:nvSpPr>
          <p:spPr>
            <a:xfrm>
              <a:off x="5250677" y="1314444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he-IL" sz="1200" dirty="0" smtClean="0"/>
                <a:t>5</a:t>
              </a:r>
              <a:endParaRPr lang="he-IL" sz="1200" dirty="0"/>
            </a:p>
          </p:txBody>
        </p:sp>
        <p:sp>
          <p:nvSpPr>
            <p:cNvPr id="103" name="Oval 226"/>
            <p:cNvSpPr/>
            <p:nvPr/>
          </p:nvSpPr>
          <p:spPr>
            <a:xfrm>
              <a:off x="6607999" y="1385882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D</a:t>
              </a:r>
              <a:endParaRPr lang="he-IL" sz="1200" dirty="0"/>
            </a:p>
          </p:txBody>
        </p:sp>
        <p:cxnSp>
          <p:nvCxnSpPr>
            <p:cNvPr id="107" name="Elbow Connector 123"/>
            <p:cNvCxnSpPr>
              <a:stCxn id="66" idx="2"/>
              <a:endCxn id="150" idx="0"/>
            </p:cNvCxnSpPr>
            <p:nvPr/>
          </p:nvCxnSpPr>
          <p:spPr>
            <a:xfrm rot="5400000">
              <a:off x="5605669" y="1705154"/>
              <a:ext cx="835231" cy="52648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251"/>
            <p:cNvSpPr txBox="1"/>
            <p:nvPr/>
          </p:nvSpPr>
          <p:spPr>
            <a:xfrm>
              <a:off x="2750347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  <p:sp>
          <p:nvSpPr>
            <p:cNvPr id="113" name="Oval 255"/>
            <p:cNvSpPr/>
            <p:nvPr/>
          </p:nvSpPr>
          <p:spPr>
            <a:xfrm>
              <a:off x="3178975" y="4582838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C</a:t>
              </a:r>
              <a:endParaRPr lang="he-IL" sz="1200" dirty="0"/>
            </a:p>
          </p:txBody>
        </p:sp>
        <p:sp>
          <p:nvSpPr>
            <p:cNvPr id="114" name="Oval 256"/>
            <p:cNvSpPr/>
            <p:nvPr/>
          </p:nvSpPr>
          <p:spPr>
            <a:xfrm>
              <a:off x="821521" y="1814510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Z</a:t>
              </a:r>
              <a:endParaRPr lang="he-IL" sz="1200" dirty="0"/>
            </a:p>
          </p:txBody>
        </p:sp>
        <p:cxnSp>
          <p:nvCxnSpPr>
            <p:cNvPr id="127" name="Elbow Connector 209"/>
            <p:cNvCxnSpPr>
              <a:stCxn id="53" idx="3"/>
              <a:endCxn id="54" idx="1"/>
            </p:cNvCxnSpPr>
            <p:nvPr/>
          </p:nvCxnSpPr>
          <p:spPr>
            <a:xfrm>
              <a:off x="1964529" y="4175502"/>
              <a:ext cx="599227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17"/>
            <p:cNvSpPr txBox="1"/>
            <p:nvPr/>
          </p:nvSpPr>
          <p:spPr>
            <a:xfrm>
              <a:off x="3036099" y="183531"/>
              <a:ext cx="777777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err="1" smtClean="0"/>
                <a:t>CheckSum</a:t>
              </a:r>
              <a:endParaRPr lang="he-IL" sz="1100" dirty="0"/>
            </a:p>
          </p:txBody>
        </p:sp>
        <p:cxnSp>
          <p:nvCxnSpPr>
            <p:cNvPr id="129" name="Elbow Connector 125"/>
            <p:cNvCxnSpPr>
              <a:stCxn id="128" idx="2"/>
              <a:endCxn id="45" idx="0"/>
            </p:cNvCxnSpPr>
            <p:nvPr/>
          </p:nvCxnSpPr>
          <p:spPr>
            <a:xfrm rot="5400000">
              <a:off x="2762065" y="62158"/>
              <a:ext cx="279940" cy="104590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37"/>
            <p:cNvSpPr txBox="1"/>
            <p:nvPr/>
          </p:nvSpPr>
          <p:spPr>
            <a:xfrm>
              <a:off x="8114703" y="188640"/>
              <a:ext cx="777777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err="1" smtClean="0"/>
                <a:t>CheckSum</a:t>
              </a:r>
              <a:endParaRPr lang="he-IL" sz="1100" dirty="0"/>
            </a:p>
          </p:txBody>
        </p:sp>
        <p:cxnSp>
          <p:nvCxnSpPr>
            <p:cNvPr id="131" name="Elbow Connector 139"/>
            <p:cNvCxnSpPr>
              <a:stCxn id="130" idx="2"/>
              <a:endCxn id="62" idx="0"/>
            </p:cNvCxnSpPr>
            <p:nvPr/>
          </p:nvCxnSpPr>
          <p:spPr>
            <a:xfrm rot="5400000">
              <a:off x="7941805" y="109715"/>
              <a:ext cx="221252" cy="90232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ounded Rectangle 144"/>
            <p:cNvSpPr/>
            <p:nvPr/>
          </p:nvSpPr>
          <p:spPr>
            <a:xfrm>
              <a:off x="2678909" y="-257192"/>
              <a:ext cx="1285884" cy="4143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RX Path</a:t>
              </a:r>
              <a:endParaRPr lang="he-IL" dirty="0"/>
            </a:p>
          </p:txBody>
        </p:sp>
        <p:sp>
          <p:nvSpPr>
            <p:cNvPr id="133" name="Rounded Rectangle 145"/>
            <p:cNvSpPr/>
            <p:nvPr/>
          </p:nvSpPr>
          <p:spPr>
            <a:xfrm>
              <a:off x="7893883" y="-314336"/>
              <a:ext cx="1285884" cy="4143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TX Path</a:t>
              </a:r>
              <a:endParaRPr lang="he-IL" dirty="0"/>
            </a:p>
          </p:txBody>
        </p:sp>
        <p:sp>
          <p:nvSpPr>
            <p:cNvPr id="134" name="Rounded Rectangle 146"/>
            <p:cNvSpPr/>
            <p:nvPr/>
          </p:nvSpPr>
          <p:spPr>
            <a:xfrm>
              <a:off x="7380312" y="3878762"/>
              <a:ext cx="1928794" cy="41433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Display Controller</a:t>
              </a:r>
              <a:endParaRPr lang="he-IL" dirty="0"/>
            </a:p>
          </p:txBody>
        </p:sp>
        <p:sp>
          <p:nvSpPr>
            <p:cNvPr id="135" name="Rounded Rectangle 148"/>
            <p:cNvSpPr/>
            <p:nvPr/>
          </p:nvSpPr>
          <p:spPr>
            <a:xfrm>
              <a:off x="-178611" y="5243534"/>
              <a:ext cx="1785918" cy="5715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Memory</a:t>
              </a:r>
            </a:p>
            <a:p>
              <a:pPr algn="ctr" rtl="0"/>
              <a:r>
                <a:rPr lang="en-US" dirty="0" smtClean="0"/>
                <a:t>Management</a:t>
              </a:r>
              <a:endParaRPr lang="he-IL" dirty="0"/>
            </a:p>
          </p:txBody>
        </p:sp>
        <p:sp>
          <p:nvSpPr>
            <p:cNvPr id="136" name="TextBox 128"/>
            <p:cNvSpPr txBox="1"/>
            <p:nvPr/>
          </p:nvSpPr>
          <p:spPr>
            <a:xfrm>
              <a:off x="6036495" y="405732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137" name="Oval 132"/>
            <p:cNvSpPr/>
            <p:nvPr/>
          </p:nvSpPr>
          <p:spPr>
            <a:xfrm>
              <a:off x="5940152" y="393476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he-IL" sz="1200" dirty="0" smtClean="0"/>
                <a:t>4</a:t>
              </a:r>
              <a:endParaRPr lang="he-IL" sz="1200" dirty="0"/>
            </a:p>
          </p:txBody>
        </p:sp>
        <p:cxnSp>
          <p:nvCxnSpPr>
            <p:cNvPr id="138" name="Elbow Connector 133"/>
            <p:cNvCxnSpPr>
              <a:stCxn id="136" idx="0"/>
            </p:cNvCxnSpPr>
            <p:nvPr/>
          </p:nvCxnSpPr>
          <p:spPr>
            <a:xfrm rot="16200000" flipV="1">
              <a:off x="3279286" y="835770"/>
              <a:ext cx="2049677" cy="439343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41"/>
            <p:cNvSpPr txBox="1"/>
            <p:nvPr/>
          </p:nvSpPr>
          <p:spPr>
            <a:xfrm rot="5400000">
              <a:off x="4211601" y="2977870"/>
              <a:ext cx="1161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INTERCON</a:t>
              </a:r>
              <a:endParaRPr lang="he-IL" dirty="0"/>
            </a:p>
          </p:txBody>
        </p:sp>
        <p:sp>
          <p:nvSpPr>
            <p:cNvPr id="140" name="Oval 166"/>
            <p:cNvSpPr/>
            <p:nvPr/>
          </p:nvSpPr>
          <p:spPr>
            <a:xfrm>
              <a:off x="4536297" y="3671898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Y</a:t>
              </a:r>
              <a:endParaRPr lang="he-IL" sz="1200" dirty="0"/>
            </a:p>
          </p:txBody>
        </p:sp>
        <p:sp>
          <p:nvSpPr>
            <p:cNvPr id="141" name="TextBox 167"/>
            <p:cNvSpPr txBox="1"/>
            <p:nvPr/>
          </p:nvSpPr>
          <p:spPr>
            <a:xfrm>
              <a:off x="178579" y="3162454"/>
              <a:ext cx="428627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TYPE</a:t>
              </a:r>
            </a:p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Shape 179"/>
            <p:cNvCxnSpPr>
              <a:stCxn id="92" idx="2"/>
              <a:endCxn id="141" idx="3"/>
            </p:cNvCxnSpPr>
            <p:nvPr/>
          </p:nvCxnSpPr>
          <p:spPr>
            <a:xfrm rot="5400000">
              <a:off x="1286236" y="2461939"/>
              <a:ext cx="190763" cy="15488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TextBox 182"/>
            <p:cNvSpPr txBox="1"/>
            <p:nvPr/>
          </p:nvSpPr>
          <p:spPr>
            <a:xfrm>
              <a:off x="5580112" y="4653136"/>
              <a:ext cx="609579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Type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Shape 236"/>
            <p:cNvCxnSpPr>
              <a:stCxn id="72" idx="3"/>
              <a:endCxn id="192" idx="1"/>
            </p:cNvCxnSpPr>
            <p:nvPr/>
          </p:nvCxnSpPr>
          <p:spPr>
            <a:xfrm rot="5400000" flipH="1" flipV="1">
              <a:off x="5630951" y="265959"/>
              <a:ext cx="107723" cy="27473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29"/>
            <p:cNvSpPr txBox="1"/>
            <p:nvPr/>
          </p:nvSpPr>
          <p:spPr>
            <a:xfrm>
              <a:off x="178579" y="3501008"/>
              <a:ext cx="428627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DBG ADDR</a:t>
              </a:r>
            </a:p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27"/>
            <p:cNvSpPr txBox="1"/>
            <p:nvPr/>
          </p:nvSpPr>
          <p:spPr>
            <a:xfrm>
              <a:off x="5179239" y="2386014"/>
              <a:ext cx="1161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INTERCON</a:t>
              </a:r>
              <a:endParaRPr lang="he-IL" dirty="0"/>
            </a:p>
          </p:txBody>
        </p:sp>
        <p:sp>
          <p:nvSpPr>
            <p:cNvPr id="151" name="Oval 134"/>
            <p:cNvSpPr/>
            <p:nvPr/>
          </p:nvSpPr>
          <p:spPr>
            <a:xfrm>
              <a:off x="6250809" y="2314576"/>
              <a:ext cx="214314" cy="214314"/>
            </a:xfrm>
            <a:prstGeom prst="ellips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 smtClean="0"/>
                <a:t>X</a:t>
              </a:r>
              <a:endParaRPr lang="he-IL" sz="1200" dirty="0"/>
            </a:p>
          </p:txBody>
        </p:sp>
        <p:cxnSp>
          <p:nvCxnSpPr>
            <p:cNvPr id="152" name="Elbow Connector 136"/>
            <p:cNvCxnSpPr>
              <a:stCxn id="150" idx="2"/>
            </p:cNvCxnSpPr>
            <p:nvPr/>
          </p:nvCxnSpPr>
          <p:spPr>
            <a:xfrm rot="5400000">
              <a:off x="5261396" y="2458875"/>
              <a:ext cx="202172" cy="7951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3"/>
            <p:cNvCxnSpPr>
              <a:stCxn id="150" idx="1"/>
              <a:endCxn id="74" idx="3"/>
            </p:cNvCxnSpPr>
            <p:nvPr/>
          </p:nvCxnSpPr>
          <p:spPr>
            <a:xfrm rot="10800000">
              <a:off x="2132201" y="2070614"/>
              <a:ext cx="3047038" cy="500066"/>
            </a:xfrm>
            <a:prstGeom prst="bentConnector3">
              <a:avLst>
                <a:gd name="adj1" fmla="val 561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203"/>
            <p:cNvSpPr txBox="1"/>
            <p:nvPr/>
          </p:nvSpPr>
          <p:spPr>
            <a:xfrm>
              <a:off x="6536561" y="190072"/>
              <a:ext cx="609579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Rd Burst Len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Elbow Connector 242"/>
            <p:cNvCxnSpPr>
              <a:stCxn id="154" idx="0"/>
              <a:endCxn id="72" idx="3"/>
            </p:cNvCxnSpPr>
            <p:nvPr/>
          </p:nvCxnSpPr>
          <p:spPr>
            <a:xfrm rot="16200000" flipH="1" flipV="1">
              <a:off x="6060838" y="-323324"/>
              <a:ext cx="267117" cy="1293908"/>
            </a:xfrm>
            <a:prstGeom prst="bentConnector3">
              <a:avLst>
                <a:gd name="adj1" fmla="val -8558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קבוצה 253"/>
            <p:cNvGrpSpPr/>
            <p:nvPr/>
          </p:nvGrpSpPr>
          <p:grpSpPr>
            <a:xfrm>
              <a:off x="964397" y="3913892"/>
              <a:ext cx="1000132" cy="883260"/>
              <a:chOff x="964397" y="3913892"/>
              <a:chExt cx="1000132" cy="883260"/>
            </a:xfrm>
          </p:grpSpPr>
          <p:sp>
            <p:nvSpPr>
              <p:cNvPr id="53" name="TextBox 13"/>
              <p:cNvSpPr txBox="1"/>
              <p:nvPr/>
            </p:nvSpPr>
            <p:spPr>
              <a:xfrm>
                <a:off x="964397" y="3913892"/>
                <a:ext cx="1000132" cy="52322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400" dirty="0" err="1" smtClean="0"/>
                  <a:t>Mem</a:t>
                </a:r>
                <a:r>
                  <a:rPr lang="en-US" sz="1400" dirty="0" smtClean="0"/>
                  <a:t> Ctrl </a:t>
                </a:r>
                <a:r>
                  <a:rPr lang="en-US" sz="1400" dirty="0" err="1" smtClean="0"/>
                  <a:t>Wr</a:t>
                </a:r>
                <a:endParaRPr lang="he-IL" sz="1400" dirty="0"/>
              </a:p>
            </p:txBody>
          </p:sp>
          <p:sp>
            <p:nvSpPr>
              <p:cNvPr id="111" name="TextBox 249"/>
              <p:cNvSpPr txBox="1"/>
              <p:nvPr/>
            </p:nvSpPr>
            <p:spPr>
              <a:xfrm>
                <a:off x="1202359" y="4391526"/>
                <a:ext cx="547856" cy="26161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100" dirty="0" smtClean="0"/>
                  <a:t>WBM</a:t>
                </a:r>
                <a:endParaRPr lang="he-IL" sz="1100" dirty="0"/>
              </a:p>
            </p:txBody>
          </p:sp>
          <p:sp>
            <p:nvSpPr>
              <p:cNvPr id="159" name="Oval 222"/>
              <p:cNvSpPr/>
              <p:nvPr/>
            </p:nvSpPr>
            <p:spPr>
              <a:xfrm>
                <a:off x="1107273" y="4582838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200" dirty="0" smtClean="0"/>
                  <a:t>B</a:t>
                </a:r>
                <a:endParaRPr lang="he-IL" sz="1200" dirty="0"/>
              </a:p>
            </p:txBody>
          </p:sp>
        </p:grpSp>
        <p:grpSp>
          <p:nvGrpSpPr>
            <p:cNvPr id="5" name="קבוצה 212"/>
            <p:cNvGrpSpPr/>
            <p:nvPr/>
          </p:nvGrpSpPr>
          <p:grpSpPr>
            <a:xfrm>
              <a:off x="6382460" y="6382468"/>
              <a:ext cx="1285884" cy="286892"/>
              <a:chOff x="5868144" y="6165304"/>
              <a:chExt cx="1285884" cy="286892"/>
            </a:xfrm>
          </p:grpSpPr>
          <p:sp>
            <p:nvSpPr>
              <p:cNvPr id="108" name="TextBox 184"/>
              <p:cNvSpPr txBox="1"/>
              <p:nvPr/>
            </p:nvSpPr>
            <p:spPr>
              <a:xfrm>
                <a:off x="5868144" y="6165304"/>
                <a:ext cx="1285884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/>
                  <a:t>Dual </a:t>
                </a:r>
                <a:r>
                  <a:rPr lang="en-US" sz="1200" dirty="0" err="1" smtClean="0"/>
                  <a:t>Clk</a:t>
                </a:r>
                <a:r>
                  <a:rPr lang="en-US" sz="1200" dirty="0" smtClean="0"/>
                  <a:t> FIFO</a:t>
                </a:r>
                <a:endParaRPr lang="he-IL" sz="1200" dirty="0"/>
              </a:p>
            </p:txBody>
          </p:sp>
          <p:sp>
            <p:nvSpPr>
              <p:cNvPr id="166" name="Isosceles Triangle 159"/>
              <p:cNvSpPr/>
              <p:nvPr/>
            </p:nvSpPr>
            <p:spPr>
              <a:xfrm rot="5400000">
                <a:off x="5832425" y="6202163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67" name="Isosceles Triangle 160"/>
              <p:cNvSpPr/>
              <p:nvPr/>
            </p:nvSpPr>
            <p:spPr>
              <a:xfrm rot="5400000">
                <a:off x="5832995" y="6345039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  <p:grpSp>
          <p:nvGrpSpPr>
            <p:cNvPr id="6" name="קבוצה 213"/>
            <p:cNvGrpSpPr/>
            <p:nvPr/>
          </p:nvGrpSpPr>
          <p:grpSpPr>
            <a:xfrm>
              <a:off x="8393949" y="5886476"/>
              <a:ext cx="714380" cy="523220"/>
              <a:chOff x="8393949" y="5886476"/>
              <a:chExt cx="714380" cy="523220"/>
            </a:xfrm>
          </p:grpSpPr>
          <p:sp>
            <p:nvSpPr>
              <p:cNvPr id="80" name="TextBox 35"/>
              <p:cNvSpPr txBox="1"/>
              <p:nvPr/>
            </p:nvSpPr>
            <p:spPr>
              <a:xfrm>
                <a:off x="8393949" y="5886476"/>
                <a:ext cx="714380" cy="52322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/>
                  <a:t>VESA</a:t>
                </a:r>
              </a:p>
              <a:p>
                <a:pPr algn="ctr"/>
                <a:r>
                  <a:rPr lang="en-US" sz="1400" dirty="0" smtClean="0"/>
                  <a:t>Ctrl.</a:t>
                </a:r>
                <a:endParaRPr lang="he-IL" sz="1400" dirty="0"/>
              </a:p>
            </p:txBody>
          </p:sp>
          <p:sp>
            <p:nvSpPr>
              <p:cNvPr id="168" name="Isosceles Triangle 164"/>
              <p:cNvSpPr/>
              <p:nvPr/>
            </p:nvSpPr>
            <p:spPr>
              <a:xfrm rot="5400000">
                <a:off x="8358230" y="6207947"/>
                <a:ext cx="214314" cy="142876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  <p:cxnSp>
          <p:nvCxnSpPr>
            <p:cNvPr id="170" name="Shape 194"/>
            <p:cNvCxnSpPr>
              <a:stCxn id="136" idx="2"/>
              <a:endCxn id="143" idx="3"/>
            </p:cNvCxnSpPr>
            <p:nvPr/>
          </p:nvCxnSpPr>
          <p:spPr>
            <a:xfrm rot="5400000">
              <a:off x="6147390" y="4407406"/>
              <a:ext cx="395754" cy="31115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191"/>
            <p:cNvGrpSpPr/>
            <p:nvPr/>
          </p:nvGrpSpPr>
          <p:grpSpPr>
            <a:xfrm>
              <a:off x="8536825" y="6600856"/>
              <a:ext cx="714380" cy="338554"/>
              <a:chOff x="6643702" y="2928934"/>
              <a:chExt cx="714380" cy="338554"/>
            </a:xfrm>
          </p:grpSpPr>
          <p:sp>
            <p:nvSpPr>
              <p:cNvPr id="204" name="TextBox 170"/>
              <p:cNvSpPr txBox="1"/>
              <p:nvPr/>
            </p:nvSpPr>
            <p:spPr>
              <a:xfrm>
                <a:off x="6643702" y="2928934"/>
                <a:ext cx="71438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sz="800" dirty="0" smtClean="0"/>
                  <a:t>  - 100 MHz</a:t>
                </a:r>
              </a:p>
              <a:p>
                <a:pPr algn="l" rtl="0"/>
                <a:r>
                  <a:rPr lang="en-US" sz="800" dirty="0" smtClean="0"/>
                  <a:t>  - 40 MHz</a:t>
                </a:r>
              </a:p>
            </p:txBody>
          </p:sp>
          <p:sp>
            <p:nvSpPr>
              <p:cNvPr id="205" name="Isosceles Triangle 186"/>
              <p:cNvSpPr/>
              <p:nvPr/>
            </p:nvSpPr>
            <p:spPr>
              <a:xfrm rot="5400000">
                <a:off x="6641306" y="3000375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06" name="Isosceles Triangle 187"/>
              <p:cNvSpPr/>
              <p:nvPr/>
            </p:nvSpPr>
            <p:spPr>
              <a:xfrm rot="5400000">
                <a:off x="6643687" y="3131344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  <p:cxnSp>
          <p:nvCxnSpPr>
            <p:cNvPr id="181" name="Elbow Connector 264"/>
            <p:cNvCxnSpPr>
              <a:endCxn id="72" idx="3"/>
            </p:cNvCxnSpPr>
            <p:nvPr/>
          </p:nvCxnSpPr>
          <p:spPr>
            <a:xfrm rot="16200000" flipH="1" flipV="1">
              <a:off x="6355225" y="-724279"/>
              <a:ext cx="373686" cy="1989250"/>
            </a:xfrm>
            <a:prstGeom prst="bentConnector3">
              <a:avLst>
                <a:gd name="adj1" fmla="val -25489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TextBox 7"/>
            <p:cNvSpPr txBox="1"/>
            <p:nvPr/>
          </p:nvSpPr>
          <p:spPr>
            <a:xfrm>
              <a:off x="-1035867" y="1385882"/>
              <a:ext cx="72726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Host</a:t>
              </a:r>
            </a:p>
            <a:p>
              <a:pPr algn="ctr" rtl="0"/>
              <a:r>
                <a:rPr lang="en-US" sz="1200" dirty="0" smtClean="0"/>
                <a:t>(</a:t>
              </a:r>
              <a:r>
                <a:rPr lang="en-US" sz="1200" dirty="0" err="1" smtClean="0"/>
                <a:t>Matlab</a:t>
              </a:r>
              <a:r>
                <a:rPr lang="en-US" sz="1200" dirty="0" smtClean="0"/>
                <a:t>)</a:t>
              </a:r>
              <a:endParaRPr lang="he-IL" sz="1200" dirty="0"/>
            </a:p>
          </p:txBody>
        </p:sp>
        <p:cxnSp>
          <p:nvCxnSpPr>
            <p:cNvPr id="183" name="Elbow Connector 200"/>
            <p:cNvCxnSpPr>
              <a:stCxn id="80" idx="3"/>
              <a:endCxn id="184" idx="1"/>
            </p:cNvCxnSpPr>
            <p:nvPr/>
          </p:nvCxnSpPr>
          <p:spPr>
            <a:xfrm>
              <a:off x="9108329" y="6148086"/>
              <a:ext cx="428058" cy="3032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184" name="Picture 216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387" y="6087512"/>
              <a:ext cx="605464" cy="727658"/>
            </a:xfrm>
            <a:prstGeom prst="rect">
              <a:avLst/>
            </a:prstGeom>
          </p:spPr>
        </p:pic>
        <p:sp>
          <p:nvSpPr>
            <p:cNvPr id="185" name="TextBox 4"/>
            <p:cNvSpPr txBox="1"/>
            <p:nvPr/>
          </p:nvSpPr>
          <p:spPr>
            <a:xfrm>
              <a:off x="9322611" y="558231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  <p:pic>
          <p:nvPicPr>
            <p:cNvPr id="186" name="תמונה 185" descr="memory_chip_3.jpg"/>
            <p:cNvPicPr>
              <a:picLocks noChangeAspect="1"/>
            </p:cNvPicPr>
            <p:nvPr/>
          </p:nvPicPr>
          <p:blipFill>
            <a:blip r:embed="rId4" cstate="print">
              <a:lum bright="5000"/>
            </a:blip>
            <a:stretch>
              <a:fillRect/>
            </a:stretch>
          </p:blipFill>
          <p:spPr>
            <a:xfrm>
              <a:off x="-107173" y="5957914"/>
              <a:ext cx="1145071" cy="827424"/>
            </a:xfrm>
            <a:prstGeom prst="rect">
              <a:avLst/>
            </a:prstGeom>
          </p:spPr>
        </p:pic>
        <p:sp>
          <p:nvSpPr>
            <p:cNvPr id="187" name="TextBox 241"/>
            <p:cNvSpPr txBox="1"/>
            <p:nvPr/>
          </p:nvSpPr>
          <p:spPr>
            <a:xfrm>
              <a:off x="-177839" y="6496901"/>
              <a:ext cx="121573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IS42S16400 SDRAM</a:t>
              </a:r>
              <a:endParaRPr lang="he-IL" sz="1200" dirty="0"/>
            </a:p>
          </p:txBody>
        </p:sp>
        <p:cxnSp>
          <p:nvCxnSpPr>
            <p:cNvPr id="188" name="Elbow Connector 243"/>
            <p:cNvCxnSpPr>
              <a:stCxn id="210" idx="1"/>
            </p:cNvCxnSpPr>
            <p:nvPr/>
          </p:nvCxnSpPr>
          <p:spPr>
            <a:xfrm rot="10800000">
              <a:off x="750083" y="6315105"/>
              <a:ext cx="642942" cy="178595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75"/>
            <p:cNvSpPr txBox="1"/>
            <p:nvPr/>
          </p:nvSpPr>
          <p:spPr>
            <a:xfrm>
              <a:off x="7250941" y="98892"/>
              <a:ext cx="642942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DBG Command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0"/>
            <p:cNvSpPr txBox="1"/>
            <p:nvPr/>
          </p:nvSpPr>
          <p:spPr>
            <a:xfrm>
              <a:off x="5797382" y="646992"/>
              <a:ext cx="465397" cy="33855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Addr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Elbow Connector 185"/>
            <p:cNvCxnSpPr>
              <a:stCxn id="190" idx="0"/>
              <a:endCxn id="72" idx="3"/>
            </p:cNvCxnSpPr>
            <p:nvPr/>
          </p:nvCxnSpPr>
          <p:spPr>
            <a:xfrm rot="16200000" flipV="1">
              <a:off x="5693861" y="310772"/>
              <a:ext cx="189803" cy="482638"/>
            </a:xfrm>
            <a:prstGeom prst="bentConnector3">
              <a:avLst>
                <a:gd name="adj1" fmla="val 344595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233"/>
            <p:cNvSpPr txBox="1"/>
            <p:nvPr/>
          </p:nvSpPr>
          <p:spPr>
            <a:xfrm>
              <a:off x="5822181" y="241744"/>
              <a:ext cx="609579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TYPE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161"/>
            <p:cNvGrpSpPr/>
            <p:nvPr/>
          </p:nvGrpSpPr>
          <p:grpSpPr>
            <a:xfrm>
              <a:off x="3203848" y="5250686"/>
              <a:ext cx="714380" cy="338554"/>
              <a:chOff x="6643702" y="2928934"/>
              <a:chExt cx="714380" cy="338554"/>
            </a:xfrm>
          </p:grpSpPr>
          <p:sp>
            <p:nvSpPr>
              <p:cNvPr id="201" name="TextBox 189"/>
              <p:cNvSpPr txBox="1"/>
              <p:nvPr/>
            </p:nvSpPr>
            <p:spPr>
              <a:xfrm>
                <a:off x="6643702" y="2928934"/>
                <a:ext cx="714380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sz="800" dirty="0" smtClean="0"/>
                  <a:t>  - 133 MHz</a:t>
                </a:r>
              </a:p>
              <a:p>
                <a:pPr algn="l" rtl="0"/>
                <a:r>
                  <a:rPr lang="en-US" sz="800" dirty="0" smtClean="0"/>
                  <a:t>  - 100 MHz</a:t>
                </a:r>
              </a:p>
            </p:txBody>
          </p:sp>
          <p:sp>
            <p:nvSpPr>
              <p:cNvPr id="202" name="Isosceles Triangle 193"/>
              <p:cNvSpPr/>
              <p:nvPr/>
            </p:nvSpPr>
            <p:spPr>
              <a:xfrm rot="5400000">
                <a:off x="6641306" y="3000375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03" name="Isosceles Triangle 195"/>
              <p:cNvSpPr/>
              <p:nvPr/>
            </p:nvSpPr>
            <p:spPr>
              <a:xfrm rot="5400000">
                <a:off x="6643687" y="3131344"/>
                <a:ext cx="142876" cy="71438"/>
              </a:xfrm>
              <a:prstGeom prst="triangl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  <p:sp>
          <p:nvSpPr>
            <p:cNvPr id="194" name="Isosceles Triangle 197"/>
            <p:cNvSpPr/>
            <p:nvPr/>
          </p:nvSpPr>
          <p:spPr>
            <a:xfrm rot="5400000">
              <a:off x="1510133" y="6596781"/>
              <a:ext cx="214314" cy="142876"/>
            </a:xfrm>
            <a:prstGeom prst="triangle">
              <a:avLst/>
            </a:prstGeom>
            <a:solidFill>
              <a:srgbClr val="7030A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5" name="Isosceles Triangle 201"/>
            <p:cNvSpPr/>
            <p:nvPr/>
          </p:nvSpPr>
          <p:spPr>
            <a:xfrm rot="5400000">
              <a:off x="951247" y="3984711"/>
              <a:ext cx="115170" cy="69551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6" name="Isosceles Triangle 202"/>
            <p:cNvSpPr/>
            <p:nvPr/>
          </p:nvSpPr>
          <p:spPr>
            <a:xfrm rot="5400000">
              <a:off x="942980" y="4099882"/>
              <a:ext cx="115170" cy="69551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7" name="Isosceles Triangle 205"/>
            <p:cNvSpPr/>
            <p:nvPr/>
          </p:nvSpPr>
          <p:spPr>
            <a:xfrm rot="5400000">
              <a:off x="2535423" y="3955866"/>
              <a:ext cx="115170" cy="69551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8" name="Isosceles Triangle 214"/>
            <p:cNvSpPr/>
            <p:nvPr/>
          </p:nvSpPr>
          <p:spPr>
            <a:xfrm rot="5400000">
              <a:off x="2535423" y="4056719"/>
              <a:ext cx="115170" cy="69551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9" name="Isosceles Triangle 230"/>
            <p:cNvSpPr/>
            <p:nvPr/>
          </p:nvSpPr>
          <p:spPr>
            <a:xfrm rot="5400000">
              <a:off x="1715069" y="4834581"/>
              <a:ext cx="214314" cy="142876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0" name="TextBox 244"/>
            <p:cNvSpPr txBox="1"/>
            <p:nvPr/>
          </p:nvSpPr>
          <p:spPr>
            <a:xfrm>
              <a:off x="6766835" y="2231168"/>
              <a:ext cx="230345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smtClean="0"/>
                <a:t>System Clock: 100MHz</a:t>
              </a:r>
              <a:endParaRPr lang="he-IL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724128" y="5733256"/>
              <a:ext cx="792088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SG WBM</a:t>
              </a:r>
              <a:endParaRPr lang="he-IL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876256" y="4871482"/>
              <a:ext cx="936104" cy="86177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endParaRPr lang="en-US" sz="1600" dirty="0" smtClean="0"/>
            </a:p>
            <a:p>
              <a:pPr algn="ctr" rtl="0"/>
              <a:r>
                <a:rPr lang="en-US" dirty="0" smtClean="0"/>
                <a:t>SG TOP</a:t>
              </a:r>
            </a:p>
            <a:p>
              <a:pPr algn="ctr" rtl="0"/>
              <a:endParaRPr lang="en-US" sz="1600" dirty="0" smtClean="0"/>
            </a:p>
          </p:txBody>
        </p:sp>
        <p:cxnSp>
          <p:nvCxnSpPr>
            <p:cNvPr id="230" name="Shape 194"/>
            <p:cNvCxnSpPr>
              <a:stCxn id="136" idx="3"/>
              <a:endCxn id="275" idx="0"/>
            </p:cNvCxnSpPr>
            <p:nvPr/>
          </p:nvCxnSpPr>
          <p:spPr>
            <a:xfrm>
              <a:off x="6965189" y="4211216"/>
              <a:ext cx="215857" cy="2258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Elbow Connector 196"/>
            <p:cNvCxnSpPr>
              <a:stCxn id="218" idx="2"/>
              <a:endCxn id="167" idx="2"/>
            </p:cNvCxnSpPr>
            <p:nvPr/>
          </p:nvCxnSpPr>
          <p:spPr>
            <a:xfrm rot="5400000">
              <a:off x="6467055" y="5649231"/>
              <a:ext cx="793228" cy="961278"/>
            </a:xfrm>
            <a:prstGeom prst="bentConnector4">
              <a:avLst>
                <a:gd name="adj1" fmla="val 52251"/>
                <a:gd name="adj2" fmla="val 123781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7" name="Shape 194"/>
            <p:cNvCxnSpPr>
              <a:stCxn id="80" idx="0"/>
              <a:endCxn id="218" idx="3"/>
            </p:cNvCxnSpPr>
            <p:nvPr/>
          </p:nvCxnSpPr>
          <p:spPr>
            <a:xfrm rot="16200000" flipV="1">
              <a:off x="7989697" y="5125033"/>
              <a:ext cx="584107" cy="9387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Elbow Connector 217"/>
            <p:cNvCxnSpPr>
              <a:stCxn id="215" idx="0"/>
              <a:endCxn id="218" idx="1"/>
            </p:cNvCxnSpPr>
            <p:nvPr/>
          </p:nvCxnSpPr>
          <p:spPr>
            <a:xfrm rot="5400000" flipH="1" flipV="1">
              <a:off x="6282771" y="5139771"/>
              <a:ext cx="430887" cy="75608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8" name="Shape 179"/>
            <p:cNvCxnSpPr>
              <a:stCxn id="92" idx="2"/>
            </p:cNvCxnSpPr>
            <p:nvPr/>
          </p:nvCxnSpPr>
          <p:spPr>
            <a:xfrm rot="5400000">
              <a:off x="1131765" y="2620764"/>
              <a:ext cx="504058" cy="154446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3" name="Shape 20"/>
            <p:cNvCxnSpPr>
              <a:stCxn id="58" idx="2"/>
              <a:endCxn id="54" idx="3"/>
            </p:cNvCxnSpPr>
            <p:nvPr/>
          </p:nvCxnSpPr>
          <p:spPr>
            <a:xfrm rot="10800000" flipV="1">
              <a:off x="3563889" y="3540716"/>
              <a:ext cx="360041" cy="634785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hape 131"/>
            <p:cNvCxnSpPr/>
            <p:nvPr/>
          </p:nvCxnSpPr>
          <p:spPr>
            <a:xfrm flipV="1">
              <a:off x="611560" y="3356992"/>
              <a:ext cx="3312368" cy="43204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5" name="TextBox 182"/>
            <p:cNvSpPr txBox="1"/>
            <p:nvPr/>
          </p:nvSpPr>
          <p:spPr>
            <a:xfrm>
              <a:off x="6876256" y="4437112"/>
              <a:ext cx="609579" cy="21544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SG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Reg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78" name="Shape 194"/>
            <p:cNvCxnSpPr>
              <a:stCxn id="275" idx="2"/>
              <a:endCxn id="218" idx="0"/>
            </p:cNvCxnSpPr>
            <p:nvPr/>
          </p:nvCxnSpPr>
          <p:spPr>
            <a:xfrm rot="16200000" flipH="1">
              <a:off x="7153214" y="4680388"/>
              <a:ext cx="218926" cy="16326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3131840" y="-1331659"/>
              <a:ext cx="3672408" cy="8002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800" dirty="0" smtClean="0"/>
                <a:t>Detailed</a:t>
              </a:r>
              <a:r>
                <a:rPr lang="en-US" dirty="0" smtClean="0"/>
                <a:t> </a:t>
              </a:r>
              <a:r>
                <a:rPr lang="en-US" sz="2800" dirty="0" smtClean="0"/>
                <a:t>Scheme</a:t>
              </a:r>
              <a:r>
                <a:rPr lang="en-US" dirty="0" smtClean="0"/>
                <a:t>:</a:t>
              </a:r>
            </a:p>
            <a:p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46" name="Elbow Connector 8"/>
          <p:cNvCxnSpPr>
            <a:stCxn id="44" idx="3"/>
            <a:endCxn id="45" idx="1"/>
          </p:cNvCxnSpPr>
          <p:nvPr/>
        </p:nvCxnSpPr>
        <p:spPr>
          <a:xfrm>
            <a:off x="1539598" y="855886"/>
            <a:ext cx="526737" cy="1588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5"/>
          <p:cNvCxnSpPr>
            <a:endCxn id="44" idx="1"/>
          </p:cNvCxnSpPr>
          <p:nvPr/>
        </p:nvCxnSpPr>
        <p:spPr>
          <a:xfrm flipV="1">
            <a:off x="-178611" y="855886"/>
            <a:ext cx="1033406" cy="101368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0"/>
          <p:cNvGrpSpPr/>
          <p:nvPr/>
        </p:nvGrpSpPr>
        <p:grpSpPr>
          <a:xfrm>
            <a:off x="1393025" y="5793013"/>
            <a:ext cx="1428760" cy="1165033"/>
            <a:chOff x="1214414" y="5478677"/>
            <a:chExt cx="1428760" cy="1165033"/>
          </a:xfrm>
        </p:grpSpPr>
        <p:grpSp>
          <p:nvGrpSpPr>
            <p:cNvPr id="3" name="Group 47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209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210" name="Rectangle 28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endParaRPr lang="he-IL"/>
              </a:p>
            </p:txBody>
          </p:sp>
        </p:grpSp>
        <p:sp>
          <p:nvSpPr>
            <p:cNvPr id="208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52" name="Elbow Connector 63"/>
          <p:cNvCxnSpPr>
            <a:stCxn id="55" idx="2"/>
            <a:endCxn id="208" idx="0"/>
          </p:cNvCxnSpPr>
          <p:nvPr/>
        </p:nvCxnSpPr>
        <p:spPr>
          <a:xfrm rot="5400000">
            <a:off x="1950801" y="5493532"/>
            <a:ext cx="491805" cy="10715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14"/>
          <p:cNvSpPr txBox="1"/>
          <p:nvPr/>
        </p:nvSpPr>
        <p:spPr>
          <a:xfrm>
            <a:off x="2563756" y="391389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56" name="Shape 19"/>
          <p:cNvCxnSpPr>
            <a:stCxn id="111" idx="2"/>
            <a:endCxn id="55" idx="1"/>
          </p:cNvCxnSpPr>
          <p:nvPr/>
        </p:nvCxnSpPr>
        <p:spPr>
          <a:xfrm rot="16200000" flipH="1">
            <a:off x="1420020" y="4709403"/>
            <a:ext cx="386462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hape 20"/>
          <p:cNvCxnSpPr>
            <a:stCxn id="112" idx="2"/>
            <a:endCxn id="55" idx="3"/>
          </p:cNvCxnSpPr>
          <p:nvPr/>
        </p:nvCxnSpPr>
        <p:spPr>
          <a:xfrm rot="5400000">
            <a:off x="2694080" y="4709403"/>
            <a:ext cx="386462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104"/>
          <p:cNvSpPr txBox="1"/>
          <p:nvPr/>
        </p:nvSpPr>
        <p:spPr>
          <a:xfrm rot="5400000">
            <a:off x="3613470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1" name="Elbow Connector 147"/>
          <p:cNvCxnSpPr>
            <a:stCxn id="45" idx="2"/>
            <a:endCxn id="70" idx="0"/>
          </p:cNvCxnSpPr>
          <p:nvPr/>
        </p:nvCxnSpPr>
        <p:spPr>
          <a:xfrm rot="5400000">
            <a:off x="2215396" y="1057296"/>
            <a:ext cx="234290" cy="93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1250160" y="2123564"/>
            <a:ext cx="11616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312241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90" name="Elbow Connector 196"/>
          <p:cNvCxnSpPr>
            <a:stCxn id="108" idx="3"/>
            <a:endCxn id="80" idx="1"/>
          </p:cNvCxnSpPr>
          <p:nvPr/>
        </p:nvCxnSpPr>
        <p:spPr>
          <a:xfrm flipV="1">
            <a:off x="7668344" y="6148086"/>
            <a:ext cx="725605" cy="3728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3" name="Shape 208"/>
          <p:cNvCxnSpPr>
            <a:stCxn id="92" idx="2"/>
            <a:endCxn id="53" idx="0"/>
          </p:cNvCxnSpPr>
          <p:nvPr/>
        </p:nvCxnSpPr>
        <p:spPr>
          <a:xfrm rot="5400000">
            <a:off x="1423783" y="3181648"/>
            <a:ext cx="772924" cy="691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217"/>
          <p:cNvCxnSpPr>
            <a:stCxn id="215" idx="1"/>
            <a:endCxn id="85" idx="2"/>
          </p:cNvCxnSpPr>
          <p:nvPr/>
        </p:nvCxnSpPr>
        <p:spPr>
          <a:xfrm rot="10800000">
            <a:off x="5344142" y="5493567"/>
            <a:ext cx="379987" cy="3704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251"/>
          <p:cNvSpPr txBox="1"/>
          <p:nvPr/>
        </p:nvSpPr>
        <p:spPr>
          <a:xfrm>
            <a:off x="2750347" y="4391526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1189334" y="206255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cxnSp>
        <p:nvCxnSpPr>
          <p:cNvPr id="127" name="Elbow Connector 209"/>
          <p:cNvCxnSpPr>
            <a:stCxn id="53" idx="3"/>
            <a:endCxn id="54" idx="1"/>
          </p:cNvCxnSpPr>
          <p:nvPr/>
        </p:nvCxnSpPr>
        <p:spPr>
          <a:xfrm>
            <a:off x="1964529" y="4175502"/>
            <a:ext cx="59922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9" name="Elbow Connector 125"/>
          <p:cNvCxnSpPr>
            <a:stCxn id="128" idx="2"/>
            <a:endCxn id="45" idx="0"/>
          </p:cNvCxnSpPr>
          <p:nvPr/>
        </p:nvCxnSpPr>
        <p:spPr>
          <a:xfrm rot="5400000">
            <a:off x="2762065" y="62158"/>
            <a:ext cx="279940" cy="10459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211601" y="297787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536297" y="36718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2" name="Shape 179"/>
          <p:cNvCxnSpPr>
            <a:stCxn id="92" idx="2"/>
            <a:endCxn id="141" idx="3"/>
          </p:cNvCxnSpPr>
          <p:nvPr/>
        </p:nvCxnSpPr>
        <p:spPr>
          <a:xfrm rot="5400000">
            <a:off x="1286236" y="2461939"/>
            <a:ext cx="190763" cy="15488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5179239" y="2555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6228184" y="249460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4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213" name="קבוצה 212"/>
          <p:cNvGrpSpPr/>
          <p:nvPr/>
        </p:nvGrpSpPr>
        <p:grpSpPr>
          <a:xfrm>
            <a:off x="6382460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214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83" name="Elbow Connector 200"/>
          <p:cNvCxnSpPr>
            <a:stCxn id="80" idx="3"/>
            <a:endCxn id="184" idx="1"/>
          </p:cNvCxnSpPr>
          <p:nvPr/>
        </p:nvCxnSpPr>
        <p:spPr>
          <a:xfrm>
            <a:off x="9108329" y="6148086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88" name="Elbow Connector 243"/>
          <p:cNvCxnSpPr>
            <a:stCxn id="210" idx="1"/>
          </p:cNvCxnSpPr>
          <p:nvPr/>
        </p:nvCxnSpPr>
        <p:spPr>
          <a:xfrm rot="10800000">
            <a:off x="750083" y="6315105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5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510133" y="6596781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5724128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5159514"/>
            <a:ext cx="936104" cy="8617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4" name="Elbow Connector 196"/>
          <p:cNvCxnSpPr>
            <a:stCxn id="218" idx="2"/>
            <a:endCxn id="167" idx="2"/>
          </p:cNvCxnSpPr>
          <p:nvPr/>
        </p:nvCxnSpPr>
        <p:spPr>
          <a:xfrm rot="5400000">
            <a:off x="6611071" y="5793247"/>
            <a:ext cx="505196" cy="961278"/>
          </a:xfrm>
          <a:prstGeom prst="bentConnector4">
            <a:avLst>
              <a:gd name="adj1" fmla="val 53535"/>
              <a:gd name="adj2" fmla="val 12378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8133713" y="5269049"/>
            <a:ext cx="296075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17"/>
          <p:cNvCxnSpPr>
            <a:stCxn id="215" idx="0"/>
            <a:endCxn id="218" idx="1"/>
          </p:cNvCxnSpPr>
          <p:nvPr/>
        </p:nvCxnSpPr>
        <p:spPr>
          <a:xfrm rot="5400000" flipH="1" flipV="1">
            <a:off x="6426787" y="5283787"/>
            <a:ext cx="142855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8" name="Shape 179"/>
          <p:cNvCxnSpPr>
            <a:stCxn id="92" idx="2"/>
          </p:cNvCxnSpPr>
          <p:nvPr/>
        </p:nvCxnSpPr>
        <p:spPr>
          <a:xfrm rot="5400000">
            <a:off x="1131765" y="2620764"/>
            <a:ext cx="504058" cy="15444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hape 20"/>
          <p:cNvCxnSpPr>
            <a:stCxn id="58" idx="2"/>
            <a:endCxn id="54" idx="3"/>
          </p:cNvCxnSpPr>
          <p:nvPr/>
        </p:nvCxnSpPr>
        <p:spPr>
          <a:xfrm rot="10800000" flipV="1">
            <a:off x="3563889" y="3540716"/>
            <a:ext cx="360041" cy="6347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hape 131"/>
          <p:cNvCxnSpPr/>
          <p:nvPr/>
        </p:nvCxnSpPr>
        <p:spPr>
          <a:xfrm flipV="1">
            <a:off x="611560" y="3356992"/>
            <a:ext cx="3312368" cy="43204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914749" y="4509700"/>
            <a:ext cx="609579" cy="215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81" name="Elbow Connector 140"/>
          <p:cNvCxnSpPr>
            <a:stCxn id="70" idx="2"/>
            <a:endCxn id="74" idx="0"/>
          </p:cNvCxnSpPr>
          <p:nvPr/>
        </p:nvCxnSpPr>
        <p:spPr>
          <a:xfrm rot="5400000">
            <a:off x="1761077" y="1598641"/>
            <a:ext cx="594806" cy="455040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140"/>
          <p:cNvCxnSpPr>
            <a:stCxn id="74" idx="3"/>
            <a:endCxn id="136" idx="0"/>
          </p:cNvCxnSpPr>
          <p:nvPr/>
        </p:nvCxnSpPr>
        <p:spPr>
          <a:xfrm>
            <a:off x="2411760" y="2308230"/>
            <a:ext cx="4089082" cy="1749097"/>
          </a:xfrm>
          <a:prstGeom prst="bentConnector2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140"/>
          <p:cNvCxnSpPr>
            <a:endCxn id="275" idx="0"/>
          </p:cNvCxnSpPr>
          <p:nvPr/>
        </p:nvCxnSpPr>
        <p:spPr>
          <a:xfrm>
            <a:off x="6986757" y="4293676"/>
            <a:ext cx="232782" cy="21602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140"/>
          <p:cNvCxnSpPr>
            <a:stCxn id="275" idx="2"/>
            <a:endCxn id="218" idx="0"/>
          </p:cNvCxnSpPr>
          <p:nvPr/>
        </p:nvCxnSpPr>
        <p:spPr>
          <a:xfrm rot="16200000" flipH="1">
            <a:off x="7064738" y="4879944"/>
            <a:ext cx="434370" cy="1247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3131840" y="-1331659"/>
            <a:ext cx="367240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2800" dirty="0" smtClean="0"/>
              <a:t>Ram initialization / </a:t>
            </a:r>
            <a:r>
              <a:rPr lang="en-US" sz="2800" dirty="0" err="1" smtClean="0"/>
              <a:t>Opcode</a:t>
            </a:r>
            <a:r>
              <a:rPr lang="en-US" sz="2800" dirty="0" smtClean="0"/>
              <a:t> </a:t>
            </a:r>
            <a:r>
              <a:rPr lang="en-US" sz="2800" dirty="0" err="1" smtClean="0"/>
              <a:t>transmittion</a:t>
            </a:r>
            <a:r>
              <a:rPr lang="en-US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503094"/>
            <a:ext cx="625491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46" name="Elbow Connector 8"/>
          <p:cNvCxnSpPr>
            <a:stCxn id="44" idx="3"/>
            <a:endCxn id="45" idx="1"/>
          </p:cNvCxnSpPr>
          <p:nvPr/>
        </p:nvCxnSpPr>
        <p:spPr>
          <a:xfrm flipV="1">
            <a:off x="1539598" y="633899"/>
            <a:ext cx="526737" cy="221987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5"/>
          <p:cNvCxnSpPr>
            <a:endCxn id="44" idx="1"/>
          </p:cNvCxnSpPr>
          <p:nvPr/>
        </p:nvCxnSpPr>
        <p:spPr>
          <a:xfrm flipV="1">
            <a:off x="-178611" y="855886"/>
            <a:ext cx="1033406" cy="101368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4"/>
          <p:cNvSpPr txBox="1"/>
          <p:nvPr/>
        </p:nvSpPr>
        <p:spPr>
          <a:xfrm>
            <a:off x="1773378" y="6172228"/>
            <a:ext cx="1214446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210" name="Rectangle 28"/>
          <p:cNvSpPr/>
          <p:nvPr/>
        </p:nvSpPr>
        <p:spPr>
          <a:xfrm>
            <a:off x="1691680" y="6093296"/>
            <a:ext cx="1428760" cy="928694"/>
          </a:xfrm>
          <a:prstGeom prst="rect">
            <a:avLst/>
          </a:prstGeom>
          <a:solidFill>
            <a:schemeClr val="accent1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208" name="TextBox 54"/>
          <p:cNvSpPr txBox="1"/>
          <p:nvPr/>
        </p:nvSpPr>
        <p:spPr>
          <a:xfrm>
            <a:off x="1915114" y="58575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sp>
        <p:nvSpPr>
          <p:cNvPr id="54" name="TextBox 14"/>
          <p:cNvSpPr txBox="1"/>
          <p:nvPr/>
        </p:nvSpPr>
        <p:spPr>
          <a:xfrm>
            <a:off x="2563756" y="391389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58" name="TextBox 104"/>
          <p:cNvSpPr txBox="1"/>
          <p:nvPr/>
        </p:nvSpPr>
        <p:spPr>
          <a:xfrm rot="5400000">
            <a:off x="3613470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1" name="Elbow Connector 147"/>
          <p:cNvCxnSpPr>
            <a:stCxn id="45" idx="2"/>
            <a:endCxn id="70" idx="0"/>
          </p:cNvCxnSpPr>
          <p:nvPr/>
        </p:nvCxnSpPr>
        <p:spPr>
          <a:xfrm rot="5400000">
            <a:off x="2104403" y="946302"/>
            <a:ext cx="456277" cy="9308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988840"/>
            <a:ext cx="1161600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085184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90" name="Elbow Connector 196"/>
          <p:cNvCxnSpPr>
            <a:stCxn id="108" idx="3"/>
            <a:endCxn id="80" idx="1"/>
          </p:cNvCxnSpPr>
          <p:nvPr/>
        </p:nvCxnSpPr>
        <p:spPr>
          <a:xfrm flipV="1">
            <a:off x="7668344" y="6148086"/>
            <a:ext cx="725605" cy="3728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96" name="Elbow Connector 217"/>
          <p:cNvCxnSpPr>
            <a:stCxn id="215" idx="1"/>
            <a:endCxn id="85" idx="2"/>
          </p:cNvCxnSpPr>
          <p:nvPr/>
        </p:nvCxnSpPr>
        <p:spPr>
          <a:xfrm rot="10800000">
            <a:off x="5344142" y="5493567"/>
            <a:ext cx="379987" cy="37049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251"/>
          <p:cNvSpPr txBox="1"/>
          <p:nvPr/>
        </p:nvSpPr>
        <p:spPr>
          <a:xfrm>
            <a:off x="2750347" y="4391526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901302" y="191683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9" name="Elbow Connector 125"/>
          <p:cNvCxnSpPr>
            <a:stCxn id="128" idx="1"/>
            <a:endCxn id="45" idx="0"/>
          </p:cNvCxnSpPr>
          <p:nvPr/>
        </p:nvCxnSpPr>
        <p:spPr>
          <a:xfrm rot="10800000" flipV="1">
            <a:off x="2379081" y="314336"/>
            <a:ext cx="657018" cy="188758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211601" y="297787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536297" y="36718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5179239" y="238601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6250809" y="23145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5" name="קבוצה 212"/>
          <p:cNvGrpSpPr/>
          <p:nvPr/>
        </p:nvGrpSpPr>
        <p:grpSpPr>
          <a:xfrm>
            <a:off x="6382460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6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70" name="Shape 194"/>
          <p:cNvCxnSpPr>
            <a:stCxn id="136" idx="2"/>
            <a:endCxn id="143" idx="3"/>
          </p:cNvCxnSpPr>
          <p:nvPr/>
        </p:nvCxnSpPr>
        <p:spPr>
          <a:xfrm rot="5400000">
            <a:off x="6147390" y="4407406"/>
            <a:ext cx="395754" cy="3111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83" name="Elbow Connector 200"/>
          <p:cNvCxnSpPr>
            <a:stCxn id="80" idx="3"/>
            <a:endCxn id="184" idx="1"/>
          </p:cNvCxnSpPr>
          <p:nvPr/>
        </p:nvCxnSpPr>
        <p:spPr>
          <a:xfrm>
            <a:off x="9108329" y="6148086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8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727969" y="6633071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5724128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4871482"/>
            <a:ext cx="936104" cy="8617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0" name="Shape 194"/>
          <p:cNvCxnSpPr>
            <a:stCxn id="136" idx="3"/>
            <a:endCxn id="275" idx="0"/>
          </p:cNvCxnSpPr>
          <p:nvPr/>
        </p:nvCxnSpPr>
        <p:spPr>
          <a:xfrm>
            <a:off x="6965189" y="4211216"/>
            <a:ext cx="215857" cy="225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196"/>
          <p:cNvCxnSpPr>
            <a:stCxn id="218" idx="2"/>
            <a:endCxn id="167" idx="2"/>
          </p:cNvCxnSpPr>
          <p:nvPr/>
        </p:nvCxnSpPr>
        <p:spPr>
          <a:xfrm rot="5400000">
            <a:off x="6467055" y="5649231"/>
            <a:ext cx="793228" cy="961278"/>
          </a:xfrm>
          <a:prstGeom prst="bentConnector4">
            <a:avLst>
              <a:gd name="adj1" fmla="val 52251"/>
              <a:gd name="adj2" fmla="val 12378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7989697" y="5125033"/>
            <a:ext cx="584107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17"/>
          <p:cNvCxnSpPr>
            <a:stCxn id="215" idx="0"/>
            <a:endCxn id="218" idx="1"/>
          </p:cNvCxnSpPr>
          <p:nvPr/>
        </p:nvCxnSpPr>
        <p:spPr>
          <a:xfrm rot="5400000" flipH="1" flipV="1">
            <a:off x="6282771" y="5139771"/>
            <a:ext cx="430887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876256" y="443711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SG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78" name="Shape 194"/>
          <p:cNvCxnSpPr>
            <a:stCxn id="275" idx="2"/>
            <a:endCxn id="218" idx="0"/>
          </p:cNvCxnSpPr>
          <p:nvPr/>
        </p:nvCxnSpPr>
        <p:spPr>
          <a:xfrm rot="16200000" flipH="1">
            <a:off x="7153214" y="4680388"/>
            <a:ext cx="218926" cy="1632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8"/>
          <p:cNvCxnSpPr>
            <a:stCxn id="70" idx="2"/>
            <a:endCxn id="74" idx="0"/>
          </p:cNvCxnSpPr>
          <p:nvPr/>
        </p:nvCxnSpPr>
        <p:spPr>
          <a:xfrm rot="5400000">
            <a:off x="1688660" y="1391500"/>
            <a:ext cx="460082" cy="734599"/>
          </a:xfrm>
          <a:prstGeom prst="bentConnector3">
            <a:avLst>
              <a:gd name="adj1" fmla="val 30677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8"/>
          <p:cNvCxnSpPr>
            <a:stCxn id="74" idx="1"/>
            <a:endCxn id="92" idx="0"/>
          </p:cNvCxnSpPr>
          <p:nvPr/>
        </p:nvCxnSpPr>
        <p:spPr>
          <a:xfrm rot="10800000" flipH="1" flipV="1">
            <a:off x="970601" y="2173505"/>
            <a:ext cx="1185426" cy="659685"/>
          </a:xfrm>
          <a:prstGeom prst="bentConnector4">
            <a:avLst>
              <a:gd name="adj1" fmla="val -19284"/>
              <a:gd name="adj2" fmla="val 63996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8"/>
          <p:cNvCxnSpPr>
            <a:stCxn id="92" idx="2"/>
            <a:endCxn id="53" idx="0"/>
          </p:cNvCxnSpPr>
          <p:nvPr/>
        </p:nvCxnSpPr>
        <p:spPr>
          <a:xfrm rot="5400000">
            <a:off x="1423783" y="3181648"/>
            <a:ext cx="772924" cy="691564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8"/>
          <p:cNvCxnSpPr>
            <a:stCxn id="111" idx="2"/>
            <a:endCxn id="55" idx="1"/>
          </p:cNvCxnSpPr>
          <p:nvPr/>
        </p:nvCxnSpPr>
        <p:spPr>
          <a:xfrm rot="16200000" flipH="1">
            <a:off x="1420020" y="4709403"/>
            <a:ext cx="386462" cy="273928"/>
          </a:xfrm>
          <a:prstGeom prst="bentConnector2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8"/>
          <p:cNvCxnSpPr>
            <a:stCxn id="55" idx="2"/>
            <a:endCxn id="208" idx="0"/>
          </p:cNvCxnSpPr>
          <p:nvPr/>
        </p:nvCxnSpPr>
        <p:spPr>
          <a:xfrm rot="16200000" flipH="1">
            <a:off x="2036712" y="5514777"/>
            <a:ext cx="556319" cy="129180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8"/>
          <p:cNvCxnSpPr>
            <a:stCxn id="210" idx="1"/>
            <a:endCxn id="186" idx="3"/>
          </p:cNvCxnSpPr>
          <p:nvPr/>
        </p:nvCxnSpPr>
        <p:spPr>
          <a:xfrm rot="10800000">
            <a:off x="1037898" y="6371627"/>
            <a:ext cx="653782" cy="186017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131840" y="-1331659"/>
            <a:ext cx="3672408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2800" dirty="0" err="1" smtClean="0"/>
              <a:t>SDRam</a:t>
            </a:r>
            <a:r>
              <a:rPr lang="en-US" sz="2800" dirty="0" smtClean="0"/>
              <a:t> initialization: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4067944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46" name="Elbow Connector 8"/>
          <p:cNvCxnSpPr>
            <a:stCxn id="44" idx="3"/>
            <a:endCxn id="45" idx="1"/>
          </p:cNvCxnSpPr>
          <p:nvPr/>
        </p:nvCxnSpPr>
        <p:spPr>
          <a:xfrm>
            <a:off x="1539598" y="855886"/>
            <a:ext cx="526737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5"/>
          <p:cNvCxnSpPr>
            <a:endCxn id="44" idx="1"/>
          </p:cNvCxnSpPr>
          <p:nvPr/>
        </p:nvCxnSpPr>
        <p:spPr>
          <a:xfrm flipV="1">
            <a:off x="-178611" y="855886"/>
            <a:ext cx="1033406" cy="10136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4"/>
          <p:cNvSpPr txBox="1"/>
          <p:nvPr/>
        </p:nvSpPr>
        <p:spPr>
          <a:xfrm>
            <a:off x="1546524" y="6072182"/>
            <a:ext cx="1214446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210" name="Rectangle 28"/>
          <p:cNvSpPr/>
          <p:nvPr/>
        </p:nvSpPr>
        <p:spPr>
          <a:xfrm>
            <a:off x="1403648" y="5929306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208" name="TextBox 54"/>
          <p:cNvSpPr txBox="1"/>
          <p:nvPr/>
        </p:nvSpPr>
        <p:spPr>
          <a:xfrm>
            <a:off x="1689400" y="569296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52" name="Elbow Connector 63"/>
          <p:cNvCxnSpPr>
            <a:stCxn id="55" idx="2"/>
            <a:endCxn id="208" idx="0"/>
          </p:cNvCxnSpPr>
          <p:nvPr/>
        </p:nvCxnSpPr>
        <p:spPr>
          <a:xfrm rot="5400000">
            <a:off x="2006135" y="5448820"/>
            <a:ext cx="391759" cy="965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14"/>
          <p:cNvSpPr txBox="1"/>
          <p:nvPr/>
        </p:nvSpPr>
        <p:spPr>
          <a:xfrm>
            <a:off x="2563756" y="3985900"/>
            <a:ext cx="1000132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57" name="Shape 20"/>
          <p:cNvCxnSpPr>
            <a:stCxn id="112" idx="2"/>
            <a:endCxn id="55" idx="3"/>
          </p:cNvCxnSpPr>
          <p:nvPr/>
        </p:nvCxnSpPr>
        <p:spPr>
          <a:xfrm rot="5400000">
            <a:off x="2730084" y="4745407"/>
            <a:ext cx="314454" cy="273928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104"/>
          <p:cNvSpPr txBox="1"/>
          <p:nvPr/>
        </p:nvSpPr>
        <p:spPr>
          <a:xfrm rot="5400000">
            <a:off x="3665732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7" name="Shape 119"/>
          <p:cNvCxnSpPr>
            <a:stCxn id="139" idx="1"/>
            <a:endCxn id="58" idx="1"/>
          </p:cNvCxnSpPr>
          <p:nvPr/>
        </p:nvCxnSpPr>
        <p:spPr>
          <a:xfrm rot="16200000" flipH="1" flipV="1">
            <a:off x="4407434" y="2304381"/>
            <a:ext cx="494634" cy="1049343"/>
          </a:xfrm>
          <a:prstGeom prst="bentConnector3">
            <a:avLst>
              <a:gd name="adj1" fmla="val -30319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1" name="Elbow Connector 147"/>
          <p:cNvCxnSpPr>
            <a:stCxn id="45" idx="2"/>
            <a:endCxn id="70" idx="0"/>
          </p:cNvCxnSpPr>
          <p:nvPr/>
        </p:nvCxnSpPr>
        <p:spPr>
          <a:xfrm rot="5400000">
            <a:off x="2215396" y="1057296"/>
            <a:ext cx="234290" cy="93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97954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168225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90" name="Elbow Connector 196"/>
          <p:cNvCxnSpPr>
            <a:stCxn id="108" idx="3"/>
            <a:endCxn id="80" idx="1"/>
          </p:cNvCxnSpPr>
          <p:nvPr/>
        </p:nvCxnSpPr>
        <p:spPr>
          <a:xfrm flipV="1">
            <a:off x="7812360" y="6148086"/>
            <a:ext cx="581589" cy="372882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12" name="TextBox 251"/>
          <p:cNvSpPr txBox="1"/>
          <p:nvPr/>
        </p:nvSpPr>
        <p:spPr>
          <a:xfrm>
            <a:off x="2750347" y="446353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901302" y="191854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9" name="Elbow Connector 125"/>
          <p:cNvCxnSpPr>
            <a:stCxn id="128" idx="2"/>
            <a:endCxn id="45" idx="0"/>
          </p:cNvCxnSpPr>
          <p:nvPr/>
        </p:nvCxnSpPr>
        <p:spPr>
          <a:xfrm rot="5400000">
            <a:off x="2762065" y="62158"/>
            <a:ext cx="279940" cy="104590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598622" y="2977870"/>
            <a:ext cx="1161600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860032" y="364502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4644008" y="162880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5652120" y="155679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5" name="קבוצה 212"/>
          <p:cNvGrpSpPr/>
          <p:nvPr/>
        </p:nvGrpSpPr>
        <p:grpSpPr>
          <a:xfrm>
            <a:off x="6526476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6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7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83" name="Elbow Connector 200"/>
          <p:cNvCxnSpPr>
            <a:stCxn id="80" idx="3"/>
            <a:endCxn id="184" idx="1"/>
          </p:cNvCxnSpPr>
          <p:nvPr/>
        </p:nvCxnSpPr>
        <p:spPr>
          <a:xfrm>
            <a:off x="9108329" y="6148086"/>
            <a:ext cx="428058" cy="3032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88" name="Elbow Connector 243"/>
          <p:cNvCxnSpPr>
            <a:stCxn id="210" idx="1"/>
          </p:cNvCxnSpPr>
          <p:nvPr/>
        </p:nvCxnSpPr>
        <p:spPr>
          <a:xfrm rot="10800000">
            <a:off x="760706" y="6215059"/>
            <a:ext cx="642942" cy="1785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8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510133" y="6596781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6012160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5015498"/>
            <a:ext cx="936104" cy="86177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4" name="Elbow Connector 196"/>
          <p:cNvCxnSpPr>
            <a:stCxn id="218" idx="2"/>
            <a:endCxn id="167" idx="2"/>
          </p:cNvCxnSpPr>
          <p:nvPr/>
        </p:nvCxnSpPr>
        <p:spPr>
          <a:xfrm rot="5400000">
            <a:off x="6611071" y="5793247"/>
            <a:ext cx="649212" cy="817262"/>
          </a:xfrm>
          <a:prstGeom prst="bentConnector4">
            <a:avLst>
              <a:gd name="adj1" fmla="val 52751"/>
              <a:gd name="adj2" fmla="val 127971"/>
            </a:avLst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8061705" y="5197041"/>
            <a:ext cx="440091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hape 20"/>
          <p:cNvCxnSpPr>
            <a:stCxn id="58" idx="2"/>
            <a:endCxn id="54" idx="0"/>
          </p:cNvCxnSpPr>
          <p:nvPr/>
        </p:nvCxnSpPr>
        <p:spPr>
          <a:xfrm rot="10800000" flipV="1">
            <a:off x="3063823" y="3540716"/>
            <a:ext cx="912369" cy="445183"/>
          </a:xfrm>
          <a:prstGeom prst="bentConnector2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hape 131"/>
          <p:cNvCxnSpPr/>
          <p:nvPr/>
        </p:nvCxnSpPr>
        <p:spPr>
          <a:xfrm flipV="1">
            <a:off x="611560" y="3356992"/>
            <a:ext cx="3312368" cy="432049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876256" y="443711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SG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31840" y="-1331659"/>
            <a:ext cx="3672408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Detailed</a:t>
            </a:r>
            <a:r>
              <a:rPr lang="en-US" dirty="0" smtClean="0"/>
              <a:t> </a:t>
            </a:r>
            <a:r>
              <a:rPr lang="en-US" sz="2800" dirty="0" smtClean="0"/>
              <a:t>Scheme</a:t>
            </a:r>
            <a:r>
              <a:rPr lang="en-US" dirty="0" smtClean="0"/>
              <a:t>:</a:t>
            </a:r>
          </a:p>
          <a:p>
            <a:endParaRPr lang="he-IL" dirty="0"/>
          </a:p>
        </p:txBody>
      </p:sp>
      <p:sp>
        <p:nvSpPr>
          <p:cNvPr id="156" name="Oval 256"/>
          <p:cNvSpPr/>
          <p:nvPr/>
        </p:nvSpPr>
        <p:spPr>
          <a:xfrm>
            <a:off x="0" y="692696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58" name="Oval 256"/>
          <p:cNvSpPr/>
          <p:nvPr/>
        </p:nvSpPr>
        <p:spPr>
          <a:xfrm>
            <a:off x="1691680" y="54868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60" name="Oval 256"/>
          <p:cNvSpPr/>
          <p:nvPr/>
        </p:nvSpPr>
        <p:spPr>
          <a:xfrm>
            <a:off x="2771800" y="332656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61" name="Elbow Connector 85"/>
          <p:cNvCxnSpPr>
            <a:stCxn id="70" idx="2"/>
            <a:endCxn id="74" idx="0"/>
          </p:cNvCxnSpPr>
          <p:nvPr/>
        </p:nvCxnSpPr>
        <p:spPr>
          <a:xfrm rot="5400000">
            <a:off x="1693306" y="1386854"/>
            <a:ext cx="450790" cy="7345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85"/>
          <p:cNvCxnSpPr>
            <a:stCxn id="74" idx="3"/>
            <a:endCxn id="136" idx="0"/>
          </p:cNvCxnSpPr>
          <p:nvPr/>
        </p:nvCxnSpPr>
        <p:spPr>
          <a:xfrm>
            <a:off x="2132201" y="2164214"/>
            <a:ext cx="4368641" cy="189311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256"/>
          <p:cNvSpPr/>
          <p:nvPr/>
        </p:nvSpPr>
        <p:spPr>
          <a:xfrm>
            <a:off x="6588224" y="342900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3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72" name="Elbow Connector 147"/>
          <p:cNvCxnSpPr>
            <a:stCxn id="136" idx="3"/>
            <a:endCxn id="275" idx="0"/>
          </p:cNvCxnSpPr>
          <p:nvPr/>
        </p:nvCxnSpPr>
        <p:spPr>
          <a:xfrm>
            <a:off x="6965189" y="4211216"/>
            <a:ext cx="215857" cy="225896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47"/>
          <p:cNvCxnSpPr>
            <a:stCxn id="275" idx="2"/>
            <a:endCxn id="218" idx="0"/>
          </p:cNvCxnSpPr>
          <p:nvPr/>
        </p:nvCxnSpPr>
        <p:spPr>
          <a:xfrm rot="16200000" flipH="1">
            <a:off x="7081206" y="4752396"/>
            <a:ext cx="362942" cy="16326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256"/>
          <p:cNvSpPr/>
          <p:nvPr/>
        </p:nvSpPr>
        <p:spPr>
          <a:xfrm>
            <a:off x="2339752" y="162880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3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80" name="Oval 256"/>
          <p:cNvSpPr/>
          <p:nvPr/>
        </p:nvSpPr>
        <p:spPr>
          <a:xfrm>
            <a:off x="7454030" y="4725144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3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93" name="Oval 256"/>
          <p:cNvSpPr/>
          <p:nvPr/>
        </p:nvSpPr>
        <p:spPr>
          <a:xfrm>
            <a:off x="1907704" y="3501008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3" name="Oval 256"/>
          <p:cNvSpPr/>
          <p:nvPr/>
        </p:nvSpPr>
        <p:spPr>
          <a:xfrm>
            <a:off x="3779912" y="2420888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4" name="Oval 256"/>
          <p:cNvSpPr/>
          <p:nvPr/>
        </p:nvSpPr>
        <p:spPr>
          <a:xfrm>
            <a:off x="3563888" y="3645024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5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25" name="Shape 119"/>
          <p:cNvCxnSpPr>
            <a:stCxn id="85" idx="3"/>
            <a:endCxn id="139" idx="3"/>
          </p:cNvCxnSpPr>
          <p:nvPr/>
        </p:nvCxnSpPr>
        <p:spPr>
          <a:xfrm rot="16200000" flipV="1">
            <a:off x="4541896" y="4380862"/>
            <a:ext cx="1285884" cy="10831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1" name="Oval 256"/>
          <p:cNvSpPr/>
          <p:nvPr/>
        </p:nvSpPr>
        <p:spPr>
          <a:xfrm>
            <a:off x="5220072" y="407707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32" name="Shape 119"/>
          <p:cNvCxnSpPr>
            <a:stCxn id="58" idx="0"/>
            <a:endCxn id="85" idx="0"/>
          </p:cNvCxnSpPr>
          <p:nvPr/>
        </p:nvCxnSpPr>
        <p:spPr>
          <a:xfrm>
            <a:off x="4283968" y="3540717"/>
            <a:ext cx="752396" cy="1952850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Oval 256"/>
          <p:cNvSpPr/>
          <p:nvPr/>
        </p:nvSpPr>
        <p:spPr>
          <a:xfrm>
            <a:off x="4427984" y="450912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5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38" name="Shape 119"/>
          <p:cNvCxnSpPr>
            <a:stCxn id="218" idx="1"/>
            <a:endCxn id="215" idx="0"/>
          </p:cNvCxnSpPr>
          <p:nvPr/>
        </p:nvCxnSpPr>
        <p:spPr>
          <a:xfrm rot="10800000" flipV="1">
            <a:off x="6408204" y="5446384"/>
            <a:ext cx="468052" cy="286871"/>
          </a:xfrm>
          <a:prstGeom prst="bentConnector2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hape 119"/>
          <p:cNvCxnSpPr>
            <a:stCxn id="215" idx="1"/>
            <a:endCxn id="85" idx="2"/>
          </p:cNvCxnSpPr>
          <p:nvPr/>
        </p:nvCxnSpPr>
        <p:spPr>
          <a:xfrm rot="10800000">
            <a:off x="5344142" y="5493567"/>
            <a:ext cx="668019" cy="370494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Oval 256"/>
          <p:cNvSpPr/>
          <p:nvPr/>
        </p:nvSpPr>
        <p:spPr>
          <a:xfrm>
            <a:off x="6444208" y="515719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47" name="Oval 256"/>
          <p:cNvSpPr/>
          <p:nvPr/>
        </p:nvSpPr>
        <p:spPr>
          <a:xfrm>
            <a:off x="5652120" y="5157192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4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7305" y="600064"/>
            <a:ext cx="1053790" cy="781233"/>
          </a:xfrm>
          <a:prstGeom prst="rect">
            <a:avLst/>
          </a:prstGeom>
          <a:noFill/>
        </p:spPr>
      </p:pic>
      <p:sp>
        <p:nvSpPr>
          <p:cNvPr id="42" name="Rectangle 23"/>
          <p:cNvSpPr/>
          <p:nvPr/>
        </p:nvSpPr>
        <p:spPr>
          <a:xfrm>
            <a:off x="0" y="3140968"/>
            <a:ext cx="4067944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e-IL"/>
          </a:p>
        </p:txBody>
      </p:sp>
      <p:sp>
        <p:nvSpPr>
          <p:cNvPr id="43" name="Rectangle 12"/>
          <p:cNvSpPr/>
          <p:nvPr/>
        </p:nvSpPr>
        <p:spPr>
          <a:xfrm>
            <a:off x="392893" y="171436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44" name="TextBox 3"/>
          <p:cNvSpPr txBox="1"/>
          <p:nvPr/>
        </p:nvSpPr>
        <p:spPr>
          <a:xfrm>
            <a:off x="854795" y="725081"/>
            <a:ext cx="684803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45" name="TextBox 6"/>
          <p:cNvSpPr txBox="1"/>
          <p:nvPr/>
        </p:nvSpPr>
        <p:spPr>
          <a:xfrm>
            <a:off x="2066335" y="725081"/>
            <a:ext cx="625491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46" name="Elbow Connector 8"/>
          <p:cNvCxnSpPr>
            <a:stCxn id="44" idx="3"/>
            <a:endCxn id="45" idx="1"/>
          </p:cNvCxnSpPr>
          <p:nvPr/>
        </p:nvCxnSpPr>
        <p:spPr>
          <a:xfrm>
            <a:off x="1539598" y="855886"/>
            <a:ext cx="526737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5"/>
          <p:cNvCxnSpPr>
            <a:endCxn id="44" idx="1"/>
          </p:cNvCxnSpPr>
          <p:nvPr/>
        </p:nvCxnSpPr>
        <p:spPr>
          <a:xfrm flipV="1">
            <a:off x="-178611" y="855886"/>
            <a:ext cx="1033406" cy="10136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6"/>
          <p:cNvSpPr txBox="1"/>
          <p:nvPr/>
        </p:nvSpPr>
        <p:spPr>
          <a:xfrm>
            <a:off x="3321851" y="67413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sp>
        <p:nvSpPr>
          <p:cNvPr id="54" name="TextBox 14"/>
          <p:cNvSpPr txBox="1"/>
          <p:nvPr/>
        </p:nvSpPr>
        <p:spPr>
          <a:xfrm>
            <a:off x="2563756" y="3933056"/>
            <a:ext cx="1000132" cy="52322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55" name="TextBox 15"/>
          <p:cNvSpPr txBox="1"/>
          <p:nvPr/>
        </p:nvSpPr>
        <p:spPr>
          <a:xfrm>
            <a:off x="1750215" y="4777988"/>
            <a:ext cx="1000132" cy="52322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sp>
        <p:nvSpPr>
          <p:cNvPr id="58" name="TextBox 104"/>
          <p:cNvSpPr txBox="1"/>
          <p:nvPr/>
        </p:nvSpPr>
        <p:spPr>
          <a:xfrm rot="5400000">
            <a:off x="3665732" y="3386828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Rectangle 81"/>
          <p:cNvSpPr/>
          <p:nvPr/>
        </p:nvSpPr>
        <p:spPr>
          <a:xfrm>
            <a:off x="5607867" y="-42878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sz="1100"/>
          </a:p>
        </p:txBody>
      </p:sp>
      <p:sp>
        <p:nvSpPr>
          <p:cNvPr id="62" name="TextBox 84"/>
          <p:cNvSpPr txBox="1"/>
          <p:nvPr/>
        </p:nvSpPr>
        <p:spPr>
          <a:xfrm>
            <a:off x="7295737" y="671502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MP Enc</a:t>
            </a:r>
            <a:endParaRPr lang="he-IL" sz="1100" dirty="0"/>
          </a:p>
        </p:txBody>
      </p:sp>
      <p:sp>
        <p:nvSpPr>
          <p:cNvPr id="64" name="TextBox 87"/>
          <p:cNvSpPr txBox="1"/>
          <p:nvPr/>
        </p:nvSpPr>
        <p:spPr>
          <a:xfrm>
            <a:off x="8373209" y="671502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65" name="Elbow Connector 89"/>
          <p:cNvCxnSpPr>
            <a:stCxn id="62" idx="3"/>
            <a:endCxn id="64" idx="1"/>
          </p:cNvCxnSpPr>
          <p:nvPr/>
        </p:nvCxnSpPr>
        <p:spPr>
          <a:xfrm>
            <a:off x="7906802" y="802307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4"/>
          <p:cNvSpPr txBox="1"/>
          <p:nvPr/>
        </p:nvSpPr>
        <p:spPr>
          <a:xfrm>
            <a:off x="5822181" y="124300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69" name="Elbow Connector 140"/>
          <p:cNvCxnSpPr>
            <a:stCxn id="60" idx="3"/>
            <a:endCxn id="40" idx="1"/>
          </p:cNvCxnSpPr>
          <p:nvPr/>
        </p:nvCxnSpPr>
        <p:spPr>
          <a:xfrm flipH="1">
            <a:off x="-1107305" y="635783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143"/>
          <p:cNvSpPr txBox="1"/>
          <p:nvPr/>
        </p:nvSpPr>
        <p:spPr>
          <a:xfrm>
            <a:off x="1821653" y="1220981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1" name="Elbow Connector 147"/>
          <p:cNvCxnSpPr>
            <a:stCxn id="45" idx="2"/>
            <a:endCxn id="70" idx="0"/>
          </p:cNvCxnSpPr>
          <p:nvPr/>
        </p:nvCxnSpPr>
        <p:spPr>
          <a:xfrm rot="5400000">
            <a:off x="2215396" y="1057296"/>
            <a:ext cx="234290" cy="93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0"/>
          <p:cNvSpPr txBox="1"/>
          <p:nvPr/>
        </p:nvSpPr>
        <p:spPr>
          <a:xfrm rot="16200000">
            <a:off x="5083095" y="76764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3" name="Elbow Connector 153"/>
          <p:cNvCxnSpPr>
            <a:stCxn id="66" idx="0"/>
            <a:endCxn id="62" idx="2"/>
          </p:cNvCxnSpPr>
          <p:nvPr/>
        </p:nvCxnSpPr>
        <p:spPr>
          <a:xfrm rot="5400000" flipH="1" flipV="1">
            <a:off x="6788952" y="430688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156"/>
          <p:cNvSpPr txBox="1"/>
          <p:nvPr/>
        </p:nvSpPr>
        <p:spPr>
          <a:xfrm>
            <a:off x="970601" y="1979548"/>
            <a:ext cx="1161600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77" name="Rectangle 43"/>
          <p:cNvSpPr/>
          <p:nvPr/>
        </p:nvSpPr>
        <p:spPr>
          <a:xfrm>
            <a:off x="5148064" y="4149080"/>
            <a:ext cx="3995936" cy="27089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TextBox 42"/>
          <p:cNvSpPr txBox="1"/>
          <p:nvPr/>
        </p:nvSpPr>
        <p:spPr>
          <a:xfrm>
            <a:off x="7884368" y="5168225"/>
            <a:ext cx="87350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</p:txBody>
      </p:sp>
      <p:sp>
        <p:nvSpPr>
          <p:cNvPr id="85" name="TextBox 103"/>
          <p:cNvSpPr txBox="1"/>
          <p:nvPr/>
        </p:nvSpPr>
        <p:spPr>
          <a:xfrm rot="16200000">
            <a:off x="4725905" y="533967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92" name="TextBox 204"/>
          <p:cNvSpPr txBox="1"/>
          <p:nvPr/>
        </p:nvSpPr>
        <p:spPr>
          <a:xfrm>
            <a:off x="1691680" y="283319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12" name="TextBox 251"/>
          <p:cNvSpPr txBox="1"/>
          <p:nvPr/>
        </p:nvSpPr>
        <p:spPr>
          <a:xfrm>
            <a:off x="2750347" y="446353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14" name="Oval 256"/>
          <p:cNvSpPr/>
          <p:nvPr/>
        </p:nvSpPr>
        <p:spPr>
          <a:xfrm>
            <a:off x="901302" y="191854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28" name="TextBox 117"/>
          <p:cNvSpPr txBox="1"/>
          <p:nvPr/>
        </p:nvSpPr>
        <p:spPr>
          <a:xfrm>
            <a:off x="3036099" y="183531"/>
            <a:ext cx="777777" cy="2616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9" name="Elbow Connector 125"/>
          <p:cNvCxnSpPr>
            <a:stCxn id="128" idx="2"/>
            <a:endCxn id="45" idx="0"/>
          </p:cNvCxnSpPr>
          <p:nvPr/>
        </p:nvCxnSpPr>
        <p:spPr>
          <a:xfrm rot="5400000">
            <a:off x="2762065" y="62158"/>
            <a:ext cx="279940" cy="104590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37"/>
          <p:cNvSpPr txBox="1"/>
          <p:nvPr/>
        </p:nvSpPr>
        <p:spPr>
          <a:xfrm>
            <a:off x="8114703" y="188640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31" name="Elbow Connector 139"/>
          <p:cNvCxnSpPr>
            <a:stCxn id="130" idx="2"/>
            <a:endCxn id="62" idx="0"/>
          </p:cNvCxnSpPr>
          <p:nvPr/>
        </p:nvCxnSpPr>
        <p:spPr>
          <a:xfrm rot="5400000">
            <a:off x="7941805" y="109715"/>
            <a:ext cx="221252" cy="90232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44"/>
          <p:cNvSpPr/>
          <p:nvPr/>
        </p:nvSpPr>
        <p:spPr>
          <a:xfrm>
            <a:off x="2678909" y="-25719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33" name="Rounded Rectangle 145"/>
          <p:cNvSpPr/>
          <p:nvPr/>
        </p:nvSpPr>
        <p:spPr>
          <a:xfrm>
            <a:off x="7893883" y="-314336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34" name="Rounded Rectangle 146"/>
          <p:cNvSpPr/>
          <p:nvPr/>
        </p:nvSpPr>
        <p:spPr>
          <a:xfrm>
            <a:off x="7380312" y="3878762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35" name="Rounded Rectangle 148"/>
          <p:cNvSpPr/>
          <p:nvPr/>
        </p:nvSpPr>
        <p:spPr>
          <a:xfrm>
            <a:off x="-178611" y="5243534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36" name="TextBox 128"/>
          <p:cNvSpPr txBox="1"/>
          <p:nvPr/>
        </p:nvSpPr>
        <p:spPr>
          <a:xfrm>
            <a:off x="6036495" y="405732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9" name="TextBox 141"/>
          <p:cNvSpPr txBox="1"/>
          <p:nvPr/>
        </p:nvSpPr>
        <p:spPr>
          <a:xfrm rot="5400000">
            <a:off x="4598622" y="2977870"/>
            <a:ext cx="1161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40" name="Oval 166"/>
          <p:cNvSpPr/>
          <p:nvPr/>
        </p:nvSpPr>
        <p:spPr>
          <a:xfrm>
            <a:off x="4860032" y="364502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41" name="TextBox 167"/>
          <p:cNvSpPr txBox="1"/>
          <p:nvPr/>
        </p:nvSpPr>
        <p:spPr>
          <a:xfrm>
            <a:off x="178579" y="3162454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3" name="TextBox 182"/>
          <p:cNvSpPr txBox="1"/>
          <p:nvPr/>
        </p:nvSpPr>
        <p:spPr>
          <a:xfrm>
            <a:off x="5580112" y="4653136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47" name="Shape 236"/>
          <p:cNvCxnSpPr>
            <a:stCxn id="72" idx="3"/>
            <a:endCxn id="192" idx="1"/>
          </p:cNvCxnSpPr>
          <p:nvPr/>
        </p:nvCxnSpPr>
        <p:spPr>
          <a:xfrm rot="5400000" flipH="1" flipV="1">
            <a:off x="5630951" y="265959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29"/>
          <p:cNvSpPr txBox="1"/>
          <p:nvPr/>
        </p:nvSpPr>
        <p:spPr>
          <a:xfrm>
            <a:off x="178579" y="3501008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50" name="TextBox 127"/>
          <p:cNvSpPr txBox="1"/>
          <p:nvPr/>
        </p:nvSpPr>
        <p:spPr>
          <a:xfrm>
            <a:off x="4644008" y="1628800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1" name="Oval 134"/>
          <p:cNvSpPr/>
          <p:nvPr/>
        </p:nvSpPr>
        <p:spPr>
          <a:xfrm>
            <a:off x="5652120" y="155679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sp>
        <p:nvSpPr>
          <p:cNvPr id="154" name="TextBox 203"/>
          <p:cNvSpPr txBox="1"/>
          <p:nvPr/>
        </p:nvSpPr>
        <p:spPr>
          <a:xfrm>
            <a:off x="6536561" y="190072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7" name="Elbow Connector 242"/>
          <p:cNvCxnSpPr>
            <a:stCxn id="154" idx="0"/>
            <a:endCxn id="72" idx="3"/>
          </p:cNvCxnSpPr>
          <p:nvPr/>
        </p:nvCxnSpPr>
        <p:spPr>
          <a:xfrm rot="16200000" flipH="1" flipV="1">
            <a:off x="6060838" y="-323324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קבוצה 253"/>
          <p:cNvGrpSpPr/>
          <p:nvPr/>
        </p:nvGrpSpPr>
        <p:grpSpPr>
          <a:xfrm>
            <a:off x="964397" y="3913892"/>
            <a:ext cx="1000132" cy="739244"/>
            <a:chOff x="964397" y="3913892"/>
            <a:chExt cx="1000132" cy="739244"/>
          </a:xfrm>
        </p:grpSpPr>
        <p:sp>
          <p:nvSpPr>
            <p:cNvPr id="53" name="TextBox 13"/>
            <p:cNvSpPr txBox="1"/>
            <p:nvPr/>
          </p:nvSpPr>
          <p:spPr>
            <a:xfrm>
              <a:off x="964397" y="3913892"/>
              <a:ext cx="1000132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err="1" smtClean="0"/>
                <a:t>Mem</a:t>
              </a:r>
              <a:r>
                <a:rPr lang="en-US" sz="1400" dirty="0" smtClean="0"/>
                <a:t> Ctrl </a:t>
              </a:r>
              <a:r>
                <a:rPr lang="en-US" sz="1400" dirty="0" err="1" smtClean="0"/>
                <a:t>Wr</a:t>
              </a:r>
              <a:endParaRPr lang="he-IL" sz="1400" dirty="0"/>
            </a:p>
          </p:txBody>
        </p:sp>
        <p:sp>
          <p:nvSpPr>
            <p:cNvPr id="111" name="TextBox 249"/>
            <p:cNvSpPr txBox="1"/>
            <p:nvPr/>
          </p:nvSpPr>
          <p:spPr>
            <a:xfrm>
              <a:off x="1202359" y="4391526"/>
              <a:ext cx="547856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WBM</a:t>
              </a:r>
              <a:endParaRPr lang="he-IL" sz="1100" dirty="0"/>
            </a:p>
          </p:txBody>
        </p:sp>
      </p:grpSp>
      <p:grpSp>
        <p:nvGrpSpPr>
          <p:cNvPr id="3" name="קבוצה 212"/>
          <p:cNvGrpSpPr/>
          <p:nvPr/>
        </p:nvGrpSpPr>
        <p:grpSpPr>
          <a:xfrm>
            <a:off x="6526476" y="6382468"/>
            <a:ext cx="1285884" cy="286892"/>
            <a:chOff x="5868144" y="6165304"/>
            <a:chExt cx="1285884" cy="286892"/>
          </a:xfrm>
        </p:grpSpPr>
        <p:sp>
          <p:nvSpPr>
            <p:cNvPr id="108" name="TextBox 184"/>
            <p:cNvSpPr txBox="1"/>
            <p:nvPr/>
          </p:nvSpPr>
          <p:spPr>
            <a:xfrm>
              <a:off x="5868144" y="6165304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66" name="Isosceles Triangle 159"/>
            <p:cNvSpPr/>
            <p:nvPr/>
          </p:nvSpPr>
          <p:spPr>
            <a:xfrm rot="5400000">
              <a:off x="5832425" y="6202163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7" name="Isosceles Triangle 160"/>
            <p:cNvSpPr/>
            <p:nvPr/>
          </p:nvSpPr>
          <p:spPr>
            <a:xfrm rot="5400000">
              <a:off x="5832995" y="6345039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4" name="קבוצה 213"/>
          <p:cNvGrpSpPr/>
          <p:nvPr/>
        </p:nvGrpSpPr>
        <p:grpSpPr>
          <a:xfrm>
            <a:off x="8393949" y="5886476"/>
            <a:ext cx="714380" cy="523220"/>
            <a:chOff x="8393949" y="5886476"/>
            <a:chExt cx="714380" cy="523220"/>
          </a:xfrm>
        </p:grpSpPr>
        <p:sp>
          <p:nvSpPr>
            <p:cNvPr id="80" name="TextBox 35"/>
            <p:cNvSpPr txBox="1"/>
            <p:nvPr/>
          </p:nvSpPr>
          <p:spPr>
            <a:xfrm>
              <a:off x="8393949" y="5886476"/>
              <a:ext cx="714380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68" name="Isosceles Triangle 164"/>
            <p:cNvSpPr/>
            <p:nvPr/>
          </p:nvSpPr>
          <p:spPr>
            <a:xfrm rot="5400000">
              <a:off x="8358230" y="6207947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5" name="Group 191"/>
          <p:cNvGrpSpPr/>
          <p:nvPr/>
        </p:nvGrpSpPr>
        <p:grpSpPr>
          <a:xfrm>
            <a:off x="8536825" y="6600856"/>
            <a:ext cx="714380" cy="338554"/>
            <a:chOff x="6643702" y="2928934"/>
            <a:chExt cx="714380" cy="338554"/>
          </a:xfrm>
        </p:grpSpPr>
        <p:sp>
          <p:nvSpPr>
            <p:cNvPr id="204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- 100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205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6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cxnSp>
        <p:nvCxnSpPr>
          <p:cNvPr id="181" name="Elbow Connector 264"/>
          <p:cNvCxnSpPr>
            <a:endCxn id="72" idx="3"/>
          </p:cNvCxnSpPr>
          <p:nvPr/>
        </p:nvCxnSpPr>
        <p:spPr>
          <a:xfrm rot="16200000" flipH="1" flipV="1">
            <a:off x="6355225" y="-724279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7"/>
          <p:cNvSpPr txBox="1"/>
          <p:nvPr/>
        </p:nvSpPr>
        <p:spPr>
          <a:xfrm>
            <a:off x="-1035867" y="1385882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pic>
        <p:nvPicPr>
          <p:cNvPr id="184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387" y="6087512"/>
            <a:ext cx="605464" cy="727658"/>
          </a:xfrm>
          <a:prstGeom prst="rect">
            <a:avLst/>
          </a:prstGeom>
        </p:spPr>
      </p:pic>
      <p:sp>
        <p:nvSpPr>
          <p:cNvPr id="185" name="TextBox 4"/>
          <p:cNvSpPr txBox="1"/>
          <p:nvPr/>
        </p:nvSpPr>
        <p:spPr>
          <a:xfrm>
            <a:off x="9322611" y="5582316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186" name="תמונה 185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107173" y="5957914"/>
            <a:ext cx="1145071" cy="827424"/>
          </a:xfrm>
          <a:prstGeom prst="rect">
            <a:avLst/>
          </a:prstGeom>
        </p:spPr>
      </p:pic>
      <p:sp>
        <p:nvSpPr>
          <p:cNvPr id="187" name="TextBox 241"/>
          <p:cNvSpPr txBox="1"/>
          <p:nvPr/>
        </p:nvSpPr>
        <p:spPr>
          <a:xfrm>
            <a:off x="-177839" y="6496901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sp>
        <p:nvSpPr>
          <p:cNvPr id="189" name="TextBox 175"/>
          <p:cNvSpPr txBox="1"/>
          <p:nvPr/>
        </p:nvSpPr>
        <p:spPr>
          <a:xfrm>
            <a:off x="7250941" y="98892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90" name="TextBox 180"/>
          <p:cNvSpPr txBox="1"/>
          <p:nvPr/>
        </p:nvSpPr>
        <p:spPr>
          <a:xfrm>
            <a:off x="5797382" y="646992"/>
            <a:ext cx="46539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Addr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85"/>
          <p:cNvCxnSpPr>
            <a:stCxn id="190" idx="0"/>
            <a:endCxn id="72" idx="3"/>
          </p:cNvCxnSpPr>
          <p:nvPr/>
        </p:nvCxnSpPr>
        <p:spPr>
          <a:xfrm rot="16200000" flipV="1">
            <a:off x="5693861" y="310772"/>
            <a:ext cx="189803" cy="482638"/>
          </a:xfrm>
          <a:prstGeom prst="bentConnector3">
            <a:avLst>
              <a:gd name="adj1" fmla="val 3445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233"/>
          <p:cNvSpPr txBox="1"/>
          <p:nvPr/>
        </p:nvSpPr>
        <p:spPr>
          <a:xfrm>
            <a:off x="5822181" y="241744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6" name="Group 161"/>
          <p:cNvGrpSpPr/>
          <p:nvPr/>
        </p:nvGrpSpPr>
        <p:grpSpPr>
          <a:xfrm>
            <a:off x="3203848" y="5250686"/>
            <a:ext cx="714380" cy="338554"/>
            <a:chOff x="6643702" y="2928934"/>
            <a:chExt cx="714380" cy="338554"/>
          </a:xfrm>
        </p:grpSpPr>
        <p:sp>
          <p:nvSpPr>
            <p:cNvPr id="201" name="TextBox 189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- 100 MHz</a:t>
              </a:r>
            </a:p>
          </p:txBody>
        </p:sp>
        <p:sp>
          <p:nvSpPr>
            <p:cNvPr id="202" name="Isosceles Triangle 19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3" name="Isosceles Triangle 19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sp>
        <p:nvSpPr>
          <p:cNvPr id="194" name="Isosceles Triangle 197"/>
          <p:cNvSpPr/>
          <p:nvPr/>
        </p:nvSpPr>
        <p:spPr>
          <a:xfrm rot="5400000">
            <a:off x="1511945" y="6520774"/>
            <a:ext cx="214314" cy="142876"/>
          </a:xfrm>
          <a:prstGeom prst="triangle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5" name="Isosceles Triangle 201"/>
          <p:cNvSpPr/>
          <p:nvPr/>
        </p:nvSpPr>
        <p:spPr>
          <a:xfrm rot="5400000">
            <a:off x="951247" y="3984711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6" name="Isosceles Triangle 202"/>
          <p:cNvSpPr/>
          <p:nvPr/>
        </p:nvSpPr>
        <p:spPr>
          <a:xfrm rot="5400000">
            <a:off x="942980" y="4099882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7" name="Isosceles Triangle 205"/>
          <p:cNvSpPr/>
          <p:nvPr/>
        </p:nvSpPr>
        <p:spPr>
          <a:xfrm rot="5400000">
            <a:off x="2535423" y="3955866"/>
            <a:ext cx="115170" cy="69551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8" name="Isosceles Triangle 214"/>
          <p:cNvSpPr/>
          <p:nvPr/>
        </p:nvSpPr>
        <p:spPr>
          <a:xfrm rot="5400000">
            <a:off x="2535423" y="4056719"/>
            <a:ext cx="115170" cy="69551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99" name="Isosceles Triangle 230"/>
          <p:cNvSpPr/>
          <p:nvPr/>
        </p:nvSpPr>
        <p:spPr>
          <a:xfrm rot="5400000">
            <a:off x="1715069" y="4834581"/>
            <a:ext cx="214314" cy="142876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200" name="TextBox 244"/>
          <p:cNvSpPr txBox="1"/>
          <p:nvPr/>
        </p:nvSpPr>
        <p:spPr>
          <a:xfrm>
            <a:off x="6766835" y="2231168"/>
            <a:ext cx="2303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 Clock: 100MHz</a:t>
            </a:r>
            <a:endParaRPr lang="he-IL" dirty="0"/>
          </a:p>
        </p:txBody>
      </p:sp>
      <p:sp>
        <p:nvSpPr>
          <p:cNvPr id="215" name="TextBox 214"/>
          <p:cNvSpPr txBox="1"/>
          <p:nvPr/>
        </p:nvSpPr>
        <p:spPr>
          <a:xfrm>
            <a:off x="6012160" y="5733256"/>
            <a:ext cx="792088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SG WBM</a:t>
            </a:r>
            <a:endParaRPr lang="he-IL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876256" y="5015498"/>
            <a:ext cx="936104" cy="86177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sz="1600" dirty="0" smtClean="0"/>
          </a:p>
          <a:p>
            <a:pPr algn="ctr" rtl="0"/>
            <a:r>
              <a:rPr lang="en-US" dirty="0" smtClean="0"/>
              <a:t>SG TOP</a:t>
            </a:r>
          </a:p>
          <a:p>
            <a:pPr algn="ctr" rtl="0"/>
            <a:endParaRPr lang="en-US" sz="1600" dirty="0" smtClean="0"/>
          </a:p>
        </p:txBody>
      </p:sp>
      <p:cxnSp>
        <p:nvCxnSpPr>
          <p:cNvPr id="237" name="Shape 194"/>
          <p:cNvCxnSpPr>
            <a:stCxn id="80" idx="0"/>
            <a:endCxn id="218" idx="3"/>
          </p:cNvCxnSpPr>
          <p:nvPr/>
        </p:nvCxnSpPr>
        <p:spPr>
          <a:xfrm rot="16200000" flipV="1">
            <a:off x="8061705" y="5197041"/>
            <a:ext cx="440091" cy="9387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182"/>
          <p:cNvSpPr txBox="1"/>
          <p:nvPr/>
        </p:nvSpPr>
        <p:spPr>
          <a:xfrm>
            <a:off x="6876256" y="4437112"/>
            <a:ext cx="609579" cy="21544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SG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31840" y="-1331659"/>
            <a:ext cx="3672408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/>
              <a:t>Detailed stages 1,2,3</a:t>
            </a:r>
            <a:r>
              <a:rPr lang="en-US" dirty="0" smtClean="0"/>
              <a:t>:</a:t>
            </a:r>
          </a:p>
          <a:p>
            <a:endParaRPr lang="he-IL" dirty="0"/>
          </a:p>
        </p:txBody>
      </p:sp>
      <p:sp>
        <p:nvSpPr>
          <p:cNvPr id="156" name="Oval 256"/>
          <p:cNvSpPr/>
          <p:nvPr/>
        </p:nvSpPr>
        <p:spPr>
          <a:xfrm>
            <a:off x="0" y="692696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58" name="Oval 256"/>
          <p:cNvSpPr/>
          <p:nvPr/>
        </p:nvSpPr>
        <p:spPr>
          <a:xfrm>
            <a:off x="1691680" y="54868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60" name="Oval 256"/>
          <p:cNvSpPr/>
          <p:nvPr/>
        </p:nvSpPr>
        <p:spPr>
          <a:xfrm>
            <a:off x="2771800" y="332656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61" name="Elbow Connector 85"/>
          <p:cNvCxnSpPr>
            <a:stCxn id="70" idx="2"/>
            <a:endCxn id="74" idx="0"/>
          </p:cNvCxnSpPr>
          <p:nvPr/>
        </p:nvCxnSpPr>
        <p:spPr>
          <a:xfrm rot="5400000">
            <a:off x="1693306" y="1386854"/>
            <a:ext cx="450790" cy="7345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85"/>
          <p:cNvCxnSpPr>
            <a:stCxn id="74" idx="3"/>
            <a:endCxn id="136" idx="0"/>
          </p:cNvCxnSpPr>
          <p:nvPr/>
        </p:nvCxnSpPr>
        <p:spPr>
          <a:xfrm>
            <a:off x="2132201" y="2164214"/>
            <a:ext cx="4368641" cy="189311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256"/>
          <p:cNvSpPr/>
          <p:nvPr/>
        </p:nvSpPr>
        <p:spPr>
          <a:xfrm>
            <a:off x="6588224" y="342900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3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72" name="Elbow Connector 147"/>
          <p:cNvCxnSpPr>
            <a:stCxn id="136" idx="3"/>
            <a:endCxn id="275" idx="0"/>
          </p:cNvCxnSpPr>
          <p:nvPr/>
        </p:nvCxnSpPr>
        <p:spPr>
          <a:xfrm>
            <a:off x="6965189" y="4211216"/>
            <a:ext cx="215857" cy="225896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47"/>
          <p:cNvCxnSpPr>
            <a:stCxn id="275" idx="2"/>
            <a:endCxn id="218" idx="0"/>
          </p:cNvCxnSpPr>
          <p:nvPr/>
        </p:nvCxnSpPr>
        <p:spPr>
          <a:xfrm rot="16200000" flipH="1">
            <a:off x="7081206" y="4752396"/>
            <a:ext cx="362942" cy="16326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256"/>
          <p:cNvSpPr/>
          <p:nvPr/>
        </p:nvSpPr>
        <p:spPr>
          <a:xfrm>
            <a:off x="2339752" y="1628800"/>
            <a:ext cx="214314" cy="214314"/>
          </a:xfrm>
          <a:prstGeom prst="ellipse">
            <a:avLst/>
          </a:prstGeom>
          <a:solidFill>
            <a:srgbClr val="FFFF00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sz="1200" dirty="0" smtClean="0">
                <a:solidFill>
                  <a:schemeClr val="tx1"/>
                </a:solidFill>
              </a:rPr>
              <a:t>3</a:t>
            </a:r>
            <a:endParaRPr lang="he-IL" sz="1200" dirty="0">
              <a:solidFill>
                <a:schemeClr val="tx1"/>
              </a:solidFill>
            </a:endParaRPr>
          </a:p>
        </p:txBody>
      </p:sp>
      <p:grpSp>
        <p:nvGrpSpPr>
          <p:cNvPr id="122" name="Group 60"/>
          <p:cNvGrpSpPr/>
          <p:nvPr/>
        </p:nvGrpSpPr>
        <p:grpSpPr>
          <a:xfrm>
            <a:off x="1403648" y="5692967"/>
            <a:ext cx="1428760" cy="1165033"/>
            <a:chOff x="1214414" y="5478677"/>
            <a:chExt cx="1428760" cy="1165033"/>
          </a:xfrm>
        </p:grpSpPr>
        <p:grpSp>
          <p:nvGrpSpPr>
            <p:cNvPr id="123" name="Group 47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125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126" name="Rectangle 28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endParaRPr lang="he-IL"/>
              </a:p>
            </p:txBody>
          </p:sp>
        </p:grpSp>
        <p:sp>
          <p:nvSpPr>
            <p:cNvPr id="124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92593E-6 L 0.20833 -0.00186 L 0.20833 0.30925 " pathEditMode="relative" ptsTypes="AAA">
                                      <p:cBhvr>
                                        <p:cTn id="11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1257</Words>
  <Application>Microsoft Office PowerPoint</Application>
  <PresentationFormat>‫הצגה על המסך (4:3)</PresentationFormat>
  <Paragraphs>719</Paragraphs>
  <Slides>14</Slides>
  <Notes>4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יואב</dc:creator>
  <cp:lastModifiedBy>יואב</cp:lastModifiedBy>
  <cp:revision>22</cp:revision>
  <dcterms:created xsi:type="dcterms:W3CDTF">2013-04-05T15:53:42Z</dcterms:created>
  <dcterms:modified xsi:type="dcterms:W3CDTF">2013-04-17T19:14:21Z</dcterms:modified>
</cp:coreProperties>
</file>