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3"/>
  </p:notesMasterIdLst>
  <p:sldIdLst>
    <p:sldId id="308" r:id="rId2"/>
    <p:sldId id="309" r:id="rId3"/>
    <p:sldId id="310" r:id="rId4"/>
    <p:sldId id="311" r:id="rId5"/>
    <p:sldId id="312" r:id="rId6"/>
    <p:sldId id="313" r:id="rId7"/>
    <p:sldId id="291" r:id="rId8"/>
    <p:sldId id="314" r:id="rId9"/>
    <p:sldId id="315" r:id="rId10"/>
    <p:sldId id="295" r:id="rId11"/>
    <p:sldId id="296" r:id="rId12"/>
    <p:sldId id="294" r:id="rId13"/>
    <p:sldId id="281" r:id="rId14"/>
    <p:sldId id="304" r:id="rId15"/>
    <p:sldId id="300" r:id="rId16"/>
    <p:sldId id="305" r:id="rId17"/>
    <p:sldId id="301" r:id="rId18"/>
    <p:sldId id="302" r:id="rId19"/>
    <p:sldId id="307" r:id="rId20"/>
    <p:sldId id="316" r:id="rId21"/>
    <p:sldId id="31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3399"/>
    <a:srgbClr val="003366"/>
    <a:srgbClr val="DDE14B"/>
    <a:srgbClr val="003399"/>
    <a:srgbClr val="0066CC"/>
    <a:srgbClr val="0033CC"/>
    <a:srgbClr val="3333CC"/>
    <a:srgbClr val="0066FF"/>
    <a:srgbClr val="00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87" autoAdjust="0"/>
    <p:restoredTop sz="67966" autoAdjust="0"/>
  </p:normalViewPr>
  <p:slideViewPr>
    <p:cSldViewPr>
      <p:cViewPr varScale="1">
        <p:scale>
          <a:sx n="51" d="100"/>
          <a:sy n="51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A55FF-C35B-46F9-A622-8D854F5DC203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37B4-EDB9-4B95-B38B-55516F102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133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הערות:</a:t>
            </a:r>
          </a:p>
          <a:p>
            <a:pPr algn="r" rtl="1"/>
            <a:r>
              <a:rPr lang="he-IL" dirty="0" smtClean="0"/>
              <a:t>מי אנחנו. להגיד שאנחנו רוצים לעת</a:t>
            </a:r>
            <a:r>
              <a:rPr lang="he-IL" baseline="0" dirty="0" smtClean="0"/>
              <a:t> עתה את </a:t>
            </a:r>
            <a:r>
              <a:rPr lang="he-IL" baseline="0" dirty="0" err="1" smtClean="0"/>
              <a:t>הפרוייקט</a:t>
            </a:r>
            <a:r>
              <a:rPr lang="he-IL" baseline="0" dirty="0" smtClean="0"/>
              <a:t> כחד- </a:t>
            </a:r>
            <a:r>
              <a:rPr lang="he-IL" baseline="0" dirty="0" err="1" smtClean="0"/>
              <a:t>סמסטריאלי</a:t>
            </a:r>
            <a:r>
              <a:rPr lang="he-IL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1" baseline="0" dirty="0" smtClean="0"/>
              <a:t>RX</a:t>
            </a:r>
            <a:r>
              <a:rPr lang="he-IL" baseline="0" dirty="0" smtClean="0"/>
              <a:t> "</a:t>
            </a:r>
            <a:r>
              <a:rPr lang="he-IL" b="1" baseline="0" dirty="0" smtClean="0"/>
              <a:t>מפשיט" את המידע מהעטיפה </a:t>
            </a:r>
            <a:r>
              <a:rPr lang="he-IL" baseline="0" dirty="0" smtClean="0"/>
              <a:t>(</a:t>
            </a:r>
            <a:r>
              <a:rPr lang="en-US" baseline="0" dirty="0" smtClean="0"/>
              <a:t>start bit, end bit, parity</a:t>
            </a:r>
            <a:r>
              <a:rPr lang="he-IL" baseline="0" dirty="0" smtClean="0"/>
              <a:t>) ומעביר את </a:t>
            </a:r>
            <a:r>
              <a:rPr lang="he-IL" baseline="0" dirty="0" err="1" smtClean="0"/>
              <a:t>הדאטא</a:t>
            </a:r>
            <a:r>
              <a:rPr lang="he-IL" baseline="0" dirty="0" smtClean="0"/>
              <a:t> עצמו</a:t>
            </a:r>
            <a:endParaRPr lang="en-US" b="1" baseline="0" dirty="0" smtClean="0">
              <a:solidFill>
                <a:srgbClr val="FF0000"/>
              </a:solidFill>
            </a:endParaRPr>
          </a:p>
          <a:p>
            <a:pPr algn="r" rtl="1"/>
            <a:endParaRPr lang="en-US" b="1" baseline="0" dirty="0" smtClean="0">
              <a:solidFill>
                <a:srgbClr val="FF0000"/>
              </a:solidFill>
            </a:endParaRPr>
          </a:p>
          <a:p>
            <a:pPr algn="r" rtl="1"/>
            <a:r>
              <a:rPr lang="he-IL" b="1" baseline="0" dirty="0" smtClean="0">
                <a:solidFill>
                  <a:srgbClr val="FF0000"/>
                </a:solidFill>
              </a:rPr>
              <a:t>ה</a:t>
            </a:r>
            <a:r>
              <a:rPr lang="en-US" b="1" baseline="0" dirty="0" err="1" smtClean="0">
                <a:solidFill>
                  <a:srgbClr val="FF0000"/>
                </a:solidFill>
              </a:rPr>
              <a:t>uart</a:t>
            </a:r>
            <a:r>
              <a:rPr lang="en-US" b="1" baseline="0" dirty="0" smtClean="0">
                <a:solidFill>
                  <a:srgbClr val="FF0000"/>
                </a:solidFill>
              </a:rPr>
              <a:t> </a:t>
            </a:r>
            <a:r>
              <a:rPr lang="en-US" b="1" baseline="0" dirty="0" err="1" smtClean="0">
                <a:solidFill>
                  <a:srgbClr val="FF0000"/>
                </a:solidFill>
              </a:rPr>
              <a:t>tx</a:t>
            </a:r>
            <a:r>
              <a:rPr lang="en-US" b="1" baseline="0" dirty="0" smtClean="0">
                <a:solidFill>
                  <a:srgbClr val="FF0000"/>
                </a:solidFill>
              </a:rPr>
              <a:t> </a:t>
            </a:r>
            <a:r>
              <a:rPr lang="he-IL" b="1" baseline="0" dirty="0" smtClean="0">
                <a:solidFill>
                  <a:srgbClr val="FF0000"/>
                </a:solidFill>
              </a:rPr>
              <a:t> "עוטף" את המידע </a:t>
            </a:r>
            <a:r>
              <a:rPr lang="he-IL" b="0" baseline="0" dirty="0" smtClean="0">
                <a:solidFill>
                  <a:srgbClr val="FF0000"/>
                </a:solidFill>
              </a:rPr>
              <a:t>לפי פרוטוקול ה</a:t>
            </a:r>
            <a:r>
              <a:rPr lang="en-US" b="0" baseline="0" dirty="0" smtClean="0">
                <a:solidFill>
                  <a:srgbClr val="FF0000"/>
                </a:solidFill>
              </a:rPr>
              <a:t>UART</a:t>
            </a:r>
            <a:r>
              <a:rPr lang="he-IL" b="0" baseline="0" dirty="0" smtClean="0">
                <a:solidFill>
                  <a:srgbClr val="FF0000"/>
                </a:solidFill>
              </a:rPr>
              <a:t> חבילות, ושולח כל פעם חבילה במקביל </a:t>
            </a:r>
            <a:r>
              <a:rPr lang="en-US" b="0" baseline="0" dirty="0" smtClean="0">
                <a:solidFill>
                  <a:srgbClr val="FF0000"/>
                </a:solidFill>
              </a:rPr>
              <a:t>UART TX</a:t>
            </a:r>
            <a:r>
              <a:rPr lang="he-IL" b="0" baseline="0" dirty="0" smtClean="0">
                <a:solidFill>
                  <a:srgbClr val="FF0000"/>
                </a:solidFill>
              </a:rPr>
              <a:t> </a:t>
            </a:r>
            <a:r>
              <a:rPr lang="he-IL" b="1" baseline="0" dirty="0" smtClean="0">
                <a:solidFill>
                  <a:srgbClr val="FF0000"/>
                </a:solidFill>
              </a:rPr>
              <a:t>שמוציא את זה טורי </a:t>
            </a:r>
            <a:r>
              <a:rPr lang="he-IL" b="0" baseline="0" dirty="0" smtClean="0">
                <a:solidFill>
                  <a:srgbClr val="FF0000"/>
                </a:solidFill>
              </a:rPr>
              <a:t>לפי פרוטוקול </a:t>
            </a:r>
            <a:r>
              <a:rPr lang="en-US" b="0" baseline="0" dirty="0" smtClean="0">
                <a:solidFill>
                  <a:srgbClr val="FF0000"/>
                </a:solidFill>
              </a:rPr>
              <a:t>UART</a:t>
            </a:r>
            <a:endParaRPr lang="he-IL" b="0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בהתחלה</a:t>
            </a:r>
            <a:r>
              <a:rPr lang="he-IL" baseline="0" dirty="0" smtClean="0"/>
              <a:t> נציג מה מבנה הפקודה שלנו</a:t>
            </a:r>
            <a:r>
              <a:rPr lang="he-IL" u="sng" baseline="0" dirty="0" smtClean="0">
                <a:solidFill>
                  <a:srgbClr val="FF0000"/>
                </a:solidFill>
              </a:rPr>
              <a:t>:</a:t>
            </a:r>
          </a:p>
          <a:p>
            <a:pPr algn="r" rtl="1"/>
            <a:r>
              <a:rPr lang="he-IL" u="none" baseline="0" dirty="0" smtClean="0">
                <a:solidFill>
                  <a:srgbClr val="FF0000"/>
                </a:solidFill>
              </a:rPr>
              <a:t>0/1- האם להוסיף או להוריד את הסמל ממקום </a:t>
            </a:r>
            <a:r>
              <a:rPr lang="en-US" u="none" baseline="0" dirty="0" smtClean="0">
                <a:solidFill>
                  <a:srgbClr val="FF0000"/>
                </a:solidFill>
              </a:rPr>
              <a:t>X,Y</a:t>
            </a:r>
            <a:r>
              <a:rPr lang="he-IL" u="none" baseline="0" dirty="0" smtClean="0">
                <a:solidFill>
                  <a:srgbClr val="FF0000"/>
                </a:solidFill>
              </a:rPr>
              <a:t> במסך.</a:t>
            </a:r>
          </a:p>
          <a:p>
            <a:pPr algn="r" rtl="1"/>
            <a:r>
              <a:rPr lang="he-IL" u="none" baseline="0" dirty="0" smtClean="0">
                <a:solidFill>
                  <a:srgbClr val="FF0000"/>
                </a:solidFill>
              </a:rPr>
              <a:t>כתובת הביט הראשון של הסמל ב</a:t>
            </a:r>
            <a:r>
              <a:rPr lang="en-US" u="none" baseline="0" dirty="0" smtClean="0">
                <a:solidFill>
                  <a:srgbClr val="FF0000"/>
                </a:solidFill>
              </a:rPr>
              <a:t>SDRAM</a:t>
            </a:r>
            <a:endParaRPr lang="he-IL" u="none" baseline="0" dirty="0" smtClean="0">
              <a:solidFill>
                <a:srgbClr val="FF0000"/>
              </a:solidFill>
            </a:endParaRPr>
          </a:p>
          <a:p>
            <a:pPr algn="r" rtl="1"/>
            <a:r>
              <a:rPr lang="he-IL" u="none" baseline="0" dirty="0" smtClean="0">
                <a:solidFill>
                  <a:srgbClr val="FF0000"/>
                </a:solidFill>
              </a:rPr>
              <a:t>מיקום במסך בציר </a:t>
            </a:r>
            <a:r>
              <a:rPr lang="en-US" u="none" baseline="0" dirty="0" smtClean="0">
                <a:solidFill>
                  <a:srgbClr val="FF0000"/>
                </a:solidFill>
              </a:rPr>
              <a:t>X</a:t>
            </a:r>
            <a:r>
              <a:rPr lang="he-IL" u="none" baseline="0" dirty="0" smtClean="0">
                <a:solidFill>
                  <a:srgbClr val="FF0000"/>
                </a:solidFill>
              </a:rPr>
              <a:t> (5 ביט כי יש 20 סמלים בציר </a:t>
            </a:r>
            <a:r>
              <a:rPr lang="en-US" u="none" baseline="0" dirty="0" smtClean="0">
                <a:solidFill>
                  <a:srgbClr val="FF0000"/>
                </a:solidFill>
              </a:rPr>
              <a:t>X</a:t>
            </a:r>
            <a:r>
              <a:rPr lang="he-IL" u="none" baseline="0" dirty="0" smtClean="0">
                <a:solidFill>
                  <a:srgbClr val="FF0000"/>
                </a:solidFill>
              </a:rPr>
              <a:t>)</a:t>
            </a:r>
          </a:p>
          <a:p>
            <a:pPr algn="r" rtl="1"/>
            <a:r>
              <a:rPr lang="he-IL" u="none" baseline="0" dirty="0" smtClean="0">
                <a:solidFill>
                  <a:srgbClr val="FF0000"/>
                </a:solidFill>
              </a:rPr>
              <a:t>מיקום במסך בציר </a:t>
            </a:r>
            <a:r>
              <a:rPr lang="en-US" u="none" baseline="0" dirty="0" smtClean="0">
                <a:solidFill>
                  <a:srgbClr val="FF0000"/>
                </a:solidFill>
              </a:rPr>
              <a:t>Y</a:t>
            </a:r>
            <a:r>
              <a:rPr lang="he-IL" u="none" baseline="0" dirty="0" smtClean="0">
                <a:solidFill>
                  <a:srgbClr val="FF0000"/>
                </a:solidFill>
              </a:rPr>
              <a:t> (4 ביט כי יש 15 סמלים בציר </a:t>
            </a:r>
            <a:r>
              <a:rPr lang="en-US" u="none" baseline="0" dirty="0" smtClean="0">
                <a:solidFill>
                  <a:srgbClr val="FF0000"/>
                </a:solidFill>
              </a:rPr>
              <a:t>X</a:t>
            </a:r>
            <a:r>
              <a:rPr lang="he-IL" u="none" baseline="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0" baseline="0" dirty="0" smtClean="0"/>
              <a:t>RAM</a:t>
            </a:r>
            <a:r>
              <a:rPr lang="he-IL" b="0" baseline="0" dirty="0" smtClean="0"/>
              <a:t>: כל בלוק </a:t>
            </a:r>
            <a:r>
              <a:rPr lang="en-US" b="0" baseline="0" dirty="0" smtClean="0"/>
              <a:t>X,Y </a:t>
            </a:r>
            <a:r>
              <a:rPr lang="he-IL" b="0" baseline="0" dirty="0" smtClean="0"/>
              <a:t> במסך מקבל כתובת משול ב</a:t>
            </a:r>
            <a:r>
              <a:rPr lang="en-US" b="0" baseline="0" dirty="0" smtClean="0"/>
              <a:t>SDRAM </a:t>
            </a:r>
            <a:r>
              <a:rPr lang="he-IL" b="0" baseline="0" dirty="0" smtClean="0"/>
              <a:t> כשכתובת זו מכילה את הביט הראשון של הסמל אותו רוצים להציג באותו בלוק.</a:t>
            </a:r>
          </a:p>
          <a:p>
            <a:pPr algn="r" rtl="1"/>
            <a:r>
              <a:rPr lang="he-IL" b="0" baseline="0" dirty="0" smtClean="0"/>
              <a:t>רוחב:כתלות במספר הסמלים.</a:t>
            </a:r>
          </a:p>
          <a:p>
            <a:pPr algn="r" rtl="1"/>
            <a:r>
              <a:rPr lang="he-IL" b="0" baseline="0" dirty="0" smtClean="0"/>
              <a:t>אורך: 15</a:t>
            </a:r>
            <a:r>
              <a:rPr lang="en-US" b="0" baseline="0" dirty="0" smtClean="0"/>
              <a:t>X</a:t>
            </a:r>
            <a:r>
              <a:rPr lang="he-IL" b="0" baseline="0" dirty="0" smtClean="0"/>
              <a:t>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:SDRAM</a:t>
            </a:r>
          </a:p>
          <a:p>
            <a:pPr algn="r"/>
            <a:r>
              <a:rPr lang="he-IL" dirty="0" smtClean="0"/>
              <a:t>כל</a:t>
            </a:r>
            <a:r>
              <a:rPr lang="he-IL" baseline="0" dirty="0" smtClean="0"/>
              <a:t> סמל נשמר בשתי שורות ב </a:t>
            </a:r>
          </a:p>
          <a:p>
            <a:pPr algn="r"/>
            <a:r>
              <a:rPr lang="en-US" baseline="0" dirty="0" smtClean="0"/>
              <a:t>.SDRAM</a:t>
            </a:r>
          </a:p>
          <a:p>
            <a:pPr algn="r"/>
            <a:r>
              <a:rPr lang="he-IL" baseline="0" dirty="0" smtClean="0"/>
              <a:t>סמל כלשהו מורכב מ32 שורות כשבכל שורה 32 פיקסלים. לכן בשורה אחת ב</a:t>
            </a:r>
          </a:p>
          <a:p>
            <a:pPr algn="r"/>
            <a:r>
              <a:rPr lang="en-US" baseline="0" dirty="0" smtClean="0"/>
              <a:t>SDRAM</a:t>
            </a:r>
          </a:p>
          <a:p>
            <a:pPr algn="r"/>
            <a:r>
              <a:rPr lang="he-IL" baseline="0" dirty="0" smtClean="0"/>
              <a:t>אנו שומרים חצי סמל (16 שורות סמל) כל שורה מכילה 32 פיקסלים וכל פיקסל 32 ביט.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u="none" baseline="0" dirty="0" smtClean="0"/>
              <a:t>ייעוד, יכולות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אינטראקציה</a:t>
            </a:r>
            <a:r>
              <a:rPr lang="he-IL" baseline="0" dirty="0" smtClean="0"/>
              <a:t> בין הרכיבים:</a:t>
            </a:r>
          </a:p>
          <a:p>
            <a:pPr algn="r"/>
            <a:r>
              <a:rPr lang="he-IL" baseline="0" dirty="0" smtClean="0"/>
              <a:t>ב</a:t>
            </a:r>
          </a:p>
          <a:p>
            <a:pPr algn="r"/>
            <a:r>
              <a:rPr lang="en-US" baseline="0" dirty="0" smtClean="0"/>
              <a:t>SDRAM</a:t>
            </a:r>
            <a:endParaRPr lang="he-IL" baseline="0" dirty="0" smtClean="0"/>
          </a:p>
          <a:p>
            <a:pPr algn="r"/>
            <a:r>
              <a:rPr lang="he-IL" baseline="0" dirty="0" smtClean="0"/>
              <a:t>שמורים הסמלים. הם מועברים ל</a:t>
            </a:r>
          </a:p>
          <a:p>
            <a:pPr algn="r"/>
            <a:r>
              <a:rPr lang="en-US" baseline="0" dirty="0" smtClean="0"/>
              <a:t>FIFO</a:t>
            </a:r>
            <a:endParaRPr lang="he-IL" baseline="0" dirty="0" smtClean="0"/>
          </a:p>
          <a:p>
            <a:pPr algn="r"/>
            <a:r>
              <a:rPr lang="he-IL" baseline="0" dirty="0" smtClean="0"/>
              <a:t>שמעביר למסך.</a:t>
            </a:r>
          </a:p>
          <a:p>
            <a:pPr algn="r"/>
            <a:r>
              <a:rPr lang="he-IL" baseline="0" dirty="0" smtClean="0"/>
              <a:t>בצבעים </a:t>
            </a:r>
            <a:r>
              <a:rPr lang="he-IL" baseline="0" dirty="0" err="1" smtClean="0"/>
              <a:t>מצויין</a:t>
            </a:r>
            <a:r>
              <a:rPr lang="he-IL" baseline="0" dirty="0" smtClean="0"/>
              <a:t> מה נשמר איפה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תהליך</a:t>
            </a:r>
            <a:r>
              <a:rPr lang="he-IL" baseline="0" dirty="0" smtClean="0"/>
              <a:t> העברת המידע </a:t>
            </a:r>
            <a:r>
              <a:rPr lang="he-IL" baseline="0" dirty="0" err="1" smtClean="0"/>
              <a:t>וה</a:t>
            </a:r>
            <a:endParaRPr lang="en-US" baseline="0" dirty="0" smtClean="0"/>
          </a:p>
          <a:p>
            <a:pPr algn="r"/>
            <a:r>
              <a:rPr lang="en-US" baseline="0" dirty="0" err="1" smtClean="0"/>
              <a:t>Toggeling</a:t>
            </a:r>
            <a:r>
              <a:rPr lang="en-US" baseline="0" dirty="0" smtClean="0"/>
              <a:t> </a:t>
            </a:r>
          </a:p>
          <a:p>
            <a:pPr algn="r"/>
            <a:r>
              <a:rPr lang="he-IL" baseline="0" dirty="0" smtClean="0"/>
              <a:t>בין ה </a:t>
            </a:r>
          </a:p>
          <a:p>
            <a:pPr algn="r"/>
            <a:r>
              <a:rPr lang="en-US" baseline="0" dirty="0" smtClean="0"/>
              <a:t>FIFOs</a:t>
            </a:r>
          </a:p>
          <a:p>
            <a:pPr algn="r"/>
            <a:r>
              <a:rPr lang="he-IL" baseline="0" dirty="0" smtClean="0"/>
              <a:t>לשים לב שקצב העברת מידע בין ה</a:t>
            </a:r>
          </a:p>
          <a:p>
            <a:pPr algn="r"/>
            <a:r>
              <a:rPr lang="en-US" baseline="0" dirty="0" smtClean="0"/>
              <a:t>SDRAM</a:t>
            </a:r>
            <a:endParaRPr lang="he-IL" baseline="0" dirty="0" smtClean="0"/>
          </a:p>
          <a:p>
            <a:pPr algn="r"/>
            <a:r>
              <a:rPr lang="he-IL" baseline="0" dirty="0" smtClean="0"/>
              <a:t>ל</a:t>
            </a:r>
          </a:p>
          <a:p>
            <a:pPr algn="r"/>
            <a:r>
              <a:rPr lang="en-US" baseline="0" dirty="0" smtClean="0"/>
              <a:t>FIFO</a:t>
            </a:r>
            <a:endParaRPr lang="he-IL" baseline="0" dirty="0" smtClean="0"/>
          </a:p>
          <a:p>
            <a:pPr algn="r"/>
            <a:r>
              <a:rPr lang="he-IL" baseline="0" dirty="0" smtClean="0"/>
              <a:t>מהיר יותר מקצב העברת המידע בין ה</a:t>
            </a:r>
          </a:p>
          <a:p>
            <a:pPr algn="r"/>
            <a:r>
              <a:rPr lang="en-US" baseline="0" dirty="0" smtClean="0"/>
              <a:t>FIFO</a:t>
            </a:r>
          </a:p>
          <a:p>
            <a:pPr algn="r"/>
            <a:r>
              <a:rPr lang="he-IL" baseline="0" dirty="0" smtClean="0"/>
              <a:t>ל</a:t>
            </a:r>
          </a:p>
          <a:p>
            <a:pPr algn="r"/>
            <a:r>
              <a:rPr lang="en-US" baseline="0" smtClean="0"/>
              <a:t>Vesa</a:t>
            </a:r>
            <a:endParaRPr lang="en-US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הצגת תוכן המצגת:</a:t>
            </a:r>
          </a:p>
          <a:p>
            <a:pPr algn="r" rtl="1">
              <a:buFontTx/>
              <a:buChar char="-"/>
            </a:pPr>
            <a:r>
              <a:rPr lang="he-IL" dirty="0" smtClean="0"/>
              <a:t>מבט כללי על </a:t>
            </a:r>
            <a:r>
              <a:rPr lang="he-IL" dirty="0" err="1" smtClean="0"/>
              <a:t>הפרוייקט</a:t>
            </a:r>
            <a:r>
              <a:rPr lang="he-IL" dirty="0" smtClean="0"/>
              <a:t> ולמה הוא נועד</a:t>
            </a:r>
          </a:p>
          <a:p>
            <a:pPr algn="r" rtl="1">
              <a:buFontTx/>
              <a:buChar char="-"/>
            </a:pPr>
            <a:r>
              <a:rPr lang="he-IL" dirty="0" smtClean="0"/>
              <a:t>המטרות שאנחנו רוצים להשיג</a:t>
            </a:r>
          </a:p>
          <a:p>
            <a:pPr algn="r" rtl="1">
              <a:buFontTx/>
              <a:buChar char="-"/>
            </a:pPr>
            <a:r>
              <a:rPr lang="he-IL" dirty="0" smtClean="0"/>
              <a:t>הדרישות</a:t>
            </a:r>
            <a:r>
              <a:rPr lang="he-IL" baseline="0" dirty="0" smtClean="0"/>
              <a:t> והכלים שנשתמש בהם למימוש</a:t>
            </a:r>
          </a:p>
          <a:p>
            <a:pPr algn="r" rtl="1">
              <a:buFontTx/>
              <a:buChar char="-"/>
            </a:pPr>
            <a:r>
              <a:rPr lang="he-IL" baseline="0" dirty="0" smtClean="0"/>
              <a:t>הארכיטקטורה העליונה ומבט כולל על מבנה המערכת</a:t>
            </a:r>
          </a:p>
          <a:p>
            <a:pPr algn="r" rtl="1">
              <a:buFontTx/>
              <a:buChar char="-"/>
            </a:pPr>
            <a:r>
              <a:rPr lang="he-IL" baseline="0" dirty="0" smtClean="0"/>
              <a:t>הסברת עקרון הפעולה</a:t>
            </a:r>
          </a:p>
          <a:p>
            <a:pPr algn="r" rtl="1">
              <a:buFontTx/>
              <a:buChar char="-"/>
            </a:pPr>
            <a:r>
              <a:rPr lang="he-IL" baseline="0" dirty="0" smtClean="0"/>
              <a:t>הלו"ז של </a:t>
            </a:r>
            <a:r>
              <a:rPr lang="he-IL" baseline="0" dirty="0" err="1" smtClean="0"/>
              <a:t>הפרוייקט</a:t>
            </a:r>
            <a:endParaRPr lang="he-IL" dirty="0" smtClean="0"/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הצורך: שינויים מהירים של תצוגת המסך.</a:t>
            </a:r>
          </a:p>
          <a:p>
            <a:pPr algn="r" rtl="1"/>
            <a:r>
              <a:rPr lang="he-IL" baseline="0" dirty="0" smtClean="0"/>
              <a:t>הפתרון: ביצוע אותם שינויים תוך כדי יצירת התמונה ללא צורך בשמירת פריים שלם.</a:t>
            </a:r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להסביר בקצרה מה רואים בתמונה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הצורך: שינויים מהירים של תצוגת המסך.</a:t>
            </a:r>
          </a:p>
          <a:p>
            <a:pPr algn="r" rtl="1"/>
            <a:r>
              <a:rPr lang="he-IL" baseline="0" dirty="0" smtClean="0"/>
              <a:t>הפתרון: ביצוע אותם שינויים תוך כדי יצירת התמונה ללא צורך בשמירת פריים שלם.</a:t>
            </a:r>
          </a:p>
          <a:p>
            <a:pPr algn="r" rtl="1"/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המטרות</a:t>
            </a:r>
            <a:r>
              <a:rPr lang="he-IL" baseline="0" dirty="0" smtClean="0"/>
              <a:t> שאנחנו רוצים להשיג</a:t>
            </a:r>
            <a:r>
              <a:rPr lang="en-US" baseline="0" dirty="0" smtClean="0"/>
              <a:t> </a:t>
            </a:r>
            <a:r>
              <a:rPr lang="he-IL" baseline="0" dirty="0" smtClean="0"/>
              <a:t>:</a:t>
            </a:r>
          </a:p>
          <a:p>
            <a:pPr algn="r" rtl="1">
              <a:buFontTx/>
              <a:buNone/>
            </a:pPr>
            <a:r>
              <a:rPr lang="he-IL" baseline="0" dirty="0" smtClean="0"/>
              <a:t>1. שימוש באלגוריתם חכם שיאפשר ניהול יעיל של הפקודות/השינויים המתקבלים מהמשתמש והצגתן </a:t>
            </a:r>
            <a:r>
              <a:rPr lang="en-US" baseline="0" dirty="0" smtClean="0"/>
              <a:t>On line</a:t>
            </a:r>
            <a:r>
              <a:rPr lang="he-IL" baseline="0" dirty="0" smtClean="0"/>
              <a:t> למסך    </a:t>
            </a:r>
          </a:p>
          <a:p>
            <a:pPr algn="r" rtl="1">
              <a:buFontTx/>
              <a:buNone/>
            </a:pPr>
            <a:r>
              <a:rPr lang="he-IL" baseline="0" dirty="0" smtClean="0"/>
              <a:t>2. מינימום שימוש בזיכרון ומשאבי ה </a:t>
            </a:r>
            <a:r>
              <a:rPr lang="en-US" baseline="0" dirty="0" smtClean="0"/>
              <a:t>FPGA</a:t>
            </a:r>
            <a:r>
              <a:rPr lang="he-IL" baseline="0" dirty="0" smtClean="0"/>
              <a:t> תוך כדי ביצועים מהירים.</a:t>
            </a:r>
            <a:endParaRPr lang="en-US" baseline="0" dirty="0" smtClean="0"/>
          </a:p>
          <a:p>
            <a:pPr algn="r" rtl="1">
              <a:buFontTx/>
              <a:buNone/>
            </a:pPr>
            <a:r>
              <a:rPr lang="he-IL" baseline="0" dirty="0" smtClean="0"/>
              <a:t>3. יישום כל זה באמצעות </a:t>
            </a:r>
            <a:r>
              <a:rPr lang="en-US" baseline="0" dirty="0" smtClean="0"/>
              <a:t>FPGA</a:t>
            </a:r>
            <a:r>
              <a:rPr lang="he-IL" baseline="0" dirty="0" smtClean="0"/>
              <a:t>.</a:t>
            </a:r>
          </a:p>
          <a:p>
            <a:pPr algn="r" rtl="1">
              <a:buFontTx/>
              <a:buNone/>
            </a:pPr>
            <a:r>
              <a:rPr lang="he-IL" baseline="0" dirty="0" smtClean="0"/>
              <a:t>4. צריבת ה </a:t>
            </a:r>
            <a:r>
              <a:rPr lang="en-US" baseline="0" dirty="0" smtClean="0"/>
              <a:t>FPGA</a:t>
            </a:r>
            <a:r>
              <a:rPr lang="he-IL" baseline="0" dirty="0" smtClean="0"/>
              <a:t>.</a:t>
            </a:r>
          </a:p>
          <a:p>
            <a:pPr algn="r" rtl="1">
              <a:buFontTx/>
              <a:buNone/>
            </a:pPr>
            <a:r>
              <a:rPr lang="he-IL" baseline="0" dirty="0" smtClean="0"/>
              <a:t>5. שימוש ב </a:t>
            </a:r>
            <a:r>
              <a:rPr lang="en-US" baseline="0" dirty="0" smtClean="0"/>
              <a:t>GUI</a:t>
            </a:r>
            <a:r>
              <a:rPr lang="he-IL" baseline="0" dirty="0" smtClean="0"/>
              <a:t> אינטראקטיבי (כלומר המשתמש מזין שינויים שמשודרים </a:t>
            </a:r>
            <a:r>
              <a:rPr lang="en-US" baseline="0" dirty="0" smtClean="0"/>
              <a:t>on-line</a:t>
            </a:r>
            <a:r>
              <a:rPr lang="he-IL" baseline="0" dirty="0" smtClean="0"/>
              <a:t>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השפה</a:t>
            </a:r>
            <a:r>
              <a:rPr lang="he-IL" baseline="0" dirty="0" smtClean="0"/>
              <a:t> שבה ניישם את המערכת היא בשפת </a:t>
            </a:r>
            <a:r>
              <a:rPr lang="en-US" baseline="0" dirty="0" smtClean="0"/>
              <a:t>VHDL</a:t>
            </a:r>
            <a:r>
              <a:rPr lang="he-IL" baseline="0" dirty="0" smtClean="0"/>
              <a:t>. נשתמש בלוח </a:t>
            </a:r>
            <a:r>
              <a:rPr lang="en-US" baseline="0" dirty="0" smtClean="0"/>
              <a:t>DE2</a:t>
            </a:r>
            <a:r>
              <a:rPr lang="he-IL" baseline="0" dirty="0" smtClean="0"/>
              <a:t> שעליו יש </a:t>
            </a:r>
            <a:r>
              <a:rPr lang="en-US" baseline="0" dirty="0" smtClean="0"/>
              <a:t>FPGA</a:t>
            </a:r>
            <a:r>
              <a:rPr lang="he-IL" baseline="0" dirty="0" smtClean="0"/>
              <a:t> של חברת </a:t>
            </a:r>
            <a:r>
              <a:rPr lang="en-US" baseline="0" dirty="0" err="1" smtClean="0"/>
              <a:t>Altera</a:t>
            </a:r>
            <a:r>
              <a:rPr lang="en-US" baseline="0" dirty="0" smtClean="0"/>
              <a:t> </a:t>
            </a:r>
            <a:r>
              <a:rPr lang="he-IL" baseline="0" dirty="0" smtClean="0"/>
              <a:t> : </a:t>
            </a:r>
            <a:r>
              <a:rPr lang="en-US" baseline="0" dirty="0" smtClean="0"/>
              <a:t>Cyclone II</a:t>
            </a:r>
            <a:r>
              <a:rPr lang="he-IL" baseline="0" dirty="0" smtClean="0"/>
              <a:t> </a:t>
            </a:r>
          </a:p>
          <a:p>
            <a:pPr algn="r" rtl="1"/>
            <a:r>
              <a:rPr lang="he-IL" baseline="0" dirty="0" smtClean="0"/>
              <a:t>התקשורת החיצונית בין המערכת למחשב תבוצע באמצעות פרוטוקול </a:t>
            </a:r>
            <a:r>
              <a:rPr lang="en-US" baseline="0" dirty="0" smtClean="0"/>
              <a:t>UART</a:t>
            </a:r>
            <a:r>
              <a:rPr lang="he-IL" baseline="0" dirty="0" smtClean="0"/>
              <a:t> </a:t>
            </a:r>
          </a:p>
          <a:p>
            <a:pPr algn="r" rtl="1"/>
            <a:r>
              <a:rPr lang="he-IL" baseline="0" dirty="0" smtClean="0"/>
              <a:t>התקשורת בין הבלוקים הפנימיים תבוצע בהתאם לפרוטוקול </a:t>
            </a:r>
            <a:r>
              <a:rPr lang="en-US" baseline="0" dirty="0" smtClean="0"/>
              <a:t>WISHBONE</a:t>
            </a:r>
            <a:endParaRPr lang="he-IL" baseline="0" dirty="0" smtClean="0"/>
          </a:p>
          <a:p>
            <a:pPr algn="r" rtl="1"/>
            <a:r>
              <a:rPr lang="he-IL" baseline="0" dirty="0" smtClean="0"/>
              <a:t>כל הבלוקים עובדים בתדר של 133</a:t>
            </a:r>
            <a:r>
              <a:rPr lang="en-US" baseline="0" dirty="0" smtClean="0"/>
              <a:t>MHz</a:t>
            </a:r>
            <a:r>
              <a:rPr lang="he-IL" baseline="0" dirty="0" smtClean="0"/>
              <a:t> למעט ה</a:t>
            </a:r>
            <a:r>
              <a:rPr lang="en-US" baseline="0" dirty="0" err="1" smtClean="0"/>
              <a:t>Vesa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ED2342-45BC-411C-BBAC-D6CEDC703F8A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600200"/>
            <a:ext cx="1615440" cy="857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2438400"/>
            <a:ext cx="7239000" cy="1077218"/>
          </a:xfrm>
          <a:prstGeom prst="rect">
            <a:avLst/>
          </a:prstGeom>
          <a:noFill/>
        </p:spPr>
        <p:txBody>
          <a:bodyPr wrap="square" rtlCol="1" anchor="ctr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Characterization presentation</a:t>
            </a:r>
          </a:p>
          <a:p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  <p:sp>
        <p:nvSpPr>
          <p:cNvPr id="8" name="כותרת משנה 2"/>
          <p:cNvSpPr txBox="1">
            <a:spLocks/>
          </p:cNvSpPr>
          <p:nvPr/>
        </p:nvSpPr>
        <p:spPr>
          <a:xfrm>
            <a:off x="1143000" y="3962400"/>
            <a:ext cx="6705600" cy="2057400"/>
          </a:xfrm>
          <a:prstGeom prst="rect">
            <a:avLst/>
          </a:prstGeom>
        </p:spPr>
        <p:txBody>
          <a:bodyPr tIns="0" anchor="t">
            <a:noAutofit/>
          </a:bodyPr>
          <a:lstStyle/>
          <a:p>
            <a:pPr marL="27432" lvl="0">
              <a:buClr>
                <a:schemeClr val="accent1"/>
              </a:buClr>
              <a:buSzPct val="80000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latin typeface="+mj-lt"/>
              </a:rPr>
              <a:t>Presented by : Olga </a:t>
            </a:r>
            <a:r>
              <a:rPr lang="en-US" sz="2400" b="1" dirty="0" err="1" smtClean="0">
                <a:latin typeface="+mj-lt"/>
              </a:rPr>
              <a:t>Liberman</a:t>
            </a:r>
            <a:r>
              <a:rPr lang="en-US" sz="2400" b="1" dirty="0" smtClean="0">
                <a:latin typeface="+mj-lt"/>
              </a:rPr>
              <a:t> &amp; </a:t>
            </a:r>
            <a:r>
              <a:rPr lang="en-US" sz="2400" b="1" dirty="0" err="1" smtClean="0">
                <a:latin typeface="+mj-lt"/>
              </a:rPr>
              <a:t>Yoav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Shvartz</a:t>
            </a: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+mj-lt"/>
              </a:rPr>
              <a:t>Supervisor : Moshe </a:t>
            </a:r>
            <a:r>
              <a:rPr lang="en-US" sz="2400" b="1" dirty="0" err="1" smtClean="0">
                <a:latin typeface="+mj-lt"/>
              </a:rPr>
              <a:t>Porian</a:t>
            </a: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+mj-lt"/>
              </a:rPr>
              <a:t>1 - Semester project</a:t>
            </a:r>
          </a:p>
          <a:p>
            <a:pPr marL="27432" lvl="0">
              <a:buClr>
                <a:schemeClr val="accent1"/>
              </a:buClr>
              <a:buSzPct val="80000"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+mj-lt"/>
              </a:rPr>
              <a:t>24.11.2011</a:t>
            </a:r>
            <a:endParaRPr kumimoji="0" lang="he-IL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pic>
        <p:nvPicPr>
          <p:cNvPr id="10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7620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מלבן 10"/>
          <p:cNvSpPr/>
          <p:nvPr/>
        </p:nvSpPr>
        <p:spPr>
          <a:xfrm>
            <a:off x="838200" y="1371600"/>
            <a:ext cx="6265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Symbol Generator</a:t>
            </a:r>
            <a:endParaRPr lang="he-IL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7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8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9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10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11" name="Elbow Connector 8"/>
          <p:cNvCxnSpPr>
            <a:endCxn id="8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4" name="Elbow Connector 12"/>
          <p:cNvCxnSpPr>
            <a:stCxn id="38" idx="2"/>
            <a:endCxn id="13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7" name="Elbow Connector 140"/>
          <p:cNvCxnSpPr>
            <a:endCxn id="10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0" name="Elbow Connector 18"/>
          <p:cNvCxnSpPr>
            <a:stCxn id="19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2" name="Rounded Rectangle 20"/>
          <p:cNvSpPr/>
          <p:nvPr/>
        </p:nvSpPr>
        <p:spPr>
          <a:xfrm>
            <a:off x="5350534" y="5256187"/>
            <a:ext cx="2710688" cy="11331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5998742" y="5047929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4" name="Elbow Connector 133"/>
          <p:cNvCxnSpPr/>
          <p:nvPr/>
        </p:nvCxnSpPr>
        <p:spPr>
          <a:xfrm rot="16200000" flipV="1">
            <a:off x="4537763" y="3463237"/>
            <a:ext cx="2011813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2" idx="3"/>
            <a:endCxn id="28" idx="1"/>
          </p:cNvCxnSpPr>
          <p:nvPr/>
        </p:nvCxnSpPr>
        <p:spPr>
          <a:xfrm>
            <a:off x="8061222" y="5822738"/>
            <a:ext cx="493054" cy="442837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9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4879112" y="3304739"/>
            <a:ext cx="267690" cy="24865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8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1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5" idx="0"/>
          </p:cNvCxnSpPr>
          <p:nvPr/>
        </p:nvCxnSpPr>
        <p:spPr>
          <a:xfrm flipV="1">
            <a:off x="3771958" y="3342231"/>
            <a:ext cx="904324" cy="8041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6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4891515" y="5637375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4810" y="2714620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47" name="קבוצה 46"/>
          <p:cNvGrpSpPr/>
          <p:nvPr/>
        </p:nvGrpSpPr>
        <p:grpSpPr>
          <a:xfrm>
            <a:off x="228600" y="2590800"/>
            <a:ext cx="1143000" cy="533400"/>
            <a:chOff x="228600" y="2590800"/>
            <a:chExt cx="1143000" cy="533400"/>
          </a:xfrm>
        </p:grpSpPr>
        <p:sp>
          <p:nvSpPr>
            <p:cNvPr id="44" name="TextBox 43"/>
            <p:cNvSpPr txBox="1"/>
            <p:nvPr/>
          </p:nvSpPr>
          <p:spPr>
            <a:xfrm>
              <a:off x="304800" y="2667000"/>
              <a:ext cx="1066800" cy="38100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err="1" smtClean="0">
                  <a:latin typeface="+mj-lt"/>
                </a:rPr>
                <a:t>opcode</a:t>
              </a:r>
              <a:endParaRPr lang="he-IL" b="1" dirty="0">
                <a:latin typeface="+mj-lt"/>
              </a:endParaRPr>
            </a:p>
          </p:txBody>
        </p:sp>
        <p:sp>
          <p:nvSpPr>
            <p:cNvPr id="46" name="אליפסה 45"/>
            <p:cNvSpPr/>
            <p:nvPr/>
          </p:nvSpPr>
          <p:spPr>
            <a:xfrm>
              <a:off x="228600" y="2590800"/>
              <a:ext cx="1066800" cy="533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5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9 -0.03959 C 0.03837 -0.03797 0.04184 -0.03658 0.04531 -0.03496 C 0.04705 -0.03426 0.05035 -0.03287 0.05035 -0.03287 C 0.06441 -0.03449 0.07639 -0.03889 0.0901 -0.0419 C 0.10295 -0.05047 0.10972 -0.06297 0.11771 -0.07871 C 0.11979 -0.08264 0.11997 -0.08797 0.12118 -0.0926 C 0.12188 -0.09561 0.12465 -0.09699 0.12622 -0.09954 C 0.1276 -0.10162 0.1283 -0.1044 0.12969 -0.10625 C 0.1342 -0.11204 0.13594 -0.11088 0.14184 -0.1132 C 0.14948 -0.11621 0.1566 -0.11991 0.16424 -0.12246 C 0.17222 -0.12176 0.18038 -0.12014 0.18837 -0.12014 C 0.1908 -0.12014 0.19288 -0.12246 0.19531 -0.12246 C 0.20226 -0.12246 0.21858 -0.1169 0.22622 -0.11551 C 0.2526 -0.12246 0.23767 -0.11968 0.27118 -0.12246 C 0.28299 -0.12523 0.29392 -0.12523 0.30556 -0.12014 C 0.31128 -0.12269 0.30885 -0.12246 0.3125 -0.12246 " pathEditMode="relative" ptsTypes="fffffffffffffff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5 -0.12246 C 0.31962 -0.12478 0.32171 -0.12686 0.32969 -0.12246 C 0.33351 -0.12038 0.33664 -0.11621 0.34011 -0.1132 C 0.34184 -0.11158 0.34514 -0.10857 0.34514 -0.10857 C 0.35 -0.09862 0.35348 -0.09098 0.34688 -0.07871 C 0.34445 -0.07431 0.33664 -0.06945 0.33664 -0.06945 C 0.33837 -0.06783 0.34184 -0.0676 0.34184 -0.06482 C 0.34184 -0.06251 0.33837 -0.06343 0.33664 -0.06274 C 0.3349 -0.06205 0.33299 -0.06158 0.33143 -0.06042 C 0.3165 -0.05047 0.31441 -0.05163 0.29688 -0.04654 C 0.29115 -0.04492 0.28698 -0.03982 0.28143 -0.03728 C 0.28195 -0.03427 0.28143 -0.03033 0.28316 -0.02825 C 0.28594 -0.02524 0.29341 -0.02362 0.29341 -0.02362 C 0.30591 -0.02779 0.31875 -0.02848 0.33143 -0.03265 C 0.3415 -0.04167 0.34948 -0.03496 0.3625 -0.03496 " pathEditMode="relative" ptsTypes="ffffffffffffffA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Opcode</a:t>
            </a:r>
            <a:endParaRPr lang="en-US" dirty="0"/>
          </a:p>
        </p:txBody>
      </p:sp>
      <p:sp>
        <p:nvSpPr>
          <p:cNvPr id="14" name="Rectangle 1"/>
          <p:cNvSpPr/>
          <p:nvPr/>
        </p:nvSpPr>
        <p:spPr>
          <a:xfrm>
            <a:off x="228600" y="2819400"/>
            <a:ext cx="1143000" cy="1600200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0/1</a:t>
            </a:r>
            <a:endParaRPr lang="en-US" sz="3600" dirty="0"/>
          </a:p>
        </p:txBody>
      </p:sp>
      <p:sp>
        <p:nvSpPr>
          <p:cNvPr id="15" name="Rectangle 1"/>
          <p:cNvSpPr/>
          <p:nvPr/>
        </p:nvSpPr>
        <p:spPr>
          <a:xfrm>
            <a:off x="1371600" y="2819400"/>
            <a:ext cx="4648200" cy="1600200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sz="3200" dirty="0" smtClean="0">
              <a:solidFill>
                <a:schemeClr val="tx1"/>
              </a:solidFill>
              <a:latin typeface="Calibri" pitchFamily="34" charset="0"/>
              <a:ea typeface="Arial" pitchFamily="34" charset="0"/>
              <a:cs typeface="Arial" pitchFamily="34" charset="0"/>
            </a:endParaRPr>
          </a:p>
          <a:p>
            <a:pPr lvl="0" algn="ctr"/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Address of the symbol in the SDRAM</a:t>
            </a:r>
            <a:endParaRPr lang="he-IL" sz="4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3200" dirty="0"/>
          </a:p>
        </p:txBody>
      </p:sp>
      <p:sp>
        <p:nvSpPr>
          <p:cNvPr id="16" name="Rectangle 1"/>
          <p:cNvSpPr/>
          <p:nvPr/>
        </p:nvSpPr>
        <p:spPr>
          <a:xfrm>
            <a:off x="6019800" y="2819400"/>
            <a:ext cx="1447800" cy="1600200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17" name="Rectangle 1"/>
          <p:cNvSpPr/>
          <p:nvPr/>
        </p:nvSpPr>
        <p:spPr>
          <a:xfrm>
            <a:off x="7467600" y="2819400"/>
            <a:ext cx="1371600" cy="1600200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Y</a:t>
            </a:r>
            <a:endParaRPr lang="en-US" sz="3200" dirty="0"/>
          </a:p>
        </p:txBody>
      </p:sp>
      <p:cxnSp>
        <p:nvCxnSpPr>
          <p:cNvPr id="20" name="מחבר חץ ישר 19"/>
          <p:cNvCxnSpPr/>
          <p:nvPr/>
        </p:nvCxnSpPr>
        <p:spPr>
          <a:xfrm flipV="1">
            <a:off x="457200" y="4724400"/>
            <a:ext cx="304800" cy="762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/>
          <p:nvPr/>
        </p:nvCxnSpPr>
        <p:spPr>
          <a:xfrm flipH="1">
            <a:off x="3962400" y="1905000"/>
            <a:ext cx="342900" cy="6858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/>
          <p:cNvCxnSpPr/>
          <p:nvPr/>
        </p:nvCxnSpPr>
        <p:spPr>
          <a:xfrm flipH="1" flipV="1">
            <a:off x="6629400" y="4724400"/>
            <a:ext cx="7620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/>
          <p:cNvCxnSpPr/>
          <p:nvPr/>
        </p:nvCxnSpPr>
        <p:spPr>
          <a:xfrm>
            <a:off x="8077200" y="1905000"/>
            <a:ext cx="76200" cy="609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5791200"/>
            <a:ext cx="1676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Add/Remove</a:t>
            </a:r>
          </a:p>
          <a:p>
            <a:r>
              <a:rPr lang="en-US" dirty="0" smtClean="0"/>
              <a:t>1 bit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6019800" y="5638800"/>
            <a:ext cx="1676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Screen Loc. X</a:t>
            </a:r>
          </a:p>
          <a:p>
            <a:r>
              <a:rPr lang="en-US" dirty="0" smtClean="0"/>
              <a:t>5 bit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7086600" y="1219200"/>
            <a:ext cx="1676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Screen Loc. Y</a:t>
            </a:r>
          </a:p>
          <a:p>
            <a:r>
              <a:rPr lang="en-US" dirty="0" smtClean="0"/>
              <a:t>4 bit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/>
      <p:bldP spid="13" grpId="1"/>
      <p:bldP spid="1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43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44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45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46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47" name="Elbow Connector 8"/>
          <p:cNvCxnSpPr>
            <a:endCxn id="44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50" name="Elbow Connector 12"/>
          <p:cNvCxnSpPr>
            <a:stCxn id="74" idx="2"/>
            <a:endCxn id="49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53" name="Elbow Connector 140"/>
          <p:cNvCxnSpPr>
            <a:endCxn id="46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56" name="Elbow Connector 18"/>
          <p:cNvCxnSpPr>
            <a:stCxn id="55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58" name="Rounded Rectangle 20"/>
          <p:cNvSpPr/>
          <p:nvPr/>
        </p:nvSpPr>
        <p:spPr>
          <a:xfrm>
            <a:off x="5350534" y="5256187"/>
            <a:ext cx="2710688" cy="11331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5998742" y="5047929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60" name="Elbow Connector 133"/>
          <p:cNvCxnSpPr/>
          <p:nvPr/>
        </p:nvCxnSpPr>
        <p:spPr>
          <a:xfrm rot="16200000" flipV="1">
            <a:off x="4537763" y="3463237"/>
            <a:ext cx="2011813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7"/>
          <p:cNvSpPr txBox="1"/>
          <p:nvPr/>
        </p:nvSpPr>
        <p:spPr>
          <a:xfrm>
            <a:off x="381000" y="2362200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62" name="Elbow Connector 25"/>
          <p:cNvCxnSpPr>
            <a:stCxn id="58" idx="3"/>
            <a:endCxn id="64" idx="1"/>
          </p:cNvCxnSpPr>
          <p:nvPr/>
        </p:nvCxnSpPr>
        <p:spPr>
          <a:xfrm>
            <a:off x="8061222" y="5822738"/>
            <a:ext cx="493054" cy="442837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63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64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65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66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68" name="Elbow Connector 31"/>
          <p:cNvCxnSpPr>
            <a:stCxn id="45" idx="1"/>
            <a:endCxn id="66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133"/>
          <p:cNvCxnSpPr>
            <a:stCxn id="75" idx="0"/>
          </p:cNvCxnSpPr>
          <p:nvPr/>
        </p:nvCxnSpPr>
        <p:spPr>
          <a:xfrm rot="10800000">
            <a:off x="4879112" y="3304739"/>
            <a:ext cx="267690" cy="24865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41"/>
          <p:cNvCxnSpPr>
            <a:stCxn id="54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41"/>
          <p:cNvCxnSpPr>
            <a:stCxn id="57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41"/>
          <p:cNvCxnSpPr>
            <a:stCxn id="51" idx="0"/>
          </p:cNvCxnSpPr>
          <p:nvPr/>
        </p:nvCxnSpPr>
        <p:spPr>
          <a:xfrm flipV="1">
            <a:off x="3771958" y="3342231"/>
            <a:ext cx="904324" cy="8041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41"/>
          <p:cNvCxnSpPr>
            <a:stCxn id="52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4891515" y="5637375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214810" y="2714620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83" name="קבוצה 82"/>
          <p:cNvGrpSpPr/>
          <p:nvPr/>
        </p:nvGrpSpPr>
        <p:grpSpPr>
          <a:xfrm>
            <a:off x="3505200" y="2209800"/>
            <a:ext cx="1143000" cy="533400"/>
            <a:chOff x="228600" y="2590800"/>
            <a:chExt cx="1143000" cy="533400"/>
          </a:xfrm>
        </p:grpSpPr>
        <p:sp>
          <p:nvSpPr>
            <p:cNvPr id="84" name="TextBox 83"/>
            <p:cNvSpPr txBox="1"/>
            <p:nvPr/>
          </p:nvSpPr>
          <p:spPr>
            <a:xfrm>
              <a:off x="304800" y="2667000"/>
              <a:ext cx="1066800" cy="38100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err="1" smtClean="0">
                  <a:latin typeface="+mj-lt"/>
                </a:rPr>
                <a:t>opcode</a:t>
              </a:r>
              <a:endParaRPr lang="he-IL" b="1" dirty="0">
                <a:latin typeface="+mj-lt"/>
              </a:endParaRPr>
            </a:p>
          </p:txBody>
        </p:sp>
        <p:sp>
          <p:nvSpPr>
            <p:cNvPr id="85" name="אליפסה 84"/>
            <p:cNvSpPr/>
            <p:nvPr/>
          </p:nvSpPr>
          <p:spPr>
            <a:xfrm>
              <a:off x="228600" y="2590800"/>
              <a:ext cx="1066800" cy="533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80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04 -0.00949 C 0.08959 -0.00671 0.09757 -0.00069 0.10677 0.00301 C 0.13091 0.01343 0.11164 0.00208 0.12709 0.01158 C 0.13733 0.02685 0.12396 0.00926 0.14045 0.02222 C 0.14497 0.02546 0.14775 0.03102 0.15191 0.03495 C 0.15834 0.0537 0.1691 0.06921 0.18091 0.08588 C 0.1849 0.09097 0.19792 0.09375 0.20348 0.09653 C 0.21059 0.10046 0.21875 0.10347 0.22587 0.10741 C 0.24844 0.11898 0.23108 0.11296 0.24618 0.11783 C 0.25243 0.13472 0.24323 0.11505 0.25539 0.12616 C 0.25695 0.12778 0.25625 0.13079 0.25764 0.13264 C 0.25938 0.13519 0.26216 0.13681 0.26407 0.13912 C 0.27657 0.1544 0.26719 0.14977 0.27986 0.15394 C 0.28247 0.16088 0.28733 0.1662 0.28907 0.17315 C 0.29115 0.18125 0.29219 0.19283 0.29341 0.2007 C 0.28681 0.21898 0.28802 0.24375 0.28681 0.26227 C 0.2875 0.26945 0.28646 0.27685 0.28907 0.28357 C 0.29375 0.2963 0.30417 0.26991 0.29115 0.29398 C 0.3 0.30625 0.29757 0.30741 0.29341 0.32384 C 0.29115 0.33287 0.27726 0.33889 0.28907 0.33889 " pathEditMode="relative" rAng="0" ptsTypes="fffffffffffffffffffA">
                                      <p:cBhvr>
                                        <p:cTn id="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1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RAM</a:t>
            </a:r>
            <a:endParaRPr lang="en-US" dirty="0"/>
          </a:p>
        </p:txBody>
      </p:sp>
      <p:grpSp>
        <p:nvGrpSpPr>
          <p:cNvPr id="20" name="קבוצה 19"/>
          <p:cNvGrpSpPr/>
          <p:nvPr/>
        </p:nvGrpSpPr>
        <p:grpSpPr>
          <a:xfrm>
            <a:off x="0" y="3276600"/>
            <a:ext cx="8458200" cy="3352800"/>
            <a:chOff x="381000" y="1752600"/>
            <a:chExt cx="8305800" cy="4419600"/>
          </a:xfrm>
        </p:grpSpPr>
        <p:sp>
          <p:nvSpPr>
            <p:cNvPr id="3" name="Rectangle 1"/>
            <p:cNvSpPr/>
            <p:nvPr/>
          </p:nvSpPr>
          <p:spPr>
            <a:xfrm>
              <a:off x="1066800" y="1752600"/>
              <a:ext cx="914400" cy="838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0/1</a:t>
              </a:r>
              <a:endParaRPr lang="en-US" sz="3200" dirty="0"/>
            </a:p>
          </p:txBody>
        </p:sp>
        <p:sp>
          <p:nvSpPr>
            <p:cNvPr id="15" name="Rectangle 1"/>
            <p:cNvSpPr/>
            <p:nvPr/>
          </p:nvSpPr>
          <p:spPr>
            <a:xfrm>
              <a:off x="1981200" y="1752600"/>
              <a:ext cx="6705600" cy="838200"/>
            </a:xfrm>
            <a:prstGeom prst="rect">
              <a:avLst/>
            </a:prstGeom>
            <a:solidFill>
              <a:srgbClr val="FF0000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Address of symbol (0,0)  in the SDRAM</a:t>
              </a:r>
              <a:endParaRPr lang="en-US" sz="2400" dirty="0"/>
            </a:p>
          </p:txBody>
        </p:sp>
        <p:sp>
          <p:nvSpPr>
            <p:cNvPr id="16" name="Rectangle 1"/>
            <p:cNvSpPr/>
            <p:nvPr/>
          </p:nvSpPr>
          <p:spPr>
            <a:xfrm>
              <a:off x="1066800" y="2590800"/>
              <a:ext cx="914400" cy="838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0/1</a:t>
              </a:r>
              <a:endParaRPr lang="en-US" sz="3200" dirty="0"/>
            </a:p>
          </p:txBody>
        </p:sp>
        <p:sp>
          <p:nvSpPr>
            <p:cNvPr id="17" name="Rectangle 1"/>
            <p:cNvSpPr/>
            <p:nvPr/>
          </p:nvSpPr>
          <p:spPr>
            <a:xfrm>
              <a:off x="1981200" y="2590800"/>
              <a:ext cx="6705600" cy="838200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Address of symbol (0,1)  in the SDRAM</a:t>
              </a:r>
              <a:endParaRPr lang="en-US" sz="2400" dirty="0"/>
            </a:p>
          </p:txBody>
        </p:sp>
        <p:sp>
          <p:nvSpPr>
            <p:cNvPr id="18" name="Rectangle 1"/>
            <p:cNvSpPr/>
            <p:nvPr/>
          </p:nvSpPr>
          <p:spPr>
            <a:xfrm>
              <a:off x="1066800" y="5334000"/>
              <a:ext cx="914400" cy="838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0/1</a:t>
              </a:r>
              <a:endParaRPr lang="en-US" sz="3200" dirty="0"/>
            </a:p>
          </p:txBody>
        </p:sp>
        <p:sp>
          <p:nvSpPr>
            <p:cNvPr id="19" name="Rectangle 1"/>
            <p:cNvSpPr/>
            <p:nvPr/>
          </p:nvSpPr>
          <p:spPr>
            <a:xfrm>
              <a:off x="1981200" y="5334000"/>
              <a:ext cx="6705600" cy="838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Address of symbol (14,19) in the SDRAM</a:t>
              </a:r>
              <a:endParaRPr lang="en-US" sz="2400" dirty="0"/>
            </a:p>
          </p:txBody>
        </p:sp>
        <p:cxnSp>
          <p:nvCxnSpPr>
            <p:cNvPr id="21" name="מחבר ישר 20"/>
            <p:cNvCxnSpPr/>
            <p:nvPr/>
          </p:nvCxnSpPr>
          <p:spPr>
            <a:xfrm>
              <a:off x="1066800" y="3429000"/>
              <a:ext cx="0" cy="1905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12 צלעות 21"/>
            <p:cNvSpPr/>
            <p:nvPr/>
          </p:nvSpPr>
          <p:spPr>
            <a:xfrm>
              <a:off x="1447800" y="3733800"/>
              <a:ext cx="152400" cy="152400"/>
            </a:xfrm>
            <a:prstGeom prst="dodec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12 צלעות 22"/>
            <p:cNvSpPr/>
            <p:nvPr/>
          </p:nvSpPr>
          <p:spPr>
            <a:xfrm>
              <a:off x="1447800" y="4267200"/>
              <a:ext cx="152400" cy="152400"/>
            </a:xfrm>
            <a:prstGeom prst="dodec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12 צלעות 23"/>
            <p:cNvSpPr/>
            <p:nvPr/>
          </p:nvSpPr>
          <p:spPr>
            <a:xfrm>
              <a:off x="1447800" y="4800600"/>
              <a:ext cx="152400" cy="152400"/>
            </a:xfrm>
            <a:prstGeom prst="dodec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-8354" y="3589754"/>
              <a:ext cx="114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15 x 20</a:t>
              </a:r>
              <a:endParaRPr lang="en-US" b="1" dirty="0"/>
            </a:p>
          </p:txBody>
        </p:sp>
        <p:cxnSp>
          <p:nvCxnSpPr>
            <p:cNvPr id="29" name="Straight Arrow Connector 39"/>
            <p:cNvCxnSpPr/>
            <p:nvPr/>
          </p:nvCxnSpPr>
          <p:spPr>
            <a:xfrm flipV="1">
              <a:off x="609600" y="2133600"/>
              <a:ext cx="0" cy="1143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42"/>
            <p:cNvCxnSpPr/>
            <p:nvPr/>
          </p:nvCxnSpPr>
          <p:spPr>
            <a:xfrm>
              <a:off x="609600" y="4648200"/>
              <a:ext cx="0" cy="12938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קבוצה 24"/>
          <p:cNvGrpSpPr/>
          <p:nvPr/>
        </p:nvGrpSpPr>
        <p:grpSpPr>
          <a:xfrm>
            <a:off x="4648200" y="0"/>
            <a:ext cx="3886200" cy="2743200"/>
            <a:chOff x="228600" y="1828800"/>
            <a:chExt cx="7467600" cy="4495800"/>
          </a:xfrm>
        </p:grpSpPr>
        <p:sp>
          <p:nvSpPr>
            <p:cNvPr id="26" name="TextBox 25"/>
            <p:cNvSpPr txBox="1"/>
            <p:nvPr/>
          </p:nvSpPr>
          <p:spPr>
            <a:xfrm>
              <a:off x="4038600" y="1828800"/>
              <a:ext cx="1143001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20 </a:t>
              </a:r>
              <a:endParaRPr lang="en-US" b="1" dirty="0"/>
            </a:p>
          </p:txBody>
        </p:sp>
        <p:grpSp>
          <p:nvGrpSpPr>
            <p:cNvPr id="27" name="קבוצה 31"/>
            <p:cNvGrpSpPr/>
            <p:nvPr/>
          </p:nvGrpSpPr>
          <p:grpSpPr>
            <a:xfrm>
              <a:off x="836612" y="2209800"/>
              <a:ext cx="6859588" cy="4114800"/>
              <a:chOff x="836612" y="2209800"/>
              <a:chExt cx="6859588" cy="4114800"/>
            </a:xfrm>
          </p:grpSpPr>
          <p:sp>
            <p:nvSpPr>
              <p:cNvPr id="32" name="Rectangle 1"/>
              <p:cNvSpPr/>
              <p:nvPr/>
            </p:nvSpPr>
            <p:spPr>
              <a:xfrm>
                <a:off x="1371600" y="2514600"/>
                <a:ext cx="914400" cy="838200"/>
              </a:xfrm>
              <a:prstGeom prst="rect">
                <a:avLst/>
              </a:prstGeom>
              <a:solidFill>
                <a:srgbClr val="FF0000"/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0,0</a:t>
                </a:r>
                <a:endParaRPr lang="en-US" sz="1600" dirty="0"/>
              </a:p>
            </p:txBody>
          </p:sp>
          <p:sp>
            <p:nvSpPr>
              <p:cNvPr id="33" name="Rectangle 2"/>
              <p:cNvSpPr/>
              <p:nvPr/>
            </p:nvSpPr>
            <p:spPr>
              <a:xfrm>
                <a:off x="2286000" y="2514600"/>
                <a:ext cx="914400" cy="838200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0,1</a:t>
                </a:r>
              </a:p>
            </p:txBody>
          </p:sp>
          <p:sp>
            <p:nvSpPr>
              <p:cNvPr id="34" name="Rectangle 3"/>
              <p:cNvSpPr/>
              <p:nvPr/>
            </p:nvSpPr>
            <p:spPr>
              <a:xfrm>
                <a:off x="32004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0,2</a:t>
                </a:r>
                <a:endParaRPr lang="en-US" sz="1600" dirty="0"/>
              </a:p>
            </p:txBody>
          </p:sp>
          <p:sp>
            <p:nvSpPr>
              <p:cNvPr id="35" name="Rectangle 4"/>
              <p:cNvSpPr/>
              <p:nvPr/>
            </p:nvSpPr>
            <p:spPr>
              <a:xfrm>
                <a:off x="67818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0,19</a:t>
                </a:r>
                <a:endParaRPr lang="en-US" sz="1200" dirty="0"/>
              </a:p>
            </p:txBody>
          </p:sp>
          <p:sp>
            <p:nvSpPr>
              <p:cNvPr id="36" name="Rectangle 5"/>
              <p:cNvSpPr/>
              <p:nvPr/>
            </p:nvSpPr>
            <p:spPr>
              <a:xfrm>
                <a:off x="67818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1,19</a:t>
                </a:r>
                <a:endParaRPr lang="en-US" sz="1600" dirty="0"/>
              </a:p>
            </p:txBody>
          </p:sp>
          <p:sp>
            <p:nvSpPr>
              <p:cNvPr id="37" name="Rectangle 6"/>
              <p:cNvSpPr/>
              <p:nvPr/>
            </p:nvSpPr>
            <p:spPr>
              <a:xfrm>
                <a:off x="13716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1,0</a:t>
                </a:r>
                <a:endParaRPr lang="en-US" dirty="0"/>
              </a:p>
            </p:txBody>
          </p:sp>
          <p:sp>
            <p:nvSpPr>
              <p:cNvPr id="38" name="Rectangle 7"/>
              <p:cNvSpPr/>
              <p:nvPr/>
            </p:nvSpPr>
            <p:spPr>
              <a:xfrm>
                <a:off x="22860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1,1</a:t>
                </a:r>
                <a:endParaRPr lang="en-US" dirty="0"/>
              </a:p>
            </p:txBody>
          </p:sp>
          <p:sp>
            <p:nvSpPr>
              <p:cNvPr id="39" name="Rectangle 8"/>
              <p:cNvSpPr/>
              <p:nvPr/>
            </p:nvSpPr>
            <p:spPr>
              <a:xfrm>
                <a:off x="32004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1,2</a:t>
                </a:r>
                <a:endParaRPr lang="en-US" dirty="0"/>
              </a:p>
            </p:txBody>
          </p:sp>
          <p:sp>
            <p:nvSpPr>
              <p:cNvPr id="40" name="Rectangle 9"/>
              <p:cNvSpPr/>
              <p:nvPr/>
            </p:nvSpPr>
            <p:spPr>
              <a:xfrm>
                <a:off x="13716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14,0</a:t>
                </a:r>
                <a:endParaRPr lang="en-US" sz="1400" dirty="0"/>
              </a:p>
            </p:txBody>
          </p:sp>
          <p:sp>
            <p:nvSpPr>
              <p:cNvPr id="41" name="Rectangle 10"/>
              <p:cNvSpPr/>
              <p:nvPr/>
            </p:nvSpPr>
            <p:spPr>
              <a:xfrm>
                <a:off x="22860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14,1</a:t>
                </a:r>
                <a:endParaRPr lang="en-US" sz="1600" dirty="0"/>
              </a:p>
            </p:txBody>
          </p:sp>
          <p:sp>
            <p:nvSpPr>
              <p:cNvPr id="42" name="Rectangle 11"/>
              <p:cNvSpPr/>
              <p:nvPr/>
            </p:nvSpPr>
            <p:spPr>
              <a:xfrm>
                <a:off x="32004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14,2</a:t>
                </a:r>
                <a:endParaRPr lang="en-US" sz="1400" dirty="0"/>
              </a:p>
            </p:txBody>
          </p:sp>
          <p:sp>
            <p:nvSpPr>
              <p:cNvPr id="43" name="Rectangle 12"/>
              <p:cNvSpPr/>
              <p:nvPr/>
            </p:nvSpPr>
            <p:spPr>
              <a:xfrm>
                <a:off x="6781800" y="5486400"/>
                <a:ext cx="914400" cy="838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14,19</a:t>
                </a:r>
                <a:endParaRPr lang="en-US" sz="1100" dirty="0"/>
              </a:p>
            </p:txBody>
          </p:sp>
          <p:cxnSp>
            <p:nvCxnSpPr>
              <p:cNvPr id="44" name="Straight Connector 14"/>
              <p:cNvCxnSpPr>
                <a:stCxn id="34" idx="0"/>
                <a:endCxn id="35" idx="0"/>
              </p:cNvCxnSpPr>
              <p:nvPr/>
            </p:nvCxnSpPr>
            <p:spPr>
              <a:xfrm rot="5400000" flipH="1" flipV="1">
                <a:off x="5448300" y="723900"/>
                <a:ext cx="0" cy="3581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16"/>
              <p:cNvCxnSpPr/>
              <p:nvPr/>
            </p:nvCxnSpPr>
            <p:spPr>
              <a:xfrm>
                <a:off x="3962400" y="33528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17"/>
              <p:cNvCxnSpPr/>
              <p:nvPr/>
            </p:nvCxnSpPr>
            <p:spPr>
              <a:xfrm>
                <a:off x="3886200" y="41910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18"/>
              <p:cNvCxnSpPr/>
              <p:nvPr/>
            </p:nvCxnSpPr>
            <p:spPr>
              <a:xfrm>
                <a:off x="3810000" y="54864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9"/>
              <p:cNvCxnSpPr/>
              <p:nvPr/>
            </p:nvCxnSpPr>
            <p:spPr>
              <a:xfrm>
                <a:off x="3733800" y="63246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21"/>
              <p:cNvCxnSpPr>
                <a:stCxn id="37" idx="1"/>
              </p:cNvCxnSpPr>
              <p:nvPr/>
            </p:nvCxnSpPr>
            <p:spPr>
              <a:xfrm rot="10800000" flipV="1">
                <a:off x="1371600" y="37719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22"/>
              <p:cNvCxnSpPr/>
              <p:nvPr/>
            </p:nvCxnSpPr>
            <p:spPr>
              <a:xfrm rot="10800000" flipV="1">
                <a:off x="2286001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23"/>
              <p:cNvCxnSpPr/>
              <p:nvPr/>
            </p:nvCxnSpPr>
            <p:spPr>
              <a:xfrm rot="10800000" flipV="1">
                <a:off x="3200400" y="38862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24"/>
              <p:cNvCxnSpPr/>
              <p:nvPr/>
            </p:nvCxnSpPr>
            <p:spPr>
              <a:xfrm rot="10800000" flipV="1">
                <a:off x="4114800" y="38100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25"/>
              <p:cNvCxnSpPr/>
              <p:nvPr/>
            </p:nvCxnSpPr>
            <p:spPr>
              <a:xfrm rot="10800000" flipV="1">
                <a:off x="6781800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26"/>
              <p:cNvCxnSpPr/>
              <p:nvPr/>
            </p:nvCxnSpPr>
            <p:spPr>
              <a:xfrm rot="10800000" flipV="1">
                <a:off x="7696200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30"/>
              <p:cNvCxnSpPr/>
              <p:nvPr/>
            </p:nvCxnSpPr>
            <p:spPr>
              <a:xfrm>
                <a:off x="5257800" y="2209800"/>
                <a:ext cx="2438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34"/>
              <p:cNvCxnSpPr/>
              <p:nvPr/>
            </p:nvCxnSpPr>
            <p:spPr>
              <a:xfrm rot="10800000">
                <a:off x="1371600" y="2209800"/>
                <a:ext cx="2438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39"/>
              <p:cNvCxnSpPr/>
              <p:nvPr/>
            </p:nvCxnSpPr>
            <p:spPr>
              <a:xfrm rot="5400000" flipH="1" flipV="1">
                <a:off x="75406" y="3276600"/>
                <a:ext cx="15240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42"/>
              <p:cNvCxnSpPr/>
              <p:nvPr/>
            </p:nvCxnSpPr>
            <p:spPr>
              <a:xfrm rot="16200000" flipH="1">
                <a:off x="-38100" y="5447506"/>
                <a:ext cx="1751806" cy="7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228600" y="3951817"/>
              <a:ext cx="1143001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15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2" name="Elbow Connector 12"/>
          <p:cNvCxnSpPr>
            <a:stCxn id="36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5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8" name="Elbow Connector 18"/>
          <p:cNvCxnSpPr>
            <a:stCxn id="17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0" name="Rounded Rectangle 20"/>
          <p:cNvSpPr/>
          <p:nvPr/>
        </p:nvSpPr>
        <p:spPr>
          <a:xfrm>
            <a:off x="5350534" y="5256187"/>
            <a:ext cx="2710688" cy="11331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5998742" y="5047929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2" name="Elbow Connector 133"/>
          <p:cNvCxnSpPr/>
          <p:nvPr/>
        </p:nvCxnSpPr>
        <p:spPr>
          <a:xfrm rot="16200000" flipV="1">
            <a:off x="4537763" y="3463237"/>
            <a:ext cx="2011813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4" name="Elbow Connector 25"/>
          <p:cNvCxnSpPr>
            <a:stCxn id="20" idx="3"/>
            <a:endCxn id="26" idx="1"/>
          </p:cNvCxnSpPr>
          <p:nvPr/>
        </p:nvCxnSpPr>
        <p:spPr>
          <a:xfrm>
            <a:off x="8061222" y="5822738"/>
            <a:ext cx="493054" cy="442837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5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6" name="Picture 27" descr="MC900391480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7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28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0" name="Elbow Connector 31"/>
          <p:cNvCxnSpPr>
            <a:stCxn id="7" idx="1"/>
            <a:endCxn id="28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133"/>
          <p:cNvCxnSpPr>
            <a:stCxn id="37" idx="0"/>
          </p:cNvCxnSpPr>
          <p:nvPr/>
        </p:nvCxnSpPr>
        <p:spPr>
          <a:xfrm rot="10800000">
            <a:off x="4879112" y="3304739"/>
            <a:ext cx="267690" cy="24865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41"/>
          <p:cNvCxnSpPr>
            <a:stCxn id="16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41"/>
          <p:cNvCxnSpPr>
            <a:stCxn id="19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3" idx="0"/>
          </p:cNvCxnSpPr>
          <p:nvPr/>
        </p:nvCxnSpPr>
        <p:spPr>
          <a:xfrm flipV="1">
            <a:off x="3771958" y="3342231"/>
            <a:ext cx="904324" cy="8041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14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4891515" y="5637375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14810" y="2714620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43" name="קבוצה 42"/>
          <p:cNvGrpSpPr/>
          <p:nvPr/>
        </p:nvGrpSpPr>
        <p:grpSpPr>
          <a:xfrm>
            <a:off x="4953000" y="4648200"/>
            <a:ext cx="1143000" cy="533400"/>
            <a:chOff x="228600" y="2590800"/>
            <a:chExt cx="1143000" cy="533400"/>
          </a:xfrm>
        </p:grpSpPr>
        <p:sp>
          <p:nvSpPr>
            <p:cNvPr id="44" name="TextBox 43"/>
            <p:cNvSpPr txBox="1"/>
            <p:nvPr/>
          </p:nvSpPr>
          <p:spPr>
            <a:xfrm>
              <a:off x="304800" y="2667000"/>
              <a:ext cx="1066800" cy="38100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err="1" smtClean="0">
                  <a:latin typeface="+mj-lt"/>
                </a:rPr>
                <a:t>opcode</a:t>
              </a:r>
              <a:endParaRPr lang="he-IL" b="1" dirty="0">
                <a:latin typeface="+mj-lt"/>
              </a:endParaRPr>
            </a:p>
          </p:txBody>
        </p:sp>
        <p:sp>
          <p:nvSpPr>
            <p:cNvPr id="45" name="אליפסה 44"/>
            <p:cNvSpPr/>
            <p:nvPr/>
          </p:nvSpPr>
          <p:spPr>
            <a:xfrm>
              <a:off x="228600" y="2590800"/>
              <a:ext cx="1066800" cy="533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6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36 -0.06621 C -0.01893 -0.08912 -0.01702 -0.11204 -0.01459 -0.13496 C -0.01407 -0.14723 -0.0125 -0.15949 -0.01285 -0.17176 C -0.01302 -0.17963 -0.01632 -0.19491 -0.01632 -0.19491 C -0.01389 -0.2044 -0.01459 -0.22223 -0.02136 -0.2294 C -0.02275 -0.23102 -0.025 -0.23056 -0.02657 -0.23172 C -0.03021 -0.23426 -0.03282 -0.24051 -0.03698 -0.24074 C -0.0467 -0.24144 -0.0566 -0.24236 -0.06632 -0.24306 C -0.06684 -0.24537 -0.0665 -0.24861 -0.06789 -0.25 C -0.07084 -0.25278 -0.07483 -0.25301 -0.0783 -0.25463 C -0.08993 -0.25973 -0.10035 -0.26227 -0.11285 -0.26389 C -0.12604 -0.2625 -0.14723 -0.26389 -0.15938 -0.25232 C -0.16146 -0.25047 -0.16268 -0.24746 -0.16459 -0.24537 C -0.16615 -0.24352 -0.16789 -0.24236 -0.16962 -0.24074 C -0.17639 -0.22732 -0.1691 -0.23843 -0.1783 -0.23172 C -0.18091 -0.22986 -0.18299 -0.22732 -0.18525 -0.22477 C -0.18716 -0.22269 -0.18837 -0.21945 -0.19045 -0.21783 C -0.19323 -0.21574 -0.20886 -0.2132 -0.20938 -0.2132 C -0.22535 -0.20602 -0.24601 -0.20811 -0.26285 -0.20625 C -0.26632 -0.20463 -0.26962 -0.20301 -0.27309 -0.20162 C -0.27483 -0.20093 -0.2783 -0.19954 -0.2783 -0.19954 C -0.29271 -0.18681 -0.30643 -0.17199 -0.32136 -0.16042 C -0.32587 -0.15695 -0.33073 -0.15463 -0.33525 -0.15116 C -0.34931 -0.14028 -0.34271 -0.14329 -0.35417 -0.13959 C -0.35539 -0.13658 -0.35556 -0.13264 -0.35764 -0.13056 C -0.36216 -0.12593 -0.37848 -0.1213 -0.38525 -0.11898 C -0.3915 -0.11343 -0.39879 -0.10834 -0.40591 -0.1051 C -0.41684 -0.09468 -0.41077 -0.10116 -0.42309 -0.08449 C -0.42448 -0.08241 -0.425 -0.0794 -0.42657 -0.07755 C -0.42848 -0.07523 -0.43143 -0.075 -0.43351 -0.07292 C -0.43611 -0.07037 -0.4382 -0.0669 -0.44045 -0.06389 C -0.44653 -0.03658 -0.43594 -0.07871 -0.44723 -0.05232 C -0.45104 -0.04352 -0.44983 -0.03241 -0.4507 -0.02246 C -0.45018 -0.01945 -0.44896 -0.01644 -0.44896 -0.0132 C -0.44896 0.00092 -0.45434 -0.01343 -0.44723 0.00046 C -0.44497 0.00949 -0.44289 0.01365 -0.43698 0.01898 C -0.43247 0.03703 -0.43924 0.01643 -0.43004 0.02824 C -0.42066 0.04027 -0.43716 0.03102 -0.42309 0.03727 C -0.41389 0.04977 -0.40816 0.05625 -0.39549 0.06041 C -0.3882 0.06759 -0.38021 0.07338 -0.37136 0.07639 C -0.36302 0.08402 -0.35191 0.08588 -0.34202 0.08796 C -0.32969 0.09352 -0.32934 0.09236 -0.32309 0.10856 C -0.32431 0.11527 -0.32813 0.14074 -0.33351 0.14537 C -0.33768 0.14884 -0.3474 0.15092 -0.35243 0.15231 C -0.36945 0.15069 -0.38247 0.14768 -0.39896 0.14537 C -0.40417 0.14305 -0.40973 0.14166 -0.41459 0.13842 C -0.41875 0.13564 -0.4224 0.13171 -0.42657 0.12939 C -0.43195 0.12639 -0.44532 0.12523 -0.44896 0.12477 C -0.44948 0.12014 -0.44966 0.11527 -0.4507 0.11088 C -0.45539 0.09213 -0.4717 0.0912 -0.48351 0.08796 C -0.4915 0.08078 -0.4941 0.08102 -0.50417 0.08102 " pathEditMode="relative" ptsTypes="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rtl="1"/>
            <a:r>
              <a:rPr lang="en-US" dirty="0" smtClean="0"/>
              <a:t>SDRAM            </a:t>
            </a:r>
            <a:endParaRPr lang="he-IL" dirty="0"/>
          </a:p>
        </p:txBody>
      </p:sp>
      <p:graphicFrame>
        <p:nvGraphicFramePr>
          <p:cNvPr id="3" name="Table 5"/>
          <p:cNvGraphicFramePr>
            <a:graphicFrameLocks noGrp="1"/>
          </p:cNvGraphicFramePr>
          <p:nvPr/>
        </p:nvGraphicFramePr>
        <p:xfrm>
          <a:off x="2286000" y="358648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DE14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1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1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7"/>
          <p:cNvCxnSpPr/>
          <p:nvPr/>
        </p:nvCxnSpPr>
        <p:spPr>
          <a:xfrm>
            <a:off x="2286000" y="3351212"/>
            <a:ext cx="6096000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67200" y="2819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symbol rows X 32 pix X 8 </a:t>
            </a:r>
            <a:r>
              <a:rPr lang="en-US" dirty="0"/>
              <a:t>bits</a:t>
            </a:r>
          </a:p>
        </p:txBody>
      </p:sp>
      <p:sp>
        <p:nvSpPr>
          <p:cNvPr id="6" name="Left Brace 18"/>
          <p:cNvSpPr/>
          <p:nvPr/>
        </p:nvSpPr>
        <p:spPr>
          <a:xfrm>
            <a:off x="1752600" y="3657600"/>
            <a:ext cx="228600" cy="685800"/>
          </a:xfrm>
          <a:prstGeom prst="leftBrace">
            <a:avLst>
              <a:gd name="adj1" fmla="val 5105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19"/>
          <p:cNvSpPr/>
          <p:nvPr/>
        </p:nvSpPr>
        <p:spPr>
          <a:xfrm>
            <a:off x="1752600" y="4419600"/>
            <a:ext cx="228600" cy="685800"/>
          </a:xfrm>
          <a:prstGeom prst="leftBrace">
            <a:avLst>
              <a:gd name="adj1" fmla="val 5105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20"/>
          <p:cNvSpPr/>
          <p:nvPr/>
        </p:nvSpPr>
        <p:spPr>
          <a:xfrm>
            <a:off x="1752600" y="5791200"/>
            <a:ext cx="228600" cy="685800"/>
          </a:xfrm>
          <a:prstGeom prst="leftBrace">
            <a:avLst>
              <a:gd name="adj1" fmla="val 5105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1"/>
          <p:cNvSpPr/>
          <p:nvPr/>
        </p:nvSpPr>
        <p:spPr>
          <a:xfrm>
            <a:off x="4875211" y="1066800"/>
            <a:ext cx="1676400" cy="152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2"/>
          <p:cNvSpPr/>
          <p:nvPr/>
        </p:nvSpPr>
        <p:spPr>
          <a:xfrm>
            <a:off x="4876800" y="1218406"/>
            <a:ext cx="1676400" cy="152400"/>
          </a:xfrm>
          <a:prstGeom prst="rect">
            <a:avLst/>
          </a:prstGeom>
          <a:solidFill>
            <a:srgbClr val="DDE14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/>
          <p:cNvSpPr/>
          <p:nvPr/>
        </p:nvSpPr>
        <p:spPr>
          <a:xfrm>
            <a:off x="4876800" y="1370806"/>
            <a:ext cx="1676400" cy="1524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4"/>
          <p:cNvSpPr/>
          <p:nvPr/>
        </p:nvSpPr>
        <p:spPr>
          <a:xfrm>
            <a:off x="4876800" y="2513806"/>
            <a:ext cx="1676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5"/>
          <p:cNvSpPr/>
          <p:nvPr/>
        </p:nvSpPr>
        <p:spPr>
          <a:xfrm>
            <a:off x="4876800" y="2361406"/>
            <a:ext cx="1676400" cy="152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31"/>
          <p:cNvCxnSpPr>
            <a:stCxn id="11" idx="1"/>
            <a:endCxn id="13" idx="1"/>
          </p:cNvCxnSpPr>
          <p:nvPr/>
        </p:nvCxnSpPr>
        <p:spPr>
          <a:xfrm rot="10800000" flipV="1">
            <a:off x="4876800" y="1447006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3"/>
          <p:cNvCxnSpPr>
            <a:stCxn id="11" idx="3"/>
            <a:endCxn id="13" idx="3"/>
          </p:cNvCxnSpPr>
          <p:nvPr/>
        </p:nvCxnSpPr>
        <p:spPr>
          <a:xfrm>
            <a:off x="6553200" y="1447006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34"/>
          <p:cNvSpPr/>
          <p:nvPr/>
        </p:nvSpPr>
        <p:spPr>
          <a:xfrm>
            <a:off x="5408611" y="17060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35"/>
          <p:cNvSpPr/>
          <p:nvPr/>
        </p:nvSpPr>
        <p:spPr>
          <a:xfrm>
            <a:off x="5408611" y="190420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36"/>
          <p:cNvSpPr/>
          <p:nvPr/>
        </p:nvSpPr>
        <p:spPr>
          <a:xfrm>
            <a:off x="5408611" y="20870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4800" y="3821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 #1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4583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 #2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955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 #N</a:t>
            </a:r>
            <a:endParaRPr lang="en-US" dirty="0"/>
          </a:p>
        </p:txBody>
      </p:sp>
      <p:sp>
        <p:nvSpPr>
          <p:cNvPr id="22" name="Oval 40"/>
          <p:cNvSpPr/>
          <p:nvPr/>
        </p:nvSpPr>
        <p:spPr>
          <a:xfrm>
            <a:off x="868681" y="50444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41"/>
          <p:cNvSpPr/>
          <p:nvPr/>
        </p:nvSpPr>
        <p:spPr>
          <a:xfrm>
            <a:off x="868681" y="52425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42"/>
          <p:cNvSpPr/>
          <p:nvPr/>
        </p:nvSpPr>
        <p:spPr>
          <a:xfrm>
            <a:off x="868681" y="54254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43"/>
          <p:cNvSpPr/>
          <p:nvPr/>
        </p:nvSpPr>
        <p:spPr>
          <a:xfrm>
            <a:off x="868681" y="56235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44"/>
          <p:cNvSpPr/>
          <p:nvPr/>
        </p:nvSpPr>
        <p:spPr>
          <a:xfrm>
            <a:off x="868681" y="58216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50"/>
          <p:cNvCxnSpPr/>
          <p:nvPr/>
        </p:nvCxnSpPr>
        <p:spPr>
          <a:xfrm rot="5400000">
            <a:off x="3771105" y="1866106"/>
            <a:ext cx="1600200" cy="15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84611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rows</a:t>
            </a:r>
            <a:endParaRPr lang="en-US" dirty="0"/>
          </a:p>
        </p:txBody>
      </p:sp>
      <p:cxnSp>
        <p:nvCxnSpPr>
          <p:cNvPr id="32" name="Straight Arrow Connector 52"/>
          <p:cNvCxnSpPr/>
          <p:nvPr/>
        </p:nvCxnSpPr>
        <p:spPr>
          <a:xfrm>
            <a:off x="4876800" y="914400"/>
            <a:ext cx="1676400" cy="15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57"/>
          <p:cNvSpPr/>
          <p:nvPr/>
        </p:nvSpPr>
        <p:spPr>
          <a:xfrm>
            <a:off x="4267200" y="4114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58"/>
          <p:cNvSpPr/>
          <p:nvPr/>
        </p:nvSpPr>
        <p:spPr>
          <a:xfrm>
            <a:off x="4541519" y="4114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59"/>
          <p:cNvSpPr/>
          <p:nvPr/>
        </p:nvSpPr>
        <p:spPr>
          <a:xfrm>
            <a:off x="4800600" y="4114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65"/>
          <p:cNvSpPr/>
          <p:nvPr/>
        </p:nvSpPr>
        <p:spPr>
          <a:xfrm>
            <a:off x="5074919" y="4114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66"/>
          <p:cNvSpPr/>
          <p:nvPr/>
        </p:nvSpPr>
        <p:spPr>
          <a:xfrm>
            <a:off x="5349238" y="4114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67"/>
          <p:cNvSpPr/>
          <p:nvPr/>
        </p:nvSpPr>
        <p:spPr>
          <a:xfrm>
            <a:off x="5608319" y="4114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68"/>
          <p:cNvSpPr/>
          <p:nvPr/>
        </p:nvSpPr>
        <p:spPr>
          <a:xfrm>
            <a:off x="5090162" y="3733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69"/>
          <p:cNvSpPr/>
          <p:nvPr/>
        </p:nvSpPr>
        <p:spPr>
          <a:xfrm>
            <a:off x="5364481" y="3733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70"/>
          <p:cNvSpPr/>
          <p:nvPr/>
        </p:nvSpPr>
        <p:spPr>
          <a:xfrm>
            <a:off x="5623562" y="3733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71"/>
          <p:cNvSpPr/>
          <p:nvPr/>
        </p:nvSpPr>
        <p:spPr>
          <a:xfrm>
            <a:off x="5897881" y="3733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72"/>
          <p:cNvSpPr/>
          <p:nvPr/>
        </p:nvSpPr>
        <p:spPr>
          <a:xfrm>
            <a:off x="6172200" y="3733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73"/>
          <p:cNvSpPr/>
          <p:nvPr/>
        </p:nvSpPr>
        <p:spPr>
          <a:xfrm>
            <a:off x="6431281" y="3733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08611" y="228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pixels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2" name="Elbow Connector 12"/>
          <p:cNvCxnSpPr>
            <a:stCxn id="36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5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8" name="Elbow Connector 18"/>
          <p:cNvCxnSpPr>
            <a:stCxn id="17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0" name="Rounded Rectangle 20"/>
          <p:cNvSpPr/>
          <p:nvPr/>
        </p:nvSpPr>
        <p:spPr>
          <a:xfrm>
            <a:off x="5350534" y="5256187"/>
            <a:ext cx="2710688" cy="11331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5998742" y="5047929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2" name="Elbow Connector 133"/>
          <p:cNvCxnSpPr/>
          <p:nvPr/>
        </p:nvCxnSpPr>
        <p:spPr>
          <a:xfrm rot="16200000" flipV="1">
            <a:off x="4537763" y="3463237"/>
            <a:ext cx="2011813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4" name="Elbow Connector 25"/>
          <p:cNvCxnSpPr>
            <a:stCxn id="20" idx="3"/>
            <a:endCxn id="26" idx="1"/>
          </p:cNvCxnSpPr>
          <p:nvPr/>
        </p:nvCxnSpPr>
        <p:spPr>
          <a:xfrm>
            <a:off x="8061222" y="5822738"/>
            <a:ext cx="493054" cy="442837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5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6" name="Picture 27" descr="MC900391480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7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28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0" name="Elbow Connector 31"/>
          <p:cNvCxnSpPr>
            <a:stCxn id="7" idx="1"/>
            <a:endCxn id="28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133"/>
          <p:cNvCxnSpPr>
            <a:stCxn id="37" idx="0"/>
          </p:cNvCxnSpPr>
          <p:nvPr/>
        </p:nvCxnSpPr>
        <p:spPr>
          <a:xfrm rot="10800000">
            <a:off x="4879112" y="3304739"/>
            <a:ext cx="267690" cy="24865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41"/>
          <p:cNvCxnSpPr>
            <a:stCxn id="16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41"/>
          <p:cNvCxnSpPr>
            <a:stCxn id="19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3" idx="0"/>
          </p:cNvCxnSpPr>
          <p:nvPr/>
        </p:nvCxnSpPr>
        <p:spPr>
          <a:xfrm flipV="1">
            <a:off x="3771958" y="3342231"/>
            <a:ext cx="904324" cy="8041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14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4891515" y="5637375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14810" y="2714620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43" name="קבוצה 42"/>
          <p:cNvGrpSpPr/>
          <p:nvPr/>
        </p:nvGrpSpPr>
        <p:grpSpPr>
          <a:xfrm>
            <a:off x="228600" y="5181600"/>
            <a:ext cx="1143000" cy="533400"/>
            <a:chOff x="228600" y="2590800"/>
            <a:chExt cx="1143000" cy="533400"/>
          </a:xfrm>
        </p:grpSpPr>
        <p:sp>
          <p:nvSpPr>
            <p:cNvPr id="44" name="TextBox 43"/>
            <p:cNvSpPr txBox="1"/>
            <p:nvPr/>
          </p:nvSpPr>
          <p:spPr>
            <a:xfrm>
              <a:off x="304800" y="2667000"/>
              <a:ext cx="1066800" cy="38100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>
                  <a:latin typeface="+mj-lt"/>
                </a:rPr>
                <a:t>symbol</a:t>
              </a:r>
              <a:endParaRPr lang="he-IL" b="1" dirty="0">
                <a:latin typeface="+mj-lt"/>
              </a:endParaRPr>
            </a:p>
          </p:txBody>
        </p:sp>
        <p:sp>
          <p:nvSpPr>
            <p:cNvPr id="45" name="אליפסה 44"/>
            <p:cNvSpPr/>
            <p:nvPr/>
          </p:nvSpPr>
          <p:spPr>
            <a:xfrm>
              <a:off x="228600" y="2590800"/>
              <a:ext cx="1066800" cy="533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6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71 -0.0243 C 0.07326 -0.01342 0.07708 0.00139 0.08663 0.00556 C 0.09201 0.01621 0.09826 0.01598 0.10729 0.01945 C 0.11406 0.022 0.12309 0.02709 0.12969 0.02848 C 0.1375 0.0301 0.14462 0.03195 0.15208 0.03542 C 0.17135 0.03218 0.19132 0.03056 0.20903 0.01945 C 0.21215 0.01528 0.21632 0.01204 0.21944 0.00787 C 0.22326 0.00278 0.22795 -0.01273 0.22969 -0.01967 C 0.22778 -0.03796 0.22639 -0.05717 0.22292 -0.075 C 0.2224 -0.07754 0.21701 -0.09421 0.21597 -0.0956 C 0.21476 -0.09722 0.2125 -0.09722 0.21076 -0.09791 C 0.20434 -0.11041 0.19896 -0.12037 0.19531 -0.13472 C 0.19306 -0.15625 0.19132 -0.16388 0.19531 -0.18518 C 0.19566 -0.18703 0.19896 -0.20324 0.20208 -0.20601 C 0.20399 -0.20787 0.20677 -0.20763 0.20903 -0.20833 C 0.22587 -0.22245 0.2033 -0.20439 0.21944 -0.21504 C 0.22882 -0.22129 0.2375 -0.23009 0.24705 -0.23588 C 0.26632 -0.24745 0.28681 -0.2574 0.30729 -0.26342 C 0.32031 -0.26736 0.30434 -0.26365 0.31771 -0.27037 C 0.32257 -0.27291 0.32813 -0.27268 0.33316 -0.275 C 0.34688 -0.28148 0.36042 -0.28865 0.37465 -0.29328 C 0.39427 -0.30671 0.42014 -0.31967 0.44184 -0.32546 C 0.44809 -0.32476 0.45451 -0.32314 0.46076 -0.32314 C 0.47934 -0.32314 0.45608 -0.32939 0.47465 -0.32314 C 0.47639 -0.32152 0.47899 -0.32106 0.47969 -0.31851 C 0.48038 -0.3162 0.47726 -0.31388 0.47795 -0.31157 C 0.47865 -0.30902 0.48142 -0.30856 0.48316 -0.30717 C 0.48733 -0.29074 0.49826 -0.26828 0.50903 -0.25879 C 0.51441 -0.22986 0.52951 -0.20648 0.53663 -0.17824 C 0.53802 -0.16088 0.53785 -0.15138 0.54705 -0.13935 C 0.55139 -0.12222 0.54653 -0.12685 0.5625 -0.12083 C 0.57049 -0.10509 0.57066 -0.08379 0.58316 -0.07268 C 0.5875 -0.06134 0.58872 -0.05231 0.59705 -0.0449 C 0.60017 -0.0331 0.5974 -0.03958 0.60903 -0.02893 C 0.61198 -0.02615 0.61944 -0.0243 0.61944 -0.0243 C 0.62552 -0.01203 0.6309 -0.0125 0.64184 -0.01064 C 0.65243 -0.0125 0.66076 -0.01412 0.66944 -0.02199 C 0.66285 -0.028 0.66267 -0.0324 0.66944 -0.0405 C 0.68403 -0.05787 0.68872 -0.0537 0.70556 -0.06111 C 0.71997 -0.05925 0.73438 -0.05648 0.74878 -0.05648 " pathEditMode="relative" ptsTypes="fffffffffffffffffffffffffffffffffffffff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879 -0.05648 C 0.7566 -0.05509 0.77674 -0.05093 0.78334 -0.04491 C 0.78681 -0.0419 0.79011 -0.03866 0.79358 -0.03565 C 0.79532 -0.03403 0.79879 -0.03125 0.79879 -0.03125 C 0.80295 -0.02292 0.80521 -0.01597 0.81268 -0.01273 C 0.81268 -0.0125 0.81528 0.00185 0.81598 0.00324 C 0.82153 0.01435 0.82084 0.00556 0.82466 0.01713 C 0.82969 0.03241 0.82414 0.02986 0.83334 0.03333 C 0.83559 0.03426 0.83785 0.03472 0.84011 0.03542 C 0.8507 0.03218 0.84479 0.03426 0.85747 0.0287 C 0.8592 0.02801 0.86268 0.02639 0.86268 0.02639 C 0.86615 0.02338 0.87292 0.01713 0.87292 0.01713 " pathEditMode="relative" ptsTypes="fffffffffff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971800" y="1066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Video Frame</a:t>
            </a:r>
          </a:p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Resolution 640X480 pixels</a:t>
            </a:r>
            <a:endParaRPr lang="en-US" b="1" u="sng" dirty="0">
              <a:solidFill>
                <a:srgbClr val="FF0000"/>
              </a:solidFill>
            </a:endParaRPr>
          </a:p>
        </p:txBody>
      </p:sp>
      <p:grpSp>
        <p:nvGrpSpPr>
          <p:cNvPr id="33" name="קבוצה 32"/>
          <p:cNvGrpSpPr/>
          <p:nvPr/>
        </p:nvGrpSpPr>
        <p:grpSpPr>
          <a:xfrm>
            <a:off x="228600" y="1828800"/>
            <a:ext cx="7467600" cy="4495800"/>
            <a:chOff x="228600" y="1828800"/>
            <a:chExt cx="7467600" cy="4495800"/>
          </a:xfrm>
        </p:grpSpPr>
        <p:sp>
          <p:nvSpPr>
            <p:cNvPr id="27" name="TextBox 26"/>
            <p:cNvSpPr txBox="1"/>
            <p:nvPr/>
          </p:nvSpPr>
          <p:spPr>
            <a:xfrm>
              <a:off x="4038600" y="18288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20 blocks</a:t>
              </a:r>
              <a:endParaRPr lang="en-US" b="1" dirty="0"/>
            </a:p>
          </p:txBody>
        </p:sp>
        <p:grpSp>
          <p:nvGrpSpPr>
            <p:cNvPr id="32" name="קבוצה 31"/>
            <p:cNvGrpSpPr/>
            <p:nvPr/>
          </p:nvGrpSpPr>
          <p:grpSpPr>
            <a:xfrm>
              <a:off x="836612" y="2209800"/>
              <a:ext cx="6859588" cy="4114800"/>
              <a:chOff x="836612" y="2209800"/>
              <a:chExt cx="6859588" cy="4114800"/>
            </a:xfrm>
          </p:grpSpPr>
          <p:sp>
            <p:nvSpPr>
              <p:cNvPr id="3" name="Rectangle 1"/>
              <p:cNvSpPr/>
              <p:nvPr/>
            </p:nvSpPr>
            <p:spPr>
              <a:xfrm>
                <a:off x="13716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(0,0)</a:t>
                </a:r>
                <a:endParaRPr lang="en-US" dirty="0"/>
              </a:p>
            </p:txBody>
          </p:sp>
          <p:sp>
            <p:nvSpPr>
              <p:cNvPr id="4" name="Rectangle 2"/>
              <p:cNvSpPr/>
              <p:nvPr/>
            </p:nvSpPr>
            <p:spPr>
              <a:xfrm>
                <a:off x="22860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(0,1)</a:t>
                </a:r>
              </a:p>
            </p:txBody>
          </p:sp>
          <p:sp>
            <p:nvSpPr>
              <p:cNvPr id="5" name="Rectangle 3"/>
              <p:cNvSpPr/>
              <p:nvPr/>
            </p:nvSpPr>
            <p:spPr>
              <a:xfrm>
                <a:off x="32004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(0,2)</a:t>
                </a:r>
                <a:endParaRPr lang="en-US" dirty="0"/>
              </a:p>
            </p:txBody>
          </p:sp>
          <p:sp>
            <p:nvSpPr>
              <p:cNvPr id="6" name="Rectangle 4"/>
              <p:cNvSpPr/>
              <p:nvPr/>
            </p:nvSpPr>
            <p:spPr>
              <a:xfrm>
                <a:off x="67818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(0,19)</a:t>
                </a:r>
                <a:endParaRPr lang="en-US" dirty="0"/>
              </a:p>
            </p:txBody>
          </p:sp>
          <p:sp>
            <p:nvSpPr>
              <p:cNvPr id="7" name="Rectangle 5"/>
              <p:cNvSpPr/>
              <p:nvPr/>
            </p:nvSpPr>
            <p:spPr>
              <a:xfrm>
                <a:off x="67818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(1,19)</a:t>
                </a:r>
                <a:endParaRPr lang="en-US" dirty="0"/>
              </a:p>
            </p:txBody>
          </p:sp>
          <p:sp>
            <p:nvSpPr>
              <p:cNvPr id="8" name="Rectangle 6"/>
              <p:cNvSpPr/>
              <p:nvPr/>
            </p:nvSpPr>
            <p:spPr>
              <a:xfrm>
                <a:off x="13716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(1,0)</a:t>
                </a:r>
                <a:endParaRPr lang="en-US" dirty="0"/>
              </a:p>
            </p:txBody>
          </p:sp>
          <p:sp>
            <p:nvSpPr>
              <p:cNvPr id="9" name="Rectangle 7"/>
              <p:cNvSpPr/>
              <p:nvPr/>
            </p:nvSpPr>
            <p:spPr>
              <a:xfrm>
                <a:off x="22860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(1,1)</a:t>
                </a:r>
                <a:endParaRPr lang="en-US" dirty="0"/>
              </a:p>
            </p:txBody>
          </p:sp>
          <p:sp>
            <p:nvSpPr>
              <p:cNvPr id="10" name="Rectangle 8"/>
              <p:cNvSpPr/>
              <p:nvPr/>
            </p:nvSpPr>
            <p:spPr>
              <a:xfrm>
                <a:off x="32004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(1,2)</a:t>
                </a:r>
                <a:endParaRPr lang="en-US" dirty="0"/>
              </a:p>
            </p:txBody>
          </p:sp>
          <p:sp>
            <p:nvSpPr>
              <p:cNvPr id="11" name="Rectangle 9"/>
              <p:cNvSpPr/>
              <p:nvPr/>
            </p:nvSpPr>
            <p:spPr>
              <a:xfrm>
                <a:off x="13716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(14,0)</a:t>
                </a:r>
                <a:endParaRPr lang="en-US" dirty="0"/>
              </a:p>
            </p:txBody>
          </p:sp>
          <p:sp>
            <p:nvSpPr>
              <p:cNvPr id="12" name="Rectangle 10"/>
              <p:cNvSpPr/>
              <p:nvPr/>
            </p:nvSpPr>
            <p:spPr>
              <a:xfrm>
                <a:off x="22860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(14,1)</a:t>
                </a:r>
                <a:endParaRPr lang="en-US" dirty="0"/>
              </a:p>
            </p:txBody>
          </p:sp>
          <p:sp>
            <p:nvSpPr>
              <p:cNvPr id="13" name="Rectangle 11"/>
              <p:cNvSpPr/>
              <p:nvPr/>
            </p:nvSpPr>
            <p:spPr>
              <a:xfrm>
                <a:off x="32004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(14,2)</a:t>
                </a:r>
                <a:endParaRPr lang="en-US" dirty="0"/>
              </a:p>
            </p:txBody>
          </p:sp>
          <p:sp>
            <p:nvSpPr>
              <p:cNvPr id="14" name="Rectangle 12"/>
              <p:cNvSpPr/>
              <p:nvPr/>
            </p:nvSpPr>
            <p:spPr>
              <a:xfrm>
                <a:off x="67818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(14,19)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>
                <a:stCxn id="5" idx="0"/>
                <a:endCxn id="6" idx="0"/>
              </p:cNvCxnSpPr>
              <p:nvPr/>
            </p:nvCxnSpPr>
            <p:spPr>
              <a:xfrm rot="5400000" flipH="1" flipV="1">
                <a:off x="5448300" y="723900"/>
                <a:ext cx="0" cy="3581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6"/>
              <p:cNvCxnSpPr/>
              <p:nvPr/>
            </p:nvCxnSpPr>
            <p:spPr>
              <a:xfrm>
                <a:off x="3962400" y="33528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7"/>
              <p:cNvCxnSpPr/>
              <p:nvPr/>
            </p:nvCxnSpPr>
            <p:spPr>
              <a:xfrm>
                <a:off x="3886200" y="41910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8"/>
              <p:cNvCxnSpPr/>
              <p:nvPr/>
            </p:nvCxnSpPr>
            <p:spPr>
              <a:xfrm>
                <a:off x="3810000" y="54864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9"/>
              <p:cNvCxnSpPr/>
              <p:nvPr/>
            </p:nvCxnSpPr>
            <p:spPr>
              <a:xfrm>
                <a:off x="3733800" y="63246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21"/>
              <p:cNvCxnSpPr>
                <a:stCxn id="8" idx="1"/>
              </p:cNvCxnSpPr>
              <p:nvPr/>
            </p:nvCxnSpPr>
            <p:spPr>
              <a:xfrm rot="10800000" flipV="1">
                <a:off x="1371600" y="37719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2"/>
              <p:cNvCxnSpPr/>
              <p:nvPr/>
            </p:nvCxnSpPr>
            <p:spPr>
              <a:xfrm rot="10800000" flipV="1">
                <a:off x="2286001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3"/>
              <p:cNvCxnSpPr/>
              <p:nvPr/>
            </p:nvCxnSpPr>
            <p:spPr>
              <a:xfrm rot="10800000" flipV="1">
                <a:off x="3200400" y="38862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4"/>
              <p:cNvCxnSpPr/>
              <p:nvPr/>
            </p:nvCxnSpPr>
            <p:spPr>
              <a:xfrm rot="10800000" flipV="1">
                <a:off x="4114800" y="38100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5"/>
              <p:cNvCxnSpPr/>
              <p:nvPr/>
            </p:nvCxnSpPr>
            <p:spPr>
              <a:xfrm rot="10800000" flipV="1">
                <a:off x="6781800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6"/>
              <p:cNvCxnSpPr/>
              <p:nvPr/>
            </p:nvCxnSpPr>
            <p:spPr>
              <a:xfrm rot="10800000" flipV="1">
                <a:off x="7696200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30"/>
              <p:cNvCxnSpPr/>
              <p:nvPr/>
            </p:nvCxnSpPr>
            <p:spPr>
              <a:xfrm>
                <a:off x="5257800" y="2209800"/>
                <a:ext cx="2438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34"/>
              <p:cNvCxnSpPr/>
              <p:nvPr/>
            </p:nvCxnSpPr>
            <p:spPr>
              <a:xfrm rot="10800000">
                <a:off x="1371600" y="2209800"/>
                <a:ext cx="2438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39"/>
              <p:cNvCxnSpPr/>
              <p:nvPr/>
            </p:nvCxnSpPr>
            <p:spPr>
              <a:xfrm rot="5400000" flipH="1" flipV="1">
                <a:off x="75406" y="3276600"/>
                <a:ext cx="15240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42"/>
              <p:cNvCxnSpPr/>
              <p:nvPr/>
            </p:nvCxnSpPr>
            <p:spPr>
              <a:xfrm rot="16200000" flipH="1">
                <a:off x="-38100" y="5447506"/>
                <a:ext cx="1751806" cy="7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228600" y="41148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15 blocks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טבלה 18"/>
          <p:cNvGraphicFramePr>
            <a:graphicFrameLocks noGrp="1"/>
          </p:cNvGraphicFramePr>
          <p:nvPr/>
        </p:nvGraphicFramePr>
        <p:xfrm>
          <a:off x="5562600" y="1143000"/>
          <a:ext cx="286702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/>
                <a:gridCol w="409575"/>
                <a:gridCol w="409575"/>
                <a:gridCol w="1228725"/>
                <a:gridCol w="409575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24600" y="762000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SDRAM</a:t>
            </a:r>
            <a:endParaRPr lang="he-IL" dirty="0"/>
          </a:p>
        </p:txBody>
      </p:sp>
      <p:grpSp>
        <p:nvGrpSpPr>
          <p:cNvPr id="263" name="קבוצה 262"/>
          <p:cNvGrpSpPr/>
          <p:nvPr/>
        </p:nvGrpSpPr>
        <p:grpSpPr>
          <a:xfrm>
            <a:off x="3810000" y="1219200"/>
            <a:ext cx="1524000" cy="597877"/>
            <a:chOff x="3810000" y="1219200"/>
            <a:chExt cx="1524000" cy="597877"/>
          </a:xfrm>
        </p:grpSpPr>
        <p:sp>
          <p:nvSpPr>
            <p:cNvPr id="22" name="Left Brace 18"/>
            <p:cNvSpPr/>
            <p:nvPr/>
          </p:nvSpPr>
          <p:spPr>
            <a:xfrm>
              <a:off x="5093368" y="1219200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1362234"/>
              <a:ext cx="1363579" cy="32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Symbol #1</a:t>
              </a:r>
              <a:endParaRPr lang="en-US" dirty="0"/>
            </a:p>
          </p:txBody>
        </p:sp>
      </p:grpSp>
      <p:grpSp>
        <p:nvGrpSpPr>
          <p:cNvPr id="264" name="קבוצה 263"/>
          <p:cNvGrpSpPr/>
          <p:nvPr/>
        </p:nvGrpSpPr>
        <p:grpSpPr>
          <a:xfrm>
            <a:off x="3810000" y="1992923"/>
            <a:ext cx="1524000" cy="597877"/>
            <a:chOff x="3810000" y="1992923"/>
            <a:chExt cx="1524000" cy="597877"/>
          </a:xfrm>
        </p:grpSpPr>
        <p:sp>
          <p:nvSpPr>
            <p:cNvPr id="24" name="Left Brace 18"/>
            <p:cNvSpPr/>
            <p:nvPr/>
          </p:nvSpPr>
          <p:spPr>
            <a:xfrm>
              <a:off x="5093368" y="1992923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0000" y="2116418"/>
              <a:ext cx="1363579" cy="32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Symbol #2</a:t>
              </a:r>
              <a:endParaRPr lang="en-US" dirty="0"/>
            </a:p>
          </p:txBody>
        </p:sp>
      </p:grpSp>
      <p:grpSp>
        <p:nvGrpSpPr>
          <p:cNvPr id="265" name="קבוצה 264"/>
          <p:cNvGrpSpPr/>
          <p:nvPr/>
        </p:nvGrpSpPr>
        <p:grpSpPr>
          <a:xfrm>
            <a:off x="3810000" y="3048000"/>
            <a:ext cx="1536032" cy="597877"/>
            <a:chOff x="3810000" y="3048000"/>
            <a:chExt cx="1536032" cy="597877"/>
          </a:xfrm>
        </p:grpSpPr>
        <p:sp>
          <p:nvSpPr>
            <p:cNvPr id="26" name="Left Brace 18"/>
            <p:cNvSpPr/>
            <p:nvPr/>
          </p:nvSpPr>
          <p:spPr>
            <a:xfrm>
              <a:off x="5105400" y="3048000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10000" y="3200400"/>
              <a:ext cx="1363579" cy="32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Symbol #N</a:t>
              </a:r>
              <a:endParaRPr lang="en-US" dirty="0"/>
            </a:p>
          </p:txBody>
        </p:sp>
      </p:grpSp>
      <p:grpSp>
        <p:nvGrpSpPr>
          <p:cNvPr id="262" name="קבוצה 261"/>
          <p:cNvGrpSpPr/>
          <p:nvPr/>
        </p:nvGrpSpPr>
        <p:grpSpPr>
          <a:xfrm>
            <a:off x="381000" y="1447800"/>
            <a:ext cx="1526164" cy="3200400"/>
            <a:chOff x="381000" y="914400"/>
            <a:chExt cx="1526164" cy="3200400"/>
          </a:xfrm>
        </p:grpSpPr>
        <p:sp>
          <p:nvSpPr>
            <p:cNvPr id="28" name="Rectangle 21"/>
            <p:cNvSpPr/>
            <p:nvPr/>
          </p:nvSpPr>
          <p:spPr>
            <a:xfrm>
              <a:off x="381941" y="3200400"/>
              <a:ext cx="1525223" cy="29043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2"/>
            <p:cNvSpPr/>
            <p:nvPr/>
          </p:nvSpPr>
          <p:spPr>
            <a:xfrm>
              <a:off x="381000" y="1355717"/>
              <a:ext cx="1525223" cy="2904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3"/>
            <p:cNvSpPr/>
            <p:nvPr/>
          </p:nvSpPr>
          <p:spPr>
            <a:xfrm>
              <a:off x="381000" y="1600200"/>
              <a:ext cx="1525223" cy="2904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24"/>
            <p:cNvSpPr/>
            <p:nvPr/>
          </p:nvSpPr>
          <p:spPr>
            <a:xfrm>
              <a:off x="381000" y="3824370"/>
              <a:ext cx="1525223" cy="29043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25"/>
            <p:cNvSpPr/>
            <p:nvPr/>
          </p:nvSpPr>
          <p:spPr>
            <a:xfrm>
              <a:off x="381000" y="3505200"/>
              <a:ext cx="1525223" cy="3048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1"/>
            <p:cNvCxnSpPr>
              <a:stCxn id="30" idx="1"/>
              <a:endCxn id="32" idx="1"/>
            </p:cNvCxnSpPr>
            <p:nvPr/>
          </p:nvCxnSpPr>
          <p:spPr>
            <a:xfrm>
              <a:off x="381000" y="1745415"/>
              <a:ext cx="0" cy="1912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3"/>
              <a:endCxn id="32" idx="3"/>
            </p:cNvCxnSpPr>
            <p:nvPr/>
          </p:nvCxnSpPr>
          <p:spPr>
            <a:xfrm>
              <a:off x="1906223" y="1745415"/>
              <a:ext cx="0" cy="1912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864853" y="2285094"/>
              <a:ext cx="41595" cy="87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64853" y="2662651"/>
              <a:ext cx="41595" cy="87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64853" y="3011168"/>
              <a:ext cx="41595" cy="87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2000" y="914400"/>
              <a:ext cx="1066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FIFO</a:t>
              </a:r>
              <a:endParaRPr lang="he-IL" dirty="0"/>
            </a:p>
          </p:txBody>
        </p:sp>
      </p:grpSp>
      <p:grpSp>
        <p:nvGrpSpPr>
          <p:cNvPr id="266" name="קבוצה 265"/>
          <p:cNvGrpSpPr/>
          <p:nvPr/>
        </p:nvGrpSpPr>
        <p:grpSpPr>
          <a:xfrm>
            <a:off x="1371600" y="4114800"/>
            <a:ext cx="7164964" cy="2438400"/>
            <a:chOff x="1371600" y="4114800"/>
            <a:chExt cx="7164964" cy="2438400"/>
          </a:xfrm>
        </p:grpSpPr>
        <p:cxnSp>
          <p:nvCxnSpPr>
            <p:cNvPr id="127" name="מחבר ישר 126"/>
            <p:cNvCxnSpPr/>
            <p:nvPr/>
          </p:nvCxnSpPr>
          <p:spPr>
            <a:xfrm>
              <a:off x="5257800" y="4114800"/>
              <a:ext cx="190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מחבר ישר 133"/>
            <p:cNvCxnSpPr/>
            <p:nvPr/>
          </p:nvCxnSpPr>
          <p:spPr>
            <a:xfrm>
              <a:off x="5257800" y="5791200"/>
              <a:ext cx="190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21"/>
            <p:cNvSpPr/>
            <p:nvPr/>
          </p:nvSpPr>
          <p:spPr>
            <a:xfrm>
              <a:off x="7620565" y="4114800"/>
              <a:ext cx="915999" cy="1597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22"/>
            <p:cNvSpPr/>
            <p:nvPr/>
          </p:nvSpPr>
          <p:spPr>
            <a:xfrm>
              <a:off x="76200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23"/>
            <p:cNvSpPr/>
            <p:nvPr/>
          </p:nvSpPr>
          <p:spPr>
            <a:xfrm>
              <a:off x="76200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24"/>
            <p:cNvSpPr/>
            <p:nvPr/>
          </p:nvSpPr>
          <p:spPr>
            <a:xfrm>
              <a:off x="7620000" y="563146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25"/>
            <p:cNvSpPr/>
            <p:nvPr/>
          </p:nvSpPr>
          <p:spPr>
            <a:xfrm>
              <a:off x="7620000" y="5471727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Straight Connector 31"/>
            <p:cNvCxnSpPr>
              <a:stCxn id="115" idx="1"/>
              <a:endCxn id="117" idx="1"/>
            </p:cNvCxnSpPr>
            <p:nvPr/>
          </p:nvCxnSpPr>
          <p:spPr>
            <a:xfrm rot="10800000" flipV="1">
              <a:off x="76200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33"/>
            <p:cNvCxnSpPr>
              <a:stCxn id="115" idx="3"/>
              <a:endCxn id="117" idx="3"/>
            </p:cNvCxnSpPr>
            <p:nvPr/>
          </p:nvCxnSpPr>
          <p:spPr>
            <a:xfrm>
              <a:off x="85359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34"/>
            <p:cNvSpPr/>
            <p:nvPr/>
          </p:nvSpPr>
          <p:spPr>
            <a:xfrm>
              <a:off x="79105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35"/>
            <p:cNvSpPr/>
            <p:nvPr/>
          </p:nvSpPr>
          <p:spPr>
            <a:xfrm>
              <a:off x="79105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36"/>
            <p:cNvSpPr/>
            <p:nvPr/>
          </p:nvSpPr>
          <p:spPr>
            <a:xfrm>
              <a:off x="79105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מחבר ישר 131"/>
            <p:cNvCxnSpPr/>
            <p:nvPr/>
          </p:nvCxnSpPr>
          <p:spPr>
            <a:xfrm>
              <a:off x="76200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מחבר ישר 132"/>
            <p:cNvCxnSpPr/>
            <p:nvPr/>
          </p:nvCxnSpPr>
          <p:spPr>
            <a:xfrm>
              <a:off x="85347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34"/>
            <p:cNvSpPr/>
            <p:nvPr/>
          </p:nvSpPr>
          <p:spPr>
            <a:xfrm>
              <a:off x="78563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34"/>
            <p:cNvSpPr/>
            <p:nvPr/>
          </p:nvSpPr>
          <p:spPr>
            <a:xfrm>
              <a:off x="78563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34"/>
            <p:cNvSpPr/>
            <p:nvPr/>
          </p:nvSpPr>
          <p:spPr>
            <a:xfrm>
              <a:off x="78563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34"/>
            <p:cNvSpPr/>
            <p:nvPr/>
          </p:nvSpPr>
          <p:spPr>
            <a:xfrm>
              <a:off x="5791200" y="4876800"/>
              <a:ext cx="29134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21"/>
            <p:cNvSpPr/>
            <p:nvPr/>
          </p:nvSpPr>
          <p:spPr>
            <a:xfrm>
              <a:off x="4724965" y="4114800"/>
              <a:ext cx="915999" cy="1597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Rectangle 22"/>
            <p:cNvSpPr/>
            <p:nvPr/>
          </p:nvSpPr>
          <p:spPr>
            <a:xfrm>
              <a:off x="47244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 23"/>
            <p:cNvSpPr/>
            <p:nvPr/>
          </p:nvSpPr>
          <p:spPr>
            <a:xfrm>
              <a:off x="47244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0" name="Straight Connector 31"/>
            <p:cNvCxnSpPr>
              <a:stCxn id="187" idx="1"/>
            </p:cNvCxnSpPr>
            <p:nvPr/>
          </p:nvCxnSpPr>
          <p:spPr>
            <a:xfrm rot="10800000" flipV="1">
              <a:off x="47244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33"/>
            <p:cNvCxnSpPr>
              <a:stCxn id="187" idx="3"/>
            </p:cNvCxnSpPr>
            <p:nvPr/>
          </p:nvCxnSpPr>
          <p:spPr>
            <a:xfrm>
              <a:off x="56403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34"/>
            <p:cNvSpPr/>
            <p:nvPr/>
          </p:nvSpPr>
          <p:spPr>
            <a:xfrm>
              <a:off x="50149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35"/>
            <p:cNvSpPr/>
            <p:nvPr/>
          </p:nvSpPr>
          <p:spPr>
            <a:xfrm>
              <a:off x="50149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36"/>
            <p:cNvSpPr/>
            <p:nvPr/>
          </p:nvSpPr>
          <p:spPr>
            <a:xfrm>
              <a:off x="50149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מחבר ישר 179"/>
            <p:cNvCxnSpPr/>
            <p:nvPr/>
          </p:nvCxnSpPr>
          <p:spPr>
            <a:xfrm>
              <a:off x="47244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מחבר ישר 180"/>
            <p:cNvCxnSpPr/>
            <p:nvPr/>
          </p:nvCxnSpPr>
          <p:spPr>
            <a:xfrm>
              <a:off x="56391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34"/>
            <p:cNvSpPr/>
            <p:nvPr/>
          </p:nvSpPr>
          <p:spPr>
            <a:xfrm>
              <a:off x="49607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34"/>
            <p:cNvSpPr/>
            <p:nvPr/>
          </p:nvSpPr>
          <p:spPr>
            <a:xfrm>
              <a:off x="49607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34"/>
            <p:cNvSpPr/>
            <p:nvPr/>
          </p:nvSpPr>
          <p:spPr>
            <a:xfrm>
              <a:off x="49607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1"/>
            <p:cNvSpPr/>
            <p:nvPr/>
          </p:nvSpPr>
          <p:spPr>
            <a:xfrm>
              <a:off x="2896165" y="4114800"/>
              <a:ext cx="915999" cy="1597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3" name="Rectangle 22"/>
            <p:cNvSpPr/>
            <p:nvPr/>
          </p:nvSpPr>
          <p:spPr>
            <a:xfrm>
              <a:off x="28956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Rectangle 23"/>
            <p:cNvSpPr/>
            <p:nvPr/>
          </p:nvSpPr>
          <p:spPr>
            <a:xfrm>
              <a:off x="28956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7" name="Straight Connector 31"/>
            <p:cNvCxnSpPr>
              <a:stCxn id="204" idx="1"/>
            </p:cNvCxnSpPr>
            <p:nvPr/>
          </p:nvCxnSpPr>
          <p:spPr>
            <a:xfrm rot="10800000" flipV="1">
              <a:off x="28956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33"/>
            <p:cNvCxnSpPr>
              <a:stCxn id="204" idx="3"/>
            </p:cNvCxnSpPr>
            <p:nvPr/>
          </p:nvCxnSpPr>
          <p:spPr>
            <a:xfrm>
              <a:off x="38115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34"/>
            <p:cNvSpPr/>
            <p:nvPr/>
          </p:nvSpPr>
          <p:spPr>
            <a:xfrm>
              <a:off x="31861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35"/>
            <p:cNvSpPr/>
            <p:nvPr/>
          </p:nvSpPr>
          <p:spPr>
            <a:xfrm>
              <a:off x="31861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36"/>
            <p:cNvSpPr/>
            <p:nvPr/>
          </p:nvSpPr>
          <p:spPr>
            <a:xfrm>
              <a:off x="31861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מחבר ישר 196"/>
            <p:cNvCxnSpPr/>
            <p:nvPr/>
          </p:nvCxnSpPr>
          <p:spPr>
            <a:xfrm>
              <a:off x="28956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מחבר ישר 197"/>
            <p:cNvCxnSpPr/>
            <p:nvPr/>
          </p:nvCxnSpPr>
          <p:spPr>
            <a:xfrm>
              <a:off x="38103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34"/>
            <p:cNvSpPr/>
            <p:nvPr/>
          </p:nvSpPr>
          <p:spPr>
            <a:xfrm>
              <a:off x="31319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34"/>
            <p:cNvSpPr/>
            <p:nvPr/>
          </p:nvSpPr>
          <p:spPr>
            <a:xfrm>
              <a:off x="31319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34"/>
            <p:cNvSpPr/>
            <p:nvPr/>
          </p:nvSpPr>
          <p:spPr>
            <a:xfrm>
              <a:off x="31319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"/>
            <p:cNvSpPr/>
            <p:nvPr/>
          </p:nvSpPr>
          <p:spPr>
            <a:xfrm>
              <a:off x="3810565" y="4114800"/>
              <a:ext cx="915999" cy="1597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 22"/>
            <p:cNvSpPr/>
            <p:nvPr/>
          </p:nvSpPr>
          <p:spPr>
            <a:xfrm>
              <a:off x="38100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1" name="Rectangle 23"/>
            <p:cNvSpPr/>
            <p:nvPr/>
          </p:nvSpPr>
          <p:spPr>
            <a:xfrm>
              <a:off x="38100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Straight Connector 31"/>
            <p:cNvCxnSpPr>
              <a:stCxn id="221" idx="1"/>
            </p:cNvCxnSpPr>
            <p:nvPr/>
          </p:nvCxnSpPr>
          <p:spPr>
            <a:xfrm rot="10800000" flipV="1">
              <a:off x="38100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33"/>
            <p:cNvCxnSpPr>
              <a:stCxn id="221" idx="3"/>
            </p:cNvCxnSpPr>
            <p:nvPr/>
          </p:nvCxnSpPr>
          <p:spPr>
            <a:xfrm>
              <a:off x="47259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34"/>
            <p:cNvSpPr/>
            <p:nvPr/>
          </p:nvSpPr>
          <p:spPr>
            <a:xfrm>
              <a:off x="41005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35"/>
            <p:cNvSpPr/>
            <p:nvPr/>
          </p:nvSpPr>
          <p:spPr>
            <a:xfrm>
              <a:off x="41005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36"/>
            <p:cNvSpPr/>
            <p:nvPr/>
          </p:nvSpPr>
          <p:spPr>
            <a:xfrm>
              <a:off x="41005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מחבר ישר 213"/>
            <p:cNvCxnSpPr/>
            <p:nvPr/>
          </p:nvCxnSpPr>
          <p:spPr>
            <a:xfrm>
              <a:off x="38100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מחבר ישר 214"/>
            <p:cNvCxnSpPr/>
            <p:nvPr/>
          </p:nvCxnSpPr>
          <p:spPr>
            <a:xfrm>
              <a:off x="47247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34"/>
            <p:cNvSpPr/>
            <p:nvPr/>
          </p:nvSpPr>
          <p:spPr>
            <a:xfrm>
              <a:off x="40463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34"/>
            <p:cNvSpPr/>
            <p:nvPr/>
          </p:nvSpPr>
          <p:spPr>
            <a:xfrm>
              <a:off x="40463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34"/>
            <p:cNvSpPr/>
            <p:nvPr/>
          </p:nvSpPr>
          <p:spPr>
            <a:xfrm>
              <a:off x="40463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1"/>
            <p:cNvSpPr/>
            <p:nvPr/>
          </p:nvSpPr>
          <p:spPr>
            <a:xfrm>
              <a:off x="6706165" y="4114800"/>
              <a:ext cx="915999" cy="1597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7" name="Rectangle 22"/>
            <p:cNvSpPr/>
            <p:nvPr/>
          </p:nvSpPr>
          <p:spPr>
            <a:xfrm>
              <a:off x="67056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8" name="Rectangle 23"/>
            <p:cNvSpPr/>
            <p:nvPr/>
          </p:nvSpPr>
          <p:spPr>
            <a:xfrm>
              <a:off x="67056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9" name="Rectangle 24"/>
            <p:cNvSpPr/>
            <p:nvPr/>
          </p:nvSpPr>
          <p:spPr>
            <a:xfrm>
              <a:off x="6705600" y="563146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0" name="Rectangle 25"/>
            <p:cNvSpPr/>
            <p:nvPr/>
          </p:nvSpPr>
          <p:spPr>
            <a:xfrm>
              <a:off x="6705600" y="5471727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41" name="Straight Connector 31"/>
            <p:cNvCxnSpPr>
              <a:stCxn id="238" idx="1"/>
              <a:endCxn id="240" idx="1"/>
            </p:cNvCxnSpPr>
            <p:nvPr/>
          </p:nvCxnSpPr>
          <p:spPr>
            <a:xfrm rot="10800000" flipV="1">
              <a:off x="67056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33"/>
            <p:cNvCxnSpPr>
              <a:stCxn id="238" idx="3"/>
              <a:endCxn id="240" idx="3"/>
            </p:cNvCxnSpPr>
            <p:nvPr/>
          </p:nvCxnSpPr>
          <p:spPr>
            <a:xfrm>
              <a:off x="76215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 34"/>
            <p:cNvSpPr/>
            <p:nvPr/>
          </p:nvSpPr>
          <p:spPr>
            <a:xfrm>
              <a:off x="69961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35"/>
            <p:cNvSpPr/>
            <p:nvPr/>
          </p:nvSpPr>
          <p:spPr>
            <a:xfrm>
              <a:off x="69961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36"/>
            <p:cNvSpPr/>
            <p:nvPr/>
          </p:nvSpPr>
          <p:spPr>
            <a:xfrm>
              <a:off x="69961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מחבר ישר 230"/>
            <p:cNvCxnSpPr/>
            <p:nvPr/>
          </p:nvCxnSpPr>
          <p:spPr>
            <a:xfrm>
              <a:off x="67056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מחבר ישר 231"/>
            <p:cNvCxnSpPr/>
            <p:nvPr/>
          </p:nvCxnSpPr>
          <p:spPr>
            <a:xfrm>
              <a:off x="76203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34"/>
            <p:cNvSpPr/>
            <p:nvPr/>
          </p:nvSpPr>
          <p:spPr>
            <a:xfrm>
              <a:off x="69419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34"/>
            <p:cNvSpPr/>
            <p:nvPr/>
          </p:nvSpPr>
          <p:spPr>
            <a:xfrm>
              <a:off x="69419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34"/>
            <p:cNvSpPr/>
            <p:nvPr/>
          </p:nvSpPr>
          <p:spPr>
            <a:xfrm>
              <a:off x="69419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34"/>
            <p:cNvSpPr/>
            <p:nvPr/>
          </p:nvSpPr>
          <p:spPr>
            <a:xfrm>
              <a:off x="6066866" y="4876800"/>
              <a:ext cx="29134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34"/>
            <p:cNvSpPr/>
            <p:nvPr/>
          </p:nvSpPr>
          <p:spPr>
            <a:xfrm>
              <a:off x="6371666" y="4876800"/>
              <a:ext cx="29134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"/>
            <p:cNvSpPr/>
            <p:nvPr/>
          </p:nvSpPr>
          <p:spPr>
            <a:xfrm>
              <a:off x="2895600" y="54864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4" name="Rectangle 25"/>
            <p:cNvSpPr/>
            <p:nvPr/>
          </p:nvSpPr>
          <p:spPr>
            <a:xfrm>
              <a:off x="2895600" y="56388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5" name="Rectangle 25"/>
            <p:cNvSpPr/>
            <p:nvPr/>
          </p:nvSpPr>
          <p:spPr>
            <a:xfrm>
              <a:off x="3808401" y="54864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"/>
            <p:cNvSpPr/>
            <p:nvPr/>
          </p:nvSpPr>
          <p:spPr>
            <a:xfrm>
              <a:off x="3808401" y="56388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"/>
            <p:cNvSpPr/>
            <p:nvPr/>
          </p:nvSpPr>
          <p:spPr>
            <a:xfrm>
              <a:off x="4722801" y="54864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8" name="Rectangle 25"/>
            <p:cNvSpPr/>
            <p:nvPr/>
          </p:nvSpPr>
          <p:spPr>
            <a:xfrm>
              <a:off x="4722801" y="56388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371600" y="5181600"/>
              <a:ext cx="1066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SCREEN</a:t>
              </a:r>
              <a:endParaRPr lang="he-IL" dirty="0"/>
            </a:p>
          </p:txBody>
        </p:sp>
      </p:grpSp>
      <p:sp>
        <p:nvSpPr>
          <p:cNvPr id="107" name="Title 2"/>
          <p:cNvSpPr txBox="1">
            <a:spLocks/>
          </p:cNvSpPr>
          <p:nvPr/>
        </p:nvSpPr>
        <p:spPr>
          <a:xfrm>
            <a:off x="762000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Interaction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6858941" y="2454283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2"/>
          <p:cNvSpPr/>
          <p:nvPr/>
        </p:nvSpPr>
        <p:spPr>
          <a:xfrm>
            <a:off x="6858000" y="609600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3"/>
          <p:cNvSpPr/>
          <p:nvPr/>
        </p:nvSpPr>
        <p:spPr>
          <a:xfrm>
            <a:off x="6858000" y="854083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24"/>
          <p:cNvSpPr/>
          <p:nvPr/>
        </p:nvSpPr>
        <p:spPr>
          <a:xfrm>
            <a:off x="6858000" y="3078253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25"/>
          <p:cNvSpPr/>
          <p:nvPr/>
        </p:nvSpPr>
        <p:spPr>
          <a:xfrm>
            <a:off x="6858000" y="2759083"/>
            <a:ext cx="1525223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31"/>
          <p:cNvCxnSpPr>
            <a:stCxn id="6" idx="1"/>
            <a:endCxn id="8" idx="1"/>
          </p:cNvCxnSpPr>
          <p:nvPr/>
        </p:nvCxnSpPr>
        <p:spPr>
          <a:xfrm>
            <a:off x="6858000" y="999298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3"/>
          <p:cNvCxnSpPr>
            <a:stCxn id="6" idx="3"/>
            <a:endCxn id="8" idx="3"/>
          </p:cNvCxnSpPr>
          <p:nvPr/>
        </p:nvCxnSpPr>
        <p:spPr>
          <a:xfrm>
            <a:off x="8383223" y="999298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4"/>
          <p:cNvSpPr/>
          <p:nvPr/>
        </p:nvSpPr>
        <p:spPr>
          <a:xfrm>
            <a:off x="7341853" y="1538977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35"/>
          <p:cNvSpPr/>
          <p:nvPr/>
        </p:nvSpPr>
        <p:spPr>
          <a:xfrm>
            <a:off x="7341853" y="1916534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36"/>
          <p:cNvSpPr/>
          <p:nvPr/>
        </p:nvSpPr>
        <p:spPr>
          <a:xfrm>
            <a:off x="7341853" y="2265051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טבלה 13"/>
          <p:cNvGraphicFramePr>
            <a:graphicFrameLocks noGrp="1"/>
          </p:cNvGraphicFramePr>
          <p:nvPr/>
        </p:nvGraphicFramePr>
        <p:xfrm>
          <a:off x="1219200" y="792480"/>
          <a:ext cx="286702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/>
                <a:gridCol w="409575"/>
                <a:gridCol w="409575"/>
                <a:gridCol w="1228725"/>
                <a:gridCol w="409575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21"/>
          <p:cNvSpPr/>
          <p:nvPr/>
        </p:nvSpPr>
        <p:spPr>
          <a:xfrm>
            <a:off x="610541" y="548640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22"/>
          <p:cNvSpPr/>
          <p:nvPr/>
        </p:nvSpPr>
        <p:spPr>
          <a:xfrm>
            <a:off x="609600" y="3641717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23"/>
          <p:cNvSpPr/>
          <p:nvPr/>
        </p:nvSpPr>
        <p:spPr>
          <a:xfrm>
            <a:off x="609600" y="3886200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24"/>
          <p:cNvSpPr/>
          <p:nvPr/>
        </p:nvSpPr>
        <p:spPr>
          <a:xfrm>
            <a:off x="609600" y="611037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25"/>
          <p:cNvSpPr/>
          <p:nvPr/>
        </p:nvSpPr>
        <p:spPr>
          <a:xfrm>
            <a:off x="609600" y="5791200"/>
            <a:ext cx="1525223" cy="304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31"/>
          <p:cNvCxnSpPr/>
          <p:nvPr/>
        </p:nvCxnSpPr>
        <p:spPr>
          <a:xfrm>
            <a:off x="609600" y="3962400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3"/>
          <p:cNvCxnSpPr>
            <a:stCxn id="17" idx="3"/>
            <a:endCxn id="19" idx="3"/>
          </p:cNvCxnSpPr>
          <p:nvPr/>
        </p:nvCxnSpPr>
        <p:spPr>
          <a:xfrm>
            <a:off x="2134823" y="4031415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4"/>
          <p:cNvSpPr/>
          <p:nvPr/>
        </p:nvSpPr>
        <p:spPr>
          <a:xfrm>
            <a:off x="1093453" y="4571094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35"/>
          <p:cNvSpPr/>
          <p:nvPr/>
        </p:nvSpPr>
        <p:spPr>
          <a:xfrm>
            <a:off x="1093453" y="4948651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36"/>
          <p:cNvSpPr/>
          <p:nvPr/>
        </p:nvSpPr>
        <p:spPr>
          <a:xfrm>
            <a:off x="1093453" y="5297168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מחבר ישר 24"/>
          <p:cNvCxnSpPr/>
          <p:nvPr/>
        </p:nvCxnSpPr>
        <p:spPr>
          <a:xfrm>
            <a:off x="5636636" y="39624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/>
          <p:cNvCxnSpPr/>
          <p:nvPr/>
        </p:nvCxnSpPr>
        <p:spPr>
          <a:xfrm>
            <a:off x="5636636" y="56388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1"/>
          <p:cNvSpPr/>
          <p:nvPr/>
        </p:nvSpPr>
        <p:spPr>
          <a:xfrm>
            <a:off x="79994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2"/>
          <p:cNvSpPr/>
          <p:nvPr/>
        </p:nvSpPr>
        <p:spPr>
          <a:xfrm>
            <a:off x="79988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3"/>
          <p:cNvSpPr/>
          <p:nvPr/>
        </p:nvSpPr>
        <p:spPr>
          <a:xfrm>
            <a:off x="79988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4"/>
          <p:cNvSpPr/>
          <p:nvPr/>
        </p:nvSpPr>
        <p:spPr>
          <a:xfrm>
            <a:off x="7998836" y="547906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25"/>
          <p:cNvSpPr/>
          <p:nvPr/>
        </p:nvSpPr>
        <p:spPr>
          <a:xfrm>
            <a:off x="7998836" y="5319327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9" idx="1"/>
            <a:endCxn id="31" idx="1"/>
          </p:cNvCxnSpPr>
          <p:nvPr/>
        </p:nvCxnSpPr>
        <p:spPr>
          <a:xfrm rot="10800000" flipV="1">
            <a:off x="79988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3"/>
          <p:cNvCxnSpPr>
            <a:stCxn id="29" idx="3"/>
            <a:endCxn id="31" idx="3"/>
          </p:cNvCxnSpPr>
          <p:nvPr/>
        </p:nvCxnSpPr>
        <p:spPr>
          <a:xfrm>
            <a:off x="89148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4"/>
          <p:cNvSpPr/>
          <p:nvPr/>
        </p:nvSpPr>
        <p:spPr>
          <a:xfrm>
            <a:off x="82894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5"/>
          <p:cNvSpPr/>
          <p:nvPr/>
        </p:nvSpPr>
        <p:spPr>
          <a:xfrm>
            <a:off x="82894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6"/>
          <p:cNvSpPr/>
          <p:nvPr/>
        </p:nvSpPr>
        <p:spPr>
          <a:xfrm>
            <a:off x="82894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מחבר ישר 36"/>
          <p:cNvCxnSpPr/>
          <p:nvPr/>
        </p:nvCxnSpPr>
        <p:spPr>
          <a:xfrm>
            <a:off x="79988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/>
          <p:nvPr/>
        </p:nvCxnSpPr>
        <p:spPr>
          <a:xfrm>
            <a:off x="89135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4"/>
          <p:cNvSpPr/>
          <p:nvPr/>
        </p:nvSpPr>
        <p:spPr>
          <a:xfrm>
            <a:off x="82352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4"/>
          <p:cNvSpPr/>
          <p:nvPr/>
        </p:nvSpPr>
        <p:spPr>
          <a:xfrm>
            <a:off x="82352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34"/>
          <p:cNvSpPr/>
          <p:nvPr/>
        </p:nvSpPr>
        <p:spPr>
          <a:xfrm>
            <a:off x="82352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34"/>
          <p:cNvSpPr/>
          <p:nvPr/>
        </p:nvSpPr>
        <p:spPr>
          <a:xfrm>
            <a:off x="6170036" y="4724400"/>
            <a:ext cx="29134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1"/>
          <p:cNvSpPr/>
          <p:nvPr/>
        </p:nvSpPr>
        <p:spPr>
          <a:xfrm>
            <a:off x="51038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22"/>
          <p:cNvSpPr/>
          <p:nvPr/>
        </p:nvSpPr>
        <p:spPr>
          <a:xfrm>
            <a:off x="51032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23"/>
          <p:cNvSpPr/>
          <p:nvPr/>
        </p:nvSpPr>
        <p:spPr>
          <a:xfrm>
            <a:off x="51032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31"/>
          <p:cNvCxnSpPr>
            <a:stCxn id="45" idx="1"/>
          </p:cNvCxnSpPr>
          <p:nvPr/>
        </p:nvCxnSpPr>
        <p:spPr>
          <a:xfrm rot="10800000" flipV="1">
            <a:off x="51032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3"/>
          <p:cNvCxnSpPr>
            <a:stCxn id="45" idx="3"/>
          </p:cNvCxnSpPr>
          <p:nvPr/>
        </p:nvCxnSpPr>
        <p:spPr>
          <a:xfrm>
            <a:off x="60192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34"/>
          <p:cNvSpPr/>
          <p:nvPr/>
        </p:nvSpPr>
        <p:spPr>
          <a:xfrm>
            <a:off x="53938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35"/>
          <p:cNvSpPr/>
          <p:nvPr/>
        </p:nvSpPr>
        <p:spPr>
          <a:xfrm>
            <a:off x="53938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36"/>
          <p:cNvSpPr/>
          <p:nvPr/>
        </p:nvSpPr>
        <p:spPr>
          <a:xfrm>
            <a:off x="53938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מחבר ישר 50"/>
          <p:cNvCxnSpPr/>
          <p:nvPr/>
        </p:nvCxnSpPr>
        <p:spPr>
          <a:xfrm>
            <a:off x="51032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/>
          <p:cNvCxnSpPr/>
          <p:nvPr/>
        </p:nvCxnSpPr>
        <p:spPr>
          <a:xfrm>
            <a:off x="60179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4"/>
          <p:cNvSpPr/>
          <p:nvPr/>
        </p:nvSpPr>
        <p:spPr>
          <a:xfrm>
            <a:off x="53396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34"/>
          <p:cNvSpPr/>
          <p:nvPr/>
        </p:nvSpPr>
        <p:spPr>
          <a:xfrm>
            <a:off x="53396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34"/>
          <p:cNvSpPr/>
          <p:nvPr/>
        </p:nvSpPr>
        <p:spPr>
          <a:xfrm>
            <a:off x="53396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21"/>
          <p:cNvSpPr/>
          <p:nvPr/>
        </p:nvSpPr>
        <p:spPr>
          <a:xfrm>
            <a:off x="32750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22"/>
          <p:cNvSpPr/>
          <p:nvPr/>
        </p:nvSpPr>
        <p:spPr>
          <a:xfrm>
            <a:off x="32744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23"/>
          <p:cNvSpPr/>
          <p:nvPr/>
        </p:nvSpPr>
        <p:spPr>
          <a:xfrm>
            <a:off x="32744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31"/>
          <p:cNvCxnSpPr/>
          <p:nvPr/>
        </p:nvCxnSpPr>
        <p:spPr>
          <a:xfrm rot="10800000" flipV="1">
            <a:off x="3276600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33"/>
          <p:cNvCxnSpPr>
            <a:stCxn id="58" idx="3"/>
          </p:cNvCxnSpPr>
          <p:nvPr/>
        </p:nvCxnSpPr>
        <p:spPr>
          <a:xfrm>
            <a:off x="41904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4"/>
          <p:cNvSpPr/>
          <p:nvPr/>
        </p:nvSpPr>
        <p:spPr>
          <a:xfrm>
            <a:off x="35650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35"/>
          <p:cNvSpPr/>
          <p:nvPr/>
        </p:nvSpPr>
        <p:spPr>
          <a:xfrm>
            <a:off x="35650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36"/>
          <p:cNvSpPr/>
          <p:nvPr/>
        </p:nvSpPr>
        <p:spPr>
          <a:xfrm>
            <a:off x="35650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מחבר ישר 63"/>
          <p:cNvCxnSpPr/>
          <p:nvPr/>
        </p:nvCxnSpPr>
        <p:spPr>
          <a:xfrm>
            <a:off x="3276600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/>
          <p:cNvCxnSpPr/>
          <p:nvPr/>
        </p:nvCxnSpPr>
        <p:spPr>
          <a:xfrm>
            <a:off x="41891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4"/>
          <p:cNvSpPr/>
          <p:nvPr/>
        </p:nvSpPr>
        <p:spPr>
          <a:xfrm>
            <a:off x="35108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34"/>
          <p:cNvSpPr/>
          <p:nvPr/>
        </p:nvSpPr>
        <p:spPr>
          <a:xfrm>
            <a:off x="35108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34"/>
          <p:cNvSpPr/>
          <p:nvPr/>
        </p:nvSpPr>
        <p:spPr>
          <a:xfrm>
            <a:off x="35108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21"/>
          <p:cNvSpPr/>
          <p:nvPr/>
        </p:nvSpPr>
        <p:spPr>
          <a:xfrm>
            <a:off x="41894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22"/>
          <p:cNvSpPr/>
          <p:nvPr/>
        </p:nvSpPr>
        <p:spPr>
          <a:xfrm>
            <a:off x="41888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23"/>
          <p:cNvSpPr/>
          <p:nvPr/>
        </p:nvSpPr>
        <p:spPr>
          <a:xfrm>
            <a:off x="41888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31"/>
          <p:cNvCxnSpPr>
            <a:stCxn id="71" idx="1"/>
          </p:cNvCxnSpPr>
          <p:nvPr/>
        </p:nvCxnSpPr>
        <p:spPr>
          <a:xfrm rot="10800000" flipV="1">
            <a:off x="41888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3"/>
          <p:cNvCxnSpPr>
            <a:stCxn id="71" idx="3"/>
          </p:cNvCxnSpPr>
          <p:nvPr/>
        </p:nvCxnSpPr>
        <p:spPr>
          <a:xfrm>
            <a:off x="51048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34"/>
          <p:cNvSpPr/>
          <p:nvPr/>
        </p:nvSpPr>
        <p:spPr>
          <a:xfrm>
            <a:off x="44794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35"/>
          <p:cNvSpPr/>
          <p:nvPr/>
        </p:nvSpPr>
        <p:spPr>
          <a:xfrm>
            <a:off x="44794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36"/>
          <p:cNvSpPr/>
          <p:nvPr/>
        </p:nvSpPr>
        <p:spPr>
          <a:xfrm>
            <a:off x="44794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מחבר ישר 76"/>
          <p:cNvCxnSpPr/>
          <p:nvPr/>
        </p:nvCxnSpPr>
        <p:spPr>
          <a:xfrm>
            <a:off x="41888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/>
          <p:cNvCxnSpPr/>
          <p:nvPr/>
        </p:nvCxnSpPr>
        <p:spPr>
          <a:xfrm>
            <a:off x="51035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34"/>
          <p:cNvSpPr/>
          <p:nvPr/>
        </p:nvSpPr>
        <p:spPr>
          <a:xfrm>
            <a:off x="44252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34"/>
          <p:cNvSpPr/>
          <p:nvPr/>
        </p:nvSpPr>
        <p:spPr>
          <a:xfrm>
            <a:off x="44252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34"/>
          <p:cNvSpPr/>
          <p:nvPr/>
        </p:nvSpPr>
        <p:spPr>
          <a:xfrm>
            <a:off x="44252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21"/>
          <p:cNvSpPr/>
          <p:nvPr/>
        </p:nvSpPr>
        <p:spPr>
          <a:xfrm>
            <a:off x="70850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22"/>
          <p:cNvSpPr/>
          <p:nvPr/>
        </p:nvSpPr>
        <p:spPr>
          <a:xfrm>
            <a:off x="70844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23"/>
          <p:cNvSpPr/>
          <p:nvPr/>
        </p:nvSpPr>
        <p:spPr>
          <a:xfrm>
            <a:off x="70844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24"/>
          <p:cNvSpPr/>
          <p:nvPr/>
        </p:nvSpPr>
        <p:spPr>
          <a:xfrm>
            <a:off x="7084436" y="547906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6" name="Rectangle 25"/>
          <p:cNvSpPr/>
          <p:nvPr/>
        </p:nvSpPr>
        <p:spPr>
          <a:xfrm>
            <a:off x="7084436" y="5319327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31"/>
          <p:cNvCxnSpPr>
            <a:stCxn id="84" idx="1"/>
            <a:endCxn id="86" idx="1"/>
          </p:cNvCxnSpPr>
          <p:nvPr/>
        </p:nvCxnSpPr>
        <p:spPr>
          <a:xfrm rot="10800000" flipV="1">
            <a:off x="70844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33"/>
          <p:cNvCxnSpPr>
            <a:stCxn id="84" idx="3"/>
            <a:endCxn id="86" idx="3"/>
          </p:cNvCxnSpPr>
          <p:nvPr/>
        </p:nvCxnSpPr>
        <p:spPr>
          <a:xfrm>
            <a:off x="80004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34"/>
          <p:cNvSpPr/>
          <p:nvPr/>
        </p:nvSpPr>
        <p:spPr>
          <a:xfrm>
            <a:off x="73750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35"/>
          <p:cNvSpPr/>
          <p:nvPr/>
        </p:nvSpPr>
        <p:spPr>
          <a:xfrm>
            <a:off x="73750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36"/>
          <p:cNvSpPr/>
          <p:nvPr/>
        </p:nvSpPr>
        <p:spPr>
          <a:xfrm>
            <a:off x="73750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מחבר ישר 91"/>
          <p:cNvCxnSpPr/>
          <p:nvPr/>
        </p:nvCxnSpPr>
        <p:spPr>
          <a:xfrm>
            <a:off x="70844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92"/>
          <p:cNvCxnSpPr/>
          <p:nvPr/>
        </p:nvCxnSpPr>
        <p:spPr>
          <a:xfrm>
            <a:off x="79991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34"/>
          <p:cNvSpPr/>
          <p:nvPr/>
        </p:nvSpPr>
        <p:spPr>
          <a:xfrm>
            <a:off x="73208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34"/>
          <p:cNvSpPr/>
          <p:nvPr/>
        </p:nvSpPr>
        <p:spPr>
          <a:xfrm>
            <a:off x="73208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34"/>
          <p:cNvSpPr/>
          <p:nvPr/>
        </p:nvSpPr>
        <p:spPr>
          <a:xfrm>
            <a:off x="73208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34"/>
          <p:cNvSpPr/>
          <p:nvPr/>
        </p:nvSpPr>
        <p:spPr>
          <a:xfrm>
            <a:off x="6445702" y="4724400"/>
            <a:ext cx="29134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34"/>
          <p:cNvSpPr/>
          <p:nvPr/>
        </p:nvSpPr>
        <p:spPr>
          <a:xfrm>
            <a:off x="6750502" y="4724400"/>
            <a:ext cx="29134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25"/>
          <p:cNvSpPr/>
          <p:nvPr/>
        </p:nvSpPr>
        <p:spPr>
          <a:xfrm>
            <a:off x="3274436" y="53340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0" name="Rectangle 25"/>
          <p:cNvSpPr/>
          <p:nvPr/>
        </p:nvSpPr>
        <p:spPr>
          <a:xfrm>
            <a:off x="3274436" y="5486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1" name="Rectangle 25"/>
          <p:cNvSpPr/>
          <p:nvPr/>
        </p:nvSpPr>
        <p:spPr>
          <a:xfrm>
            <a:off x="4187237" y="53340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2" name="Rectangle 25"/>
          <p:cNvSpPr/>
          <p:nvPr/>
        </p:nvSpPr>
        <p:spPr>
          <a:xfrm>
            <a:off x="4187237" y="5486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3" name="Rectangle 25"/>
          <p:cNvSpPr/>
          <p:nvPr/>
        </p:nvSpPr>
        <p:spPr>
          <a:xfrm>
            <a:off x="5101637" y="53340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4" name="Rectangle 25"/>
          <p:cNvSpPr/>
          <p:nvPr/>
        </p:nvSpPr>
        <p:spPr>
          <a:xfrm>
            <a:off x="5101637" y="5486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38800" y="19050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FIFO A</a:t>
            </a:r>
            <a:endParaRPr lang="he-IL" dirty="0"/>
          </a:p>
        </p:txBody>
      </p:sp>
      <p:sp>
        <p:nvSpPr>
          <p:cNvPr id="111" name="TextBox 110"/>
          <p:cNvSpPr txBox="1"/>
          <p:nvPr/>
        </p:nvSpPr>
        <p:spPr>
          <a:xfrm>
            <a:off x="152400" y="3212068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FIFO B</a:t>
            </a:r>
            <a:endParaRPr lang="he-IL" dirty="0"/>
          </a:p>
        </p:txBody>
      </p:sp>
      <p:sp>
        <p:nvSpPr>
          <p:cNvPr id="112" name="TextBox 111"/>
          <p:cNvSpPr txBox="1"/>
          <p:nvPr/>
        </p:nvSpPr>
        <p:spPr>
          <a:xfrm>
            <a:off x="2133600" y="3810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SDRAM</a:t>
            </a:r>
            <a:endParaRPr lang="he-IL" dirty="0"/>
          </a:p>
        </p:txBody>
      </p:sp>
      <p:sp>
        <p:nvSpPr>
          <p:cNvPr id="113" name="TextBox 112"/>
          <p:cNvSpPr txBox="1"/>
          <p:nvPr/>
        </p:nvSpPr>
        <p:spPr>
          <a:xfrm>
            <a:off x="4953000" y="3593068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SCREEN</a:t>
            </a:r>
            <a:endParaRPr lang="he-IL" dirty="0"/>
          </a:p>
        </p:txBody>
      </p:sp>
      <p:sp>
        <p:nvSpPr>
          <p:cNvPr id="117" name="TextBox 116"/>
          <p:cNvSpPr txBox="1"/>
          <p:nvPr/>
        </p:nvSpPr>
        <p:spPr>
          <a:xfrm>
            <a:off x="1600200" y="838200"/>
            <a:ext cx="381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18" name="TextBox 117"/>
          <p:cNvSpPr txBox="1"/>
          <p:nvPr/>
        </p:nvSpPr>
        <p:spPr>
          <a:xfrm>
            <a:off x="1676400" y="1524000"/>
            <a:ext cx="3048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19" name="TextBox 118"/>
          <p:cNvSpPr txBox="1"/>
          <p:nvPr/>
        </p:nvSpPr>
        <p:spPr>
          <a:xfrm>
            <a:off x="1676400" y="762000"/>
            <a:ext cx="304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0" name="TextBox 119"/>
          <p:cNvSpPr txBox="1"/>
          <p:nvPr/>
        </p:nvSpPr>
        <p:spPr>
          <a:xfrm>
            <a:off x="1600200" y="2667000"/>
            <a:ext cx="381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1" name="TextBox 120"/>
          <p:cNvSpPr txBox="1"/>
          <p:nvPr/>
        </p:nvSpPr>
        <p:spPr>
          <a:xfrm>
            <a:off x="1600200" y="2667000"/>
            <a:ext cx="381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2" name="Rectangle 24"/>
          <p:cNvSpPr/>
          <p:nvPr/>
        </p:nvSpPr>
        <p:spPr>
          <a:xfrm>
            <a:off x="685800" y="609600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24"/>
          <p:cNvSpPr/>
          <p:nvPr/>
        </p:nvSpPr>
        <p:spPr>
          <a:xfrm>
            <a:off x="685800" y="5791200"/>
            <a:ext cx="1525223" cy="29043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24"/>
          <p:cNvSpPr/>
          <p:nvPr/>
        </p:nvSpPr>
        <p:spPr>
          <a:xfrm>
            <a:off x="685800" y="548640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24"/>
          <p:cNvSpPr/>
          <p:nvPr/>
        </p:nvSpPr>
        <p:spPr>
          <a:xfrm>
            <a:off x="685800" y="3886200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24"/>
          <p:cNvSpPr/>
          <p:nvPr/>
        </p:nvSpPr>
        <p:spPr>
          <a:xfrm>
            <a:off x="685800" y="3581400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-3.7037E-7 L 0.63334 -0.06666 " pathEditMode="relative" ptsTypes="AA">
                                      <p:cBhvr>
                                        <p:cTn id="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25 -0.0824 L 0.6625 0.3064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-0.02223 L 0.6625 -0.18241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" y="-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584 -0.20463 L 0.69584 0.1620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-3.7037E-7 L 0.63334 -0.06666 " pathEditMode="relative" ptsTypes="AA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75 -0.09351 L 0.6875 0.217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0.02222 L 0.64584 -0.3490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" y="-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584 -0.34907 L 0.69584 -0.29352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0.01574 L 0.6625 -0.3092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500"/>
                            </p:stCondLst>
                            <p:childTnLst>
                              <p:par>
                                <p:cTn id="8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7037E-6 L 0.2 -0.30995 " pathEditMode="relative" rAng="0" ptsTypes="AA">
                                      <p:cBhvr>
                                        <p:cTn id="90" dur="5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5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33334 -0.2544 " pathEditMode="relative" rAng="0" ptsTypes="AA">
                                      <p:cBhvr>
                                        <p:cTn id="109" dur="5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-127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4 -0.19884 " pathEditMode="relative" rAng="0" ptsTypes="AA">
                                      <p:cBhvr>
                                        <p:cTn id="128" dur="5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10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63334 0.00116 " pathEditMode="relative" rAng="0" ptsTypes="AA">
                                      <p:cBhvr>
                                        <p:cTn id="147" dur="5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" y="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5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500"/>
                            </p:stCondLst>
                            <p:childTnLst>
                              <p:par>
                                <p:cTn id="16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75 0.0456 " pathEditMode="relative" rAng="0" ptsTypes="AA">
                                      <p:cBhvr>
                                        <p:cTn id="166" dur="5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" y="23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9000"/>
                            </p:stCondLst>
                            <p:childTnLst>
                              <p:par>
                                <p:cTn id="17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18" grpId="3" animBg="1"/>
      <p:bldP spid="119" grpId="1" animBg="1"/>
      <p:bldP spid="119" grpId="2" animBg="1"/>
      <p:bldP spid="120" grpId="0" animBg="1"/>
      <p:bldP spid="120" grpId="1" animBg="1"/>
      <p:bldP spid="120" grpId="2" animBg="1"/>
      <p:bldP spid="120" grpId="3" animBg="1"/>
      <p:bldP spid="121" grpId="0" animBg="1"/>
      <p:bldP spid="121" grpId="2" animBg="1"/>
      <p:bldP spid="121" grpId="3" animBg="1"/>
      <p:bldP spid="122" grpId="0" animBg="1"/>
      <p:bldP spid="122" grpId="1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Intro</a:t>
            </a:r>
          </a:p>
          <a:p>
            <a:r>
              <a:rPr lang="en-US" dirty="0" smtClean="0">
                <a:latin typeface="+mj-lt"/>
              </a:rPr>
              <a:t>Project Overview    		</a:t>
            </a:r>
            <a:endParaRPr lang="en-US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dirty="0" smtClean="0">
                <a:latin typeface="+mj-lt"/>
              </a:rPr>
              <a:t>Project Goals           		</a:t>
            </a:r>
            <a:endParaRPr lang="en-US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dirty="0" smtClean="0">
                <a:latin typeface="+mj-lt"/>
              </a:rPr>
              <a:t>Requirements			</a:t>
            </a:r>
            <a:endParaRPr lang="en-US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dirty="0" smtClean="0">
                <a:latin typeface="+mj-lt"/>
              </a:rPr>
              <a:t>Architecture					</a:t>
            </a:r>
            <a:endParaRPr lang="en-US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dirty="0" smtClean="0">
                <a:latin typeface="+mj-lt"/>
              </a:rPr>
              <a:t>GUI			</a:t>
            </a:r>
            <a:endParaRPr lang="en-US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dirty="0" smtClean="0">
                <a:latin typeface="+mj-lt"/>
              </a:rPr>
              <a:t>Schedule				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en-US" dirty="0" smtClean="0"/>
              <a:t>Tradeoff</a:t>
            </a:r>
            <a:endParaRPr lang="en-US" dirty="0"/>
          </a:p>
        </p:txBody>
      </p:sp>
      <p:sp>
        <p:nvSpPr>
          <p:cNvPr id="5" name="מלבן מעוגל 4"/>
          <p:cNvSpPr/>
          <p:nvPr/>
        </p:nvSpPr>
        <p:spPr>
          <a:xfrm>
            <a:off x="914400" y="2743200"/>
            <a:ext cx="2286000" cy="1752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200" dirty="0" smtClean="0"/>
              <a:t>Simple Design</a:t>
            </a:r>
            <a:endParaRPr lang="he-IL" sz="3200" dirty="0"/>
          </a:p>
        </p:txBody>
      </p:sp>
      <p:sp>
        <p:nvSpPr>
          <p:cNvPr id="7" name="מלבן מעוגל 6"/>
          <p:cNvSpPr/>
          <p:nvPr/>
        </p:nvSpPr>
        <p:spPr>
          <a:xfrm>
            <a:off x="5791200" y="2743200"/>
            <a:ext cx="2286000" cy="1752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200" dirty="0" smtClean="0"/>
              <a:t>Saving Resources</a:t>
            </a:r>
            <a:endParaRPr lang="he-IL" sz="3200" dirty="0"/>
          </a:p>
        </p:txBody>
      </p:sp>
      <p:sp>
        <p:nvSpPr>
          <p:cNvPr id="8" name="חץ שמאלה-ימינה 7"/>
          <p:cNvSpPr/>
          <p:nvPr/>
        </p:nvSpPr>
        <p:spPr>
          <a:xfrm>
            <a:off x="3657600" y="3352800"/>
            <a:ext cx="1676400" cy="609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25672971"/>
              </p:ext>
            </p:extLst>
          </p:nvPr>
        </p:nvGraphicFramePr>
        <p:xfrm>
          <a:off x="457200" y="2057400"/>
          <a:ext cx="8229600" cy="3881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654800"/>
                <a:gridCol w="15748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Week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Project Characterization &amp; learning</a:t>
                      </a:r>
                      <a:endParaRPr lang="he-I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1-4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Characterization</a:t>
                      </a:r>
                      <a:r>
                        <a:rPr lang="en-US" baseline="0" dirty="0" smtClean="0"/>
                        <a:t> presentation</a:t>
                      </a: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Characterization of all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5-6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VHDL implementation of</a:t>
                      </a:r>
                      <a:r>
                        <a:rPr lang="en-US" baseline="0" dirty="0" smtClean="0"/>
                        <a:t> main blocks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7-10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Mid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11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Simulations &amp; debug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11-13</a:t>
                      </a:r>
                      <a:endParaRPr lang="he-IL" dirty="0"/>
                    </a:p>
                  </a:txBody>
                  <a:tcPr anchor="ctr"/>
                </a:tc>
              </a:tr>
              <a:tr h="833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Synthesis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building GUI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Integration and Lab testing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presentation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/>
          <a:lstStyle/>
          <a:p>
            <a:r>
              <a:rPr lang="en-US" dirty="0" smtClean="0"/>
              <a:t>Generating symbols on display screens is an essential operation these days. </a:t>
            </a:r>
          </a:p>
          <a:p>
            <a:r>
              <a:rPr lang="en-US" dirty="0" smtClean="0"/>
              <a:t>Commonly used in varies applications: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507468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Mobile phones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495800"/>
            <a:ext cx="1828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Televisions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495800"/>
            <a:ext cx="2743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Military applications</a:t>
            </a:r>
            <a:endParaRPr lang="he-IL" dirty="0"/>
          </a:p>
        </p:txBody>
      </p:sp>
      <p:pic>
        <p:nvPicPr>
          <p:cNvPr id="1026" name="Picture 2" descr="C:\Users\Olga\Documents\technion\project\presentation\iphone-ap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4273" y="3541712"/>
            <a:ext cx="2985127" cy="2859088"/>
          </a:xfrm>
          <a:prstGeom prst="rect">
            <a:avLst/>
          </a:prstGeom>
          <a:noFill/>
        </p:spPr>
      </p:pic>
      <p:pic>
        <p:nvPicPr>
          <p:cNvPr id="1027" name="Picture 3" descr="C:\Users\Olga\Documents\technion\project\presentation\tv-simpsons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3657600"/>
            <a:ext cx="3259138" cy="2548938"/>
          </a:xfrm>
          <a:prstGeom prst="rect">
            <a:avLst/>
          </a:prstGeom>
          <a:noFill/>
        </p:spPr>
      </p:pic>
      <p:pic>
        <p:nvPicPr>
          <p:cNvPr id="1028" name="Picture 4" descr="C:\Users\Olga\Documents\technion\project\presentation\ELEC_ANVIS-HUD_Elbit_Day-Night_lg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7926" y="3733800"/>
            <a:ext cx="3597274" cy="25770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21031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Need:</a:t>
            </a:r>
          </a:p>
          <a:p>
            <a:pPr lvl="1"/>
            <a:r>
              <a:rPr lang="en-US" dirty="0" smtClean="0">
                <a:latin typeface="+mj-lt"/>
              </a:rPr>
              <a:t>Show symbols on the display</a:t>
            </a:r>
          </a:p>
          <a:p>
            <a:pPr lvl="1"/>
            <a:r>
              <a:rPr lang="en-US" dirty="0" smtClean="0">
                <a:latin typeface="+mj-lt"/>
              </a:rPr>
              <a:t>Efficient and fast algorithm (bandwidth)</a:t>
            </a:r>
          </a:p>
          <a:p>
            <a:pPr lvl="1"/>
            <a:r>
              <a:rPr lang="en-US" dirty="0" smtClean="0">
                <a:latin typeface="+mj-lt"/>
              </a:rPr>
              <a:t>Saving resources (memory)</a:t>
            </a:r>
          </a:p>
        </p:txBody>
      </p:sp>
      <p:pic>
        <p:nvPicPr>
          <p:cNvPr id="5" name="Picture 4" descr="http://www.johnloomis.org/altera/DE2/de2-dev-boar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05200"/>
            <a:ext cx="2209799" cy="161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373880"/>
            <a:ext cx="6781800" cy="2255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Solution: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Hardware implementation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Using Board with FPGA and external memory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Real-time change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1400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“Smart” Algorithm – generating symbols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Fast performance 	             Cost reduction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  </a:t>
            </a:r>
          </a:p>
          <a:p>
            <a:r>
              <a:rPr lang="en-US" dirty="0" smtClean="0">
                <a:latin typeface="+mj-lt"/>
              </a:rPr>
              <a:t>Programmed FPGA using VHDL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Synthesized FPGA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Interactive GUI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5" name="מחבר חץ ישר 4"/>
          <p:cNvCxnSpPr/>
          <p:nvPr/>
        </p:nvCxnSpPr>
        <p:spPr>
          <a:xfrm>
            <a:off x="3352800" y="3276600"/>
            <a:ext cx="685800" cy="1588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38912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+mj-lt"/>
                <a:cs typeface="+mj-cs"/>
              </a:rPr>
              <a:t>Altera</a:t>
            </a:r>
            <a:r>
              <a:rPr lang="en-US" sz="2400" dirty="0" smtClean="0">
                <a:latin typeface="+mj-lt"/>
                <a:cs typeface="+mj-cs"/>
              </a:rPr>
              <a:t> DE2 board - Cyclone II FPGA </a:t>
            </a:r>
          </a:p>
          <a:p>
            <a:pPr lvl="1"/>
            <a:r>
              <a:rPr lang="en-US" sz="2200" dirty="0" smtClean="0">
                <a:latin typeface="+mj-lt"/>
                <a:cs typeface="+mj-cs"/>
              </a:rPr>
              <a:t>Re-using previous project</a:t>
            </a:r>
          </a:p>
          <a:p>
            <a:r>
              <a:rPr lang="en-US" sz="2400" dirty="0" smtClean="0">
                <a:latin typeface="+mj-lt"/>
                <a:cs typeface="+mj-cs"/>
              </a:rPr>
              <a:t>Host communication via UART protocol</a:t>
            </a:r>
          </a:p>
          <a:p>
            <a:r>
              <a:rPr lang="en-US" sz="2400" dirty="0" smtClean="0">
                <a:latin typeface="+mj-lt"/>
                <a:cs typeface="+mj-cs"/>
              </a:rPr>
              <a:t>Internal communication via Wishbone protocol</a:t>
            </a:r>
          </a:p>
          <a:p>
            <a:r>
              <a:rPr lang="en-US" sz="2400" dirty="0" smtClean="0">
                <a:latin typeface="+mj-lt"/>
                <a:cs typeface="+mj-cs"/>
              </a:rPr>
              <a:t>Input  -  Grayscale symbols 32 x 32 pixels</a:t>
            </a:r>
          </a:p>
          <a:p>
            <a:pPr lvl="1"/>
            <a:r>
              <a:rPr lang="en-US" sz="2200" dirty="0" smtClean="0">
                <a:latin typeface="+mj-lt"/>
                <a:cs typeface="+mj-cs"/>
              </a:rPr>
              <a:t>saved in external SDRAM</a:t>
            </a:r>
          </a:p>
          <a:p>
            <a:r>
              <a:rPr lang="en-US" sz="2400" dirty="0" smtClean="0">
                <a:latin typeface="+mj-lt"/>
                <a:cs typeface="+mj-cs"/>
              </a:rPr>
              <a:t>Output  -  Grayscale image resolution 640x480 pixels</a:t>
            </a:r>
          </a:p>
          <a:p>
            <a:r>
              <a:rPr lang="en-US" sz="2400" dirty="0" smtClean="0">
                <a:latin typeface="+mj-lt"/>
                <a:cs typeface="+mj-cs"/>
              </a:rPr>
              <a:t>Implementation of dual clock FIFOs</a:t>
            </a:r>
          </a:p>
          <a:p>
            <a:r>
              <a:rPr lang="en-US" sz="2400" dirty="0" smtClean="0">
                <a:latin typeface="+mj-lt"/>
                <a:cs typeface="+mj-cs"/>
              </a:rPr>
              <a:t>Main clock freq. 133MHz </a:t>
            </a:r>
          </a:p>
          <a:p>
            <a:r>
              <a:rPr lang="en-US" sz="2400" dirty="0" smtClean="0">
                <a:latin typeface="+mj-lt"/>
                <a:cs typeface="+mj-cs"/>
              </a:rPr>
              <a:t>VESA (monitor) freq. 40 MHz</a:t>
            </a:r>
          </a:p>
          <a:p>
            <a:endParaRPr lang="en-US" sz="1600" dirty="0" smtClean="0">
              <a:latin typeface="+mj-lt"/>
            </a:endParaRPr>
          </a:p>
          <a:p>
            <a:pPr>
              <a:buNone/>
            </a:pP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 Architecture- Reused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1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212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213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214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21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216" name="Elbow Connector 8"/>
          <p:cNvCxnSpPr>
            <a:endCxn id="213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19" name="Elbow Connector 12"/>
          <p:cNvCxnSpPr>
            <a:stCxn id="243" idx="2"/>
            <a:endCxn id="218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222" name="Elbow Connector 140"/>
          <p:cNvCxnSpPr>
            <a:endCxn id="215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224" name="TextBox 223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25" name="Elbow Connector 18"/>
          <p:cNvCxnSpPr>
            <a:stCxn id="224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27" name="Rounded Rectangle 20"/>
          <p:cNvSpPr/>
          <p:nvPr/>
        </p:nvSpPr>
        <p:spPr>
          <a:xfrm>
            <a:off x="5350534" y="5256187"/>
            <a:ext cx="2710688" cy="11331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228" name="TextBox 227"/>
          <p:cNvSpPr txBox="1"/>
          <p:nvPr/>
        </p:nvSpPr>
        <p:spPr>
          <a:xfrm>
            <a:off x="5998742" y="5047929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29" name="Elbow Connector 133"/>
          <p:cNvCxnSpPr/>
          <p:nvPr/>
        </p:nvCxnSpPr>
        <p:spPr>
          <a:xfrm rot="16200000" flipV="1">
            <a:off x="4537763" y="3463237"/>
            <a:ext cx="2011813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31" name="Elbow Connector 25"/>
          <p:cNvCxnSpPr>
            <a:stCxn id="227" idx="3"/>
            <a:endCxn id="233" idx="1"/>
          </p:cNvCxnSpPr>
          <p:nvPr/>
        </p:nvCxnSpPr>
        <p:spPr>
          <a:xfrm>
            <a:off x="8061222" y="5822738"/>
            <a:ext cx="493054" cy="442837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32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33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34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235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236" name="TextBox 235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237" name="Elbow Connector 31"/>
          <p:cNvCxnSpPr>
            <a:stCxn id="214" idx="1"/>
            <a:endCxn id="235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Elbow Connector 133"/>
          <p:cNvCxnSpPr>
            <a:stCxn id="244" idx="0"/>
          </p:cNvCxnSpPr>
          <p:nvPr/>
        </p:nvCxnSpPr>
        <p:spPr>
          <a:xfrm rot="10800000">
            <a:off x="4879112" y="3304739"/>
            <a:ext cx="267690" cy="24865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Elbow Connector 41"/>
          <p:cNvCxnSpPr>
            <a:stCxn id="223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Elbow Connector 41"/>
          <p:cNvCxnSpPr>
            <a:stCxn id="226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Elbow Connector 41"/>
          <p:cNvCxnSpPr>
            <a:stCxn id="220" idx="0"/>
          </p:cNvCxnSpPr>
          <p:nvPr/>
        </p:nvCxnSpPr>
        <p:spPr>
          <a:xfrm flipV="1">
            <a:off x="3771958" y="3342231"/>
            <a:ext cx="904324" cy="8041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Elbow Connector 41"/>
          <p:cNvCxnSpPr>
            <a:stCxn id="221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244" name="TextBox 243"/>
          <p:cNvSpPr txBox="1"/>
          <p:nvPr/>
        </p:nvSpPr>
        <p:spPr>
          <a:xfrm rot="16200000">
            <a:off x="4891515" y="5637375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245" name="TextBox 244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246" name="TextBox 245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247" name="TextBox 246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4214810" y="2714620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pPr algn="ctr"/>
            <a:r>
              <a:rPr lang="en-US" sz="1100" b="1" dirty="0" smtClean="0"/>
              <a:t>Wishbone</a:t>
            </a:r>
          </a:p>
          <a:p>
            <a:pPr algn="ctr"/>
            <a:r>
              <a:rPr lang="en-US" sz="1100" dirty="0" smtClean="0"/>
              <a:t>INTERCON</a:t>
            </a:r>
            <a:endParaRPr lang="he-IL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Olga\Desktop\GUI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406" y="1364151"/>
            <a:ext cx="8619994" cy="5341449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914400" y="1962090"/>
            <a:ext cx="228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x</a:t>
            </a:r>
            <a:endParaRPr lang="he-IL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762000" y="1905000"/>
            <a:ext cx="990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381000" y="2362200"/>
            <a:ext cx="1981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/>
          <p:cNvSpPr/>
          <p:nvPr/>
        </p:nvSpPr>
        <p:spPr>
          <a:xfrm>
            <a:off x="990600" y="2590800"/>
            <a:ext cx="1219200" cy="228600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</a:t>
            </a:r>
            <a:endParaRPr lang="he-I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990600" y="3124200"/>
            <a:ext cx="1219200" cy="228600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6</a:t>
            </a:r>
            <a:endParaRPr lang="he-I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אליפסה 19"/>
          <p:cNvSpPr/>
          <p:nvPr/>
        </p:nvSpPr>
        <p:spPr>
          <a:xfrm>
            <a:off x="381000" y="2895600"/>
            <a:ext cx="1981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381000" y="4114800"/>
            <a:ext cx="1447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6629400" y="2667000"/>
            <a:ext cx="24384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6225" y="3886200"/>
            <a:ext cx="714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קבוצה 27"/>
          <p:cNvGrpSpPr/>
          <p:nvPr/>
        </p:nvGrpSpPr>
        <p:grpSpPr>
          <a:xfrm>
            <a:off x="4800600" y="4343400"/>
            <a:ext cx="457200" cy="457200"/>
            <a:chOff x="5105400" y="4191000"/>
            <a:chExt cx="457200" cy="457200"/>
          </a:xfrm>
        </p:grpSpPr>
        <p:sp>
          <p:nvSpPr>
            <p:cNvPr id="26" name="מלבן 25"/>
            <p:cNvSpPr/>
            <p:nvPr/>
          </p:nvSpPr>
          <p:spPr>
            <a:xfrm>
              <a:off x="5105400" y="4191000"/>
              <a:ext cx="4572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כוכב עם 5 פינות 26"/>
            <p:cNvSpPr/>
            <p:nvPr/>
          </p:nvSpPr>
          <p:spPr>
            <a:xfrm>
              <a:off x="5181600" y="4267200"/>
              <a:ext cx="304800" cy="30480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GUI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5" grpId="1" animBg="1"/>
      <p:bldP spid="17" grpId="0" animBg="1"/>
      <p:bldP spid="17" grpId="1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lga\Desktop\GUI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407" y="1435100"/>
            <a:ext cx="8811193" cy="534192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62000" y="1981200"/>
            <a:ext cx="228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x</a:t>
            </a:r>
            <a:endParaRPr lang="he-IL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685800" y="1981200"/>
            <a:ext cx="990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304800" y="2438400"/>
            <a:ext cx="1981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/>
          <p:cNvSpPr/>
          <p:nvPr/>
        </p:nvSpPr>
        <p:spPr>
          <a:xfrm>
            <a:off x="914400" y="2667000"/>
            <a:ext cx="1219200" cy="228600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10</a:t>
            </a:r>
            <a:endParaRPr lang="he-I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914400" y="3200400"/>
            <a:ext cx="1219200" cy="228600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15</a:t>
            </a:r>
            <a:endParaRPr lang="he-I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אליפסה 19"/>
          <p:cNvSpPr/>
          <p:nvPr/>
        </p:nvSpPr>
        <p:spPr>
          <a:xfrm>
            <a:off x="304800" y="2971800"/>
            <a:ext cx="1981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228600" y="4953000"/>
            <a:ext cx="1447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6553200" y="2743200"/>
            <a:ext cx="24384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0025" y="3962400"/>
            <a:ext cx="714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קבוצה 27"/>
          <p:cNvGrpSpPr/>
          <p:nvPr/>
        </p:nvGrpSpPr>
        <p:grpSpPr>
          <a:xfrm>
            <a:off x="4724400" y="4419600"/>
            <a:ext cx="457200" cy="457200"/>
            <a:chOff x="5105400" y="4191000"/>
            <a:chExt cx="457200" cy="457200"/>
          </a:xfrm>
        </p:grpSpPr>
        <p:sp>
          <p:nvSpPr>
            <p:cNvPr id="26" name="מלבן 25"/>
            <p:cNvSpPr/>
            <p:nvPr/>
          </p:nvSpPr>
          <p:spPr>
            <a:xfrm>
              <a:off x="5105400" y="4191000"/>
              <a:ext cx="4572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כוכב עם 5 פינות 26"/>
            <p:cNvSpPr/>
            <p:nvPr/>
          </p:nvSpPr>
          <p:spPr>
            <a:xfrm>
              <a:off x="5181600" y="4267200"/>
              <a:ext cx="304800" cy="30480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" name="אליפסה 15"/>
          <p:cNvSpPr/>
          <p:nvPr/>
        </p:nvSpPr>
        <p:spPr>
          <a:xfrm>
            <a:off x="3429000" y="1981200"/>
            <a:ext cx="1447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/>
          <p:cNvSpPr txBox="1"/>
          <p:nvPr/>
        </p:nvSpPr>
        <p:spPr>
          <a:xfrm>
            <a:off x="3581400" y="1981200"/>
            <a:ext cx="228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x</a:t>
            </a:r>
            <a:endParaRPr lang="he-IL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3810000" y="2590800"/>
            <a:ext cx="1219200" cy="228600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</a:t>
            </a:r>
            <a:endParaRPr lang="he-I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3733800" y="3124200"/>
            <a:ext cx="1219200" cy="228600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6</a:t>
            </a:r>
            <a:endParaRPr lang="he-I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אליפסה 27"/>
          <p:cNvSpPr/>
          <p:nvPr/>
        </p:nvSpPr>
        <p:spPr>
          <a:xfrm>
            <a:off x="3048000" y="2438400"/>
            <a:ext cx="1981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/>
          <p:cNvSpPr/>
          <p:nvPr/>
        </p:nvSpPr>
        <p:spPr>
          <a:xfrm>
            <a:off x="3048000" y="2895600"/>
            <a:ext cx="1981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33"/>
          <p:cNvGrpSpPr/>
          <p:nvPr/>
        </p:nvGrpSpPr>
        <p:grpSpPr>
          <a:xfrm>
            <a:off x="6172200" y="5334000"/>
            <a:ext cx="457200" cy="457200"/>
            <a:chOff x="6172200" y="5334000"/>
            <a:chExt cx="457200" cy="457200"/>
          </a:xfrm>
        </p:grpSpPr>
        <p:sp>
          <p:nvSpPr>
            <p:cNvPr id="31" name="מלבן 30"/>
            <p:cNvSpPr/>
            <p:nvPr/>
          </p:nvSpPr>
          <p:spPr>
            <a:xfrm>
              <a:off x="6172200" y="53340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פרצוף מחייך 32"/>
            <p:cNvSpPr/>
            <p:nvPr/>
          </p:nvSpPr>
          <p:spPr>
            <a:xfrm>
              <a:off x="6248400" y="5410200"/>
              <a:ext cx="304800" cy="304800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0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GUI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5" grpId="1" animBg="1"/>
      <p:bldP spid="17" grpId="0" animBg="1"/>
      <p:bldP spid="17" grpId="1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16" grpId="0" animBg="1"/>
      <p:bldP spid="16" grpId="1" animBg="1"/>
      <p:bldP spid="23" grpId="0"/>
      <p:bldP spid="24" grpId="0" animBg="1"/>
      <p:bldP spid="25" grpId="0" animBg="1"/>
      <p:bldP spid="28" grpId="0" animBg="1"/>
      <p:bldP spid="28" grpId="1" animBg="1"/>
      <p:bldP spid="29" grpId="0" animBg="1"/>
      <p:bldP spid="29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2190</TotalTime>
  <Words>1111</Words>
  <Application>Microsoft Office PowerPoint</Application>
  <PresentationFormat>‫הצגה על המסך (4:3)</PresentationFormat>
  <Paragraphs>478</Paragraphs>
  <Slides>21</Slides>
  <Notes>17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2" baseType="lpstr">
      <vt:lpstr>Flow</vt:lpstr>
      <vt:lpstr>שקופית 1</vt:lpstr>
      <vt:lpstr>Contents</vt:lpstr>
      <vt:lpstr>Intro</vt:lpstr>
      <vt:lpstr>Project Overview</vt:lpstr>
      <vt:lpstr>Project Goals</vt:lpstr>
      <vt:lpstr>Requirements</vt:lpstr>
      <vt:lpstr>שקופית 7</vt:lpstr>
      <vt:lpstr>שקופית 8</vt:lpstr>
      <vt:lpstr>שקופית 9</vt:lpstr>
      <vt:lpstr>שקופית 10</vt:lpstr>
      <vt:lpstr>Opcode</vt:lpstr>
      <vt:lpstr>שקופית 12</vt:lpstr>
      <vt:lpstr>RAM</vt:lpstr>
      <vt:lpstr>שקופית 14</vt:lpstr>
      <vt:lpstr>SDRAM            </vt:lpstr>
      <vt:lpstr>שקופית 16</vt:lpstr>
      <vt:lpstr>שקופית 17</vt:lpstr>
      <vt:lpstr>שקופית 18</vt:lpstr>
      <vt:lpstr>שקופית 19</vt:lpstr>
      <vt:lpstr>Tradeoff</vt:lpstr>
      <vt:lpstr>Schedule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dobstbau</dc:creator>
  <cp:lastModifiedBy>Olga Liberman</cp:lastModifiedBy>
  <cp:revision>278</cp:revision>
  <dcterms:created xsi:type="dcterms:W3CDTF">2011-04-29T08:48:12Z</dcterms:created>
  <dcterms:modified xsi:type="dcterms:W3CDTF">2011-11-23T20:49:09Z</dcterms:modified>
</cp:coreProperties>
</file>