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6975" autoAdjust="0"/>
  </p:normalViewPr>
  <p:slideViewPr>
    <p:cSldViewPr>
      <p:cViewPr varScale="1">
        <p:scale>
          <a:sx n="78" d="100"/>
          <a:sy n="78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44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656D39-9C59-4B70-AFF8-45A89BD1D36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FA828B8-89E6-47D6-8682-D947B5A406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07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94E3C9-1C83-413E-B850-BF7002CF0019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1D5EB32-6233-4909-9D17-30BBC4E5A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6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62255-FF41-40C8-AFFA-0D739CF8754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107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43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80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6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25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336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2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333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34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7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087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92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F801-7104-4D68-98AE-13309D3812A1}" type="datetimeFigureOut">
              <a:rPr lang="he-IL" smtClean="0"/>
              <a:t>י"ז/כסלו/תשע"ג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E369-36D6-4ADC-BCD0-0D2F30E201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84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/>
          <p:nvPr/>
        </p:nvSpPr>
        <p:spPr>
          <a:xfrm>
            <a:off x="1228991" y="1043772"/>
            <a:ext cx="5202801" cy="4833356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2794" y="456927"/>
            <a:ext cx="834337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299220" y="4263148"/>
            <a:ext cx="78648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91277" y="1336703"/>
            <a:ext cx="146329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OPU</a:t>
            </a:r>
          </a:p>
        </p:txBody>
      </p:sp>
      <p:sp>
        <p:nvSpPr>
          <p:cNvPr id="50" name="TextBox 49">
            <a:hlinkClick r:id="" action="ppaction://noaction" highlightClick="1"/>
          </p:cNvPr>
          <p:cNvSpPr txBox="1"/>
          <p:nvPr/>
        </p:nvSpPr>
        <p:spPr>
          <a:xfrm>
            <a:off x="1442914" y="236196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RAM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91277" y="236196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Store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08196" y="4119544"/>
            <a:ext cx="1165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Manager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91277" y="3533683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FIFO A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98201" y="4705406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FIFO B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55" name="Trapezoid 8"/>
          <p:cNvSpPr/>
          <p:nvPr/>
        </p:nvSpPr>
        <p:spPr>
          <a:xfrm rot="5400000" flipH="1">
            <a:off x="4890154" y="4158883"/>
            <a:ext cx="694802" cy="46966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MUX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6" name="Group 178"/>
          <p:cNvGrpSpPr/>
          <p:nvPr/>
        </p:nvGrpSpPr>
        <p:grpSpPr>
          <a:xfrm>
            <a:off x="6750779" y="3587770"/>
            <a:ext cx="1155235" cy="285411"/>
            <a:chOff x="5357818" y="6286520"/>
            <a:chExt cx="1285884" cy="296976"/>
          </a:xfrm>
        </p:grpSpPr>
        <p:sp>
          <p:nvSpPr>
            <p:cNvPr id="57" name="TextBox 56"/>
            <p:cNvSpPr txBox="1"/>
            <p:nvPr/>
          </p:nvSpPr>
          <p:spPr>
            <a:xfrm>
              <a:off x="5357818" y="6295273"/>
              <a:ext cx="1285884" cy="288223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Dual Clk FIFO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58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59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grpSp>
        <p:nvGrpSpPr>
          <p:cNvPr id="64" name="Group 179"/>
          <p:cNvGrpSpPr/>
          <p:nvPr/>
        </p:nvGrpSpPr>
        <p:grpSpPr>
          <a:xfrm>
            <a:off x="6918203" y="2312478"/>
            <a:ext cx="1018319" cy="629709"/>
            <a:chOff x="7948395" y="5572138"/>
            <a:chExt cx="1133483" cy="517168"/>
          </a:xfrm>
        </p:grpSpPr>
        <p:sp>
          <p:nvSpPr>
            <p:cNvPr id="65" name="TextBox 64"/>
            <p:cNvSpPr txBox="1"/>
            <p:nvPr/>
          </p:nvSpPr>
          <p:spPr>
            <a:xfrm>
              <a:off x="7948395" y="5572138"/>
              <a:ext cx="1133483" cy="429711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VESA</a:t>
              </a:r>
            </a:p>
            <a:p>
              <a:pPr algn="ctr"/>
              <a:r>
                <a:rPr lang="en-US" sz="1400" dirty="0" smtClean="0">
                  <a:latin typeface="+mj-lt"/>
                </a:rPr>
                <a:t>Controller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66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grpSp>
        <p:nvGrpSpPr>
          <p:cNvPr id="67" name="Group 142"/>
          <p:cNvGrpSpPr/>
          <p:nvPr/>
        </p:nvGrpSpPr>
        <p:grpSpPr>
          <a:xfrm>
            <a:off x="7153553" y="6198996"/>
            <a:ext cx="1056801" cy="523219"/>
            <a:chOff x="6736255" y="2854776"/>
            <a:chExt cx="714380" cy="264912"/>
          </a:xfrm>
        </p:grpSpPr>
        <p:sp>
          <p:nvSpPr>
            <p:cNvPr id="68" name="TextBox 67"/>
            <p:cNvSpPr txBox="1"/>
            <p:nvPr/>
          </p:nvSpPr>
          <p:spPr>
            <a:xfrm>
              <a:off x="6736255" y="2854776"/>
              <a:ext cx="714380" cy="264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>
                  <a:latin typeface="+mj-lt"/>
                </a:rPr>
                <a:t>  </a:t>
              </a:r>
              <a:r>
                <a:rPr lang="en-US" sz="1400" dirty="0" smtClean="0">
                  <a:latin typeface="+mj-lt"/>
                </a:rPr>
                <a:t>- 100 MHz</a:t>
              </a:r>
            </a:p>
            <a:p>
              <a:pPr algn="l" rtl="0"/>
              <a:r>
                <a:rPr lang="en-US" sz="1400" dirty="0" smtClean="0">
                  <a:latin typeface="+mj-lt"/>
                </a:rPr>
                <a:t>   40 MHz</a:t>
              </a:r>
            </a:p>
          </p:txBody>
        </p:sp>
        <p:sp>
          <p:nvSpPr>
            <p:cNvPr id="69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70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cxnSp>
        <p:nvCxnSpPr>
          <p:cNvPr id="73" name="מחבר חץ ישר 70"/>
          <p:cNvCxnSpPr/>
          <p:nvPr/>
        </p:nvCxnSpPr>
        <p:spPr>
          <a:xfrm>
            <a:off x="4583428" y="4266010"/>
            <a:ext cx="3422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חץ ישר 71"/>
          <p:cNvCxnSpPr/>
          <p:nvPr/>
        </p:nvCxnSpPr>
        <p:spPr>
          <a:xfrm>
            <a:off x="4583428" y="4558941"/>
            <a:ext cx="3422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3"/>
          <p:cNvCxnSpPr/>
          <p:nvPr/>
        </p:nvCxnSpPr>
        <p:spPr>
          <a:xfrm flipV="1">
            <a:off x="4583428" y="4119544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4"/>
          <p:cNvCxnSpPr/>
          <p:nvPr/>
        </p:nvCxnSpPr>
        <p:spPr>
          <a:xfrm flipV="1">
            <a:off x="4583428" y="4558941"/>
            <a:ext cx="0" cy="146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 flipV="1">
            <a:off x="5472385" y="4393713"/>
            <a:ext cx="1856011" cy="9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חץ ישר 80"/>
          <p:cNvCxnSpPr>
            <a:endCxn id="57" idx="2"/>
          </p:cNvCxnSpPr>
          <p:nvPr/>
        </p:nvCxnSpPr>
        <p:spPr>
          <a:xfrm flipH="1" flipV="1">
            <a:off x="7328397" y="3873181"/>
            <a:ext cx="554" cy="5205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חץ ישר 83"/>
          <p:cNvCxnSpPr>
            <a:stCxn id="57" idx="0"/>
          </p:cNvCxnSpPr>
          <p:nvPr/>
        </p:nvCxnSpPr>
        <p:spPr>
          <a:xfrm flipV="1">
            <a:off x="7328397" y="2835699"/>
            <a:ext cx="554" cy="7604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86"/>
          <p:cNvCxnSpPr/>
          <p:nvPr/>
        </p:nvCxnSpPr>
        <p:spPr>
          <a:xfrm>
            <a:off x="2255859" y="4705406"/>
            <a:ext cx="0" cy="659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8"/>
          <p:cNvCxnSpPr/>
          <p:nvPr/>
        </p:nvCxnSpPr>
        <p:spPr>
          <a:xfrm>
            <a:off x="2255859" y="5364500"/>
            <a:ext cx="30806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חץ ישר 92"/>
          <p:cNvCxnSpPr/>
          <p:nvPr/>
        </p:nvCxnSpPr>
        <p:spPr>
          <a:xfrm flipV="1">
            <a:off x="5336465" y="4704319"/>
            <a:ext cx="0" cy="6601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98"/>
          <p:cNvCxnSpPr/>
          <p:nvPr/>
        </p:nvCxnSpPr>
        <p:spPr>
          <a:xfrm flipV="1">
            <a:off x="7339110" y="1734113"/>
            <a:ext cx="0" cy="569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חץ ישר 105"/>
          <p:cNvCxnSpPr/>
          <p:nvPr/>
        </p:nvCxnSpPr>
        <p:spPr>
          <a:xfrm>
            <a:off x="3960886" y="778567"/>
            <a:ext cx="6421" cy="55813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חץ ישר 108"/>
          <p:cNvCxnSpPr/>
          <p:nvPr/>
        </p:nvCxnSpPr>
        <p:spPr>
          <a:xfrm>
            <a:off x="3967307" y="1922564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חץ ישר 111"/>
          <p:cNvCxnSpPr/>
          <p:nvPr/>
        </p:nvCxnSpPr>
        <p:spPr>
          <a:xfrm flipH="1">
            <a:off x="2871981" y="2728124"/>
            <a:ext cx="342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חץ ישר 117"/>
          <p:cNvCxnSpPr/>
          <p:nvPr/>
        </p:nvCxnSpPr>
        <p:spPr>
          <a:xfrm>
            <a:off x="1982028" y="3021054"/>
            <a:ext cx="0" cy="102525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187401" y="2947822"/>
            <a:ext cx="1574532" cy="1098490"/>
            <a:chOff x="3124200" y="3657600"/>
            <a:chExt cx="1752600" cy="1143000"/>
          </a:xfrm>
        </p:grpSpPr>
        <p:cxnSp>
          <p:nvCxnSpPr>
            <p:cNvPr id="90" name="מחבר ישר 120"/>
            <p:cNvCxnSpPr/>
            <p:nvPr/>
          </p:nvCxnSpPr>
          <p:spPr>
            <a:xfrm>
              <a:off x="4876800" y="3657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מחבר ישר 121"/>
            <p:cNvCxnSpPr/>
            <p:nvPr/>
          </p:nvCxnSpPr>
          <p:spPr>
            <a:xfrm flipH="1">
              <a:off x="3124200" y="3962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מחבר חץ ישר 124"/>
            <p:cNvCxnSpPr/>
            <p:nvPr/>
          </p:nvCxnSpPr>
          <p:spPr>
            <a:xfrm>
              <a:off x="3124200" y="39624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4035765" y="1043772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WBS bus</a:t>
            </a:r>
            <a:endParaRPr lang="he-IL" sz="14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97092" y="1995797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bus</a:t>
            </a:r>
            <a:endParaRPr lang="he-IL" sz="14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93848" y="2234759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58653" y="3216431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Read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38773" y="2991070"/>
            <a:ext cx="11637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+mj-lt"/>
              </a:rPr>
              <a:t>v</a:t>
            </a:r>
            <a:r>
              <a:rPr lang="en-US" sz="1400" dirty="0" smtClean="0">
                <a:latin typeface="+mj-lt"/>
              </a:rPr>
              <a:t>alid</a:t>
            </a:r>
            <a:endParaRPr lang="he-IL" sz="1400" dirty="0">
              <a:latin typeface="+mj-lt"/>
            </a:endParaRPr>
          </a:p>
        </p:txBody>
      </p:sp>
      <p:cxnSp>
        <p:nvCxnSpPr>
          <p:cNvPr id="98" name="מחבר חץ ישר 131"/>
          <p:cNvCxnSpPr/>
          <p:nvPr/>
        </p:nvCxnSpPr>
        <p:spPr>
          <a:xfrm flipH="1">
            <a:off x="4788803" y="2581658"/>
            <a:ext cx="212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761188" y="2342998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Vsync</a:t>
            </a:r>
            <a:endParaRPr lang="he-IL" sz="1400" dirty="0">
              <a:latin typeface="+mj-lt"/>
            </a:endParaRPr>
          </a:p>
        </p:txBody>
      </p:sp>
      <p:cxnSp>
        <p:nvCxnSpPr>
          <p:cNvPr id="100" name="מחבר חץ ישר 135"/>
          <p:cNvCxnSpPr/>
          <p:nvPr/>
        </p:nvCxnSpPr>
        <p:spPr>
          <a:xfrm flipV="1">
            <a:off x="970621" y="4412476"/>
            <a:ext cx="714722" cy="456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60533" y="4705406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WBM bus</a:t>
            </a:r>
            <a:endParaRPr lang="he-IL" sz="1400" dirty="0">
              <a:latin typeface="+mj-lt"/>
            </a:endParaRPr>
          </a:p>
        </p:txBody>
      </p:sp>
      <p:cxnSp>
        <p:nvCxnSpPr>
          <p:cNvPr id="102" name="מחבר ישר 139"/>
          <p:cNvCxnSpPr/>
          <p:nvPr/>
        </p:nvCxnSpPr>
        <p:spPr>
          <a:xfrm>
            <a:off x="7936522" y="2570524"/>
            <a:ext cx="273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41"/>
          <p:cNvCxnSpPr/>
          <p:nvPr/>
        </p:nvCxnSpPr>
        <p:spPr>
          <a:xfrm>
            <a:off x="8210354" y="2581658"/>
            <a:ext cx="0" cy="307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43"/>
          <p:cNvCxnSpPr/>
          <p:nvPr/>
        </p:nvCxnSpPr>
        <p:spPr>
          <a:xfrm flipH="1">
            <a:off x="1982030" y="5657431"/>
            <a:ext cx="6228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חץ ישר 146"/>
          <p:cNvCxnSpPr/>
          <p:nvPr/>
        </p:nvCxnSpPr>
        <p:spPr>
          <a:xfrm flipV="1">
            <a:off x="1982028" y="4705406"/>
            <a:ext cx="0" cy="95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145812" y="5584198"/>
            <a:ext cx="1198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Req_in_trg</a:t>
            </a:r>
            <a:endParaRPr lang="he-IL" sz="1400" dirty="0">
              <a:latin typeface="+mj-lt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461233" y="3680148"/>
            <a:ext cx="684579" cy="366163"/>
            <a:chOff x="3429000" y="4419600"/>
            <a:chExt cx="762000" cy="381000"/>
          </a:xfrm>
        </p:grpSpPr>
        <p:cxnSp>
          <p:nvCxnSpPr>
            <p:cNvPr id="108" name="מחבר חץ ישר 56"/>
            <p:cNvCxnSpPr/>
            <p:nvPr/>
          </p:nvCxnSpPr>
          <p:spPr>
            <a:xfrm>
              <a:off x="3429000" y="4419600"/>
              <a:ext cx="76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50"/>
            <p:cNvCxnSpPr/>
            <p:nvPr/>
          </p:nvCxnSpPr>
          <p:spPr>
            <a:xfrm>
              <a:off x="3429000" y="4419600"/>
              <a:ext cx="0" cy="381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61233" y="4778639"/>
            <a:ext cx="684579" cy="366163"/>
            <a:chOff x="2971090" y="5607226"/>
            <a:chExt cx="684579" cy="366163"/>
          </a:xfrm>
        </p:grpSpPr>
        <p:cxnSp>
          <p:nvCxnSpPr>
            <p:cNvPr id="111" name="מחבר חץ ישר 59"/>
            <p:cNvCxnSpPr/>
            <p:nvPr/>
          </p:nvCxnSpPr>
          <p:spPr>
            <a:xfrm>
              <a:off x="2971090" y="5973389"/>
              <a:ext cx="68457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151"/>
            <p:cNvCxnSpPr/>
            <p:nvPr/>
          </p:nvCxnSpPr>
          <p:spPr>
            <a:xfrm>
              <a:off x="2971090" y="5607226"/>
              <a:ext cx="0" cy="3661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2428223" y="3813898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386638" y="4844448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960886" y="4131417"/>
            <a:ext cx="75303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A </a:t>
            </a:r>
            <a:endParaRPr lang="he-IL" sz="14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94521" y="4339243"/>
            <a:ext cx="8214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 </a:t>
            </a:r>
            <a:endParaRPr lang="he-IL" sz="14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15671" y="4046312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81288" y="3169259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31061" y="4863278"/>
            <a:ext cx="441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>
                <a:latin typeface="+mj-lt"/>
              </a:rPr>
              <a:t>s</a:t>
            </a:r>
            <a:r>
              <a:rPr lang="en-US" sz="1400" dirty="0" err="1" smtClean="0">
                <a:latin typeface="+mj-lt"/>
              </a:rPr>
              <a:t>el</a:t>
            </a:r>
            <a:endParaRPr lang="he-IL" sz="14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41839" y="162963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VESA Bus</a:t>
            </a:r>
            <a:endParaRPr lang="he-IL" sz="1400" dirty="0">
              <a:latin typeface="+mj-lt"/>
            </a:endParaRPr>
          </a:p>
        </p:txBody>
      </p:sp>
      <p:pic>
        <p:nvPicPr>
          <p:cNvPr id="126" name="תמונה 169" descr="image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6522" y="5756586"/>
            <a:ext cx="325175" cy="392947"/>
          </a:xfrm>
          <a:prstGeom prst="rect">
            <a:avLst/>
          </a:prstGeom>
        </p:spPr>
      </p:pic>
      <p:sp>
        <p:nvSpPr>
          <p:cNvPr id="127" name="Isosceles Triangle 144"/>
          <p:cNvSpPr/>
          <p:nvPr/>
        </p:nvSpPr>
        <p:spPr>
          <a:xfrm rot="5400000">
            <a:off x="3305485" y="1675336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28" name="Isosceles Triangle 144"/>
          <p:cNvSpPr/>
          <p:nvPr/>
        </p:nvSpPr>
        <p:spPr>
          <a:xfrm rot="5400000">
            <a:off x="3324846" y="271133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29" name="Isosceles Triangle 144"/>
          <p:cNvSpPr/>
          <p:nvPr/>
        </p:nvSpPr>
        <p:spPr>
          <a:xfrm rot="5400000">
            <a:off x="3324846" y="3883056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30" name="Isosceles Triangle 144"/>
          <p:cNvSpPr/>
          <p:nvPr/>
        </p:nvSpPr>
        <p:spPr>
          <a:xfrm rot="5400000">
            <a:off x="3305485" y="5044038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31" name="Isosceles Triangle 144"/>
          <p:cNvSpPr/>
          <p:nvPr/>
        </p:nvSpPr>
        <p:spPr>
          <a:xfrm rot="5400000">
            <a:off x="1681857" y="4458177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32" name="Isosceles Triangle 144"/>
          <p:cNvSpPr/>
          <p:nvPr/>
        </p:nvSpPr>
        <p:spPr>
          <a:xfrm rot="5400000">
            <a:off x="1408025" y="271133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cxnSp>
        <p:nvCxnSpPr>
          <p:cNvPr id="133" name="מחבר ישר 89"/>
          <p:cNvCxnSpPr/>
          <p:nvPr/>
        </p:nvCxnSpPr>
        <p:spPr>
          <a:xfrm>
            <a:off x="2940438" y="4266010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חץ ישר 91"/>
          <p:cNvCxnSpPr/>
          <p:nvPr/>
        </p:nvCxnSpPr>
        <p:spPr>
          <a:xfrm flipV="1">
            <a:off x="3625018" y="4119544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93"/>
          <p:cNvCxnSpPr/>
          <p:nvPr/>
        </p:nvCxnSpPr>
        <p:spPr>
          <a:xfrm>
            <a:off x="2940438" y="4558941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חץ ישר 94"/>
          <p:cNvCxnSpPr/>
          <p:nvPr/>
        </p:nvCxnSpPr>
        <p:spPr>
          <a:xfrm>
            <a:off x="3625018" y="4558941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871981" y="4263149"/>
            <a:ext cx="10953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Rd _en A/B</a:t>
            </a:r>
            <a:endParaRPr lang="he-IL" sz="1400" dirty="0">
              <a:latin typeface="+mj-lt"/>
            </a:endParaRPr>
          </a:p>
        </p:txBody>
      </p:sp>
      <p:pic>
        <p:nvPicPr>
          <p:cNvPr id="160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9729" y="959094"/>
            <a:ext cx="997333" cy="755217"/>
          </a:xfrm>
          <a:prstGeom prst="rect">
            <a:avLst/>
          </a:prstGeom>
          <a:noFill/>
        </p:spPr>
      </p:pic>
      <p:cxnSp>
        <p:nvCxnSpPr>
          <p:cNvPr id="161" name="מחבר חץ ישר 108"/>
          <p:cNvCxnSpPr/>
          <p:nvPr/>
        </p:nvCxnSpPr>
        <p:spPr>
          <a:xfrm>
            <a:off x="3972394" y="52364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קבוצה 35"/>
          <p:cNvGrpSpPr/>
          <p:nvPr/>
        </p:nvGrpSpPr>
        <p:grpSpPr>
          <a:xfrm>
            <a:off x="179512" y="980728"/>
            <a:ext cx="7948010" cy="4464496"/>
            <a:chOff x="179512" y="980728"/>
            <a:chExt cx="7948010" cy="4464496"/>
          </a:xfrm>
        </p:grpSpPr>
        <p:grpSp>
          <p:nvGrpSpPr>
            <p:cNvPr id="2" name="קבוצה 1"/>
            <p:cNvGrpSpPr/>
            <p:nvPr/>
          </p:nvGrpSpPr>
          <p:grpSpPr>
            <a:xfrm>
              <a:off x="179512" y="980728"/>
              <a:ext cx="7948010" cy="4464496"/>
              <a:chOff x="361342" y="500042"/>
              <a:chExt cx="7948010" cy="4464496"/>
            </a:xfrm>
          </p:grpSpPr>
          <p:sp>
            <p:nvSpPr>
              <p:cNvPr id="3" name="מלבן 2"/>
              <p:cNvSpPr/>
              <p:nvPr/>
            </p:nvSpPr>
            <p:spPr>
              <a:xfrm>
                <a:off x="2767810" y="500042"/>
                <a:ext cx="3456384" cy="446449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61342" y="2434966"/>
                <a:ext cx="233807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Op_str_valid</a:t>
                </a:r>
                <a:endParaRPr lang="he-IL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61342" y="3020322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Op_str_data_in</a:t>
                </a:r>
                <a:r>
                  <a:rPr lang="en-US" dirty="0" smtClean="0"/>
                  <a:t>[23..0]</a:t>
                </a:r>
                <a:endParaRPr lang="he-IL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28950" y="2857496"/>
                <a:ext cx="234788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b="1" dirty="0" err="1" smtClean="0"/>
                  <a:t>Opcode</a:t>
                </a:r>
                <a:r>
                  <a:rPr lang="en-US" b="1" dirty="0" smtClean="0"/>
                  <a:t> Store</a:t>
                </a:r>
              </a:p>
            </p:txBody>
          </p:sp>
          <p:cxnSp>
            <p:nvCxnSpPr>
              <p:cNvPr id="7" name="מחבר חץ ישר 6"/>
              <p:cNvCxnSpPr/>
              <p:nvPr/>
            </p:nvCxnSpPr>
            <p:spPr>
              <a:xfrm>
                <a:off x="714348" y="2804298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חץ ישר 7"/>
              <p:cNvCxnSpPr/>
              <p:nvPr/>
            </p:nvCxnSpPr>
            <p:spPr>
              <a:xfrm>
                <a:off x="721382" y="3452370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93390" y="3596386"/>
                <a:ext cx="193583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Op_str_rd_start</a:t>
                </a:r>
                <a:endParaRPr lang="he-IL" dirty="0"/>
              </a:p>
            </p:txBody>
          </p:sp>
          <p:cxnSp>
            <p:nvCxnSpPr>
              <p:cNvPr id="10" name="מחבר חץ ישר 9"/>
              <p:cNvCxnSpPr/>
              <p:nvPr/>
            </p:nvCxnSpPr>
            <p:spPr>
              <a:xfrm>
                <a:off x="721382" y="4028434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7570" y="857232"/>
                <a:ext cx="2016224" cy="36863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clk</a:t>
                </a:r>
                <a:endParaRPr lang="he-IL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7570" y="1375104"/>
                <a:ext cx="2016224" cy="36863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Reset_n</a:t>
                </a:r>
                <a:endParaRPr lang="he-IL" dirty="0"/>
              </a:p>
            </p:txBody>
          </p:sp>
          <p:cxnSp>
            <p:nvCxnSpPr>
              <p:cNvPr id="13" name="מחבר חץ ישר 12"/>
              <p:cNvCxnSpPr/>
              <p:nvPr/>
            </p:nvCxnSpPr>
            <p:spPr>
              <a:xfrm>
                <a:off x="714348" y="1232228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13"/>
              <p:cNvCxnSpPr/>
              <p:nvPr/>
            </p:nvCxnSpPr>
            <p:spPr>
              <a:xfrm>
                <a:off x="714348" y="1732294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מחבר חץ ישר 14"/>
              <p:cNvCxnSpPr/>
              <p:nvPr/>
            </p:nvCxnSpPr>
            <p:spPr>
              <a:xfrm>
                <a:off x="6193990" y="3596386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049974" y="788074"/>
                <a:ext cx="2259378" cy="36863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RAM_addr_wr</a:t>
                </a:r>
                <a:r>
                  <a:rPr lang="en-US" dirty="0" smtClean="0"/>
                  <a:t>[8..0]</a:t>
                </a:r>
                <a:endParaRPr lang="he-IL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21982" y="1292130"/>
                <a:ext cx="1440160" cy="36863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RAM_wr_en</a:t>
                </a:r>
                <a:endParaRPr lang="he-IL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49974" y="1724178"/>
                <a:ext cx="18845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/>
                <a:r>
                  <a:rPr lang="en-US" dirty="0" err="1" smtClean="0"/>
                  <a:t>RAM_data</a:t>
                </a:r>
                <a:r>
                  <a:rPr lang="en-US" dirty="0" smtClean="0"/>
                  <a:t>[12..0]</a:t>
                </a:r>
                <a:endParaRPr lang="he-IL" dirty="0"/>
              </a:p>
            </p:txBody>
          </p:sp>
          <p:cxnSp>
            <p:nvCxnSpPr>
              <p:cNvPr id="19" name="מחבר חץ ישר 18"/>
              <p:cNvCxnSpPr/>
              <p:nvPr/>
            </p:nvCxnSpPr>
            <p:spPr>
              <a:xfrm>
                <a:off x="6224550" y="1139700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חץ ישר 19"/>
              <p:cNvCxnSpPr/>
              <p:nvPr/>
            </p:nvCxnSpPr>
            <p:spPr>
              <a:xfrm>
                <a:off x="6205486" y="1639766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מחבר חץ ישר 20"/>
              <p:cNvCxnSpPr/>
              <p:nvPr/>
            </p:nvCxnSpPr>
            <p:spPr>
              <a:xfrm>
                <a:off x="6205486" y="2138244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193990" y="2660282"/>
                <a:ext cx="2016224" cy="36863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err="1" smtClean="0"/>
                  <a:t>Op_str_empty</a:t>
                </a:r>
                <a:endParaRPr lang="he-IL" dirty="0"/>
              </a:p>
            </p:txBody>
          </p:sp>
          <p:cxnSp>
            <p:nvCxnSpPr>
              <p:cNvPr id="23" name="מחבר חץ ישר 22"/>
              <p:cNvCxnSpPr/>
              <p:nvPr/>
            </p:nvCxnSpPr>
            <p:spPr>
              <a:xfrm>
                <a:off x="6193990" y="4244458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193990" y="316433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err="1" smtClean="0"/>
                  <a:t>Op_str_full</a:t>
                </a:r>
                <a:endParaRPr lang="en-US" dirty="0" smtClean="0"/>
              </a:p>
            </p:txBody>
          </p:sp>
          <p:cxnSp>
            <p:nvCxnSpPr>
              <p:cNvPr id="25" name="מחבר חץ ישר 24"/>
              <p:cNvCxnSpPr/>
              <p:nvPr/>
            </p:nvCxnSpPr>
            <p:spPr>
              <a:xfrm>
                <a:off x="6193990" y="4748514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193990" y="3812410"/>
                <a:ext cx="2016224" cy="36863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err="1" smtClean="0"/>
                  <a:t>Op_str_used</a:t>
                </a:r>
                <a:r>
                  <a:rPr lang="en-US" dirty="0" smtClean="0"/>
                  <a:t>[8..0]</a:t>
                </a:r>
                <a:endParaRPr lang="he-IL" dirty="0"/>
              </a:p>
            </p:txBody>
          </p:sp>
          <p:cxnSp>
            <p:nvCxnSpPr>
              <p:cNvPr id="27" name="מחבר חץ ישר 26"/>
              <p:cNvCxnSpPr/>
              <p:nvPr/>
            </p:nvCxnSpPr>
            <p:spPr>
              <a:xfrm>
                <a:off x="6193990" y="2516266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193990" y="2156226"/>
                <a:ext cx="2016224" cy="36863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err="1" smtClean="0"/>
                  <a:t>mng_en</a:t>
                </a:r>
                <a:endParaRPr lang="he-IL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3350" y="1868194"/>
                <a:ext cx="233807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Op_cnt</a:t>
                </a:r>
                <a:r>
                  <a:rPr lang="en-US" dirty="0" smtClean="0"/>
                  <a:t>[9..0]</a:t>
                </a:r>
                <a:endParaRPr lang="he-IL" dirty="0"/>
              </a:p>
            </p:txBody>
          </p:sp>
          <p:cxnSp>
            <p:nvCxnSpPr>
              <p:cNvPr id="30" name="מחבר חץ ישר 29"/>
              <p:cNvCxnSpPr/>
              <p:nvPr/>
            </p:nvCxnSpPr>
            <p:spPr>
              <a:xfrm>
                <a:off x="737342" y="2228234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חץ ישר 30"/>
              <p:cNvCxnSpPr/>
              <p:nvPr/>
            </p:nvCxnSpPr>
            <p:spPr>
              <a:xfrm>
                <a:off x="6193990" y="3092330"/>
                <a:ext cx="2000264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6012160" y="4869160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Vsync_out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3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קבוצה 24"/>
          <p:cNvGrpSpPr/>
          <p:nvPr/>
        </p:nvGrpSpPr>
        <p:grpSpPr>
          <a:xfrm>
            <a:off x="393224" y="1196752"/>
            <a:ext cx="8547894" cy="3456384"/>
            <a:chOff x="393224" y="1196752"/>
            <a:chExt cx="8547894" cy="3456384"/>
          </a:xfrm>
        </p:grpSpPr>
        <p:cxnSp>
          <p:nvCxnSpPr>
            <p:cNvPr id="18" name="מחבר ישר 17"/>
            <p:cNvCxnSpPr/>
            <p:nvPr/>
          </p:nvCxnSpPr>
          <p:spPr>
            <a:xfrm flipV="1">
              <a:off x="755576" y="342900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755576" y="3933056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קבוצה 23"/>
            <p:cNvGrpSpPr/>
            <p:nvPr/>
          </p:nvGrpSpPr>
          <p:grpSpPr>
            <a:xfrm>
              <a:off x="393224" y="1196752"/>
              <a:ext cx="8547894" cy="3456384"/>
              <a:chOff x="393224" y="1196752"/>
              <a:chExt cx="8547894" cy="3456384"/>
            </a:xfrm>
          </p:grpSpPr>
          <p:grpSp>
            <p:nvGrpSpPr>
              <p:cNvPr id="2" name="קבוצה 1"/>
              <p:cNvGrpSpPr/>
              <p:nvPr/>
            </p:nvGrpSpPr>
            <p:grpSpPr>
              <a:xfrm>
                <a:off x="393224" y="1196752"/>
                <a:ext cx="8547894" cy="3456384"/>
                <a:chOff x="285720" y="928670"/>
                <a:chExt cx="8547894" cy="3456384"/>
              </a:xfrm>
            </p:grpSpPr>
            <p:sp>
              <p:nvSpPr>
                <p:cNvPr id="3" name="מלבן 2"/>
                <p:cNvSpPr/>
                <p:nvPr/>
              </p:nvSpPr>
              <p:spPr>
                <a:xfrm>
                  <a:off x="2500298" y="928670"/>
                  <a:ext cx="3456384" cy="3456384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340058" y="2000240"/>
                  <a:ext cx="201622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Ram_addr_wr</a:t>
                  </a:r>
                  <a:r>
                    <a:rPr lang="en-US" dirty="0" smtClean="0"/>
                    <a:t> [8:0]</a:t>
                  </a:r>
                  <a:endParaRPr lang="he-IL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40058" y="2441701"/>
                  <a:ext cx="201622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Ram_wr_en</a:t>
                  </a:r>
                  <a:endParaRPr lang="he-IL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2952328" y="1864774"/>
                  <a:ext cx="2442572" cy="37581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:r>
                    <a:rPr lang="en-US" b="1" dirty="0" smtClean="0"/>
                    <a:t>RAM</a:t>
                  </a:r>
                  <a:endParaRPr lang="he-IL" b="1" dirty="0"/>
                </a:p>
              </p:txBody>
            </p:sp>
            <p:cxnSp>
              <p:nvCxnSpPr>
                <p:cNvPr id="7" name="מחבר ישר 6"/>
                <p:cNvCxnSpPr/>
                <p:nvPr/>
              </p:nvCxnSpPr>
              <p:spPr>
                <a:xfrm flipV="1">
                  <a:off x="642910" y="2357430"/>
                  <a:ext cx="1830028" cy="18622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מחבר ישר 7"/>
                <p:cNvCxnSpPr/>
                <p:nvPr/>
              </p:nvCxnSpPr>
              <p:spPr>
                <a:xfrm flipV="1">
                  <a:off x="642910" y="2786058"/>
                  <a:ext cx="1830028" cy="18622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285720" y="1071546"/>
                  <a:ext cx="2016224" cy="37581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Clk</a:t>
                  </a:r>
                  <a:endParaRPr lang="he-IL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85720" y="1552990"/>
                  <a:ext cx="2016224" cy="37581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Reset_n</a:t>
                  </a:r>
                  <a:endParaRPr lang="he-IL" dirty="0"/>
                </a:p>
              </p:txBody>
            </p:sp>
            <p:cxnSp>
              <p:nvCxnSpPr>
                <p:cNvPr id="11" name="מחבר ישר 10"/>
                <p:cNvCxnSpPr/>
                <p:nvPr/>
              </p:nvCxnSpPr>
              <p:spPr>
                <a:xfrm flipV="1">
                  <a:off x="648072" y="1410114"/>
                  <a:ext cx="1830028" cy="18622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מחבר ישר 11"/>
                <p:cNvCxnSpPr/>
                <p:nvPr/>
              </p:nvCxnSpPr>
              <p:spPr>
                <a:xfrm flipV="1">
                  <a:off x="648072" y="1910180"/>
                  <a:ext cx="1830028" cy="18622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5904656" y="2224814"/>
                  <a:ext cx="2928958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/>
                  <a:r>
                    <a:rPr lang="en-US" dirty="0" err="1" smtClean="0"/>
                    <a:t>Ram_data_out</a:t>
                  </a:r>
                  <a:r>
                    <a:rPr lang="en-US" dirty="0" smtClean="0"/>
                    <a:t> [12:0]</a:t>
                  </a:r>
                  <a:endParaRPr lang="he-IL" dirty="0"/>
                </a:p>
              </p:txBody>
            </p:sp>
            <p:cxnSp>
              <p:nvCxnSpPr>
                <p:cNvPr id="16" name="מחבר חץ ישר 15"/>
                <p:cNvCxnSpPr/>
                <p:nvPr/>
              </p:nvCxnSpPr>
              <p:spPr>
                <a:xfrm>
                  <a:off x="5976664" y="2582700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מחבר ישר 19"/>
              <p:cNvCxnSpPr/>
              <p:nvPr/>
            </p:nvCxnSpPr>
            <p:spPr>
              <a:xfrm flipV="1">
                <a:off x="755576" y="4437112"/>
                <a:ext cx="1830028" cy="1862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39552" y="30689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Ram_data_in</a:t>
                </a:r>
                <a:r>
                  <a:rPr lang="en-US" dirty="0" smtClean="0"/>
                  <a:t> [12:0]</a:t>
                </a:r>
                <a:endParaRPr lang="he-IL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7544" y="3573016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Ram_rd_en</a:t>
                </a:r>
                <a:endParaRPr lang="he-IL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9552" y="4005064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Ram_addr_rd</a:t>
                </a:r>
                <a:r>
                  <a:rPr lang="en-US" dirty="0" smtClean="0"/>
                  <a:t> [8:0]</a:t>
                </a:r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418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קבוצה 45"/>
          <p:cNvGrpSpPr/>
          <p:nvPr/>
        </p:nvGrpSpPr>
        <p:grpSpPr>
          <a:xfrm>
            <a:off x="179512" y="980728"/>
            <a:ext cx="8136904" cy="5616624"/>
            <a:chOff x="179512" y="980728"/>
            <a:chExt cx="8136904" cy="5616624"/>
          </a:xfrm>
        </p:grpSpPr>
        <p:grpSp>
          <p:nvGrpSpPr>
            <p:cNvPr id="3" name="קבוצה 2"/>
            <p:cNvGrpSpPr/>
            <p:nvPr/>
          </p:nvGrpSpPr>
          <p:grpSpPr>
            <a:xfrm>
              <a:off x="179512" y="980728"/>
              <a:ext cx="8136904" cy="5616624"/>
              <a:chOff x="179512" y="980728"/>
              <a:chExt cx="8136904" cy="5616624"/>
            </a:xfrm>
          </p:grpSpPr>
          <p:grpSp>
            <p:nvGrpSpPr>
              <p:cNvPr id="4" name="קבוצה 1"/>
              <p:cNvGrpSpPr/>
              <p:nvPr/>
            </p:nvGrpSpPr>
            <p:grpSpPr>
              <a:xfrm>
                <a:off x="179512" y="980728"/>
                <a:ext cx="8136904" cy="5616624"/>
                <a:chOff x="361342" y="500042"/>
                <a:chExt cx="8136904" cy="5616624"/>
              </a:xfrm>
            </p:grpSpPr>
            <p:sp>
              <p:nvSpPr>
                <p:cNvPr id="6" name="מלבן 2"/>
                <p:cNvSpPr/>
                <p:nvPr/>
              </p:nvSpPr>
              <p:spPr>
                <a:xfrm>
                  <a:off x="2767810" y="500042"/>
                  <a:ext cx="3456384" cy="5616624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61342" y="2434966"/>
                  <a:ext cx="233807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Req_in_trg</a:t>
                  </a:r>
                  <a:endParaRPr lang="he-IL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61342" y="3020322"/>
                  <a:ext cx="24482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Mng_en</a:t>
                  </a:r>
                  <a:endParaRPr lang="he-IL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328950" y="2857496"/>
                  <a:ext cx="234788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:r>
                    <a:rPr lang="en-US" b="1" dirty="0" smtClean="0"/>
                    <a:t>Manager</a:t>
                  </a:r>
                </a:p>
              </p:txBody>
            </p:sp>
            <p:cxnSp>
              <p:nvCxnSpPr>
                <p:cNvPr id="10" name="מחבר חץ ישר 9"/>
                <p:cNvCxnSpPr/>
                <p:nvPr/>
              </p:nvCxnSpPr>
              <p:spPr>
                <a:xfrm>
                  <a:off x="714348" y="2804298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מחבר חץ ישר 10"/>
                <p:cNvCxnSpPr/>
                <p:nvPr/>
              </p:nvCxnSpPr>
              <p:spPr>
                <a:xfrm>
                  <a:off x="721382" y="3452370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793390" y="3596386"/>
                  <a:ext cx="193583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Sdram_data</a:t>
                  </a:r>
                  <a:r>
                    <a:rPr lang="en-US" dirty="0" smtClean="0"/>
                    <a:t> [7:0]</a:t>
                  </a:r>
                  <a:endParaRPr lang="he-IL" dirty="0"/>
                </a:p>
              </p:txBody>
            </p:sp>
            <p:cxnSp>
              <p:nvCxnSpPr>
                <p:cNvPr id="13" name="מחבר חץ ישר 12"/>
                <p:cNvCxnSpPr/>
                <p:nvPr/>
              </p:nvCxnSpPr>
              <p:spPr>
                <a:xfrm>
                  <a:off x="721382" y="4028434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607570" y="857232"/>
                  <a:ext cx="2016224" cy="36863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clk</a:t>
                  </a:r>
                  <a:endParaRPr lang="he-IL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07570" y="1375104"/>
                  <a:ext cx="2016224" cy="36863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Reset_n</a:t>
                  </a:r>
                  <a:endParaRPr lang="he-IL" dirty="0"/>
                </a:p>
              </p:txBody>
            </p:sp>
            <p:cxnSp>
              <p:nvCxnSpPr>
                <p:cNvPr id="16" name="מחבר חץ ישר 15"/>
                <p:cNvCxnSpPr/>
                <p:nvPr/>
              </p:nvCxnSpPr>
              <p:spPr>
                <a:xfrm>
                  <a:off x="714348" y="1232228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מחבר חץ ישר 16"/>
                <p:cNvCxnSpPr/>
                <p:nvPr/>
              </p:nvCxnSpPr>
              <p:spPr>
                <a:xfrm>
                  <a:off x="714348" y="1732294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מחבר חץ ישר 17"/>
                <p:cNvCxnSpPr/>
                <p:nvPr/>
              </p:nvCxnSpPr>
              <p:spPr>
                <a:xfrm>
                  <a:off x="6193990" y="3596386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5761942" y="788074"/>
                  <a:ext cx="2259378" cy="36863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Ram_rd_en_out</a:t>
                  </a:r>
                  <a:endParaRPr lang="he-IL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905958" y="1220122"/>
                  <a:ext cx="2304256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RAM_addr_rd</a:t>
                  </a:r>
                  <a:r>
                    <a:rPr lang="en-US" dirty="0" smtClean="0"/>
                    <a:t>[8:0]</a:t>
                  </a:r>
                  <a:endParaRPr lang="he-IL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833950" y="1724178"/>
                  <a:ext cx="188451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r"/>
                  <a:r>
                    <a:rPr lang="en-US" dirty="0" err="1" smtClean="0"/>
                    <a:t>Fifo_a_rd_en</a:t>
                  </a:r>
                  <a:endParaRPr lang="he-IL" dirty="0"/>
                </a:p>
              </p:txBody>
            </p:sp>
            <p:cxnSp>
              <p:nvCxnSpPr>
                <p:cNvPr id="22" name="מחבר חץ ישר 21"/>
                <p:cNvCxnSpPr/>
                <p:nvPr/>
              </p:nvCxnSpPr>
              <p:spPr>
                <a:xfrm>
                  <a:off x="6224550" y="1139700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מחבר חץ ישר 22"/>
                <p:cNvCxnSpPr/>
                <p:nvPr/>
              </p:nvCxnSpPr>
              <p:spPr>
                <a:xfrm>
                  <a:off x="6205486" y="1639766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מחבר חץ ישר 23"/>
                <p:cNvCxnSpPr/>
                <p:nvPr/>
              </p:nvCxnSpPr>
              <p:spPr>
                <a:xfrm>
                  <a:off x="6205486" y="2138244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6265998" y="2660282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/>
                  <a:r>
                    <a:rPr lang="en-US" dirty="0" err="1" smtClean="0"/>
                    <a:t>Fifo_a_data_in</a:t>
                  </a:r>
                  <a:r>
                    <a:rPr lang="en-US" dirty="0" smtClean="0"/>
                    <a:t> [7:0]</a:t>
                  </a:r>
                  <a:endParaRPr lang="he-IL" dirty="0" smtClean="0"/>
                </a:p>
              </p:txBody>
            </p:sp>
            <p:cxnSp>
              <p:nvCxnSpPr>
                <p:cNvPr id="26" name="מחבר חץ ישר 25"/>
                <p:cNvCxnSpPr/>
                <p:nvPr/>
              </p:nvCxnSpPr>
              <p:spPr>
                <a:xfrm>
                  <a:off x="6193990" y="4028434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5689934" y="3236346"/>
                  <a:ext cx="201622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Fifo_b_rd_en</a:t>
                  </a:r>
                  <a:endParaRPr lang="he-IL" dirty="0"/>
                </a:p>
              </p:txBody>
            </p:sp>
            <p:cxnSp>
              <p:nvCxnSpPr>
                <p:cNvPr id="28" name="מחבר חץ ישר 27"/>
                <p:cNvCxnSpPr/>
                <p:nvPr/>
              </p:nvCxnSpPr>
              <p:spPr>
                <a:xfrm>
                  <a:off x="6193990" y="4532490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5761942" y="3668394"/>
                  <a:ext cx="2016224" cy="36863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Fifo_b_wr_en</a:t>
                  </a:r>
                  <a:endParaRPr lang="he-IL" dirty="0"/>
                </a:p>
              </p:txBody>
            </p:sp>
            <p:cxnSp>
              <p:nvCxnSpPr>
                <p:cNvPr id="30" name="מחבר חץ ישר 29"/>
                <p:cNvCxnSpPr/>
                <p:nvPr/>
              </p:nvCxnSpPr>
              <p:spPr>
                <a:xfrm>
                  <a:off x="6193990" y="2516266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761942" y="2156226"/>
                  <a:ext cx="2016224" cy="36863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Fifo_a_wr_en</a:t>
                  </a:r>
                  <a:endParaRPr lang="he-IL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33350" y="1868194"/>
                  <a:ext cx="233807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 smtClean="0"/>
                    <a:t>Ram_data_out</a:t>
                  </a:r>
                  <a:r>
                    <a:rPr lang="en-US" dirty="0" smtClean="0"/>
                    <a:t>[12..0]</a:t>
                  </a:r>
                  <a:endParaRPr lang="he-IL" dirty="0"/>
                </a:p>
              </p:txBody>
            </p:sp>
            <p:cxnSp>
              <p:nvCxnSpPr>
                <p:cNvPr id="33" name="מחבר חץ ישר 32"/>
                <p:cNvCxnSpPr/>
                <p:nvPr/>
              </p:nvCxnSpPr>
              <p:spPr>
                <a:xfrm>
                  <a:off x="737342" y="2228234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מחבר חץ ישר 33"/>
                <p:cNvCxnSpPr/>
                <p:nvPr/>
              </p:nvCxnSpPr>
              <p:spPr>
                <a:xfrm>
                  <a:off x="6193990" y="3092330"/>
                  <a:ext cx="2000264" cy="158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/>
              <p:cNvSpPr txBox="1"/>
              <p:nvPr/>
            </p:nvSpPr>
            <p:spPr>
              <a:xfrm>
                <a:off x="6012160" y="4653136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err="1" smtClean="0"/>
                  <a:t>Fifo_b_data_in</a:t>
                </a:r>
                <a:r>
                  <a:rPr lang="en-US" dirty="0" smtClean="0"/>
                  <a:t> [7:0]</a:t>
                </a:r>
                <a:endParaRPr lang="he-IL" dirty="0" smtClean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83568" y="4725144"/>
              <a:ext cx="19358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Sdram_data_valid</a:t>
              </a:r>
              <a:endParaRPr lang="he-IL" dirty="0"/>
            </a:p>
          </p:txBody>
        </p:sp>
        <p:cxnSp>
          <p:nvCxnSpPr>
            <p:cNvPr id="36" name="מחבר חץ ישר 35"/>
            <p:cNvCxnSpPr/>
            <p:nvPr/>
          </p:nvCxnSpPr>
          <p:spPr>
            <a:xfrm>
              <a:off x="611560" y="515719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11560" y="5301208"/>
              <a:ext cx="19358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Fifo_a_empty</a:t>
              </a:r>
              <a:endParaRPr lang="he-IL" dirty="0"/>
            </a:p>
          </p:txBody>
        </p:sp>
        <p:cxnSp>
          <p:nvCxnSpPr>
            <p:cNvPr id="38" name="מחבר חץ ישר 37"/>
            <p:cNvCxnSpPr/>
            <p:nvPr/>
          </p:nvCxnSpPr>
          <p:spPr>
            <a:xfrm>
              <a:off x="539552" y="573325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11560" y="6021288"/>
              <a:ext cx="19358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Fifo_b_empty</a:t>
              </a:r>
              <a:endParaRPr lang="he-IL" dirty="0"/>
            </a:p>
          </p:txBody>
        </p:sp>
        <p:cxnSp>
          <p:nvCxnSpPr>
            <p:cNvPr id="40" name="מחבר חץ ישר 39"/>
            <p:cNvCxnSpPr/>
            <p:nvPr/>
          </p:nvCxnSpPr>
          <p:spPr>
            <a:xfrm>
              <a:off x="539552" y="645333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12160" y="5157192"/>
              <a:ext cx="23042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Sdram_addr_rd</a:t>
              </a:r>
              <a:r>
                <a:rPr lang="en-US" dirty="0" smtClean="0"/>
                <a:t> [23:0]</a:t>
              </a:r>
              <a:endParaRPr lang="he-IL" dirty="0" smtClean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>
              <a:off x="6012160" y="558924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012160" y="5733256"/>
              <a:ext cx="23042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Sdram_rd_en_out</a:t>
              </a:r>
              <a:endParaRPr lang="he-IL" dirty="0" smtClean="0"/>
            </a:p>
          </p:txBody>
        </p:sp>
        <p:cxnSp>
          <p:nvCxnSpPr>
            <p:cNvPr id="45" name="מחבר חץ ישר 44"/>
            <p:cNvCxnSpPr/>
            <p:nvPr/>
          </p:nvCxnSpPr>
          <p:spPr>
            <a:xfrm>
              <a:off x="6012160" y="616530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93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428564" y="476672"/>
            <a:ext cx="8715436" cy="2448272"/>
            <a:chOff x="285720" y="928670"/>
            <a:chExt cx="8715436" cy="2448272"/>
          </a:xfrm>
        </p:grpSpPr>
        <p:sp>
          <p:nvSpPr>
            <p:cNvPr id="4" name="מלבן 3"/>
            <p:cNvSpPr/>
            <p:nvPr/>
          </p:nvSpPr>
          <p:spPr>
            <a:xfrm>
              <a:off x="2500298" y="928670"/>
              <a:ext cx="3456384" cy="24482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0058" y="200024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Din[</a:t>
              </a:r>
              <a:r>
                <a:rPr lang="en-US" dirty="0" err="1" smtClean="0"/>
                <a:t>width_g</a:t>
              </a:r>
              <a:r>
                <a:rPr lang="en-US" dirty="0" smtClean="0"/>
                <a:t> – 1:0]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058" y="2441701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Wr_en</a:t>
              </a:r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52328" y="1864774"/>
              <a:ext cx="2442572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FIFO</a:t>
              </a:r>
              <a:endParaRPr lang="he-IL" b="1" dirty="0"/>
            </a:p>
          </p:txBody>
        </p:sp>
        <p:cxnSp>
          <p:nvCxnSpPr>
            <p:cNvPr id="8" name="מחבר ישר 7"/>
            <p:cNvCxnSpPr/>
            <p:nvPr/>
          </p:nvCxnSpPr>
          <p:spPr>
            <a:xfrm flipV="1">
              <a:off x="642910" y="235743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 flipV="1">
              <a:off x="642910" y="278605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5720" y="1071546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Clk</a:t>
              </a:r>
              <a:endParaRPr lang="he-I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720" y="155299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Reset_n</a:t>
              </a:r>
              <a:endParaRPr lang="he-IL" dirty="0"/>
            </a:p>
          </p:txBody>
        </p:sp>
        <p:cxnSp>
          <p:nvCxnSpPr>
            <p:cNvPr id="12" name="מחבר ישר 11"/>
            <p:cNvCxnSpPr/>
            <p:nvPr/>
          </p:nvCxnSpPr>
          <p:spPr>
            <a:xfrm flipV="1">
              <a:off x="648072" y="141011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48072" y="191018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87018" y="1000678"/>
              <a:ext cx="23734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Dout</a:t>
              </a:r>
              <a:r>
                <a:rPr lang="en-US" dirty="0" smtClean="0"/>
                <a:t> [ </a:t>
              </a:r>
              <a:r>
                <a:rPr lang="en-US" dirty="0" err="1" smtClean="0"/>
                <a:t>width_g</a:t>
              </a:r>
              <a:r>
                <a:rPr lang="en-US" dirty="0" smtClean="0"/>
                <a:t> – 1 : 0]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72198" y="1432726"/>
              <a:ext cx="292895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Dout_valid</a:t>
              </a:r>
              <a:endParaRPr lang="he-IL" dirty="0"/>
            </a:p>
          </p:txBody>
        </p:sp>
        <p:cxnSp>
          <p:nvCxnSpPr>
            <p:cNvPr id="16" name="מחבר חץ ישר 15"/>
            <p:cNvCxnSpPr/>
            <p:nvPr/>
          </p:nvCxnSpPr>
          <p:spPr>
            <a:xfrm>
              <a:off x="5976664" y="135786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>
              <a:off x="5964630" y="179061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מחבר ישר 17"/>
          <p:cNvCxnSpPr/>
          <p:nvPr/>
        </p:nvCxnSpPr>
        <p:spPr>
          <a:xfrm flipV="1">
            <a:off x="797756" y="2762306"/>
            <a:ext cx="1830028" cy="1862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7544" y="2348880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rd_en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6263744" y="1484784"/>
            <a:ext cx="29289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empty</a:t>
            </a:r>
            <a:endParaRPr lang="he-IL" dirty="0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6084168" y="1842670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1736" y="1988840"/>
            <a:ext cx="29289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Used [ </a:t>
            </a:r>
            <a:r>
              <a:rPr lang="en-US" dirty="0" err="1" smtClean="0"/>
              <a:t>log_depth_g</a:t>
            </a:r>
            <a:r>
              <a:rPr lang="en-US" dirty="0" smtClean="0"/>
              <a:t> : 0]</a:t>
            </a:r>
            <a:endParaRPr lang="he-IL" dirty="0"/>
          </a:p>
        </p:txBody>
      </p:sp>
      <p:cxnSp>
        <p:nvCxnSpPr>
          <p:cNvPr id="25" name="מחבר חץ ישר 24"/>
          <p:cNvCxnSpPr/>
          <p:nvPr/>
        </p:nvCxnSpPr>
        <p:spPr>
          <a:xfrm>
            <a:off x="6084168" y="2346726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8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קבוצה 51"/>
          <p:cNvGrpSpPr/>
          <p:nvPr/>
        </p:nvGrpSpPr>
        <p:grpSpPr>
          <a:xfrm>
            <a:off x="1039015" y="1150086"/>
            <a:ext cx="7394824" cy="4740181"/>
            <a:chOff x="1039015" y="1150086"/>
            <a:chExt cx="7394824" cy="4740181"/>
          </a:xfrm>
        </p:grpSpPr>
        <p:grpSp>
          <p:nvGrpSpPr>
            <p:cNvPr id="2" name="קבוצה 1"/>
            <p:cNvGrpSpPr/>
            <p:nvPr/>
          </p:nvGrpSpPr>
          <p:grpSpPr>
            <a:xfrm>
              <a:off x="4860032" y="1916832"/>
              <a:ext cx="3573807" cy="2862300"/>
              <a:chOff x="388593" y="3599353"/>
              <a:chExt cx="3573807" cy="28623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88593" y="4001323"/>
                <a:ext cx="3573807" cy="2460330"/>
                <a:chOff x="85725" y="4572002"/>
                <a:chExt cx="3952875" cy="1828802"/>
              </a:xfrm>
            </p:grpSpPr>
            <p:grpSp>
              <p:nvGrpSpPr>
                <p:cNvPr id="7" name="Group 1"/>
                <p:cNvGrpSpPr/>
                <p:nvPr/>
              </p:nvGrpSpPr>
              <p:grpSpPr>
                <a:xfrm>
                  <a:off x="85725" y="4572002"/>
                  <a:ext cx="3952875" cy="1828802"/>
                  <a:chOff x="76200" y="4495802"/>
                  <a:chExt cx="5562600" cy="1828802"/>
                </a:xfrm>
              </p:grpSpPr>
              <p:grpSp>
                <p:nvGrpSpPr>
                  <p:cNvPr id="9" name="קבוצה 8"/>
                  <p:cNvGrpSpPr/>
                  <p:nvPr/>
                </p:nvGrpSpPr>
                <p:grpSpPr>
                  <a:xfrm>
                    <a:off x="76200" y="4495802"/>
                    <a:ext cx="5562600" cy="1828802"/>
                    <a:chOff x="1644242" y="3048000"/>
                    <a:chExt cx="6890158" cy="1295401"/>
                  </a:xfrm>
                </p:grpSpPr>
                <p:sp>
                  <p:nvSpPr>
                    <p:cNvPr id="12" name="Rectangle 1"/>
                    <p:cNvSpPr/>
                    <p:nvPr/>
                  </p:nvSpPr>
                  <p:spPr>
                    <a:xfrm>
                      <a:off x="1644242" y="3048000"/>
                      <a:ext cx="6890158" cy="24567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ea typeface="Arial" pitchFamily="34" charset="0"/>
                          <a:cs typeface="Arial" pitchFamily="34" charset="0"/>
                        </a:rPr>
                        <a:t>Address of symbol (0,0)  in the SDRAM</a:t>
                      </a:r>
                      <a:endParaRPr lang="en-US" sz="1600" dirty="0">
                        <a:latin typeface="+mj-lt"/>
                      </a:endParaRPr>
                    </a:p>
                  </p:txBody>
                </p:sp>
                <p:sp>
                  <p:nvSpPr>
                    <p:cNvPr id="13" name="Rectangle 1"/>
                    <p:cNvSpPr/>
                    <p:nvPr/>
                  </p:nvSpPr>
                  <p:spPr>
                    <a:xfrm>
                      <a:off x="1644242" y="3293679"/>
                      <a:ext cx="6890158" cy="24567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+mj-lt"/>
                      </a:endParaRPr>
                    </a:p>
                  </p:txBody>
                </p:sp>
                <p:sp>
                  <p:nvSpPr>
                    <p:cNvPr id="14" name="Rectangle 1"/>
                    <p:cNvSpPr/>
                    <p:nvPr/>
                  </p:nvSpPr>
                  <p:spPr>
                    <a:xfrm>
                      <a:off x="1644242" y="4097722"/>
                      <a:ext cx="6890158" cy="245679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ea typeface="Arial" pitchFamily="34" charset="0"/>
                          <a:cs typeface="Arial" pitchFamily="34" charset="0"/>
                        </a:rPr>
                        <a:t>Address of symbol (14,19) in the SDRAM</a:t>
                      </a:r>
                      <a:endParaRPr lang="en-US" sz="1600" dirty="0">
                        <a:latin typeface="+mj-lt"/>
                      </a:endParaRPr>
                    </a:p>
                  </p:txBody>
                </p:sp>
                <p:cxnSp>
                  <p:nvCxnSpPr>
                    <p:cNvPr id="15" name="מחבר ישר 14"/>
                    <p:cNvCxnSpPr>
                      <a:endCxn id="14" idx="1"/>
                    </p:cNvCxnSpPr>
                    <p:nvPr/>
                  </p:nvCxnSpPr>
                  <p:spPr>
                    <a:xfrm>
                      <a:off x="1644242" y="3416519"/>
                      <a:ext cx="0" cy="80404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Oval 34"/>
                  <p:cNvSpPr/>
                  <p:nvPr/>
                </p:nvSpPr>
                <p:spPr>
                  <a:xfrm flipH="1">
                    <a:off x="653210" y="5341743"/>
                    <a:ext cx="185352" cy="684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latin typeface="+mj-lt"/>
                    </a:endParaRPr>
                  </a:p>
                </p:txBody>
              </p:sp>
              <p:sp>
                <p:nvSpPr>
                  <p:cNvPr id="11" name="מלבן 10"/>
                  <p:cNvSpPr/>
                  <p:nvPr/>
                </p:nvSpPr>
                <p:spPr>
                  <a:xfrm>
                    <a:off x="221002" y="4812268"/>
                    <a:ext cx="5272563" cy="2516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dirty="0" smtClean="0">
                        <a:latin typeface="+mj-lt"/>
                        <a:ea typeface="Arial" pitchFamily="34" charset="0"/>
                        <a:cs typeface="Arial" pitchFamily="34" charset="0"/>
                      </a:rPr>
                      <a:t>Address of symbol (0,1)  in the SDRAM</a:t>
                    </a:r>
                    <a:endParaRPr lang="en-US" sz="1600" dirty="0">
                      <a:latin typeface="+mj-lt"/>
                    </a:endParaRPr>
                  </a:p>
                </p:txBody>
              </p:sp>
            </p:grpSp>
            <p:cxnSp>
              <p:nvCxnSpPr>
                <p:cNvPr id="8" name="מחבר ישר 7"/>
                <p:cNvCxnSpPr/>
                <p:nvPr/>
              </p:nvCxnSpPr>
              <p:spPr>
                <a:xfrm>
                  <a:off x="4038600" y="5042356"/>
                  <a:ext cx="0" cy="113511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85"/>
              <p:cNvSpPr txBox="1"/>
              <p:nvPr/>
            </p:nvSpPr>
            <p:spPr>
              <a:xfrm>
                <a:off x="1788016" y="3599353"/>
                <a:ext cx="7749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>
                    <a:latin typeface="+mj-lt"/>
                  </a:rPr>
                  <a:t>RAM</a:t>
                </a:r>
                <a:endParaRPr lang="he-IL" b="1" dirty="0">
                  <a:latin typeface="+mj-lt"/>
                </a:endParaRPr>
              </a:p>
            </p:txBody>
          </p:sp>
          <p:sp>
            <p:nvSpPr>
              <p:cNvPr id="5" name="Oval 34"/>
              <p:cNvSpPr/>
              <p:nvPr/>
            </p:nvSpPr>
            <p:spPr>
              <a:xfrm flipH="1">
                <a:off x="759304" y="5409098"/>
                <a:ext cx="119083" cy="920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" name="Oval 34"/>
              <p:cNvSpPr/>
              <p:nvPr/>
            </p:nvSpPr>
            <p:spPr>
              <a:xfrm flipH="1">
                <a:off x="759307" y="5705670"/>
                <a:ext cx="119083" cy="920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16" name="tabl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24" y="3429000"/>
              <a:ext cx="3115326" cy="2353260"/>
            </a:xfrm>
            <a:prstGeom prst="rect">
              <a:avLst/>
            </a:prstGeom>
          </p:spPr>
        </p:pic>
        <p:grpSp>
          <p:nvGrpSpPr>
            <p:cNvPr id="17" name="Group 45"/>
            <p:cNvGrpSpPr/>
            <p:nvPr/>
          </p:nvGrpSpPr>
          <p:grpSpPr>
            <a:xfrm>
              <a:off x="1039015" y="1150086"/>
              <a:ext cx="3314700" cy="4740181"/>
              <a:chOff x="4457701" y="1965419"/>
              <a:chExt cx="3124200" cy="457771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4457701" y="1971133"/>
                <a:ext cx="3124200" cy="4572000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endParaRPr lang="he-IL" dirty="0">
                  <a:latin typeface="+mj-lt"/>
                </a:endParaRPr>
              </a:p>
            </p:txBody>
          </p:sp>
          <p:grpSp>
            <p:nvGrpSpPr>
              <p:cNvPr id="19" name="קבוצה 18"/>
              <p:cNvGrpSpPr/>
              <p:nvPr/>
            </p:nvGrpSpPr>
            <p:grpSpPr>
              <a:xfrm>
                <a:off x="4457701" y="2184072"/>
                <a:ext cx="2800558" cy="1600200"/>
                <a:chOff x="-351720" y="1299882"/>
                <a:chExt cx="8047920" cy="5024718"/>
              </a:xfrm>
            </p:grpSpPr>
            <p:sp>
              <p:nvSpPr>
                <p:cNvPr id="22" name="TextBox 12"/>
                <p:cNvSpPr txBox="1"/>
                <p:nvPr/>
              </p:nvSpPr>
              <p:spPr>
                <a:xfrm>
                  <a:off x="3962399" y="1299882"/>
                  <a:ext cx="2108080" cy="115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b="1" dirty="0" smtClean="0">
                      <a:latin typeface="+mj-lt"/>
                    </a:rPr>
                    <a:t>20 </a:t>
                  </a:r>
                  <a:endParaRPr lang="en-US" b="1" dirty="0">
                    <a:latin typeface="+mj-lt"/>
                  </a:endParaRPr>
                </a:p>
              </p:txBody>
            </p:sp>
            <p:grpSp>
              <p:nvGrpSpPr>
                <p:cNvPr id="23" name="קבוצה 22"/>
                <p:cNvGrpSpPr/>
                <p:nvPr/>
              </p:nvGrpSpPr>
              <p:grpSpPr>
                <a:xfrm>
                  <a:off x="836612" y="2209800"/>
                  <a:ext cx="6859588" cy="4114800"/>
                  <a:chOff x="836612" y="2209800"/>
                  <a:chExt cx="6859588" cy="4114800"/>
                </a:xfrm>
              </p:grpSpPr>
              <p:sp>
                <p:nvSpPr>
                  <p:cNvPr id="25" name="Rectangle 1"/>
                  <p:cNvSpPr/>
                  <p:nvPr/>
                </p:nvSpPr>
                <p:spPr>
                  <a:xfrm>
                    <a:off x="1371600" y="2514600"/>
                    <a:ext cx="914400" cy="838200"/>
                  </a:xfrm>
                  <a:prstGeom prst="rect">
                    <a:avLst/>
                  </a:prstGeom>
                  <a:solidFill>
                    <a:srgbClr val="FF0000"/>
                  </a:solidFill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600" dirty="0">
                      <a:latin typeface="+mj-lt"/>
                    </a:endParaRPr>
                  </a:p>
                </p:txBody>
              </p:sp>
              <p:sp>
                <p:nvSpPr>
                  <p:cNvPr id="26" name="Rectangle 2"/>
                  <p:cNvSpPr/>
                  <p:nvPr/>
                </p:nvSpPr>
                <p:spPr>
                  <a:xfrm>
                    <a:off x="2286000" y="2514600"/>
                    <a:ext cx="914400" cy="838200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 smtClean="0">
                      <a:latin typeface="+mj-lt"/>
                    </a:endParaRPr>
                  </a:p>
                </p:txBody>
              </p:sp>
              <p:sp>
                <p:nvSpPr>
                  <p:cNvPr id="27" name="Rectangle 3"/>
                  <p:cNvSpPr/>
                  <p:nvPr/>
                </p:nvSpPr>
                <p:spPr>
                  <a:xfrm>
                    <a:off x="3200400" y="2514600"/>
                    <a:ext cx="914400" cy="8382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600" dirty="0">
                      <a:latin typeface="+mj-lt"/>
                    </a:endParaRPr>
                  </a:p>
                </p:txBody>
              </p:sp>
              <p:sp>
                <p:nvSpPr>
                  <p:cNvPr id="28" name="Rectangle 4"/>
                  <p:cNvSpPr/>
                  <p:nvPr/>
                </p:nvSpPr>
                <p:spPr>
                  <a:xfrm>
                    <a:off x="6781800" y="2514600"/>
                    <a:ext cx="914400" cy="8382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 dirty="0">
                      <a:latin typeface="+mj-lt"/>
                    </a:endParaRPr>
                  </a:p>
                </p:txBody>
              </p:sp>
              <p:sp>
                <p:nvSpPr>
                  <p:cNvPr id="29" name="Rectangle 5"/>
                  <p:cNvSpPr/>
                  <p:nvPr/>
                </p:nvSpPr>
                <p:spPr>
                  <a:xfrm>
                    <a:off x="6781800" y="3352800"/>
                    <a:ext cx="914400" cy="8382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600" dirty="0">
                      <a:latin typeface="+mj-lt"/>
                    </a:endParaRPr>
                  </a:p>
                </p:txBody>
              </p:sp>
              <p:sp>
                <p:nvSpPr>
                  <p:cNvPr id="30" name="Rectangle 6"/>
                  <p:cNvSpPr/>
                  <p:nvPr/>
                </p:nvSpPr>
                <p:spPr>
                  <a:xfrm>
                    <a:off x="1371600" y="3352800"/>
                    <a:ext cx="914400" cy="8382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latin typeface="+mj-lt"/>
                    </a:endParaRPr>
                  </a:p>
                </p:txBody>
              </p:sp>
              <p:sp>
                <p:nvSpPr>
                  <p:cNvPr id="31" name="Rectangle 7"/>
                  <p:cNvSpPr/>
                  <p:nvPr/>
                </p:nvSpPr>
                <p:spPr>
                  <a:xfrm>
                    <a:off x="2286000" y="3352800"/>
                    <a:ext cx="914400" cy="8382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latin typeface="+mj-lt"/>
                    </a:endParaRPr>
                  </a:p>
                </p:txBody>
              </p:sp>
              <p:sp>
                <p:nvSpPr>
                  <p:cNvPr id="32" name="Rectangle 8"/>
                  <p:cNvSpPr/>
                  <p:nvPr/>
                </p:nvSpPr>
                <p:spPr>
                  <a:xfrm>
                    <a:off x="3200400" y="3352800"/>
                    <a:ext cx="914400" cy="8382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latin typeface="+mj-lt"/>
                    </a:endParaRPr>
                  </a:p>
                </p:txBody>
              </p:sp>
              <p:sp>
                <p:nvSpPr>
                  <p:cNvPr id="33" name="Rectangle 9"/>
                  <p:cNvSpPr/>
                  <p:nvPr/>
                </p:nvSpPr>
                <p:spPr>
                  <a:xfrm>
                    <a:off x="1371600" y="5486400"/>
                    <a:ext cx="914400" cy="8382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400" dirty="0">
                      <a:latin typeface="+mj-lt"/>
                    </a:endParaRPr>
                  </a:p>
                </p:txBody>
              </p:sp>
              <p:sp>
                <p:nvSpPr>
                  <p:cNvPr id="34" name="Rectangle 10"/>
                  <p:cNvSpPr/>
                  <p:nvPr/>
                </p:nvSpPr>
                <p:spPr>
                  <a:xfrm>
                    <a:off x="2286000" y="5486400"/>
                    <a:ext cx="914400" cy="8382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600" dirty="0">
                      <a:latin typeface="+mj-lt"/>
                    </a:endParaRPr>
                  </a:p>
                </p:txBody>
              </p:sp>
              <p:sp>
                <p:nvSpPr>
                  <p:cNvPr id="35" name="Rectangle 11"/>
                  <p:cNvSpPr/>
                  <p:nvPr/>
                </p:nvSpPr>
                <p:spPr>
                  <a:xfrm>
                    <a:off x="3200400" y="5486400"/>
                    <a:ext cx="914400" cy="8382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400" dirty="0">
                      <a:latin typeface="+mj-lt"/>
                    </a:endParaRPr>
                  </a:p>
                </p:txBody>
              </p:sp>
              <p:sp>
                <p:nvSpPr>
                  <p:cNvPr id="36" name="Rectangle 12"/>
                  <p:cNvSpPr/>
                  <p:nvPr/>
                </p:nvSpPr>
                <p:spPr>
                  <a:xfrm>
                    <a:off x="6781800" y="5486400"/>
                    <a:ext cx="914400" cy="8382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 dirty="0">
                      <a:latin typeface="+mj-lt"/>
                    </a:endParaRPr>
                  </a:p>
                </p:txBody>
              </p:sp>
              <p:cxnSp>
                <p:nvCxnSpPr>
                  <p:cNvPr id="37" name="Straight Connector 14"/>
                  <p:cNvCxnSpPr>
                    <a:stCxn id="27" idx="0"/>
                    <a:endCxn id="28" idx="0"/>
                  </p:cNvCxnSpPr>
                  <p:nvPr/>
                </p:nvCxnSpPr>
                <p:spPr>
                  <a:xfrm rot="5400000" flipH="1" flipV="1">
                    <a:off x="5448300" y="723900"/>
                    <a:ext cx="0" cy="35814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16"/>
                  <p:cNvCxnSpPr/>
                  <p:nvPr/>
                </p:nvCxnSpPr>
                <p:spPr>
                  <a:xfrm>
                    <a:off x="3962400" y="3352800"/>
                    <a:ext cx="32004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17"/>
                  <p:cNvCxnSpPr/>
                  <p:nvPr/>
                </p:nvCxnSpPr>
                <p:spPr>
                  <a:xfrm>
                    <a:off x="3886200" y="4191000"/>
                    <a:ext cx="32004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18"/>
                  <p:cNvCxnSpPr/>
                  <p:nvPr/>
                </p:nvCxnSpPr>
                <p:spPr>
                  <a:xfrm>
                    <a:off x="3810000" y="5486400"/>
                    <a:ext cx="32004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19"/>
                  <p:cNvCxnSpPr/>
                  <p:nvPr/>
                </p:nvCxnSpPr>
                <p:spPr>
                  <a:xfrm>
                    <a:off x="3733800" y="6324600"/>
                    <a:ext cx="32004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21"/>
                  <p:cNvCxnSpPr>
                    <a:stCxn id="30" idx="1"/>
                  </p:cNvCxnSpPr>
                  <p:nvPr/>
                </p:nvCxnSpPr>
                <p:spPr>
                  <a:xfrm rot="10800000" flipV="1">
                    <a:off x="1371600" y="3771900"/>
                    <a:ext cx="0" cy="209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22"/>
                  <p:cNvCxnSpPr/>
                  <p:nvPr/>
                </p:nvCxnSpPr>
                <p:spPr>
                  <a:xfrm rot="10800000" flipV="1">
                    <a:off x="2286001" y="3733800"/>
                    <a:ext cx="0" cy="209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23"/>
                  <p:cNvCxnSpPr/>
                  <p:nvPr/>
                </p:nvCxnSpPr>
                <p:spPr>
                  <a:xfrm rot="10800000" flipV="1">
                    <a:off x="3200401" y="3886200"/>
                    <a:ext cx="0" cy="209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24"/>
                  <p:cNvCxnSpPr/>
                  <p:nvPr/>
                </p:nvCxnSpPr>
                <p:spPr>
                  <a:xfrm rot="10800000" flipV="1">
                    <a:off x="4114800" y="3810000"/>
                    <a:ext cx="0" cy="209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25"/>
                  <p:cNvCxnSpPr/>
                  <p:nvPr/>
                </p:nvCxnSpPr>
                <p:spPr>
                  <a:xfrm rot="10800000" flipV="1">
                    <a:off x="6781800" y="3733800"/>
                    <a:ext cx="0" cy="209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26"/>
                  <p:cNvCxnSpPr/>
                  <p:nvPr/>
                </p:nvCxnSpPr>
                <p:spPr>
                  <a:xfrm rot="10800000" flipV="1">
                    <a:off x="7696200" y="3733800"/>
                    <a:ext cx="0" cy="209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30"/>
                  <p:cNvCxnSpPr/>
                  <p:nvPr/>
                </p:nvCxnSpPr>
                <p:spPr>
                  <a:xfrm>
                    <a:off x="5257800" y="2209800"/>
                    <a:ext cx="2438400" cy="158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34"/>
                  <p:cNvCxnSpPr/>
                  <p:nvPr/>
                </p:nvCxnSpPr>
                <p:spPr>
                  <a:xfrm rot="10800000">
                    <a:off x="1371600" y="2209800"/>
                    <a:ext cx="2438400" cy="158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39"/>
                  <p:cNvCxnSpPr/>
                  <p:nvPr/>
                </p:nvCxnSpPr>
                <p:spPr>
                  <a:xfrm rot="5400000" flipH="1" flipV="1">
                    <a:off x="75406" y="3276600"/>
                    <a:ext cx="1524000" cy="158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42"/>
                  <p:cNvCxnSpPr/>
                  <p:nvPr/>
                </p:nvCxnSpPr>
                <p:spPr>
                  <a:xfrm rot="16200000" flipH="1">
                    <a:off x="-38100" y="5447506"/>
                    <a:ext cx="1751806" cy="79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TextBox 14"/>
                <p:cNvSpPr txBox="1"/>
                <p:nvPr/>
              </p:nvSpPr>
              <p:spPr>
                <a:xfrm>
                  <a:off x="-351720" y="3680013"/>
                  <a:ext cx="1526806" cy="115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b="1" dirty="0" smtClean="0">
                      <a:latin typeface="+mj-lt"/>
                    </a:rPr>
                    <a:t>15</a:t>
                  </a:r>
                  <a:endParaRPr lang="en-US" b="1" dirty="0">
                    <a:latin typeface="+mj-lt"/>
                  </a:endParaRPr>
                </a:p>
              </p:txBody>
            </p:sp>
          </p:grpSp>
          <p:sp>
            <p:nvSpPr>
              <p:cNvPr id="20" name="TextBox 43"/>
              <p:cNvSpPr txBox="1"/>
              <p:nvPr/>
            </p:nvSpPr>
            <p:spPr>
              <a:xfrm>
                <a:off x="5534688" y="3917437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>
                    <a:latin typeface="+mj-lt"/>
                  </a:rPr>
                  <a:t>SDRAM</a:t>
                </a:r>
                <a:endParaRPr lang="he-IL" b="1" dirty="0">
                  <a:latin typeface="+mj-lt"/>
                </a:endParaRPr>
              </a:p>
            </p:txBody>
          </p:sp>
          <p:sp>
            <p:nvSpPr>
              <p:cNvPr id="21" name="מלבן 20"/>
              <p:cNvSpPr/>
              <p:nvPr/>
            </p:nvSpPr>
            <p:spPr>
              <a:xfrm>
                <a:off x="5442524" y="1965419"/>
                <a:ext cx="1391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latin typeface="+mj-lt"/>
                  </a:rPr>
                  <a:t>Video Frame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51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32"/>
          <p:cNvGrpSpPr/>
          <p:nvPr/>
        </p:nvGrpSpPr>
        <p:grpSpPr>
          <a:xfrm>
            <a:off x="690016" y="2342182"/>
            <a:ext cx="7467600" cy="4343400"/>
            <a:chOff x="228600" y="1981200"/>
            <a:chExt cx="7467600" cy="4343400"/>
          </a:xfrm>
        </p:grpSpPr>
        <p:sp>
          <p:nvSpPr>
            <p:cNvPr id="7" name="TextBox 6"/>
            <p:cNvSpPr txBox="1"/>
            <p:nvPr/>
          </p:nvSpPr>
          <p:spPr>
            <a:xfrm>
              <a:off x="4038600" y="19812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20 blocks</a:t>
              </a:r>
              <a:endParaRPr lang="en-US" b="1" dirty="0">
                <a:latin typeface="+mj-lt"/>
              </a:endParaRPr>
            </a:p>
          </p:txBody>
        </p:sp>
        <p:grpSp>
          <p:nvGrpSpPr>
            <p:cNvPr id="8" name="קבוצה 31"/>
            <p:cNvGrpSpPr/>
            <p:nvPr/>
          </p:nvGrpSpPr>
          <p:grpSpPr>
            <a:xfrm>
              <a:off x="836612" y="2209800"/>
              <a:ext cx="6859588" cy="4114800"/>
              <a:chOff x="836612" y="2209800"/>
              <a:chExt cx="6859588" cy="4114800"/>
            </a:xfrm>
          </p:grpSpPr>
          <p:sp>
            <p:nvSpPr>
              <p:cNvPr id="10" name="Rectangle 1"/>
              <p:cNvSpPr/>
              <p:nvPr/>
            </p:nvSpPr>
            <p:spPr>
              <a:xfrm>
                <a:off x="13716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(0,0)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2860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(0,1)</a:t>
                </a:r>
              </a:p>
            </p:txBody>
          </p:sp>
          <p:sp>
            <p:nvSpPr>
              <p:cNvPr id="12" name="Rectangle 3"/>
              <p:cNvSpPr/>
              <p:nvPr/>
            </p:nvSpPr>
            <p:spPr>
              <a:xfrm>
                <a:off x="32004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(0,2)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3" name="Rectangle 4"/>
              <p:cNvSpPr/>
              <p:nvPr/>
            </p:nvSpPr>
            <p:spPr>
              <a:xfrm>
                <a:off x="67818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(0,19)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4" name="Rectangle 5"/>
              <p:cNvSpPr/>
              <p:nvPr/>
            </p:nvSpPr>
            <p:spPr>
              <a:xfrm>
                <a:off x="67818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(1,19)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5" name="Rectangle 6"/>
              <p:cNvSpPr/>
              <p:nvPr/>
            </p:nvSpPr>
            <p:spPr>
              <a:xfrm>
                <a:off x="13716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(1,0)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6" name="Rectangle 7"/>
              <p:cNvSpPr/>
              <p:nvPr/>
            </p:nvSpPr>
            <p:spPr>
              <a:xfrm>
                <a:off x="22860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(1,1)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7" name="Rectangle 8"/>
              <p:cNvSpPr/>
              <p:nvPr/>
            </p:nvSpPr>
            <p:spPr>
              <a:xfrm>
                <a:off x="32004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(1,2)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13716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(14,0)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9" name="Rectangle 10"/>
              <p:cNvSpPr/>
              <p:nvPr/>
            </p:nvSpPr>
            <p:spPr>
              <a:xfrm>
                <a:off x="22860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(14,1)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20" name="Rectangle 11"/>
              <p:cNvSpPr/>
              <p:nvPr/>
            </p:nvSpPr>
            <p:spPr>
              <a:xfrm>
                <a:off x="32004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(14,2)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21" name="Rectangle 12"/>
              <p:cNvSpPr/>
              <p:nvPr/>
            </p:nvSpPr>
            <p:spPr>
              <a:xfrm>
                <a:off x="67818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(14,19)</a:t>
                </a:r>
                <a:endParaRPr lang="en-US" dirty="0">
                  <a:latin typeface="+mj-lt"/>
                </a:endParaRPr>
              </a:p>
            </p:txBody>
          </p:sp>
          <p:cxnSp>
            <p:nvCxnSpPr>
              <p:cNvPr id="22" name="Straight Connector 21"/>
              <p:cNvCxnSpPr>
                <a:stCxn id="12" idx="0"/>
                <a:endCxn id="13" idx="0"/>
              </p:cNvCxnSpPr>
              <p:nvPr/>
            </p:nvCxnSpPr>
            <p:spPr>
              <a:xfrm rot="5400000" flipH="1" flipV="1">
                <a:off x="5448300" y="723900"/>
                <a:ext cx="0" cy="3581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6"/>
              <p:cNvCxnSpPr/>
              <p:nvPr/>
            </p:nvCxnSpPr>
            <p:spPr>
              <a:xfrm>
                <a:off x="3962400" y="33528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7"/>
              <p:cNvCxnSpPr/>
              <p:nvPr/>
            </p:nvCxnSpPr>
            <p:spPr>
              <a:xfrm>
                <a:off x="3886200" y="41910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8"/>
              <p:cNvCxnSpPr/>
              <p:nvPr/>
            </p:nvCxnSpPr>
            <p:spPr>
              <a:xfrm>
                <a:off x="3810000" y="54864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9"/>
              <p:cNvCxnSpPr/>
              <p:nvPr/>
            </p:nvCxnSpPr>
            <p:spPr>
              <a:xfrm>
                <a:off x="3733800" y="63246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1"/>
              <p:cNvCxnSpPr>
                <a:stCxn id="15" idx="1"/>
              </p:cNvCxnSpPr>
              <p:nvPr/>
            </p:nvCxnSpPr>
            <p:spPr>
              <a:xfrm rot="10800000" flipV="1">
                <a:off x="1371600" y="37719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2"/>
              <p:cNvCxnSpPr/>
              <p:nvPr/>
            </p:nvCxnSpPr>
            <p:spPr>
              <a:xfrm rot="10800000" flipV="1">
                <a:off x="2286001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3"/>
              <p:cNvCxnSpPr/>
              <p:nvPr/>
            </p:nvCxnSpPr>
            <p:spPr>
              <a:xfrm rot="10800000" flipV="1">
                <a:off x="3200400" y="38862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4"/>
              <p:cNvCxnSpPr/>
              <p:nvPr/>
            </p:nvCxnSpPr>
            <p:spPr>
              <a:xfrm rot="10800000" flipV="1">
                <a:off x="4114800" y="38100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25"/>
              <p:cNvCxnSpPr/>
              <p:nvPr/>
            </p:nvCxnSpPr>
            <p:spPr>
              <a:xfrm rot="10800000" flipV="1">
                <a:off x="67818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26"/>
              <p:cNvCxnSpPr/>
              <p:nvPr/>
            </p:nvCxnSpPr>
            <p:spPr>
              <a:xfrm rot="10800000" flipV="1">
                <a:off x="76962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0"/>
              <p:cNvCxnSpPr/>
              <p:nvPr/>
            </p:nvCxnSpPr>
            <p:spPr>
              <a:xfrm>
                <a:off x="52578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4"/>
              <p:cNvCxnSpPr/>
              <p:nvPr/>
            </p:nvCxnSpPr>
            <p:spPr>
              <a:xfrm rot="10800000">
                <a:off x="13716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9"/>
              <p:cNvCxnSpPr/>
              <p:nvPr/>
            </p:nvCxnSpPr>
            <p:spPr>
              <a:xfrm rot="5400000" flipH="1" flipV="1">
                <a:off x="75406" y="3276600"/>
                <a:ext cx="1524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42"/>
              <p:cNvCxnSpPr/>
              <p:nvPr/>
            </p:nvCxnSpPr>
            <p:spPr>
              <a:xfrm rot="16200000" flipH="1">
                <a:off x="-38100" y="5447506"/>
                <a:ext cx="1751806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28600" y="4114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15 blocks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2816" y="404664"/>
            <a:ext cx="8610600" cy="1600200"/>
            <a:chOff x="232816" y="620688"/>
            <a:chExt cx="8610600" cy="1600200"/>
          </a:xfrm>
        </p:grpSpPr>
        <p:sp>
          <p:nvSpPr>
            <p:cNvPr id="2" name="Rectangle 1"/>
            <p:cNvSpPr/>
            <p:nvPr/>
          </p:nvSpPr>
          <p:spPr>
            <a:xfrm>
              <a:off x="232816" y="620688"/>
              <a:ext cx="11430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+mj-lt"/>
                </a:rPr>
                <a:t>0/1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3" name="Rectangle 1"/>
            <p:cNvSpPr/>
            <p:nvPr/>
          </p:nvSpPr>
          <p:spPr>
            <a:xfrm>
              <a:off x="1375816" y="620688"/>
              <a:ext cx="46482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+mj-lt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rPr>
                <a:t>Address of the symbol in the SDRAM</a:t>
              </a:r>
              <a:endParaRPr lang="he-IL" sz="4800" dirty="0" smtClean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  <a:p>
              <a:pPr algn="ctr"/>
              <a:endParaRPr lang="en-US" sz="3200" dirty="0">
                <a:latin typeface="+mj-lt"/>
              </a:endParaRPr>
            </a:p>
          </p:txBody>
        </p:sp>
        <p:sp>
          <p:nvSpPr>
            <p:cNvPr id="4" name="Rectangle 1"/>
            <p:cNvSpPr/>
            <p:nvPr/>
          </p:nvSpPr>
          <p:spPr>
            <a:xfrm>
              <a:off x="6024016" y="620688"/>
              <a:ext cx="14478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+mj-lt"/>
                </a:rPr>
                <a:t>X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5" name="Rectangle 1"/>
            <p:cNvSpPr/>
            <p:nvPr/>
          </p:nvSpPr>
          <p:spPr>
            <a:xfrm>
              <a:off x="7471816" y="620688"/>
              <a:ext cx="13716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+mj-lt"/>
                </a:rPr>
                <a:t>Y</a:t>
              </a:r>
              <a:endParaRPr lang="en-US" sz="3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2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/>
          <p:cNvGraphicFramePr>
            <a:graphicFrameLocks noGrp="1"/>
          </p:cNvGraphicFramePr>
          <p:nvPr/>
        </p:nvGraphicFramePr>
        <p:xfrm>
          <a:off x="2286000" y="358648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DE14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1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49342" y="351456"/>
            <a:ext cx="2206516" cy="2121932"/>
            <a:chOff x="4346684" y="545068"/>
            <a:chExt cx="2206516" cy="2121932"/>
          </a:xfrm>
        </p:grpSpPr>
        <p:sp>
          <p:nvSpPr>
            <p:cNvPr id="10" name="Rectangle 22"/>
            <p:cNvSpPr/>
            <p:nvPr/>
          </p:nvSpPr>
          <p:spPr>
            <a:xfrm>
              <a:off x="4876800" y="1218406"/>
              <a:ext cx="1676400" cy="152400"/>
            </a:xfrm>
            <a:prstGeom prst="rect">
              <a:avLst/>
            </a:prstGeom>
            <a:solidFill>
              <a:srgbClr val="DDE14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3"/>
            <p:cNvSpPr/>
            <p:nvPr/>
          </p:nvSpPr>
          <p:spPr>
            <a:xfrm>
              <a:off x="4876800" y="1370806"/>
              <a:ext cx="1676400" cy="152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4876800" y="2513806"/>
              <a:ext cx="1676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5"/>
            <p:cNvSpPr/>
            <p:nvPr/>
          </p:nvSpPr>
          <p:spPr>
            <a:xfrm>
              <a:off x="4876800" y="2361406"/>
              <a:ext cx="1676400" cy="1524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31"/>
            <p:cNvCxnSpPr>
              <a:stCxn id="11" idx="1"/>
              <a:endCxn id="13" idx="1"/>
            </p:cNvCxnSpPr>
            <p:nvPr/>
          </p:nvCxnSpPr>
          <p:spPr>
            <a:xfrm rot="10800000" flipV="1">
              <a:off x="4876800" y="1447006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3"/>
            <p:cNvCxnSpPr>
              <a:stCxn id="11" idx="3"/>
              <a:endCxn id="13" idx="3"/>
            </p:cNvCxnSpPr>
            <p:nvPr/>
          </p:nvCxnSpPr>
          <p:spPr>
            <a:xfrm>
              <a:off x="6553200" y="1447006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34"/>
            <p:cNvSpPr/>
            <p:nvPr/>
          </p:nvSpPr>
          <p:spPr>
            <a:xfrm>
              <a:off x="5677054" y="17060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35"/>
            <p:cNvSpPr/>
            <p:nvPr/>
          </p:nvSpPr>
          <p:spPr>
            <a:xfrm>
              <a:off x="5677054" y="19042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36"/>
            <p:cNvSpPr/>
            <p:nvPr/>
          </p:nvSpPr>
          <p:spPr>
            <a:xfrm>
              <a:off x="5677054" y="20870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50"/>
            <p:cNvCxnSpPr/>
            <p:nvPr/>
          </p:nvCxnSpPr>
          <p:spPr>
            <a:xfrm rot="5400000">
              <a:off x="3915122" y="1866106"/>
              <a:ext cx="1600200" cy="15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6200000">
              <a:off x="4074150" y="170701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 rows</a:t>
              </a:r>
              <a:endParaRPr lang="en-US" dirty="0"/>
            </a:p>
          </p:txBody>
        </p:sp>
        <p:cxnSp>
          <p:nvCxnSpPr>
            <p:cNvPr id="29" name="Straight Arrow Connector 52"/>
            <p:cNvCxnSpPr/>
            <p:nvPr/>
          </p:nvCxnSpPr>
          <p:spPr>
            <a:xfrm>
              <a:off x="4876800" y="914400"/>
              <a:ext cx="1676400" cy="15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227319" y="5450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 pixels</a:t>
              </a:r>
              <a:endParaRPr lang="en-US" dirty="0"/>
            </a:p>
          </p:txBody>
        </p:sp>
        <p:sp>
          <p:nvSpPr>
            <p:cNvPr id="43" name="Rectangle 22"/>
            <p:cNvSpPr/>
            <p:nvPr/>
          </p:nvSpPr>
          <p:spPr>
            <a:xfrm>
              <a:off x="4876800" y="1066006"/>
              <a:ext cx="1676400" cy="1524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4800" y="2987660"/>
            <a:ext cx="8680648" cy="3489340"/>
            <a:chOff x="304800" y="2987660"/>
            <a:chExt cx="8680648" cy="3489340"/>
          </a:xfrm>
        </p:grpSpPr>
        <p:cxnSp>
          <p:nvCxnSpPr>
            <p:cNvPr id="4" name="Straight Arrow Connector 7"/>
            <p:cNvCxnSpPr/>
            <p:nvPr/>
          </p:nvCxnSpPr>
          <p:spPr>
            <a:xfrm>
              <a:off x="2286000" y="3351212"/>
              <a:ext cx="6096000" cy="15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347864" y="298766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 smtClean="0"/>
                <a:t>(16 </a:t>
              </a:r>
              <a:r>
                <a:rPr lang="en-US" dirty="0" smtClean="0"/>
                <a:t>symbol </a:t>
              </a:r>
              <a:r>
                <a:rPr lang="en-US" dirty="0" smtClean="0"/>
                <a:t>rows) </a:t>
              </a:r>
              <a:r>
                <a:rPr lang="en-US" dirty="0"/>
                <a:t>x</a:t>
              </a:r>
              <a:r>
                <a:rPr lang="en-US" dirty="0" smtClean="0"/>
                <a:t> (32 pixels) </a:t>
              </a:r>
              <a:r>
                <a:rPr lang="en-US" dirty="0"/>
                <a:t>x</a:t>
              </a:r>
              <a:r>
                <a:rPr lang="en-US" dirty="0" smtClean="0"/>
                <a:t> (8 bits)</a:t>
              </a:r>
              <a:endParaRPr lang="en-US" dirty="0"/>
            </a:p>
          </p:txBody>
        </p:sp>
        <p:sp>
          <p:nvSpPr>
            <p:cNvPr id="6" name="Left Brace 18"/>
            <p:cNvSpPr/>
            <p:nvPr/>
          </p:nvSpPr>
          <p:spPr>
            <a:xfrm>
              <a:off x="1752600" y="3657600"/>
              <a:ext cx="228600" cy="685800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19"/>
            <p:cNvSpPr/>
            <p:nvPr/>
          </p:nvSpPr>
          <p:spPr>
            <a:xfrm>
              <a:off x="1752600" y="4419600"/>
              <a:ext cx="228600" cy="685800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20"/>
            <p:cNvSpPr/>
            <p:nvPr/>
          </p:nvSpPr>
          <p:spPr>
            <a:xfrm>
              <a:off x="1752600" y="5791200"/>
              <a:ext cx="228600" cy="685800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3821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ymbol </a:t>
              </a:r>
              <a:r>
                <a:rPr lang="en-US" dirty="0" smtClean="0"/>
                <a:t>#1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" y="4583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ymbol </a:t>
              </a:r>
              <a:r>
                <a:rPr lang="en-US" dirty="0" smtClean="0"/>
                <a:t>#2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" y="59552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ymbol </a:t>
              </a:r>
              <a:r>
                <a:rPr lang="en-US" dirty="0" smtClean="0"/>
                <a:t>#N</a:t>
              </a:r>
              <a:endParaRPr lang="en-US" dirty="0"/>
            </a:p>
          </p:txBody>
        </p:sp>
        <p:sp>
          <p:nvSpPr>
            <p:cNvPr id="22" name="Oval 40"/>
            <p:cNvSpPr/>
            <p:nvPr/>
          </p:nvSpPr>
          <p:spPr>
            <a:xfrm>
              <a:off x="868681" y="50444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41"/>
            <p:cNvSpPr/>
            <p:nvPr/>
          </p:nvSpPr>
          <p:spPr>
            <a:xfrm>
              <a:off x="868681" y="52425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42"/>
            <p:cNvSpPr/>
            <p:nvPr/>
          </p:nvSpPr>
          <p:spPr>
            <a:xfrm>
              <a:off x="868681" y="54254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43"/>
            <p:cNvSpPr/>
            <p:nvPr/>
          </p:nvSpPr>
          <p:spPr>
            <a:xfrm>
              <a:off x="868681" y="56235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44"/>
            <p:cNvSpPr/>
            <p:nvPr/>
          </p:nvSpPr>
          <p:spPr>
            <a:xfrm>
              <a:off x="868681" y="58216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57"/>
            <p:cNvSpPr/>
            <p:nvPr/>
          </p:nvSpPr>
          <p:spPr>
            <a:xfrm>
              <a:off x="4267200" y="4114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58"/>
            <p:cNvSpPr/>
            <p:nvPr/>
          </p:nvSpPr>
          <p:spPr>
            <a:xfrm>
              <a:off x="4541519" y="4114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59"/>
            <p:cNvSpPr/>
            <p:nvPr/>
          </p:nvSpPr>
          <p:spPr>
            <a:xfrm>
              <a:off x="4800600" y="4114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65"/>
            <p:cNvSpPr/>
            <p:nvPr/>
          </p:nvSpPr>
          <p:spPr>
            <a:xfrm>
              <a:off x="5074919" y="4114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66"/>
            <p:cNvSpPr/>
            <p:nvPr/>
          </p:nvSpPr>
          <p:spPr>
            <a:xfrm>
              <a:off x="5349238" y="4114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67"/>
            <p:cNvSpPr/>
            <p:nvPr/>
          </p:nvSpPr>
          <p:spPr>
            <a:xfrm>
              <a:off x="5608319" y="4114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68"/>
            <p:cNvSpPr/>
            <p:nvPr/>
          </p:nvSpPr>
          <p:spPr>
            <a:xfrm>
              <a:off x="5090162" y="3733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9"/>
            <p:cNvSpPr/>
            <p:nvPr/>
          </p:nvSpPr>
          <p:spPr>
            <a:xfrm>
              <a:off x="5364481" y="3733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70"/>
            <p:cNvSpPr/>
            <p:nvPr/>
          </p:nvSpPr>
          <p:spPr>
            <a:xfrm>
              <a:off x="5623562" y="3733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71"/>
            <p:cNvSpPr/>
            <p:nvPr/>
          </p:nvSpPr>
          <p:spPr>
            <a:xfrm>
              <a:off x="5897881" y="3733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72"/>
            <p:cNvSpPr/>
            <p:nvPr/>
          </p:nvSpPr>
          <p:spPr>
            <a:xfrm>
              <a:off x="6172200" y="3733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73"/>
            <p:cNvSpPr/>
            <p:nvPr/>
          </p:nvSpPr>
          <p:spPr>
            <a:xfrm>
              <a:off x="6431281" y="3733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8604448" y="3573016"/>
              <a:ext cx="0" cy="29039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5400000">
              <a:off x="7894848" y="4914900"/>
              <a:ext cx="1800200" cy="381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SDRAM depth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2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19"/>
          <p:cNvGrpSpPr/>
          <p:nvPr/>
        </p:nvGrpSpPr>
        <p:grpSpPr>
          <a:xfrm>
            <a:off x="23496" y="3276600"/>
            <a:ext cx="8434704" cy="3352800"/>
            <a:chOff x="404073" y="1752600"/>
            <a:chExt cx="8282727" cy="4419600"/>
          </a:xfrm>
        </p:grpSpPr>
        <p:sp>
          <p:nvSpPr>
            <p:cNvPr id="4" name="Rectangle 1"/>
            <p:cNvSpPr/>
            <p:nvPr/>
          </p:nvSpPr>
          <p:spPr>
            <a:xfrm>
              <a:off x="1066800" y="1752600"/>
              <a:ext cx="914400" cy="838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0/1</a:t>
              </a:r>
              <a:endParaRPr lang="en-US" sz="3200" dirty="0"/>
            </a:p>
          </p:txBody>
        </p:sp>
        <p:sp>
          <p:nvSpPr>
            <p:cNvPr id="5" name="Rectangle 1"/>
            <p:cNvSpPr/>
            <p:nvPr/>
          </p:nvSpPr>
          <p:spPr>
            <a:xfrm>
              <a:off x="1981200" y="1752600"/>
              <a:ext cx="6705600" cy="838200"/>
            </a:xfrm>
            <a:prstGeom prst="rect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(0,0)  in the SDRAM</a:t>
              </a:r>
              <a:endParaRPr lang="en-US" sz="2400" dirty="0"/>
            </a:p>
          </p:txBody>
        </p:sp>
        <p:sp>
          <p:nvSpPr>
            <p:cNvPr id="6" name="Rectangle 1"/>
            <p:cNvSpPr/>
            <p:nvPr/>
          </p:nvSpPr>
          <p:spPr>
            <a:xfrm>
              <a:off x="1066800" y="2590800"/>
              <a:ext cx="914400" cy="838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0/1</a:t>
              </a:r>
              <a:endParaRPr lang="en-US" sz="3200" dirty="0"/>
            </a:p>
          </p:txBody>
        </p:sp>
        <p:sp>
          <p:nvSpPr>
            <p:cNvPr id="7" name="Rectangle 1"/>
            <p:cNvSpPr/>
            <p:nvPr/>
          </p:nvSpPr>
          <p:spPr>
            <a:xfrm>
              <a:off x="1981200" y="2590800"/>
              <a:ext cx="6705600" cy="838200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(0,1)  in the SDRAM</a:t>
              </a:r>
              <a:endParaRPr lang="en-US" sz="2400" dirty="0"/>
            </a:p>
          </p:txBody>
        </p:sp>
        <p:sp>
          <p:nvSpPr>
            <p:cNvPr id="8" name="Rectangle 1"/>
            <p:cNvSpPr/>
            <p:nvPr/>
          </p:nvSpPr>
          <p:spPr>
            <a:xfrm>
              <a:off x="1066800" y="5334000"/>
              <a:ext cx="914400" cy="838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0/1</a:t>
              </a:r>
              <a:endParaRPr lang="en-US" sz="3200" dirty="0"/>
            </a:p>
          </p:txBody>
        </p:sp>
        <p:sp>
          <p:nvSpPr>
            <p:cNvPr id="9" name="Rectangle 1"/>
            <p:cNvSpPr/>
            <p:nvPr/>
          </p:nvSpPr>
          <p:spPr>
            <a:xfrm>
              <a:off x="1981200" y="5334000"/>
              <a:ext cx="6705600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(14,19) in the SDRAM</a:t>
              </a:r>
              <a:endParaRPr lang="en-US" sz="2400" dirty="0"/>
            </a:p>
          </p:txBody>
        </p:sp>
        <p:cxnSp>
          <p:nvCxnSpPr>
            <p:cNvPr id="10" name="מחבר ישר 20"/>
            <p:cNvCxnSpPr/>
            <p:nvPr/>
          </p:nvCxnSpPr>
          <p:spPr>
            <a:xfrm>
              <a:off x="1066800" y="3429000"/>
              <a:ext cx="0" cy="1905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2 צלעות 21"/>
            <p:cNvSpPr/>
            <p:nvPr/>
          </p:nvSpPr>
          <p:spPr>
            <a:xfrm>
              <a:off x="4941332" y="3733800"/>
              <a:ext cx="152400" cy="152400"/>
            </a:xfrm>
            <a:prstGeom prst="dodec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12 צלעות 22"/>
            <p:cNvSpPr/>
            <p:nvPr/>
          </p:nvSpPr>
          <p:spPr>
            <a:xfrm>
              <a:off x="4941332" y="4267201"/>
              <a:ext cx="152400" cy="152400"/>
            </a:xfrm>
            <a:prstGeom prst="dodec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12 צלעות 23"/>
            <p:cNvSpPr/>
            <p:nvPr/>
          </p:nvSpPr>
          <p:spPr>
            <a:xfrm>
              <a:off x="4941332" y="4800600"/>
              <a:ext cx="152400" cy="152400"/>
            </a:xfrm>
            <a:prstGeom prst="dodec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49234" y="3740754"/>
              <a:ext cx="1499516" cy="39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15 x 20</a:t>
              </a:r>
              <a:endParaRPr lang="en-US" sz="2000" b="1" dirty="0"/>
            </a:p>
          </p:txBody>
        </p:sp>
        <p:cxnSp>
          <p:nvCxnSpPr>
            <p:cNvPr id="15" name="Straight Arrow Connector 39"/>
            <p:cNvCxnSpPr/>
            <p:nvPr/>
          </p:nvCxnSpPr>
          <p:spPr>
            <a:xfrm flipV="1">
              <a:off x="609600" y="2133600"/>
              <a:ext cx="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42"/>
            <p:cNvCxnSpPr/>
            <p:nvPr/>
          </p:nvCxnSpPr>
          <p:spPr>
            <a:xfrm>
              <a:off x="609600" y="4648200"/>
              <a:ext cx="0" cy="12938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קבוצה 24"/>
          <p:cNvGrpSpPr/>
          <p:nvPr/>
        </p:nvGrpSpPr>
        <p:grpSpPr>
          <a:xfrm>
            <a:off x="4648200" y="-40178"/>
            <a:ext cx="3886200" cy="2677090"/>
            <a:chOff x="228600" y="1937147"/>
            <a:chExt cx="7467600" cy="4387453"/>
          </a:xfrm>
        </p:grpSpPr>
        <p:sp>
          <p:nvSpPr>
            <p:cNvPr id="18" name="TextBox 17"/>
            <p:cNvSpPr txBox="1"/>
            <p:nvPr/>
          </p:nvSpPr>
          <p:spPr>
            <a:xfrm>
              <a:off x="4038600" y="1937147"/>
              <a:ext cx="1143001" cy="554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dirty="0" smtClean="0">
                  <a:latin typeface="+mj-lt"/>
                </a:rPr>
                <a:t>20 </a:t>
              </a:r>
              <a:endParaRPr lang="en-US" sz="1600" b="1" dirty="0">
                <a:latin typeface="+mj-lt"/>
              </a:endParaRPr>
            </a:p>
          </p:txBody>
        </p:sp>
        <p:grpSp>
          <p:nvGrpSpPr>
            <p:cNvPr id="19" name="קבוצה 31"/>
            <p:cNvGrpSpPr/>
            <p:nvPr/>
          </p:nvGrpSpPr>
          <p:grpSpPr>
            <a:xfrm>
              <a:off x="836612" y="2209800"/>
              <a:ext cx="6859588" cy="4114800"/>
              <a:chOff x="836612" y="2209800"/>
              <a:chExt cx="6859588" cy="4114800"/>
            </a:xfrm>
          </p:grpSpPr>
          <p:sp>
            <p:nvSpPr>
              <p:cNvPr id="21" name="Rectangle 1"/>
              <p:cNvSpPr/>
              <p:nvPr/>
            </p:nvSpPr>
            <p:spPr>
              <a:xfrm>
                <a:off x="1371600" y="2514600"/>
                <a:ext cx="914400" cy="838200"/>
              </a:xfrm>
              <a:prstGeom prst="rect">
                <a:avLst/>
              </a:prstGeom>
              <a:solidFill>
                <a:srgbClr val="FF00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0,0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22" name="Rectangle 2"/>
              <p:cNvSpPr/>
              <p:nvPr/>
            </p:nvSpPr>
            <p:spPr>
              <a:xfrm>
                <a:off x="2286000" y="2514600"/>
                <a:ext cx="914400" cy="838200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0,1</a:t>
                </a:r>
              </a:p>
            </p:txBody>
          </p:sp>
          <p:sp>
            <p:nvSpPr>
              <p:cNvPr id="23" name="Rectangle 3"/>
              <p:cNvSpPr/>
              <p:nvPr/>
            </p:nvSpPr>
            <p:spPr>
              <a:xfrm>
                <a:off x="32004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0,2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24" name="Rectangle 4"/>
              <p:cNvSpPr/>
              <p:nvPr/>
            </p:nvSpPr>
            <p:spPr>
              <a:xfrm>
                <a:off x="67818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0,19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25" name="Rectangle 5"/>
              <p:cNvSpPr/>
              <p:nvPr/>
            </p:nvSpPr>
            <p:spPr>
              <a:xfrm>
                <a:off x="67818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1,19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26" name="Rectangle 6"/>
              <p:cNvSpPr/>
              <p:nvPr/>
            </p:nvSpPr>
            <p:spPr>
              <a:xfrm>
                <a:off x="13716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1,0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27" name="Rectangle 7"/>
              <p:cNvSpPr/>
              <p:nvPr/>
            </p:nvSpPr>
            <p:spPr>
              <a:xfrm>
                <a:off x="22860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1,1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28" name="Rectangle 8"/>
              <p:cNvSpPr/>
              <p:nvPr/>
            </p:nvSpPr>
            <p:spPr>
              <a:xfrm>
                <a:off x="32004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1,2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29" name="Rectangle 9"/>
              <p:cNvSpPr/>
              <p:nvPr/>
            </p:nvSpPr>
            <p:spPr>
              <a:xfrm>
                <a:off x="13716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14,0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30" name="Rectangle 10"/>
              <p:cNvSpPr/>
              <p:nvPr/>
            </p:nvSpPr>
            <p:spPr>
              <a:xfrm>
                <a:off x="22860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14,1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31" name="Rectangle 11"/>
              <p:cNvSpPr/>
              <p:nvPr/>
            </p:nvSpPr>
            <p:spPr>
              <a:xfrm>
                <a:off x="32004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14,2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32" name="Rectangle 12"/>
              <p:cNvSpPr/>
              <p:nvPr/>
            </p:nvSpPr>
            <p:spPr>
              <a:xfrm>
                <a:off x="6781800" y="5486400"/>
                <a:ext cx="914400" cy="838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r>
                  <a:rPr lang="en-US" sz="1000" dirty="0" smtClean="0">
                    <a:latin typeface="+mj-lt"/>
                  </a:rPr>
                  <a:t>14,19</a:t>
                </a:r>
                <a:endParaRPr lang="en-US" sz="1000" dirty="0">
                  <a:latin typeface="+mj-lt"/>
                </a:endParaRPr>
              </a:p>
            </p:txBody>
          </p:sp>
          <p:cxnSp>
            <p:nvCxnSpPr>
              <p:cNvPr id="33" name="Straight Connector 14"/>
              <p:cNvCxnSpPr>
                <a:stCxn id="23" idx="0"/>
                <a:endCxn id="24" idx="0"/>
              </p:cNvCxnSpPr>
              <p:nvPr/>
            </p:nvCxnSpPr>
            <p:spPr>
              <a:xfrm rot="5400000" flipH="1" flipV="1">
                <a:off x="5448300" y="723900"/>
                <a:ext cx="0" cy="3581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6"/>
              <p:cNvCxnSpPr/>
              <p:nvPr/>
            </p:nvCxnSpPr>
            <p:spPr>
              <a:xfrm>
                <a:off x="3962400" y="33528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7"/>
              <p:cNvCxnSpPr/>
              <p:nvPr/>
            </p:nvCxnSpPr>
            <p:spPr>
              <a:xfrm>
                <a:off x="3886200" y="41910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8"/>
              <p:cNvCxnSpPr/>
              <p:nvPr/>
            </p:nvCxnSpPr>
            <p:spPr>
              <a:xfrm>
                <a:off x="3810000" y="54864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9"/>
              <p:cNvCxnSpPr/>
              <p:nvPr/>
            </p:nvCxnSpPr>
            <p:spPr>
              <a:xfrm>
                <a:off x="3733800" y="63246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1"/>
              <p:cNvCxnSpPr>
                <a:stCxn id="26" idx="1"/>
              </p:cNvCxnSpPr>
              <p:nvPr/>
            </p:nvCxnSpPr>
            <p:spPr>
              <a:xfrm rot="10800000" flipV="1">
                <a:off x="1371600" y="37719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22"/>
              <p:cNvCxnSpPr/>
              <p:nvPr/>
            </p:nvCxnSpPr>
            <p:spPr>
              <a:xfrm rot="10800000" flipV="1">
                <a:off x="2286001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3"/>
              <p:cNvCxnSpPr/>
              <p:nvPr/>
            </p:nvCxnSpPr>
            <p:spPr>
              <a:xfrm rot="10800000" flipV="1">
                <a:off x="3200400" y="38862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24"/>
              <p:cNvCxnSpPr/>
              <p:nvPr/>
            </p:nvCxnSpPr>
            <p:spPr>
              <a:xfrm rot="10800000" flipV="1">
                <a:off x="4114800" y="38100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5"/>
              <p:cNvCxnSpPr/>
              <p:nvPr/>
            </p:nvCxnSpPr>
            <p:spPr>
              <a:xfrm rot="10800000" flipV="1">
                <a:off x="67818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26"/>
              <p:cNvCxnSpPr/>
              <p:nvPr/>
            </p:nvCxnSpPr>
            <p:spPr>
              <a:xfrm rot="10800000" flipV="1">
                <a:off x="76962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30"/>
              <p:cNvCxnSpPr/>
              <p:nvPr/>
            </p:nvCxnSpPr>
            <p:spPr>
              <a:xfrm>
                <a:off x="52578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34"/>
              <p:cNvCxnSpPr/>
              <p:nvPr/>
            </p:nvCxnSpPr>
            <p:spPr>
              <a:xfrm rot="10800000">
                <a:off x="13716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39"/>
              <p:cNvCxnSpPr/>
              <p:nvPr/>
            </p:nvCxnSpPr>
            <p:spPr>
              <a:xfrm rot="5400000" flipH="1" flipV="1">
                <a:off x="75406" y="3276600"/>
                <a:ext cx="1524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2"/>
              <p:cNvCxnSpPr/>
              <p:nvPr/>
            </p:nvCxnSpPr>
            <p:spPr>
              <a:xfrm rot="16200000" flipH="1">
                <a:off x="-38100" y="5447506"/>
                <a:ext cx="1751806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8600" y="4061383"/>
              <a:ext cx="1143001" cy="554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dirty="0" smtClean="0">
                  <a:latin typeface="+mj-lt"/>
                </a:rPr>
                <a:t>15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145542" y="2807901"/>
            <a:ext cx="11521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RAM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3394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טבלה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0401"/>
              </p:ext>
            </p:extLst>
          </p:nvPr>
        </p:nvGraphicFramePr>
        <p:xfrm>
          <a:off x="4524400" y="591873"/>
          <a:ext cx="2753816" cy="260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/>
                <a:gridCol w="467042"/>
                <a:gridCol w="467042"/>
                <a:gridCol w="848634"/>
                <a:gridCol w="504056"/>
              </a:tblGrid>
              <a:tr h="41379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5334000" y="188640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SDRAM</a:t>
            </a:r>
            <a:endParaRPr lang="he-IL" b="1" dirty="0"/>
          </a:p>
        </p:txBody>
      </p:sp>
      <p:grpSp>
        <p:nvGrpSpPr>
          <p:cNvPr id="110" name="קבוצה 262"/>
          <p:cNvGrpSpPr/>
          <p:nvPr/>
        </p:nvGrpSpPr>
        <p:grpSpPr>
          <a:xfrm>
            <a:off x="2771800" y="668073"/>
            <a:ext cx="1524000" cy="597877"/>
            <a:chOff x="3810000" y="1219200"/>
            <a:chExt cx="1524000" cy="597877"/>
          </a:xfrm>
        </p:grpSpPr>
        <p:sp>
          <p:nvSpPr>
            <p:cNvPr id="111" name="Left Brace 18"/>
            <p:cNvSpPr/>
            <p:nvPr/>
          </p:nvSpPr>
          <p:spPr>
            <a:xfrm>
              <a:off x="5093368" y="12192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10000" y="1362234"/>
              <a:ext cx="1363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ymbol </a:t>
              </a:r>
              <a:r>
                <a:rPr lang="en-US" dirty="0" smtClean="0"/>
                <a:t>#1</a:t>
              </a:r>
              <a:endParaRPr lang="en-US" dirty="0"/>
            </a:p>
          </p:txBody>
        </p:sp>
      </p:grpSp>
      <p:grpSp>
        <p:nvGrpSpPr>
          <p:cNvPr id="113" name="קבוצה 263"/>
          <p:cNvGrpSpPr/>
          <p:nvPr/>
        </p:nvGrpSpPr>
        <p:grpSpPr>
          <a:xfrm>
            <a:off x="2771800" y="1441796"/>
            <a:ext cx="1524000" cy="597877"/>
            <a:chOff x="3810000" y="1992923"/>
            <a:chExt cx="1524000" cy="597877"/>
          </a:xfrm>
        </p:grpSpPr>
        <p:sp>
          <p:nvSpPr>
            <p:cNvPr id="114" name="Left Brace 18"/>
            <p:cNvSpPr/>
            <p:nvPr/>
          </p:nvSpPr>
          <p:spPr>
            <a:xfrm>
              <a:off x="5093368" y="1992923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10000" y="2116418"/>
              <a:ext cx="1363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ymbol </a:t>
              </a:r>
              <a:r>
                <a:rPr lang="en-US" dirty="0" smtClean="0"/>
                <a:t>#2</a:t>
              </a:r>
              <a:endParaRPr lang="en-US" dirty="0"/>
            </a:p>
          </p:txBody>
        </p:sp>
      </p:grpSp>
      <p:grpSp>
        <p:nvGrpSpPr>
          <p:cNvPr id="116" name="קבוצה 264"/>
          <p:cNvGrpSpPr/>
          <p:nvPr/>
        </p:nvGrpSpPr>
        <p:grpSpPr>
          <a:xfrm>
            <a:off x="2771800" y="2496873"/>
            <a:ext cx="1536032" cy="597877"/>
            <a:chOff x="3810000" y="3048000"/>
            <a:chExt cx="1536032" cy="597877"/>
          </a:xfrm>
        </p:grpSpPr>
        <p:sp>
          <p:nvSpPr>
            <p:cNvPr id="117" name="Left Brace 18"/>
            <p:cNvSpPr/>
            <p:nvPr/>
          </p:nvSpPr>
          <p:spPr>
            <a:xfrm>
              <a:off x="5105400" y="30480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810000" y="3200400"/>
              <a:ext cx="1363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ymbol </a:t>
              </a:r>
              <a:r>
                <a:rPr lang="en-US" dirty="0" smtClean="0"/>
                <a:t>#N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369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קבוצה 261"/>
          <p:cNvGrpSpPr/>
          <p:nvPr/>
        </p:nvGrpSpPr>
        <p:grpSpPr>
          <a:xfrm>
            <a:off x="251520" y="116632"/>
            <a:ext cx="1526164" cy="3170750"/>
            <a:chOff x="381000" y="914400"/>
            <a:chExt cx="1526164" cy="3170750"/>
          </a:xfrm>
        </p:grpSpPr>
        <p:sp>
          <p:nvSpPr>
            <p:cNvPr id="85" name="Rectangle 21"/>
            <p:cNvSpPr/>
            <p:nvPr/>
          </p:nvSpPr>
          <p:spPr>
            <a:xfrm>
              <a:off x="381941" y="320040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22"/>
            <p:cNvSpPr/>
            <p:nvPr/>
          </p:nvSpPr>
          <p:spPr>
            <a:xfrm>
              <a:off x="381000" y="1355717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23"/>
            <p:cNvSpPr/>
            <p:nvPr/>
          </p:nvSpPr>
          <p:spPr>
            <a:xfrm>
              <a:off x="381000" y="1600200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24"/>
            <p:cNvSpPr/>
            <p:nvPr/>
          </p:nvSpPr>
          <p:spPr>
            <a:xfrm>
              <a:off x="381000" y="379472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25"/>
            <p:cNvSpPr/>
            <p:nvPr/>
          </p:nvSpPr>
          <p:spPr>
            <a:xfrm>
              <a:off x="381000" y="3489920"/>
              <a:ext cx="1525223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31"/>
            <p:cNvCxnSpPr>
              <a:stCxn id="87" idx="1"/>
              <a:endCxn id="89" idx="1"/>
            </p:cNvCxnSpPr>
            <p:nvPr/>
          </p:nvCxnSpPr>
          <p:spPr>
            <a:xfrm>
              <a:off x="381000" y="1745415"/>
              <a:ext cx="0" cy="189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7" idx="3"/>
              <a:endCxn id="89" idx="3"/>
            </p:cNvCxnSpPr>
            <p:nvPr/>
          </p:nvCxnSpPr>
          <p:spPr>
            <a:xfrm>
              <a:off x="1906223" y="1745415"/>
              <a:ext cx="0" cy="189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1131493" y="2138536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131493" y="2516093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131493" y="2864610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7024" y="914400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FIFO</a:t>
              </a:r>
              <a:endParaRPr lang="he-IL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20478" y="1384331"/>
            <a:ext cx="6676990" cy="3234894"/>
            <a:chOff x="1920478" y="1384331"/>
            <a:chExt cx="6676990" cy="3234894"/>
          </a:xfrm>
        </p:grpSpPr>
        <p:cxnSp>
          <p:nvCxnSpPr>
            <p:cNvPr id="3" name="מחבר ישר 126"/>
            <p:cNvCxnSpPr/>
            <p:nvPr/>
          </p:nvCxnSpPr>
          <p:spPr>
            <a:xfrm>
              <a:off x="5318704" y="2180825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מחבר ישר 133"/>
            <p:cNvCxnSpPr/>
            <p:nvPr/>
          </p:nvCxnSpPr>
          <p:spPr>
            <a:xfrm>
              <a:off x="5318704" y="3857225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21"/>
            <p:cNvSpPr/>
            <p:nvPr/>
          </p:nvSpPr>
          <p:spPr>
            <a:xfrm>
              <a:off x="7681469" y="2180825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22"/>
            <p:cNvSpPr/>
            <p:nvPr/>
          </p:nvSpPr>
          <p:spPr>
            <a:xfrm>
              <a:off x="7680904" y="2339729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23"/>
            <p:cNvSpPr/>
            <p:nvPr/>
          </p:nvSpPr>
          <p:spPr>
            <a:xfrm>
              <a:off x="7680904" y="2499466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24"/>
            <p:cNvSpPr/>
            <p:nvPr/>
          </p:nvSpPr>
          <p:spPr>
            <a:xfrm>
              <a:off x="7680904" y="3697489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25"/>
            <p:cNvSpPr/>
            <p:nvPr/>
          </p:nvSpPr>
          <p:spPr>
            <a:xfrm>
              <a:off x="7680904" y="3537752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31"/>
            <p:cNvCxnSpPr>
              <a:stCxn id="7" idx="1"/>
              <a:endCxn id="9" idx="1"/>
            </p:cNvCxnSpPr>
            <p:nvPr/>
          </p:nvCxnSpPr>
          <p:spPr>
            <a:xfrm rot="10800000" flipV="1">
              <a:off x="7680904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>
              <a:stCxn id="7" idx="3"/>
              <a:endCxn id="9" idx="3"/>
            </p:cNvCxnSpPr>
            <p:nvPr/>
          </p:nvCxnSpPr>
          <p:spPr>
            <a:xfrm>
              <a:off x="8596903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34"/>
            <p:cNvSpPr/>
            <p:nvPr/>
          </p:nvSpPr>
          <p:spPr>
            <a:xfrm>
              <a:off x="8147420" y="2850887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35"/>
            <p:cNvSpPr/>
            <p:nvPr/>
          </p:nvSpPr>
          <p:spPr>
            <a:xfrm>
              <a:off x="8147420" y="305854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36"/>
            <p:cNvSpPr/>
            <p:nvPr/>
          </p:nvSpPr>
          <p:spPr>
            <a:xfrm>
              <a:off x="8147420" y="325022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מחבר ישר 131"/>
            <p:cNvCxnSpPr/>
            <p:nvPr/>
          </p:nvCxnSpPr>
          <p:spPr>
            <a:xfrm>
              <a:off x="7680904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32"/>
            <p:cNvCxnSpPr/>
            <p:nvPr/>
          </p:nvCxnSpPr>
          <p:spPr>
            <a:xfrm>
              <a:off x="8595613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34"/>
            <p:cNvSpPr/>
            <p:nvPr/>
          </p:nvSpPr>
          <p:spPr>
            <a:xfrm>
              <a:off x="8147420" y="40096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34"/>
            <p:cNvSpPr/>
            <p:nvPr/>
          </p:nvSpPr>
          <p:spPr>
            <a:xfrm>
              <a:off x="8147420" y="42382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34"/>
            <p:cNvSpPr/>
            <p:nvPr/>
          </p:nvSpPr>
          <p:spPr>
            <a:xfrm>
              <a:off x="8147420" y="44668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34"/>
            <p:cNvSpPr/>
            <p:nvPr/>
          </p:nvSpPr>
          <p:spPr>
            <a:xfrm>
              <a:off x="5852104" y="2942825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1"/>
            <p:cNvSpPr/>
            <p:nvPr/>
          </p:nvSpPr>
          <p:spPr>
            <a:xfrm>
              <a:off x="4785869" y="2180825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2"/>
            <p:cNvSpPr/>
            <p:nvPr/>
          </p:nvSpPr>
          <p:spPr>
            <a:xfrm>
              <a:off x="4785304" y="2339729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4785304" y="2499466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31"/>
            <p:cNvCxnSpPr>
              <a:stCxn id="23" idx="1"/>
            </p:cNvCxnSpPr>
            <p:nvPr/>
          </p:nvCxnSpPr>
          <p:spPr>
            <a:xfrm rot="10800000" flipV="1">
              <a:off x="4785304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3"/>
            <p:cNvCxnSpPr>
              <a:stCxn id="23" idx="3"/>
            </p:cNvCxnSpPr>
            <p:nvPr/>
          </p:nvCxnSpPr>
          <p:spPr>
            <a:xfrm>
              <a:off x="5701303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34"/>
            <p:cNvSpPr/>
            <p:nvPr/>
          </p:nvSpPr>
          <p:spPr>
            <a:xfrm>
              <a:off x="5267100" y="2850887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35"/>
            <p:cNvSpPr/>
            <p:nvPr/>
          </p:nvSpPr>
          <p:spPr>
            <a:xfrm>
              <a:off x="5267100" y="305854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36"/>
            <p:cNvSpPr/>
            <p:nvPr/>
          </p:nvSpPr>
          <p:spPr>
            <a:xfrm>
              <a:off x="5267100" y="325022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מחבר ישר 179"/>
            <p:cNvCxnSpPr/>
            <p:nvPr/>
          </p:nvCxnSpPr>
          <p:spPr>
            <a:xfrm>
              <a:off x="4785304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180"/>
            <p:cNvCxnSpPr/>
            <p:nvPr/>
          </p:nvCxnSpPr>
          <p:spPr>
            <a:xfrm>
              <a:off x="5700013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4"/>
            <p:cNvSpPr/>
            <p:nvPr/>
          </p:nvSpPr>
          <p:spPr>
            <a:xfrm>
              <a:off x="5267100" y="40096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4"/>
            <p:cNvSpPr/>
            <p:nvPr/>
          </p:nvSpPr>
          <p:spPr>
            <a:xfrm>
              <a:off x="5267100" y="42382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4"/>
            <p:cNvSpPr/>
            <p:nvPr/>
          </p:nvSpPr>
          <p:spPr>
            <a:xfrm>
              <a:off x="5267100" y="44668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1"/>
            <p:cNvSpPr/>
            <p:nvPr/>
          </p:nvSpPr>
          <p:spPr>
            <a:xfrm>
              <a:off x="2957069" y="2180825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22"/>
            <p:cNvSpPr/>
            <p:nvPr/>
          </p:nvSpPr>
          <p:spPr>
            <a:xfrm>
              <a:off x="2956504" y="2339729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23"/>
            <p:cNvSpPr/>
            <p:nvPr/>
          </p:nvSpPr>
          <p:spPr>
            <a:xfrm>
              <a:off x="2956504" y="2499466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1"/>
            <p:cNvCxnSpPr>
              <a:stCxn id="36" idx="1"/>
            </p:cNvCxnSpPr>
            <p:nvPr/>
          </p:nvCxnSpPr>
          <p:spPr>
            <a:xfrm rot="10800000" flipV="1">
              <a:off x="2956504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3"/>
            <p:cNvCxnSpPr>
              <a:stCxn id="36" idx="3"/>
            </p:cNvCxnSpPr>
            <p:nvPr/>
          </p:nvCxnSpPr>
          <p:spPr>
            <a:xfrm>
              <a:off x="3872503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4"/>
            <p:cNvSpPr/>
            <p:nvPr/>
          </p:nvSpPr>
          <p:spPr>
            <a:xfrm>
              <a:off x="3394892" y="2850887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5"/>
            <p:cNvSpPr/>
            <p:nvPr/>
          </p:nvSpPr>
          <p:spPr>
            <a:xfrm>
              <a:off x="3394892" y="305854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36"/>
            <p:cNvSpPr/>
            <p:nvPr/>
          </p:nvSpPr>
          <p:spPr>
            <a:xfrm>
              <a:off x="3394892" y="325022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מחבר ישר 196"/>
            <p:cNvCxnSpPr/>
            <p:nvPr/>
          </p:nvCxnSpPr>
          <p:spPr>
            <a:xfrm>
              <a:off x="2956504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197"/>
            <p:cNvCxnSpPr/>
            <p:nvPr/>
          </p:nvCxnSpPr>
          <p:spPr>
            <a:xfrm>
              <a:off x="3871213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34"/>
            <p:cNvSpPr/>
            <p:nvPr/>
          </p:nvSpPr>
          <p:spPr>
            <a:xfrm>
              <a:off x="3394892" y="40096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34"/>
            <p:cNvSpPr/>
            <p:nvPr/>
          </p:nvSpPr>
          <p:spPr>
            <a:xfrm>
              <a:off x="3394892" y="42382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34"/>
            <p:cNvSpPr/>
            <p:nvPr/>
          </p:nvSpPr>
          <p:spPr>
            <a:xfrm>
              <a:off x="3394892" y="44668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1"/>
            <p:cNvSpPr/>
            <p:nvPr/>
          </p:nvSpPr>
          <p:spPr>
            <a:xfrm>
              <a:off x="3871469" y="2180825"/>
              <a:ext cx="915999" cy="15973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22"/>
            <p:cNvSpPr/>
            <p:nvPr/>
          </p:nvSpPr>
          <p:spPr>
            <a:xfrm>
              <a:off x="3870904" y="2339729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870904" y="2499466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31"/>
            <p:cNvCxnSpPr>
              <a:stCxn id="49" idx="1"/>
            </p:cNvCxnSpPr>
            <p:nvPr/>
          </p:nvCxnSpPr>
          <p:spPr>
            <a:xfrm rot="10800000" flipV="1">
              <a:off x="3870904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3"/>
            <p:cNvCxnSpPr>
              <a:stCxn id="49" idx="3"/>
            </p:cNvCxnSpPr>
            <p:nvPr/>
          </p:nvCxnSpPr>
          <p:spPr>
            <a:xfrm>
              <a:off x="4786903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34"/>
            <p:cNvSpPr/>
            <p:nvPr/>
          </p:nvSpPr>
          <p:spPr>
            <a:xfrm>
              <a:off x="4330996" y="2850887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35"/>
            <p:cNvSpPr/>
            <p:nvPr/>
          </p:nvSpPr>
          <p:spPr>
            <a:xfrm>
              <a:off x="4330996" y="305854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36"/>
            <p:cNvSpPr/>
            <p:nvPr/>
          </p:nvSpPr>
          <p:spPr>
            <a:xfrm>
              <a:off x="4330996" y="325022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מחבר ישר 213"/>
            <p:cNvCxnSpPr/>
            <p:nvPr/>
          </p:nvCxnSpPr>
          <p:spPr>
            <a:xfrm>
              <a:off x="3870904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214"/>
            <p:cNvCxnSpPr/>
            <p:nvPr/>
          </p:nvCxnSpPr>
          <p:spPr>
            <a:xfrm>
              <a:off x="4785613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34"/>
            <p:cNvSpPr/>
            <p:nvPr/>
          </p:nvSpPr>
          <p:spPr>
            <a:xfrm>
              <a:off x="4330996" y="40096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34"/>
            <p:cNvSpPr/>
            <p:nvPr/>
          </p:nvSpPr>
          <p:spPr>
            <a:xfrm>
              <a:off x="4330996" y="42382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4"/>
            <p:cNvSpPr/>
            <p:nvPr/>
          </p:nvSpPr>
          <p:spPr>
            <a:xfrm>
              <a:off x="4330996" y="44668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21"/>
            <p:cNvSpPr/>
            <p:nvPr/>
          </p:nvSpPr>
          <p:spPr>
            <a:xfrm>
              <a:off x="6767069" y="2180825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22"/>
            <p:cNvSpPr/>
            <p:nvPr/>
          </p:nvSpPr>
          <p:spPr>
            <a:xfrm>
              <a:off x="6766504" y="2339729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23"/>
            <p:cNvSpPr/>
            <p:nvPr/>
          </p:nvSpPr>
          <p:spPr>
            <a:xfrm>
              <a:off x="6766504" y="2499466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24"/>
            <p:cNvSpPr/>
            <p:nvPr/>
          </p:nvSpPr>
          <p:spPr>
            <a:xfrm>
              <a:off x="6766504" y="3697489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25"/>
            <p:cNvSpPr/>
            <p:nvPr/>
          </p:nvSpPr>
          <p:spPr>
            <a:xfrm>
              <a:off x="6766504" y="3537752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31"/>
            <p:cNvCxnSpPr>
              <a:stCxn id="62" idx="1"/>
              <a:endCxn id="64" idx="1"/>
            </p:cNvCxnSpPr>
            <p:nvPr/>
          </p:nvCxnSpPr>
          <p:spPr>
            <a:xfrm rot="10800000" flipV="1">
              <a:off x="6766504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33"/>
            <p:cNvCxnSpPr>
              <a:stCxn id="62" idx="3"/>
              <a:endCxn id="64" idx="3"/>
            </p:cNvCxnSpPr>
            <p:nvPr/>
          </p:nvCxnSpPr>
          <p:spPr>
            <a:xfrm>
              <a:off x="7682503" y="2579334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34"/>
            <p:cNvSpPr/>
            <p:nvPr/>
          </p:nvSpPr>
          <p:spPr>
            <a:xfrm>
              <a:off x="7236296" y="2850887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35"/>
            <p:cNvSpPr/>
            <p:nvPr/>
          </p:nvSpPr>
          <p:spPr>
            <a:xfrm>
              <a:off x="7236296" y="305854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6"/>
            <p:cNvSpPr/>
            <p:nvPr/>
          </p:nvSpPr>
          <p:spPr>
            <a:xfrm>
              <a:off x="7236296" y="325022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מחבר ישר 230"/>
            <p:cNvCxnSpPr/>
            <p:nvPr/>
          </p:nvCxnSpPr>
          <p:spPr>
            <a:xfrm>
              <a:off x="6766504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231"/>
            <p:cNvCxnSpPr/>
            <p:nvPr/>
          </p:nvCxnSpPr>
          <p:spPr>
            <a:xfrm>
              <a:off x="7681213" y="3857225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34"/>
            <p:cNvSpPr/>
            <p:nvPr/>
          </p:nvSpPr>
          <p:spPr>
            <a:xfrm>
              <a:off x="7211316" y="40096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4"/>
            <p:cNvSpPr/>
            <p:nvPr/>
          </p:nvSpPr>
          <p:spPr>
            <a:xfrm>
              <a:off x="7211316" y="42382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34"/>
            <p:cNvSpPr/>
            <p:nvPr/>
          </p:nvSpPr>
          <p:spPr>
            <a:xfrm>
              <a:off x="7211316" y="4466825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34"/>
            <p:cNvSpPr/>
            <p:nvPr/>
          </p:nvSpPr>
          <p:spPr>
            <a:xfrm>
              <a:off x="6127770" y="2942825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34"/>
            <p:cNvSpPr/>
            <p:nvPr/>
          </p:nvSpPr>
          <p:spPr>
            <a:xfrm>
              <a:off x="6432570" y="2942825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5"/>
            <p:cNvSpPr/>
            <p:nvPr/>
          </p:nvSpPr>
          <p:spPr>
            <a:xfrm>
              <a:off x="2956504" y="3552425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25"/>
            <p:cNvSpPr/>
            <p:nvPr/>
          </p:nvSpPr>
          <p:spPr>
            <a:xfrm>
              <a:off x="2956504" y="3704825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25"/>
            <p:cNvSpPr/>
            <p:nvPr/>
          </p:nvSpPr>
          <p:spPr>
            <a:xfrm>
              <a:off x="3869305" y="3552425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25"/>
            <p:cNvSpPr/>
            <p:nvPr/>
          </p:nvSpPr>
          <p:spPr>
            <a:xfrm>
              <a:off x="3869305" y="3704825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25"/>
            <p:cNvSpPr/>
            <p:nvPr/>
          </p:nvSpPr>
          <p:spPr>
            <a:xfrm>
              <a:off x="4783705" y="3552425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25"/>
            <p:cNvSpPr/>
            <p:nvPr/>
          </p:nvSpPr>
          <p:spPr>
            <a:xfrm>
              <a:off x="4783705" y="3704825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60970" y="1384331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SCREEN</a:t>
              </a:r>
              <a:endParaRPr lang="he-IL" b="1" dirty="0"/>
            </a:p>
          </p:txBody>
        </p:sp>
        <p:cxnSp>
          <p:nvCxnSpPr>
            <p:cNvPr id="96" name="Straight Arrow Connector 7"/>
            <p:cNvCxnSpPr/>
            <p:nvPr/>
          </p:nvCxnSpPr>
          <p:spPr>
            <a:xfrm>
              <a:off x="2976343" y="2055068"/>
              <a:ext cx="5619270" cy="57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47476" y="176352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 smtClean="0"/>
                <a:t>(20 symbols) </a:t>
              </a:r>
              <a:r>
                <a:rPr lang="en-US" dirty="0"/>
                <a:t>x</a:t>
              </a:r>
              <a:r>
                <a:rPr lang="en-US" dirty="0" smtClean="0"/>
                <a:t> (32 pixels) </a:t>
              </a:r>
              <a:r>
                <a:rPr lang="en-US" dirty="0"/>
                <a:t>x</a:t>
              </a:r>
              <a:r>
                <a:rPr lang="en-US" dirty="0" smtClean="0"/>
                <a:t> (8 bits)</a:t>
              </a:r>
              <a:endParaRPr lang="en-US" dirty="0"/>
            </a:p>
          </p:txBody>
        </p:sp>
        <p:cxnSp>
          <p:nvCxnSpPr>
            <p:cNvPr id="99" name="Straight Arrow Connector 7"/>
            <p:cNvCxnSpPr/>
            <p:nvPr/>
          </p:nvCxnSpPr>
          <p:spPr>
            <a:xfrm>
              <a:off x="2843808" y="2177935"/>
              <a:ext cx="0" cy="16792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 rot="16200000">
              <a:off x="1543499" y="2541375"/>
              <a:ext cx="1677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 smtClean="0"/>
                <a:t>(1 symbol row) </a:t>
              </a:r>
              <a:r>
                <a:rPr lang="en-US" dirty="0"/>
                <a:t>x</a:t>
              </a:r>
              <a:r>
                <a:rPr lang="en-US" dirty="0" smtClean="0"/>
                <a:t> (32 pixels) </a:t>
              </a:r>
              <a:r>
                <a:rPr lang="en-US" dirty="0"/>
                <a:t>x</a:t>
              </a:r>
              <a:r>
                <a:rPr lang="en-US" dirty="0" smtClean="0"/>
                <a:t> (8 bits)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131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5736" y="476672"/>
            <a:ext cx="5040560" cy="5904656"/>
            <a:chOff x="2195736" y="476672"/>
            <a:chExt cx="5040560" cy="5904656"/>
          </a:xfrm>
        </p:grpSpPr>
        <p:sp>
          <p:nvSpPr>
            <p:cNvPr id="2" name="Rounded Rectangle 1"/>
            <p:cNvSpPr/>
            <p:nvPr/>
          </p:nvSpPr>
          <p:spPr>
            <a:xfrm>
              <a:off x="2195736" y="476672"/>
              <a:ext cx="1800200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Opcode Unite</a:t>
              </a:r>
              <a:endParaRPr lang="he-IL" dirty="0">
                <a:latin typeface="+mj-lt"/>
                <a:cs typeface="+mj-cs"/>
              </a:endParaRPr>
            </a:p>
          </p:txBody>
        </p:sp>
        <p:sp>
          <p:nvSpPr>
            <p:cNvPr id="3" name="Left-Right Arrow 2"/>
            <p:cNvSpPr/>
            <p:nvPr/>
          </p:nvSpPr>
          <p:spPr>
            <a:xfrm>
              <a:off x="4282432" y="602686"/>
              <a:ext cx="864096" cy="252028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08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  <a:cs typeface="+mj-cs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436096" y="483952"/>
              <a:ext cx="1800200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Opcode Unite TB</a:t>
              </a:r>
              <a:endParaRPr lang="he-IL" dirty="0">
                <a:latin typeface="+mj-lt"/>
                <a:cs typeface="+mj-cs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2999084" y="1124744"/>
              <a:ext cx="216024" cy="50405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  <a:cs typeface="+mj-cs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95736" y="1765536"/>
              <a:ext cx="1800200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Opcode Store</a:t>
              </a:r>
              <a:endParaRPr lang="he-IL" dirty="0">
                <a:latin typeface="+mj-lt"/>
                <a:cs typeface="+mj-cs"/>
              </a:endParaRPr>
            </a:p>
          </p:txBody>
        </p:sp>
        <p:sp>
          <p:nvSpPr>
            <p:cNvPr id="7" name="Left-Right Arrow 6"/>
            <p:cNvSpPr/>
            <p:nvPr/>
          </p:nvSpPr>
          <p:spPr>
            <a:xfrm>
              <a:off x="4282432" y="1891550"/>
              <a:ext cx="864096" cy="252028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08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  <a:cs typeface="+mj-c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36096" y="1772816"/>
              <a:ext cx="1800200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Opcode Store TB</a:t>
              </a:r>
              <a:endParaRPr lang="he-IL" dirty="0">
                <a:latin typeface="+mj-lt"/>
                <a:cs typeface="+mj-cs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2999084" y="2492896"/>
              <a:ext cx="216024" cy="50405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  <a:cs typeface="+mj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95736" y="3133688"/>
              <a:ext cx="1800200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RAM</a:t>
              </a:r>
              <a:endParaRPr lang="he-IL" dirty="0">
                <a:latin typeface="+mj-lt"/>
                <a:cs typeface="+mj-cs"/>
              </a:endParaRPr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4282432" y="3259702"/>
              <a:ext cx="864096" cy="252028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08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  <a:cs typeface="+mj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36096" y="3140968"/>
              <a:ext cx="1800200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RAM TB</a:t>
              </a:r>
              <a:endParaRPr lang="he-IL" dirty="0">
                <a:latin typeface="+mj-lt"/>
                <a:cs typeface="+mj-cs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999084" y="3861048"/>
              <a:ext cx="216024" cy="50405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  <a:cs typeface="+mj-cs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95736" y="4501840"/>
              <a:ext cx="1800200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Manager</a:t>
              </a:r>
              <a:endParaRPr lang="he-IL" dirty="0">
                <a:latin typeface="+mj-lt"/>
                <a:cs typeface="+mj-cs"/>
              </a:endParaRPr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4282432" y="4627854"/>
              <a:ext cx="864096" cy="252028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08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  <a:cs typeface="+mj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36096" y="4509120"/>
              <a:ext cx="1800200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Manager TB</a:t>
              </a:r>
              <a:endParaRPr lang="he-IL" dirty="0">
                <a:latin typeface="+mj-lt"/>
                <a:cs typeface="+mj-cs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999084" y="5229200"/>
              <a:ext cx="216024" cy="50405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  <a:cs typeface="+mj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95736" y="5869992"/>
              <a:ext cx="1800200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FIFO A/B</a:t>
              </a:r>
              <a:endParaRPr lang="he-IL" dirty="0">
                <a:latin typeface="+mj-lt"/>
                <a:cs typeface="+mj-cs"/>
              </a:endParaRPr>
            </a:p>
          </p:txBody>
        </p:sp>
        <p:sp>
          <p:nvSpPr>
            <p:cNvPr id="19" name="Left-Right Arrow 18"/>
            <p:cNvSpPr/>
            <p:nvPr/>
          </p:nvSpPr>
          <p:spPr>
            <a:xfrm>
              <a:off x="4282432" y="5996006"/>
              <a:ext cx="864096" cy="252028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08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  <a:cs typeface="+mj-c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36096" y="5877272"/>
              <a:ext cx="1800200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  <a:cs typeface="+mj-cs"/>
                </a:rPr>
                <a:t>FIFO A/B TB</a:t>
              </a:r>
              <a:endParaRPr lang="he-IL" dirty="0">
                <a:latin typeface="+mj-lt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8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5"/>
          <p:cNvGrpSpPr/>
          <p:nvPr/>
        </p:nvGrpSpPr>
        <p:grpSpPr>
          <a:xfrm>
            <a:off x="214282" y="1422597"/>
            <a:ext cx="7786742" cy="4871903"/>
            <a:chOff x="214282" y="1422597"/>
            <a:chExt cx="7786742" cy="4871903"/>
          </a:xfrm>
        </p:grpSpPr>
        <p:sp>
          <p:nvSpPr>
            <p:cNvPr id="5" name="תרשים זרימה: מחבר 6"/>
            <p:cNvSpPr/>
            <p:nvPr/>
          </p:nvSpPr>
          <p:spPr>
            <a:xfrm>
              <a:off x="3907398" y="2137801"/>
              <a:ext cx="1224136" cy="1008112"/>
            </a:xfrm>
            <a:prstGeom prst="flowChartConnector">
              <a:avLst/>
            </a:prstGeom>
            <a:ln w="31750">
              <a:solidFill>
                <a:schemeClr val="accent1">
                  <a:shade val="50000"/>
                  <a:satMod val="103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IDLE</a:t>
              </a:r>
              <a:endParaRPr lang="he-IL" b="1" dirty="0"/>
            </a:p>
          </p:txBody>
        </p:sp>
        <p:sp>
          <p:nvSpPr>
            <p:cNvPr id="6" name="תרשים זרימה: מחבר 7"/>
            <p:cNvSpPr/>
            <p:nvPr/>
          </p:nvSpPr>
          <p:spPr>
            <a:xfrm>
              <a:off x="1857356" y="514351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WRITE A READ B</a:t>
              </a:r>
              <a:endParaRPr lang="he-IL" b="1" dirty="0"/>
            </a:p>
          </p:txBody>
        </p:sp>
        <p:cxnSp>
          <p:nvCxnSpPr>
            <p:cNvPr id="7" name="מחבר חץ ישר 8"/>
            <p:cNvCxnSpPr>
              <a:endCxn id="5" idx="1"/>
            </p:cNvCxnSpPr>
            <p:nvPr/>
          </p:nvCxnSpPr>
          <p:spPr>
            <a:xfrm rot="16200000" flipH="1">
              <a:off x="3472357" y="1671122"/>
              <a:ext cx="642385" cy="58623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2818394">
              <a:off x="3558372" y="1685368"/>
              <a:ext cx="8640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reset</a:t>
              </a:r>
              <a:endParaRPr lang="he-IL" sz="1600" b="1" dirty="0"/>
            </a:p>
          </p:txBody>
        </p:sp>
        <p:cxnSp>
          <p:nvCxnSpPr>
            <p:cNvPr id="9" name="מחבר חץ ישר 10"/>
            <p:cNvCxnSpPr>
              <a:stCxn id="5" idx="6"/>
              <a:endCxn id="13" idx="1"/>
            </p:cNvCxnSpPr>
            <p:nvPr/>
          </p:nvCxnSpPr>
          <p:spPr>
            <a:xfrm>
              <a:off x="5131534" y="2641857"/>
              <a:ext cx="1458768" cy="52707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תרשים זרימה: מחבר 11"/>
            <p:cNvSpPr/>
            <p:nvPr/>
          </p:nvSpPr>
          <p:spPr>
            <a:xfrm>
              <a:off x="6000760" y="5143512"/>
              <a:ext cx="164307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READ A  WRITE B</a:t>
              </a:r>
              <a:endParaRPr lang="he-IL" b="1" dirty="0"/>
            </a:p>
          </p:txBody>
        </p:sp>
        <p:cxnSp>
          <p:nvCxnSpPr>
            <p:cNvPr id="11" name="מחבר חץ ישר 40"/>
            <p:cNvCxnSpPr>
              <a:stCxn id="10" idx="1"/>
            </p:cNvCxnSpPr>
            <p:nvPr/>
          </p:nvCxnSpPr>
          <p:spPr>
            <a:xfrm flipH="1" flipV="1">
              <a:off x="2009923" y="4151360"/>
              <a:ext cx="4231460" cy="116071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203440">
              <a:off x="4944733" y="2551294"/>
              <a:ext cx="194421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New video frame</a:t>
              </a:r>
              <a:endParaRPr lang="en-US" sz="1600" b="1" dirty="0" smtClean="0"/>
            </a:p>
          </p:txBody>
        </p:sp>
        <p:sp>
          <p:nvSpPr>
            <p:cNvPr id="13" name="תרשים זרימה: מחבר 14"/>
            <p:cNvSpPr/>
            <p:nvPr/>
          </p:nvSpPr>
          <p:spPr>
            <a:xfrm>
              <a:off x="6348260" y="300037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WRITE A</a:t>
              </a:r>
              <a:endParaRPr lang="he-IL" b="1" dirty="0"/>
            </a:p>
          </p:txBody>
        </p:sp>
        <p:sp>
          <p:nvSpPr>
            <p:cNvPr id="14" name="תרשים זרימה: מחבר 15"/>
            <p:cNvSpPr/>
            <p:nvPr/>
          </p:nvSpPr>
          <p:spPr>
            <a:xfrm>
              <a:off x="214282" y="3500438"/>
              <a:ext cx="1795640" cy="1071570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READ B</a:t>
              </a:r>
              <a:endParaRPr lang="he-IL" b="1" dirty="0"/>
            </a:p>
          </p:txBody>
        </p:sp>
        <p:cxnSp>
          <p:nvCxnSpPr>
            <p:cNvPr id="15" name="מחבר חץ ישר 16"/>
            <p:cNvCxnSpPr>
              <a:stCxn id="13" idx="4"/>
              <a:endCxn id="10" idx="0"/>
            </p:cNvCxnSpPr>
            <p:nvPr/>
          </p:nvCxnSpPr>
          <p:spPr>
            <a:xfrm rot="5400000">
              <a:off x="6502394" y="4471264"/>
              <a:ext cx="992152" cy="35234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חץ ישר 40"/>
            <p:cNvCxnSpPr>
              <a:stCxn id="14" idx="7"/>
              <a:endCxn id="5" idx="2"/>
            </p:cNvCxnSpPr>
            <p:nvPr/>
          </p:nvCxnSpPr>
          <p:spPr>
            <a:xfrm rot="5400000" flipH="1" flipV="1">
              <a:off x="2319423" y="2069391"/>
              <a:ext cx="1015509" cy="216044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8"/>
            <p:cNvCxnSpPr/>
            <p:nvPr/>
          </p:nvCxnSpPr>
          <p:spPr>
            <a:xfrm rot="10800000">
              <a:off x="3571868" y="5929330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9"/>
            <p:cNvCxnSpPr/>
            <p:nvPr/>
          </p:nvCxnSpPr>
          <p:spPr>
            <a:xfrm>
              <a:off x="3571868" y="5643578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071523">
              <a:off x="1725697" y="2650943"/>
              <a:ext cx="194421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Finished deliver last row to </a:t>
              </a:r>
              <a:r>
                <a:rPr lang="en-US" sz="1600" b="1" dirty="0" smtClean="0"/>
                <a:t>display</a:t>
              </a:r>
              <a:endParaRPr lang="en-US" sz="1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65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261"/>
          <p:cNvGrpSpPr/>
          <p:nvPr/>
        </p:nvGrpSpPr>
        <p:grpSpPr>
          <a:xfrm>
            <a:off x="5396346" y="208471"/>
            <a:ext cx="1526164" cy="3052344"/>
            <a:chOff x="381000" y="1032806"/>
            <a:chExt cx="1526164" cy="3052344"/>
          </a:xfrm>
        </p:grpSpPr>
        <p:sp>
          <p:nvSpPr>
            <p:cNvPr id="3" name="Rectangle 21"/>
            <p:cNvSpPr/>
            <p:nvPr/>
          </p:nvSpPr>
          <p:spPr>
            <a:xfrm>
              <a:off x="381941" y="320040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22"/>
            <p:cNvSpPr/>
            <p:nvPr/>
          </p:nvSpPr>
          <p:spPr>
            <a:xfrm>
              <a:off x="381000" y="1355717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23"/>
            <p:cNvSpPr/>
            <p:nvPr/>
          </p:nvSpPr>
          <p:spPr>
            <a:xfrm>
              <a:off x="381000" y="1600200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24"/>
            <p:cNvSpPr/>
            <p:nvPr/>
          </p:nvSpPr>
          <p:spPr>
            <a:xfrm>
              <a:off x="381000" y="379472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25"/>
            <p:cNvSpPr/>
            <p:nvPr/>
          </p:nvSpPr>
          <p:spPr>
            <a:xfrm>
              <a:off x="381000" y="3489920"/>
              <a:ext cx="1525223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31"/>
            <p:cNvCxnSpPr>
              <a:stCxn id="5" idx="1"/>
              <a:endCxn id="7" idx="1"/>
            </p:cNvCxnSpPr>
            <p:nvPr/>
          </p:nvCxnSpPr>
          <p:spPr>
            <a:xfrm>
              <a:off x="381000" y="1745415"/>
              <a:ext cx="0" cy="189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7" idx="3"/>
            </p:cNvCxnSpPr>
            <p:nvPr/>
          </p:nvCxnSpPr>
          <p:spPr>
            <a:xfrm>
              <a:off x="1906223" y="1745415"/>
              <a:ext cx="0" cy="189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31493" y="2138536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31493" y="2516093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1493" y="2864610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024" y="1032806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FIFO A</a:t>
              </a:r>
              <a:endParaRPr lang="he-IL" b="1" dirty="0"/>
            </a:p>
          </p:txBody>
        </p:sp>
      </p:grpSp>
      <p:grpSp>
        <p:nvGrpSpPr>
          <p:cNvPr id="100" name="קבוצה 261"/>
          <p:cNvGrpSpPr/>
          <p:nvPr/>
        </p:nvGrpSpPr>
        <p:grpSpPr>
          <a:xfrm>
            <a:off x="5382688" y="3530131"/>
            <a:ext cx="1526164" cy="3052344"/>
            <a:chOff x="381000" y="1032806"/>
            <a:chExt cx="1526164" cy="3052344"/>
          </a:xfrm>
        </p:grpSpPr>
        <p:sp>
          <p:nvSpPr>
            <p:cNvPr id="101" name="Rectangle 21"/>
            <p:cNvSpPr/>
            <p:nvPr/>
          </p:nvSpPr>
          <p:spPr>
            <a:xfrm>
              <a:off x="381941" y="320040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22"/>
            <p:cNvSpPr/>
            <p:nvPr/>
          </p:nvSpPr>
          <p:spPr>
            <a:xfrm>
              <a:off x="381000" y="1355717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23"/>
            <p:cNvSpPr/>
            <p:nvPr/>
          </p:nvSpPr>
          <p:spPr>
            <a:xfrm>
              <a:off x="381000" y="1600200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24"/>
            <p:cNvSpPr/>
            <p:nvPr/>
          </p:nvSpPr>
          <p:spPr>
            <a:xfrm>
              <a:off x="381000" y="379472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25"/>
            <p:cNvSpPr/>
            <p:nvPr/>
          </p:nvSpPr>
          <p:spPr>
            <a:xfrm>
              <a:off x="381000" y="3489920"/>
              <a:ext cx="1525223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Straight Connector 31"/>
            <p:cNvCxnSpPr>
              <a:stCxn id="103" idx="1"/>
              <a:endCxn id="105" idx="1"/>
            </p:cNvCxnSpPr>
            <p:nvPr/>
          </p:nvCxnSpPr>
          <p:spPr>
            <a:xfrm>
              <a:off x="381000" y="1745415"/>
              <a:ext cx="0" cy="189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3" idx="3"/>
              <a:endCxn id="105" idx="3"/>
            </p:cNvCxnSpPr>
            <p:nvPr/>
          </p:nvCxnSpPr>
          <p:spPr>
            <a:xfrm>
              <a:off x="1906223" y="1745415"/>
              <a:ext cx="0" cy="189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1131493" y="2138536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131493" y="2516093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131493" y="2864610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97024" y="1032806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FIFO B</a:t>
              </a:r>
              <a:endParaRPr lang="he-IL" b="1" dirty="0"/>
            </a:p>
          </p:txBody>
        </p:sp>
      </p:grpSp>
      <p:sp>
        <p:nvSpPr>
          <p:cNvPr id="114" name="Right Arrow 113"/>
          <p:cNvSpPr/>
          <p:nvPr/>
        </p:nvSpPr>
        <p:spPr>
          <a:xfrm>
            <a:off x="7092280" y="1735321"/>
            <a:ext cx="1584176" cy="34851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TextBox 114"/>
          <p:cNvSpPr txBox="1"/>
          <p:nvPr/>
        </p:nvSpPr>
        <p:spPr>
          <a:xfrm>
            <a:off x="7164288" y="1475492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FIFO A read</a:t>
            </a:r>
            <a:endParaRPr lang="he-IL" dirty="0"/>
          </a:p>
        </p:txBody>
      </p:sp>
      <p:sp>
        <p:nvSpPr>
          <p:cNvPr id="116" name="Right Arrow 115"/>
          <p:cNvSpPr/>
          <p:nvPr/>
        </p:nvSpPr>
        <p:spPr>
          <a:xfrm>
            <a:off x="3635896" y="4962743"/>
            <a:ext cx="1584176" cy="34851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TextBox 116"/>
          <p:cNvSpPr txBox="1"/>
          <p:nvPr/>
        </p:nvSpPr>
        <p:spPr>
          <a:xfrm>
            <a:off x="3563888" y="4725144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FIFO B write</a:t>
            </a:r>
            <a:endParaRPr lang="he-IL" dirty="0"/>
          </a:p>
        </p:txBody>
      </p:sp>
      <p:sp>
        <p:nvSpPr>
          <p:cNvPr id="129" name="Right Arrow 128"/>
          <p:cNvSpPr/>
          <p:nvPr/>
        </p:nvSpPr>
        <p:spPr>
          <a:xfrm>
            <a:off x="683568" y="1929011"/>
            <a:ext cx="3960440" cy="34851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0" name="Right Arrow 129"/>
          <p:cNvSpPr/>
          <p:nvPr/>
        </p:nvSpPr>
        <p:spPr>
          <a:xfrm rot="10800000">
            <a:off x="683568" y="3996397"/>
            <a:ext cx="1584176" cy="34851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4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228991" y="1043772"/>
            <a:ext cx="5202801" cy="4833356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1277" y="1336703"/>
            <a:ext cx="146329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OPU</a:t>
            </a:r>
          </a:p>
        </p:txBody>
      </p:sp>
      <p:sp>
        <p:nvSpPr>
          <p:cNvPr id="6" name="TextBox 5">
            <a:hlinkClick r:id="" action="ppaction://noaction" highlightClick="1"/>
          </p:cNvPr>
          <p:cNvSpPr txBox="1"/>
          <p:nvPr/>
        </p:nvSpPr>
        <p:spPr>
          <a:xfrm>
            <a:off x="1442914" y="236196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RAM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1277" y="236196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Store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8196" y="4119544"/>
            <a:ext cx="1165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Manager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1277" y="3533683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FIFO A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8201" y="4705406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FIFO B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11" name="Trapezoid 8"/>
          <p:cNvSpPr/>
          <p:nvPr/>
        </p:nvSpPr>
        <p:spPr>
          <a:xfrm rot="5400000" flipH="1">
            <a:off x="4890154" y="4158883"/>
            <a:ext cx="694802" cy="46966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MUX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מחבר חץ ישר 70"/>
          <p:cNvCxnSpPr/>
          <p:nvPr/>
        </p:nvCxnSpPr>
        <p:spPr>
          <a:xfrm>
            <a:off x="4583428" y="4266010"/>
            <a:ext cx="3422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71"/>
          <p:cNvCxnSpPr/>
          <p:nvPr/>
        </p:nvCxnSpPr>
        <p:spPr>
          <a:xfrm>
            <a:off x="4583428" y="4558941"/>
            <a:ext cx="3422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73"/>
          <p:cNvCxnSpPr/>
          <p:nvPr/>
        </p:nvCxnSpPr>
        <p:spPr>
          <a:xfrm flipV="1">
            <a:off x="4583428" y="4119544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74"/>
          <p:cNvCxnSpPr/>
          <p:nvPr/>
        </p:nvCxnSpPr>
        <p:spPr>
          <a:xfrm flipV="1">
            <a:off x="4583428" y="4558941"/>
            <a:ext cx="0" cy="146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76"/>
          <p:cNvCxnSpPr/>
          <p:nvPr/>
        </p:nvCxnSpPr>
        <p:spPr>
          <a:xfrm flipV="1">
            <a:off x="5472385" y="4393713"/>
            <a:ext cx="1856011" cy="938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86"/>
          <p:cNvCxnSpPr/>
          <p:nvPr/>
        </p:nvCxnSpPr>
        <p:spPr>
          <a:xfrm>
            <a:off x="2255859" y="4705406"/>
            <a:ext cx="0" cy="659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88"/>
          <p:cNvCxnSpPr/>
          <p:nvPr/>
        </p:nvCxnSpPr>
        <p:spPr>
          <a:xfrm>
            <a:off x="2255859" y="5364500"/>
            <a:ext cx="30806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92"/>
          <p:cNvCxnSpPr/>
          <p:nvPr/>
        </p:nvCxnSpPr>
        <p:spPr>
          <a:xfrm flipV="1">
            <a:off x="5336465" y="4704319"/>
            <a:ext cx="0" cy="6601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105"/>
          <p:cNvCxnSpPr/>
          <p:nvPr/>
        </p:nvCxnSpPr>
        <p:spPr>
          <a:xfrm>
            <a:off x="3960886" y="778567"/>
            <a:ext cx="6421" cy="558136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108"/>
          <p:cNvCxnSpPr/>
          <p:nvPr/>
        </p:nvCxnSpPr>
        <p:spPr>
          <a:xfrm>
            <a:off x="3967307" y="1922564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111"/>
          <p:cNvCxnSpPr/>
          <p:nvPr/>
        </p:nvCxnSpPr>
        <p:spPr>
          <a:xfrm flipH="1">
            <a:off x="2871981" y="2728124"/>
            <a:ext cx="342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117"/>
          <p:cNvCxnSpPr/>
          <p:nvPr/>
        </p:nvCxnSpPr>
        <p:spPr>
          <a:xfrm>
            <a:off x="1982028" y="3021054"/>
            <a:ext cx="0" cy="102525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187401" y="2947822"/>
            <a:ext cx="1574532" cy="1098490"/>
            <a:chOff x="3124200" y="3657600"/>
            <a:chExt cx="1752600" cy="1143000"/>
          </a:xfrm>
        </p:grpSpPr>
        <p:cxnSp>
          <p:nvCxnSpPr>
            <p:cNvPr id="39" name="מחבר ישר 120"/>
            <p:cNvCxnSpPr/>
            <p:nvPr/>
          </p:nvCxnSpPr>
          <p:spPr>
            <a:xfrm>
              <a:off x="4876800" y="3657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121"/>
            <p:cNvCxnSpPr/>
            <p:nvPr/>
          </p:nvCxnSpPr>
          <p:spPr>
            <a:xfrm flipH="1">
              <a:off x="3124200" y="3962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124"/>
            <p:cNvCxnSpPr/>
            <p:nvPr/>
          </p:nvCxnSpPr>
          <p:spPr>
            <a:xfrm>
              <a:off x="3124200" y="39624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897092" y="1995797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bus</a:t>
            </a:r>
            <a:endParaRPr lang="he-IL" sz="1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3848" y="2234759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8653" y="3216431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Read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8773" y="2991070"/>
            <a:ext cx="11637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+mj-lt"/>
              </a:rPr>
              <a:t>v</a:t>
            </a:r>
            <a:r>
              <a:rPr lang="en-US" sz="1400" dirty="0" smtClean="0">
                <a:latin typeface="+mj-lt"/>
              </a:rPr>
              <a:t>alid</a:t>
            </a:r>
            <a:endParaRPr lang="he-IL" sz="1400" dirty="0">
              <a:latin typeface="+mj-lt"/>
            </a:endParaRPr>
          </a:p>
        </p:txBody>
      </p:sp>
      <p:cxnSp>
        <p:nvCxnSpPr>
          <p:cNvPr id="47" name="מחבר חץ ישר 131"/>
          <p:cNvCxnSpPr/>
          <p:nvPr/>
        </p:nvCxnSpPr>
        <p:spPr>
          <a:xfrm flipH="1">
            <a:off x="4788803" y="2581658"/>
            <a:ext cx="212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1188" y="2342998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Vsync</a:t>
            </a:r>
            <a:endParaRPr lang="he-IL" sz="1400" dirty="0">
              <a:latin typeface="+mj-lt"/>
            </a:endParaRPr>
          </a:p>
        </p:txBody>
      </p:sp>
      <p:cxnSp>
        <p:nvCxnSpPr>
          <p:cNvPr id="53" name="מחבר ישר 143"/>
          <p:cNvCxnSpPr/>
          <p:nvPr/>
        </p:nvCxnSpPr>
        <p:spPr>
          <a:xfrm flipH="1">
            <a:off x="1982031" y="5657431"/>
            <a:ext cx="5346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146"/>
          <p:cNvCxnSpPr/>
          <p:nvPr/>
        </p:nvCxnSpPr>
        <p:spPr>
          <a:xfrm flipV="1">
            <a:off x="1982028" y="4705406"/>
            <a:ext cx="0" cy="95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45812" y="5584198"/>
            <a:ext cx="1198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Req_in_trg</a:t>
            </a:r>
            <a:endParaRPr lang="he-IL" sz="1400" dirty="0">
              <a:latin typeface="+mj-l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61233" y="3680148"/>
            <a:ext cx="684579" cy="366163"/>
            <a:chOff x="3429000" y="4419600"/>
            <a:chExt cx="762000" cy="381000"/>
          </a:xfrm>
        </p:grpSpPr>
        <p:cxnSp>
          <p:nvCxnSpPr>
            <p:cNvPr id="57" name="מחבר חץ ישר 56"/>
            <p:cNvCxnSpPr/>
            <p:nvPr/>
          </p:nvCxnSpPr>
          <p:spPr>
            <a:xfrm>
              <a:off x="3429000" y="4419600"/>
              <a:ext cx="76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150"/>
            <p:cNvCxnSpPr/>
            <p:nvPr/>
          </p:nvCxnSpPr>
          <p:spPr>
            <a:xfrm>
              <a:off x="3429000" y="4419600"/>
              <a:ext cx="0" cy="381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461233" y="4778639"/>
            <a:ext cx="684579" cy="366163"/>
            <a:chOff x="2971090" y="5607226"/>
            <a:chExt cx="684579" cy="366163"/>
          </a:xfrm>
        </p:grpSpPr>
        <p:cxnSp>
          <p:nvCxnSpPr>
            <p:cNvPr id="60" name="מחבר חץ ישר 59"/>
            <p:cNvCxnSpPr/>
            <p:nvPr/>
          </p:nvCxnSpPr>
          <p:spPr>
            <a:xfrm>
              <a:off x="2971090" y="5973389"/>
              <a:ext cx="68457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151"/>
            <p:cNvCxnSpPr/>
            <p:nvPr/>
          </p:nvCxnSpPr>
          <p:spPr>
            <a:xfrm>
              <a:off x="2971090" y="5607226"/>
              <a:ext cx="0" cy="3661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428223" y="3813898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86638" y="4844448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60886" y="4131417"/>
            <a:ext cx="75303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A </a:t>
            </a:r>
            <a:endParaRPr lang="he-IL" sz="14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94521" y="4339243"/>
            <a:ext cx="8214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 </a:t>
            </a:r>
            <a:endParaRPr lang="he-IL" sz="14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15671" y="4046312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31061" y="4863278"/>
            <a:ext cx="441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>
                <a:latin typeface="+mj-lt"/>
              </a:rPr>
              <a:t>s</a:t>
            </a:r>
            <a:r>
              <a:rPr lang="en-US" sz="1400" dirty="0" err="1" smtClean="0">
                <a:latin typeface="+mj-lt"/>
              </a:rPr>
              <a:t>el</a:t>
            </a:r>
            <a:endParaRPr lang="he-IL" sz="1400" dirty="0">
              <a:latin typeface="+mj-lt"/>
            </a:endParaRPr>
          </a:p>
        </p:txBody>
      </p:sp>
      <p:sp>
        <p:nvSpPr>
          <p:cNvPr id="71" name="Isosceles Triangle 144"/>
          <p:cNvSpPr/>
          <p:nvPr/>
        </p:nvSpPr>
        <p:spPr>
          <a:xfrm rot="5400000">
            <a:off x="3305485" y="1675336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72" name="Isosceles Triangle 144"/>
          <p:cNvSpPr/>
          <p:nvPr/>
        </p:nvSpPr>
        <p:spPr>
          <a:xfrm rot="5400000">
            <a:off x="3324846" y="271133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73" name="Isosceles Triangle 144"/>
          <p:cNvSpPr/>
          <p:nvPr/>
        </p:nvSpPr>
        <p:spPr>
          <a:xfrm rot="5400000">
            <a:off x="3324846" y="3883056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74" name="Isosceles Triangle 144"/>
          <p:cNvSpPr/>
          <p:nvPr/>
        </p:nvSpPr>
        <p:spPr>
          <a:xfrm rot="5400000">
            <a:off x="3305485" y="5044038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75" name="Isosceles Triangle 144"/>
          <p:cNvSpPr/>
          <p:nvPr/>
        </p:nvSpPr>
        <p:spPr>
          <a:xfrm rot="5400000">
            <a:off x="1681857" y="4458177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76" name="Isosceles Triangle 144"/>
          <p:cNvSpPr/>
          <p:nvPr/>
        </p:nvSpPr>
        <p:spPr>
          <a:xfrm rot="5400000">
            <a:off x="1408025" y="271133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cxnSp>
        <p:nvCxnSpPr>
          <p:cNvPr id="77" name="מחבר ישר 89"/>
          <p:cNvCxnSpPr/>
          <p:nvPr/>
        </p:nvCxnSpPr>
        <p:spPr>
          <a:xfrm>
            <a:off x="2940438" y="4266010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חץ ישר 91"/>
          <p:cNvCxnSpPr/>
          <p:nvPr/>
        </p:nvCxnSpPr>
        <p:spPr>
          <a:xfrm flipV="1">
            <a:off x="3625018" y="4119544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3"/>
          <p:cNvCxnSpPr/>
          <p:nvPr/>
        </p:nvCxnSpPr>
        <p:spPr>
          <a:xfrm>
            <a:off x="2940438" y="4558941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חץ ישר 94"/>
          <p:cNvCxnSpPr/>
          <p:nvPr/>
        </p:nvCxnSpPr>
        <p:spPr>
          <a:xfrm>
            <a:off x="3625018" y="4558941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71981" y="4263149"/>
            <a:ext cx="10953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Rd _en A/B</a:t>
            </a:r>
            <a:endParaRPr lang="he-IL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77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6016" y="3369568"/>
            <a:ext cx="3006334" cy="1656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Symbol Generator Top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5907" y="3783614"/>
            <a:ext cx="1296144" cy="8280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SDRAM Model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7771" y="2051130"/>
            <a:ext cx="1296144" cy="8280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Reset &amp; Clocks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2034562"/>
            <a:ext cx="1404156" cy="844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VESA signals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0762" y="2034562"/>
            <a:ext cx="1296144" cy="8280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Opcode Parser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6756" y="348653"/>
            <a:ext cx="1404156" cy="8446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GUI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7068834" y="1193313"/>
            <a:ext cx="0" cy="841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7068834" y="2862654"/>
            <a:ext cx="0" cy="506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08104" y="2879222"/>
            <a:ext cx="0" cy="506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2063915" y="2465176"/>
            <a:ext cx="2652101" cy="26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71111" y="5517232"/>
            <a:ext cx="1296144" cy="8280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File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19183" y="5025752"/>
            <a:ext cx="0" cy="506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31940" y="4197660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635896" y="1820492"/>
            <a:ext cx="0" cy="672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635896" y="1820492"/>
            <a:ext cx="2952329" cy="4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88224" y="1820492"/>
            <a:ext cx="0" cy="21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411760" y="2448608"/>
            <a:ext cx="0" cy="3482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1"/>
          </p:cNvCxnSpPr>
          <p:nvPr/>
        </p:nvCxnSpPr>
        <p:spPr>
          <a:xfrm>
            <a:off x="2411760" y="5931278"/>
            <a:ext cx="31593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79912" y="1537047"/>
            <a:ext cx="11521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100MHz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3779912" y="2185119"/>
            <a:ext cx="11521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100MHz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623501"/>
            <a:ext cx="11521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40MHz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12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8845" y="1772816"/>
            <a:ext cx="1881208" cy="23490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Symbol Generator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Top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5266" y="1772816"/>
            <a:ext cx="2032339" cy="23490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SDRAM Model</a:t>
            </a:r>
            <a:endParaRPr lang="he-IL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37605" y="3455178"/>
            <a:ext cx="2151240" cy="369332"/>
            <a:chOff x="3212848" y="4373869"/>
            <a:chExt cx="2151240" cy="3693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3212848" y="4653136"/>
              <a:ext cx="2151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81843" y="4373869"/>
              <a:ext cx="14752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valid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37605" y="3104430"/>
            <a:ext cx="2135125" cy="369332"/>
            <a:chOff x="3228963" y="4305145"/>
            <a:chExt cx="2135125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228963" y="4653136"/>
              <a:ext cx="2135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61011" y="4305145"/>
              <a:ext cx="13681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</a:t>
              </a:r>
              <a:r>
                <a:rPr lang="en-US" dirty="0" smtClean="0"/>
                <a:t>ata_out</a:t>
              </a:r>
              <a:endParaRPr lang="he-IL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37605" y="2096318"/>
            <a:ext cx="2151241" cy="369332"/>
            <a:chOff x="3212848" y="3144252"/>
            <a:chExt cx="215124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212848" y="3456711"/>
              <a:ext cx="215124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644896" y="3144252"/>
              <a:ext cx="13681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read_enable</a:t>
              </a:r>
              <a:endParaRPr lang="he-IL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37605" y="2456358"/>
            <a:ext cx="2135126" cy="369332"/>
            <a:chOff x="3228963" y="3153379"/>
            <a:chExt cx="2135126" cy="36933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3228963" y="3456711"/>
              <a:ext cx="21351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72842" y="3153379"/>
              <a:ext cx="15723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read_address</a:t>
              </a:r>
              <a:endParaRPr lang="he-IL" dirty="0"/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54536" y="1920944"/>
            <a:ext cx="1332656" cy="1552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text file</a:t>
            </a:r>
            <a:endParaRPr lang="he-IL" dirty="0"/>
          </a:p>
        </p:txBody>
      </p:sp>
      <p:sp>
        <p:nvSpPr>
          <p:cNvPr id="51" name="Right Arrow 50"/>
          <p:cNvSpPr/>
          <p:nvPr/>
        </p:nvSpPr>
        <p:spPr>
          <a:xfrm>
            <a:off x="1547664" y="2519389"/>
            <a:ext cx="1314914" cy="3559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73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46860" y="1931081"/>
            <a:ext cx="1800200" cy="18127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Symbol Generator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Top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0436" y="1931081"/>
            <a:ext cx="1744307" cy="18127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Opcode Parser</a:t>
            </a:r>
            <a:endParaRPr lang="he-IL" b="1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2689" y="2785885"/>
            <a:ext cx="2044171" cy="369332"/>
            <a:chOff x="2643899" y="4373869"/>
            <a:chExt cx="2720189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643899" y="4653136"/>
              <a:ext cx="27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319917" y="4373869"/>
              <a:ext cx="13681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valid</a:t>
              </a:r>
              <a:endParaRPr lang="he-IL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02689" y="2417080"/>
            <a:ext cx="2028056" cy="369332"/>
            <a:chOff x="2643899" y="4373869"/>
            <a:chExt cx="2720189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643899" y="4653136"/>
              <a:ext cx="27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19917" y="4373869"/>
              <a:ext cx="15483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</a:t>
              </a:r>
              <a:r>
                <a:rPr lang="en-US" dirty="0" smtClean="0"/>
                <a:t>ata_out</a:t>
              </a:r>
              <a:endParaRPr lang="he-IL" dirty="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179512" y="2016178"/>
            <a:ext cx="1332656" cy="1552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simulation text file</a:t>
            </a:r>
            <a:endParaRPr lang="he-IL" dirty="0"/>
          </a:p>
        </p:txBody>
      </p:sp>
      <p:sp>
        <p:nvSpPr>
          <p:cNvPr id="27" name="Right Arrow 26"/>
          <p:cNvSpPr/>
          <p:nvPr/>
        </p:nvSpPr>
        <p:spPr>
          <a:xfrm>
            <a:off x="1672640" y="2614623"/>
            <a:ext cx="1314914" cy="3559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926711"/>
            <a:ext cx="1800200" cy="18127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Symbol Generator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Top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3883" y="1999096"/>
            <a:ext cx="1744307" cy="18127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File</a:t>
            </a:r>
            <a:endParaRPr lang="he-IL" b="1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79712" y="2720818"/>
            <a:ext cx="2044171" cy="369332"/>
            <a:chOff x="2643899" y="4373869"/>
            <a:chExt cx="2720189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643899" y="4653136"/>
              <a:ext cx="27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319917" y="4373869"/>
              <a:ext cx="13681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valid</a:t>
              </a:r>
              <a:endParaRPr lang="he-IL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79712" y="2352013"/>
            <a:ext cx="2028056" cy="369332"/>
            <a:chOff x="2643899" y="4373869"/>
            <a:chExt cx="2720189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643899" y="4653136"/>
              <a:ext cx="27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19917" y="4373869"/>
              <a:ext cx="15483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</a:t>
              </a:r>
              <a:r>
                <a:rPr lang="en-US" dirty="0" smtClean="0"/>
                <a:t>ata_out</a:t>
              </a:r>
              <a:endParaRPr lang="he-IL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719672" y="2049988"/>
            <a:ext cx="1332656" cy="1552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 text file</a:t>
            </a:r>
            <a:endParaRPr lang="he-IL" dirty="0"/>
          </a:p>
        </p:txBody>
      </p:sp>
      <p:sp>
        <p:nvSpPr>
          <p:cNvPr id="19" name="Right Arrow 18"/>
          <p:cNvSpPr/>
          <p:nvPr/>
        </p:nvSpPr>
        <p:spPr>
          <a:xfrm>
            <a:off x="6084168" y="2655135"/>
            <a:ext cx="1314914" cy="3559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Group 19"/>
          <p:cNvGrpSpPr/>
          <p:nvPr/>
        </p:nvGrpSpPr>
        <p:grpSpPr>
          <a:xfrm>
            <a:off x="4407109" y="3829552"/>
            <a:ext cx="1028140" cy="890877"/>
            <a:chOff x="5795370" y="3766309"/>
            <a:chExt cx="1368151" cy="890877"/>
          </a:xfrm>
        </p:grpSpPr>
        <p:cxnSp>
          <p:nvCxnSpPr>
            <p:cNvPr id="21" name="Straight Arrow Connector 20"/>
            <p:cNvCxnSpPr>
              <a:stCxn id="22" idx="0"/>
            </p:cNvCxnSpPr>
            <p:nvPr/>
          </p:nvCxnSpPr>
          <p:spPr>
            <a:xfrm flipH="1" flipV="1">
              <a:off x="6469320" y="3766309"/>
              <a:ext cx="10125" cy="521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95370" y="4287854"/>
              <a:ext cx="136815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VSYNC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0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1189067"/>
            <a:ext cx="1143000" cy="88525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Symbol</a:t>
            </a:r>
          </a:p>
          <a:p>
            <a:pPr algn="ctr"/>
            <a:r>
              <a:rPr lang="en-US" dirty="0" smtClean="0">
                <a:latin typeface="+mj-lt"/>
              </a:rPr>
              <a:t>Generator</a:t>
            </a:r>
            <a:endParaRPr lang="he-IL" dirty="0">
              <a:latin typeface="+mj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171700" y="1428500"/>
            <a:ext cx="2514600" cy="174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ight Arrow 3"/>
          <p:cNvSpPr/>
          <p:nvPr/>
        </p:nvSpPr>
        <p:spPr>
          <a:xfrm rot="5400000">
            <a:off x="3190377" y="1674170"/>
            <a:ext cx="497952" cy="240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79" y="2209919"/>
            <a:ext cx="1189357" cy="14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3155681" y="3871476"/>
            <a:ext cx="497952" cy="240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ight Arrow 6"/>
          <p:cNvSpPr/>
          <p:nvPr/>
        </p:nvSpPr>
        <p:spPr>
          <a:xfrm>
            <a:off x="6134100" y="1447905"/>
            <a:ext cx="661737" cy="2213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4762500" y="1096530"/>
            <a:ext cx="1143000" cy="88525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VESA</a:t>
            </a:r>
            <a:endParaRPr lang="he-IL" dirty="0">
              <a:latin typeface="+mj-lt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036811"/>
            <a:ext cx="1312283" cy="126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57" y="4376514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68804" y="2766944"/>
            <a:ext cx="1080120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Log file</a:t>
            </a:r>
            <a:endParaRPr lang="he-IL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1608" y="4906223"/>
            <a:ext cx="1181100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BMP file</a:t>
            </a:r>
            <a:endParaRPr lang="he-IL" dirty="0"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39952" y="2929456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9992" y="5090889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1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393224" y="1196752"/>
            <a:ext cx="8715436" cy="2304256"/>
            <a:chOff x="285720" y="928670"/>
            <a:chExt cx="8715436" cy="2304256"/>
          </a:xfrm>
        </p:grpSpPr>
        <p:sp>
          <p:nvSpPr>
            <p:cNvPr id="3" name="מלבן 2"/>
            <p:cNvSpPr/>
            <p:nvPr/>
          </p:nvSpPr>
          <p:spPr>
            <a:xfrm>
              <a:off x="2500298" y="928670"/>
              <a:ext cx="3456384" cy="23042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0058" y="200024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opu_data_in</a:t>
              </a:r>
              <a:endParaRPr lang="he-IL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0058" y="2441701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opu_data_in_valid</a:t>
              </a:r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52328" y="1864774"/>
              <a:ext cx="2442572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Unite</a:t>
              </a:r>
              <a:endParaRPr lang="he-IL" b="1" dirty="0"/>
            </a:p>
          </p:txBody>
        </p:sp>
        <p:cxnSp>
          <p:nvCxnSpPr>
            <p:cNvPr id="16" name="מחבר ישר 15"/>
            <p:cNvCxnSpPr/>
            <p:nvPr/>
          </p:nvCxnSpPr>
          <p:spPr>
            <a:xfrm flipV="1">
              <a:off x="642910" y="235743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42910" y="278605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5720" y="1071546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Clk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20" y="155299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Reset_n</a:t>
              </a:r>
              <a:endParaRPr lang="he-IL" dirty="0"/>
            </a:p>
          </p:txBody>
        </p:sp>
        <p:cxnSp>
          <p:nvCxnSpPr>
            <p:cNvPr id="23" name="מחבר ישר 22"/>
            <p:cNvCxnSpPr/>
            <p:nvPr/>
          </p:nvCxnSpPr>
          <p:spPr>
            <a:xfrm flipV="1">
              <a:off x="648072" y="141011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/>
            <p:cNvCxnSpPr/>
            <p:nvPr/>
          </p:nvCxnSpPr>
          <p:spPr>
            <a:xfrm flipV="1">
              <a:off x="648072" y="191018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87018" y="1340768"/>
              <a:ext cx="23734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opu_wr_en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2198" y="1840834"/>
              <a:ext cx="292895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opu_data_out</a:t>
              </a:r>
              <a:endParaRPr lang="he-IL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5976664" y="16979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חץ ישר 27"/>
            <p:cNvCxnSpPr/>
            <p:nvPr/>
          </p:nvCxnSpPr>
          <p:spPr>
            <a:xfrm>
              <a:off x="5964630" y="219872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37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9511</TotalTime>
  <Words>586</Words>
  <Application>Microsoft Office PowerPoint</Application>
  <PresentationFormat>On-screen Show (4:3)</PresentationFormat>
  <Paragraphs>296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Liberman</dc:creator>
  <cp:lastModifiedBy>Olga Liberman</cp:lastModifiedBy>
  <cp:revision>30</cp:revision>
  <dcterms:created xsi:type="dcterms:W3CDTF">2012-11-17T09:48:29Z</dcterms:created>
  <dcterms:modified xsi:type="dcterms:W3CDTF">2012-12-01T16:40:13Z</dcterms:modified>
</cp:coreProperties>
</file>