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2" r:id="rId6"/>
    <p:sldId id="310" r:id="rId7"/>
    <p:sldId id="301" r:id="rId8"/>
    <p:sldId id="263" r:id="rId9"/>
    <p:sldId id="279" r:id="rId10"/>
    <p:sldId id="265" r:id="rId11"/>
    <p:sldId id="286" r:id="rId12"/>
    <p:sldId id="266" r:id="rId13"/>
    <p:sldId id="268" r:id="rId14"/>
    <p:sldId id="302" r:id="rId15"/>
    <p:sldId id="303" r:id="rId16"/>
    <p:sldId id="304" r:id="rId17"/>
    <p:sldId id="305" r:id="rId18"/>
    <p:sldId id="306" r:id="rId19"/>
    <p:sldId id="307" r:id="rId20"/>
    <p:sldId id="271" r:id="rId21"/>
    <p:sldId id="287" r:id="rId22"/>
    <p:sldId id="289" r:id="rId23"/>
    <p:sldId id="290" r:id="rId24"/>
    <p:sldId id="291" r:id="rId25"/>
    <p:sldId id="292" r:id="rId26"/>
    <p:sldId id="294" r:id="rId27"/>
    <p:sldId id="295" r:id="rId28"/>
    <p:sldId id="293" r:id="rId29"/>
    <p:sldId id="308" r:id="rId30"/>
    <p:sldId id="296" r:id="rId31"/>
    <p:sldId id="309" r:id="rId32"/>
    <p:sldId id="298" r:id="rId33"/>
    <p:sldId id="299" r:id="rId3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941" autoAdjust="0"/>
  </p:normalViewPr>
  <p:slideViewPr>
    <p:cSldViewPr>
      <p:cViewPr>
        <p:scale>
          <a:sx n="100" d="100"/>
          <a:sy n="100" d="100"/>
        </p:scale>
        <p:origin x="-294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8FBC11-9AA7-4D10-AAD3-39FD300CE670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E469F0-A785-4367-BB2C-BF3BC81F0B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6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לתאר</a:t>
            </a:r>
            <a:r>
              <a:rPr lang="he-IL" baseline="0" dirty="0" smtClean="0"/>
              <a:t> על מה נעבור במצגת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0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 </a:t>
            </a:r>
            <a:r>
              <a:rPr lang="en-US" dirty="0" smtClean="0"/>
              <a:t>Display Controller</a:t>
            </a:r>
            <a:r>
              <a:rPr lang="he-IL" dirty="0" smtClean="0"/>
              <a:t> ואיך הוא נראה כיום עם הבלוקים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72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מסבירים</a:t>
            </a:r>
            <a:r>
              <a:rPr lang="he-IL" baseline="0" dirty="0" smtClean="0"/>
              <a:t> על ה</a:t>
            </a:r>
            <a:r>
              <a:rPr lang="en-US" baseline="0" dirty="0" smtClean="0"/>
              <a:t> Data flow </a:t>
            </a:r>
            <a:r>
              <a:rPr lang="he-IL" baseline="0" dirty="0" smtClean="0"/>
              <a:t>ומקשרים לשקף הבא...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69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 תהליך</a:t>
            </a:r>
            <a:r>
              <a:rPr lang="he-IL" baseline="0" dirty="0" smtClean="0"/>
              <a:t> זרימת המידע מתחילים בשליחת קבצים שמכילים את </a:t>
            </a:r>
            <a:r>
              <a:rPr lang="he-IL" baseline="0" dirty="0" err="1" smtClean="0"/>
              <a:t>פקטות</a:t>
            </a:r>
            <a:r>
              <a:rPr lang="he-IL" baseline="0" dirty="0" smtClean="0"/>
              <a:t> המידע. דוגמא לכך הוא תהליך </a:t>
            </a:r>
            <a:r>
              <a:rPr lang="he-IL" baseline="0" dirty="0" err="1" smtClean="0"/>
              <a:t>איתחול</a:t>
            </a:r>
            <a:r>
              <a:rPr lang="he-IL" baseline="0" dirty="0" smtClean="0"/>
              <a:t> ה</a:t>
            </a:r>
            <a:r>
              <a:rPr lang="en-US" baseline="0" dirty="0" smtClean="0"/>
              <a:t>SDRAM</a:t>
            </a:r>
            <a:r>
              <a:rPr lang="he-IL" baseline="0" dirty="0" smtClean="0"/>
              <a:t> בסמלים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59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רשימת</a:t>
            </a:r>
            <a:r>
              <a:rPr lang="he-IL" baseline="0" dirty="0" smtClean="0"/>
              <a:t> הבדיקות שנעשו בסימולציות ובמעבדה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את</a:t>
            </a:r>
            <a:r>
              <a:rPr lang="he-IL" baseline="0" dirty="0" smtClean="0"/>
              <a:t> תהליך </a:t>
            </a:r>
            <a:r>
              <a:rPr lang="he-IL" baseline="0" dirty="0" err="1" smtClean="0"/>
              <a:t>הבדיקתיות</a:t>
            </a:r>
            <a:r>
              <a:rPr lang="he-IL" baseline="0" dirty="0" smtClean="0"/>
              <a:t> ביצענו לאט ובזהירות. בנינו מודלים שונים לחלקים השונים של הפלטפורמה, ואחד אחד הורדנו אותם תוך ביצוע בדיקות:</a:t>
            </a:r>
          </a:p>
          <a:p>
            <a:r>
              <a:rPr lang="he-IL" baseline="0" dirty="0" smtClean="0"/>
              <a:t>התחלנו מהורדת ה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parser</a:t>
            </a:r>
            <a:r>
              <a:rPr lang="he-IL" baseline="0" dirty="0" smtClean="0"/>
              <a:t> שסיפק את ה </a:t>
            </a:r>
            <a:r>
              <a:rPr lang="en-US" baseline="0" dirty="0" err="1" smtClean="0"/>
              <a:t>opcodes</a:t>
            </a:r>
            <a:r>
              <a:rPr lang="he-IL" baseline="0" dirty="0" smtClean="0"/>
              <a:t>, ובמקומו הכנסנו רגיסטר שיקבל את הפקודות מ </a:t>
            </a:r>
            <a:r>
              <a:rPr lang="en-US" baseline="0" dirty="0" smtClean="0"/>
              <a:t>WBS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לאחריו הורדנו את ה </a:t>
            </a:r>
            <a:r>
              <a:rPr lang="en-US" baseline="0" dirty="0" smtClean="0"/>
              <a:t>SDRAM model</a:t>
            </a:r>
            <a:r>
              <a:rPr lang="he-IL" baseline="0" dirty="0" smtClean="0"/>
              <a:t> וחיברנו את </a:t>
            </a:r>
            <a:r>
              <a:rPr lang="en-US" baseline="0" dirty="0" smtClean="0"/>
              <a:t>WBM SG IF</a:t>
            </a:r>
            <a:r>
              <a:rPr lang="he-IL" baseline="0" dirty="0" smtClean="0"/>
              <a:t> כדי לבצע גישות אל הזיכרון החיצוני דרך ה </a:t>
            </a:r>
            <a:r>
              <a:rPr lang="en-US" baseline="0" dirty="0" smtClean="0"/>
              <a:t>Memory manager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התבוננו ב </a:t>
            </a:r>
            <a:r>
              <a:rPr lang="en-US" dirty="0" smtClean="0"/>
              <a:t>waveforms</a:t>
            </a:r>
            <a:r>
              <a:rPr lang="he-IL" dirty="0" smtClean="0"/>
              <a:t> השונים. להלן שתי דוגמאות:</a:t>
            </a:r>
          </a:p>
          <a:p>
            <a:pPr marL="228600" indent="-228600">
              <a:buAutoNum type="arabicPeriod"/>
            </a:pPr>
            <a:r>
              <a:rPr lang="he-IL" dirty="0" err="1" smtClean="0"/>
              <a:t>איתחול</a:t>
            </a:r>
            <a:r>
              <a:rPr lang="he-IL" dirty="0" smtClean="0"/>
              <a:t>: איפוס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 </a:t>
            </a:r>
            <a:r>
              <a:rPr lang="en-US" baseline="0" dirty="0" smtClean="0"/>
              <a:t>SG</a:t>
            </a:r>
            <a:r>
              <a:rPr lang="he-IL" baseline="0" dirty="0" smtClean="0"/>
              <a:t> באפסים + טעינת 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החיצוני בסמלים. 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שליחת השינויים בין </a:t>
            </a:r>
            <a:r>
              <a:rPr lang="he-IL" baseline="0" dirty="0" err="1" smtClean="0"/>
              <a:t>הפריימים</a:t>
            </a:r>
            <a:r>
              <a:rPr lang="he-IL" baseline="0" dirty="0" smtClean="0"/>
              <a:t> אל ה </a:t>
            </a:r>
            <a:r>
              <a:rPr lang="en-US" baseline="0" dirty="0" smtClean="0"/>
              <a:t>SG</a:t>
            </a:r>
            <a:r>
              <a:rPr lang="he-IL" baseline="0" dirty="0" smtClean="0"/>
              <a:t> + </a:t>
            </a:r>
            <a:r>
              <a:rPr lang="he-IL" baseline="0" dirty="0" err="1" smtClean="0"/>
              <a:t>עידכון</a:t>
            </a:r>
            <a:r>
              <a:rPr lang="he-IL" baseline="0" dirty="0" smtClean="0"/>
              <a:t> ה </a:t>
            </a:r>
            <a:r>
              <a:rPr lang="en-US" baseline="0" dirty="0" smtClean="0"/>
              <a:t>RAM</a:t>
            </a:r>
            <a:r>
              <a:rPr lang="he-IL" baseline="0" dirty="0" smtClean="0"/>
              <a:t> הפנימי בשינויים אלו.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השתמשנו ב</a:t>
            </a:r>
            <a:r>
              <a:rPr lang="en-US" dirty="0" smtClean="0"/>
              <a:t>GUI</a:t>
            </a:r>
            <a:r>
              <a:rPr lang="he-IL" dirty="0" smtClean="0"/>
              <a:t> שבנינו בפעם הקודמת. להלן תזכורת קצרה – לעבור על </a:t>
            </a:r>
            <a:r>
              <a:rPr lang="he-IL" dirty="0" err="1" smtClean="0"/>
              <a:t>הכל</a:t>
            </a:r>
            <a:r>
              <a:rPr lang="he-IL" baseline="0" dirty="0" smtClean="0"/>
              <a:t> במהירות...</a:t>
            </a:r>
          </a:p>
          <a:p>
            <a:r>
              <a:rPr lang="he-IL" baseline="0" dirty="0" smtClean="0"/>
              <a:t>עשינו </a:t>
            </a:r>
            <a:r>
              <a:rPr lang="en-US" baseline="0" dirty="0" smtClean="0"/>
              <a:t>diff</a:t>
            </a:r>
            <a:r>
              <a:rPr lang="he-IL" baseline="0" dirty="0" smtClean="0"/>
              <a:t> בין הקבצים המתקבלים לבין אלו המצופים.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72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תהליך </a:t>
            </a:r>
            <a:r>
              <a:rPr lang="he-IL" dirty="0" err="1" smtClean="0"/>
              <a:t>הבדיקתיות</a:t>
            </a:r>
            <a:r>
              <a:rPr lang="he-IL" dirty="0" smtClean="0"/>
              <a:t> ב</a:t>
            </a:r>
            <a:r>
              <a:rPr lang="he-IL" baseline="0" dirty="0" smtClean="0"/>
              <a:t> </a:t>
            </a:r>
            <a:r>
              <a:rPr lang="en-US" baseline="0" dirty="0" smtClean="0"/>
              <a:t>GUI</a:t>
            </a:r>
            <a:r>
              <a:rPr lang="he-IL" baseline="0" dirty="0" smtClean="0"/>
              <a:t>, שיכללנו את תהליך הבדיקות כך שיתבצע באופן אוטומטי.</a:t>
            </a:r>
          </a:p>
          <a:p>
            <a:r>
              <a:rPr lang="he-IL" baseline="0" dirty="0" smtClean="0"/>
              <a:t>בלחיצת כפתור ניתן לקבל </a:t>
            </a:r>
            <a:r>
              <a:rPr lang="en-US" baseline="0" dirty="0" smtClean="0"/>
              <a:t>tests</a:t>
            </a:r>
            <a:r>
              <a:rPr lang="he-IL" baseline="0" dirty="0" smtClean="0"/>
              <a:t> רנדומליים שונים, ונבנות בצורה אוטומטית תיקיות המכילות את התוצאות השונות.</a:t>
            </a:r>
          </a:p>
          <a:p>
            <a:r>
              <a:rPr lang="he-IL" baseline="0" dirty="0" smtClean="0"/>
              <a:t>הדבר סייע בבחינת הסביבה שלנו ותרם לאיתור באגים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לאחר שכל תוצאות הבדיקות</a:t>
            </a:r>
            <a:r>
              <a:rPr lang="he-IL" baseline="0" dirty="0" smtClean="0"/>
              <a:t> עברו בהצלחה, שיפצנו את ה </a:t>
            </a:r>
            <a:r>
              <a:rPr lang="en-US" baseline="0" dirty="0" smtClean="0"/>
              <a:t>GUI</a:t>
            </a:r>
            <a:r>
              <a:rPr lang="he-IL" baseline="0" dirty="0" smtClean="0"/>
              <a:t> לתוצרתו הסופית: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טעינת הסמלים שבהם נשתמש ל</a:t>
            </a:r>
            <a:r>
              <a:rPr lang="en-US" baseline="0" dirty="0" smtClean="0"/>
              <a:t>SDRAM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מיקומם על גבי המסך ושליחת פקודות </a:t>
            </a:r>
            <a:r>
              <a:rPr lang="en-US" baseline="0" dirty="0" smtClean="0"/>
              <a:t>UART</a:t>
            </a:r>
            <a:r>
              <a:rPr lang="he-IL" baseline="0" dirty="0" smtClean="0"/>
              <a:t> מתאימות.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הוספת יכולות חדשות של קריאה / כתיבה מרגיסטרים במערכת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להלן תיאור של המערכת הכוללת עם חיבור הכרטיס ומסך התצוגה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משתמשים</a:t>
            </a:r>
            <a:r>
              <a:rPr lang="he-IL" baseline="0" dirty="0" smtClean="0"/>
              <a:t> בהצגת סמלים על מסך בכל מקום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83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השתמשנו בלד מהבהב כחלק </a:t>
            </a:r>
            <a:r>
              <a:rPr lang="he-IL" baseline="0" dirty="0" err="1" smtClean="0"/>
              <a:t>מבדיקתיות</a:t>
            </a:r>
            <a:r>
              <a:rPr lang="he-IL" baseline="0" dirty="0" smtClean="0"/>
              <a:t> המערכת. הבהובו ב </a:t>
            </a:r>
            <a:r>
              <a:rPr lang="en-US" baseline="0" dirty="0" smtClean="0"/>
              <a:t>1Hz</a:t>
            </a:r>
            <a:r>
              <a:rPr lang="he-IL" baseline="0" dirty="0" smtClean="0"/>
              <a:t> מציין כי ה </a:t>
            </a:r>
            <a:r>
              <a:rPr lang="en-US" baseline="0" dirty="0" err="1" smtClean="0"/>
              <a:t>Pll</a:t>
            </a:r>
            <a:r>
              <a:rPr lang="he-IL" baseline="0" dirty="0" smtClean="0"/>
              <a:t> ננעל.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את ערכי הרגיסטרים החשובים שבמערכת ייצגנו ע"י תצוגת </a:t>
            </a:r>
            <a:r>
              <a:rPr lang="en-US" baseline="0" dirty="0" smtClean="0"/>
              <a:t>7 – segments</a:t>
            </a:r>
            <a:endParaRPr lang="he-IL" baseline="0" dirty="0" smtClean="0"/>
          </a:p>
          <a:p>
            <a:r>
              <a:rPr lang="he-IL" baseline="0" dirty="0" smtClean="0"/>
              <a:t>הוספנו רגיסטר נוסף (</a:t>
            </a:r>
            <a:r>
              <a:rPr lang="en-US" baseline="0" dirty="0" smtClean="0"/>
              <a:t>register version</a:t>
            </a:r>
            <a:r>
              <a:rPr lang="he-IL" baseline="0" dirty="0" smtClean="0"/>
              <a:t> ) כחלק מ"סימן חיים" נוסף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צרבנו את המערכת על גבי הכרטיס.</a:t>
            </a:r>
          </a:p>
          <a:p>
            <a:r>
              <a:rPr lang="he-IL" baseline="0" dirty="0" smtClean="0"/>
              <a:t>להלן תוצאות </a:t>
            </a:r>
            <a:r>
              <a:rPr lang="en-US" baseline="0" dirty="0" err="1" smtClean="0"/>
              <a:t>quartus</a:t>
            </a:r>
            <a:r>
              <a:rPr lang="en-US" baseline="0" dirty="0" smtClean="0"/>
              <a:t> </a:t>
            </a:r>
            <a:r>
              <a:rPr lang="he-IL" baseline="0" dirty="0" smtClean="0"/>
              <a:t> המתקבלות:</a:t>
            </a:r>
          </a:p>
          <a:p>
            <a:r>
              <a:rPr lang="he-IL" baseline="0" dirty="0" smtClean="0"/>
              <a:t>שימוש ב 13% מסך תכולת ה </a:t>
            </a:r>
            <a:r>
              <a:rPr lang="en-US" baseline="0" dirty="0" smtClean="0"/>
              <a:t>FPGA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דברים שלמדנו </a:t>
            </a:r>
            <a:r>
              <a:rPr lang="he-IL" baseline="0" dirty="0" err="1" smtClean="0"/>
              <a:t>בפרוייקט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עיקוב של חודשיים לעומת תכנון מקורי (חלקים </a:t>
            </a:r>
            <a:r>
              <a:rPr lang="he-IL" baseline="0" dirty="0" err="1" smtClean="0"/>
              <a:t>מסויימים</a:t>
            </a:r>
            <a:r>
              <a:rPr lang="he-IL" baseline="0" dirty="0" smtClean="0"/>
              <a:t> לקחו יותר זמן מהמשוער + לחץ מקורסים אחרים)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smtClean="0"/>
              <a:t>שאלות ?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אולגה: טיול בהודו + סין</a:t>
            </a:r>
          </a:p>
          <a:p>
            <a:r>
              <a:rPr lang="he-IL" baseline="0" dirty="0" smtClean="0"/>
              <a:t>יואב: טיול בדרום אמריקה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94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לפרט על מטרות </a:t>
            </a:r>
            <a:r>
              <a:rPr lang="he-IL" dirty="0" err="1" smtClean="0"/>
              <a:t>הפרוייקט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36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דרישות </a:t>
            </a:r>
            <a:r>
              <a:rPr lang="he-IL" dirty="0" err="1" smtClean="0"/>
              <a:t>הפרוייקט</a:t>
            </a:r>
            <a:r>
              <a:rPr lang="he-IL" dirty="0" smtClean="0"/>
              <a:t>, בדגש על התבססות על מערכת</a:t>
            </a:r>
            <a:r>
              <a:rPr lang="he-IL" baseline="0" dirty="0" smtClean="0"/>
              <a:t> קיימת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7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דרישות </a:t>
            </a:r>
            <a:r>
              <a:rPr lang="he-IL" dirty="0" err="1" smtClean="0"/>
              <a:t>הפרוייקט</a:t>
            </a:r>
            <a:r>
              <a:rPr lang="he-IL" dirty="0" smtClean="0"/>
              <a:t>, בדגש על התבססות על מערכת</a:t>
            </a:r>
            <a:r>
              <a:rPr lang="he-IL" baseline="0" dirty="0" smtClean="0"/>
              <a:t> קיימת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75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אנחנו "חיים"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23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תזכורת על ה </a:t>
            </a:r>
            <a:r>
              <a:rPr lang="en-US" dirty="0" smtClean="0"/>
              <a:t>TOP</a:t>
            </a:r>
            <a:r>
              <a:rPr lang="he-IL" dirty="0" smtClean="0"/>
              <a:t> שלנו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73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 השינויים הכוללים בפלטפורמה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69F0-A785-4367-BB2C-BF3BC81F0B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31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9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0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8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6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0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7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8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3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8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2970-1DD9-4396-A111-611CC398CC7B}" type="datetimeFigureOut">
              <a:rPr lang="he-IL" smtClean="0"/>
              <a:t>י"ג/אייר/תשע"ג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222F-6A6D-4ED5-84B4-04C8280EF1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4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youtube.com/watch?v=qelc1q2G_zk&amp;feature=youtu.b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or\Dropbox\Project\presentation\part A final presentation\background first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561" y="1"/>
            <a:ext cx="9160561" cy="6857999"/>
          </a:xfrm>
          <a:prstGeom prst="rect">
            <a:avLst/>
          </a:prstGeom>
          <a:noFill/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14400" y="2667000"/>
            <a:ext cx="57912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Final presentation – part 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388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Olga </a:t>
            </a:r>
            <a:r>
              <a:rPr lang="en-US" sz="2800" dirty="0" err="1" smtClean="0"/>
              <a:t>Liberman</a:t>
            </a:r>
            <a:r>
              <a:rPr lang="en-US" sz="2800" dirty="0" smtClean="0"/>
              <a:t> and </a:t>
            </a:r>
            <a:r>
              <a:rPr lang="en-US" sz="2800" dirty="0" err="1" smtClean="0"/>
              <a:t>Yoav</a:t>
            </a:r>
            <a:r>
              <a:rPr lang="en-US" sz="2800" dirty="0" smtClean="0"/>
              <a:t> </a:t>
            </a:r>
            <a:r>
              <a:rPr lang="en-US" sz="2800" dirty="0" err="1" smtClean="0"/>
              <a:t>Shvartz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914400" y="4495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Advisor: Moshe Porian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April 2013</a:t>
            </a:r>
            <a:endParaRPr lang="en-US" sz="2800" dirty="0"/>
          </a:p>
        </p:txBody>
      </p:sp>
      <p:pic>
        <p:nvPicPr>
          <p:cNvPr id="8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371600" y="304800"/>
            <a:ext cx="1687877" cy="864096"/>
            <a:chOff x="7020272" y="332656"/>
            <a:chExt cx="1687877" cy="864096"/>
          </a:xfrm>
        </p:grpSpPr>
        <p:sp>
          <p:nvSpPr>
            <p:cNvPr id="10" name="Oval 9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Picture 10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914400" y="1524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Generator</a:t>
            </a:r>
            <a:endParaRPr kumimoji="0" lang="en-US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14400" y="3276600"/>
            <a:ext cx="5791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lvl="0" algn="l" rtl="0">
              <a:buClr>
                <a:schemeClr val="accent1"/>
              </a:buClr>
              <a:buSzPct val="80000"/>
            </a:pPr>
            <a:r>
              <a:rPr lang="en-US" sz="2800" b="1" dirty="0"/>
              <a:t>2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23937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8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 Changes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48" name="מלבן 42"/>
          <p:cNvSpPr/>
          <p:nvPr/>
        </p:nvSpPr>
        <p:spPr>
          <a:xfrm>
            <a:off x="4843947" y="2679201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מלבן 142"/>
          <p:cNvSpPr/>
          <p:nvPr/>
        </p:nvSpPr>
        <p:spPr>
          <a:xfrm>
            <a:off x="2518300" y="4402317"/>
            <a:ext cx="1210992" cy="130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מלבן 92"/>
          <p:cNvSpPr/>
          <p:nvPr/>
        </p:nvSpPr>
        <p:spPr>
          <a:xfrm>
            <a:off x="4467648" y="4513829"/>
            <a:ext cx="2595608" cy="1921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1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8723" y="2757191"/>
            <a:ext cx="552532" cy="337219"/>
          </a:xfrm>
          <a:prstGeom prst="rect">
            <a:avLst/>
          </a:prstGeom>
          <a:noFill/>
        </p:spPr>
      </p:pic>
      <p:sp>
        <p:nvSpPr>
          <p:cNvPr id="152" name="TextBox 151"/>
          <p:cNvSpPr txBox="1"/>
          <p:nvPr/>
        </p:nvSpPr>
        <p:spPr>
          <a:xfrm>
            <a:off x="2879035" y="5965625"/>
            <a:ext cx="892302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27457" y="5560743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3558053" y="5144738"/>
            <a:ext cx="525798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55" name="Elbow Connector 140"/>
          <p:cNvCxnSpPr>
            <a:stCxn id="148" idx="3"/>
            <a:endCxn id="151" idx="0"/>
          </p:cNvCxnSpPr>
          <p:nvPr/>
        </p:nvCxnSpPr>
        <p:spPr>
          <a:xfrm flipH="1" flipV="1">
            <a:off x="2464989" y="2757191"/>
            <a:ext cx="3579043" cy="196806"/>
          </a:xfrm>
          <a:prstGeom prst="bentConnector4">
            <a:avLst>
              <a:gd name="adj1" fmla="val -4476"/>
              <a:gd name="adj2" fmla="val 2140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1"/>
          <p:cNvCxnSpPr>
            <a:stCxn id="175" idx="0"/>
            <a:endCxn id="160" idx="0"/>
          </p:cNvCxnSpPr>
          <p:nvPr/>
        </p:nvCxnSpPr>
        <p:spPr>
          <a:xfrm rot="10800000" flipV="1">
            <a:off x="4388624" y="2939191"/>
            <a:ext cx="279432" cy="389728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939185" y="4241907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67112" y="4379198"/>
            <a:ext cx="486941" cy="1889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59" name="Elbow Connector 133"/>
          <p:cNvCxnSpPr>
            <a:stCxn id="158" idx="0"/>
          </p:cNvCxnSpPr>
          <p:nvPr/>
        </p:nvCxnSpPr>
        <p:spPr>
          <a:xfrm rot="16200000" flipV="1">
            <a:off x="5041416" y="3410030"/>
            <a:ext cx="720079" cy="1218257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84923" y="3328919"/>
            <a:ext cx="80740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61" name="Elbow Connector 158"/>
          <p:cNvCxnSpPr>
            <a:stCxn id="178" idx="3"/>
            <a:endCxn id="162" idx="1"/>
          </p:cNvCxnSpPr>
          <p:nvPr/>
        </p:nvCxnSpPr>
        <p:spPr>
          <a:xfrm>
            <a:off x="6703216" y="5819939"/>
            <a:ext cx="248047" cy="2168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2" name="Picture 159" descr="MC900391480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1263" y="5684573"/>
            <a:ext cx="317462" cy="314093"/>
          </a:xfrm>
          <a:prstGeom prst="rect">
            <a:avLst/>
          </a:prstGeom>
        </p:spPr>
      </p:pic>
      <p:pic>
        <p:nvPicPr>
          <p:cNvPr id="163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2006327" y="5799563"/>
            <a:ext cx="600393" cy="357158"/>
          </a:xfrm>
          <a:prstGeom prst="rect">
            <a:avLst/>
          </a:prstGeom>
        </p:spPr>
      </p:pic>
      <p:cxnSp>
        <p:nvCxnSpPr>
          <p:cNvPr id="164" name="Elbow Connector 163"/>
          <p:cNvCxnSpPr>
            <a:stCxn id="152" idx="1"/>
            <a:endCxn id="163" idx="3"/>
          </p:cNvCxnSpPr>
          <p:nvPr/>
        </p:nvCxnSpPr>
        <p:spPr>
          <a:xfrm rot="10800000">
            <a:off x="2606721" y="5978142"/>
            <a:ext cx="272315" cy="218316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33"/>
          <p:cNvCxnSpPr>
            <a:stCxn id="169" idx="0"/>
          </p:cNvCxnSpPr>
          <p:nvPr/>
        </p:nvCxnSpPr>
        <p:spPr>
          <a:xfrm rot="10800000">
            <a:off x="4251119" y="3759813"/>
            <a:ext cx="80770" cy="1498992"/>
          </a:xfrm>
          <a:prstGeom prst="bentConnector4">
            <a:avLst>
              <a:gd name="adj1" fmla="val 117927"/>
              <a:gd name="adj2" fmla="val 97950"/>
            </a:avLst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41"/>
          <p:cNvCxnSpPr>
            <a:stCxn id="157" idx="0"/>
          </p:cNvCxnSpPr>
          <p:nvPr/>
        </p:nvCxnSpPr>
        <p:spPr>
          <a:xfrm rot="5400000" flipH="1" flipV="1">
            <a:off x="3292397" y="3549378"/>
            <a:ext cx="582788" cy="802270"/>
          </a:xfrm>
          <a:prstGeom prst="bentConnector2">
            <a:avLst/>
          </a:prstGeom>
          <a:ln w="952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41"/>
          <p:cNvCxnSpPr/>
          <p:nvPr/>
        </p:nvCxnSpPr>
        <p:spPr>
          <a:xfrm flipV="1">
            <a:off x="3894904" y="3759809"/>
            <a:ext cx="170378" cy="1508040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41"/>
          <p:cNvCxnSpPr>
            <a:stCxn id="174" idx="2"/>
            <a:endCxn id="160" idx="3"/>
          </p:cNvCxnSpPr>
          <p:nvPr/>
        </p:nvCxnSpPr>
        <p:spPr>
          <a:xfrm rot="5400000">
            <a:off x="5007484" y="3137208"/>
            <a:ext cx="191997" cy="622313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6200000">
            <a:off x="4201143" y="5135695"/>
            <a:ext cx="50771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170" name="מלבן 42"/>
          <p:cNvSpPr/>
          <p:nvPr/>
        </p:nvSpPr>
        <p:spPr>
          <a:xfrm>
            <a:off x="2914356" y="2651006"/>
            <a:ext cx="1200085" cy="54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TextBox 170"/>
          <p:cNvSpPr txBox="1"/>
          <p:nvPr/>
        </p:nvSpPr>
        <p:spPr>
          <a:xfrm>
            <a:off x="3182655" y="2835629"/>
            <a:ext cx="629038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smtClean="0"/>
              <a:t>RX Path</a:t>
            </a:r>
            <a:endParaRPr lang="he-IL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837" y="3112564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107715" y="2835628"/>
            <a:ext cx="619079" cy="2616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TX Path</a:t>
            </a:r>
            <a:endParaRPr lang="he-IL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171167" y="3106145"/>
            <a:ext cx="48694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4531175" y="2816081"/>
            <a:ext cx="51998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176" name="Elbow Connector 41"/>
          <p:cNvCxnSpPr>
            <a:stCxn id="160" idx="1"/>
            <a:endCxn id="172" idx="2"/>
          </p:cNvCxnSpPr>
          <p:nvPr/>
        </p:nvCxnSpPr>
        <p:spPr>
          <a:xfrm rot="10800000">
            <a:off x="3467309" y="3358785"/>
            <a:ext cx="517615" cy="185578"/>
          </a:xfrm>
          <a:prstGeom prst="bentConnector2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0"/>
          <p:cNvCxnSpPr>
            <a:stCxn id="151" idx="3"/>
            <a:endCxn id="170" idx="1"/>
          </p:cNvCxnSpPr>
          <p:nvPr/>
        </p:nvCxnSpPr>
        <p:spPr>
          <a:xfrm>
            <a:off x="2741254" y="2925801"/>
            <a:ext cx="1731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87369" y="5604495"/>
            <a:ext cx="5158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VESA</a:t>
            </a:r>
          </a:p>
          <a:p>
            <a:pPr algn="ctr" rtl="0"/>
            <a:r>
              <a:rPr lang="en-US" sz="1100" dirty="0" smtClean="0">
                <a:solidFill>
                  <a:schemeClr val="bg1"/>
                </a:solidFill>
              </a:rPr>
              <a:t>Ctrl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853405" y="5048756"/>
            <a:ext cx="921819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SG TOP</a:t>
            </a:r>
          </a:p>
        </p:txBody>
      </p:sp>
      <p:cxnSp>
        <p:nvCxnSpPr>
          <p:cNvPr id="180" name="Elbow Connector 10"/>
          <p:cNvCxnSpPr>
            <a:stCxn id="196" idx="3"/>
            <a:endCxn id="178" idx="1"/>
          </p:cNvCxnSpPr>
          <p:nvPr/>
        </p:nvCxnSpPr>
        <p:spPr>
          <a:xfrm flipV="1">
            <a:off x="5695104" y="5819939"/>
            <a:ext cx="492265" cy="3959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01509" y="4336358"/>
            <a:ext cx="761747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Display</a:t>
            </a:r>
          </a:p>
          <a:p>
            <a:r>
              <a:rPr lang="en-US" sz="1100" dirty="0" smtClean="0"/>
              <a:t>Controller</a:t>
            </a:r>
            <a:endParaRPr lang="he-IL" sz="1100" dirty="0"/>
          </a:p>
        </p:txBody>
      </p:sp>
      <p:grpSp>
        <p:nvGrpSpPr>
          <p:cNvPr id="182" name="קבוצה 108"/>
          <p:cNvGrpSpPr/>
          <p:nvPr/>
        </p:nvGrpSpPr>
        <p:grpSpPr>
          <a:xfrm>
            <a:off x="4786860" y="5683689"/>
            <a:ext cx="908244" cy="351693"/>
            <a:chOff x="5531600" y="5784052"/>
            <a:chExt cx="1296144" cy="548680"/>
          </a:xfrm>
        </p:grpSpPr>
        <p:sp>
          <p:nvSpPr>
            <p:cNvPr id="196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8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183" name="קבוצה 109"/>
          <p:cNvGrpSpPr/>
          <p:nvPr/>
        </p:nvGrpSpPr>
        <p:grpSpPr>
          <a:xfrm>
            <a:off x="6233678" y="6176396"/>
            <a:ext cx="706412" cy="259382"/>
            <a:chOff x="5436096" y="6309320"/>
            <a:chExt cx="1296144" cy="548680"/>
          </a:xfrm>
        </p:grpSpPr>
        <p:sp>
          <p:nvSpPr>
            <p:cNvPr id="193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194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95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84" name="Elbow Connector 10"/>
          <p:cNvCxnSpPr>
            <a:stCxn id="158" idx="2"/>
            <a:endCxn id="179" idx="0"/>
          </p:cNvCxnSpPr>
          <p:nvPr/>
        </p:nvCxnSpPr>
        <p:spPr>
          <a:xfrm rot="16200000" flipH="1">
            <a:off x="5922121" y="4656562"/>
            <a:ext cx="480656" cy="3037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43948" y="4667230"/>
            <a:ext cx="730398" cy="4308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SG WBM_IF</a:t>
            </a:r>
            <a:endParaRPr lang="he-IL" sz="1100" dirty="0">
              <a:solidFill>
                <a:schemeClr val="tx1"/>
              </a:solidFill>
            </a:endParaRPr>
          </a:p>
        </p:txBody>
      </p:sp>
      <p:cxnSp>
        <p:nvCxnSpPr>
          <p:cNvPr id="186" name="Elbow Connector 41"/>
          <p:cNvCxnSpPr>
            <a:stCxn id="185" idx="3"/>
            <a:endCxn id="179" idx="1"/>
          </p:cNvCxnSpPr>
          <p:nvPr/>
        </p:nvCxnSpPr>
        <p:spPr>
          <a:xfrm>
            <a:off x="5574346" y="4882674"/>
            <a:ext cx="279059" cy="335359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41"/>
          <p:cNvCxnSpPr>
            <a:stCxn id="185" idx="1"/>
            <a:endCxn id="169" idx="2"/>
          </p:cNvCxnSpPr>
          <p:nvPr/>
        </p:nvCxnSpPr>
        <p:spPr>
          <a:xfrm rot="10800000" flipV="1">
            <a:off x="4578110" y="4882673"/>
            <a:ext cx="265838" cy="376131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0"/>
          <p:cNvCxnSpPr>
            <a:stCxn id="179" idx="2"/>
            <a:endCxn id="196" idx="1"/>
          </p:cNvCxnSpPr>
          <p:nvPr/>
        </p:nvCxnSpPr>
        <p:spPr>
          <a:xfrm rot="5400000">
            <a:off x="5314475" y="4859696"/>
            <a:ext cx="472226" cy="1527455"/>
          </a:xfrm>
          <a:prstGeom prst="bentConnector4">
            <a:avLst>
              <a:gd name="adj1" fmla="val 31381"/>
              <a:gd name="adj2" fmla="val 114966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598760" y="4455359"/>
            <a:ext cx="963981" cy="43088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Memory</a:t>
            </a:r>
          </a:p>
          <a:p>
            <a:r>
              <a:rPr lang="en-US" sz="1100" dirty="0" smtClean="0"/>
              <a:t>Management</a:t>
            </a:r>
            <a:endParaRPr lang="he-IL" sz="1100" dirty="0"/>
          </a:p>
        </p:txBody>
      </p:sp>
      <p:sp>
        <p:nvSpPr>
          <p:cNvPr id="190" name="TextBox 167"/>
          <p:cNvSpPr txBox="1"/>
          <p:nvPr/>
        </p:nvSpPr>
        <p:spPr>
          <a:xfrm>
            <a:off x="2732675" y="4998225"/>
            <a:ext cx="300351" cy="2170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1" name="TextBox 129"/>
          <p:cNvSpPr txBox="1"/>
          <p:nvPr/>
        </p:nvSpPr>
        <p:spPr>
          <a:xfrm>
            <a:off x="2742776" y="5315302"/>
            <a:ext cx="300351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63"/>
          <p:cNvCxnSpPr>
            <a:stCxn id="152" idx="0"/>
            <a:endCxn id="153" idx="2"/>
          </p:cNvCxnSpPr>
          <p:nvPr/>
        </p:nvCxnSpPr>
        <p:spPr>
          <a:xfrm rot="16200000" flipV="1">
            <a:off x="3190067" y="5830506"/>
            <a:ext cx="215980" cy="54258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55254" y="1106269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1. Expanding  Address Space for supporting more registers</a:t>
            </a:r>
            <a:endParaRPr lang="en-US" sz="2400" dirty="0"/>
          </a:p>
        </p:txBody>
      </p:sp>
      <p:sp>
        <p:nvSpPr>
          <p:cNvPr id="204" name="Rectangle 203"/>
          <p:cNvSpPr/>
          <p:nvPr/>
        </p:nvSpPr>
        <p:spPr>
          <a:xfrm>
            <a:off x="467544" y="1541131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2</a:t>
            </a:r>
            <a:r>
              <a:rPr lang="en-US" sz="2400" dirty="0" smtClean="0"/>
              <a:t>. Enabling writings from </a:t>
            </a:r>
            <a:r>
              <a:rPr lang="en-US" sz="2400" dirty="0" err="1" smtClean="0"/>
              <a:t>Disp</a:t>
            </a:r>
            <a:r>
              <a:rPr lang="en-US" sz="2400" dirty="0" smtClean="0"/>
              <a:t> Ctrl to </a:t>
            </a:r>
            <a:r>
              <a:rPr lang="en-US" sz="2400" dirty="0" err="1" smtClean="0"/>
              <a:t>Mem</a:t>
            </a:r>
            <a:r>
              <a:rPr lang="en-US" sz="2400" dirty="0" smtClean="0"/>
              <a:t> </a:t>
            </a:r>
            <a:r>
              <a:rPr lang="en-US" sz="2400" dirty="0" err="1" smtClean="0"/>
              <a:t>Mng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" name="Rectangle 204"/>
          <p:cNvSpPr/>
          <p:nvPr/>
        </p:nvSpPr>
        <p:spPr>
          <a:xfrm>
            <a:off x="467544" y="1959223"/>
            <a:ext cx="7439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3. Adding SG WBM IF for WB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03" grpId="0"/>
      <p:bldP spid="204" grpId="0"/>
      <p:bldP spid="2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7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7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7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7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7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7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7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7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9" name="מלבן 15"/>
          <p:cNvSpPr/>
          <p:nvPr/>
        </p:nvSpPr>
        <p:spPr>
          <a:xfrm>
            <a:off x="7893992" y="218809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Display Controller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422724"/>
            <a:ext cx="6813619" cy="44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6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Data Flow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5254" y="1106269"/>
            <a:ext cx="7439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Two parts: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1. Initialization: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SG RAM Initialization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Initialization</a:t>
            </a:r>
          </a:p>
          <a:p>
            <a:pPr algn="l" rtl="0"/>
            <a:r>
              <a:rPr lang="en-US" sz="3600" dirty="0"/>
              <a:t>	</a:t>
            </a:r>
            <a:r>
              <a:rPr lang="en-US" sz="3600" dirty="0" smtClean="0"/>
              <a:t>2. </a:t>
            </a:r>
            <a:r>
              <a:rPr lang="en-US" sz="3600" dirty="0"/>
              <a:t>C</a:t>
            </a:r>
            <a:r>
              <a:rPr lang="en-US" sz="3600" dirty="0" smtClean="0"/>
              <a:t>ontinuous</a:t>
            </a:r>
            <a:r>
              <a:rPr lang="en-US" sz="3600" dirty="0"/>
              <a:t> </a:t>
            </a:r>
            <a:r>
              <a:rPr lang="en-US" sz="3600" dirty="0" smtClean="0"/>
              <a:t>use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Opcodes transmission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SDRAM read </a:t>
            </a:r>
            <a:r>
              <a:rPr lang="en-US" sz="3600" dirty="0"/>
              <a:t>a</a:t>
            </a:r>
            <a:r>
              <a:rPr lang="en-US" sz="3600" dirty="0" smtClean="0"/>
              <a:t>ddress update</a:t>
            </a:r>
          </a:p>
          <a:p>
            <a:pPr marL="1943100" lvl="3" indent="-571500" algn="l" rtl="0">
              <a:buFont typeface="Arial" pitchFamily="34" charset="0"/>
              <a:buChar char="•"/>
            </a:pPr>
            <a:r>
              <a:rPr lang="en-US" sz="3600" dirty="0" smtClean="0"/>
              <a:t>Symbols extraction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5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5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5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3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129" y="2075231"/>
            <a:ext cx="1800200" cy="4119869"/>
            <a:chOff x="323528" y="980728"/>
            <a:chExt cx="1357322" cy="3786214"/>
          </a:xfrm>
        </p:grpSpPr>
        <p:sp>
          <p:nvSpPr>
            <p:cNvPr id="15" name="Rectangle 14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Data Length</a:t>
              </a:r>
              <a:endParaRPr lang="he-IL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2400" dirty="0" smtClean="0"/>
                <a:t>Data (Payload)</a:t>
              </a:r>
              <a:endParaRPr lang="he-IL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UART: Opcode Packets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23" name="Picture 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11" y="1915227"/>
            <a:ext cx="1833018" cy="43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91680" y="1917051"/>
            <a:ext cx="5832648" cy="4294883"/>
            <a:chOff x="2225" y="6609"/>
            <a:chExt cx="8304" cy="5953"/>
          </a:xfrm>
        </p:grpSpPr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847" y="8135"/>
              <a:ext cx="591" cy="35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AutoShape 13"/>
            <p:cNvSpPr>
              <a:spLocks noChangeShapeType="1"/>
            </p:cNvSpPr>
            <p:nvPr/>
          </p:nvSpPr>
          <p:spPr bwMode="auto">
            <a:xfrm flipH="1">
              <a:off x="4105" y="8307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2225" y="7651"/>
              <a:ext cx="1880" cy="15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Symbol Generator register address is 0x10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4847" y="8672"/>
              <a:ext cx="1042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AutoShape 10"/>
            <p:cNvSpPr>
              <a:spLocks noChangeShapeType="1"/>
            </p:cNvSpPr>
            <p:nvPr/>
          </p:nvSpPr>
          <p:spPr bwMode="auto">
            <a:xfrm>
              <a:off x="5889" y="8747"/>
              <a:ext cx="1988" cy="1"/>
            </a:xfrm>
            <a:prstGeom prst="straightConnector1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7877" y="7984"/>
              <a:ext cx="2652" cy="16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Length is 0x0383, 899 in decimal</a:t>
              </a:r>
              <a:endParaRPr kumimoji="0" 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It means 900 bytes in the UART chunk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858" y="7784"/>
              <a:ext cx="580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AutoShape 7"/>
            <p:cNvSpPr>
              <a:spLocks noChangeShapeType="1"/>
            </p:cNvSpPr>
            <p:nvPr/>
          </p:nvSpPr>
          <p:spPr bwMode="auto">
            <a:xfrm flipV="1">
              <a:off x="5438" y="6997"/>
              <a:ext cx="2439" cy="863"/>
            </a:xfrm>
            <a:prstGeom prst="straightConnector1">
              <a:avLst/>
            </a:prstGeom>
            <a:noFill/>
            <a:ln w="127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888" y="6609"/>
              <a:ext cx="2224" cy="8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Type 0x80 means writing to a register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4845" y="9005"/>
              <a:ext cx="591" cy="35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AutoShape 4"/>
            <p:cNvSpPr>
              <a:spLocks noChangeShapeType="1"/>
            </p:cNvSpPr>
            <p:nvPr/>
          </p:nvSpPr>
          <p:spPr bwMode="auto">
            <a:xfrm flipH="1">
              <a:off x="4116" y="10682"/>
              <a:ext cx="742" cy="0"/>
            </a:xfrm>
            <a:prstGeom prst="straightConnector1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auto">
            <a:xfrm>
              <a:off x="2236" y="10005"/>
              <a:ext cx="1880" cy="14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e-I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Payload that sets the Symbol Generator RAM with zeros</a:t>
              </a: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1520" y="235039"/>
            <a:ext cx="1141298" cy="3607619"/>
            <a:chOff x="323528" y="980728"/>
            <a:chExt cx="1357322" cy="3786214"/>
          </a:xfrm>
        </p:grpSpPr>
        <p:sp>
          <p:nvSpPr>
            <p:cNvPr id="38" name="Rectangle 37"/>
            <p:cNvSpPr/>
            <p:nvPr/>
          </p:nvSpPr>
          <p:spPr>
            <a:xfrm>
              <a:off x="323528" y="980728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3528" y="1409356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3528" y="1837984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528" y="2266612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Data</a:t>
              </a:r>
              <a:r>
                <a:rPr lang="en-US" dirty="0" smtClean="0"/>
                <a:t> </a:t>
              </a:r>
              <a:r>
                <a:rPr lang="en-US" sz="1400" dirty="0" smtClean="0"/>
                <a:t>Length</a:t>
              </a:r>
              <a:endParaRPr lang="he-IL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3528" y="2695240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Data (Payload)</a:t>
              </a:r>
              <a:endParaRPr lang="he-I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3528" y="3981124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3528" y="4409752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81" name="אליפסה 80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8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C 0.00104 0.00046 0.00208 0.00069 0.00313 0.00139 C 0.00417 0.00208 0.00503 0.00347 0.00625 0.00417 C 0.01181 0.00694 0.01944 0.00741 0.025 0.00833 C 0.03507 0.00648 0.05521 0.00417 0.05521 0.00417 C 0.06059 -0.00116 0.06649 -0.00694 0.07292 -0.00972 C 0.07656 -0.01713 0.07413 -0.01273 0.08125 -0.02222 C 0.08212 -0.02338 0.08229 -0.02523 0.08333 -0.02639 C 0.0842 -0.02731 0.08542 -0.02708 0.08646 -0.02778 C 0.08872 -0.0294 0.09271 -0.03333 0.09271 -0.03333 C 0.10556 -0.03264 0.12031 -0.03356 0.13333 -0.02917 C 0.13715 -0.03079 0.1408 -0.03194 0.14479 -0.03194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0.03191 C 0.14167 -0.01943 0.13837 -0.00833 0.13698 0.00486 C 0.13542 0.01966 0.13577 0.03978 0.12934 0.05204 C 0.12622 0.06429 0.12465 0.07701 0.1217 0.08904 C 0.12292 0.09991 0.12587 0.11124 0.12327 0.12188 C 0.12813 0.14084 0.13698 0.16212 0.15243 0.16883 C 0.15643 0.17068 0.16059 0.17229 0.16476 0.17299 C 0.17292 0.17438 0.18941 0.17715 0.18941 0.17738 C 0.21215 0.17599 0.23472 0.17206 0.25712 0.17507 C 0.26702 0.1716 0.28785 0.17715 0.28785 0.17738 C 0.30035 0.18155 0.31163 0.18201 0.32483 0.18316 C 0.34011 0.18085 0.35556 0.18016 0.37083 0.17715 C 0.39861 0.179 0.42639 0.18201 0.45399 0.18733 C 0.47153 0.17946 0.50938 0.18733 0.50938 0.18756 C 0.51702 0.18871 0.52483 0.18964 0.53247 0.19149 C 0.5375 0.19265 0.54149 0.1975 0.54636 0.19958 C 0.55052 0.21647 0.54636 0.19542 0.54636 0.21184 C 0.54636 0.21624 0.54913 0.21994 0.54931 0.22433 C 0.54965 0.23034 0.54931 0.23659 0.54931 0.2426 " pathEditMode="relative" rAng="0" ptsTypes="ffffffffffffffffff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931 0.24259 C 0.54497 0.25994 0.5467 0.25023 0.54931 0.28561 C 0.54948 0.28839 0.55226 0.29671 0.55399 0.2981 C 0.55625 0.29972 0.5592 0.29902 0.56163 0.29995 C 0.56476 0.30111 0.57083 0.30411 0.57083 0.30434 C 0.5724 0.30619 0.57361 0.30874 0.57552 0.31036 C 0.57691 0.31151 0.57899 0.31105 0.58004 0.31244 C 0.58108 0.31382 0.58073 0.3166 0.5816 0.31845 C 0.58351 0.32284 0.58785 0.33071 0.58785 0.33094 C 0.59306 0.35106 0.58872 0.36563 0.58629 0.38621 C 0.58472 0.39916 0.58681 0.39569 0.58316 0.40055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Initialize SDRAM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8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0.01087 C 0.02291 0.00694 0.03368 0.00463 0.04184 -0.00139 C 0.04514 -0.0037 0.05104 -0.00971 0.05104 -0.00971 C 0.05694 -0.02104 0.05139 -0.01341 0.06649 -0.01781 C 0.07726 -0.02081 0.08837 -0.02752 0.09878 -0.03214 C 0.10416 -0.03446 0.11007 -0.03353 0.11562 -0.03423 C 0.1217 -0.03261 0.1283 -0.03307 0.1342 -0.03006 C 0.13611 -0.02891 0.13871 -0.02405 0.13871 -0.0240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72 -0.02382 C 0.13681 -0.01411 0.13837 -0.01087 0.14028 -0.00139 C 0.13698 0.01202 0.1408 0.02983 0.14184 0.04371 C 0.14167 0.04579 0.13889 0.0858 0.13715 0.09089 C 0.13472 0.09782 0.12153 0.10014 0.11875 0.10106 C 0.10382 0.10615 0.09653 0.10777 0.08021 0.10939 C 0.06875 0.11286 0.05295 0.11008 0.04028 0.11124 C 0.03229 0.11401 0.02969 0.11864 0.02483 0.12766 C 0.02275 0.13159 0.01875 0.13991 0.01875 0.14015 C 0.01788 0.14477 0.01528 0.1494 0.01563 0.15448 C 0.01702 0.16998 0.01823 0.16258 0.0217 0.17275 C 0.025 0.18247 0.02691 0.19334 0.02952 0.20351 C 0.03056 0.20768 0.03559 0.20629 0.03872 0.20768 C 0.04809 0.21207 0.05695 0.2197 0.06632 0.2241 C 0.07188 0.22664 0.07778 0.2278 0.08334 0.23011 C 0.0908 0.23705 0.0915 0.24375 0.0941 0.25485 C 0.09497 0.25902 0.09722 0.26711 0.09722 0.26734 C 0.09584 0.28261 0.09097 0.29671 0.09097 0.31221 " pathEditMode="relative" rAng="0" ptsTypes="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31221 C 0.08403 0.31822 0.07986 0.31868 0.07101 0.3203 C 0.06372 0.31706 0.05712 0.31544 0.04948 0.31406 C 0.03924 0.30989 0.0276 0.31429 0.01719 0.31614 C 0.01563 0.31683 0.01372 0.31683 0.01267 0.31822 C 0.01007 0.32169 0.00642 0.33048 0.00642 0.33071 C 0.00278 0.34505 0.00729 0.361 0.00486 0.37766 C 0.00417 0.38182 0.00174 0.38991 0.00174 0.39014 C -0.00087 0.42553 0.00139 0.46924 0.02483 0.49236 C 0.02778 0.50393 0.03802 0.50532 0.04635 0.5067 C 0.06354 0.51433 0.08056 0.51387 0.09879 0.51503 C 0.1033 0.52104 0.1066 0.52451 0.11267 0.52729 C 0.11684 0.54602 0.11007 0.51919 0.11875 0.53954 C 0.12153 0.54625 0.12309 0.55666 0.12483 0.56429 C 0.12656 0.58256 0.12639 0.57493 0.12639 0.58672 " pathEditMode="relative" rAng="0" ptsTypes="fff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9 0.58673 C 0.12049 0.59806 0.12066 0.61032 0.11875 0.6235 C 0.11684 0.63692 0.10643 0.65218 0.09705 0.65634 C 0.08993 0.67161 0.07778 0.67831 0.06476 0.68086 C 0.05313 0.68617 0.03698 0.67854 0.02483 0.67692 C 0.00938 0.66999 0.03108 0.68109 0.01719 0.6686 C 0.01407 0.66582 0.00973 0.66652 0.00643 0.66444 C -0.00382 0.65773 -0.01111 0.65611 -0.02291 0.65426 C -0.04253 0.65657 -0.03576 0.65264 -0.04444 0.65842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  <p:bldP spid="10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9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9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94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99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00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0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0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0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08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3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81" name="אליפסה 80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Opcodes Transmission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5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C 0.00104 0.00046 0.00208 0.00069 0.00313 0.00139 C 0.00417 0.00208 0.00503 0.00347 0.00625 0.00417 C 0.01181 0.00694 0.01944 0.00741 0.025 0.00833 C 0.03507 0.00648 0.05521 0.00417 0.05521 0.00417 C 0.06059 -0.00116 0.06649 -0.00694 0.07292 -0.00972 C 0.07656 -0.01713 0.07413 -0.01273 0.08125 -0.02222 C 0.08212 -0.02338 0.08229 -0.02523 0.08333 -0.02639 C 0.0842 -0.02731 0.08542 -0.02708 0.08646 -0.02778 C 0.08872 -0.0294 0.09271 -0.03333 0.09271 -0.03333 C 0.10556 -0.03264 0.12031 -0.03356 0.13333 -0.02917 C 0.13715 -0.03079 0.1408 -0.03194 0.14479 -0.03194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0.03191 C 0.14167 -0.01943 0.13837 -0.00833 0.13698 0.00486 C 0.13542 0.01966 0.13577 0.03978 0.12934 0.05204 C 0.12622 0.06429 0.12465 0.07701 0.1217 0.08904 C 0.12292 0.09991 0.12587 0.11124 0.12327 0.12188 C 0.12813 0.14084 0.13698 0.16212 0.15243 0.16883 C 0.15643 0.17068 0.16059 0.17229 0.16476 0.17299 C 0.17292 0.17438 0.18941 0.17715 0.18941 0.17738 C 0.21215 0.17599 0.23472 0.17206 0.25712 0.17507 C 0.26702 0.1716 0.28785 0.17715 0.28785 0.17738 C 0.30035 0.18155 0.31163 0.18201 0.32483 0.18316 C 0.34011 0.18085 0.35556 0.18016 0.37083 0.17715 C 0.39861 0.179 0.42639 0.18201 0.45399 0.18733 C 0.47153 0.17946 0.50938 0.18733 0.50938 0.18756 C 0.51702 0.18871 0.52483 0.18964 0.53247 0.19149 C 0.5375 0.19265 0.54149 0.1975 0.54636 0.19958 C 0.55052 0.21647 0.54636 0.19542 0.54636 0.21184 C 0.54636 0.21624 0.54913 0.21994 0.54931 0.22433 C 0.54965 0.23034 0.54931 0.23659 0.54931 0.2426 " pathEditMode="relative" rAng="0" ptsTypes="ffffffffffffffffff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931 0.24259 C 0.54497 0.25994 0.5467 0.25023 0.54931 0.28561 C 0.54948 0.28839 0.55226 0.29671 0.55399 0.2981 C 0.55625 0.29972 0.5592 0.29902 0.56163 0.29995 C 0.56476 0.30111 0.57083 0.30411 0.57083 0.30434 C 0.5724 0.30619 0.57361 0.30874 0.57552 0.31036 C 0.57691 0.31151 0.57899 0.31105 0.58004 0.31244 C 0.58108 0.31382 0.58073 0.3166 0.5816 0.31845 C 0.58351 0.32284 0.58785 0.33071 0.58785 0.33094 C 0.59306 0.35106 0.58872 0.36563 0.58629 0.38621 C 0.58472 0.39916 0.58681 0.39569 0.58316 0.40055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SDRAM Read Address Update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6516216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4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0.00116 C -0.02604 -0.00578 -0.03004 -0.00555 -0.03993 -0.00694 C -0.0559 -0.01249 -0.07274 -0.01203 -0.08906 -0.01318 C -0.09514 -0.0148 -0.10191 -0.01411 -0.10764 -0.01734 C -0.11042 -0.01896 -0.11354 -0.03215 -0.11528 -0.03561 C -0.11684 -0.04602 -0.11649 -0.05018 -0.12292 -0.0562 C -0.12691 -0.06429 -0.1316 -0.07377 -0.13837 -0.07678 C -0.1441 -0.08256 -0.15295 -0.08811 -0.1599 -0.09112 C -0.16441 -0.08904 -0.16754 -0.08487 -0.17222 -0.08487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22 -0.08488 C -0.1882 -0.07933 -0.19566 -0.08303 -0.21372 -0.08488 C -0.22483 -0.08303 -0.23455 -0.08118 -0.24462 -0.07447 C -0.24879 -0.0562 -0.24202 -0.08141 -0.2507 -0.06429 C -0.25191 -0.06198 -0.25174 -0.05897 -0.25226 -0.0562 C -0.25174 -0.05342 -0.2507 -0.05065 -0.2507 -0.04787 C -0.2507 -0.04047 -0.26077 -0.02267 -0.26615 -0.01711 C -0.2691 -0.01411 -0.27535 -0.00902 -0.27535 -0.00879 C -0.28559 -0.0111 -0.29601 -0.01203 -0.30608 -0.01503 C -0.31337 -0.02012 -0.31615 -0.02151 -0.31997 -0.03145 C -0.31667 -0.04464 -0.3191 -0.05712 -0.32448 -0.06846 C -0.32691 -0.08441 -0.32466 -0.09968 -0.32292 -0.11563 C -0.32986 -0.12905 -0.33212 -0.1302 -0.34306 -0.13807 C -0.34705 -0.14107 -0.35122 -0.14362 -0.35538 -0.14639 C -0.35747 -0.14778 -0.36146 -0.15032 -0.36146 -0.15009 C -0.36407 -0.14963 -0.36719 -0.15079 -0.3691 -0.14824 C -0.37136 -0.14524 -0.37222 -0.13599 -0.37222 -0.13575 C -0.37101 -0.11772 -0.37032 -0.10453 -0.37379 -0.08696 C -0.37222 -0.06961 -0.37379 -0.05204 -0.36459 -0.03978 C -0.36407 -0.03562 -0.36233 -0.03168 -0.36302 -0.02752 C -0.36354 -0.02475 -0.36632 -0.02382 -0.36754 -0.02128 C -0.36979 -0.01619 -0.36945 -0.00948 -0.37222 -0.00486 C -0.37518 0.00023 -0.38195 0.00254 -0.38611 0.00532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11 0.0222 C -0.3882 0.02359 -0.38993 0.02637 -0.39219 0.02637 C -0.4007 0.02637 -0.41094 0.0074 -0.41684 0.00162 C -0.42535 -0.00671 -0.43403 -0.01388 -0.44306 -0.02081 C -0.44462 -0.02197 -0.44583 -0.02428 -0.44757 -0.02498 C -0.45104 -0.02636 -0.45469 -0.02636 -0.45833 -0.02706 C -0.46997 -0.03215 -0.48108 -0.02683 -0.49219 -0.02289 C -0.50903 -0.02451 -0.52031 -0.02729 -0.53681 -0.02498 C -0.54948 -0.01919 -0.56198 -0.01873 -0.57535 -0.01665 C -0.58993 -0.02336 -0.60486 -0.02382 -0.61997 -0.02706 C -0.6309 -0.02937 -0.64132 -0.03261 -0.65226 -0.03515 C -0.66563 -0.03284 -0.66042 -0.03307 -0.66754 -0.03307 " pathEditMode="relative" rAng="0" ptsTypes="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82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3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8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8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91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92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93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94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99" name="מלבן 15"/>
          <p:cNvSpPr/>
          <p:nvPr/>
        </p:nvSpPr>
        <p:spPr>
          <a:xfrm>
            <a:off x="7893992" y="254813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Symbols Extraction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6" name="מלבן 42"/>
          <p:cNvSpPr/>
          <p:nvPr/>
        </p:nvSpPr>
        <p:spPr>
          <a:xfrm>
            <a:off x="4384251" y="1291107"/>
            <a:ext cx="1625382" cy="74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42"/>
          <p:cNvSpPr/>
          <p:nvPr/>
        </p:nvSpPr>
        <p:spPr>
          <a:xfrm>
            <a:off x="179512" y="4061143"/>
            <a:ext cx="2861385" cy="1856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92"/>
          <p:cNvSpPr/>
          <p:nvPr/>
        </p:nvSpPr>
        <p:spPr>
          <a:xfrm>
            <a:off x="4035790" y="3777057"/>
            <a:ext cx="3515463" cy="2604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45" y="1396784"/>
            <a:ext cx="748343" cy="45693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47664" y="6381328"/>
            <a:ext cx="7410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SDRAM Controller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268" y="5837331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2637108" y="4654845"/>
            <a:ext cx="712465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WBS</a:t>
            </a:r>
            <a:endParaRPr lang="he-IL" sz="1200" dirty="0"/>
          </a:p>
        </p:txBody>
      </p:sp>
      <p:cxnSp>
        <p:nvCxnSpPr>
          <p:cNvPr id="23" name="Elbow Connector 140"/>
          <p:cNvCxnSpPr>
            <a:stCxn id="16" idx="3"/>
            <a:endCxn id="19" idx="0"/>
          </p:cNvCxnSpPr>
          <p:nvPr/>
        </p:nvCxnSpPr>
        <p:spPr>
          <a:xfrm flipH="1" flipV="1">
            <a:off x="1162217" y="1396784"/>
            <a:ext cx="4847416" cy="266675"/>
          </a:xfrm>
          <a:prstGeom prst="bentConnector4">
            <a:avLst>
              <a:gd name="adj1" fmla="val -4476"/>
              <a:gd name="adj2" fmla="val 214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1"/>
          <p:cNvCxnSpPr>
            <a:stCxn id="43" idx="0"/>
          </p:cNvCxnSpPr>
          <p:nvPr/>
        </p:nvCxnSpPr>
        <p:spPr>
          <a:xfrm rot="10800000" flipV="1">
            <a:off x="2706556" y="1663459"/>
            <a:ext cx="1515352" cy="916254"/>
          </a:xfrm>
          <a:prstGeom prst="bentConnector3">
            <a:avLst>
              <a:gd name="adj1" fmla="val 27520"/>
            </a:avLst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2822" y="4005064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70" y="3594630"/>
            <a:ext cx="659508" cy="2559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7" name="Elbow Connector 133"/>
          <p:cNvCxnSpPr>
            <a:stCxn id="26" idx="0"/>
            <a:endCxn id="86" idx="2"/>
          </p:cNvCxnSpPr>
          <p:nvPr/>
        </p:nvCxnSpPr>
        <p:spPr>
          <a:xfrm rot="16200000" flipV="1">
            <a:off x="3856321" y="1325426"/>
            <a:ext cx="695858" cy="3842549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158"/>
          <p:cNvCxnSpPr>
            <a:stCxn id="46" idx="3"/>
            <a:endCxn id="30" idx="1"/>
          </p:cNvCxnSpPr>
          <p:nvPr/>
        </p:nvCxnSpPr>
        <p:spPr>
          <a:xfrm>
            <a:off x="6970130" y="5470370"/>
            <a:ext cx="429441" cy="1058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159" descr="MC900391480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571" y="5363433"/>
            <a:ext cx="429967" cy="425601"/>
          </a:xfrm>
          <a:prstGeom prst="rect">
            <a:avLst/>
          </a:prstGeom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6426" y="6165304"/>
            <a:ext cx="813166" cy="483955"/>
          </a:xfrm>
          <a:prstGeom prst="rect">
            <a:avLst/>
          </a:prstGeom>
        </p:spPr>
      </p:pic>
      <p:cxnSp>
        <p:nvCxnSpPr>
          <p:cNvPr id="32" name="Elbow Connector 163"/>
          <p:cNvCxnSpPr>
            <a:stCxn id="20" idx="1"/>
            <a:endCxn id="31" idx="3"/>
          </p:cNvCxnSpPr>
          <p:nvPr/>
        </p:nvCxnSpPr>
        <p:spPr>
          <a:xfrm rot="10800000">
            <a:off x="899592" y="6407283"/>
            <a:ext cx="648072" cy="17410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7" idx="0"/>
          </p:cNvCxnSpPr>
          <p:nvPr/>
        </p:nvCxnSpPr>
        <p:spPr>
          <a:xfrm rot="10800000">
            <a:off x="3557410" y="3728359"/>
            <a:ext cx="294511" cy="1058153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5" idx="0"/>
            <a:endCxn id="86" idx="1"/>
          </p:cNvCxnSpPr>
          <p:nvPr/>
        </p:nvCxnSpPr>
        <p:spPr>
          <a:xfrm rot="16200000" flipV="1">
            <a:off x="1224899" y="3327386"/>
            <a:ext cx="1321735" cy="33621"/>
          </a:xfrm>
          <a:prstGeom prst="bentConnector4">
            <a:avLst>
              <a:gd name="adj1" fmla="val 41850"/>
              <a:gd name="adj2" fmla="val 166073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86" idx="3"/>
            <a:endCxn id="80" idx="1"/>
          </p:cNvCxnSpPr>
          <p:nvPr/>
        </p:nvCxnSpPr>
        <p:spPr>
          <a:xfrm flipV="1">
            <a:off x="2696995" y="2585068"/>
            <a:ext cx="1476269" cy="98261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42" idx="2"/>
            <a:endCxn id="80" idx="3"/>
          </p:cNvCxnSpPr>
          <p:nvPr/>
        </p:nvCxnSpPr>
        <p:spPr>
          <a:xfrm rot="5400000">
            <a:off x="4875413" y="2303292"/>
            <a:ext cx="407668" cy="155885"/>
          </a:xfrm>
          <a:prstGeom prst="bentConnector2">
            <a:avLst/>
          </a:prstGeom>
          <a:ln w="63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3674680" y="4619772"/>
            <a:ext cx="687959" cy="3334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b="1" dirty="0" smtClean="0"/>
              <a:t>WBM</a:t>
            </a:r>
            <a:endParaRPr lang="he-IL" sz="1000" b="1" dirty="0"/>
          </a:p>
        </p:txBody>
      </p:sp>
      <p:sp>
        <p:nvSpPr>
          <p:cNvPr id="38" name="מלבן 42"/>
          <p:cNvSpPr/>
          <p:nvPr/>
        </p:nvSpPr>
        <p:spPr>
          <a:xfrm>
            <a:off x="1770834" y="1252902"/>
            <a:ext cx="1625382" cy="73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2134216" y="1503069"/>
            <a:ext cx="85196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RX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9992" y="1878320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52590" y="1503068"/>
            <a:ext cx="72737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TX</a:t>
            </a:r>
            <a:r>
              <a:rPr lang="en-US" sz="1100" dirty="0" smtClean="0"/>
              <a:t> </a:t>
            </a:r>
            <a:r>
              <a:rPr lang="en-US" sz="1400" dirty="0" smtClean="0"/>
              <a:t>Path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7435" y="1869623"/>
            <a:ext cx="659508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063710" y="1540348"/>
            <a:ext cx="562616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44" name="Elbow Connector 41"/>
          <p:cNvCxnSpPr>
            <a:stCxn id="86" idx="0"/>
            <a:endCxn id="40" idx="2"/>
          </p:cNvCxnSpPr>
          <p:nvPr/>
        </p:nvCxnSpPr>
        <p:spPr>
          <a:xfrm rot="5400000" flipH="1" flipV="1">
            <a:off x="2260466" y="2208606"/>
            <a:ext cx="281788" cy="236771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0"/>
          <p:cNvCxnSpPr>
            <a:stCxn id="19" idx="3"/>
            <a:endCxn id="38" idx="1"/>
          </p:cNvCxnSpPr>
          <p:nvPr/>
        </p:nvCxnSpPr>
        <p:spPr>
          <a:xfrm flipV="1">
            <a:off x="1536388" y="1619773"/>
            <a:ext cx="234446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58451" y="5254926"/>
            <a:ext cx="511679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1100" dirty="0" smtClean="0"/>
              <a:t>VESA</a:t>
            </a:r>
          </a:p>
          <a:p>
            <a:pPr algn="ctr" rtl="0"/>
            <a:r>
              <a:rPr lang="en-US" sz="1100" dirty="0" smtClean="0"/>
              <a:t>Ctrl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2644" y="4501891"/>
            <a:ext cx="1248502" cy="458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48" name="Elbow Connector 10"/>
          <p:cNvCxnSpPr>
            <a:stCxn id="51" idx="3"/>
            <a:endCxn id="46" idx="1"/>
          </p:cNvCxnSpPr>
          <p:nvPr/>
        </p:nvCxnSpPr>
        <p:spPr>
          <a:xfrm flipV="1">
            <a:off x="5698243" y="5470370"/>
            <a:ext cx="760208" cy="130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5853" y="3536581"/>
            <a:ext cx="91909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Display</a:t>
            </a:r>
          </a:p>
          <a:p>
            <a:r>
              <a:rPr lang="en-US" sz="1400" dirty="0" smtClean="0"/>
              <a:t>Controller</a:t>
            </a:r>
            <a:endParaRPr lang="he-IL" sz="1400" dirty="0"/>
          </a:p>
        </p:txBody>
      </p:sp>
      <p:grpSp>
        <p:nvGrpSpPr>
          <p:cNvPr id="50" name="קבוצה 108"/>
          <p:cNvGrpSpPr/>
          <p:nvPr/>
        </p:nvGrpSpPr>
        <p:grpSpPr>
          <a:xfrm>
            <a:off x="4468127" y="5362235"/>
            <a:ext cx="1230116" cy="476550"/>
            <a:chOff x="5531600" y="5784052"/>
            <a:chExt cx="1296144" cy="548680"/>
          </a:xfrm>
        </p:grpSpPr>
        <p:sp>
          <p:nvSpPr>
            <p:cNvPr id="51" name="מלבן 93"/>
            <p:cNvSpPr/>
            <p:nvPr/>
          </p:nvSpPr>
          <p:spPr>
            <a:xfrm>
              <a:off x="5531600" y="5784052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משולש שווה שוקיים 105"/>
            <p:cNvSpPr/>
            <p:nvPr/>
          </p:nvSpPr>
          <p:spPr>
            <a:xfrm rot="5400000">
              <a:off x="5585145" y="5915169"/>
              <a:ext cx="144017" cy="8042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3" name="משולש שווה שוקיים 107"/>
            <p:cNvSpPr/>
            <p:nvPr/>
          </p:nvSpPr>
          <p:spPr>
            <a:xfrm rot="5400000">
              <a:off x="5585145" y="6139850"/>
              <a:ext cx="144017" cy="804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54" name="קבוצה 109"/>
          <p:cNvGrpSpPr/>
          <p:nvPr/>
        </p:nvGrpSpPr>
        <p:grpSpPr>
          <a:xfrm>
            <a:off x="6427682" y="6029861"/>
            <a:ext cx="956757" cy="351467"/>
            <a:chOff x="5436096" y="6309320"/>
            <a:chExt cx="1296144" cy="548680"/>
          </a:xfrm>
        </p:grpSpPr>
        <p:sp>
          <p:nvSpPr>
            <p:cNvPr id="55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40MHz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משולש שווה שוקיים 111"/>
            <p:cNvSpPr/>
            <p:nvPr/>
          </p:nvSpPr>
          <p:spPr>
            <a:xfrm rot="5400000">
              <a:off x="5466159" y="6411392"/>
              <a:ext cx="144016" cy="838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57" name="משולש שווה שוקיים 112"/>
            <p:cNvSpPr/>
            <p:nvPr/>
          </p:nvSpPr>
          <p:spPr>
            <a:xfrm rot="5400000">
              <a:off x="5452824" y="6712758"/>
              <a:ext cx="170686" cy="8388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58" name="Elbow Connector 10"/>
          <p:cNvCxnSpPr>
            <a:stCxn id="26" idx="2"/>
            <a:endCxn id="47" idx="0"/>
          </p:cNvCxnSpPr>
          <p:nvPr/>
        </p:nvCxnSpPr>
        <p:spPr>
          <a:xfrm rot="16200000" flipH="1">
            <a:off x="6005562" y="3970557"/>
            <a:ext cx="651296" cy="4113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5448" y="3984917"/>
            <a:ext cx="90924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SG</a:t>
            </a:r>
            <a:r>
              <a:rPr lang="en-US" sz="1100" dirty="0" smtClean="0"/>
              <a:t> </a:t>
            </a:r>
            <a:r>
              <a:rPr lang="en-US" sz="1400" dirty="0" smtClean="0"/>
              <a:t>WBM IF</a:t>
            </a:r>
            <a:endParaRPr lang="he-IL" sz="1400" dirty="0"/>
          </a:p>
        </p:txBody>
      </p:sp>
      <p:cxnSp>
        <p:nvCxnSpPr>
          <p:cNvPr id="60" name="Elbow Connector 41"/>
          <p:cNvCxnSpPr>
            <a:stCxn id="59" idx="3"/>
            <a:endCxn id="47" idx="1"/>
          </p:cNvCxnSpPr>
          <p:nvPr/>
        </p:nvCxnSpPr>
        <p:spPr>
          <a:xfrm>
            <a:off x="5534689" y="4246527"/>
            <a:ext cx="377955" cy="48473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1"/>
          <p:cNvCxnSpPr>
            <a:stCxn id="59" idx="1"/>
            <a:endCxn id="37" idx="2"/>
          </p:cNvCxnSpPr>
          <p:nvPr/>
        </p:nvCxnSpPr>
        <p:spPr>
          <a:xfrm rot="10800000" flipV="1">
            <a:off x="4185400" y="4246527"/>
            <a:ext cx="440049" cy="539984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10"/>
          <p:cNvCxnSpPr>
            <a:stCxn id="47" idx="2"/>
            <a:endCxn id="51" idx="1"/>
          </p:cNvCxnSpPr>
          <p:nvPr/>
        </p:nvCxnSpPr>
        <p:spPr>
          <a:xfrm rot="5400000">
            <a:off x="5182575" y="4246191"/>
            <a:ext cx="639874" cy="2068768"/>
          </a:xfrm>
          <a:prstGeom prst="bentConnector4">
            <a:avLst>
              <a:gd name="adj1" fmla="val 31381"/>
              <a:gd name="adj2" fmla="val 1149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3717032"/>
            <a:ext cx="91165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Memory</a:t>
            </a:r>
          </a:p>
          <a:p>
            <a:r>
              <a:rPr lang="en-US" sz="1000" dirty="0" smtClean="0"/>
              <a:t>Management</a:t>
            </a:r>
            <a:endParaRPr lang="he-IL" sz="1000" dirty="0"/>
          </a:p>
        </p:txBody>
      </p:sp>
      <p:sp>
        <p:nvSpPr>
          <p:cNvPr id="64" name="TextBox 167"/>
          <p:cNvSpPr txBox="1"/>
          <p:nvPr/>
        </p:nvSpPr>
        <p:spPr>
          <a:xfrm>
            <a:off x="251520" y="4221088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5" name="TextBox 129"/>
          <p:cNvSpPr txBox="1"/>
          <p:nvPr/>
        </p:nvSpPr>
        <p:spPr>
          <a:xfrm>
            <a:off x="251520" y="4437112"/>
            <a:ext cx="406792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Ad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66" name="Elbow Connector 163"/>
          <p:cNvCxnSpPr>
            <a:stCxn id="20" idx="0"/>
            <a:endCxn id="21" idx="2"/>
          </p:cNvCxnSpPr>
          <p:nvPr/>
        </p:nvCxnSpPr>
        <p:spPr>
          <a:xfrm rot="5400000" flipH="1" flipV="1">
            <a:off x="1928092" y="6083399"/>
            <a:ext cx="288032" cy="307827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22" idx="0"/>
          </p:cNvCxnSpPr>
          <p:nvPr/>
        </p:nvCxnSpPr>
        <p:spPr>
          <a:xfrm flipV="1">
            <a:off x="3131840" y="3728358"/>
            <a:ext cx="158846" cy="1064987"/>
          </a:xfrm>
          <a:prstGeom prst="bentConnector4">
            <a:avLst>
              <a:gd name="adj1" fmla="val 143913"/>
              <a:gd name="adj2" fmla="val 56502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1"/>
          <p:cNvCxnSpPr>
            <a:stCxn id="85" idx="3"/>
            <a:endCxn id="80" idx="2"/>
          </p:cNvCxnSpPr>
          <p:nvPr/>
        </p:nvCxnSpPr>
        <p:spPr>
          <a:xfrm flipV="1">
            <a:off x="3868937" y="2800511"/>
            <a:ext cx="718347" cy="725630"/>
          </a:xfrm>
          <a:prstGeom prst="bentConnector2">
            <a:avLst/>
          </a:prstGeom>
          <a:ln w="9525"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5168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wr</a:t>
            </a:r>
            <a:endParaRPr lang="he-IL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4798313"/>
            <a:ext cx="762496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Mem</a:t>
            </a:r>
            <a:r>
              <a:rPr lang="en-US" sz="1100" dirty="0" smtClean="0"/>
              <a:t> Ctrl </a:t>
            </a:r>
            <a:r>
              <a:rPr lang="en-US" sz="1100" dirty="0" err="1" smtClean="0"/>
              <a:t>rd</a:t>
            </a:r>
            <a:endParaRPr lang="he-IL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333034" y="5295596"/>
            <a:ext cx="762496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Arbiter</a:t>
            </a:r>
            <a:endParaRPr lang="he-IL" sz="1100" dirty="0"/>
          </a:p>
        </p:txBody>
      </p:sp>
      <p:cxnSp>
        <p:nvCxnSpPr>
          <p:cNvPr id="98" name="Elbow Connector 41"/>
          <p:cNvCxnSpPr>
            <a:stCxn id="64" idx="3"/>
            <a:endCxn id="25" idx="2"/>
          </p:cNvCxnSpPr>
          <p:nvPr/>
        </p:nvCxnSpPr>
        <p:spPr>
          <a:xfrm flipV="1">
            <a:off x="658312" y="4261029"/>
            <a:ext cx="1244264" cy="67781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41"/>
          <p:cNvCxnSpPr>
            <a:stCxn id="65" idx="3"/>
            <a:endCxn id="25" idx="2"/>
          </p:cNvCxnSpPr>
          <p:nvPr/>
        </p:nvCxnSpPr>
        <p:spPr>
          <a:xfrm flipV="1">
            <a:off x="658312" y="4261029"/>
            <a:ext cx="1244264" cy="283805"/>
          </a:xfrm>
          <a:prstGeom prst="bentConnector2">
            <a:avLst/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41"/>
          <p:cNvCxnSpPr/>
          <p:nvPr/>
        </p:nvCxnSpPr>
        <p:spPr>
          <a:xfrm flipV="1">
            <a:off x="658312" y="4602380"/>
            <a:ext cx="2191188" cy="50176"/>
          </a:xfrm>
          <a:prstGeom prst="bentConnector3">
            <a:avLst>
              <a:gd name="adj1" fmla="val 50000"/>
            </a:avLst>
          </a:prstGeom>
          <a:ln w="9525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33"/>
          <p:cNvCxnSpPr>
            <a:stCxn id="97" idx="3"/>
            <a:endCxn id="96" idx="2"/>
          </p:cNvCxnSpPr>
          <p:nvPr/>
        </p:nvCxnSpPr>
        <p:spPr>
          <a:xfrm flipV="1">
            <a:off x="2095530" y="5229200"/>
            <a:ext cx="121414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33"/>
          <p:cNvCxnSpPr>
            <a:stCxn id="97" idx="1"/>
            <a:endCxn id="95" idx="2"/>
          </p:cNvCxnSpPr>
          <p:nvPr/>
        </p:nvCxnSpPr>
        <p:spPr>
          <a:xfrm rot="10800000">
            <a:off x="1166416" y="5229201"/>
            <a:ext cx="166618" cy="19720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33"/>
          <p:cNvCxnSpPr>
            <a:stCxn id="21" idx="0"/>
            <a:endCxn id="97" idx="2"/>
          </p:cNvCxnSpPr>
          <p:nvPr/>
        </p:nvCxnSpPr>
        <p:spPr>
          <a:xfrm rot="16200000" flipV="1">
            <a:off x="1830090" y="5441399"/>
            <a:ext cx="280125" cy="511740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33"/>
          <p:cNvCxnSpPr>
            <a:stCxn id="96" idx="3"/>
            <a:endCxn id="22" idx="2"/>
          </p:cNvCxnSpPr>
          <p:nvPr/>
        </p:nvCxnSpPr>
        <p:spPr>
          <a:xfrm flipV="1">
            <a:off x="2598192" y="4793345"/>
            <a:ext cx="256649" cy="220412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41"/>
          <p:cNvCxnSpPr>
            <a:stCxn id="95" idx="0"/>
            <a:endCxn id="25" idx="1"/>
          </p:cNvCxnSpPr>
          <p:nvPr/>
        </p:nvCxnSpPr>
        <p:spPr>
          <a:xfrm rot="5400000" flipH="1" flipV="1">
            <a:off x="1036986" y="4262477"/>
            <a:ext cx="665266" cy="406406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73264" y="2369624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/>
              <a:t>X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040897" y="3310697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Y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1868955" y="2467885"/>
            <a:ext cx="8280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INTERCON </a:t>
            </a:r>
          </a:p>
          <a:p>
            <a:pPr algn="ctr" rtl="0"/>
            <a:r>
              <a:rPr lang="en-US" sz="1100" dirty="0" smtClean="0"/>
              <a:t>Z</a:t>
            </a:r>
            <a:endParaRPr lang="he-IL" sz="1100" dirty="0"/>
          </a:p>
        </p:txBody>
      </p:sp>
      <p:sp>
        <p:nvSpPr>
          <p:cNvPr id="100" name="אליפסה 99"/>
          <p:cNvSpPr/>
          <p:nvPr/>
        </p:nvSpPr>
        <p:spPr>
          <a:xfrm>
            <a:off x="6516216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3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8 -0.00092 C -0.03351 -0.00763 -0.02431 -0.00486 -0.04601 -0.00694 C -0.05903 -0.01272 -0.0724 -0.02035 -0.08594 -0.02336 C -0.09149 -0.02821 -0.09809 -0.03307 -0.10451 -0.03561 C -0.10764 -0.03978 -0.11007 -0.0451 -0.11372 -0.0481 C -0.11528 -0.04949 -0.11701 -0.05042 -0.1184 -0.05203 C -0.12205 -0.05597 -0.12396 -0.06244 -0.1276 -0.06637 C -0.12882 -0.06776 -0.13073 -0.06753 -0.13212 -0.06845 C -0.13385 -0.06961 -0.13542 -0.071 -0.13681 -0.07262 C -0.13854 -0.07447 -0.13941 -0.07747 -0.14132 -0.07886 C -0.14323 -0.08025 -0.14549 -0.08002 -0.14757 -0.08071 C -0.15764 -0.08441 -0.16632 -0.08719 -0.17674 -0.08904 C -0.18889 -0.09436 -0.2026 -0.0932 -0.21528 -0.09505 C -0.22292 -0.09436 -0.2309 -0.09551 -0.23837 -0.0932 C -0.2401 -0.09274 -0.23993 -0.08857 -0.24132 -0.08696 C -0.24254 -0.08557 -0.24445 -0.08557 -0.24601 -0.08487 C -0.24809 -0.08071 -0.25017 -0.07678 -0.25226 -0.07262 C -0.25469 -0.06799 -0.25521 -0.0562 -0.25521 -0.0562 C -0.25642 -0.04209 -0.25695 -0.01249 -0.27222 -0.00902 C -0.28299 -0.00647 -0.27847 -0.00809 -0.28594 -0.00509 C -0.29635 -0.00671 -0.30278 -0.00809 -0.31215 -0.01318 C -0.3151 -0.0148 -0.32135 -0.01734 -0.32135 -0.01734 C -0.32431 -0.02104 -0.32813 -0.02336 -0.33056 -0.02752 C -0.33212 -0.0303 -0.33368 -0.04556 -0.33368 -0.04602 C -0.33646 -0.06059 -0.3401 -0.07377 -0.34132 -0.08904 C -0.34254 -0.10338 -0.34028 -0.13205 -0.35365 -0.1383 C -0.35972 -0.14986 -0.36111 -0.14847 -0.37222 -0.14639 C -0.38299 -0.14153 -0.37326 -0.13737 -0.37674 -0.12373 C -0.37726 -0.11771 -0.3783 -0.1117 -0.3783 -0.10546 C -0.3783 -0.08904 -0.37396 -0.1006 -0.37986 -0.08904 C -0.37934 -0.07886 -0.37934 -0.06845 -0.3783 -0.05828 C -0.37778 -0.05412 -0.37517 -0.05042 -0.37517 -0.04602 C -0.37517 -0.04163 -0.3783 -0.03376 -0.3783 -0.03376 C -0.37552 -0.02289 -0.37986 -0.01203 -0.38455 -0.00301 C -0.38698 0.00786 -0.39427 0.0155 -0.40295 0.0155 " pathEditMode="relative" ptsTypes="ffffffffffffffffffffffffffffffffff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96 0.01549 C -0.42014 0.03006 -0.44011 0.03769 -0.4599 0.04417 C -0.46459 0.04856 -0.4691 0.05018 -0.47379 0.05434 C -0.47587 0.05851 -0.47726 0.06313 -0.47987 0.0666 C -0.48143 0.06868 -0.48316 0.07053 -0.48455 0.07284 C -0.49428 0.0895 -0.48629 0.08117 -0.49532 0.08926 C -0.49584 0.09135 -0.49566 0.09412 -0.49688 0.09528 C -0.49948 0.09782 -0.50608 0.09944 -0.50608 0.09967 C -0.51216 0.10777 -0.51962 0.11239 -0.52448 0.1221 C -0.52396 0.12812 -0.52518 0.13506 -0.52292 0.14037 C -0.52153 0.14361 -0.51789 0.14338 -0.51528 0.14454 C -0.50747 0.14777 -0.5 0.15194 -0.49219 0.15471 C -0.48664 0.15957 -0.48073 0.16234 -0.47518 0.1672 C -0.47188 0.17391 -0.46945 0.18108 -0.46598 0.18755 C -0.46771 0.2049 -0.47014 0.23242 -0.48455 0.23889 C -0.48924 0.24514 -0.49445 0.24814 -0.49983 0.25323 C -0.5033 0.26618 -0.49827 0.253 -0.50764 0.26133 C -0.50921 0.26271 -0.50921 0.26595 -0.51059 0.26757 C -0.51337 0.27081 -0.51667 0.27289 -0.5198 0.27567 C -0.52205 0.27775 -0.525 0.27844 -0.52761 0.27983 C -0.53073 0.28122 -0.53681 0.28399 -0.53681 0.28422 C -0.5573 0.28214 -0.55625 0.28214 -0.57066 0.27567 C -0.57987 0.26757 -0.58924 0.25948 -0.59827 0.25115 C -0.60313 0.24676 -0.61528 0.24491 -0.61528 0.24514 C -0.62743 0.24722 -0.62344 0.24352 -0.62917 0.25115 " pathEditMode="relative" rAng="0" ptsTypes="ffffffffffffffffffffffff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7 0.21508 C -0.61285 0.21693 -0.5974 0.22017 -0.5816 0.22549 C -0.57847 0.22826 -0.57587 0.23196 -0.5724 0.23358 C -0.56927 0.23497 -0.56302 0.23774 -0.56302 0.23797 C -0.5599 0.24052 -0.55695 0.24306 -0.55382 0.24584 C -0.55104 0.24815 -0.54462 0.25 -0.54462 0.25023 C -0.53004 0.24723 -0.51406 0.24676 -0.50156 0.23566 C -0.49826 0.22896 -0.4941 0.22387 -0.4908 0.21716 C -0.49028 0.21439 -0.48993 0.21184 -0.48924 0.20907 C -0.48837 0.2049 -0.48611 0.19681 -0.48611 0.19704 C -0.48472 0.18432 -0.48125 0.16466 -0.49236 0.15981 C -0.50226 0.15102 -0.50712 0.14639 -0.51545 0.13529 C -0.5191 0.13044 -0.52153 0.11679 -0.52153 0.11702 C -0.51719 0.09968 -0.51111 0.10222 -0.5 0.09829 C -0.49688 0.09713 -0.4908 0.09436 -0.4908 0.09459 C -0.48559 0.08973 -0.4816 0.08811 -0.47535 0.08603 C -0.46823 0.07655 -0.46163 0.06522 -0.45695 0.05319 C -0.45469 0.04718 -0.45365 0.04279 -0.44931 0.03885 C -0.44861 0.03816 -0.44063 0.03515 -0.43993 0.03492 C -0.43195 0.03145 -0.43073 0.02868 -0.42153 0.0266 C -0.41372 0.0229 -0.40608 0.02336 -0.39844 0.0185 C -0.39375 0.01203 -0.38941 0.01041 -0.38455 0.00416 C -0.38281 -0.00347 -0.37969 -0.00925 -0.37726 -0.01642 C -0.37969 -0.03099 -0.37483 -0.0451 -0.37847 -0.05943 C -0.37986 -0.07331 -0.38177 -0.08649 -0.38316 -0.10037 C -0.38073 -0.12442 -0.37552 -0.13367 -0.35851 -0.14153 C -0.35122 -0.1383 -0.34392 -0.13367 -0.33698 -0.12905 C -0.33281 -0.11286 -0.33906 -0.13205 -0.33073 -0.12095 C -0.32813 -0.11748 -0.32465 -0.10869 -0.32465 -0.10846 C -0.32708 -0.09898 -0.32379 -0.09944 -0.32153 -0.09019 C -0.32031 -0.07562 -0.31823 -0.06175 -0.31701 -0.04718 C -0.32118 -0.02821 -0.31059 -0.00393 -0.29688 0.00208 C -0.29184 0.00069 -0.28646 0.00023 -0.2816 -0.00208 C -0.27847 -0.00347 -0.2724 -0.00624 -0.2724 -0.00601 C -0.26788 -0.01203 -0.26441 -0.01573 -0.25851 -0.0185 C -0.25434 -0.02636 -0.25729 -0.0296 -0.25035 -0.03284 C -0.24514 -0.05412 -0.2507 -0.02891 -0.24462 -0.04718 C -0.23924 -0.06337 -0.24514 -0.05597 -0.23698 -0.0636 C -0.23004 -0.07678 -0.21788 -0.07239 -0.20625 -0.07377 C -0.2026 -0.07424 -0.19896 -0.07539 -0.19531 -0.07585 C -0.18924 -0.07678 -0.18299 -0.07724 -0.17691 -0.07794 C -0.15816 -0.07678 -0.12951 -0.07447 -0.11146 -0.0636 C -0.10278 -0.05897 -0.09757 -0.05042 -0.09028 -0.0451 C -0.0842 -0.03492 -0.07726 -0.02914 -0.07083 -0.02058 C -0.06754 -0.00717 -0.05781 0.00393 -0.04879 0.0081 C -0.03542 0.00601 -0.04167 0.00624 -0.03229 0.00624 " pathEditMode="relative" rAng="0" ptsTypes="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9 0.01966 0.00313 0.02637 -0.01076 0.03284 C -0.01736 0.03053 -0.02413 0.02891 -0.03073 0.02683 C -0.04045 0.03076 -0.04774 0.03145 -0.0585 0.03284 C -0.07916 0.03145 -0.09392 0.02845 -0.11389 0.03076 C -0.12847 0.03469 -0.14409 0.03932 -0.1585 0.03284 C -0.17708 0.03539 -0.19514 0.03377 -0.21389 0.037 C -0.21545 0.0377 -0.21701 0.03816 -0.21857 0.03909 C -0.22014 0.04024 -0.22135 0.04209 -0.22309 0.04302 C -0.23264 0.04764 -0.24392 0.04996 -0.25382 0.05342 C -0.2559 0.05759 -0.25798 0.06152 -0.26007 0.06568 C -0.26111 0.06776 -0.26319 0.07193 -0.26319 0.07193 C -0.25347 0.09066 -0.23906 0.09528 -0.22309 0.1006 C -0.19375 0.09922 -0.16736 0.09459 -0.13854 0.0902 C -0.12413 0.08118 -0.10312 0.09228 -0.08767 0.09436 C -0.07031 0.09251 -0.05434 0.08811 -0.03698 0.08626 C -0.02239 0.08303 -0.00659 0.08095 0.00608 0.06984 C 0.01181 0.07054 0.01754 0.07054 0.02309 0.07193 C 0.03195 0.07401 0.03941 0.08418 0.04757 0.08811 C 0.06059 0.09436 0.07552 0.09783 0.08924 0.1006 C 0.09966 0.09922 0.10868 0.09875 0.11841 0.09436 C 0.11667 0.08141 0.11372 0.0821 0.11841 0.0821 " pathEditMode="relative" ptsTypes="fffffffffffffffffffff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0" grpId="2" animBg="1"/>
      <p:bldP spid="10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 plan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5254" y="1106269"/>
            <a:ext cx="7069074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Data </a:t>
            </a:r>
            <a:r>
              <a:rPr lang="en-US" sz="2400" dirty="0" smtClean="0"/>
              <a:t>scenarios - Different data amounts </a:t>
            </a:r>
          </a:p>
          <a:p>
            <a:pPr algn="l" rtl="0"/>
            <a:r>
              <a:rPr lang="en-US" dirty="0" smtClean="0"/>
              <a:t>1.    Adding / removing several symbols to a frame.</a:t>
            </a:r>
          </a:p>
          <a:p>
            <a:pPr lvl="0" algn="l" rtl="0"/>
            <a:r>
              <a:rPr lang="en-US" dirty="0" smtClean="0"/>
              <a:t>2.    Adding </a:t>
            </a:r>
            <a:r>
              <a:rPr lang="en-US" dirty="0"/>
              <a:t>the same symbol in different locations in a frame.</a:t>
            </a:r>
          </a:p>
          <a:p>
            <a:pPr lvl="0" algn="l" rtl="0"/>
            <a:r>
              <a:rPr lang="en-US" dirty="0"/>
              <a:t>3</a:t>
            </a:r>
            <a:r>
              <a:rPr lang="en-US" dirty="0" smtClean="0"/>
              <a:t>.    Checking </a:t>
            </a:r>
            <a:r>
              <a:rPr lang="en-US" dirty="0"/>
              <a:t>the “Clear Screen” feature.</a:t>
            </a:r>
          </a:p>
          <a:p>
            <a:pPr lvl="0" algn="l" rtl="0"/>
            <a:r>
              <a:rPr lang="en-US" dirty="0"/>
              <a:t>4</a:t>
            </a:r>
            <a:r>
              <a:rPr lang="en-US" dirty="0" smtClean="0"/>
              <a:t>.    Adding / </a:t>
            </a:r>
            <a:r>
              <a:rPr lang="en-US" dirty="0"/>
              <a:t>removing symbols from “problematic” </a:t>
            </a:r>
            <a:r>
              <a:rPr lang="en-US" dirty="0" smtClean="0"/>
              <a:t>locations.</a:t>
            </a:r>
            <a:endParaRPr lang="en-US" dirty="0"/>
          </a:p>
          <a:p>
            <a:pPr marL="342900" lvl="0" indent="-342900" algn="l" rtl="0">
              <a:buAutoNum type="arabicPeriod" startAt="5"/>
            </a:pPr>
            <a:r>
              <a:rPr lang="en-US" dirty="0" smtClean="0"/>
              <a:t>Making </a:t>
            </a:r>
            <a:r>
              <a:rPr lang="en-US" dirty="0"/>
              <a:t>the maximum number of </a:t>
            </a:r>
            <a:r>
              <a:rPr lang="en-US" dirty="0" smtClean="0"/>
              <a:t>changes </a:t>
            </a:r>
            <a:r>
              <a:rPr lang="en-US" dirty="0"/>
              <a:t>between frames</a:t>
            </a:r>
            <a:r>
              <a:rPr lang="en-US" dirty="0" smtClean="0"/>
              <a:t>.</a:t>
            </a:r>
          </a:p>
          <a:p>
            <a:pPr marL="342900" lvl="0" indent="-342900" algn="l" rtl="0">
              <a:buAutoNum type="arabicPeriod" startAt="5"/>
            </a:pPr>
            <a:endParaRPr lang="en-US" dirty="0"/>
          </a:p>
          <a:p>
            <a:pPr lvl="0" algn="l" rtl="0"/>
            <a:endParaRPr lang="en-US" dirty="0" smtClean="0"/>
          </a:p>
          <a:p>
            <a:pPr lvl="0" algn="l" rtl="0"/>
            <a:endParaRPr lang="en-US" dirty="0"/>
          </a:p>
          <a:p>
            <a:pPr algn="l" rtl="0"/>
            <a:r>
              <a:rPr lang="en-US" sz="1100" dirty="0"/>
              <a:t> </a:t>
            </a:r>
          </a:p>
          <a:p>
            <a:pPr algn="l" rtl="0"/>
            <a:r>
              <a:rPr lang="en-US" sz="2400" dirty="0"/>
              <a:t>Timing </a:t>
            </a:r>
            <a:r>
              <a:rPr lang="en-US" sz="2400" dirty="0" smtClean="0"/>
              <a:t>Scenarios - Different </a:t>
            </a:r>
            <a:r>
              <a:rPr lang="en-US" sz="2400" dirty="0"/>
              <a:t>timings relatively to the VSYNC signal:</a:t>
            </a:r>
          </a:p>
          <a:p>
            <a:pPr marL="228600" lvl="0" indent="-228600" algn="l" rtl="0">
              <a:buAutoNum type="arabicPeriod"/>
            </a:pPr>
            <a:r>
              <a:rPr lang="en-US" dirty="0" smtClean="0"/>
              <a:t>   Adding / </a:t>
            </a:r>
            <a:r>
              <a:rPr lang="en-US" dirty="0"/>
              <a:t>removing symbols right </a:t>
            </a:r>
            <a:r>
              <a:rPr lang="en-US" dirty="0" smtClean="0"/>
              <a:t>after / right before </a:t>
            </a:r>
            <a:r>
              <a:rPr lang="en-US" dirty="0"/>
              <a:t>a VSYNC arrival. </a:t>
            </a:r>
            <a:endParaRPr lang="en-US" dirty="0" smtClean="0"/>
          </a:p>
          <a:p>
            <a:pPr marL="228600" indent="-228600" algn="l" rtl="0">
              <a:buFontTx/>
              <a:buAutoNum type="arabicPeriod"/>
            </a:pPr>
            <a:r>
              <a:rPr lang="en-US" dirty="0" smtClean="0"/>
              <a:t>   Adding / </a:t>
            </a:r>
            <a:r>
              <a:rPr lang="en-US" dirty="0"/>
              <a:t>removing symbols long after/before a VSYNC arrival. </a:t>
            </a:r>
          </a:p>
          <a:p>
            <a:pPr lvl="0" algn="l" rtl="0"/>
            <a:r>
              <a:rPr lang="en-US" dirty="0" smtClean="0"/>
              <a:t>3.    Adding / </a:t>
            </a:r>
            <a:r>
              <a:rPr lang="en-US" dirty="0"/>
              <a:t>removing symbols right when VSYNC active pulse arrives.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4950"/>
            <a:ext cx="1088335" cy="76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31599"/>
            <a:ext cx="1082438" cy="76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31599"/>
            <a:ext cx="1082439" cy="76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7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7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8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9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0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2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3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4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391400" cy="5559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Introduction</a:t>
            </a:r>
            <a:endParaRPr lang="en-US" sz="900" dirty="0" smtClean="0"/>
          </a:p>
          <a:p>
            <a:pPr algn="l" rtl="0"/>
            <a:r>
              <a:rPr lang="en-US" dirty="0" smtClean="0"/>
              <a:t>Top Architecture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Testability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 smtClean="0"/>
              <a:t>GUI</a:t>
            </a:r>
          </a:p>
          <a:p>
            <a:pPr algn="l" rtl="0"/>
            <a:endParaRPr lang="en-US" sz="900" dirty="0" smtClean="0"/>
          </a:p>
          <a:p>
            <a:pPr algn="l" rtl="0"/>
            <a:r>
              <a:rPr lang="en-US" dirty="0"/>
              <a:t>Synthesis – P&amp;R</a:t>
            </a:r>
            <a:endParaRPr lang="en-US" sz="800" dirty="0" smtClean="0"/>
          </a:p>
          <a:p>
            <a:pPr algn="l" rtl="0"/>
            <a:r>
              <a:rPr lang="en-US" dirty="0" smtClean="0"/>
              <a:t>Summary</a:t>
            </a:r>
          </a:p>
          <a:p>
            <a:pPr algn="l" rt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6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70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6257" y="1945230"/>
            <a:ext cx="7056063" cy="4076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he-IL" sz="1100" dirty="0">
                <a:effectLst/>
                <a:ea typeface="Calibri"/>
                <a:cs typeface="Arial"/>
              </a:rPr>
              <a:t> </a:t>
            </a:r>
            <a:endParaRPr lang="en-US" sz="1100" dirty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  <a:endParaRPr lang="en-US" sz="1100" dirty="0" smtClean="0">
              <a:effectLst/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a typeface="Calibri"/>
              <a:cs typeface="Arial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Display Controller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2829" y="2652015"/>
            <a:ext cx="1065993" cy="65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44255" y="3373828"/>
            <a:ext cx="1763735" cy="96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Calibri"/>
                <a:cs typeface="Arial"/>
              </a:rPr>
              <a:t>SG Top</a:t>
            </a:r>
            <a:endParaRPr lang="en-US" sz="2800" dirty="0">
              <a:effectLst/>
              <a:ea typeface="Calibri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60507" y="2193364"/>
            <a:ext cx="1375625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ea typeface="Calibri"/>
                <a:cs typeface="Arial"/>
              </a:rPr>
              <a:t>VESA</a:t>
            </a:r>
            <a:r>
              <a:rPr lang="en-US" sz="1100" dirty="0" smtClean="0">
                <a:effectLst/>
                <a:ea typeface="Calibri"/>
                <a:cs typeface="Arial"/>
              </a:rPr>
              <a:t> </a:t>
            </a:r>
            <a:r>
              <a:rPr lang="en-US" dirty="0" smtClean="0">
                <a:effectLst/>
                <a:ea typeface="Calibri"/>
                <a:cs typeface="Arial"/>
              </a:rPr>
              <a:t>ctrl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0507" y="3373828"/>
            <a:ext cx="1375625" cy="9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DC FIFO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79056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 rot="19842305">
            <a:off x="3000142" y="2727204"/>
            <a:ext cx="1793659" cy="42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VSYNC , req_ln_trig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44255" y="2193364"/>
            <a:ext cx="1240429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ea typeface="Calibri"/>
                <a:cs typeface="Arial"/>
              </a:rPr>
              <a:t>Opcode</a:t>
            </a:r>
            <a:r>
              <a:rPr lang="en-US" dirty="0" smtClean="0">
                <a:effectLst/>
                <a:ea typeface="Calibri"/>
                <a:cs typeface="Arial"/>
              </a:rPr>
              <a:t> Parser</a:t>
            </a:r>
            <a:endParaRPr lang="en-US" dirty="0">
              <a:effectLst/>
              <a:ea typeface="Calibri"/>
              <a:cs typeface="Arial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2851549" y="2922695"/>
            <a:ext cx="71066" cy="330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2250716" y="4824972"/>
            <a:ext cx="1756771" cy="61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ea typeface="Calibri"/>
                <a:cs typeface="Arial"/>
              </a:rPr>
              <a:t>SDRAM model</a:t>
            </a:r>
            <a:endParaRPr lang="en-US" sz="2000" dirty="0">
              <a:effectLst/>
              <a:ea typeface="Calibri"/>
              <a:cs typeface="Arial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2851549" y="4411433"/>
            <a:ext cx="70474" cy="3233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3" name="Right Arrow 52"/>
          <p:cNvSpPr/>
          <p:nvPr/>
        </p:nvSpPr>
        <p:spPr>
          <a:xfrm>
            <a:off x="6139977" y="3719696"/>
            <a:ext cx="497464" cy="21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6812194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6973718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7148166" y="3765145"/>
            <a:ext cx="89826" cy="127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1106106" y="3356992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ea typeface="Calibri"/>
                <a:cs typeface="Arial"/>
              </a:rPr>
              <a:t>SG register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952575" y="3514949"/>
            <a:ext cx="243161" cy="127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2" name="Right Arrow 31"/>
          <p:cNvSpPr/>
          <p:nvPr/>
        </p:nvSpPr>
        <p:spPr>
          <a:xfrm>
            <a:off x="770104" y="35149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3402122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Calibri"/>
                <a:cs typeface="Arial"/>
              </a:rPr>
              <a:t>WBS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Testing: Step by Step…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9390" y="3889000"/>
            <a:ext cx="788314" cy="41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a typeface="Calibri"/>
                <a:cs typeface="Arial"/>
              </a:rPr>
              <a:t>SG WBM</a:t>
            </a:r>
            <a:r>
              <a:rPr lang="he-IL" sz="1200" dirty="0" smtClean="0">
                <a:effectLst/>
                <a:ea typeface="Calibri"/>
                <a:cs typeface="Arial"/>
              </a:rPr>
              <a:t> </a:t>
            </a:r>
            <a:r>
              <a:rPr lang="en-US" sz="1200" dirty="0" smtClean="0">
                <a:effectLst/>
                <a:ea typeface="Calibri"/>
                <a:cs typeface="Arial"/>
              </a:rPr>
              <a:t>IF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68860" y="3950349"/>
            <a:ext cx="252002" cy="126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264804" y="3861048"/>
            <a:ext cx="540387" cy="3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WBM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9" name="Right Arrow 58"/>
          <p:cNvSpPr/>
          <p:nvPr/>
        </p:nvSpPr>
        <p:spPr>
          <a:xfrm rot="10800000">
            <a:off x="1979272" y="3974514"/>
            <a:ext cx="216464" cy="12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30" grpId="0" animBg="1"/>
      <p:bldP spid="31" grpId="0" animBg="1"/>
      <p:bldP spid="32" grpId="0" animBg="1"/>
      <p:bldP spid="33" grpId="0"/>
      <p:bldP spid="55" grpId="0" animBg="1"/>
      <p:bldP spid="56" grpId="0" animBg="1"/>
      <p:bldP spid="57" grpId="0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6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6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8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Waveforms Examples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49" y="1412776"/>
            <a:ext cx="7699109" cy="4229062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7596336" cy="3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4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4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4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4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4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4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5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5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5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53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Simulation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15052"/>
            <a:ext cx="6729412" cy="37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29081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Golden Model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" y="963716"/>
            <a:ext cx="6961189" cy="5894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135" y="951711"/>
            <a:ext cx="2843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AutoNum type="arabicPeriod"/>
            </a:pPr>
            <a:r>
              <a:rPr lang="en-US" sz="3200" dirty="0" smtClean="0"/>
              <a:t>Automation</a:t>
            </a:r>
          </a:p>
          <a:p>
            <a:pPr marL="342900" indent="-342900" algn="l" rtl="0">
              <a:buAutoNum type="arabicPeriod"/>
            </a:pPr>
            <a:r>
              <a:rPr lang="en-US" sz="3200" dirty="0" smtClean="0"/>
              <a:t>Random Tests</a:t>
            </a:r>
          </a:p>
        </p:txBody>
      </p:sp>
    </p:spTree>
    <p:extLst>
      <p:ext uri="{BB962C8B-B14F-4D97-AF65-F5344CB8AC3E}">
        <p14:creationId xmlns:p14="http://schemas.microsoft.com/office/powerpoint/2010/main" val="39492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21297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Final GUI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0033"/>
            <a:ext cx="6768752" cy="468924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2555776" y="5905408"/>
            <a:ext cx="0" cy="3319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5616" y="6237312"/>
            <a:ext cx="26882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Read from / Write to registers</a:t>
            </a:r>
            <a:endParaRPr lang="he-IL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683568" y="2033901"/>
            <a:ext cx="4032448" cy="31952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5536" y="5128944"/>
            <a:ext cx="4320480" cy="776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1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Lab Examination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4" name="Pictur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820"/>
            <a:ext cx="7410786" cy="501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Blinking Led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9988"/>
            <a:ext cx="6016575" cy="5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1423"/>
            <a:ext cx="5845125" cy="5087897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93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>
                <a:solidFill>
                  <a:schemeClr val="accent1"/>
                </a:solidFill>
              </a:rPr>
              <a:t>DE2 Board – Registers Values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55624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Synthesis Results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52601"/>
            <a:ext cx="5393729" cy="3470366"/>
          </a:xfrm>
          <a:prstGeom prst="rect">
            <a:avLst/>
          </a:prstGeom>
        </p:spPr>
      </p:pic>
      <p:sp>
        <p:nvSpPr>
          <p:cNvPr id="33" name="מלבן מעוגל 15"/>
          <p:cNvSpPr/>
          <p:nvPr/>
        </p:nvSpPr>
        <p:spPr>
          <a:xfrm>
            <a:off x="1512168" y="3356992"/>
            <a:ext cx="4572000" cy="838200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7647129" cy="756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6" y="2971322"/>
            <a:ext cx="7411210" cy="1223870"/>
          </a:xfrm>
          <a:prstGeom prst="rect">
            <a:avLst/>
          </a:prstGeom>
        </p:spPr>
      </p:pic>
      <p:sp>
        <p:nvSpPr>
          <p:cNvPr id="28" name="מלבן מעוגל 15"/>
          <p:cNvSpPr/>
          <p:nvPr/>
        </p:nvSpPr>
        <p:spPr>
          <a:xfrm>
            <a:off x="1651222" y="3238500"/>
            <a:ext cx="5801097" cy="956692"/>
          </a:xfrm>
          <a:prstGeom prst="roundRect">
            <a:avLst/>
          </a:prstGeom>
          <a:solidFill>
            <a:srgbClr val="FFFF00">
              <a:alpha val="7000"/>
            </a:srgbClr>
          </a:solidFill>
          <a:ln w="762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-36512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Problems &amp; Solutions - Example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	Interfacing Memory Management from Display Controller.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Problem: </a:t>
            </a:r>
            <a:r>
              <a:rPr lang="en-US" dirty="0" err="1" smtClean="0"/>
              <a:t>Platfom</a:t>
            </a:r>
            <a:r>
              <a:rPr lang="en-US" dirty="0" smtClean="0"/>
              <a:t> does not support this.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Solution: Changing </a:t>
            </a:r>
            <a:r>
              <a:rPr lang="en-US" dirty="0" err="1" smtClean="0"/>
              <a:t>Mem</a:t>
            </a:r>
            <a:r>
              <a:rPr lang="en-US" dirty="0" smtClean="0"/>
              <a:t> Ctrl RD 			       functionality </a:t>
            </a:r>
          </a:p>
        </p:txBody>
      </p:sp>
      <p:sp>
        <p:nvSpPr>
          <p:cNvPr id="15" name="Rectangle 23"/>
          <p:cNvSpPr/>
          <p:nvPr/>
        </p:nvSpPr>
        <p:spPr>
          <a:xfrm>
            <a:off x="323528" y="2492896"/>
            <a:ext cx="3569050" cy="223224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17" name="TextBox 14"/>
          <p:cNvSpPr txBox="1"/>
          <p:nvPr/>
        </p:nvSpPr>
        <p:spPr>
          <a:xfrm>
            <a:off x="2702470" y="3184122"/>
            <a:ext cx="925446" cy="52322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29" name="TextBox 15"/>
          <p:cNvSpPr txBox="1"/>
          <p:nvPr/>
        </p:nvSpPr>
        <p:spPr>
          <a:xfrm>
            <a:off x="1622350" y="4039998"/>
            <a:ext cx="9254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30" name="TextBox 13"/>
          <p:cNvSpPr txBox="1"/>
          <p:nvPr/>
        </p:nvSpPr>
        <p:spPr>
          <a:xfrm>
            <a:off x="614238" y="3184122"/>
            <a:ext cx="92544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31" name="TextBox 204"/>
          <p:cNvSpPr txBox="1"/>
          <p:nvPr/>
        </p:nvSpPr>
        <p:spPr>
          <a:xfrm>
            <a:off x="1500438" y="2508666"/>
            <a:ext cx="1199353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Memory Management</a:t>
            </a:r>
            <a:endParaRPr lang="he-IL" sz="1400" dirty="0"/>
          </a:p>
        </p:txBody>
      </p:sp>
      <p:sp>
        <p:nvSpPr>
          <p:cNvPr id="32" name="Rectangle 23"/>
          <p:cNvSpPr/>
          <p:nvPr/>
        </p:nvSpPr>
        <p:spPr>
          <a:xfrm>
            <a:off x="4067944" y="2492896"/>
            <a:ext cx="3569050" cy="223224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33" name="TextBox 204"/>
          <p:cNvSpPr txBox="1"/>
          <p:nvPr/>
        </p:nvSpPr>
        <p:spPr>
          <a:xfrm>
            <a:off x="5292080" y="2492896"/>
            <a:ext cx="1199353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Display Controller</a:t>
            </a:r>
            <a:endParaRPr lang="he-IL" sz="1400" dirty="0"/>
          </a:p>
        </p:txBody>
      </p:sp>
      <p:sp>
        <p:nvSpPr>
          <p:cNvPr id="35" name="TextBox 15"/>
          <p:cNvSpPr txBox="1"/>
          <p:nvPr/>
        </p:nvSpPr>
        <p:spPr>
          <a:xfrm>
            <a:off x="4932040" y="3284984"/>
            <a:ext cx="2160240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3200" dirty="0" smtClean="0"/>
              <a:t>Symbol Generator</a:t>
            </a:r>
            <a:endParaRPr lang="he-IL" sz="3200" dirty="0"/>
          </a:p>
        </p:txBody>
      </p:sp>
      <p:sp>
        <p:nvSpPr>
          <p:cNvPr id="36" name="TextBox 14"/>
          <p:cNvSpPr txBox="1"/>
          <p:nvPr/>
        </p:nvSpPr>
        <p:spPr>
          <a:xfrm>
            <a:off x="1619672" y="3501008"/>
            <a:ext cx="925446" cy="30777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Reg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endParaRPr lang="he-IL" sz="1400" dirty="0"/>
          </a:p>
        </p:txBody>
      </p:sp>
      <p:sp>
        <p:nvSpPr>
          <p:cNvPr id="3" name="Curved Right Arrow 2"/>
          <p:cNvSpPr/>
          <p:nvPr/>
        </p:nvSpPr>
        <p:spPr>
          <a:xfrm rot="5400000">
            <a:off x="3532538" y="1012938"/>
            <a:ext cx="720080" cy="2176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5642" y="1383268"/>
            <a:ext cx="113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5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4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5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6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7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8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9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40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41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42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Motivation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2224" y="1213859"/>
            <a:ext cx="7359352" cy="4332312"/>
          </a:xfrm>
        </p:spPr>
        <p:txBody>
          <a:bodyPr/>
          <a:lstStyle/>
          <a:p>
            <a:pPr algn="l" rtl="0"/>
            <a:r>
              <a:rPr lang="en-US" dirty="0" smtClean="0">
                <a:latin typeface="+mj-lt"/>
              </a:rPr>
              <a:t>Generating symbols on display screens is an essential operation these days. </a:t>
            </a:r>
          </a:p>
          <a:p>
            <a:pPr algn="l" rtl="0"/>
            <a:r>
              <a:rPr lang="en-US" dirty="0" smtClean="0">
                <a:latin typeface="+mj-lt"/>
              </a:rPr>
              <a:t>Commonly used in varies applications:</a:t>
            </a:r>
          </a:p>
          <a:p>
            <a:pPr algn="l" rtl="0">
              <a:buNone/>
            </a:pPr>
            <a:endParaRPr lang="en-US" dirty="0" smtClean="0">
              <a:latin typeface="+mj-lt"/>
            </a:endParaRPr>
          </a:p>
          <a:p>
            <a:pPr algn="l" rtl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7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8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14058"/>
            <a:ext cx="3259138" cy="2548938"/>
          </a:xfrm>
          <a:prstGeom prst="rect">
            <a:avLst/>
          </a:prstGeom>
          <a:noFill/>
        </p:spPr>
      </p:pic>
      <p:pic>
        <p:nvPicPr>
          <p:cNvPr id="19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673410"/>
            <a:ext cx="3597274" cy="257705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9600" y="4191000"/>
            <a:ext cx="2046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486" y="41910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4212193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sp>
        <p:nvSpPr>
          <p:cNvPr id="43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have we learned?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4876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Planning and Specifying a Project</a:t>
            </a:r>
          </a:p>
          <a:p>
            <a:pPr algn="l" rtl="0"/>
            <a:r>
              <a:rPr lang="en-US" dirty="0" smtClean="0"/>
              <a:t>Integration to </a:t>
            </a:r>
            <a:r>
              <a:rPr lang="en-US" dirty="0"/>
              <a:t>an </a:t>
            </a:r>
            <a:r>
              <a:rPr lang="en-US" dirty="0" smtClean="0"/>
              <a:t>existing platform</a:t>
            </a:r>
          </a:p>
          <a:p>
            <a:pPr algn="l" rtl="0"/>
            <a:r>
              <a:rPr lang="en-US" dirty="0" smtClean="0"/>
              <a:t>Protocols: UART, Wishbone, VESA</a:t>
            </a:r>
          </a:p>
          <a:p>
            <a:pPr algn="l" rtl="0"/>
            <a:r>
              <a:rPr lang="en-US" dirty="0" smtClean="0"/>
              <a:t>Verify logic correctness using waveforms, text files, BMP files and scripts</a:t>
            </a:r>
          </a:p>
          <a:p>
            <a:pPr algn="l" rtl="0"/>
            <a:r>
              <a:rPr lang="en-US" dirty="0" smtClean="0"/>
              <a:t>Synthesis &amp; Place and Route</a:t>
            </a:r>
          </a:p>
          <a:p>
            <a:pPr algn="l" rtl="0"/>
            <a:r>
              <a:rPr lang="en-US" dirty="0" smtClean="0"/>
              <a:t>Integration with real HW</a:t>
            </a:r>
          </a:p>
          <a:p>
            <a:pPr algn="l" rtl="0"/>
            <a:r>
              <a:rPr lang="en-US" dirty="0" smtClean="0"/>
              <a:t>Testing our HW using GUI </a:t>
            </a:r>
          </a:p>
          <a:p>
            <a:pPr algn="l" rtl="0"/>
            <a:r>
              <a:rPr lang="en-US" dirty="0" smtClean="0"/>
              <a:t>Documentation, SVN, Code Review</a:t>
            </a:r>
          </a:p>
        </p:txBody>
      </p:sp>
    </p:spTree>
    <p:extLst>
      <p:ext uri="{BB962C8B-B14F-4D97-AF65-F5344CB8AC3E}">
        <p14:creationId xmlns:p14="http://schemas.microsoft.com/office/powerpoint/2010/main" val="10729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64392"/>
            <a:ext cx="1066800" cy="118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47945"/>
              </p:ext>
            </p:extLst>
          </p:nvPr>
        </p:nvGraphicFramePr>
        <p:xfrm>
          <a:off x="1331640" y="1986642"/>
          <a:ext cx="5693296" cy="339490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007334"/>
                <a:gridCol w="1685962"/>
              </a:tblGrid>
              <a:tr h="377212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To do…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Due Date 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Wishbone integration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28.11.12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Integration with FPGA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12.12.12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342900" indent="-342900" algn="l" rtl="0">
                        <a:buNone/>
                      </a:pPr>
                      <a:r>
                        <a:rPr lang="en-US" dirty="0" smtClean="0">
                          <a:latin typeface="+mj-lt"/>
                        </a:rPr>
                        <a:t>Synthesis , P&amp;R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26.12.12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Lab Checks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Extend</a:t>
                      </a:r>
                      <a:r>
                        <a:rPr lang="en-US" baseline="0" dirty="0" smtClean="0">
                          <a:latin typeface="+mj-lt"/>
                        </a:rPr>
                        <a:t> GUI capabilities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9.1.13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+mj-lt"/>
                        </a:rPr>
                        <a:t>Full</a:t>
                      </a:r>
                      <a:r>
                        <a:rPr lang="en-US" baseline="0" dirty="0" smtClean="0">
                          <a:latin typeface="+mj-lt"/>
                        </a:rPr>
                        <a:t> system simulation and debug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23.1.13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debug in lab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6.2.13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  <a:tr h="377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Final Presentation part B</a:t>
                      </a:r>
                      <a:endParaRPr lang="he-IL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+mj-lt"/>
                        </a:rPr>
                        <a:t>20.2.13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86398" y="5445224"/>
            <a:ext cx="1763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Late of 2 months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70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?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4" descr="http://t0.gstatic.com/images?q=tbn:ANd9GcRuqSTN_0FB3bU339bV3hA1wv_cBDOnwtkUYRucHCsddAdoFL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079" y="1429525"/>
            <a:ext cx="3587105" cy="451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קבוצה 5"/>
          <p:cNvGrpSpPr/>
          <p:nvPr/>
        </p:nvGrpSpPr>
        <p:grpSpPr>
          <a:xfrm>
            <a:off x="-31551" y="0"/>
            <a:ext cx="9180512" cy="6858000"/>
            <a:chOff x="36512" y="0"/>
            <a:chExt cx="9144000" cy="6858000"/>
          </a:xfrm>
        </p:grpSpPr>
        <p:pic>
          <p:nvPicPr>
            <p:cNvPr id="31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32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33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34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35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36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37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38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39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40" name="מלבן 15"/>
          <p:cNvSpPr/>
          <p:nvPr/>
        </p:nvSpPr>
        <p:spPr>
          <a:xfrm>
            <a:off x="7893992" y="3916288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next … 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1638300"/>
            <a:ext cx="7182190" cy="4794716"/>
            <a:chOff x="323528" y="1638300"/>
            <a:chExt cx="7182190" cy="47947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3961656"/>
              <a:ext cx="3581790" cy="24713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638301"/>
              <a:ext cx="3578920" cy="2330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962400"/>
              <a:ext cx="3600400" cy="24706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638300"/>
              <a:ext cx="3600400" cy="23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6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9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20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1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2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3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4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5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6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7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8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8276" y="1453926"/>
            <a:ext cx="7498060" cy="442334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>
                <a:latin typeface="+mj-lt"/>
              </a:rPr>
              <a:t>Building SG block for FPGA in VHDL environment which: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1. receive changes on screen from Host.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pPr algn="l" rtl="0"/>
            <a:r>
              <a:rPr lang="en-US" dirty="0" smtClean="0">
                <a:latin typeface="+mj-lt"/>
              </a:rPr>
              <a:t>Integrating the block into an existing platform.</a:t>
            </a:r>
          </a:p>
          <a:p>
            <a:pPr algn="l" rtl="0"/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496" y="1272128"/>
            <a:ext cx="8229600" cy="438912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Reused Platform</a:t>
            </a:r>
          </a:p>
          <a:p>
            <a:pPr algn="l" rtl="0"/>
            <a:r>
              <a:rPr lang="en-US" sz="2400" dirty="0" smtClean="0"/>
              <a:t>Transmit 640x480 </a:t>
            </a:r>
            <a:r>
              <a:rPr lang="en-US" sz="2400" dirty="0"/>
              <a:t>grayscale </a:t>
            </a:r>
            <a:r>
              <a:rPr lang="en-US" sz="2400" dirty="0" smtClean="0"/>
              <a:t>frames</a:t>
            </a:r>
            <a:endParaRPr lang="en-US" sz="2400" dirty="0" smtClean="0">
              <a:latin typeface="+mj-lt"/>
            </a:endParaRPr>
          </a:p>
          <a:p>
            <a:pPr algn="l" rtl="0"/>
            <a:r>
              <a:rPr lang="en-US" sz="2400" dirty="0" smtClean="0"/>
              <a:t>Frames </a:t>
            </a:r>
            <a:r>
              <a:rPr lang="en-US" sz="2400" dirty="0"/>
              <a:t>divided into 20x15 (row x column) aligned blocks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l" rtl="0"/>
            <a:r>
              <a:rPr lang="en-US" sz="2400" dirty="0" smtClean="0">
                <a:latin typeface="+mj-lt"/>
              </a:rPr>
              <a:t>Each symbol size is 32X32 pixels</a:t>
            </a:r>
            <a:endParaRPr lang="en-US" sz="2400" dirty="0">
              <a:latin typeface="+mj-lt"/>
            </a:endParaRPr>
          </a:p>
          <a:p>
            <a:pPr marL="342900" lvl="1" indent="-342900" algn="l" rtl="0">
              <a:buFont typeface="Arial" pitchFamily="34" charset="0"/>
              <a:buChar char="•"/>
            </a:pPr>
            <a:r>
              <a:rPr lang="en-US" sz="2400" dirty="0"/>
              <a:t>Required size in SDRAM: (</a:t>
            </a:r>
            <a:r>
              <a:rPr lang="en-US" sz="2400" dirty="0" err="1"/>
              <a:t>num</a:t>
            </a:r>
            <a:r>
              <a:rPr lang="en-US" sz="2400" dirty="0"/>
              <a:t> of symbols) x 32 x 32 bytes</a:t>
            </a:r>
          </a:p>
          <a:p>
            <a:pPr algn="l" rtl="0"/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used: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40 MHz VESA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2. 100MHz System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133MHz SDRAM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8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9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20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21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22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23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24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25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26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27" name="מלבן 15"/>
          <p:cNvSpPr/>
          <p:nvPr/>
        </p:nvSpPr>
        <p:spPr>
          <a:xfrm>
            <a:off x="7893992" y="1447800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ideo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56608"/>
            <a:ext cx="3937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5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5"/>
          <p:cNvGrpSpPr/>
          <p:nvPr/>
        </p:nvGrpSpPr>
        <p:grpSpPr>
          <a:xfrm>
            <a:off x="-36512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pic>
        <p:nvPicPr>
          <p:cNvPr id="99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1691680" y="4941168"/>
            <a:ext cx="2065130" cy="1596337"/>
          </a:xfrm>
          <a:prstGeom prst="rect">
            <a:avLst/>
          </a:prstGeom>
        </p:spPr>
      </p:pic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Bird’s eye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2699792" y="1700808"/>
            <a:ext cx="2952328" cy="23042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Symbol Generator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Platform</a:t>
            </a:r>
            <a:endParaRPr lang="he-IL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Elbow Connector 37"/>
          <p:cNvCxnSpPr>
            <a:stCxn id="34" idx="3"/>
            <a:endCxn id="67" idx="1"/>
          </p:cNvCxnSpPr>
          <p:nvPr/>
        </p:nvCxnSpPr>
        <p:spPr>
          <a:xfrm>
            <a:off x="5652120" y="2852936"/>
            <a:ext cx="360040" cy="239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7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653136"/>
            <a:ext cx="1573397" cy="1191434"/>
          </a:xfrm>
          <a:prstGeom prst="rect">
            <a:avLst/>
          </a:prstGeom>
          <a:noFill/>
        </p:spPr>
      </p:pic>
      <p:cxnSp>
        <p:nvCxnSpPr>
          <p:cNvPr id="72" name="Elbow Connector 37"/>
          <p:cNvCxnSpPr>
            <a:stCxn id="34" idx="2"/>
            <a:endCxn id="99" idx="3"/>
          </p:cNvCxnSpPr>
          <p:nvPr/>
        </p:nvCxnSpPr>
        <p:spPr>
          <a:xfrm rot="5400000">
            <a:off x="3099247" y="4662627"/>
            <a:ext cx="1734273" cy="4191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51720" y="4509120"/>
            <a:ext cx="161307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Storage Devices</a:t>
            </a:r>
            <a:endParaRPr lang="he-IL" sz="2000" dirty="0" smtClean="0"/>
          </a:p>
        </p:txBody>
      </p:sp>
      <p:pic>
        <p:nvPicPr>
          <p:cNvPr id="8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772816"/>
            <a:ext cx="1512168" cy="1617639"/>
          </a:xfrm>
          <a:prstGeom prst="rect">
            <a:avLst/>
          </a:prstGeom>
          <a:noFill/>
        </p:spPr>
      </p:pic>
      <p:sp>
        <p:nvSpPr>
          <p:cNvPr id="88" name="TextBox 87"/>
          <p:cNvSpPr txBox="1"/>
          <p:nvPr/>
        </p:nvSpPr>
        <p:spPr>
          <a:xfrm>
            <a:off x="6012160" y="5589240"/>
            <a:ext cx="161307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Displays</a:t>
            </a:r>
            <a:endParaRPr lang="he-IL" sz="2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179512" y="3356992"/>
            <a:ext cx="144016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Generators</a:t>
            </a:r>
            <a:endParaRPr lang="he-IL" sz="2000" dirty="0" smtClean="0"/>
          </a:p>
        </p:txBody>
      </p:sp>
      <p:cxnSp>
        <p:nvCxnSpPr>
          <p:cNvPr id="95" name="Elbow Connector 37"/>
          <p:cNvCxnSpPr>
            <a:stCxn id="87" idx="3"/>
            <a:endCxn id="34" idx="1"/>
          </p:cNvCxnSpPr>
          <p:nvPr/>
        </p:nvCxnSpPr>
        <p:spPr>
          <a:xfrm>
            <a:off x="1691680" y="2581636"/>
            <a:ext cx="1008112" cy="27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אליפסה 101"/>
          <p:cNvSpPr/>
          <p:nvPr/>
        </p:nvSpPr>
        <p:spPr>
          <a:xfrm>
            <a:off x="1043608" y="234888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4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24699E-6 C 0.00156 0.00069 0.0033 0.00115 0.00469 0.00208 C 0.00729 0.00393 0.00955 0.00671 0.01233 0.00832 C 0.01667 0.01064 0.0217 0.01087 0.02621 0.01249 C 0.03802 0.01688 0.04965 0.02197 0.06163 0.02474 C 0.0783 0.03238 0.09479 0.03677 0.11233 0.03908 C 0.12604 0.0451 0.13802 0.05712 0.15087 0.06568 C 0.15399 0.06776 0.15694 0.07007 0.16007 0.07192 C 0.16302 0.07354 0.16927 0.07585 0.16927 0.07585 C 0.17396 0.0821 0.17691 0.08557 0.18316 0.08811 C 0.18368 0.09019 0.18351 0.09297 0.18472 0.09436 C 0.1868 0.09667 0.18993 0.09667 0.19236 0.09852 C 0.19618 0.10129 0.19948 0.10546 0.20312 0.10869 C 0.20781 0.11794 0.2151 0.12373 0.22153 0.13113 C 0.24167 0.15402 0.26233 0.17437 0.28924 0.18039 C 0.29844 0.17969 0.30781 0.17946 0.31701 0.17831 C 0.3349 0.17599 0.3158 0.17622 0.32309 0.17622 " pathEditMode="relative" ptsTypes="ffffffffffffffff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22 0.2012 C 0.34844 0.22317 0.35104 0.26411 0.35642 0.28515 C 0.35382 0.32008 0.35069 0.35477 0.34878 0.38969 C 0.3493 0.41235 0.34965 0.43478 0.35035 0.45745 C 0.35069 0.46762 0.35226 0.47803 0.35173 0.48821 C 0.35121 0.49908 0.33611 0.50416 0.33021 0.50671 C 0.32864 0.5074 0.32569 0.50856 0.32569 0.50879 C 0.30521 0.50671 0.28559 0.50231 0.26562 0.4963 C 0.26267 0.49538 0.25955 0.49468 0.25642 0.49422 C 0.24878 0.49283 0.23333 0.49029 0.23333 0.49052 C 0.225 0.48751 0.21753 0.48404 0.20868 0.48404 " pathEditMode="relative" rAng="0" ptsTypes="ffffffffffA">
                                      <p:cBhvr>
                                        <p:cTn id="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0.43964 C 0.21146 0.44103 0.2151 0.44126 0.21771 0.4438 C 0.21979 0.44589 0.22153 0.44843 0.22378 0.44982 C 0.22621 0.4512 0.22899 0.45097 0.23142 0.4519 C 0.23455 0.45305 0.24062 0.45606 0.24062 0.45629 C 0.24982 0.45537 0.2592 0.45514 0.2684 0.45398 C 0.2743 0.45329 0.27673 0.44635 0.28229 0.4438 C 0.2875 0.43687 0.29305 0.42669 0.29913 0.42114 C 0.30885 0.40218 0.31319 0.38437 0.31614 0.3617 C 0.31354 0.32193 0.31684 0.28261 0.3191 0.24283 C 0.31684 0.23312 0.32135 0.20722 0.32691 0.19982 " pathEditMode="relative" rAng="0" ptsTypes="ffffffffffA">
                                      <p:cBhvr>
                                        <p:cTn id="1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08 0.19033 C 0.34462 0.18247 0.36406 0.18895 0.38246 0.19033 C 0.39305 0.18848 0.40087 0.18617 0.41007 0.17993 C 0.41962 0.16143 0.40642 0.18432 0.41788 0.17183 C 0.41927 0.17021 0.41944 0.16721 0.42083 0.16559 C 0.42361 0.16235 0.43003 0.15749 0.43003 0.15773 C 0.43368 0.15033 0.43837 0.14801 0.44236 0.14107 C 0.45521 0.11887 0.44288 0.13668 0.45312 0.12257 C 0.45885 0.1006 0.44913 0.13391 0.45937 0.1124 C 0.46111 0.1087 0.46076 0.10384 0.4625 0.10014 C 0.46684 0.09089 0.47205 0.08256 0.47934 0.07748 C 0.48594 0.06476 0.49913 0.0673 0.50555 0.07956 C 0.50903 0.09413 0.51198 0.108 0.51476 0.12257 C 0.51649 0.14107 0.51788 0.15981 0.51319 0.17785 C 0.51128 0.19727 0.51423 0.21439 0.51788 0.23335 C 0.51892 0.25162 0.51927 0.26527 0.51476 0.28238 C 0.51337 0.2988 0.51146 0.31522 0.51007 0.33164 C 0.51059 0.33973 0.51059 0.34806 0.51163 0.35615 C 0.51562 0.38784 0.54462 0.38414 0.5625 0.38691 C 0.57656 0.39339 0.58229 0.38761 0.59635 0.38483 C 0.60139 0.38275 0.5993 0.38298 0.60243 0.38298 " pathEditMode="relative" rAng="0" ptsTypes="ffffffffffffffffffffA">
                                      <p:cBhvr>
                                        <p:cTn id="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57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8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59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60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61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62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63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64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65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66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Platform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8" name="Rounded Rectangle 3"/>
          <p:cNvSpPr/>
          <p:nvPr/>
        </p:nvSpPr>
        <p:spPr>
          <a:xfrm>
            <a:off x="5034092" y="1564179"/>
            <a:ext cx="2537088" cy="9718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TX Path</a:t>
            </a:r>
            <a:endParaRPr lang="he-IL" dirty="0">
              <a:latin typeface="+mj-lt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43430" y="3622211"/>
            <a:ext cx="2689313" cy="11433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latin typeface="+mj-lt"/>
              </a:rPr>
              <a:t>Memory</a:t>
            </a:r>
          </a:p>
          <a:p>
            <a:pPr algn="ctr" rtl="0"/>
            <a:r>
              <a:rPr lang="en-US" dirty="0" smtClean="0">
                <a:latin typeface="+mj-lt"/>
              </a:rPr>
              <a:t>Management</a:t>
            </a:r>
            <a:endParaRPr lang="he-IL" dirty="0">
              <a:latin typeface="+mj-lt"/>
            </a:endParaRPr>
          </a:p>
        </p:txBody>
      </p:sp>
      <p:sp>
        <p:nvSpPr>
          <p:cNvPr id="20" name="Rounded Rectangle 5"/>
          <p:cNvSpPr/>
          <p:nvPr/>
        </p:nvSpPr>
        <p:spPr>
          <a:xfrm>
            <a:off x="1431429" y="1575638"/>
            <a:ext cx="2232637" cy="9032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RX Path</a:t>
            </a:r>
            <a:endParaRPr lang="he-IL" dirty="0">
              <a:latin typeface="+mj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040329" y="5794578"/>
            <a:ext cx="1014835" cy="7431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pic>
        <p:nvPicPr>
          <p:cNvPr id="22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69" y="1964352"/>
            <a:ext cx="748497" cy="625173"/>
          </a:xfrm>
          <a:prstGeom prst="rect">
            <a:avLst/>
          </a:prstGeom>
          <a:noFill/>
        </p:spPr>
      </p:pic>
      <p:cxnSp>
        <p:nvCxnSpPr>
          <p:cNvPr id="23" name="Elbow Connector 8"/>
          <p:cNvCxnSpPr>
            <a:endCxn id="20" idx="1"/>
          </p:cNvCxnSpPr>
          <p:nvPr/>
        </p:nvCxnSpPr>
        <p:spPr>
          <a:xfrm flipV="1">
            <a:off x="924012" y="2027249"/>
            <a:ext cx="507417" cy="520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1813" y="5908911"/>
            <a:ext cx="862609" cy="45821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+mj-lt"/>
              </a:rPr>
              <a:t>SDRAM Controller</a:t>
            </a:r>
            <a:endParaRPr lang="he-IL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3297" y="5605449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26" name="Elbow Connector 12"/>
          <p:cNvCxnSpPr>
            <a:stCxn id="48" idx="2"/>
            <a:endCxn id="25" idx="0"/>
          </p:cNvCxnSpPr>
          <p:nvPr/>
        </p:nvCxnSpPr>
        <p:spPr>
          <a:xfrm rot="16200000" flipH="1">
            <a:off x="1888025" y="4920356"/>
            <a:ext cx="534412" cy="8357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2768975" y="4070472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6318" y="2478860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cxnSp>
        <p:nvCxnSpPr>
          <p:cNvPr id="29" name="Elbow Connector 140"/>
          <p:cNvCxnSpPr>
            <a:stCxn id="18" idx="0"/>
            <a:endCxn id="22" idx="1"/>
          </p:cNvCxnSpPr>
          <p:nvPr/>
        </p:nvCxnSpPr>
        <p:spPr>
          <a:xfrm rot="16200000" flipH="1" flipV="1">
            <a:off x="2927123" y="-1098575"/>
            <a:ext cx="712760" cy="6038267"/>
          </a:xfrm>
          <a:prstGeom prst="bentConnector4">
            <a:avLst>
              <a:gd name="adj1" fmla="val -32073"/>
              <a:gd name="adj2" fmla="val 1037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4779" y="2461236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19585" y="1955275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2" name="Elbow Connector 18"/>
          <p:cNvCxnSpPr>
            <a:stCxn id="31" idx="0"/>
          </p:cNvCxnSpPr>
          <p:nvPr/>
        </p:nvCxnSpPr>
        <p:spPr>
          <a:xfrm rot="10800000" flipV="1">
            <a:off x="4028567" y="2107271"/>
            <a:ext cx="810610" cy="828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0491" y="3450708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34" name="Rounded Rectangle 20"/>
          <p:cNvSpPr/>
          <p:nvPr/>
        </p:nvSpPr>
        <p:spPr>
          <a:xfrm>
            <a:off x="4609151" y="5230334"/>
            <a:ext cx="2334120" cy="10290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Display</a:t>
            </a:r>
          </a:p>
          <a:p>
            <a:pPr algn="ctr"/>
            <a:r>
              <a:rPr lang="en-US" dirty="0" smtClean="0">
                <a:latin typeface="+mj-lt"/>
              </a:rPr>
              <a:t>Controller</a:t>
            </a:r>
            <a:endParaRPr lang="he-IL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7311" y="5041206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36" name="Elbow Connector 133"/>
          <p:cNvCxnSpPr/>
          <p:nvPr/>
        </p:nvCxnSpPr>
        <p:spPr>
          <a:xfrm rot="16200000" flipV="1">
            <a:off x="3861951" y="3630866"/>
            <a:ext cx="1827011" cy="10533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3"/>
            <a:endCxn id="54" idx="1"/>
          </p:cNvCxnSpPr>
          <p:nvPr/>
        </p:nvCxnSpPr>
        <p:spPr>
          <a:xfrm>
            <a:off x="6943272" y="5744842"/>
            <a:ext cx="424559" cy="402158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9" name="Group 181"/>
          <p:cNvGrpSpPr/>
          <p:nvPr/>
        </p:nvGrpSpPr>
        <p:grpSpPr>
          <a:xfrm>
            <a:off x="7215988" y="5451572"/>
            <a:ext cx="659643" cy="986579"/>
            <a:chOff x="8143900" y="5000636"/>
            <a:chExt cx="928694" cy="1232854"/>
          </a:xfrm>
        </p:grpSpPr>
        <p:pic>
          <p:nvPicPr>
            <p:cNvPr id="54" name="Picture 53" descr="MC900391480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55" name="TextBox 4"/>
            <p:cNvSpPr txBox="1"/>
            <p:nvPr/>
          </p:nvSpPr>
          <p:spPr>
            <a:xfrm>
              <a:off x="8143900" y="5000636"/>
              <a:ext cx="928694" cy="496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VGA</a:t>
              </a:r>
            </a:p>
            <a:p>
              <a:pPr algn="ctr" rtl="0"/>
              <a:r>
                <a:rPr lang="en-US" sz="1000" dirty="0" smtClean="0">
                  <a:latin typeface="+mj-lt"/>
                </a:rPr>
                <a:t> Display</a:t>
              </a:r>
              <a:endParaRPr lang="he-IL" sz="1000" dirty="0">
                <a:latin typeface="+mj-lt"/>
              </a:endParaRPr>
            </a:p>
          </p:txBody>
        </p:sp>
      </p:grpSp>
      <p:pic>
        <p:nvPicPr>
          <p:cNvPr id="40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740050" y="5647015"/>
            <a:ext cx="813334" cy="6621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7939" y="5582140"/>
            <a:ext cx="863527" cy="397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>
                <a:latin typeface="+mj-lt"/>
              </a:rPr>
              <a:t>IS42S16400 SDRAM</a:t>
            </a:r>
            <a:endParaRPr lang="he-IL" sz="1000" dirty="0">
              <a:latin typeface="+mj-lt"/>
            </a:endParaRPr>
          </a:p>
        </p:txBody>
      </p:sp>
      <p:cxnSp>
        <p:nvCxnSpPr>
          <p:cNvPr id="42" name="Elbow Connector 41"/>
          <p:cNvCxnSpPr>
            <a:stCxn id="21" idx="1"/>
            <a:endCxn id="40" idx="3"/>
          </p:cNvCxnSpPr>
          <p:nvPr/>
        </p:nvCxnSpPr>
        <p:spPr>
          <a:xfrm rot="10800000">
            <a:off x="1553383" y="5978086"/>
            <a:ext cx="486946" cy="18808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133"/>
          <p:cNvCxnSpPr>
            <a:stCxn id="49" idx="0"/>
          </p:cNvCxnSpPr>
          <p:nvPr/>
        </p:nvCxnSpPr>
        <p:spPr>
          <a:xfrm rot="10800000">
            <a:off x="4203221" y="3458146"/>
            <a:ext cx="211015" cy="2258114"/>
          </a:xfrm>
          <a:prstGeom prst="bentConnector4">
            <a:avLst>
              <a:gd name="adj1" fmla="val 107002"/>
              <a:gd name="adj2" fmla="val 5338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1"/>
          <p:cNvCxnSpPr>
            <a:stCxn id="30" idx="2"/>
          </p:cNvCxnSpPr>
          <p:nvPr/>
        </p:nvCxnSpPr>
        <p:spPr>
          <a:xfrm rot="16200000" flipH="1">
            <a:off x="3030633" y="2410678"/>
            <a:ext cx="226657" cy="938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1"/>
          <p:cNvCxnSpPr>
            <a:stCxn id="33" idx="0"/>
          </p:cNvCxnSpPr>
          <p:nvPr/>
        </p:nvCxnSpPr>
        <p:spPr>
          <a:xfrm rot="5400000" flipH="1" flipV="1">
            <a:off x="2658564" y="2495946"/>
            <a:ext cx="236510" cy="16730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1"/>
          <p:cNvCxnSpPr/>
          <p:nvPr/>
        </p:nvCxnSpPr>
        <p:spPr>
          <a:xfrm flipV="1">
            <a:off x="3292561" y="3481824"/>
            <a:ext cx="753883" cy="7644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8" idx="2"/>
          </p:cNvCxnSpPr>
          <p:nvPr/>
        </p:nvCxnSpPr>
        <p:spPr>
          <a:xfrm rot="5400000">
            <a:off x="4837567" y="2371961"/>
            <a:ext cx="266199" cy="10909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7523" y="4765561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94643" y="5564262"/>
            <a:ext cx="743178" cy="3039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041" y="1782721"/>
            <a:ext cx="554951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396" y="1124744"/>
            <a:ext cx="604188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43272" y="6216202"/>
            <a:ext cx="498175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VESA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1202" y="2922232"/>
            <a:ext cx="830483" cy="535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>
                <a:latin typeface="+mj-lt"/>
              </a:rPr>
              <a:t>Wishbone</a:t>
            </a:r>
          </a:p>
          <a:p>
            <a:r>
              <a:rPr lang="en-US" sz="1100" dirty="0" smtClean="0">
                <a:latin typeface="+mj-lt"/>
              </a:rPr>
              <a:t>INTERCON</a:t>
            </a:r>
            <a:endParaRPr lang="he-IL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קבוצה 5"/>
          <p:cNvGrpSpPr/>
          <p:nvPr/>
        </p:nvGrpSpPr>
        <p:grpSpPr>
          <a:xfrm>
            <a:off x="0" y="0"/>
            <a:ext cx="9180512" cy="6858000"/>
            <a:chOff x="36512" y="0"/>
            <a:chExt cx="9144000" cy="6858000"/>
          </a:xfrm>
        </p:grpSpPr>
        <p:pic>
          <p:nvPicPr>
            <p:cNvPr id="110" name="Picture 2" descr="C:\Users\Dor\Dropbox\Project\presentation\part A final presentation\backgrou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12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1" name="מלבן 7"/>
            <p:cNvSpPr/>
            <p:nvPr/>
          </p:nvSpPr>
          <p:spPr>
            <a:xfrm>
              <a:off x="7924800" y="15240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Introduction</a:t>
              </a:r>
              <a:endParaRPr lang="en-US" sz="1200" dirty="0"/>
            </a:p>
          </p:txBody>
        </p:sp>
        <p:sp>
          <p:nvSpPr>
            <p:cNvPr id="112" name="מלבן 8"/>
            <p:cNvSpPr/>
            <p:nvPr/>
          </p:nvSpPr>
          <p:spPr>
            <a:xfrm>
              <a:off x="7668344" y="1872343"/>
              <a:ext cx="1247056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Top Architecture</a:t>
              </a:r>
            </a:p>
          </p:txBody>
        </p:sp>
        <p:sp>
          <p:nvSpPr>
            <p:cNvPr id="113" name="מלבן 9"/>
            <p:cNvSpPr/>
            <p:nvPr/>
          </p:nvSpPr>
          <p:spPr>
            <a:xfrm>
              <a:off x="7924800" y="2220686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Integration</a:t>
              </a:r>
            </a:p>
          </p:txBody>
        </p:sp>
        <p:sp>
          <p:nvSpPr>
            <p:cNvPr id="114" name="מלבן 10"/>
            <p:cNvSpPr/>
            <p:nvPr/>
          </p:nvSpPr>
          <p:spPr>
            <a:xfrm>
              <a:off x="7924800" y="2569029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Flow</a:t>
              </a:r>
              <a:endParaRPr lang="en-US" sz="1200" dirty="0"/>
            </a:p>
          </p:txBody>
        </p:sp>
        <p:sp>
          <p:nvSpPr>
            <p:cNvPr id="115" name="מלבן 11"/>
            <p:cNvSpPr/>
            <p:nvPr/>
          </p:nvSpPr>
          <p:spPr>
            <a:xfrm>
              <a:off x="7924800" y="29718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Testability</a:t>
              </a:r>
            </a:p>
          </p:txBody>
        </p:sp>
        <p:sp>
          <p:nvSpPr>
            <p:cNvPr id="116" name="מלבן 12"/>
            <p:cNvSpPr/>
            <p:nvPr/>
          </p:nvSpPr>
          <p:spPr>
            <a:xfrm>
              <a:off x="7740352" y="3265715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GUI</a:t>
              </a:r>
              <a:endParaRPr lang="en-US" sz="1200" dirty="0"/>
            </a:p>
          </p:txBody>
        </p:sp>
        <p:sp>
          <p:nvSpPr>
            <p:cNvPr id="117" name="מלבן 13"/>
            <p:cNvSpPr/>
            <p:nvPr/>
          </p:nvSpPr>
          <p:spPr>
            <a:xfrm>
              <a:off x="7740352" y="3614058"/>
              <a:ext cx="1175048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Synthesis </a:t>
              </a:r>
              <a:r>
                <a:rPr lang="en-US" sz="1200" dirty="0" smtClean="0"/>
                <a:t>P&amp;R</a:t>
              </a:r>
              <a:endParaRPr lang="en-US" sz="1200" dirty="0"/>
            </a:p>
          </p:txBody>
        </p:sp>
        <p:sp>
          <p:nvSpPr>
            <p:cNvPr id="118" name="מלבן 14"/>
            <p:cNvSpPr/>
            <p:nvPr/>
          </p:nvSpPr>
          <p:spPr>
            <a:xfrm>
              <a:off x="7924800" y="3962400"/>
              <a:ext cx="990600" cy="228600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Summary</a:t>
              </a:r>
              <a:endParaRPr lang="en-US" sz="1200" dirty="0"/>
            </a:p>
          </p:txBody>
        </p:sp>
      </p:grpSp>
      <p:sp>
        <p:nvSpPr>
          <p:cNvPr id="119" name="מלבן 15"/>
          <p:cNvSpPr/>
          <p:nvPr/>
        </p:nvSpPr>
        <p:spPr>
          <a:xfrm>
            <a:off x="7893992" y="1828056"/>
            <a:ext cx="1066800" cy="304800"/>
          </a:xfrm>
          <a:prstGeom prst="rect">
            <a:avLst/>
          </a:prstGeom>
          <a:solidFill>
            <a:srgbClr val="0AF00A">
              <a:alpha val="4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19" name="TextBox 18">
            <a:hlinkClick r:id="rId4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24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26" name="TextBox 25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27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29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30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606" y="1213265"/>
            <a:ext cx="840994" cy="899652"/>
          </a:xfrm>
          <a:prstGeom prst="rect">
            <a:avLst/>
          </a:prstGeom>
          <a:noFill/>
        </p:spPr>
      </p:pic>
      <p:pic>
        <p:nvPicPr>
          <p:cNvPr id="31" name="תמונה 21" descr="memory_chip_3.jpg"/>
          <p:cNvPicPr>
            <a:picLocks noChangeAspect="1"/>
          </p:cNvPicPr>
          <p:nvPr/>
        </p:nvPicPr>
        <p:blipFill>
          <a:blip r:embed="rId7" cstate="print">
            <a:lum bright="5000"/>
          </a:blip>
          <a:stretch>
            <a:fillRect/>
          </a:stretch>
        </p:blipFill>
        <p:spPr>
          <a:xfrm>
            <a:off x="130606" y="5771738"/>
            <a:ext cx="788607" cy="6095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48607" y="5456257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latin typeface="+mj-lt"/>
              </a:rPr>
              <a:t>Addr</a:t>
            </a:r>
            <a:endParaRPr lang="en-US" sz="1600" dirty="0" smtClean="0">
              <a:latin typeface="+mj-lt"/>
            </a:endParaRP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34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35" name="TextBox 34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6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37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38" name="TextBox 37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MHz</a:t>
              </a:r>
            </a:p>
          </p:txBody>
        </p:sp>
        <p:sp>
          <p:nvSpPr>
            <p:cNvPr id="39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40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41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60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3808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68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70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Req_ln_trg</a:t>
            </a:r>
            <a:endParaRPr lang="he-IL" sz="1400" dirty="0">
              <a:latin typeface="+mj-lt"/>
            </a:endParaRPr>
          </a:p>
        </p:txBody>
      </p:sp>
      <p:cxnSp>
        <p:nvCxnSpPr>
          <p:cNvPr id="78" name="מחבר חץ ישר 56"/>
          <p:cNvCxnSpPr/>
          <p:nvPr/>
        </p:nvCxnSpPr>
        <p:spPr>
          <a:xfrm>
            <a:off x="2971090" y="4508735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150"/>
          <p:cNvCxnSpPr/>
          <p:nvPr/>
        </p:nvCxnSpPr>
        <p:spPr>
          <a:xfrm>
            <a:off x="2971090" y="4508735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59"/>
          <p:cNvCxnSpPr/>
          <p:nvPr/>
        </p:nvCxnSpPr>
        <p:spPr>
          <a:xfrm>
            <a:off x="2971090" y="5973389"/>
            <a:ext cx="68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51"/>
          <p:cNvCxnSpPr/>
          <p:nvPr/>
        </p:nvCxnSpPr>
        <p:spPr>
          <a:xfrm>
            <a:off x="2971090" y="5607226"/>
            <a:ext cx="0" cy="366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56176" y="4921423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91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4036" y="133744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96" name="תמונה 169" descr="images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97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8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9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0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1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02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103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493712" y="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accent1"/>
                </a:solidFill>
              </a:rPr>
              <a:t>Symbol Generator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20" name="אליפסה 101"/>
          <p:cNvSpPr/>
          <p:nvPr/>
        </p:nvSpPr>
        <p:spPr>
          <a:xfrm>
            <a:off x="551103" y="147885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 0.00324 C 0.07274 0.01482 0.12552 0.00857 0.14045 0.0088 C 0.21285 0.01412 0.2875 0.01458 0.36024 0.01574 C 0.37101 0.01621 0.38177 0.01667 0.39253 0.01713 C 0.39983 0.01759 0.40712 0.01783 0.41441 0.01852 C 0.41545 0.01875 0.41753 0.01991 0.41753 0.01991 " pathEditMode="relative" ptsTypes="fffff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54 0.02014 C 0.40834 0.06968 0.41441 0.17292 0.41441 0.17292 C 0.41545 0.21389 0.41337 0.25463 0.41337 0.29514 " pathEditMode="relative" ptsTypes="ffA">
                                      <p:cBhvr>
                                        <p:cTn id="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37 0.29514 C 0.34427 0.29422 0.27518 0.29098 0.20608 0.29098 " pathEditMode="relative" ptsTypes="fA">
                                      <p:cBhvr>
                                        <p:cTn id="1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9097 C 0.20711 0.31829 0.2085 0.34398 0.2092 0.37153 C 0.20885 0.39144 0.20902 0.41134 0.20816 0.43125 C 0.20816 0.43125 0.20555 0.44167 0.20503 0.44375 C 0.20468 0.44514 0.20399 0.44792 0.20399 0.44792 C 0.2052 0.51458 0.20503 0.48588 0.20503 0.53403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03 0.53403 C 0.19479 0.53588 0.18645 0.53866 0.17586 0.53959 C 0.15208 0.53843 0.15086 0.54236 0.13732 0.52431 C 0.13628 0.52014 0.13524 0.51598 0.1342 0.51181 C 0.13385 0.51042 0.13316 0.50764 0.13316 0.50764 C 0.13281 0.49977 0.13246 0.4919 0.13211 0.48403 C 0.13142 0.46829 0.13506 0.45278 0.12482 0.44375 C 0.1217 0.43125 0.09809 0.42686 0.08941 0.4257 C 0.07378 0.42662 0.06006 0.42963 0.04461 0.43125 C 0.03663 0.43311 0.02881 0.43681 0.02066 0.43681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03 0.53403 C 0.18021 0.53866 0.15104 0.53449 0.12587 0.53541 C 0.11771 0.53819 0.11198 0.54143 0.10608 0.5493 C 0.10295 0.5618 0.09983 0.5743 0.0967 0.5868 C 0.09548 0.59166 0.09601 0.59722 0.09462 0.60208 C 0.0934 0.60602 0.08871 0.61551 0.08628 0.61875 C 0.08455 0.62546 0.07882 0.63518 0.07378 0.63819 C 0.0717 0.63935 0.06962 0.64004 0.06753 0.64097 C 0.06649 0.64143 0.06441 0.64236 0.06441 0.64236 C 0.04114 0.64166 0.01614 0.63958 -0.00747 0.63958 " pathEditMode="relative" ptsTypes="fffffffffA">
                                      <p:cBhvr>
                                        <p:cTn id="2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63959 C 0.02309 0.63889 0.04462 0.63773 0.07274 0.63542 C 0.07986 0.63218 0.07222 0.63658 0.07795 0.62986 C 0.07986 0.62778 0.08402 0.62431 0.08402 0.62431 C 0.08559 0.61806 0.08871 0.6132 0.09132 0.60764 C 0.09271 0.6051 0.09236 0.60186 0.0934 0.59931 C 0.09496 0.59653 0.09687 0.59422 0.09757 0.59098 C 0.10243 0.57199 0.10312 0.55255 0.11962 0.54514 C 0.1217 0.54422 0.12378 0.54422 0.12587 0.54375 C 0.19913 0.54676 0.27066 0.54584 0.34462 0.54514 C 0.42083 0.54329 0.47725 0.54236 0.56007 0.54236 " pathEditMode="relative" ptsTypes="ffffffffff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07 0.54236 C 0.5776 0.5412 0.59479 0.53843 0.61215 0.53681 C 0.61944 0.53495 0.62691 0.53519 0.63403 0.53264 C 0.6375 0.53148 0.64028 0.52778 0.6434 0.52569 C 0.64774 0.52269 0.65174 0.5169 0.6559 0.51319 C 0.65694 0.51227 0.65903 0.51042 0.65903 0.51042 C 0.66146 0.50556 0.66146 0.50255 0.66528 0.49931 C 0.66719 0.49421 0.66996 0.48935 0.67153 0.48403 C 0.67378 0.47616 0.67483 0.46829 0.67674 0.46042 C 0.67864 0.34884 0.67778 0.23727 0.68194 0.12569 C 0.68351 0.03866 0.68299 0.08773 0.68299 -0.02153 " pathEditMode="relative" ptsTypes="ffffffffffA">
                                      <p:cBhvr>
                                        <p:cTn id="3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0" grpId="6" animBg="1"/>
      <p:bldP spid="120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1607</Words>
  <Application>Microsoft Office PowerPoint</Application>
  <PresentationFormat>On-screen Show (4:3)</PresentationFormat>
  <Paragraphs>753</Paragraphs>
  <Slides>33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Contents</vt:lpstr>
      <vt:lpstr>Motivation</vt:lpstr>
      <vt:lpstr>Goals</vt:lpstr>
      <vt:lpstr>Requirements</vt:lpstr>
      <vt:lpstr>Video</vt:lpstr>
      <vt:lpstr>Bird’s eye</vt:lpstr>
      <vt:lpstr>Platform</vt:lpstr>
      <vt:lpstr>Symbol Generator</vt:lpstr>
      <vt:lpstr>Platform Changes</vt:lpstr>
      <vt:lpstr>Display Controller</vt:lpstr>
      <vt:lpstr>Data Flow</vt:lpstr>
      <vt:lpstr>UART: Opcode Packets</vt:lpstr>
      <vt:lpstr>Initialize RAM</vt:lpstr>
      <vt:lpstr>Initialize SDRAM</vt:lpstr>
      <vt:lpstr>PowerPoint Presentation</vt:lpstr>
      <vt:lpstr>SDRAM Read Address Update</vt:lpstr>
      <vt:lpstr>Symbols Extraction</vt:lpstr>
      <vt:lpstr>Test plan</vt:lpstr>
      <vt:lpstr>Testing: Step by Step…</vt:lpstr>
      <vt:lpstr>Waveforms Examples</vt:lpstr>
      <vt:lpstr>Simulation GUI</vt:lpstr>
      <vt:lpstr>Golden Model</vt:lpstr>
      <vt:lpstr>Final GUI</vt:lpstr>
      <vt:lpstr>Lab Examination</vt:lpstr>
      <vt:lpstr>DE2 Board – Blinking Led</vt:lpstr>
      <vt:lpstr>PowerPoint Presentation</vt:lpstr>
      <vt:lpstr>Synthesis Results</vt:lpstr>
      <vt:lpstr>Problems &amp; Solutions - Example</vt:lpstr>
      <vt:lpstr>What have we learned?</vt:lpstr>
      <vt:lpstr>Schedule</vt:lpstr>
      <vt:lpstr>Questions ? </vt:lpstr>
      <vt:lpstr>What next … 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Shvartz</dc:creator>
  <cp:lastModifiedBy>Olga Liberman</cp:lastModifiedBy>
  <cp:revision>98</cp:revision>
  <dcterms:created xsi:type="dcterms:W3CDTF">2013-04-10T16:39:54Z</dcterms:created>
  <dcterms:modified xsi:type="dcterms:W3CDTF">2013-04-23T20:06:25Z</dcterms:modified>
</cp:coreProperties>
</file>