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8"/>
  </p:notesMasterIdLst>
  <p:sldIdLst>
    <p:sldId id="308" r:id="rId2"/>
    <p:sldId id="309" r:id="rId3"/>
    <p:sldId id="332" r:id="rId4"/>
    <p:sldId id="310" r:id="rId5"/>
    <p:sldId id="334" r:id="rId6"/>
    <p:sldId id="335" r:id="rId7"/>
    <p:sldId id="336" r:id="rId8"/>
    <p:sldId id="320" r:id="rId9"/>
    <p:sldId id="337" r:id="rId10"/>
    <p:sldId id="321" r:id="rId11"/>
    <p:sldId id="325" r:id="rId12"/>
    <p:sldId id="338" r:id="rId13"/>
    <p:sldId id="322" r:id="rId14"/>
    <p:sldId id="326" r:id="rId15"/>
    <p:sldId id="339" r:id="rId16"/>
    <p:sldId id="323" r:id="rId17"/>
    <p:sldId id="327" r:id="rId18"/>
    <p:sldId id="340" r:id="rId19"/>
    <p:sldId id="324" r:id="rId20"/>
    <p:sldId id="328" r:id="rId21"/>
    <p:sldId id="329" r:id="rId22"/>
    <p:sldId id="342" r:id="rId23"/>
    <p:sldId id="341" r:id="rId24"/>
    <p:sldId id="343" r:id="rId25"/>
    <p:sldId id="345" r:id="rId26"/>
    <p:sldId id="34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9900"/>
    <a:srgbClr val="FF99CC"/>
    <a:srgbClr val="660033"/>
    <a:srgbClr val="E2AC00"/>
    <a:srgbClr val="FF3399"/>
    <a:srgbClr val="003366"/>
    <a:srgbClr val="DDE14B"/>
    <a:srgbClr val="003399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87833" autoAdjust="0"/>
  </p:normalViewPr>
  <p:slideViewPr>
    <p:cSldViewPr>
      <p:cViewPr>
        <p:scale>
          <a:sx n="75" d="100"/>
          <a:sy n="75" d="100"/>
        </p:scale>
        <p:origin x="-46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55FF-C35B-46F9-A622-8D854F5DC203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37B4-EDB9-4B95-B38B-55516F102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133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הערות:</a:t>
            </a:r>
          </a:p>
          <a:p>
            <a:pPr algn="r" rtl="1"/>
            <a:r>
              <a:rPr lang="he-IL" dirty="0" smtClean="0"/>
              <a:t>מי אנחנו.</a:t>
            </a:r>
            <a:r>
              <a:rPr lang="he-IL" baseline="0" dirty="0" smtClean="0"/>
              <a:t> תזכורת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MPD= Message Pack Data (1 pack of 8 bits that is transmitted in the Payload field. There can be more than 1 MPD in Payload field and the number of MPD is represented by the field Data Length in the transmitted message.</a:t>
            </a:r>
          </a:p>
          <a:p>
            <a:pPr algn="r" rtl="1"/>
            <a:r>
              <a:rPr lang="he-IL" dirty="0" smtClean="0"/>
              <a:t>במצב</a:t>
            </a:r>
            <a:r>
              <a:rPr lang="he-IL" baseline="0" dirty="0" smtClean="0"/>
              <a:t> </a:t>
            </a:r>
            <a:r>
              <a:rPr lang="en-US" baseline="0" dirty="0" smtClean="0"/>
              <a:t>MPD3</a:t>
            </a:r>
            <a:r>
              <a:rPr lang="he-IL" baseline="0" dirty="0" smtClean="0"/>
              <a:t> אנחנו מעברים את השינוי ל </a:t>
            </a:r>
            <a:r>
              <a:rPr lang="en-US" baseline="0" dirty="0" smtClean="0"/>
              <a:t>OPU-FIFO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Opcode FIFO receives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Opcode Unite block. It stores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the VSYNC of the VESA is active. Then,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written to the calculated row in the RAM: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RAM_adr_wr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[8..0] = 20*x + y.</a:t>
            </a:r>
          </a:p>
          <a:p>
            <a:pPr lvl="0"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com_type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 (remove a symbol) then RAM_data_in[0..13]= "0…0"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(add a symbol) RAM_data_in [0..13]= "com_add".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Com_type = the first bit indicating if we want to add or remove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RAM we save the </a:t>
            </a:r>
            <a:r>
              <a:rPr lang="en-US" b="1" u="sng" dirty="0" smtClean="0"/>
              <a:t>row</a:t>
            </a:r>
            <a:r>
              <a:rPr lang="en-US" dirty="0" smtClean="0"/>
              <a:t> in SDRAM, in which the symbol of this block </a:t>
            </a:r>
            <a:r>
              <a:rPr lang="en-US" b="1" u="sng" dirty="0" smtClean="0"/>
              <a:t>starts</a:t>
            </a:r>
            <a:r>
              <a:rPr lang="en-US" dirty="0" smtClean="0"/>
              <a:t>. (14 bits)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פירוט האלגוריתם יעשה בע"פ במידה ונדרש לכך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פירוט</a:t>
            </a:r>
            <a:r>
              <a:rPr lang="he-IL" baseline="0" dirty="0" smtClean="0"/>
              <a:t> ה </a:t>
            </a:r>
            <a:r>
              <a:rPr lang="en-US" baseline="0" dirty="0" err="1" smtClean="0"/>
              <a:t>Toggeling</a:t>
            </a:r>
            <a:r>
              <a:rPr lang="he-IL" baseline="0" dirty="0" smtClean="0"/>
              <a:t>:</a:t>
            </a:r>
          </a:p>
          <a:p>
            <a:pPr algn="r" rtl="1"/>
            <a:r>
              <a:rPr lang="he-IL" baseline="0" dirty="0" smtClean="0"/>
              <a:t>מתחילים ממצב </a:t>
            </a:r>
            <a:r>
              <a:rPr lang="en-US" baseline="0" dirty="0" smtClean="0"/>
              <a:t>idle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כשה </a:t>
            </a:r>
            <a:r>
              <a:rPr lang="en-US" baseline="0" dirty="0" smtClean="0"/>
              <a:t>RAM</a:t>
            </a:r>
            <a:r>
              <a:rPr lang="he-IL" baseline="0" dirty="0" smtClean="0"/>
              <a:t>מסיים להתעדכן בשינויים המוזנים לו ע"י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, נשלח סיגנל ל </a:t>
            </a:r>
            <a:r>
              <a:rPr lang="en-US" baseline="0" dirty="0" smtClean="0"/>
              <a:t>Rd_Mng</a:t>
            </a:r>
            <a:r>
              <a:rPr lang="he-IL" baseline="0" dirty="0" smtClean="0"/>
              <a:t> המורה לו להתחיל לפעול ולקרוא מ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אל </a:t>
            </a:r>
            <a:r>
              <a:rPr lang="en-US" baseline="0" dirty="0" smtClean="0"/>
              <a:t>FIFO – A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בכל פעם שה </a:t>
            </a:r>
            <a:r>
              <a:rPr lang="en-US" baseline="0" dirty="0" smtClean="0"/>
              <a:t>VESA</a:t>
            </a:r>
            <a:r>
              <a:rPr lang="he-IL" baseline="0" dirty="0" smtClean="0"/>
              <a:t> מבקשת מחזור כתיבה אליה (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), אנו קוראים מ </a:t>
            </a:r>
            <a:r>
              <a:rPr lang="en-US" baseline="0" dirty="0" smtClean="0"/>
              <a:t>FIFO</a:t>
            </a:r>
            <a:r>
              <a:rPr lang="he-IL" baseline="0" dirty="0" smtClean="0"/>
              <a:t> אחד וכותבים לאחר.</a:t>
            </a:r>
          </a:p>
          <a:p>
            <a:pPr algn="r" rtl="1"/>
            <a:r>
              <a:rPr lang="he-IL" baseline="0" dirty="0" smtClean="0"/>
              <a:t>ה </a:t>
            </a:r>
            <a:r>
              <a:rPr lang="en-US" baseline="0" dirty="0" smtClean="0"/>
              <a:t>toggling</a:t>
            </a:r>
            <a:r>
              <a:rPr lang="he-IL" baseline="0" dirty="0" smtClean="0"/>
              <a:t> נעשה עד שמגיעים לשורה האחרונה ב </a:t>
            </a:r>
            <a:r>
              <a:rPr lang="en-US" baseline="0" dirty="0" smtClean="0"/>
              <a:t>VEAS</a:t>
            </a:r>
            <a:r>
              <a:rPr lang="he-IL" baseline="0" dirty="0" smtClean="0"/>
              <a:t>, בה יש לקרוא רק מ </a:t>
            </a:r>
            <a:r>
              <a:rPr lang="en-US" baseline="0" dirty="0" smtClean="0"/>
              <a:t>FIFO B</a:t>
            </a:r>
            <a:r>
              <a:rPr lang="he-IL" baseline="0" dirty="0" smtClean="0"/>
              <a:t>.</a:t>
            </a:r>
          </a:p>
          <a:p>
            <a:pPr algn="r" rtl="1"/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פירוט האלגוריתם יעשה בע"פ במידה ונדרש לכך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הצגת תוכן המצגת:</a:t>
            </a:r>
          </a:p>
          <a:p>
            <a:pPr algn="r" rtl="1">
              <a:buFontTx/>
              <a:buChar char="-"/>
            </a:pPr>
            <a:r>
              <a:rPr lang="he-IL" dirty="0" smtClean="0"/>
              <a:t>מבט כללי על </a:t>
            </a:r>
            <a:r>
              <a:rPr lang="he-IL" dirty="0" err="1" smtClean="0"/>
              <a:t>הפרוייקט</a:t>
            </a:r>
            <a:r>
              <a:rPr lang="he-IL" dirty="0" smtClean="0"/>
              <a:t> ולמה הוא נועד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הארכיטקטורה העליונה ומבט כולל על מבנה המערכת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הסברת עקרון הפעולה של כל בלוק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הלו"ז של </a:t>
            </a:r>
            <a:r>
              <a:rPr lang="he-IL" baseline="0" dirty="0" err="1" smtClean="0"/>
              <a:t>הפרוייקט</a:t>
            </a:r>
            <a:endParaRPr lang="he-IL" dirty="0" smtClean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פירוט האלגוריתם יעשה בע"פ במידה ונדרש לכך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הצורך: שינויים מהירים של תצוגת המסך.</a:t>
            </a:r>
          </a:p>
          <a:p>
            <a:pPr algn="r" rtl="1"/>
            <a:r>
              <a:rPr lang="he-IL" baseline="0" dirty="0" smtClean="0"/>
              <a:t>הפתרון: ביצוע אותם שינויים תוך כדי יצירת התמונה ללא צורך בשמירת פריים שלם.</a:t>
            </a:r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להסביר בקצרה מה רואים בתמונה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תזכורת:</a:t>
            </a:r>
          </a:p>
          <a:p>
            <a:pPr algn="r" rtl="1"/>
            <a:r>
              <a:rPr lang="he-IL" baseline="0" dirty="0" smtClean="0"/>
              <a:t>ביצוע שינויים על גבי מסך תוך כדי יצירת התמונה ללא צורך בשמירת פריים שלם.</a:t>
            </a:r>
          </a:p>
          <a:p>
            <a:pPr algn="r" rtl="1"/>
            <a:r>
              <a:rPr lang="he-IL" baseline="0" dirty="0" smtClean="0"/>
              <a:t>משתמשים בתשתית של </a:t>
            </a:r>
            <a:r>
              <a:rPr lang="he-IL" baseline="0" dirty="0" err="1" smtClean="0"/>
              <a:t>פרוייקט</a:t>
            </a:r>
            <a:r>
              <a:rPr lang="he-IL" baseline="0" dirty="0" smtClean="0"/>
              <a:t> קודם.</a:t>
            </a:r>
          </a:p>
          <a:p>
            <a:pPr algn="r" rtl="1"/>
            <a:r>
              <a:rPr lang="he-IL" baseline="0" dirty="0" smtClean="0"/>
              <a:t>התקשורת החיצונית בין המערכת למחשב תבוצע באמצעות פרוטוקול </a:t>
            </a:r>
            <a:r>
              <a:rPr lang="en-US" baseline="0" dirty="0" smtClean="0"/>
              <a:t>UART</a:t>
            </a:r>
            <a:r>
              <a:rPr lang="he-IL" baseline="0" dirty="0" smtClean="0"/>
              <a:t> </a:t>
            </a:r>
          </a:p>
          <a:p>
            <a:pPr algn="r" rtl="1"/>
            <a:r>
              <a:rPr lang="he-IL" baseline="0" dirty="0" smtClean="0"/>
              <a:t>התקשורת בין הבלוקים הפנימיים תבוצע בהתאם לפרוטוקול </a:t>
            </a:r>
            <a:r>
              <a:rPr lang="en-US" baseline="0" dirty="0" smtClean="0"/>
              <a:t>WISHBONE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כל הבלוקים עובדים בתדר של 133</a:t>
            </a:r>
            <a:r>
              <a:rPr lang="en-US" baseline="0" dirty="0" smtClean="0"/>
              <a:t>MHz</a:t>
            </a:r>
            <a:r>
              <a:rPr lang="he-IL" baseline="0" dirty="0" smtClean="0"/>
              <a:t> למעט ה</a:t>
            </a:r>
            <a:r>
              <a:rPr lang="en-US" baseline="0" dirty="0" err="1" smtClean="0"/>
              <a:t>Vesa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baseline="0" dirty="0" smtClean="0">
                <a:solidFill>
                  <a:srgbClr val="FF0000"/>
                </a:solidFill>
              </a:rPr>
              <a:t>ה</a:t>
            </a:r>
            <a:r>
              <a:rPr lang="en-US" b="1" baseline="0" dirty="0" err="1" smtClean="0">
                <a:solidFill>
                  <a:srgbClr val="FF0000"/>
                </a:solidFill>
              </a:rPr>
              <a:t>uart</a:t>
            </a:r>
            <a:r>
              <a:rPr lang="en-US" b="1" baseline="0" dirty="0" smtClean="0">
                <a:solidFill>
                  <a:srgbClr val="FF0000"/>
                </a:solidFill>
              </a:rPr>
              <a:t> </a:t>
            </a:r>
            <a:r>
              <a:rPr lang="en-US" b="1" baseline="0" dirty="0" err="1" smtClean="0">
                <a:solidFill>
                  <a:srgbClr val="FF0000"/>
                </a:solidFill>
              </a:rPr>
              <a:t>tx</a:t>
            </a:r>
            <a:r>
              <a:rPr lang="en-US" b="1" baseline="0" dirty="0" smtClean="0">
                <a:solidFill>
                  <a:srgbClr val="FF0000"/>
                </a:solidFill>
              </a:rPr>
              <a:t> </a:t>
            </a:r>
            <a:r>
              <a:rPr lang="he-IL" b="1" baseline="0" dirty="0" smtClean="0">
                <a:solidFill>
                  <a:srgbClr val="FF0000"/>
                </a:solidFill>
              </a:rPr>
              <a:t> "עוטף" את המידע </a:t>
            </a:r>
            <a:r>
              <a:rPr lang="he-IL" b="0" baseline="0" dirty="0" smtClean="0">
                <a:solidFill>
                  <a:srgbClr val="FF0000"/>
                </a:solidFill>
              </a:rPr>
              <a:t>לפי פרוטוקול ה</a:t>
            </a:r>
            <a:r>
              <a:rPr lang="en-US" b="0" baseline="0" dirty="0" smtClean="0">
                <a:solidFill>
                  <a:srgbClr val="FF0000"/>
                </a:solidFill>
              </a:rPr>
              <a:t>UART</a:t>
            </a:r>
            <a:r>
              <a:rPr lang="he-IL" b="0" baseline="0" dirty="0" smtClean="0">
                <a:solidFill>
                  <a:srgbClr val="FF0000"/>
                </a:solidFill>
              </a:rPr>
              <a:t> חבילות, ושולח כל פעם חבילה במקביל </a:t>
            </a:r>
            <a:r>
              <a:rPr lang="en-US" b="0" baseline="0" dirty="0" smtClean="0">
                <a:solidFill>
                  <a:srgbClr val="FF0000"/>
                </a:solidFill>
              </a:rPr>
              <a:t>UART TX</a:t>
            </a:r>
            <a:r>
              <a:rPr lang="he-IL" b="0" baseline="0" dirty="0" smtClean="0">
                <a:solidFill>
                  <a:srgbClr val="FF0000"/>
                </a:solidFill>
              </a:rPr>
              <a:t> </a:t>
            </a:r>
            <a:r>
              <a:rPr lang="he-IL" b="1" baseline="0" dirty="0" smtClean="0">
                <a:solidFill>
                  <a:srgbClr val="FF0000"/>
                </a:solidFill>
              </a:rPr>
              <a:t>שמוציא את זה טורי </a:t>
            </a:r>
            <a:r>
              <a:rPr lang="he-IL" b="0" baseline="0" dirty="0" smtClean="0">
                <a:solidFill>
                  <a:srgbClr val="FF0000"/>
                </a:solidFill>
              </a:rPr>
              <a:t>לפי פרוטוקול </a:t>
            </a:r>
            <a:r>
              <a:rPr lang="en-US" b="0" baseline="0" dirty="0" smtClean="0">
                <a:solidFill>
                  <a:srgbClr val="FF0000"/>
                </a:solidFill>
              </a:rPr>
              <a:t>UART</a:t>
            </a:r>
            <a:endParaRPr lang="he-IL" b="0" baseline="0" dirty="0" smtClean="0">
              <a:solidFill>
                <a:srgbClr val="FF0000"/>
              </a:solidFill>
            </a:endParaRPr>
          </a:p>
          <a:p>
            <a:pPr algn="r" rtl="1"/>
            <a:r>
              <a:rPr lang="en-US" b="0" baseline="0" dirty="0" smtClean="0">
                <a:solidFill>
                  <a:srgbClr val="FF0000"/>
                </a:solidFill>
              </a:rPr>
              <a:t>ME</a:t>
            </a:r>
            <a:r>
              <a:rPr lang="he-IL" b="0" baseline="0" dirty="0" smtClean="0">
                <a:solidFill>
                  <a:srgbClr val="FF0000"/>
                </a:solidFill>
              </a:rPr>
              <a:t> מוציא גם </a:t>
            </a:r>
            <a:r>
              <a:rPr lang="en-US" b="0" baseline="0" dirty="0" smtClean="0">
                <a:solidFill>
                  <a:srgbClr val="FF0000"/>
                </a:solidFill>
              </a:rPr>
              <a:t>frame finish</a:t>
            </a:r>
            <a:r>
              <a:rPr lang="he-IL" b="0" baseline="0" dirty="0" smtClean="0">
                <a:solidFill>
                  <a:srgbClr val="FF0000"/>
                </a:solidFill>
              </a:rPr>
              <a:t> ל</a:t>
            </a:r>
            <a:r>
              <a:rPr lang="en-US" b="0" baseline="0" dirty="0" smtClean="0">
                <a:solidFill>
                  <a:srgbClr val="FF0000"/>
                </a:solidFill>
              </a:rPr>
              <a:t>WTME</a:t>
            </a:r>
            <a:r>
              <a:rPr lang="he-IL" b="0" baseline="0" dirty="0" smtClean="0">
                <a:solidFill>
                  <a:srgbClr val="FF0000"/>
                </a:solidFill>
              </a:rPr>
              <a:t> כך שכל עוד הוא נמוך לא תתאפשר כתיבה חדשה ל</a:t>
            </a:r>
            <a:r>
              <a:rPr lang="en-US" b="0" baseline="0" dirty="0" smtClean="0">
                <a:solidFill>
                  <a:srgbClr val="FF0000"/>
                </a:solidFill>
              </a:rPr>
              <a:t>ME</a:t>
            </a:r>
            <a:r>
              <a:rPr lang="he-IL" b="0" baseline="0" dirty="0" smtClean="0">
                <a:solidFill>
                  <a:srgbClr val="FF0000"/>
                </a:solidFill>
              </a:rPr>
              <a:t> כי הוא עסוק....</a:t>
            </a:r>
          </a:p>
          <a:p>
            <a:pPr algn="r" rtl="1"/>
            <a:r>
              <a:rPr lang="he-IL" b="1" baseline="0" dirty="0" smtClean="0">
                <a:solidFill>
                  <a:srgbClr val="FF0000"/>
                </a:solidFill>
              </a:rPr>
              <a:t>ה</a:t>
            </a:r>
            <a:r>
              <a:rPr lang="en-US" b="1" baseline="0" dirty="0" err="1" smtClean="0">
                <a:solidFill>
                  <a:srgbClr val="FF0000"/>
                </a:solidFill>
              </a:rPr>
              <a:t>uart</a:t>
            </a:r>
            <a:r>
              <a:rPr lang="en-US" b="1" baseline="0" dirty="0" smtClean="0">
                <a:solidFill>
                  <a:srgbClr val="FF0000"/>
                </a:solidFill>
              </a:rPr>
              <a:t> </a:t>
            </a:r>
            <a:r>
              <a:rPr lang="en-US" b="1" baseline="0" dirty="0" err="1" smtClean="0">
                <a:solidFill>
                  <a:srgbClr val="FF0000"/>
                </a:solidFill>
              </a:rPr>
              <a:t>tx</a:t>
            </a:r>
            <a:r>
              <a:rPr lang="en-US" b="1" baseline="0" dirty="0" smtClean="0">
                <a:solidFill>
                  <a:srgbClr val="FF0000"/>
                </a:solidFill>
              </a:rPr>
              <a:t> </a:t>
            </a:r>
            <a:r>
              <a:rPr lang="he-IL" b="1" baseline="0" dirty="0" smtClean="0">
                <a:solidFill>
                  <a:srgbClr val="FF0000"/>
                </a:solidFill>
              </a:rPr>
              <a:t> "עוטף" את המידע </a:t>
            </a:r>
            <a:r>
              <a:rPr lang="he-IL" b="0" baseline="0" dirty="0" smtClean="0">
                <a:solidFill>
                  <a:srgbClr val="FF0000"/>
                </a:solidFill>
              </a:rPr>
              <a:t>לפי פרוטוקול ה</a:t>
            </a:r>
            <a:r>
              <a:rPr lang="en-US" b="0" baseline="0" dirty="0" smtClean="0">
                <a:solidFill>
                  <a:srgbClr val="FF0000"/>
                </a:solidFill>
              </a:rPr>
              <a:t>UART</a:t>
            </a:r>
            <a:r>
              <a:rPr lang="he-IL" b="0" baseline="0" dirty="0" smtClean="0">
                <a:solidFill>
                  <a:srgbClr val="FF0000"/>
                </a:solidFill>
              </a:rPr>
              <a:t> חבילות, ושולח כל פעם חבילה במקביל </a:t>
            </a:r>
            <a:r>
              <a:rPr lang="en-US" b="0" baseline="0" dirty="0" smtClean="0">
                <a:solidFill>
                  <a:srgbClr val="FF0000"/>
                </a:solidFill>
              </a:rPr>
              <a:t>UART TX</a:t>
            </a:r>
            <a:r>
              <a:rPr lang="he-IL" b="0" baseline="0" dirty="0" smtClean="0">
                <a:solidFill>
                  <a:srgbClr val="FF0000"/>
                </a:solidFill>
              </a:rPr>
              <a:t> </a:t>
            </a:r>
            <a:r>
              <a:rPr lang="he-IL" b="1" baseline="0" dirty="0" smtClean="0">
                <a:solidFill>
                  <a:srgbClr val="FF0000"/>
                </a:solidFill>
              </a:rPr>
              <a:t>שמוציא את זה טורי </a:t>
            </a:r>
            <a:r>
              <a:rPr lang="he-IL" b="0" baseline="0" dirty="0" smtClean="0">
                <a:solidFill>
                  <a:srgbClr val="FF0000"/>
                </a:solidFill>
              </a:rPr>
              <a:t>לפי פרוטוקול </a:t>
            </a:r>
            <a:r>
              <a:rPr lang="en-US" b="0" baseline="0" dirty="0" smtClean="0">
                <a:solidFill>
                  <a:srgbClr val="FF0000"/>
                </a:solidFill>
              </a:rPr>
              <a:t>UART</a:t>
            </a:r>
            <a:endParaRPr lang="he-IL" b="0" baseline="0" dirty="0" smtClean="0">
              <a:solidFill>
                <a:srgbClr val="FF0000"/>
              </a:solidFill>
            </a:endParaRPr>
          </a:p>
          <a:p>
            <a:pPr algn="r" rtl="1"/>
            <a:r>
              <a:rPr lang="en-US" b="0" baseline="0" dirty="0" smtClean="0">
                <a:solidFill>
                  <a:srgbClr val="FF0000"/>
                </a:solidFill>
              </a:rPr>
              <a:t>ME</a:t>
            </a:r>
            <a:r>
              <a:rPr lang="he-IL" b="0" baseline="0" dirty="0" smtClean="0">
                <a:solidFill>
                  <a:srgbClr val="FF0000"/>
                </a:solidFill>
              </a:rPr>
              <a:t> מוציא גם </a:t>
            </a:r>
            <a:r>
              <a:rPr lang="en-US" b="0" baseline="0" dirty="0" smtClean="0">
                <a:solidFill>
                  <a:srgbClr val="FF0000"/>
                </a:solidFill>
              </a:rPr>
              <a:t>frame finish</a:t>
            </a:r>
            <a:r>
              <a:rPr lang="he-IL" b="0" baseline="0" dirty="0" smtClean="0">
                <a:solidFill>
                  <a:srgbClr val="FF0000"/>
                </a:solidFill>
              </a:rPr>
              <a:t> ל</a:t>
            </a:r>
            <a:r>
              <a:rPr lang="en-US" b="0" baseline="0" dirty="0" smtClean="0">
                <a:solidFill>
                  <a:srgbClr val="FF0000"/>
                </a:solidFill>
              </a:rPr>
              <a:t>WTME</a:t>
            </a:r>
            <a:r>
              <a:rPr lang="he-IL" b="0" baseline="0" dirty="0" smtClean="0">
                <a:solidFill>
                  <a:srgbClr val="FF0000"/>
                </a:solidFill>
              </a:rPr>
              <a:t> כך שכל עוד הוא נמוך לא תתאפשר כתיבה חדשה ל</a:t>
            </a:r>
            <a:r>
              <a:rPr lang="en-US" b="0" baseline="0" dirty="0" smtClean="0">
                <a:solidFill>
                  <a:srgbClr val="FF0000"/>
                </a:solidFill>
              </a:rPr>
              <a:t>ME</a:t>
            </a:r>
            <a:r>
              <a:rPr lang="he-IL" b="0" baseline="0" dirty="0" smtClean="0">
                <a:solidFill>
                  <a:srgbClr val="FF0000"/>
                </a:solidFill>
              </a:rPr>
              <a:t> כי הוא עסוק....</a:t>
            </a:r>
            <a:endParaRPr lang="he-IL" b="1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אינטראקציה</a:t>
            </a:r>
            <a:r>
              <a:rPr lang="he-IL" baseline="0" dirty="0" smtClean="0"/>
              <a:t> בין הרכיבים:</a:t>
            </a:r>
          </a:p>
          <a:p>
            <a:pPr algn="r"/>
            <a:r>
              <a:rPr lang="he-IL" baseline="0" dirty="0" smtClean="0"/>
              <a:t>ב</a:t>
            </a:r>
          </a:p>
          <a:p>
            <a:pPr algn="r"/>
            <a:r>
              <a:rPr lang="en-US" baseline="0" dirty="0" smtClean="0"/>
              <a:t>SDRAM</a:t>
            </a:r>
            <a:endParaRPr lang="he-IL" baseline="0" dirty="0" smtClean="0"/>
          </a:p>
          <a:p>
            <a:pPr algn="r"/>
            <a:r>
              <a:rPr lang="he-IL" baseline="0" dirty="0" smtClean="0"/>
              <a:t>שמורים הסמלים. הם מועברים ל</a:t>
            </a:r>
          </a:p>
          <a:p>
            <a:pPr algn="r"/>
            <a:r>
              <a:rPr lang="en-US" baseline="0" dirty="0" smtClean="0"/>
              <a:t>FIFO</a:t>
            </a:r>
            <a:endParaRPr lang="he-IL" baseline="0" dirty="0" smtClean="0"/>
          </a:p>
          <a:p>
            <a:pPr algn="r"/>
            <a:r>
              <a:rPr lang="he-IL" baseline="0" dirty="0" smtClean="0"/>
              <a:t>שמעביר למסך.</a:t>
            </a:r>
          </a:p>
          <a:p>
            <a:pPr algn="r"/>
            <a:r>
              <a:rPr lang="he-IL" baseline="0" dirty="0" smtClean="0"/>
              <a:t>בצבעים </a:t>
            </a:r>
            <a:r>
              <a:rPr lang="he-IL" baseline="0" dirty="0" err="1" smtClean="0"/>
              <a:t>מצויין</a:t>
            </a:r>
            <a:r>
              <a:rPr lang="he-IL" baseline="0" dirty="0" smtClean="0"/>
              <a:t> מה נשמר איפה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תהליך</a:t>
            </a:r>
            <a:r>
              <a:rPr lang="he-IL" baseline="0" dirty="0" smtClean="0"/>
              <a:t> העברת המידע </a:t>
            </a:r>
            <a:r>
              <a:rPr lang="he-IL" baseline="0" dirty="0" err="1" smtClean="0"/>
              <a:t>וה</a:t>
            </a:r>
            <a:endParaRPr lang="en-US" baseline="0" dirty="0" smtClean="0"/>
          </a:p>
          <a:p>
            <a:pPr algn="r"/>
            <a:r>
              <a:rPr lang="en-US" baseline="0" dirty="0" err="1" smtClean="0"/>
              <a:t>Toggeling</a:t>
            </a:r>
            <a:r>
              <a:rPr lang="en-US" baseline="0" dirty="0" smtClean="0"/>
              <a:t> </a:t>
            </a:r>
          </a:p>
          <a:p>
            <a:pPr algn="r"/>
            <a:r>
              <a:rPr lang="he-IL" baseline="0" dirty="0" smtClean="0"/>
              <a:t>בין ה </a:t>
            </a:r>
          </a:p>
          <a:p>
            <a:pPr algn="r"/>
            <a:r>
              <a:rPr lang="en-US" baseline="0" dirty="0" smtClean="0"/>
              <a:t>FIFOs</a:t>
            </a:r>
          </a:p>
          <a:p>
            <a:pPr algn="r"/>
            <a:r>
              <a:rPr lang="he-IL" baseline="0" dirty="0" smtClean="0"/>
              <a:t>לשים לב שקצב העברת מידע בין ה</a:t>
            </a:r>
          </a:p>
          <a:p>
            <a:pPr algn="r"/>
            <a:r>
              <a:rPr lang="en-US" baseline="0" dirty="0" smtClean="0"/>
              <a:t>SDRAM</a:t>
            </a:r>
            <a:endParaRPr lang="he-IL" baseline="0" dirty="0" smtClean="0"/>
          </a:p>
          <a:p>
            <a:pPr algn="r"/>
            <a:r>
              <a:rPr lang="he-IL" baseline="0" dirty="0" smtClean="0"/>
              <a:t>ל</a:t>
            </a:r>
          </a:p>
          <a:p>
            <a:pPr algn="r"/>
            <a:r>
              <a:rPr lang="en-US" baseline="0" dirty="0" smtClean="0"/>
              <a:t>FIFO</a:t>
            </a:r>
            <a:endParaRPr lang="he-IL" baseline="0" dirty="0" smtClean="0"/>
          </a:p>
          <a:p>
            <a:pPr algn="r"/>
            <a:r>
              <a:rPr lang="he-IL" baseline="0" dirty="0" smtClean="0"/>
              <a:t>מהיר יותר מקצב העברת המידע בין ה</a:t>
            </a:r>
          </a:p>
          <a:p>
            <a:pPr algn="r"/>
            <a:r>
              <a:rPr lang="en-US" baseline="0" dirty="0" smtClean="0"/>
              <a:t>FIFO</a:t>
            </a:r>
          </a:p>
          <a:p>
            <a:pPr algn="r"/>
            <a:r>
              <a:rPr lang="he-IL" baseline="0" dirty="0" smtClean="0"/>
              <a:t>ל</a:t>
            </a:r>
          </a:p>
          <a:p>
            <a:pPr algn="r"/>
            <a:r>
              <a:rPr lang="en-US" baseline="0" smtClean="0"/>
              <a:t>Vesa</a:t>
            </a:r>
            <a:endParaRPr lang="en-US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ED2342-45BC-411C-BBAC-D6CEDC703F8A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600200"/>
            <a:ext cx="1615440" cy="85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2438400"/>
            <a:ext cx="7239000" cy="1077218"/>
          </a:xfrm>
          <a:prstGeom prst="rect">
            <a:avLst/>
          </a:prstGeom>
          <a:noFill/>
        </p:spPr>
        <p:txBody>
          <a:bodyPr wrap="square" rtlCol="1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Project mid presentation</a:t>
            </a:r>
          </a:p>
          <a:p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1143000" y="3962400"/>
            <a:ext cx="6705600" cy="2057400"/>
          </a:xfrm>
          <a:prstGeom prst="rect">
            <a:avLst/>
          </a:prstGeom>
        </p:spPr>
        <p:txBody>
          <a:bodyPr tIns="0" anchor="t">
            <a:noAutofit/>
          </a:bodyPr>
          <a:lstStyle/>
          <a:p>
            <a:pPr marL="27432" lvl="0">
              <a:buClr>
                <a:schemeClr val="accent1"/>
              </a:buClr>
              <a:buSzPct val="80000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latin typeface="+mj-lt"/>
              </a:rPr>
              <a:t>Presented by : Olga </a:t>
            </a:r>
            <a:r>
              <a:rPr lang="en-US" sz="2400" b="1" dirty="0" err="1" smtClean="0">
                <a:latin typeface="+mj-lt"/>
              </a:rPr>
              <a:t>Liberman</a:t>
            </a:r>
            <a:r>
              <a:rPr lang="en-US" sz="2400" b="1" dirty="0" smtClean="0">
                <a:latin typeface="+mj-lt"/>
              </a:rPr>
              <a:t> &amp; </a:t>
            </a:r>
            <a:r>
              <a:rPr lang="en-US" sz="2400" b="1" dirty="0" err="1" smtClean="0">
                <a:latin typeface="+mj-lt"/>
              </a:rPr>
              <a:t>Yoav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Shvartz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 Supervisor : Moshe </a:t>
            </a:r>
            <a:r>
              <a:rPr lang="en-US" sz="2400" b="1" dirty="0" err="1" smtClean="0">
                <a:latin typeface="+mj-lt"/>
              </a:rPr>
              <a:t>Porian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1 semester project</a:t>
            </a:r>
          </a:p>
          <a:p>
            <a:pPr marL="27432" lvl="0">
              <a:buClr>
                <a:schemeClr val="accent1"/>
              </a:buClr>
              <a:buSzPct val="80000"/>
            </a:pP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29.1.2012</a:t>
            </a:r>
            <a:endParaRPr kumimoji="0" lang="he-I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pic>
        <p:nvPicPr>
          <p:cNvPr id="10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7620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מלבן 10"/>
          <p:cNvSpPr/>
          <p:nvPr/>
        </p:nvSpPr>
        <p:spPr>
          <a:xfrm>
            <a:off x="838200" y="1371600"/>
            <a:ext cx="6265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Symbol Generator</a:t>
            </a:r>
            <a:endParaRPr lang="he-IL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- OPU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371600"/>
            <a:ext cx="929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Goal: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1.U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nites every 3 packs of MPD into 1 opcode by a FSM.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Calibri" pitchFamily="34" charset="0"/>
                <a:cs typeface="Arial" pitchFamily="34" charset="0"/>
              </a:rPr>
              <a:t>	2.Sending the changes to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Opcode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Store 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514600" y="3505201"/>
            <a:ext cx="6857939" cy="3047832"/>
            <a:chOff x="225" y="8074"/>
            <a:chExt cx="11643" cy="6667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4700" y="10954"/>
              <a:ext cx="2607" cy="15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Wbs_cyc = '1'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Wbs_stb = '1'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Counter &lt; wbs_tga_i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7950" y="12888"/>
              <a:ext cx="1794" cy="10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Wbs_cyc = '1'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Wbs_stb = '1'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2115" y="12873"/>
              <a:ext cx="1794" cy="10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Wbs_cyc = '1'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Wbs_stb = '1'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225" y="8074"/>
              <a:ext cx="11643" cy="6667"/>
              <a:chOff x="225" y="8074"/>
              <a:chExt cx="11643" cy="6667"/>
            </a:xfrm>
          </p:grpSpPr>
          <p:sp>
            <p:nvSpPr>
              <p:cNvPr id="1031" name="Text Box 7"/>
              <p:cNvSpPr txBox="1">
                <a:spLocks noChangeArrowheads="1"/>
              </p:cNvSpPr>
              <p:nvPr/>
            </p:nvSpPr>
            <p:spPr bwMode="auto">
              <a:xfrm>
                <a:off x="3371" y="8074"/>
                <a:ext cx="964" cy="4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reset</a:t>
                </a:r>
                <a:endParaRPr kumimoji="0" lang="he-I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2" name="AutoShape 8"/>
              <p:cNvCxnSpPr>
                <a:cxnSpLocks noChangeShapeType="1"/>
              </p:cNvCxnSpPr>
              <p:nvPr/>
            </p:nvCxnSpPr>
            <p:spPr bwMode="auto">
              <a:xfrm>
                <a:off x="4265" y="8445"/>
                <a:ext cx="868" cy="394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33" name="Text Box 9"/>
              <p:cNvSpPr txBox="1">
                <a:spLocks noChangeArrowheads="1"/>
              </p:cNvSpPr>
              <p:nvPr/>
            </p:nvSpPr>
            <p:spPr bwMode="auto">
              <a:xfrm>
                <a:off x="7307" y="9198"/>
                <a:ext cx="1794" cy="103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Wbs_cyc = '1'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Wbs_stb = '1'</a:t>
                </a:r>
                <a:endParaRPr kumimoji="0" lang="he-I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34" name="Group 10"/>
              <p:cNvGrpSpPr>
                <a:grpSpLocks/>
              </p:cNvGrpSpPr>
              <p:nvPr/>
            </p:nvGrpSpPr>
            <p:grpSpPr bwMode="auto">
              <a:xfrm>
                <a:off x="225" y="8840"/>
                <a:ext cx="11643" cy="5901"/>
                <a:chOff x="225" y="7980"/>
                <a:chExt cx="11643" cy="5901"/>
              </a:xfrm>
            </p:grpSpPr>
            <p:sp>
              <p:nvSpPr>
                <p:cNvPr id="1035" name="Oval 11"/>
                <p:cNvSpPr>
                  <a:spLocks noChangeArrowheads="1"/>
                </p:cNvSpPr>
                <p:nvPr/>
              </p:nvSpPr>
              <p:spPr bwMode="auto">
                <a:xfrm>
                  <a:off x="4633" y="7980"/>
                  <a:ext cx="1861" cy="1100"/>
                </a:xfrm>
                <a:prstGeom prst="ellipse">
                  <a:avLst/>
                </a:prstGeom>
                <a:solidFill>
                  <a:srgbClr val="C6D9F1"/>
                </a:solidFill>
                <a:ln w="31750">
                  <a:solidFill>
                    <a:srgbClr val="4F81BD"/>
                  </a:solidFill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  <a:cs typeface="Arial" pitchFamily="34" charset="0"/>
                  </a:endParaRP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IDLE</a:t>
                  </a:r>
                  <a:endParaRPr kumimoji="0" lang="he-I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6426" y="8780"/>
                  <a:ext cx="2244" cy="1240"/>
                </a:xfrm>
                <a:prstGeom prst="straightConnector1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 flipH="1">
                  <a:off x="7307" y="11548"/>
                  <a:ext cx="1586" cy="917"/>
                </a:xfrm>
                <a:prstGeom prst="straightConnector1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459" y="11881"/>
                  <a:ext cx="806" cy="584"/>
                </a:xfrm>
                <a:prstGeom prst="straightConnector1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 flipV="1">
                  <a:off x="2265" y="8780"/>
                  <a:ext cx="2368" cy="985"/>
                </a:xfrm>
                <a:prstGeom prst="straightConnector1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040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4005" y="10620"/>
                  <a:ext cx="3684" cy="0"/>
                </a:xfrm>
                <a:prstGeom prst="straightConnector1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04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700" y="10168"/>
                  <a:ext cx="4168" cy="1380"/>
                </a:xfrm>
                <a:prstGeom prst="rect">
                  <a:avLst/>
                </a:prstGeom>
                <a:solidFill>
                  <a:srgbClr val="C6D9F1"/>
                </a:solidFill>
                <a:ln w="25400">
                  <a:solidFill>
                    <a:srgbClr val="1F497D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MP1 state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Opcode_i</a:t>
                  </a: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(23:16) &lt;= </a:t>
                  </a:r>
                  <a:r>
                    <a:rPr kumimoji="0" lang="en-US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wbs_data_i</a:t>
                  </a: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(7:0)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Counter++</a:t>
                  </a:r>
                  <a:endParaRPr kumimoji="0" lang="he-I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09" y="12585"/>
                  <a:ext cx="3780" cy="1296"/>
                </a:xfrm>
                <a:prstGeom prst="rect">
                  <a:avLst/>
                </a:prstGeom>
                <a:solidFill>
                  <a:srgbClr val="C6D9F1"/>
                </a:solidFill>
                <a:ln w="25400">
                  <a:solidFill>
                    <a:srgbClr val="1F497D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MP2 state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Opcode_i</a:t>
                  </a: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(15:8) &lt;= </a:t>
                  </a:r>
                  <a:r>
                    <a:rPr kumimoji="0" lang="en-US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wbs_data_i</a:t>
                  </a: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(7:0)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Counter++</a:t>
                  </a:r>
                  <a:endParaRPr kumimoji="0" lang="he-I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25" y="9842"/>
                  <a:ext cx="3752" cy="2039"/>
                </a:xfrm>
                <a:prstGeom prst="rect">
                  <a:avLst/>
                </a:prstGeom>
                <a:solidFill>
                  <a:srgbClr val="C6D9F1"/>
                </a:solidFill>
                <a:ln w="25400">
                  <a:solidFill>
                    <a:srgbClr val="1F497D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MP3 state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Opcode_i</a:t>
                  </a: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(23:16) &lt;= </a:t>
                  </a:r>
                  <a:r>
                    <a:rPr kumimoji="0" lang="en-US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wbs_data_i</a:t>
                  </a: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(7:0)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Counter++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Opu_data_out</a:t>
                  </a: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 &lt;= </a:t>
                  </a:r>
                  <a:r>
                    <a:rPr kumimoji="0" lang="en-US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opcode_i</a:t>
                  </a:r>
                  <a:endParaRPr kumimoji="0" lang="he-I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34" name="קבוצה 33"/>
          <p:cNvGrpSpPr/>
          <p:nvPr/>
        </p:nvGrpSpPr>
        <p:grpSpPr>
          <a:xfrm>
            <a:off x="381000" y="3048000"/>
            <a:ext cx="3048000" cy="990600"/>
            <a:chOff x="381000" y="3048000"/>
            <a:chExt cx="3048000" cy="1207532"/>
          </a:xfrm>
        </p:grpSpPr>
        <p:grpSp>
          <p:nvGrpSpPr>
            <p:cNvPr id="31" name="קבוצה 30"/>
            <p:cNvGrpSpPr/>
            <p:nvPr/>
          </p:nvGrpSpPr>
          <p:grpSpPr>
            <a:xfrm>
              <a:off x="381000" y="3048000"/>
              <a:ext cx="3048000" cy="685800"/>
              <a:chOff x="152400" y="3200400"/>
              <a:chExt cx="4572000" cy="1524000"/>
            </a:xfrm>
          </p:grpSpPr>
          <p:grpSp>
            <p:nvGrpSpPr>
              <p:cNvPr id="16" name="קבוצה 15"/>
              <p:cNvGrpSpPr/>
              <p:nvPr/>
            </p:nvGrpSpPr>
            <p:grpSpPr>
              <a:xfrm>
                <a:off x="152400" y="4267200"/>
                <a:ext cx="4572000" cy="457200"/>
                <a:chOff x="152400" y="3733800"/>
                <a:chExt cx="4572000" cy="457200"/>
              </a:xfrm>
            </p:grpSpPr>
            <p:sp>
              <p:nvSpPr>
                <p:cNvPr id="13" name="Rectangle 1"/>
                <p:cNvSpPr/>
                <p:nvPr/>
              </p:nvSpPr>
              <p:spPr>
                <a:xfrm>
                  <a:off x="152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3200" dirty="0" smtClean="0">
                    <a:solidFill>
                      <a:schemeClr val="tx1"/>
                    </a:solidFill>
                    <a:latin typeface="Calibri" pitchFamily="34" charset="0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MPD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 1</a:t>
                  </a:r>
                </a:p>
                <a:p>
                  <a:pPr algn="ctr"/>
                  <a:endParaRPr lang="en-US" sz="3200" dirty="0"/>
                </a:p>
              </p:txBody>
            </p:sp>
            <p:sp>
              <p:nvSpPr>
                <p:cNvPr id="14" name="Rectangle 1"/>
                <p:cNvSpPr/>
                <p:nvPr/>
              </p:nvSpPr>
              <p:spPr>
                <a:xfrm>
                  <a:off x="1676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 dirty="0" smtClean="0">
                    <a:solidFill>
                      <a:schemeClr val="tx1"/>
                    </a:solidFill>
                    <a:latin typeface="Calibri" pitchFamily="34" charset="0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MPD 2</a:t>
                  </a:r>
                </a:p>
                <a:p>
                  <a:pPr algn="ctr"/>
                  <a:endParaRPr lang="en-US" sz="1600" dirty="0"/>
                </a:p>
              </p:txBody>
            </p:sp>
            <p:sp>
              <p:nvSpPr>
                <p:cNvPr id="15" name="Rectangle 1"/>
                <p:cNvSpPr/>
                <p:nvPr/>
              </p:nvSpPr>
              <p:spPr>
                <a:xfrm>
                  <a:off x="3200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 dirty="0" smtClean="0">
                    <a:solidFill>
                      <a:schemeClr val="tx1"/>
                    </a:solidFill>
                    <a:latin typeface="Calibri" pitchFamily="34" charset="0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MPD 3</a:t>
                  </a:r>
                </a:p>
                <a:p>
                  <a:pPr algn="ctr"/>
                  <a:endParaRPr lang="en-US" sz="1600" dirty="0"/>
                </a:p>
              </p:txBody>
            </p:sp>
          </p:grpSp>
          <p:sp>
            <p:nvSpPr>
              <p:cNvPr id="17" name="סוגר מסולסל שמאלי 16"/>
              <p:cNvSpPr/>
              <p:nvPr/>
            </p:nvSpPr>
            <p:spPr>
              <a:xfrm rot="5400000">
                <a:off x="2209800" y="1676400"/>
                <a:ext cx="457200" cy="4572000"/>
              </a:xfrm>
              <a:prstGeom prst="leftBrace">
                <a:avLst>
                  <a:gd name="adj1" fmla="val 91666"/>
                  <a:gd name="adj2" fmla="val 5092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1752600" y="3200400"/>
                <a:ext cx="1524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en-US" sz="32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lvl="0" algn="ctr"/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opcode</a:t>
                </a:r>
              </a:p>
              <a:p>
                <a:pPr algn="ctr"/>
                <a:endParaRPr lang="en-US" sz="3200" dirty="0"/>
              </a:p>
            </p:txBody>
          </p:sp>
        </p:grpSp>
        <p:sp>
          <p:nvSpPr>
            <p:cNvPr id="33" name="מלבן 32"/>
            <p:cNvSpPr/>
            <p:nvPr/>
          </p:nvSpPr>
          <p:spPr>
            <a:xfrm>
              <a:off x="533400" y="3886200"/>
              <a:ext cx="28759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MPD = Message Pack Data 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</a:t>
            </a:r>
            <a:r>
              <a:rPr lang="en-US" sz="4800" dirty="0" smtClean="0">
                <a:solidFill>
                  <a:schemeClr val="accent1"/>
                </a:solidFill>
              </a:rPr>
              <a:t>OPU</a:t>
            </a:r>
            <a:r>
              <a:rPr lang="en-US" sz="4800" dirty="0" smtClean="0">
                <a:solidFill>
                  <a:schemeClr val="accent1"/>
                </a:solidFill>
              </a:rPr>
              <a:t/>
            </a:r>
            <a:br>
              <a:rPr lang="en-US" sz="4800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7" name="קבוצה 116"/>
          <p:cNvGrpSpPr/>
          <p:nvPr/>
        </p:nvGrpSpPr>
        <p:grpSpPr>
          <a:xfrm>
            <a:off x="393224" y="2286000"/>
            <a:ext cx="8750776" cy="3857652"/>
            <a:chOff x="285720" y="928670"/>
            <a:chExt cx="8750776" cy="3857652"/>
          </a:xfrm>
        </p:grpSpPr>
        <p:sp>
          <p:nvSpPr>
            <p:cNvPr id="118" name="מלבן 117"/>
            <p:cNvSpPr/>
            <p:nvPr/>
          </p:nvSpPr>
          <p:spPr>
            <a:xfrm>
              <a:off x="2500298" y="928670"/>
              <a:ext cx="3456384" cy="38576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0058" y="200024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Wbs_adr_i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40058" y="2441701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Wbs_tga_i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40058" y="2945145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Wbs_dat_i</a:t>
              </a:r>
              <a:r>
                <a:rPr lang="en-US" dirty="0" smtClean="0"/>
                <a:t> [7..0]</a:t>
              </a:r>
              <a:endParaRPr lang="he-IL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85720" y="342900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Wbs_cyc_i</a:t>
              </a:r>
              <a:endParaRPr lang="he-IL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85720" y="3910444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Wbs_stb_i</a:t>
              </a:r>
              <a:endParaRPr lang="he-IL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78642" y="2517976"/>
              <a:ext cx="2442572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Opcode Unite</a:t>
              </a:r>
              <a:endParaRPr lang="he-IL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00760" y="3284984"/>
              <a:ext cx="1664136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Wbs_ack_o</a:t>
              </a:r>
              <a:endParaRPr lang="he-IL" dirty="0"/>
            </a:p>
          </p:txBody>
        </p:sp>
        <p:cxnSp>
          <p:nvCxnSpPr>
            <p:cNvPr id="126" name="מחבר ישר 125"/>
            <p:cNvCxnSpPr/>
            <p:nvPr/>
          </p:nvCxnSpPr>
          <p:spPr>
            <a:xfrm flipV="1">
              <a:off x="5956682" y="3642174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929322" y="3694990"/>
              <a:ext cx="14287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Wbs_stall_o</a:t>
              </a:r>
              <a:endParaRPr lang="he-IL" dirty="0"/>
            </a:p>
          </p:txBody>
        </p:sp>
        <p:cxnSp>
          <p:nvCxnSpPr>
            <p:cNvPr id="128" name="מחבר ישר 127"/>
            <p:cNvCxnSpPr/>
            <p:nvPr/>
          </p:nvCxnSpPr>
          <p:spPr>
            <a:xfrm flipV="1">
              <a:off x="5956682" y="4052180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6000760" y="4070802"/>
              <a:ext cx="130184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Wbs_err_o</a:t>
              </a:r>
              <a:endParaRPr lang="he-IL" dirty="0"/>
            </a:p>
          </p:txBody>
        </p:sp>
        <p:cxnSp>
          <p:nvCxnSpPr>
            <p:cNvPr id="130" name="מחבר ישר 129"/>
            <p:cNvCxnSpPr/>
            <p:nvPr/>
          </p:nvCxnSpPr>
          <p:spPr>
            <a:xfrm flipV="1">
              <a:off x="5956682" y="4427992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מחבר ישר 130"/>
            <p:cNvCxnSpPr/>
            <p:nvPr/>
          </p:nvCxnSpPr>
          <p:spPr>
            <a:xfrm flipV="1">
              <a:off x="642910" y="235743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מחבר ישר 131"/>
            <p:cNvCxnSpPr/>
            <p:nvPr/>
          </p:nvCxnSpPr>
          <p:spPr>
            <a:xfrm flipV="1">
              <a:off x="642910" y="278605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מחבר ישר 132"/>
            <p:cNvCxnSpPr/>
            <p:nvPr/>
          </p:nvCxnSpPr>
          <p:spPr>
            <a:xfrm flipV="1">
              <a:off x="642910" y="328612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מחבר ישר 133"/>
            <p:cNvCxnSpPr/>
            <p:nvPr/>
          </p:nvCxnSpPr>
          <p:spPr>
            <a:xfrm flipV="1">
              <a:off x="598832" y="376756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מחבר ישר 134"/>
            <p:cNvCxnSpPr/>
            <p:nvPr/>
          </p:nvCxnSpPr>
          <p:spPr>
            <a:xfrm flipV="1">
              <a:off x="598832" y="426763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85720" y="1071546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5720" y="155299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138" name="מחבר ישר 137"/>
            <p:cNvCxnSpPr/>
            <p:nvPr/>
          </p:nvCxnSpPr>
          <p:spPr>
            <a:xfrm flipV="1">
              <a:off x="598832" y="141011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מחבר ישר 138"/>
            <p:cNvCxnSpPr/>
            <p:nvPr/>
          </p:nvCxnSpPr>
          <p:spPr>
            <a:xfrm flipV="1">
              <a:off x="598832" y="191018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6087018" y="1340768"/>
              <a:ext cx="23734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Opu_wr_en</a:t>
              </a:r>
              <a:endParaRPr lang="he-IL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072198" y="1840834"/>
              <a:ext cx="292895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Opu_data_out</a:t>
              </a:r>
              <a:r>
                <a:rPr lang="en-US" dirty="0" smtClean="0"/>
                <a:t>[23..0]</a:t>
              </a:r>
              <a:endParaRPr lang="he-IL" dirty="0"/>
            </a:p>
          </p:txBody>
        </p:sp>
        <p:cxnSp>
          <p:nvCxnSpPr>
            <p:cNvPr id="142" name="מחבר חץ ישר 141"/>
            <p:cNvCxnSpPr/>
            <p:nvPr/>
          </p:nvCxnSpPr>
          <p:spPr>
            <a:xfrm>
              <a:off x="6000728" y="16979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מחבר חץ ישר 142"/>
            <p:cNvCxnSpPr/>
            <p:nvPr/>
          </p:nvCxnSpPr>
          <p:spPr>
            <a:xfrm>
              <a:off x="5964630" y="219872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6107538" y="2411596"/>
              <a:ext cx="292895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Opu_cnt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cxnSp>
          <p:nvCxnSpPr>
            <p:cNvPr id="145" name="מחבר חץ ישר 144"/>
            <p:cNvCxnSpPr/>
            <p:nvPr/>
          </p:nvCxnSpPr>
          <p:spPr>
            <a:xfrm>
              <a:off x="5999970" y="276948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057400" y="16764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</a:rPr>
              <a:t> Store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81400" y="3657600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3528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352800" y="5638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05400" y="48768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05400" y="51054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86200" y="50262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</a:t>
            </a:r>
            <a:r>
              <a:rPr lang="en-US" sz="4800" dirty="0" err="1" smtClean="0">
                <a:solidFill>
                  <a:schemeClr val="accent1"/>
                </a:solidFill>
              </a:rPr>
              <a:t>Opcode</a:t>
            </a:r>
            <a:r>
              <a:rPr lang="en-US" sz="4800" dirty="0" smtClean="0">
                <a:solidFill>
                  <a:schemeClr val="accent1"/>
                </a:solidFill>
              </a:rPr>
              <a:t> Store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04800" y="13716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Goal</a:t>
            </a:r>
            <a:r>
              <a:rPr lang="en-US" sz="3200" b="1" dirty="0" smtClean="0">
                <a:solidFill>
                  <a:srgbClr val="C0000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Stores commands from the OPU.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Sending the changes to RAM.</a:t>
            </a:r>
          </a:p>
        </p:txBody>
      </p:sp>
      <p:grpSp>
        <p:nvGrpSpPr>
          <p:cNvPr id="16" name="קבוצה 15"/>
          <p:cNvGrpSpPr/>
          <p:nvPr/>
        </p:nvGrpSpPr>
        <p:grpSpPr>
          <a:xfrm>
            <a:off x="533400" y="4572000"/>
            <a:ext cx="8077200" cy="1560731"/>
            <a:chOff x="533400" y="4038600"/>
            <a:chExt cx="8077200" cy="1560731"/>
          </a:xfrm>
        </p:grpSpPr>
        <p:sp>
          <p:nvSpPr>
            <p:cNvPr id="8" name="מלבן 7"/>
            <p:cNvSpPr/>
            <p:nvPr/>
          </p:nvSpPr>
          <p:spPr>
            <a:xfrm>
              <a:off x="533400" y="4038600"/>
              <a:ext cx="7543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Size : 300 x 24 (rows x bits)</a:t>
              </a:r>
              <a:endParaRPr lang="en-US" dirty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533400" y="4495800"/>
              <a:ext cx="31221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RAM_adr_wr[8..0] = 20*x + y </a:t>
              </a:r>
              <a:endParaRPr lang="en-US" dirty="0"/>
            </a:p>
          </p:txBody>
        </p:sp>
        <p:sp>
          <p:nvSpPr>
            <p:cNvPr id="10" name="מלבן 9"/>
            <p:cNvSpPr/>
            <p:nvPr/>
          </p:nvSpPr>
          <p:spPr>
            <a:xfrm>
              <a:off x="533400" y="4953000"/>
              <a:ext cx="8077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dirty="0" smtClean="0"/>
                <a:t>Com_type = ‘0’ (remove a symbol) </a:t>
              </a:r>
              <a:r>
                <a:rPr lang="en-US" dirty="0" smtClean="0">
                  <a:sym typeface="Wingdings" pitchFamily="2" charset="2"/>
                </a:rPr>
                <a:t></a:t>
              </a:r>
              <a:r>
                <a:rPr lang="en-US" dirty="0" smtClean="0"/>
                <a:t> </a:t>
              </a:r>
              <a:r>
                <a:rPr lang="en-US" dirty="0" err="1" smtClean="0"/>
                <a:t>RAM_data_in</a:t>
              </a:r>
              <a:r>
                <a:rPr lang="en-US" dirty="0" smtClean="0"/>
                <a:t>[12..0]= </a:t>
              </a:r>
              <a:r>
                <a:rPr lang="en-US" dirty="0" smtClean="0"/>
                <a:t>"0…0"</a:t>
              </a:r>
            </a:p>
            <a:p>
              <a:r>
                <a:rPr lang="en-US" dirty="0" smtClean="0"/>
                <a:t>Com_type = ‘1’(add a symbol) 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 err="1" smtClean="0"/>
                <a:t>RAM_data_in</a:t>
              </a:r>
              <a:r>
                <a:rPr lang="en-US" dirty="0" smtClean="0"/>
                <a:t> </a:t>
              </a:r>
              <a:r>
                <a:rPr lang="en-US" dirty="0" smtClean="0"/>
                <a:t>[12..0]= </a:t>
              </a:r>
              <a:r>
                <a:rPr lang="en-US" dirty="0" smtClean="0"/>
                <a:t>"com_add".</a:t>
              </a:r>
              <a:endParaRPr lang="en-US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1219200" y="3505200"/>
            <a:ext cx="6934200" cy="457200"/>
            <a:chOff x="228600" y="2819400"/>
            <a:chExt cx="8610600" cy="1600200"/>
          </a:xfrm>
        </p:grpSpPr>
        <p:sp>
          <p:nvSpPr>
            <p:cNvPr id="12" name="Rectangle 1"/>
            <p:cNvSpPr/>
            <p:nvPr/>
          </p:nvSpPr>
          <p:spPr>
            <a:xfrm>
              <a:off x="228600" y="2819400"/>
              <a:ext cx="11430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0/1</a:t>
              </a:r>
              <a:endParaRPr lang="en-US" sz="2400" dirty="0"/>
            </a:p>
          </p:txBody>
        </p:sp>
        <p:sp>
          <p:nvSpPr>
            <p:cNvPr id="13" name="Rectangle 1"/>
            <p:cNvSpPr/>
            <p:nvPr/>
          </p:nvSpPr>
          <p:spPr>
            <a:xfrm>
              <a:off x="1371600" y="2819400"/>
              <a:ext cx="46482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Com add</a:t>
              </a:r>
              <a:endParaRPr lang="he-IL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3200" dirty="0"/>
            </a:p>
          </p:txBody>
        </p:sp>
        <p:sp>
          <p:nvSpPr>
            <p:cNvPr id="14" name="Rectangle 1"/>
            <p:cNvSpPr/>
            <p:nvPr/>
          </p:nvSpPr>
          <p:spPr>
            <a:xfrm>
              <a:off x="6019800" y="2819400"/>
              <a:ext cx="14478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Rectangle 1"/>
            <p:cNvSpPr/>
            <p:nvPr/>
          </p:nvSpPr>
          <p:spPr>
            <a:xfrm>
              <a:off x="7467600" y="2819400"/>
              <a:ext cx="13716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</a:t>
            </a:r>
            <a:r>
              <a:rPr lang="en-US" sz="4800" dirty="0" err="1" smtClean="0">
                <a:solidFill>
                  <a:schemeClr val="accent1"/>
                </a:solidFill>
              </a:rPr>
              <a:t>Opcode</a:t>
            </a:r>
            <a:r>
              <a:rPr lang="en-US" sz="4800" dirty="0" smtClean="0">
                <a:solidFill>
                  <a:schemeClr val="accent1"/>
                </a:solidFill>
              </a:rPr>
              <a:t> Store</a:t>
            </a:r>
            <a:r>
              <a:rPr lang="en-US" sz="4800" dirty="0" smtClean="0">
                <a:solidFill>
                  <a:schemeClr val="accent1"/>
                </a:solidFill>
              </a:rPr>
              <a:t/>
            </a:r>
            <a:br>
              <a:rPr lang="en-US" sz="4800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8" name="קבוצה 77"/>
          <p:cNvGrpSpPr/>
          <p:nvPr/>
        </p:nvGrpSpPr>
        <p:grpSpPr>
          <a:xfrm>
            <a:off x="685800" y="1447800"/>
            <a:ext cx="8153400" cy="5286412"/>
            <a:chOff x="433350" y="500042"/>
            <a:chExt cx="8153400" cy="5286412"/>
          </a:xfrm>
        </p:grpSpPr>
        <p:sp>
          <p:nvSpPr>
            <p:cNvPr id="79" name="מלבן 78"/>
            <p:cNvSpPr/>
            <p:nvPr/>
          </p:nvSpPr>
          <p:spPr>
            <a:xfrm>
              <a:off x="2767810" y="500042"/>
              <a:ext cx="3456384" cy="5286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5750" y="3585552"/>
              <a:ext cx="23380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Op_str_valid</a:t>
              </a:r>
              <a:endParaRPr lang="he-IL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3350" y="4157056"/>
              <a:ext cx="2981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Op_str_data_in</a:t>
              </a:r>
              <a:r>
                <a:rPr lang="en-US" dirty="0" smtClean="0"/>
                <a:t>[23..0]</a:t>
              </a:r>
              <a:endParaRPr lang="he-IL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328950" y="2857496"/>
              <a:ext cx="234788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err="1" smtClean="0"/>
                <a:t>Opcode</a:t>
              </a:r>
              <a:r>
                <a:rPr lang="en-US" b="1" dirty="0" smtClean="0"/>
                <a:t> Store</a:t>
              </a:r>
            </a:p>
            <a:p>
              <a:pPr algn="ctr" rtl="0"/>
              <a:r>
                <a:rPr lang="en-US" b="1" dirty="0" smtClean="0"/>
                <a:t>24</a:t>
              </a:r>
              <a:r>
                <a:rPr lang="en-US" b="1" dirty="0" smtClean="0"/>
                <a:t> </a:t>
              </a:r>
              <a:r>
                <a:rPr lang="en-US" b="1" dirty="0" smtClean="0"/>
                <a:t>x </a:t>
              </a:r>
              <a:r>
                <a:rPr lang="en-US" b="1" dirty="0" smtClean="0"/>
                <a:t>300</a:t>
              </a:r>
              <a:r>
                <a:rPr lang="en-US" b="1" dirty="0" smtClean="0"/>
                <a:t> (</a:t>
              </a:r>
              <a:r>
                <a:rPr lang="en-US" b="1" dirty="0" smtClean="0"/>
                <a:t>bit </a:t>
              </a:r>
              <a:r>
                <a:rPr lang="en-US" b="1" dirty="0" smtClean="0"/>
                <a:t>x row)</a:t>
              </a:r>
              <a:endParaRPr lang="he-IL" b="1" dirty="0"/>
            </a:p>
          </p:txBody>
        </p:sp>
        <p:cxnSp>
          <p:nvCxnSpPr>
            <p:cNvPr id="83" name="מחבר חץ ישר 82"/>
            <p:cNvCxnSpPr/>
            <p:nvPr/>
          </p:nvCxnSpPr>
          <p:spPr>
            <a:xfrm>
              <a:off x="714348" y="394274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מחבר חץ ישר 83"/>
            <p:cNvCxnSpPr/>
            <p:nvPr/>
          </p:nvCxnSpPr>
          <p:spPr>
            <a:xfrm>
              <a:off x="678250" y="451494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85750" y="5112322"/>
              <a:ext cx="3409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Op_str_rd_start</a:t>
              </a:r>
              <a:endParaRPr lang="he-IL" dirty="0"/>
            </a:p>
          </p:txBody>
        </p:sp>
        <p:cxnSp>
          <p:nvCxnSpPr>
            <p:cNvPr id="86" name="מחבר חץ ישר 85"/>
            <p:cNvCxnSpPr/>
            <p:nvPr/>
          </p:nvCxnSpPr>
          <p:spPr>
            <a:xfrm>
              <a:off x="714348" y="544363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07570" y="85723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7570" y="13751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89" name="מחבר חץ ישר 88"/>
            <p:cNvCxnSpPr/>
            <p:nvPr/>
          </p:nvCxnSpPr>
          <p:spPr>
            <a:xfrm>
              <a:off x="714348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מחבר חץ ישר 89"/>
            <p:cNvCxnSpPr/>
            <p:nvPr/>
          </p:nvCxnSpPr>
          <p:spPr>
            <a:xfrm>
              <a:off x="714348" y="173229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מחבר חץ ישר 90"/>
            <p:cNvCxnSpPr/>
            <p:nvPr/>
          </p:nvCxnSpPr>
          <p:spPr>
            <a:xfrm>
              <a:off x="6250382" y="436066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327372" y="764704"/>
              <a:ext cx="2259378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RAM_adr_wr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41926" y="128257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RAM_wr_en</a:t>
              </a:r>
              <a:endParaRPr lang="he-IL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34486" y="1782642"/>
              <a:ext cx="227606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RAM_data_in</a:t>
              </a:r>
              <a:r>
                <a:rPr lang="en-US" dirty="0" smtClean="0"/>
                <a:t>[12..</a:t>
              </a:r>
              <a:r>
                <a:rPr lang="en-US" dirty="0" smtClean="0"/>
                <a:t>0]</a:t>
              </a:r>
              <a:endParaRPr lang="he-IL" dirty="0"/>
            </a:p>
          </p:txBody>
        </p:sp>
        <p:cxnSp>
          <p:nvCxnSpPr>
            <p:cNvPr id="95" name="מחבר חץ ישר 94"/>
            <p:cNvCxnSpPr/>
            <p:nvPr/>
          </p:nvCxnSpPr>
          <p:spPr>
            <a:xfrm>
              <a:off x="6224550" y="113970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מחבר חץ ישר 95"/>
            <p:cNvCxnSpPr/>
            <p:nvPr/>
          </p:nvCxnSpPr>
          <p:spPr>
            <a:xfrm>
              <a:off x="6205486" y="163976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מחבר חץ ישר 96"/>
            <p:cNvCxnSpPr/>
            <p:nvPr/>
          </p:nvCxnSpPr>
          <p:spPr>
            <a:xfrm>
              <a:off x="6205486" y="21382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341990" y="400506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Op_str_empty</a:t>
              </a:r>
              <a:endParaRPr lang="he-IL" dirty="0"/>
            </a:p>
          </p:txBody>
        </p:sp>
        <p:cxnSp>
          <p:nvCxnSpPr>
            <p:cNvPr id="99" name="מחבר חץ ישר 98"/>
            <p:cNvCxnSpPr/>
            <p:nvPr/>
          </p:nvCxnSpPr>
          <p:spPr>
            <a:xfrm>
              <a:off x="6250382" y="487156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341990" y="451596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Op_str_full</a:t>
              </a:r>
              <a:endParaRPr lang="en-US" dirty="0" smtClean="0"/>
            </a:p>
          </p:txBody>
        </p:sp>
        <p:cxnSp>
          <p:nvCxnSpPr>
            <p:cNvPr id="101" name="מחבר חץ ישר 100"/>
            <p:cNvCxnSpPr/>
            <p:nvPr/>
          </p:nvCxnSpPr>
          <p:spPr>
            <a:xfrm>
              <a:off x="6250382" y="536018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6341990" y="5004580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Op_str_used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cxnSp>
          <p:nvCxnSpPr>
            <p:cNvPr id="103" name="מחבר חץ ישר 102"/>
            <p:cNvCxnSpPr/>
            <p:nvPr/>
          </p:nvCxnSpPr>
          <p:spPr>
            <a:xfrm>
              <a:off x="6205486" y="306452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378120" y="2708920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rd_mng_en</a:t>
              </a:r>
              <a:endParaRPr lang="he-IL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9876" y="3068960"/>
              <a:ext cx="23380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Opu_cnt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cxnSp>
          <p:nvCxnSpPr>
            <p:cNvPr id="106" name="מחבר חץ ישר 105"/>
            <p:cNvCxnSpPr/>
            <p:nvPr/>
          </p:nvCxnSpPr>
          <p:spPr>
            <a:xfrm>
              <a:off x="699528" y="342615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חץ ישר 106"/>
            <p:cNvCxnSpPr/>
            <p:nvPr/>
          </p:nvCxnSpPr>
          <p:spPr>
            <a:xfrm>
              <a:off x="6228184" y="392861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6319792" y="357301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Op_str_ready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1981200" y="18288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</a:rPr>
              <a:t> Store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05200" y="3581400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3528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352800" y="5638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05400" y="48768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05400" y="51054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86200" y="50262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/>
          <p:nvPr/>
        </p:nvSpPr>
        <p:spPr>
          <a:xfrm>
            <a:off x="5943600" y="2133600"/>
            <a:ext cx="3124200" cy="45720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- RAM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04800" y="1325940"/>
            <a:ext cx="4953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Goal</a:t>
            </a:r>
            <a:r>
              <a:rPr lang="en-US" sz="3200" b="1" dirty="0" smtClean="0">
                <a:solidFill>
                  <a:srgbClr val="C00000"/>
                </a:solidFill>
              </a:rPr>
              <a:t>:</a:t>
            </a:r>
          </a:p>
          <a:p>
            <a:pPr marL="342900" indent="-342900"/>
            <a:r>
              <a:rPr lang="en-US" sz="2800" dirty="0" smtClean="0"/>
              <a:t>	Stores the address of the</a:t>
            </a:r>
          </a:p>
          <a:p>
            <a:pPr marL="342900" indent="-342900"/>
            <a:r>
              <a:rPr lang="en-US" sz="2800" dirty="0" smtClean="0"/>
              <a:t>	symbol in the SDRAM.</a:t>
            </a:r>
          </a:p>
          <a:p>
            <a:pPr marL="342900" indent="-342900"/>
            <a:r>
              <a:rPr lang="en-US" sz="2800" dirty="0" smtClean="0"/>
              <a:t>	Size: </a:t>
            </a:r>
            <a:r>
              <a:rPr lang="en-US" sz="2800" dirty="0" smtClean="0"/>
              <a:t>13X300 </a:t>
            </a:r>
            <a:r>
              <a:rPr lang="en-US" sz="2800" dirty="0" smtClean="0"/>
              <a:t>bits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76200" y="4495800"/>
            <a:ext cx="5562600" cy="1828800"/>
            <a:chOff x="1644242" y="3048000"/>
            <a:chExt cx="6890158" cy="1295400"/>
          </a:xfrm>
        </p:grpSpPr>
        <p:sp>
          <p:nvSpPr>
            <p:cNvPr id="8" name="Rectangle 1"/>
            <p:cNvSpPr/>
            <p:nvPr/>
          </p:nvSpPr>
          <p:spPr>
            <a:xfrm>
              <a:off x="1644242" y="3048000"/>
              <a:ext cx="6890158" cy="245679"/>
            </a:xfrm>
            <a:prstGeom prst="rect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(0,0)  in the SDRAM</a:t>
              </a:r>
              <a:endParaRPr lang="en-US" sz="2000" dirty="0"/>
            </a:p>
          </p:txBody>
        </p:sp>
        <p:sp>
          <p:nvSpPr>
            <p:cNvPr id="9" name="Rectangle 1"/>
            <p:cNvSpPr/>
            <p:nvPr/>
          </p:nvSpPr>
          <p:spPr>
            <a:xfrm>
              <a:off x="1644242" y="3293679"/>
              <a:ext cx="6890158" cy="245679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" name="Rectangle 1"/>
            <p:cNvSpPr/>
            <p:nvPr/>
          </p:nvSpPr>
          <p:spPr>
            <a:xfrm>
              <a:off x="1644242" y="4097721"/>
              <a:ext cx="6890158" cy="245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(14,19) in the SDRAM</a:t>
              </a:r>
              <a:endParaRPr lang="en-US" sz="2000" dirty="0"/>
            </a:p>
          </p:txBody>
        </p:sp>
        <p:cxnSp>
          <p:nvCxnSpPr>
            <p:cNvPr id="11" name="מחבר ישר 10"/>
            <p:cNvCxnSpPr>
              <a:stCxn id="9" idx="1"/>
              <a:endCxn id="10" idx="1"/>
            </p:cNvCxnSpPr>
            <p:nvPr/>
          </p:nvCxnSpPr>
          <p:spPr>
            <a:xfrm>
              <a:off x="1644242" y="3416519"/>
              <a:ext cx="0" cy="8040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קבוצה 11"/>
          <p:cNvGrpSpPr/>
          <p:nvPr/>
        </p:nvGrpSpPr>
        <p:grpSpPr>
          <a:xfrm>
            <a:off x="6172200" y="2286000"/>
            <a:ext cx="2667000" cy="1600200"/>
            <a:chOff x="32084" y="1299882"/>
            <a:chExt cx="7664116" cy="5024718"/>
          </a:xfrm>
        </p:grpSpPr>
        <p:sp>
          <p:nvSpPr>
            <p:cNvPr id="13" name="TextBox 12"/>
            <p:cNvSpPr txBox="1"/>
            <p:nvPr/>
          </p:nvSpPr>
          <p:spPr>
            <a:xfrm>
              <a:off x="3962398" y="1299882"/>
              <a:ext cx="2108080" cy="1217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20 </a:t>
              </a:r>
              <a:endParaRPr lang="en-US" b="1" dirty="0"/>
            </a:p>
          </p:txBody>
        </p:sp>
        <p:grpSp>
          <p:nvGrpSpPr>
            <p:cNvPr id="14" name="קבוצה 31"/>
            <p:cNvGrpSpPr/>
            <p:nvPr/>
          </p:nvGrpSpPr>
          <p:grpSpPr>
            <a:xfrm>
              <a:off x="836612" y="2209800"/>
              <a:ext cx="6859588" cy="4114800"/>
              <a:chOff x="836612" y="2209800"/>
              <a:chExt cx="6859588" cy="4114800"/>
            </a:xfrm>
          </p:grpSpPr>
          <p:sp>
            <p:nvSpPr>
              <p:cNvPr id="16" name="Rectangle 1"/>
              <p:cNvSpPr/>
              <p:nvPr/>
            </p:nvSpPr>
            <p:spPr>
              <a:xfrm>
                <a:off x="1371600" y="2514600"/>
                <a:ext cx="914400" cy="838200"/>
              </a:xfrm>
              <a:prstGeom prst="rect">
                <a:avLst/>
              </a:prstGeom>
              <a:solidFill>
                <a:srgbClr val="FF00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7" name="Rectangle 2"/>
              <p:cNvSpPr/>
              <p:nvPr/>
            </p:nvSpPr>
            <p:spPr>
              <a:xfrm>
                <a:off x="2286000" y="2514600"/>
                <a:ext cx="914400" cy="838200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32004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9" name="Rectangle 4"/>
              <p:cNvSpPr/>
              <p:nvPr/>
            </p:nvSpPr>
            <p:spPr>
              <a:xfrm>
                <a:off x="67818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Rectangle 5"/>
              <p:cNvSpPr/>
              <p:nvPr/>
            </p:nvSpPr>
            <p:spPr>
              <a:xfrm>
                <a:off x="67818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1" name="Rectangle 6"/>
              <p:cNvSpPr/>
              <p:nvPr/>
            </p:nvSpPr>
            <p:spPr>
              <a:xfrm>
                <a:off x="13716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7"/>
              <p:cNvSpPr/>
              <p:nvPr/>
            </p:nvSpPr>
            <p:spPr>
              <a:xfrm>
                <a:off x="22860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8"/>
              <p:cNvSpPr/>
              <p:nvPr/>
            </p:nvSpPr>
            <p:spPr>
              <a:xfrm>
                <a:off x="32004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9"/>
              <p:cNvSpPr/>
              <p:nvPr/>
            </p:nvSpPr>
            <p:spPr>
              <a:xfrm>
                <a:off x="13716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Rectangle 10"/>
              <p:cNvSpPr/>
              <p:nvPr/>
            </p:nvSpPr>
            <p:spPr>
              <a:xfrm>
                <a:off x="22860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6" name="Rectangle 11"/>
              <p:cNvSpPr/>
              <p:nvPr/>
            </p:nvSpPr>
            <p:spPr>
              <a:xfrm>
                <a:off x="32004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" name="Rectangle 12"/>
              <p:cNvSpPr/>
              <p:nvPr/>
            </p:nvSpPr>
            <p:spPr>
              <a:xfrm>
                <a:off x="6781800" y="5486400"/>
                <a:ext cx="914400" cy="838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28" name="Straight Connector 14"/>
              <p:cNvCxnSpPr>
                <a:stCxn id="18" idx="0"/>
                <a:endCxn id="19" idx="0"/>
              </p:cNvCxnSpPr>
              <p:nvPr/>
            </p:nvCxnSpPr>
            <p:spPr>
              <a:xfrm rot="5400000" flipH="1" flipV="1">
                <a:off x="5448300" y="723900"/>
                <a:ext cx="0" cy="3581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16"/>
              <p:cNvCxnSpPr/>
              <p:nvPr/>
            </p:nvCxnSpPr>
            <p:spPr>
              <a:xfrm>
                <a:off x="3962400" y="33528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7"/>
              <p:cNvCxnSpPr/>
              <p:nvPr/>
            </p:nvCxnSpPr>
            <p:spPr>
              <a:xfrm>
                <a:off x="3886200" y="41910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8"/>
              <p:cNvCxnSpPr/>
              <p:nvPr/>
            </p:nvCxnSpPr>
            <p:spPr>
              <a:xfrm>
                <a:off x="3810000" y="54864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9"/>
              <p:cNvCxnSpPr/>
              <p:nvPr/>
            </p:nvCxnSpPr>
            <p:spPr>
              <a:xfrm>
                <a:off x="3733800" y="63246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21"/>
              <p:cNvCxnSpPr>
                <a:stCxn id="21" idx="1"/>
              </p:cNvCxnSpPr>
              <p:nvPr/>
            </p:nvCxnSpPr>
            <p:spPr>
              <a:xfrm rot="10800000" flipV="1">
                <a:off x="1371600" y="37719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2"/>
              <p:cNvCxnSpPr/>
              <p:nvPr/>
            </p:nvCxnSpPr>
            <p:spPr>
              <a:xfrm rot="10800000" flipV="1">
                <a:off x="2286001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23"/>
              <p:cNvCxnSpPr/>
              <p:nvPr/>
            </p:nvCxnSpPr>
            <p:spPr>
              <a:xfrm rot="10800000" flipV="1">
                <a:off x="3200401" y="38862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24"/>
              <p:cNvCxnSpPr/>
              <p:nvPr/>
            </p:nvCxnSpPr>
            <p:spPr>
              <a:xfrm rot="10800000" flipV="1">
                <a:off x="4114800" y="38100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5"/>
              <p:cNvCxnSpPr/>
              <p:nvPr/>
            </p:nvCxnSpPr>
            <p:spPr>
              <a:xfrm rot="10800000" flipV="1">
                <a:off x="67818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26"/>
              <p:cNvCxnSpPr/>
              <p:nvPr/>
            </p:nvCxnSpPr>
            <p:spPr>
              <a:xfrm rot="10800000" flipV="1">
                <a:off x="76962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0"/>
              <p:cNvCxnSpPr/>
              <p:nvPr/>
            </p:nvCxnSpPr>
            <p:spPr>
              <a:xfrm>
                <a:off x="52578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4"/>
              <p:cNvCxnSpPr/>
              <p:nvPr/>
            </p:nvCxnSpPr>
            <p:spPr>
              <a:xfrm rot="10800000">
                <a:off x="13716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39"/>
              <p:cNvCxnSpPr/>
              <p:nvPr/>
            </p:nvCxnSpPr>
            <p:spPr>
              <a:xfrm rot="5400000" flipH="1" flipV="1">
                <a:off x="75406" y="3276600"/>
                <a:ext cx="1524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2"/>
              <p:cNvCxnSpPr/>
              <p:nvPr/>
            </p:nvCxnSpPr>
            <p:spPr>
              <a:xfrm rot="16200000" flipH="1">
                <a:off x="-38100" y="5447506"/>
                <a:ext cx="1751806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32084" y="3680012"/>
              <a:ext cx="1143000" cy="60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15</a:t>
              </a:r>
              <a:endParaRPr lang="en-US" b="1" dirty="0"/>
            </a:p>
          </p:txBody>
        </p:sp>
      </p:grpSp>
      <p:graphicFrame>
        <p:nvGraphicFramePr>
          <p:cNvPr id="43" name="טבלה 42"/>
          <p:cNvGraphicFramePr>
            <a:graphicFrameLocks noGrp="1"/>
          </p:cNvGraphicFramePr>
          <p:nvPr/>
        </p:nvGraphicFramePr>
        <p:xfrm>
          <a:off x="6096000" y="4297680"/>
          <a:ext cx="2867025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086600" y="3974068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SDRAM</a:t>
            </a:r>
            <a:endParaRPr lang="he-IL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0" y="3635514"/>
            <a:ext cx="152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RAM</a:t>
            </a:r>
            <a:endParaRPr lang="he-IL" sz="4000" b="1" dirty="0">
              <a:solidFill>
                <a:srgbClr val="C00000"/>
              </a:solidFill>
            </a:endParaRPr>
          </a:p>
        </p:txBody>
      </p:sp>
      <p:sp>
        <p:nvSpPr>
          <p:cNvPr id="47" name="מלבן 46"/>
          <p:cNvSpPr/>
          <p:nvPr/>
        </p:nvSpPr>
        <p:spPr>
          <a:xfrm>
            <a:off x="6830100" y="2145268"/>
            <a:ext cx="15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Video Frame</a:t>
            </a:r>
          </a:p>
        </p:txBody>
      </p:sp>
      <p:sp>
        <p:nvSpPr>
          <p:cNvPr id="48" name="Oval 34"/>
          <p:cNvSpPr/>
          <p:nvPr/>
        </p:nvSpPr>
        <p:spPr>
          <a:xfrm>
            <a:off x="609600" y="53417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34"/>
          <p:cNvSpPr/>
          <p:nvPr/>
        </p:nvSpPr>
        <p:spPr>
          <a:xfrm>
            <a:off x="609600" y="5570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34"/>
          <p:cNvSpPr/>
          <p:nvPr/>
        </p:nvSpPr>
        <p:spPr>
          <a:xfrm>
            <a:off x="609600" y="57989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מלבן 50"/>
          <p:cNvSpPr/>
          <p:nvPr/>
        </p:nvSpPr>
        <p:spPr>
          <a:xfrm>
            <a:off x="762000" y="4812268"/>
            <a:ext cx="4190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ea typeface="Arial" pitchFamily="34" charset="0"/>
                <a:cs typeface="Arial" pitchFamily="34" charset="0"/>
              </a:rPr>
              <a:t>Address of symbol (0,1)  in the SDRAM</a:t>
            </a:r>
            <a:endParaRPr lang="en-US" sz="2000" dirty="0"/>
          </a:p>
        </p:txBody>
      </p:sp>
      <p:cxnSp>
        <p:nvCxnSpPr>
          <p:cNvPr id="52" name="מחבר ישר 51"/>
          <p:cNvCxnSpPr/>
          <p:nvPr/>
        </p:nvCxnSpPr>
        <p:spPr>
          <a:xfrm>
            <a:off x="5638800" y="5105400"/>
            <a:ext cx="0" cy="1135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RAM</a:t>
            </a:r>
            <a:br>
              <a:rPr lang="en-US" sz="4800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2" name="קבוצה 31"/>
          <p:cNvGrpSpPr/>
          <p:nvPr/>
        </p:nvGrpSpPr>
        <p:grpSpPr>
          <a:xfrm>
            <a:off x="304808" y="1905000"/>
            <a:ext cx="8458192" cy="4572000"/>
            <a:chOff x="514400" y="1026108"/>
            <a:chExt cx="8458192" cy="4572000"/>
          </a:xfrm>
        </p:grpSpPr>
        <p:sp>
          <p:nvSpPr>
            <p:cNvPr id="33" name="מלבן 32"/>
            <p:cNvSpPr/>
            <p:nvPr/>
          </p:nvSpPr>
          <p:spPr>
            <a:xfrm>
              <a:off x="3239344" y="1026108"/>
              <a:ext cx="3456384" cy="457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9104" y="2520136"/>
              <a:ext cx="2254696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RAM_adr_wr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9104" y="303800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RAM_wr_en</a:t>
              </a:r>
              <a:endParaRPr lang="he-IL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400" y="3538074"/>
              <a:ext cx="2667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RAM_data_in</a:t>
              </a:r>
              <a:r>
                <a:rPr lang="en-US" dirty="0" smtClean="0"/>
                <a:t>[12..</a:t>
              </a:r>
              <a:r>
                <a:rPr lang="en-US" dirty="0" smtClean="0"/>
                <a:t>0]</a:t>
              </a:r>
              <a:endParaRPr lang="he-IL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1000" y="2832447"/>
              <a:ext cx="23336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RAM</a:t>
              </a:r>
            </a:p>
            <a:p>
              <a:pPr algn="ctr" rtl="0"/>
              <a:r>
                <a:rPr lang="en-US" b="1" dirty="0" smtClean="0"/>
                <a:t>13 </a:t>
              </a:r>
              <a:r>
                <a:rPr lang="en-US" b="1" dirty="0" smtClean="0"/>
                <a:t>x 300 (bit x row)</a:t>
              </a:r>
              <a:endParaRPr lang="he-IL" b="1" dirty="0"/>
            </a:p>
          </p:txBody>
        </p:sp>
        <p:cxnSp>
          <p:nvCxnSpPr>
            <p:cNvPr id="38" name="מחבר חץ ישר 37"/>
            <p:cNvCxnSpPr/>
            <p:nvPr/>
          </p:nvCxnSpPr>
          <p:spPr>
            <a:xfrm>
              <a:off x="1185882" y="289513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חץ ישר 38"/>
            <p:cNvCxnSpPr/>
            <p:nvPr/>
          </p:nvCxnSpPr>
          <p:spPr>
            <a:xfrm>
              <a:off x="1185882" y="339519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חץ ישר 39"/>
            <p:cNvCxnSpPr/>
            <p:nvPr/>
          </p:nvCxnSpPr>
          <p:spPr>
            <a:xfrm>
              <a:off x="1185882" y="389367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79104" y="452109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RAM_adr_rd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79104" y="503896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RAM_rd_en</a:t>
              </a:r>
              <a:endParaRPr lang="he-IL" dirty="0"/>
            </a:p>
          </p:txBody>
        </p:sp>
        <p:cxnSp>
          <p:nvCxnSpPr>
            <p:cNvPr id="43" name="מחבר חץ ישר 42"/>
            <p:cNvCxnSpPr/>
            <p:nvPr/>
          </p:nvCxnSpPr>
          <p:spPr>
            <a:xfrm>
              <a:off x="1185882" y="489609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43"/>
            <p:cNvCxnSpPr/>
            <p:nvPr/>
          </p:nvCxnSpPr>
          <p:spPr>
            <a:xfrm>
              <a:off x="1185882" y="53961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458000" y="2835836"/>
              <a:ext cx="251459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RAM_data_out</a:t>
              </a:r>
              <a:r>
                <a:rPr lang="en-US" dirty="0" smtClean="0"/>
                <a:t>[12..</a:t>
              </a:r>
              <a:r>
                <a:rPr lang="en-US" dirty="0" smtClean="0"/>
                <a:t>0]</a:t>
              </a:r>
              <a:endParaRPr lang="he-IL" dirty="0"/>
            </a:p>
          </p:txBody>
        </p:sp>
        <p:cxnSp>
          <p:nvCxnSpPr>
            <p:cNvPr id="46" name="מחבר חץ ישר 45"/>
            <p:cNvCxnSpPr/>
            <p:nvPr/>
          </p:nvCxnSpPr>
          <p:spPr>
            <a:xfrm>
              <a:off x="6758014" y="319143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732240" y="325301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RAM_out_valid</a:t>
              </a:r>
              <a:endParaRPr lang="he-IL" dirty="0"/>
            </a:p>
          </p:txBody>
        </p:sp>
        <p:cxnSp>
          <p:nvCxnSpPr>
            <p:cNvPr id="48" name="מחבר חץ ישר 47"/>
            <p:cNvCxnSpPr/>
            <p:nvPr/>
          </p:nvCxnSpPr>
          <p:spPr>
            <a:xfrm>
              <a:off x="6721916" y="361020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79104" y="104988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9104" y="156775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51" name="מחבר חץ ישר 50"/>
            <p:cNvCxnSpPr/>
            <p:nvPr/>
          </p:nvCxnSpPr>
          <p:spPr>
            <a:xfrm>
              <a:off x="1185882" y="142488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חץ ישר 51"/>
            <p:cNvCxnSpPr/>
            <p:nvPr/>
          </p:nvCxnSpPr>
          <p:spPr>
            <a:xfrm>
              <a:off x="1185882" y="192494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057400" y="16764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</a:rPr>
              <a:t> Store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05200" y="3581400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290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429000" y="56358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05400" y="48768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05400" y="51054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62400" y="50292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Rd_Mng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1398925"/>
            <a:ext cx="864813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The "brain" of the Symbol Generator block 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Functionality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Calculating relevant row in the RAM and receiving data.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alculating row and column in the SDRAM (where the symbol sits).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Managing the toggling between the two FIFOs, using FSM.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sz="4000" dirty="0" smtClean="0"/>
              <a:t>Reminder</a:t>
            </a:r>
          </a:p>
          <a:p>
            <a:r>
              <a:rPr lang="en-US" sz="4000" dirty="0" smtClean="0"/>
              <a:t>Top Architecture</a:t>
            </a:r>
            <a:r>
              <a:rPr lang="en-US" sz="4000" dirty="0" smtClean="0">
                <a:latin typeface="+mj-lt"/>
              </a:rPr>
              <a:t>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/>
              <a:t>Micro architecture</a:t>
            </a:r>
            <a:r>
              <a:rPr lang="en-US" sz="4000" dirty="0" smtClean="0">
                <a:latin typeface="+mj-lt"/>
              </a:rPr>
              <a:t>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/>
              <a:t>Schedule</a:t>
            </a:r>
            <a:r>
              <a:rPr lang="en-US" sz="4000" dirty="0" smtClean="0">
                <a:latin typeface="+mj-lt"/>
              </a:rPr>
              <a:t>			</a:t>
            </a:r>
            <a:r>
              <a:rPr lang="en-US" dirty="0" smtClean="0">
                <a:latin typeface="+mj-lt"/>
              </a:rPr>
              <a:t>	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Rd_Mng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295400"/>
            <a:ext cx="12455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FSM: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214282" y="1422597"/>
            <a:ext cx="8516512" cy="5337730"/>
            <a:chOff x="214282" y="1422597"/>
            <a:chExt cx="8516512" cy="5337730"/>
          </a:xfrm>
        </p:grpSpPr>
        <p:sp>
          <p:nvSpPr>
            <p:cNvPr id="7" name="תרשים זרימה: מחבר 6"/>
            <p:cNvSpPr/>
            <p:nvPr/>
          </p:nvSpPr>
          <p:spPr>
            <a:xfrm>
              <a:off x="3907398" y="2137801"/>
              <a:ext cx="1224136" cy="1008112"/>
            </a:xfrm>
            <a:prstGeom prst="flowChartConnector">
              <a:avLst/>
            </a:prstGeom>
            <a:ln w="31750">
              <a:solidFill>
                <a:schemeClr val="accent1">
                  <a:shade val="50000"/>
                  <a:satMod val="103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IDLE</a:t>
              </a:r>
              <a:endParaRPr lang="he-IL" b="1" dirty="0"/>
            </a:p>
          </p:txBody>
        </p:sp>
        <p:sp>
          <p:nvSpPr>
            <p:cNvPr id="8" name="תרשים זרימה: מחבר 7"/>
            <p:cNvSpPr/>
            <p:nvPr/>
          </p:nvSpPr>
          <p:spPr>
            <a:xfrm>
              <a:off x="1857356" y="514351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WRITE A READ B</a:t>
              </a:r>
              <a:endParaRPr lang="he-IL" b="1" dirty="0"/>
            </a:p>
          </p:txBody>
        </p:sp>
        <p:cxnSp>
          <p:nvCxnSpPr>
            <p:cNvPr id="9" name="מחבר חץ ישר 8"/>
            <p:cNvCxnSpPr>
              <a:endCxn id="7" idx="1"/>
            </p:cNvCxnSpPr>
            <p:nvPr/>
          </p:nvCxnSpPr>
          <p:spPr>
            <a:xfrm rot="16200000" flipH="1">
              <a:off x="3472357" y="1671122"/>
              <a:ext cx="642385" cy="58623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2818394">
              <a:off x="3558372" y="1685368"/>
              <a:ext cx="8640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reset</a:t>
              </a:r>
              <a:endParaRPr lang="he-IL" sz="1600" b="1" dirty="0"/>
            </a:p>
          </p:txBody>
        </p:sp>
        <p:cxnSp>
          <p:nvCxnSpPr>
            <p:cNvPr id="11" name="מחבר חץ ישר 10"/>
            <p:cNvCxnSpPr>
              <a:stCxn id="7" idx="6"/>
              <a:endCxn id="15" idx="1"/>
            </p:cNvCxnSpPr>
            <p:nvPr/>
          </p:nvCxnSpPr>
          <p:spPr>
            <a:xfrm>
              <a:off x="5131534" y="2641857"/>
              <a:ext cx="1458768" cy="52707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תרשים זרימה: מחבר 11"/>
            <p:cNvSpPr/>
            <p:nvPr/>
          </p:nvSpPr>
          <p:spPr>
            <a:xfrm>
              <a:off x="6000760" y="5143512"/>
              <a:ext cx="164307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READ A  WRITE B</a:t>
              </a:r>
              <a:endParaRPr lang="he-IL" b="1" dirty="0"/>
            </a:p>
          </p:txBody>
        </p:sp>
        <p:cxnSp>
          <p:nvCxnSpPr>
            <p:cNvPr id="13" name="מחבר חץ ישר 40"/>
            <p:cNvCxnSpPr>
              <a:stCxn id="12" idx="1"/>
              <a:endCxn id="16" idx="6"/>
            </p:cNvCxnSpPr>
            <p:nvPr/>
          </p:nvCxnSpPr>
          <p:spPr>
            <a:xfrm rot="16200000" flipV="1">
              <a:off x="3487730" y="2558416"/>
              <a:ext cx="1275847" cy="423146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203440">
              <a:off x="4944733" y="2281527"/>
              <a:ext cx="194421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RAM updated</a:t>
              </a:r>
            </a:p>
            <a:p>
              <a:pPr algn="ctr" rtl="0"/>
              <a:r>
                <a:rPr lang="en-US" sz="1600" b="1" dirty="0" smtClean="0"/>
                <a:t>Rd_mng_en</a:t>
              </a:r>
            </a:p>
          </p:txBody>
        </p:sp>
        <p:sp>
          <p:nvSpPr>
            <p:cNvPr id="15" name="תרשים זרימה: מחבר 14"/>
            <p:cNvSpPr/>
            <p:nvPr/>
          </p:nvSpPr>
          <p:spPr>
            <a:xfrm>
              <a:off x="6348260" y="300037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WRITE A</a:t>
              </a:r>
              <a:endParaRPr lang="he-IL" b="1" dirty="0"/>
            </a:p>
          </p:txBody>
        </p:sp>
        <p:sp>
          <p:nvSpPr>
            <p:cNvPr id="16" name="תרשים זרימה: מחבר 15"/>
            <p:cNvSpPr/>
            <p:nvPr/>
          </p:nvSpPr>
          <p:spPr>
            <a:xfrm>
              <a:off x="214282" y="3500438"/>
              <a:ext cx="1795640" cy="1071570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READ B</a:t>
              </a:r>
              <a:endParaRPr lang="he-IL" b="1" dirty="0"/>
            </a:p>
          </p:txBody>
        </p:sp>
        <p:cxnSp>
          <p:nvCxnSpPr>
            <p:cNvPr id="17" name="מחבר חץ ישר 16"/>
            <p:cNvCxnSpPr>
              <a:stCxn id="15" idx="4"/>
              <a:endCxn id="12" idx="0"/>
            </p:cNvCxnSpPr>
            <p:nvPr/>
          </p:nvCxnSpPr>
          <p:spPr>
            <a:xfrm rot="5400000">
              <a:off x="6502394" y="4471264"/>
              <a:ext cx="992152" cy="35234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40"/>
            <p:cNvCxnSpPr>
              <a:stCxn id="16" idx="7"/>
              <a:endCxn id="7" idx="2"/>
            </p:cNvCxnSpPr>
            <p:nvPr/>
          </p:nvCxnSpPr>
          <p:spPr>
            <a:xfrm rot="5400000" flipH="1" flipV="1">
              <a:off x="2319423" y="2069391"/>
              <a:ext cx="1015509" cy="216044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10800000">
              <a:off x="3571868" y="5929330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>
              <a:off x="3571868" y="5643578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86578" y="4429132"/>
              <a:ext cx="194421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Req_in_trg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86116" y="5929330"/>
              <a:ext cx="2928958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(req_in_trg)</a:t>
              </a:r>
            </a:p>
            <a:p>
              <a:pPr algn="ctr" rtl="0"/>
              <a:r>
                <a:rPr lang="en-US" sz="1600" b="1" dirty="0" smtClean="0"/>
                <a:t>AND</a:t>
              </a:r>
            </a:p>
            <a:p>
              <a:pPr algn="ctr" rtl="0"/>
              <a:r>
                <a:rPr lang="en-US" sz="1600" b="1" dirty="0" smtClean="0"/>
                <a:t>(NOT last row of the frame)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165466">
              <a:off x="3389285" y="3823667"/>
              <a:ext cx="2928958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(req_in_trg)</a:t>
              </a:r>
            </a:p>
            <a:p>
              <a:pPr algn="ctr" rtl="0"/>
              <a:r>
                <a:rPr lang="en-US" sz="1600" b="1" dirty="0" smtClean="0"/>
                <a:t>AND</a:t>
              </a:r>
            </a:p>
            <a:p>
              <a:pPr algn="ctr" rtl="0"/>
              <a:r>
                <a:rPr lang="en-US" sz="1600" b="1" dirty="0" smtClean="0"/>
                <a:t>(last row of the frame)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7620" y="5305024"/>
              <a:ext cx="157163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req_in_trg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9980722">
              <a:off x="1725697" y="2344980"/>
              <a:ext cx="1944216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Finished deliver last row to </a:t>
              </a:r>
            </a:p>
            <a:p>
              <a:pPr algn="ctr" rtl="0"/>
              <a:r>
                <a:rPr lang="en-US" sz="1600" b="1" dirty="0" smtClean="0"/>
                <a:t>DC FIFO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Rd_Mng</a:t>
            </a:r>
            <a:r>
              <a:rPr lang="he-IL" dirty="0" smtClean="0">
                <a:solidFill>
                  <a:schemeClr val="accent1"/>
                </a:solidFill>
              </a:rPr>
              <a:t/>
            </a:r>
            <a:br>
              <a:rPr lang="he-IL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2" name="קבוצה 61"/>
          <p:cNvGrpSpPr/>
          <p:nvPr/>
        </p:nvGrpSpPr>
        <p:grpSpPr>
          <a:xfrm>
            <a:off x="39469" y="1676400"/>
            <a:ext cx="8571131" cy="5030173"/>
            <a:chOff x="-539768" y="0"/>
            <a:chExt cx="10019514" cy="6518904"/>
          </a:xfrm>
        </p:grpSpPr>
        <p:sp>
          <p:nvSpPr>
            <p:cNvPr id="63" name="מלבן 62"/>
            <p:cNvSpPr/>
            <p:nvPr/>
          </p:nvSpPr>
          <p:spPr>
            <a:xfrm>
              <a:off x="2843808" y="0"/>
              <a:ext cx="3456384" cy="65176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1366" y="1678787"/>
              <a:ext cx="2815790" cy="478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RAM_data_out</a:t>
              </a:r>
              <a:r>
                <a:rPr lang="en-US" dirty="0" smtClean="0"/>
                <a:t>[12..</a:t>
              </a:r>
              <a:r>
                <a:rPr lang="en-US" dirty="0" smtClean="0"/>
                <a:t>0]</a:t>
              </a:r>
              <a:endParaRPr lang="he-IL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4859" y="2298136"/>
              <a:ext cx="2367844" cy="478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RAM_out_valid</a:t>
              </a:r>
              <a:endParaRPr lang="he-IL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1166" y="3214687"/>
              <a:ext cx="2369523" cy="478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Wbm_dat_i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36465" y="2639793"/>
              <a:ext cx="2547446" cy="83761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err="1" smtClean="0"/>
                <a:t>Read_Manager</a:t>
              </a:r>
              <a:endParaRPr lang="en-US" b="1" dirty="0" smtClean="0"/>
            </a:p>
            <a:p>
              <a:pPr algn="ctr" rtl="0"/>
              <a:r>
                <a:rPr lang="en-US" b="1" dirty="0" smtClean="0"/>
                <a:t>(=RM)</a:t>
              </a:r>
              <a:endParaRPr lang="he-IL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29388" y="0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RAM_rd_en</a:t>
              </a:r>
              <a:endParaRPr lang="he-IL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44208" y="468100"/>
              <a:ext cx="2412002" cy="478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RAM_adr_rd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1166" y="3774862"/>
              <a:ext cx="20162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Wbm_stall_i</a:t>
              </a:r>
              <a:endParaRPr lang="he-IL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568" y="4270124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Wbm_ack_i</a:t>
              </a:r>
              <a:endParaRPr lang="he-IL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83568" y="477418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Wbm_err_i</a:t>
              </a:r>
              <a:endParaRPr lang="he-IL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57948" y="1214422"/>
              <a:ext cx="2498260" cy="478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Wbm_add_o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57948" y="2202413"/>
              <a:ext cx="2320107" cy="478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Wbm_tga_o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57950" y="2631040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Wbm_cyc_o</a:t>
              </a:r>
              <a:endParaRPr lang="he-IL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57950" y="3059668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Wbm_std_o</a:t>
              </a:r>
              <a:endParaRPr lang="he-IL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0446" y="35716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0446" y="87503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79" name="מחבר חץ ישר 78"/>
            <p:cNvCxnSpPr/>
            <p:nvPr/>
          </p:nvCxnSpPr>
          <p:spPr>
            <a:xfrm>
              <a:off x="785786" y="73216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חץ ישר 79"/>
            <p:cNvCxnSpPr/>
            <p:nvPr/>
          </p:nvCxnSpPr>
          <p:spPr>
            <a:xfrm>
              <a:off x="785786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חץ ישר 80"/>
            <p:cNvCxnSpPr/>
            <p:nvPr/>
          </p:nvCxnSpPr>
          <p:spPr>
            <a:xfrm>
              <a:off x="785786" y="21552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חץ ישר 81"/>
            <p:cNvCxnSpPr/>
            <p:nvPr/>
          </p:nvCxnSpPr>
          <p:spPr>
            <a:xfrm>
              <a:off x="785786" y="265532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חץ ישר 82"/>
            <p:cNvCxnSpPr/>
            <p:nvPr/>
          </p:nvCxnSpPr>
          <p:spPr>
            <a:xfrm>
              <a:off x="785786" y="357028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מחבר חץ ישר 83"/>
            <p:cNvCxnSpPr/>
            <p:nvPr/>
          </p:nvCxnSpPr>
          <p:spPr>
            <a:xfrm>
              <a:off x="785786" y="414179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מחבר חץ ישר 84"/>
            <p:cNvCxnSpPr/>
            <p:nvPr/>
          </p:nvCxnSpPr>
          <p:spPr>
            <a:xfrm>
              <a:off x="785786" y="464344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מחבר חץ ישר 85"/>
            <p:cNvCxnSpPr/>
            <p:nvPr/>
          </p:nvCxnSpPr>
          <p:spPr>
            <a:xfrm>
              <a:off x="785786" y="514192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סוגר מסולסל שמאלי 86"/>
            <p:cNvSpPr/>
            <p:nvPr/>
          </p:nvSpPr>
          <p:spPr>
            <a:xfrm>
              <a:off x="214282" y="3286124"/>
              <a:ext cx="428596" cy="2071702"/>
            </a:xfrm>
            <a:prstGeom prst="leftBrace">
              <a:avLst>
                <a:gd name="adj1" fmla="val 56098"/>
                <a:gd name="adj2" fmla="val 493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-1347019" y="3892369"/>
              <a:ext cx="2370052" cy="7555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r>
                <a:rPr lang="en-US" dirty="0" smtClean="0"/>
                <a:t>rom </a:t>
              </a:r>
              <a:r>
                <a:rPr lang="en-US" dirty="0" smtClean="0"/>
                <a:t>Memory Management</a:t>
              </a:r>
              <a:endParaRPr lang="he-IL" dirty="0"/>
            </a:p>
          </p:txBody>
        </p:sp>
        <p:cxnSp>
          <p:nvCxnSpPr>
            <p:cNvPr id="89" name="מחבר חץ ישר 88"/>
            <p:cNvCxnSpPr/>
            <p:nvPr/>
          </p:nvCxnSpPr>
          <p:spPr>
            <a:xfrm>
              <a:off x="6357950" y="35716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מחבר חץ ישר 89"/>
            <p:cNvCxnSpPr/>
            <p:nvPr/>
          </p:nvCxnSpPr>
          <p:spPr>
            <a:xfrm>
              <a:off x="6357950" y="8556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357948" y="1702346"/>
              <a:ext cx="2587337" cy="478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Wbm_dat_o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cxnSp>
          <p:nvCxnSpPr>
            <p:cNvPr id="92" name="מחבר חץ ישר 91"/>
            <p:cNvCxnSpPr/>
            <p:nvPr/>
          </p:nvCxnSpPr>
          <p:spPr>
            <a:xfrm>
              <a:off x="6357950" y="157161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מחבר חץ ישר 92"/>
            <p:cNvCxnSpPr/>
            <p:nvPr/>
          </p:nvCxnSpPr>
          <p:spPr>
            <a:xfrm>
              <a:off x="6357950" y="207009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חץ ישר 93"/>
            <p:cNvCxnSpPr/>
            <p:nvPr/>
          </p:nvCxnSpPr>
          <p:spPr>
            <a:xfrm>
              <a:off x="6357950" y="257015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מחבר חץ ישר 94"/>
            <p:cNvCxnSpPr/>
            <p:nvPr/>
          </p:nvCxnSpPr>
          <p:spPr>
            <a:xfrm>
              <a:off x="6357950" y="300037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מחבר חץ ישר 95"/>
            <p:cNvCxnSpPr/>
            <p:nvPr/>
          </p:nvCxnSpPr>
          <p:spPr>
            <a:xfrm>
              <a:off x="6357950" y="342900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429388" y="3714776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FIFO_A_rd_en</a:t>
              </a:r>
              <a:endParaRPr lang="he-IL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44208" y="4611505"/>
              <a:ext cx="2768308" cy="478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FIFO_A_data_in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cxnSp>
          <p:nvCxnSpPr>
            <p:cNvPr id="101" name="מחבר חץ ישר 100"/>
            <p:cNvCxnSpPr/>
            <p:nvPr/>
          </p:nvCxnSpPr>
          <p:spPr>
            <a:xfrm>
              <a:off x="6357950" y="407194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חץ ישר 101"/>
            <p:cNvCxnSpPr/>
            <p:nvPr/>
          </p:nvCxnSpPr>
          <p:spPr>
            <a:xfrm>
              <a:off x="6357950" y="499904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429388" y="4131238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FIFO_A_wr_en</a:t>
              </a:r>
              <a:endParaRPr lang="he-IL" dirty="0"/>
            </a:p>
          </p:txBody>
        </p:sp>
        <p:cxnSp>
          <p:nvCxnSpPr>
            <p:cNvPr id="104" name="מחבר חץ ישר 103"/>
            <p:cNvCxnSpPr/>
            <p:nvPr/>
          </p:nvCxnSpPr>
          <p:spPr>
            <a:xfrm>
              <a:off x="6357950" y="448840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429388" y="5143536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FIFO_B_rd_en</a:t>
              </a:r>
              <a:endParaRPr lang="he-IL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444208" y="6040264"/>
              <a:ext cx="3035538" cy="478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FIFO_B_data_in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cxnSp>
          <p:nvCxnSpPr>
            <p:cNvPr id="107" name="מחבר חץ ישר 106"/>
            <p:cNvCxnSpPr/>
            <p:nvPr/>
          </p:nvCxnSpPr>
          <p:spPr>
            <a:xfrm>
              <a:off x="6357950" y="55007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חץ ישר 107"/>
            <p:cNvCxnSpPr/>
            <p:nvPr/>
          </p:nvCxnSpPr>
          <p:spPr>
            <a:xfrm>
              <a:off x="6357950" y="642780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429388" y="5559998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FIFO_B_wr_en</a:t>
              </a:r>
              <a:endParaRPr lang="he-IL" dirty="0"/>
            </a:p>
          </p:txBody>
        </p:sp>
        <p:cxnSp>
          <p:nvCxnSpPr>
            <p:cNvPr id="110" name="מחבר חץ ישר 109"/>
            <p:cNvCxnSpPr/>
            <p:nvPr/>
          </p:nvCxnSpPr>
          <p:spPr>
            <a:xfrm>
              <a:off x="6357950" y="591716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26706" y="5786454"/>
              <a:ext cx="20162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req_in_trg</a:t>
              </a:r>
              <a:endParaRPr lang="he-IL" dirty="0"/>
            </a:p>
          </p:txBody>
        </p:sp>
        <p:cxnSp>
          <p:nvCxnSpPr>
            <p:cNvPr id="112" name="מחבר חץ ישר 111"/>
            <p:cNvCxnSpPr/>
            <p:nvPr/>
          </p:nvCxnSpPr>
          <p:spPr>
            <a:xfrm>
              <a:off x="801746" y="61436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5400000">
            <a:off x="7866966" y="3258235"/>
            <a:ext cx="1828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To </a:t>
            </a:r>
            <a:r>
              <a:rPr lang="en-US" dirty="0" smtClean="0"/>
              <a:t>Memory Management</a:t>
            </a:r>
            <a:endParaRPr lang="he-IL" dirty="0"/>
          </a:p>
        </p:txBody>
      </p:sp>
      <p:sp>
        <p:nvSpPr>
          <p:cNvPr id="114" name="סוגר מסולסל שמאלי 113"/>
          <p:cNvSpPr/>
          <p:nvPr/>
        </p:nvSpPr>
        <p:spPr>
          <a:xfrm rot="10800000">
            <a:off x="7848601" y="2514600"/>
            <a:ext cx="428596" cy="1909778"/>
          </a:xfrm>
          <a:prstGeom prst="leftBrace">
            <a:avLst>
              <a:gd name="adj1" fmla="val 56098"/>
              <a:gd name="adj2" fmla="val 49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057400" y="16764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</a:rPr>
              <a:t> Store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05200" y="3654623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290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429000" y="56358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029200" y="49530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029200" y="51816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86200" y="50292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FIFO A/B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1091386"/>
            <a:ext cx="316291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      The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toggle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FIFOs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      Size: 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8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x640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bits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Pins:</a:t>
            </a:r>
          </a:p>
        </p:txBody>
      </p:sp>
      <p:grpSp>
        <p:nvGrpSpPr>
          <p:cNvPr id="6" name="קבוצה 5"/>
          <p:cNvGrpSpPr/>
          <p:nvPr/>
        </p:nvGrpSpPr>
        <p:grpSpPr>
          <a:xfrm>
            <a:off x="2209801" y="2667000"/>
            <a:ext cx="6781799" cy="4010044"/>
            <a:chOff x="-5266" y="857232"/>
            <a:chExt cx="9607952" cy="5286412"/>
          </a:xfrm>
        </p:grpSpPr>
        <p:sp>
          <p:nvSpPr>
            <p:cNvPr id="7" name="מלבן 6"/>
            <p:cNvSpPr/>
            <p:nvPr/>
          </p:nvSpPr>
          <p:spPr>
            <a:xfrm>
              <a:off x="2910654" y="857232"/>
              <a:ext cx="3456384" cy="5286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5266" y="3409883"/>
              <a:ext cx="3137108" cy="4868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FIFO_data_in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0" y="392775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FIFO_wr_en</a:t>
              </a:r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6104" y="4427820"/>
              <a:ext cx="21237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FIFO_rd_en</a:t>
              </a:r>
              <a:endParaRPr lang="he-IL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43274" y="2996983"/>
              <a:ext cx="2011663" cy="121721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FIFO</a:t>
              </a:r>
            </a:p>
            <a:p>
              <a:pPr algn="ctr" rtl="0"/>
              <a:r>
                <a:rPr lang="en-US" b="1" dirty="0" smtClean="0"/>
                <a:t>8</a:t>
              </a:r>
              <a:r>
                <a:rPr lang="en-US" b="1" dirty="0" smtClean="0"/>
                <a:t>x</a:t>
              </a:r>
              <a:r>
                <a:rPr lang="en-US" b="1" dirty="0" smtClean="0"/>
                <a:t>640</a:t>
              </a:r>
            </a:p>
            <a:p>
              <a:pPr algn="ctr" rtl="0"/>
              <a:r>
                <a:rPr lang="en-US" b="1" dirty="0" smtClean="0"/>
                <a:t>(bit </a:t>
              </a:r>
              <a:r>
                <a:rPr lang="en-US" b="1" dirty="0" smtClean="0"/>
                <a:t>x </a:t>
              </a:r>
              <a:r>
                <a:rPr lang="en-US" b="1" dirty="0" smtClean="0"/>
                <a:t>row</a:t>
              </a:r>
              <a:r>
                <a:rPr lang="en-US" b="1" dirty="0" smtClean="0"/>
                <a:t>)</a:t>
              </a:r>
              <a:endParaRPr lang="he-IL" b="1" dirty="0"/>
            </a:p>
          </p:txBody>
        </p:sp>
        <p:cxnSp>
          <p:nvCxnSpPr>
            <p:cNvPr id="12" name="מחבר חץ ישר 11"/>
            <p:cNvCxnSpPr/>
            <p:nvPr/>
          </p:nvCxnSpPr>
          <p:spPr>
            <a:xfrm>
              <a:off x="857192" y="378487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חץ ישר 12"/>
            <p:cNvCxnSpPr/>
            <p:nvPr/>
          </p:nvCxnSpPr>
          <p:spPr>
            <a:xfrm>
              <a:off x="857192" y="42849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13"/>
            <p:cNvCxnSpPr/>
            <p:nvPr/>
          </p:nvCxnSpPr>
          <p:spPr>
            <a:xfrm>
              <a:off x="857192" y="478342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357918" y="3000374"/>
              <a:ext cx="3244768" cy="4868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FIFO_data_out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cxnSp>
          <p:nvCxnSpPr>
            <p:cNvPr id="16" name="מחבר חץ ישר 15"/>
            <p:cNvCxnSpPr/>
            <p:nvPr/>
          </p:nvCxnSpPr>
          <p:spPr>
            <a:xfrm>
              <a:off x="6429324" y="335597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372200" y="3417554"/>
              <a:ext cx="3014577" cy="4868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FIFO_out_valid</a:t>
              </a:r>
              <a:endParaRPr lang="he-IL" dirty="0"/>
            </a:p>
          </p:txBody>
        </p:sp>
        <p:cxnSp>
          <p:nvCxnSpPr>
            <p:cNvPr id="18" name="מחבר חץ ישר 17"/>
            <p:cNvCxnSpPr/>
            <p:nvPr/>
          </p:nvCxnSpPr>
          <p:spPr>
            <a:xfrm>
              <a:off x="6393226" y="37747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0414" y="121442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0414" y="173229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21" name="מחבר חץ ישר 20"/>
            <p:cNvCxnSpPr/>
            <p:nvPr/>
          </p:nvCxnSpPr>
          <p:spPr>
            <a:xfrm>
              <a:off x="857192" y="158941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חץ ישר 21"/>
            <p:cNvCxnSpPr/>
            <p:nvPr/>
          </p:nvCxnSpPr>
          <p:spPr>
            <a:xfrm>
              <a:off x="857192" y="208948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057400" y="16764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</a:rPr>
              <a:t> Store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05200" y="3654623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290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429000" y="56358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029200" y="48768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029200" y="51816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9342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86200" y="50292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D.C FIFO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1306830"/>
            <a:ext cx="86170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     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ransferring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data from FIFOs (133MHz) to VESA (40Hz)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Pins:</a:t>
            </a:r>
          </a:p>
        </p:txBody>
      </p:sp>
      <p:grpSp>
        <p:nvGrpSpPr>
          <p:cNvPr id="29" name="קבוצה 28"/>
          <p:cNvGrpSpPr/>
          <p:nvPr/>
        </p:nvGrpSpPr>
        <p:grpSpPr>
          <a:xfrm>
            <a:off x="759612" y="3581400"/>
            <a:ext cx="7088988" cy="2819400"/>
            <a:chOff x="765752" y="1404180"/>
            <a:chExt cx="7893034" cy="3897028"/>
          </a:xfrm>
        </p:grpSpPr>
        <p:sp>
          <p:nvSpPr>
            <p:cNvPr id="30" name="מלבן 29"/>
            <p:cNvSpPr/>
            <p:nvPr/>
          </p:nvSpPr>
          <p:spPr>
            <a:xfrm>
              <a:off x="2987823" y="1412776"/>
              <a:ext cx="3419872" cy="38884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1072" y="266415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rdclk</a:t>
              </a:r>
              <a:endParaRPr lang="he-IL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1072" y="327638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rdreq</a:t>
              </a:r>
              <a:endParaRPr lang="he-IL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5752" y="3923765"/>
              <a:ext cx="2123727" cy="510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1"/>
              <a:r>
                <a:rPr lang="en-US" dirty="0" err="1" smtClean="0"/>
                <a:t>wrclk</a:t>
              </a:r>
              <a:endParaRPr lang="he-IL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83932" y="2976463"/>
              <a:ext cx="201166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D.C FIFO </a:t>
              </a:r>
            </a:p>
          </p:txBody>
        </p:sp>
        <p:cxnSp>
          <p:nvCxnSpPr>
            <p:cNvPr id="35" name="מחבר חץ ישר 34"/>
            <p:cNvCxnSpPr/>
            <p:nvPr/>
          </p:nvCxnSpPr>
          <p:spPr>
            <a:xfrm>
              <a:off x="897850" y="303914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חץ ישר 35"/>
            <p:cNvCxnSpPr/>
            <p:nvPr/>
          </p:nvCxnSpPr>
          <p:spPr>
            <a:xfrm>
              <a:off x="897850" y="364343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חץ ישר 36"/>
            <p:cNvCxnSpPr/>
            <p:nvPr/>
          </p:nvCxnSpPr>
          <p:spPr>
            <a:xfrm>
              <a:off x="897850" y="429309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91072" y="466511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wrreq</a:t>
              </a:r>
              <a:endParaRPr lang="he-IL" dirty="0"/>
            </a:p>
          </p:txBody>
        </p:sp>
        <p:cxnSp>
          <p:nvCxnSpPr>
            <p:cNvPr id="39" name="מחבר חץ ישר 38"/>
            <p:cNvCxnSpPr/>
            <p:nvPr/>
          </p:nvCxnSpPr>
          <p:spPr>
            <a:xfrm>
              <a:off x="897850" y="504010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398576" y="1556792"/>
              <a:ext cx="221457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Q [7..0]</a:t>
              </a:r>
              <a:endParaRPr lang="he-IL" dirty="0"/>
            </a:p>
          </p:txBody>
        </p:sp>
        <p:cxnSp>
          <p:nvCxnSpPr>
            <p:cNvPr id="41" name="מחבר חץ ישר 40"/>
            <p:cNvCxnSpPr/>
            <p:nvPr/>
          </p:nvCxnSpPr>
          <p:spPr>
            <a:xfrm>
              <a:off x="6444208" y="191683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444208" y="25649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rdempty</a:t>
              </a:r>
              <a:endParaRPr lang="he-IL" dirty="0"/>
            </a:p>
          </p:txBody>
        </p:sp>
        <p:cxnSp>
          <p:nvCxnSpPr>
            <p:cNvPr id="43" name="מחבר חץ ישר 42"/>
            <p:cNvCxnSpPr/>
            <p:nvPr/>
          </p:nvCxnSpPr>
          <p:spPr>
            <a:xfrm>
              <a:off x="6433884" y="292335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91072" y="1404180"/>
              <a:ext cx="2016224" cy="510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arst</a:t>
              </a:r>
              <a:endParaRPr lang="he-IL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7584" y="205225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Data [7..0]</a:t>
              </a:r>
              <a:endParaRPr lang="he-IL" dirty="0"/>
            </a:p>
          </p:txBody>
        </p:sp>
        <p:cxnSp>
          <p:nvCxnSpPr>
            <p:cNvPr id="46" name="מחבר חץ ישר 45"/>
            <p:cNvCxnSpPr/>
            <p:nvPr/>
          </p:nvCxnSpPr>
          <p:spPr>
            <a:xfrm>
              <a:off x="897850" y="184323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חץ ישר 46"/>
            <p:cNvCxnSpPr/>
            <p:nvPr/>
          </p:nvCxnSpPr>
          <p:spPr>
            <a:xfrm>
              <a:off x="897850" y="241930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444208" y="3419708"/>
              <a:ext cx="221457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wrfull</a:t>
              </a:r>
              <a:endParaRPr lang="he-IL" dirty="0"/>
            </a:p>
          </p:txBody>
        </p:sp>
        <p:cxnSp>
          <p:nvCxnSpPr>
            <p:cNvPr id="49" name="מחבר חץ ישר 48"/>
            <p:cNvCxnSpPr/>
            <p:nvPr/>
          </p:nvCxnSpPr>
          <p:spPr>
            <a:xfrm>
              <a:off x="6444208" y="378904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388033" y="407707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Wrusedw</a:t>
              </a:r>
              <a:r>
                <a:rPr lang="en-US" dirty="0" smtClean="0"/>
                <a:t>[12..0]</a:t>
              </a:r>
              <a:endParaRPr lang="he-IL" dirty="0"/>
            </a:p>
          </p:txBody>
        </p:sp>
        <p:cxnSp>
          <p:nvCxnSpPr>
            <p:cNvPr id="51" name="מחבר חץ ישר 50"/>
            <p:cNvCxnSpPr/>
            <p:nvPr/>
          </p:nvCxnSpPr>
          <p:spPr>
            <a:xfrm>
              <a:off x="6372200" y="443711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25672971"/>
              </p:ext>
            </p:extLst>
          </p:nvPr>
        </p:nvGraphicFramePr>
        <p:xfrm>
          <a:off x="457200" y="2057400"/>
          <a:ext cx="8229600" cy="4079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548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Project Characterization &amp; learning</a:t>
                      </a:r>
                      <a:endParaRPr lang="he-IL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Done</a:t>
                      </a:r>
                      <a:endParaRPr lang="he-IL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Characterization</a:t>
                      </a:r>
                      <a:r>
                        <a:rPr lang="en-US" baseline="0" dirty="0" smtClean="0"/>
                        <a:t> presentation</a:t>
                      </a:r>
                      <a:endParaRPr lang="he-IL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Characterization of all blocks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Done</a:t>
                      </a:r>
                      <a:endParaRPr lang="he-IL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Mid Presentation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Done</a:t>
                      </a:r>
                      <a:endParaRPr lang="he-IL" dirty="0" smtClean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main blocks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To do</a:t>
                      </a:r>
                      <a:endParaRPr lang="he-IL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Simulations &amp; debug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To do</a:t>
                      </a:r>
                      <a:endParaRPr lang="he-IL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Synthesis</a:t>
                      </a:r>
                      <a:endParaRPr lang="he-IL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To do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building GUI</a:t>
                      </a:r>
                      <a:endParaRPr lang="he-IL" dirty="0" smtClean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Partial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and Lab testing</a:t>
                      </a:r>
                      <a:endParaRPr lang="he-IL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To do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End of semester presentation</a:t>
                      </a:r>
                      <a:endParaRPr lang="he-IL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To do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r>
              <a:rPr lang="en-US" dirty="0" smtClean="0"/>
              <a:t>Generating symbols on display screens is an essential operation these days. </a:t>
            </a:r>
          </a:p>
          <a:p>
            <a:r>
              <a:rPr lang="en-US" dirty="0" smtClean="0"/>
              <a:t>Commonly used in varies applications: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07468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Mobile phones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495800"/>
            <a:ext cx="1828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Televisions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495800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Military applications</a:t>
            </a:r>
            <a:endParaRPr lang="he-IL" dirty="0"/>
          </a:p>
        </p:txBody>
      </p:sp>
      <p:pic>
        <p:nvPicPr>
          <p:cNvPr id="1026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273" y="3541712"/>
            <a:ext cx="2985127" cy="2859088"/>
          </a:xfrm>
          <a:prstGeom prst="rect">
            <a:avLst/>
          </a:prstGeom>
          <a:noFill/>
        </p:spPr>
      </p:pic>
      <p:pic>
        <p:nvPicPr>
          <p:cNvPr id="1027" name="Picture 3" descr="C:\Users\Olga\Documents\technion\project\presentation\tv-simpsons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657600"/>
            <a:ext cx="3259138" cy="2548938"/>
          </a:xfrm>
          <a:prstGeom prst="rect">
            <a:avLst/>
          </a:prstGeom>
          <a:noFill/>
        </p:spPr>
      </p:pic>
      <p:pic>
        <p:nvPicPr>
          <p:cNvPr id="1028" name="Picture 4" descr="C:\Users\Olga\Documents\technion\project\presentation\ELEC_ANVIS-HUD_Elbit_Day-Night_l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7926" y="3733800"/>
            <a:ext cx="3597274" cy="2577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Reminder - Specifications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Generating symbols on display screen using:</a:t>
            </a:r>
          </a:p>
          <a:p>
            <a:pPr lvl="1"/>
            <a:r>
              <a:rPr lang="en-US" sz="1800" dirty="0" smtClean="0"/>
              <a:t>Cyclone II FPGA </a:t>
            </a:r>
          </a:p>
          <a:p>
            <a:pPr lvl="1"/>
            <a:r>
              <a:rPr lang="en-US" sz="1800" dirty="0" smtClean="0"/>
              <a:t>Host communication via UART protocol</a:t>
            </a:r>
          </a:p>
          <a:p>
            <a:pPr lvl="1"/>
            <a:r>
              <a:rPr lang="en-US" sz="1800" dirty="0" smtClean="0"/>
              <a:t>Internal communication via Wishbone protocol</a:t>
            </a:r>
          </a:p>
          <a:p>
            <a:r>
              <a:rPr lang="en-US" sz="2400" dirty="0" smtClean="0"/>
              <a:t>Input  -  Grayscale symbols 32 x 32 pixels</a:t>
            </a:r>
          </a:p>
          <a:p>
            <a:pPr lvl="1"/>
            <a:r>
              <a:rPr lang="en-US" sz="2200" dirty="0" smtClean="0"/>
              <a:t>saved in external SDRAM</a:t>
            </a:r>
          </a:p>
          <a:p>
            <a:r>
              <a:rPr lang="en-US" sz="2400" dirty="0" smtClean="0"/>
              <a:t>Output  -  Grayscale image resolution 640x480 pixels</a:t>
            </a:r>
          </a:p>
          <a:p>
            <a:r>
              <a:rPr lang="en-US" sz="2400" dirty="0" smtClean="0"/>
              <a:t>Main clock freq. 133MHz </a:t>
            </a:r>
          </a:p>
          <a:p>
            <a:r>
              <a:rPr lang="en-US" sz="2400" dirty="0" smtClean="0"/>
              <a:t>VESA (monitor) freq. 40 </a:t>
            </a:r>
            <a:r>
              <a:rPr lang="en-US" sz="2400" dirty="0" smtClean="0"/>
              <a:t>Hz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85800"/>
            <a:ext cx="1591183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7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8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9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10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11" name="Elbow Connector 8"/>
          <p:cNvCxnSpPr>
            <a:endCxn id="8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  <a:solidFill>
            <a:srgbClr val="0066C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4" name="Elbow Connector 12"/>
          <p:cNvCxnSpPr>
            <a:stCxn id="38" idx="2"/>
            <a:endCxn id="13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7" name="Elbow Connector 140"/>
          <p:cNvCxnSpPr>
            <a:endCxn id="10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0" name="Elbow Connector 18"/>
          <p:cNvCxnSpPr>
            <a:stCxn id="19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" name="Rounded Rectangle 20"/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4" name="Elbow Connector 133"/>
          <p:cNvCxnSpPr/>
          <p:nvPr/>
        </p:nvCxnSpPr>
        <p:spPr>
          <a:xfrm rot="16200000" flipV="1">
            <a:off x="4537763" y="3463237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2" idx="3"/>
            <a:endCxn id="28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9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8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1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5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6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3" name="קבוצה 46"/>
          <p:cNvGrpSpPr/>
          <p:nvPr/>
        </p:nvGrpSpPr>
        <p:grpSpPr>
          <a:xfrm>
            <a:off x="228600" y="2590800"/>
            <a:ext cx="1143000" cy="533400"/>
            <a:chOff x="228600" y="2590800"/>
            <a:chExt cx="1143000" cy="533400"/>
          </a:xfrm>
        </p:grpSpPr>
        <p:sp>
          <p:nvSpPr>
            <p:cNvPr id="44" name="TextBox 43"/>
            <p:cNvSpPr txBox="1"/>
            <p:nvPr/>
          </p:nvSpPr>
          <p:spPr>
            <a:xfrm>
              <a:off x="304800" y="2667000"/>
              <a:ext cx="1066800" cy="3810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opcode</a:t>
              </a:r>
              <a:endParaRPr lang="he-IL" b="1" dirty="0">
                <a:latin typeface="+mj-lt"/>
              </a:endParaRPr>
            </a:p>
          </p:txBody>
        </p:sp>
        <p:sp>
          <p:nvSpPr>
            <p:cNvPr id="46" name="אליפסה 45"/>
            <p:cNvSpPr/>
            <p:nvPr/>
          </p:nvSpPr>
          <p:spPr>
            <a:xfrm>
              <a:off x="228600" y="2590800"/>
              <a:ext cx="10668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5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-0.03959 C 0.03837 -0.03797 0.04184 -0.03658 0.04531 -0.03496 C 0.04705 -0.03426 0.05035 -0.03287 0.05035 -0.03287 C 0.06441 -0.03449 0.07639 -0.03889 0.0901 -0.0419 C 0.10295 -0.05047 0.10972 -0.06297 0.11771 -0.07871 C 0.11979 -0.08264 0.11997 -0.08797 0.12118 -0.0926 C 0.12188 -0.09561 0.12465 -0.09699 0.12622 -0.09954 C 0.1276 -0.10162 0.1283 -0.1044 0.12969 -0.10625 C 0.1342 -0.11204 0.13594 -0.11088 0.14184 -0.1132 C 0.14948 -0.11621 0.1566 -0.11991 0.16424 -0.12246 C 0.17222 -0.12176 0.18038 -0.12014 0.18837 -0.12014 C 0.1908 -0.12014 0.19288 -0.12246 0.19531 -0.12246 C 0.20226 -0.12246 0.21858 -0.1169 0.22622 -0.11551 C 0.2526 -0.12246 0.23767 -0.11968 0.27118 -0.12246 C 0.28299 -0.12523 0.29392 -0.12523 0.30556 -0.12014 C 0.31128 -0.12269 0.30885 -0.12246 0.3125 -0.12246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5 -0.12246 C 0.31962 -0.12478 0.32171 -0.12686 0.32969 -0.12246 C 0.33351 -0.12038 0.33664 -0.11621 0.34011 -0.1132 C 0.34184 -0.11158 0.34514 -0.10857 0.34514 -0.10857 C 0.35 -0.09862 0.35348 -0.09098 0.34688 -0.07871 C 0.34445 -0.07431 0.33664 -0.06945 0.33664 -0.06945 C 0.33837 -0.06783 0.34184 -0.0676 0.34184 -0.06482 C 0.34184 -0.06251 0.33837 -0.06343 0.33664 -0.06274 C 0.3349 -0.06205 0.33299 -0.06158 0.33143 -0.06042 C 0.3165 -0.05047 0.31441 -0.05163 0.29688 -0.04654 C 0.29115 -0.04492 0.28698 -0.03982 0.28143 -0.03728 C 0.28195 -0.03427 0.28143 -0.03033 0.28316 -0.02825 C 0.28594 -0.02524 0.29341 -0.02362 0.29341 -0.02362 C 0.30591 -0.02779 0.31875 -0.02848 0.33143 -0.03265 C 0.3415 -0.04167 0.34948 -0.03496 0.3625 -0.03496 " pathEditMode="relative" ptsTypes="ffffffffffffff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-0.03496 C 0.43125 -0.06598 0.5 -0.097 0.5375 -0.04237 C 0.575 0.01226 0.57222 0.25393 0.5875 0.29282 " pathEditMode="relative" ptsTypes="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5 0.29282 L 0.49584 0.35578 L 0.46528 0.07985 L 0.36111 0.15208 " pathEditMode="relative" ptsTypes="AA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11 0.15208 L 0.2375 0.24652 L 0.14722 0.25023 L 0.15694 0.33356 L 0.2375 0.39282 L 0.16944 0.46319 L 0.08333 0.44097 " pathEditMode="relative" ptsTypes="AA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4 0.44096 L 0.16389 0.47245 L 0.19723 0.42615 L 0.13056 0.36874 L 0.12084 0.27059 L 0.23195 0.25948 L 0.45139 0.09096 L 0.46945 0.08911 L 0.49445 0.36133 L 0.53612 0.45948 " pathEditMode="relative" ptsTypes="AAAAAAAA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11 0.45949 L 0.8125 0.49838 " pathEditMode="relative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טבלה 18"/>
          <p:cNvGraphicFramePr>
            <a:graphicFrameLocks noGrp="1"/>
          </p:cNvGraphicFramePr>
          <p:nvPr/>
        </p:nvGraphicFramePr>
        <p:xfrm>
          <a:off x="5562600" y="1143000"/>
          <a:ext cx="2867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19800" y="762000"/>
            <a:ext cx="2438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SDRAM  2^12 X 2^8    </a:t>
            </a:r>
            <a:endParaRPr lang="he-IL" dirty="0"/>
          </a:p>
        </p:txBody>
      </p:sp>
      <p:grpSp>
        <p:nvGrpSpPr>
          <p:cNvPr id="2" name="קבוצה 262"/>
          <p:cNvGrpSpPr/>
          <p:nvPr/>
        </p:nvGrpSpPr>
        <p:grpSpPr>
          <a:xfrm>
            <a:off x="3810000" y="1219200"/>
            <a:ext cx="1524000" cy="597877"/>
            <a:chOff x="3810000" y="1219200"/>
            <a:chExt cx="1524000" cy="597877"/>
          </a:xfrm>
        </p:grpSpPr>
        <p:sp>
          <p:nvSpPr>
            <p:cNvPr id="22" name="Left Brace 18"/>
            <p:cNvSpPr/>
            <p:nvPr/>
          </p:nvSpPr>
          <p:spPr>
            <a:xfrm>
              <a:off x="5093368" y="12192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362234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#1</a:t>
              </a:r>
              <a:endParaRPr lang="en-US" dirty="0"/>
            </a:p>
          </p:txBody>
        </p:sp>
      </p:grpSp>
      <p:grpSp>
        <p:nvGrpSpPr>
          <p:cNvPr id="3" name="קבוצה 263"/>
          <p:cNvGrpSpPr/>
          <p:nvPr/>
        </p:nvGrpSpPr>
        <p:grpSpPr>
          <a:xfrm>
            <a:off x="3810000" y="1992923"/>
            <a:ext cx="1524000" cy="597877"/>
            <a:chOff x="3810000" y="1992923"/>
            <a:chExt cx="1524000" cy="597877"/>
          </a:xfrm>
        </p:grpSpPr>
        <p:sp>
          <p:nvSpPr>
            <p:cNvPr id="24" name="Left Brace 18"/>
            <p:cNvSpPr/>
            <p:nvPr/>
          </p:nvSpPr>
          <p:spPr>
            <a:xfrm>
              <a:off x="5093368" y="1992923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0000" y="2116418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#2</a:t>
              </a:r>
              <a:endParaRPr lang="en-US" dirty="0"/>
            </a:p>
          </p:txBody>
        </p:sp>
      </p:grpSp>
      <p:grpSp>
        <p:nvGrpSpPr>
          <p:cNvPr id="4" name="קבוצה 264"/>
          <p:cNvGrpSpPr/>
          <p:nvPr/>
        </p:nvGrpSpPr>
        <p:grpSpPr>
          <a:xfrm>
            <a:off x="3810000" y="3048000"/>
            <a:ext cx="1536032" cy="597877"/>
            <a:chOff x="3810000" y="3048000"/>
            <a:chExt cx="1536032" cy="597877"/>
          </a:xfrm>
        </p:grpSpPr>
        <p:sp>
          <p:nvSpPr>
            <p:cNvPr id="26" name="Left Brace 18"/>
            <p:cNvSpPr/>
            <p:nvPr/>
          </p:nvSpPr>
          <p:spPr>
            <a:xfrm>
              <a:off x="5105400" y="30480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3200400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#N</a:t>
              </a:r>
              <a:endParaRPr lang="en-US" dirty="0"/>
            </a:p>
          </p:txBody>
        </p:sp>
      </p:grpSp>
      <p:grpSp>
        <p:nvGrpSpPr>
          <p:cNvPr id="6" name="קבוצה 265"/>
          <p:cNvGrpSpPr/>
          <p:nvPr/>
        </p:nvGrpSpPr>
        <p:grpSpPr>
          <a:xfrm>
            <a:off x="1828800" y="4114800"/>
            <a:ext cx="6707764" cy="2438400"/>
            <a:chOff x="1828800" y="4114800"/>
            <a:chExt cx="6707764" cy="2438400"/>
          </a:xfrm>
        </p:grpSpPr>
        <p:cxnSp>
          <p:nvCxnSpPr>
            <p:cNvPr id="127" name="מחבר ישר 126"/>
            <p:cNvCxnSpPr/>
            <p:nvPr/>
          </p:nvCxnSpPr>
          <p:spPr>
            <a:xfrm>
              <a:off x="5257800" y="41148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מחבר ישר 133"/>
            <p:cNvCxnSpPr/>
            <p:nvPr/>
          </p:nvCxnSpPr>
          <p:spPr>
            <a:xfrm>
              <a:off x="5257800" y="57912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21"/>
            <p:cNvSpPr/>
            <p:nvPr/>
          </p:nvSpPr>
          <p:spPr>
            <a:xfrm>
              <a:off x="7620565" y="4114800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22"/>
            <p:cNvSpPr/>
            <p:nvPr/>
          </p:nvSpPr>
          <p:spPr>
            <a:xfrm>
              <a:off x="76200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23"/>
            <p:cNvSpPr/>
            <p:nvPr/>
          </p:nvSpPr>
          <p:spPr>
            <a:xfrm>
              <a:off x="76200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24"/>
            <p:cNvSpPr/>
            <p:nvPr/>
          </p:nvSpPr>
          <p:spPr>
            <a:xfrm>
              <a:off x="7620000" y="563146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25"/>
            <p:cNvSpPr/>
            <p:nvPr/>
          </p:nvSpPr>
          <p:spPr>
            <a:xfrm>
              <a:off x="7620000" y="5471727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Connector 31"/>
            <p:cNvCxnSpPr>
              <a:stCxn id="115" idx="1"/>
              <a:endCxn id="117" idx="1"/>
            </p:cNvCxnSpPr>
            <p:nvPr/>
          </p:nvCxnSpPr>
          <p:spPr>
            <a:xfrm rot="10800000" flipV="1">
              <a:off x="76200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3"/>
            <p:cNvCxnSpPr>
              <a:stCxn id="115" idx="3"/>
              <a:endCxn id="117" idx="3"/>
            </p:cNvCxnSpPr>
            <p:nvPr/>
          </p:nvCxnSpPr>
          <p:spPr>
            <a:xfrm>
              <a:off x="85359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34"/>
            <p:cNvSpPr/>
            <p:nvPr/>
          </p:nvSpPr>
          <p:spPr>
            <a:xfrm>
              <a:off x="79105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35"/>
            <p:cNvSpPr/>
            <p:nvPr/>
          </p:nvSpPr>
          <p:spPr>
            <a:xfrm>
              <a:off x="79105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36"/>
            <p:cNvSpPr/>
            <p:nvPr/>
          </p:nvSpPr>
          <p:spPr>
            <a:xfrm>
              <a:off x="79105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מחבר ישר 131"/>
            <p:cNvCxnSpPr/>
            <p:nvPr/>
          </p:nvCxnSpPr>
          <p:spPr>
            <a:xfrm>
              <a:off x="76200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מחבר ישר 132"/>
            <p:cNvCxnSpPr/>
            <p:nvPr/>
          </p:nvCxnSpPr>
          <p:spPr>
            <a:xfrm>
              <a:off x="85347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34"/>
            <p:cNvSpPr/>
            <p:nvPr/>
          </p:nvSpPr>
          <p:spPr>
            <a:xfrm>
              <a:off x="78563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34"/>
            <p:cNvSpPr/>
            <p:nvPr/>
          </p:nvSpPr>
          <p:spPr>
            <a:xfrm>
              <a:off x="78563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34"/>
            <p:cNvSpPr/>
            <p:nvPr/>
          </p:nvSpPr>
          <p:spPr>
            <a:xfrm>
              <a:off x="78563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34"/>
            <p:cNvSpPr/>
            <p:nvPr/>
          </p:nvSpPr>
          <p:spPr>
            <a:xfrm>
              <a:off x="5791200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21"/>
            <p:cNvSpPr/>
            <p:nvPr/>
          </p:nvSpPr>
          <p:spPr>
            <a:xfrm>
              <a:off x="4724965" y="4114800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Rectangle 22"/>
            <p:cNvSpPr/>
            <p:nvPr/>
          </p:nvSpPr>
          <p:spPr>
            <a:xfrm>
              <a:off x="47244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23"/>
            <p:cNvSpPr/>
            <p:nvPr/>
          </p:nvSpPr>
          <p:spPr>
            <a:xfrm>
              <a:off x="47244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Straight Connector 31"/>
            <p:cNvCxnSpPr>
              <a:stCxn id="187" idx="1"/>
            </p:cNvCxnSpPr>
            <p:nvPr/>
          </p:nvCxnSpPr>
          <p:spPr>
            <a:xfrm rot="10800000" flipV="1">
              <a:off x="47244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33"/>
            <p:cNvCxnSpPr>
              <a:stCxn id="187" idx="3"/>
            </p:cNvCxnSpPr>
            <p:nvPr/>
          </p:nvCxnSpPr>
          <p:spPr>
            <a:xfrm>
              <a:off x="56403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34"/>
            <p:cNvSpPr/>
            <p:nvPr/>
          </p:nvSpPr>
          <p:spPr>
            <a:xfrm>
              <a:off x="50149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35"/>
            <p:cNvSpPr/>
            <p:nvPr/>
          </p:nvSpPr>
          <p:spPr>
            <a:xfrm>
              <a:off x="50149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36"/>
            <p:cNvSpPr/>
            <p:nvPr/>
          </p:nvSpPr>
          <p:spPr>
            <a:xfrm>
              <a:off x="50149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מחבר ישר 179"/>
            <p:cNvCxnSpPr/>
            <p:nvPr/>
          </p:nvCxnSpPr>
          <p:spPr>
            <a:xfrm>
              <a:off x="47244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מחבר ישר 180"/>
            <p:cNvCxnSpPr/>
            <p:nvPr/>
          </p:nvCxnSpPr>
          <p:spPr>
            <a:xfrm>
              <a:off x="56391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34"/>
            <p:cNvSpPr/>
            <p:nvPr/>
          </p:nvSpPr>
          <p:spPr>
            <a:xfrm>
              <a:off x="49607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34"/>
            <p:cNvSpPr/>
            <p:nvPr/>
          </p:nvSpPr>
          <p:spPr>
            <a:xfrm>
              <a:off x="49607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34"/>
            <p:cNvSpPr/>
            <p:nvPr/>
          </p:nvSpPr>
          <p:spPr>
            <a:xfrm>
              <a:off x="49607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1"/>
            <p:cNvSpPr/>
            <p:nvPr/>
          </p:nvSpPr>
          <p:spPr>
            <a:xfrm>
              <a:off x="2896165" y="4114800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Rectangle 22"/>
            <p:cNvSpPr/>
            <p:nvPr/>
          </p:nvSpPr>
          <p:spPr>
            <a:xfrm>
              <a:off x="28956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angle 23"/>
            <p:cNvSpPr/>
            <p:nvPr/>
          </p:nvSpPr>
          <p:spPr>
            <a:xfrm>
              <a:off x="28956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Straight Connector 31"/>
            <p:cNvCxnSpPr>
              <a:stCxn id="204" idx="1"/>
            </p:cNvCxnSpPr>
            <p:nvPr/>
          </p:nvCxnSpPr>
          <p:spPr>
            <a:xfrm rot="10800000" flipV="1">
              <a:off x="28956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33"/>
            <p:cNvCxnSpPr>
              <a:stCxn id="204" idx="3"/>
            </p:cNvCxnSpPr>
            <p:nvPr/>
          </p:nvCxnSpPr>
          <p:spPr>
            <a:xfrm>
              <a:off x="38115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34"/>
            <p:cNvSpPr/>
            <p:nvPr/>
          </p:nvSpPr>
          <p:spPr>
            <a:xfrm>
              <a:off x="31861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35"/>
            <p:cNvSpPr/>
            <p:nvPr/>
          </p:nvSpPr>
          <p:spPr>
            <a:xfrm>
              <a:off x="31861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36"/>
            <p:cNvSpPr/>
            <p:nvPr/>
          </p:nvSpPr>
          <p:spPr>
            <a:xfrm>
              <a:off x="31861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מחבר ישר 196"/>
            <p:cNvCxnSpPr/>
            <p:nvPr/>
          </p:nvCxnSpPr>
          <p:spPr>
            <a:xfrm>
              <a:off x="28956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מחבר ישר 197"/>
            <p:cNvCxnSpPr/>
            <p:nvPr/>
          </p:nvCxnSpPr>
          <p:spPr>
            <a:xfrm>
              <a:off x="38103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34"/>
            <p:cNvSpPr/>
            <p:nvPr/>
          </p:nvSpPr>
          <p:spPr>
            <a:xfrm>
              <a:off x="31319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34"/>
            <p:cNvSpPr/>
            <p:nvPr/>
          </p:nvSpPr>
          <p:spPr>
            <a:xfrm>
              <a:off x="31319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34"/>
            <p:cNvSpPr/>
            <p:nvPr/>
          </p:nvSpPr>
          <p:spPr>
            <a:xfrm>
              <a:off x="31319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"/>
            <p:cNvSpPr/>
            <p:nvPr/>
          </p:nvSpPr>
          <p:spPr>
            <a:xfrm>
              <a:off x="3810565" y="4114800"/>
              <a:ext cx="915999" cy="1597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2"/>
            <p:cNvSpPr/>
            <p:nvPr/>
          </p:nvSpPr>
          <p:spPr>
            <a:xfrm>
              <a:off x="38100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 23"/>
            <p:cNvSpPr/>
            <p:nvPr/>
          </p:nvSpPr>
          <p:spPr>
            <a:xfrm>
              <a:off x="38100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Connector 31"/>
            <p:cNvCxnSpPr>
              <a:stCxn id="221" idx="1"/>
            </p:cNvCxnSpPr>
            <p:nvPr/>
          </p:nvCxnSpPr>
          <p:spPr>
            <a:xfrm rot="10800000" flipV="1">
              <a:off x="38100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33"/>
            <p:cNvCxnSpPr>
              <a:stCxn id="221" idx="3"/>
            </p:cNvCxnSpPr>
            <p:nvPr/>
          </p:nvCxnSpPr>
          <p:spPr>
            <a:xfrm>
              <a:off x="47259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34"/>
            <p:cNvSpPr/>
            <p:nvPr/>
          </p:nvSpPr>
          <p:spPr>
            <a:xfrm>
              <a:off x="41005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35"/>
            <p:cNvSpPr/>
            <p:nvPr/>
          </p:nvSpPr>
          <p:spPr>
            <a:xfrm>
              <a:off x="41005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36"/>
            <p:cNvSpPr/>
            <p:nvPr/>
          </p:nvSpPr>
          <p:spPr>
            <a:xfrm>
              <a:off x="41005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מחבר ישר 213"/>
            <p:cNvCxnSpPr/>
            <p:nvPr/>
          </p:nvCxnSpPr>
          <p:spPr>
            <a:xfrm>
              <a:off x="38100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מחבר ישר 214"/>
            <p:cNvCxnSpPr/>
            <p:nvPr/>
          </p:nvCxnSpPr>
          <p:spPr>
            <a:xfrm>
              <a:off x="47247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34"/>
            <p:cNvSpPr/>
            <p:nvPr/>
          </p:nvSpPr>
          <p:spPr>
            <a:xfrm>
              <a:off x="40463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34"/>
            <p:cNvSpPr/>
            <p:nvPr/>
          </p:nvSpPr>
          <p:spPr>
            <a:xfrm>
              <a:off x="40463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34"/>
            <p:cNvSpPr/>
            <p:nvPr/>
          </p:nvSpPr>
          <p:spPr>
            <a:xfrm>
              <a:off x="40463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1"/>
            <p:cNvSpPr/>
            <p:nvPr/>
          </p:nvSpPr>
          <p:spPr>
            <a:xfrm>
              <a:off x="6706165" y="4114800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2"/>
            <p:cNvSpPr/>
            <p:nvPr/>
          </p:nvSpPr>
          <p:spPr>
            <a:xfrm>
              <a:off x="67056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"/>
            <p:cNvSpPr/>
            <p:nvPr/>
          </p:nvSpPr>
          <p:spPr>
            <a:xfrm>
              <a:off x="67056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4"/>
            <p:cNvSpPr/>
            <p:nvPr/>
          </p:nvSpPr>
          <p:spPr>
            <a:xfrm>
              <a:off x="6705600" y="563146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5"/>
            <p:cNvSpPr/>
            <p:nvPr/>
          </p:nvSpPr>
          <p:spPr>
            <a:xfrm>
              <a:off x="6705600" y="5471727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41" name="Straight Connector 31"/>
            <p:cNvCxnSpPr>
              <a:stCxn id="238" idx="1"/>
              <a:endCxn id="240" idx="1"/>
            </p:cNvCxnSpPr>
            <p:nvPr/>
          </p:nvCxnSpPr>
          <p:spPr>
            <a:xfrm rot="10800000" flipV="1">
              <a:off x="67056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33"/>
            <p:cNvCxnSpPr>
              <a:stCxn id="238" idx="3"/>
              <a:endCxn id="240" idx="3"/>
            </p:cNvCxnSpPr>
            <p:nvPr/>
          </p:nvCxnSpPr>
          <p:spPr>
            <a:xfrm>
              <a:off x="76215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34"/>
            <p:cNvSpPr/>
            <p:nvPr/>
          </p:nvSpPr>
          <p:spPr>
            <a:xfrm>
              <a:off x="69961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35"/>
            <p:cNvSpPr/>
            <p:nvPr/>
          </p:nvSpPr>
          <p:spPr>
            <a:xfrm>
              <a:off x="69961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36"/>
            <p:cNvSpPr/>
            <p:nvPr/>
          </p:nvSpPr>
          <p:spPr>
            <a:xfrm>
              <a:off x="69961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מחבר ישר 230"/>
            <p:cNvCxnSpPr/>
            <p:nvPr/>
          </p:nvCxnSpPr>
          <p:spPr>
            <a:xfrm>
              <a:off x="67056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מחבר ישר 231"/>
            <p:cNvCxnSpPr/>
            <p:nvPr/>
          </p:nvCxnSpPr>
          <p:spPr>
            <a:xfrm>
              <a:off x="76203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34"/>
            <p:cNvSpPr/>
            <p:nvPr/>
          </p:nvSpPr>
          <p:spPr>
            <a:xfrm>
              <a:off x="69419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34"/>
            <p:cNvSpPr/>
            <p:nvPr/>
          </p:nvSpPr>
          <p:spPr>
            <a:xfrm>
              <a:off x="69419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34"/>
            <p:cNvSpPr/>
            <p:nvPr/>
          </p:nvSpPr>
          <p:spPr>
            <a:xfrm>
              <a:off x="69419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34"/>
            <p:cNvSpPr/>
            <p:nvPr/>
          </p:nvSpPr>
          <p:spPr>
            <a:xfrm>
              <a:off x="6066866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34"/>
            <p:cNvSpPr/>
            <p:nvPr/>
          </p:nvSpPr>
          <p:spPr>
            <a:xfrm>
              <a:off x="6371666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"/>
            <p:cNvSpPr/>
            <p:nvPr/>
          </p:nvSpPr>
          <p:spPr>
            <a:xfrm>
              <a:off x="2895600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"/>
            <p:cNvSpPr/>
            <p:nvPr/>
          </p:nvSpPr>
          <p:spPr>
            <a:xfrm>
              <a:off x="2895600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 25"/>
            <p:cNvSpPr/>
            <p:nvPr/>
          </p:nvSpPr>
          <p:spPr>
            <a:xfrm>
              <a:off x="3808401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"/>
            <p:cNvSpPr/>
            <p:nvPr/>
          </p:nvSpPr>
          <p:spPr>
            <a:xfrm>
              <a:off x="3808401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"/>
            <p:cNvSpPr/>
            <p:nvPr/>
          </p:nvSpPr>
          <p:spPr>
            <a:xfrm>
              <a:off x="4722801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"/>
            <p:cNvSpPr/>
            <p:nvPr/>
          </p:nvSpPr>
          <p:spPr>
            <a:xfrm>
              <a:off x="4722801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828800" y="5297269"/>
              <a:ext cx="12954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SCREEN</a:t>
              </a:r>
            </a:p>
            <a:p>
              <a:r>
                <a:rPr lang="en-US" dirty="0" smtClean="0"/>
                <a:t>640X480</a:t>
              </a:r>
              <a:endParaRPr lang="he-IL" dirty="0"/>
            </a:p>
          </p:txBody>
        </p:sp>
      </p:grpSp>
      <p:sp>
        <p:nvSpPr>
          <p:cNvPr id="107" name="Title 2"/>
          <p:cNvSpPr txBox="1">
            <a:spLocks/>
          </p:cNvSpPr>
          <p:nvPr/>
        </p:nvSpPr>
        <p:spPr>
          <a:xfrm>
            <a:off x="762000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Reminder - Interaction 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4" name="קבוצה 123"/>
          <p:cNvGrpSpPr/>
          <p:nvPr/>
        </p:nvGrpSpPr>
        <p:grpSpPr>
          <a:xfrm>
            <a:off x="838200" y="2133600"/>
            <a:ext cx="7315200" cy="1840468"/>
            <a:chOff x="1219200" y="2807732"/>
            <a:chExt cx="6553200" cy="849868"/>
          </a:xfrm>
        </p:grpSpPr>
        <p:grpSp>
          <p:nvGrpSpPr>
            <p:cNvPr id="108" name="קבוצה 107"/>
            <p:cNvGrpSpPr/>
            <p:nvPr/>
          </p:nvGrpSpPr>
          <p:grpSpPr>
            <a:xfrm>
              <a:off x="1219200" y="3200400"/>
              <a:ext cx="6553200" cy="457200"/>
              <a:chOff x="228600" y="2819400"/>
              <a:chExt cx="8610600" cy="1600200"/>
            </a:xfrm>
          </p:grpSpPr>
          <p:sp>
            <p:nvSpPr>
              <p:cNvPr id="109" name="Rectangle 1"/>
              <p:cNvSpPr/>
              <p:nvPr/>
            </p:nvSpPr>
            <p:spPr>
              <a:xfrm>
                <a:off x="228600" y="2819400"/>
                <a:ext cx="11430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0/1</a:t>
                </a:r>
                <a:endParaRPr lang="en-US" sz="3600" dirty="0"/>
              </a:p>
            </p:txBody>
          </p:sp>
          <p:sp>
            <p:nvSpPr>
              <p:cNvPr id="110" name="Rectangle 1"/>
              <p:cNvSpPr/>
              <p:nvPr/>
            </p:nvSpPr>
            <p:spPr>
              <a:xfrm>
                <a:off x="1371600" y="2819400"/>
                <a:ext cx="46482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en-US" sz="32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lvl="0" algn="ctr"/>
                <a:r>
                  <a:rPr lang="en-US" sz="3200" dirty="0" smtClean="0">
                    <a:solidFill>
                      <a:schemeClr val="tx1"/>
                    </a:solidFill>
                    <a:latin typeface="Calibri" pitchFamily="34" charset="0"/>
                    <a:ea typeface="Arial" pitchFamily="34" charset="0"/>
                    <a:cs typeface="Arial" pitchFamily="34" charset="0"/>
                  </a:rPr>
                  <a:t>Address of the symbol in the SDRAM</a:t>
                </a:r>
                <a:endParaRPr lang="he-IL" sz="3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3200" dirty="0"/>
              </a:p>
            </p:txBody>
          </p:sp>
          <p:sp>
            <p:nvSpPr>
              <p:cNvPr id="111" name="Rectangle 1"/>
              <p:cNvSpPr/>
              <p:nvPr/>
            </p:nvSpPr>
            <p:spPr>
              <a:xfrm>
                <a:off x="6019800" y="2819400"/>
                <a:ext cx="14478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X</a:t>
                </a:r>
                <a:endParaRPr lang="en-US" sz="3600" dirty="0"/>
              </a:p>
            </p:txBody>
          </p:sp>
          <p:sp>
            <p:nvSpPr>
              <p:cNvPr id="112" name="Rectangle 1"/>
              <p:cNvSpPr/>
              <p:nvPr/>
            </p:nvSpPr>
            <p:spPr>
              <a:xfrm>
                <a:off x="7467600" y="2819400"/>
                <a:ext cx="13716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Y</a:t>
                </a:r>
                <a:endParaRPr lang="en-US" sz="3600" dirty="0"/>
              </a:p>
            </p:txBody>
          </p:sp>
        </p:grpSp>
        <p:sp>
          <p:nvSpPr>
            <p:cNvPr id="123" name="מלבן 122"/>
            <p:cNvSpPr/>
            <p:nvPr/>
          </p:nvSpPr>
          <p:spPr>
            <a:xfrm>
              <a:off x="3540125" y="2807732"/>
              <a:ext cx="2092688" cy="326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Op-Code</a:t>
              </a:r>
              <a:endParaRPr lang="he-IL" sz="4000" b="1" dirty="0"/>
            </a:p>
          </p:txBody>
        </p:sp>
      </p:grpSp>
      <p:grpSp>
        <p:nvGrpSpPr>
          <p:cNvPr id="126" name="קבוצה 125"/>
          <p:cNvGrpSpPr/>
          <p:nvPr/>
        </p:nvGrpSpPr>
        <p:grpSpPr>
          <a:xfrm>
            <a:off x="381000" y="1447800"/>
            <a:ext cx="1526164" cy="3722132"/>
            <a:chOff x="381000" y="1447800"/>
            <a:chExt cx="1526164" cy="3722132"/>
          </a:xfrm>
        </p:grpSpPr>
        <p:grpSp>
          <p:nvGrpSpPr>
            <p:cNvPr id="5" name="קבוצה 261"/>
            <p:cNvGrpSpPr/>
            <p:nvPr/>
          </p:nvGrpSpPr>
          <p:grpSpPr>
            <a:xfrm>
              <a:off x="381000" y="1447800"/>
              <a:ext cx="1526164" cy="3200400"/>
              <a:chOff x="381000" y="914400"/>
              <a:chExt cx="1526164" cy="3200400"/>
            </a:xfrm>
          </p:grpSpPr>
          <p:sp>
            <p:nvSpPr>
              <p:cNvPr id="28" name="Rectangle 21"/>
              <p:cNvSpPr/>
              <p:nvPr/>
            </p:nvSpPr>
            <p:spPr>
              <a:xfrm>
                <a:off x="381941" y="3200400"/>
                <a:ext cx="1525223" cy="2904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2"/>
              <p:cNvSpPr/>
              <p:nvPr/>
            </p:nvSpPr>
            <p:spPr>
              <a:xfrm>
                <a:off x="381000" y="1355717"/>
                <a:ext cx="1525223" cy="2904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3"/>
              <p:cNvSpPr/>
              <p:nvPr/>
            </p:nvSpPr>
            <p:spPr>
              <a:xfrm>
                <a:off x="381000" y="1600200"/>
                <a:ext cx="1525223" cy="2904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24"/>
              <p:cNvSpPr/>
              <p:nvPr/>
            </p:nvSpPr>
            <p:spPr>
              <a:xfrm>
                <a:off x="381000" y="3824370"/>
                <a:ext cx="1525223" cy="2904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25"/>
              <p:cNvSpPr/>
              <p:nvPr/>
            </p:nvSpPr>
            <p:spPr>
              <a:xfrm>
                <a:off x="381000" y="3505200"/>
                <a:ext cx="1525223" cy="304800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1"/>
              <p:cNvCxnSpPr>
                <a:stCxn id="30" idx="1"/>
                <a:endCxn id="32" idx="1"/>
              </p:cNvCxnSpPr>
              <p:nvPr/>
            </p:nvCxnSpPr>
            <p:spPr>
              <a:xfrm>
                <a:off x="381000" y="1745415"/>
                <a:ext cx="0" cy="191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0" idx="3"/>
                <a:endCxn id="32" idx="3"/>
              </p:cNvCxnSpPr>
              <p:nvPr/>
            </p:nvCxnSpPr>
            <p:spPr>
              <a:xfrm>
                <a:off x="1906223" y="1745415"/>
                <a:ext cx="0" cy="191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864853" y="2285094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64853" y="2662651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64853" y="3011168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3400" y="91440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FIFO A/B</a:t>
                </a:r>
                <a:endParaRPr lang="he-IL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381000" y="4800600"/>
              <a:ext cx="1524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8</a:t>
              </a:r>
              <a:r>
                <a:rPr lang="en-US" dirty="0" smtClean="0"/>
                <a:t>X640 </a:t>
              </a:r>
              <a:r>
                <a:rPr lang="en-US" dirty="0" smtClean="0"/>
                <a:t>bit </a:t>
              </a:r>
              <a:endParaRPr lang="he-IL" dirty="0"/>
            </a:p>
          </p:txBody>
        </p:sp>
      </p:grpSp>
      <p:grpSp>
        <p:nvGrpSpPr>
          <p:cNvPr id="131" name="קבוצה 130"/>
          <p:cNvGrpSpPr/>
          <p:nvPr/>
        </p:nvGrpSpPr>
        <p:grpSpPr>
          <a:xfrm>
            <a:off x="152400" y="1828800"/>
            <a:ext cx="8839201" cy="3200400"/>
            <a:chOff x="76199" y="1828800"/>
            <a:chExt cx="8839201" cy="3200400"/>
          </a:xfrm>
        </p:grpSpPr>
        <p:grpSp>
          <p:nvGrpSpPr>
            <p:cNvPr id="160" name="קבוצה 159"/>
            <p:cNvGrpSpPr/>
            <p:nvPr/>
          </p:nvGrpSpPr>
          <p:grpSpPr>
            <a:xfrm>
              <a:off x="76199" y="1828800"/>
              <a:ext cx="8839201" cy="3200400"/>
              <a:chOff x="76199" y="1828800"/>
              <a:chExt cx="8839201" cy="3200400"/>
            </a:xfrm>
          </p:grpSpPr>
          <p:grpSp>
            <p:nvGrpSpPr>
              <p:cNvPr id="140" name="קבוצה 139"/>
              <p:cNvGrpSpPr/>
              <p:nvPr/>
            </p:nvGrpSpPr>
            <p:grpSpPr>
              <a:xfrm>
                <a:off x="76199" y="1828800"/>
                <a:ext cx="8839201" cy="3200400"/>
                <a:chOff x="76199" y="1828800"/>
                <a:chExt cx="9448801" cy="3200400"/>
              </a:xfrm>
            </p:grpSpPr>
            <p:grpSp>
              <p:nvGrpSpPr>
                <p:cNvPr id="144" name="קבוצה 72"/>
                <p:cNvGrpSpPr/>
                <p:nvPr/>
              </p:nvGrpSpPr>
              <p:grpSpPr>
                <a:xfrm>
                  <a:off x="76199" y="1828800"/>
                  <a:ext cx="9448801" cy="3200400"/>
                  <a:chOff x="76200" y="1981200"/>
                  <a:chExt cx="5562601" cy="1600200"/>
                </a:xfrm>
              </p:grpSpPr>
              <p:grpSp>
                <p:nvGrpSpPr>
                  <p:cNvPr id="147" name="קבוצה 83"/>
                  <p:cNvGrpSpPr/>
                  <p:nvPr/>
                </p:nvGrpSpPr>
                <p:grpSpPr>
                  <a:xfrm>
                    <a:off x="76200" y="2438400"/>
                    <a:ext cx="5562601" cy="1143000"/>
                    <a:chOff x="1644242" y="3048000"/>
                    <a:chExt cx="6890159" cy="1295400"/>
                  </a:xfrm>
                </p:grpSpPr>
                <p:sp>
                  <p:nvSpPr>
                    <p:cNvPr id="149" name="Rectangle 1"/>
                    <p:cNvSpPr/>
                    <p:nvPr/>
                  </p:nvSpPr>
                  <p:spPr>
                    <a:xfrm>
                      <a:off x="1644243" y="3048000"/>
                      <a:ext cx="6890158" cy="24567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Address of symbol (0,0)  in the SDRAM</a:t>
                      </a:r>
                      <a:endParaRPr lang="en-US" sz="2400" dirty="0"/>
                    </a:p>
                  </p:txBody>
                </p:sp>
                <p:sp>
                  <p:nvSpPr>
                    <p:cNvPr id="150" name="Rectangle 1"/>
                    <p:cNvSpPr/>
                    <p:nvPr/>
                  </p:nvSpPr>
                  <p:spPr>
                    <a:xfrm>
                      <a:off x="1644242" y="3293679"/>
                      <a:ext cx="6890158" cy="24567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151" name="Rectangle 1"/>
                    <p:cNvSpPr/>
                    <p:nvPr/>
                  </p:nvSpPr>
                  <p:spPr>
                    <a:xfrm>
                      <a:off x="1644242" y="4097721"/>
                      <a:ext cx="6890158" cy="245679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Address of symbol (14,19) in the SDRAM</a:t>
                      </a:r>
                      <a:endParaRPr lang="en-US" sz="2400" dirty="0"/>
                    </a:p>
                  </p:txBody>
                </p:sp>
                <p:cxnSp>
                  <p:nvCxnSpPr>
                    <p:cNvPr id="152" name="מחבר ישר 151"/>
                    <p:cNvCxnSpPr>
                      <a:stCxn id="150" idx="1"/>
                      <a:endCxn id="151" idx="1"/>
                    </p:cNvCxnSpPr>
                    <p:nvPr/>
                  </p:nvCxnSpPr>
                  <p:spPr>
                    <a:xfrm>
                      <a:off x="1644242" y="3416519"/>
                      <a:ext cx="0" cy="804042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מלבן 147"/>
                  <p:cNvSpPr/>
                  <p:nvPr/>
                </p:nvSpPr>
                <p:spPr>
                  <a:xfrm>
                    <a:off x="1691149" y="1981200"/>
                    <a:ext cx="2756106" cy="35394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4000" b="1" dirty="0" smtClean="0"/>
                      <a:t>RAM  13X300 bit</a:t>
                    </a:r>
                    <a:endParaRPr lang="he-IL" sz="4000" b="1" dirty="0"/>
                  </a:p>
                </p:txBody>
              </p:sp>
            </p:grpSp>
            <p:sp>
              <p:nvSpPr>
                <p:cNvPr id="145" name="מלבן 144"/>
                <p:cNvSpPr/>
                <p:nvPr/>
              </p:nvSpPr>
              <p:spPr>
                <a:xfrm>
                  <a:off x="2286000" y="3200400"/>
                  <a:ext cx="49792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Address of symbol (0,1)  in the SDRAM</a:t>
                  </a:r>
                  <a:endParaRPr lang="en-US" sz="2400" dirty="0"/>
                </a:p>
              </p:txBody>
            </p:sp>
          </p:grpSp>
          <p:sp>
            <p:nvSpPr>
              <p:cNvPr id="157" name="Oval 34"/>
              <p:cNvSpPr/>
              <p:nvPr/>
            </p:nvSpPr>
            <p:spPr>
              <a:xfrm>
                <a:off x="838200" y="3733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34"/>
              <p:cNvSpPr/>
              <p:nvPr/>
            </p:nvSpPr>
            <p:spPr>
              <a:xfrm>
                <a:off x="838200" y="4038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34"/>
              <p:cNvSpPr/>
              <p:nvPr/>
            </p:nvSpPr>
            <p:spPr>
              <a:xfrm>
                <a:off x="838200" y="4343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0" name="מחבר ישר 129"/>
            <p:cNvCxnSpPr/>
            <p:nvPr/>
          </p:nvCxnSpPr>
          <p:spPr>
            <a:xfrm>
              <a:off x="8915400" y="3505200"/>
              <a:ext cx="0" cy="14188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6858941" y="245428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2"/>
          <p:cNvSpPr/>
          <p:nvPr/>
        </p:nvSpPr>
        <p:spPr>
          <a:xfrm>
            <a:off x="6858000" y="609600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3"/>
          <p:cNvSpPr/>
          <p:nvPr/>
        </p:nvSpPr>
        <p:spPr>
          <a:xfrm>
            <a:off x="6858000" y="85408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24"/>
          <p:cNvSpPr/>
          <p:nvPr/>
        </p:nvSpPr>
        <p:spPr>
          <a:xfrm>
            <a:off x="6858000" y="307825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5"/>
          <p:cNvSpPr/>
          <p:nvPr/>
        </p:nvSpPr>
        <p:spPr>
          <a:xfrm>
            <a:off x="6858000" y="2759083"/>
            <a:ext cx="1525223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31"/>
          <p:cNvCxnSpPr>
            <a:stCxn id="6" idx="1"/>
            <a:endCxn id="8" idx="1"/>
          </p:cNvCxnSpPr>
          <p:nvPr/>
        </p:nvCxnSpPr>
        <p:spPr>
          <a:xfrm>
            <a:off x="6858000" y="999298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3"/>
          <p:cNvCxnSpPr>
            <a:stCxn id="6" idx="3"/>
            <a:endCxn id="8" idx="3"/>
          </p:cNvCxnSpPr>
          <p:nvPr/>
        </p:nvCxnSpPr>
        <p:spPr>
          <a:xfrm>
            <a:off x="8383223" y="999298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4"/>
          <p:cNvSpPr/>
          <p:nvPr/>
        </p:nvSpPr>
        <p:spPr>
          <a:xfrm>
            <a:off x="7341853" y="1538977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5"/>
          <p:cNvSpPr/>
          <p:nvPr/>
        </p:nvSpPr>
        <p:spPr>
          <a:xfrm>
            <a:off x="7341853" y="1916534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36"/>
          <p:cNvSpPr/>
          <p:nvPr/>
        </p:nvSpPr>
        <p:spPr>
          <a:xfrm>
            <a:off x="7341853" y="2265051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1219200" y="792480"/>
          <a:ext cx="2867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21"/>
          <p:cNvSpPr/>
          <p:nvPr/>
        </p:nvSpPr>
        <p:spPr>
          <a:xfrm>
            <a:off x="610541" y="54864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22"/>
          <p:cNvSpPr/>
          <p:nvPr/>
        </p:nvSpPr>
        <p:spPr>
          <a:xfrm>
            <a:off x="609600" y="3641717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609600" y="38862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609600" y="611037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609600" y="5791200"/>
            <a:ext cx="1525223" cy="304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31"/>
          <p:cNvCxnSpPr/>
          <p:nvPr/>
        </p:nvCxnSpPr>
        <p:spPr>
          <a:xfrm>
            <a:off x="609600" y="3962400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3"/>
          <p:cNvCxnSpPr>
            <a:stCxn id="17" idx="3"/>
            <a:endCxn id="19" idx="3"/>
          </p:cNvCxnSpPr>
          <p:nvPr/>
        </p:nvCxnSpPr>
        <p:spPr>
          <a:xfrm>
            <a:off x="2134823" y="4031415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4"/>
          <p:cNvSpPr/>
          <p:nvPr/>
        </p:nvSpPr>
        <p:spPr>
          <a:xfrm>
            <a:off x="1093453" y="4571094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5"/>
          <p:cNvSpPr/>
          <p:nvPr/>
        </p:nvSpPr>
        <p:spPr>
          <a:xfrm>
            <a:off x="1093453" y="4948651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36"/>
          <p:cNvSpPr/>
          <p:nvPr/>
        </p:nvSpPr>
        <p:spPr>
          <a:xfrm>
            <a:off x="1093453" y="5297168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מחבר ישר 24"/>
          <p:cNvCxnSpPr/>
          <p:nvPr/>
        </p:nvCxnSpPr>
        <p:spPr>
          <a:xfrm>
            <a:off x="5636636" y="39624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>
            <a:off x="5636636" y="56388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1"/>
          <p:cNvSpPr/>
          <p:nvPr/>
        </p:nvSpPr>
        <p:spPr>
          <a:xfrm>
            <a:off x="79994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2"/>
          <p:cNvSpPr/>
          <p:nvPr/>
        </p:nvSpPr>
        <p:spPr>
          <a:xfrm>
            <a:off x="79988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3"/>
          <p:cNvSpPr/>
          <p:nvPr/>
        </p:nvSpPr>
        <p:spPr>
          <a:xfrm>
            <a:off x="79988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7998836" y="547906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7998836" y="5319327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1"/>
            <a:endCxn id="31" idx="1"/>
          </p:cNvCxnSpPr>
          <p:nvPr/>
        </p:nvCxnSpPr>
        <p:spPr>
          <a:xfrm rot="10800000" flipV="1">
            <a:off x="79988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3"/>
          <p:cNvCxnSpPr>
            <a:stCxn id="29" idx="3"/>
            <a:endCxn id="31" idx="3"/>
          </p:cNvCxnSpPr>
          <p:nvPr/>
        </p:nvCxnSpPr>
        <p:spPr>
          <a:xfrm>
            <a:off x="89148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4"/>
          <p:cNvSpPr/>
          <p:nvPr/>
        </p:nvSpPr>
        <p:spPr>
          <a:xfrm>
            <a:off x="82894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5"/>
          <p:cNvSpPr/>
          <p:nvPr/>
        </p:nvSpPr>
        <p:spPr>
          <a:xfrm>
            <a:off x="82894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6"/>
          <p:cNvSpPr/>
          <p:nvPr/>
        </p:nvSpPr>
        <p:spPr>
          <a:xfrm>
            <a:off x="82894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מחבר ישר 36"/>
          <p:cNvCxnSpPr/>
          <p:nvPr/>
        </p:nvCxnSpPr>
        <p:spPr>
          <a:xfrm>
            <a:off x="79988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/>
          <p:nvPr/>
        </p:nvCxnSpPr>
        <p:spPr>
          <a:xfrm>
            <a:off x="89135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4"/>
          <p:cNvSpPr/>
          <p:nvPr/>
        </p:nvSpPr>
        <p:spPr>
          <a:xfrm>
            <a:off x="82352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4"/>
          <p:cNvSpPr/>
          <p:nvPr/>
        </p:nvSpPr>
        <p:spPr>
          <a:xfrm>
            <a:off x="82352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34"/>
          <p:cNvSpPr/>
          <p:nvPr/>
        </p:nvSpPr>
        <p:spPr>
          <a:xfrm>
            <a:off x="82352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4"/>
          <p:cNvSpPr/>
          <p:nvPr/>
        </p:nvSpPr>
        <p:spPr>
          <a:xfrm>
            <a:off x="6170036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1"/>
          <p:cNvSpPr/>
          <p:nvPr/>
        </p:nvSpPr>
        <p:spPr>
          <a:xfrm>
            <a:off x="51038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22"/>
          <p:cNvSpPr/>
          <p:nvPr/>
        </p:nvSpPr>
        <p:spPr>
          <a:xfrm>
            <a:off x="51032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23"/>
          <p:cNvSpPr/>
          <p:nvPr/>
        </p:nvSpPr>
        <p:spPr>
          <a:xfrm>
            <a:off x="51032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31"/>
          <p:cNvCxnSpPr>
            <a:stCxn id="45" idx="1"/>
          </p:cNvCxnSpPr>
          <p:nvPr/>
        </p:nvCxnSpPr>
        <p:spPr>
          <a:xfrm rot="10800000" flipV="1">
            <a:off x="51032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3"/>
          <p:cNvCxnSpPr>
            <a:stCxn id="45" idx="3"/>
          </p:cNvCxnSpPr>
          <p:nvPr/>
        </p:nvCxnSpPr>
        <p:spPr>
          <a:xfrm>
            <a:off x="60192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34"/>
          <p:cNvSpPr/>
          <p:nvPr/>
        </p:nvSpPr>
        <p:spPr>
          <a:xfrm>
            <a:off x="53938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35"/>
          <p:cNvSpPr/>
          <p:nvPr/>
        </p:nvSpPr>
        <p:spPr>
          <a:xfrm>
            <a:off x="53938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36"/>
          <p:cNvSpPr/>
          <p:nvPr/>
        </p:nvSpPr>
        <p:spPr>
          <a:xfrm>
            <a:off x="53938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מחבר ישר 50"/>
          <p:cNvCxnSpPr/>
          <p:nvPr/>
        </p:nvCxnSpPr>
        <p:spPr>
          <a:xfrm>
            <a:off x="51032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60179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4"/>
          <p:cNvSpPr/>
          <p:nvPr/>
        </p:nvSpPr>
        <p:spPr>
          <a:xfrm>
            <a:off x="53396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34"/>
          <p:cNvSpPr/>
          <p:nvPr/>
        </p:nvSpPr>
        <p:spPr>
          <a:xfrm>
            <a:off x="53396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34"/>
          <p:cNvSpPr/>
          <p:nvPr/>
        </p:nvSpPr>
        <p:spPr>
          <a:xfrm>
            <a:off x="53396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1"/>
          <p:cNvSpPr/>
          <p:nvPr/>
        </p:nvSpPr>
        <p:spPr>
          <a:xfrm>
            <a:off x="32750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22"/>
          <p:cNvSpPr/>
          <p:nvPr/>
        </p:nvSpPr>
        <p:spPr>
          <a:xfrm>
            <a:off x="32744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23"/>
          <p:cNvSpPr/>
          <p:nvPr/>
        </p:nvSpPr>
        <p:spPr>
          <a:xfrm>
            <a:off x="32744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31"/>
          <p:cNvCxnSpPr/>
          <p:nvPr/>
        </p:nvCxnSpPr>
        <p:spPr>
          <a:xfrm rot="10800000" flipV="1">
            <a:off x="3276600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3"/>
          <p:cNvCxnSpPr>
            <a:stCxn id="58" idx="3"/>
          </p:cNvCxnSpPr>
          <p:nvPr/>
        </p:nvCxnSpPr>
        <p:spPr>
          <a:xfrm>
            <a:off x="41904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4"/>
          <p:cNvSpPr/>
          <p:nvPr/>
        </p:nvSpPr>
        <p:spPr>
          <a:xfrm>
            <a:off x="35650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35"/>
          <p:cNvSpPr/>
          <p:nvPr/>
        </p:nvSpPr>
        <p:spPr>
          <a:xfrm>
            <a:off x="35650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36"/>
          <p:cNvSpPr/>
          <p:nvPr/>
        </p:nvSpPr>
        <p:spPr>
          <a:xfrm>
            <a:off x="35650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מחבר ישר 63"/>
          <p:cNvCxnSpPr/>
          <p:nvPr/>
        </p:nvCxnSpPr>
        <p:spPr>
          <a:xfrm>
            <a:off x="3276600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/>
          <p:nvPr/>
        </p:nvCxnSpPr>
        <p:spPr>
          <a:xfrm>
            <a:off x="41891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4"/>
          <p:cNvSpPr/>
          <p:nvPr/>
        </p:nvSpPr>
        <p:spPr>
          <a:xfrm>
            <a:off x="35108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34"/>
          <p:cNvSpPr/>
          <p:nvPr/>
        </p:nvSpPr>
        <p:spPr>
          <a:xfrm>
            <a:off x="35108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34"/>
          <p:cNvSpPr/>
          <p:nvPr/>
        </p:nvSpPr>
        <p:spPr>
          <a:xfrm>
            <a:off x="35108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21"/>
          <p:cNvSpPr/>
          <p:nvPr/>
        </p:nvSpPr>
        <p:spPr>
          <a:xfrm>
            <a:off x="41894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22"/>
          <p:cNvSpPr/>
          <p:nvPr/>
        </p:nvSpPr>
        <p:spPr>
          <a:xfrm>
            <a:off x="41888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23"/>
          <p:cNvSpPr/>
          <p:nvPr/>
        </p:nvSpPr>
        <p:spPr>
          <a:xfrm>
            <a:off x="41888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31"/>
          <p:cNvCxnSpPr>
            <a:stCxn id="71" idx="1"/>
          </p:cNvCxnSpPr>
          <p:nvPr/>
        </p:nvCxnSpPr>
        <p:spPr>
          <a:xfrm rot="10800000" flipV="1">
            <a:off x="41888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3"/>
          <p:cNvCxnSpPr>
            <a:stCxn id="71" idx="3"/>
          </p:cNvCxnSpPr>
          <p:nvPr/>
        </p:nvCxnSpPr>
        <p:spPr>
          <a:xfrm>
            <a:off x="51048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34"/>
          <p:cNvSpPr/>
          <p:nvPr/>
        </p:nvSpPr>
        <p:spPr>
          <a:xfrm>
            <a:off x="44794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35"/>
          <p:cNvSpPr/>
          <p:nvPr/>
        </p:nvSpPr>
        <p:spPr>
          <a:xfrm>
            <a:off x="44794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36"/>
          <p:cNvSpPr/>
          <p:nvPr/>
        </p:nvSpPr>
        <p:spPr>
          <a:xfrm>
            <a:off x="44794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מחבר ישר 76"/>
          <p:cNvCxnSpPr/>
          <p:nvPr/>
        </p:nvCxnSpPr>
        <p:spPr>
          <a:xfrm>
            <a:off x="41888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/>
          <p:cNvCxnSpPr/>
          <p:nvPr/>
        </p:nvCxnSpPr>
        <p:spPr>
          <a:xfrm>
            <a:off x="51035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34"/>
          <p:cNvSpPr/>
          <p:nvPr/>
        </p:nvSpPr>
        <p:spPr>
          <a:xfrm>
            <a:off x="44252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34"/>
          <p:cNvSpPr/>
          <p:nvPr/>
        </p:nvSpPr>
        <p:spPr>
          <a:xfrm>
            <a:off x="44252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34"/>
          <p:cNvSpPr/>
          <p:nvPr/>
        </p:nvSpPr>
        <p:spPr>
          <a:xfrm>
            <a:off x="44252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21"/>
          <p:cNvSpPr/>
          <p:nvPr/>
        </p:nvSpPr>
        <p:spPr>
          <a:xfrm>
            <a:off x="70850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22"/>
          <p:cNvSpPr/>
          <p:nvPr/>
        </p:nvSpPr>
        <p:spPr>
          <a:xfrm>
            <a:off x="70844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23"/>
          <p:cNvSpPr/>
          <p:nvPr/>
        </p:nvSpPr>
        <p:spPr>
          <a:xfrm>
            <a:off x="70844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24"/>
          <p:cNvSpPr/>
          <p:nvPr/>
        </p:nvSpPr>
        <p:spPr>
          <a:xfrm>
            <a:off x="7084436" y="547906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6" name="Rectangle 25"/>
          <p:cNvSpPr/>
          <p:nvPr/>
        </p:nvSpPr>
        <p:spPr>
          <a:xfrm>
            <a:off x="7084436" y="5319327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31"/>
          <p:cNvCxnSpPr>
            <a:stCxn id="84" idx="1"/>
            <a:endCxn id="86" idx="1"/>
          </p:cNvCxnSpPr>
          <p:nvPr/>
        </p:nvCxnSpPr>
        <p:spPr>
          <a:xfrm rot="10800000" flipV="1">
            <a:off x="70844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33"/>
          <p:cNvCxnSpPr>
            <a:stCxn id="84" idx="3"/>
            <a:endCxn id="86" idx="3"/>
          </p:cNvCxnSpPr>
          <p:nvPr/>
        </p:nvCxnSpPr>
        <p:spPr>
          <a:xfrm>
            <a:off x="80004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4"/>
          <p:cNvSpPr/>
          <p:nvPr/>
        </p:nvSpPr>
        <p:spPr>
          <a:xfrm>
            <a:off x="73750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35"/>
          <p:cNvSpPr/>
          <p:nvPr/>
        </p:nvSpPr>
        <p:spPr>
          <a:xfrm>
            <a:off x="73750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36"/>
          <p:cNvSpPr/>
          <p:nvPr/>
        </p:nvSpPr>
        <p:spPr>
          <a:xfrm>
            <a:off x="73750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מחבר ישר 91"/>
          <p:cNvCxnSpPr/>
          <p:nvPr/>
        </p:nvCxnSpPr>
        <p:spPr>
          <a:xfrm>
            <a:off x="70844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/>
          <p:nvPr/>
        </p:nvCxnSpPr>
        <p:spPr>
          <a:xfrm>
            <a:off x="79991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34"/>
          <p:cNvSpPr/>
          <p:nvPr/>
        </p:nvSpPr>
        <p:spPr>
          <a:xfrm>
            <a:off x="73208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34"/>
          <p:cNvSpPr/>
          <p:nvPr/>
        </p:nvSpPr>
        <p:spPr>
          <a:xfrm>
            <a:off x="73208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34"/>
          <p:cNvSpPr/>
          <p:nvPr/>
        </p:nvSpPr>
        <p:spPr>
          <a:xfrm>
            <a:off x="73208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34"/>
          <p:cNvSpPr/>
          <p:nvPr/>
        </p:nvSpPr>
        <p:spPr>
          <a:xfrm>
            <a:off x="6445702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34"/>
          <p:cNvSpPr/>
          <p:nvPr/>
        </p:nvSpPr>
        <p:spPr>
          <a:xfrm>
            <a:off x="6750502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25"/>
          <p:cNvSpPr/>
          <p:nvPr/>
        </p:nvSpPr>
        <p:spPr>
          <a:xfrm>
            <a:off x="3274436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Rectangle 25"/>
          <p:cNvSpPr/>
          <p:nvPr/>
        </p:nvSpPr>
        <p:spPr>
          <a:xfrm>
            <a:off x="3274436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Rectangle 25"/>
          <p:cNvSpPr/>
          <p:nvPr/>
        </p:nvSpPr>
        <p:spPr>
          <a:xfrm>
            <a:off x="4187237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Rectangle 25"/>
          <p:cNvSpPr/>
          <p:nvPr/>
        </p:nvSpPr>
        <p:spPr>
          <a:xfrm>
            <a:off x="4187237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25"/>
          <p:cNvSpPr/>
          <p:nvPr/>
        </p:nvSpPr>
        <p:spPr>
          <a:xfrm>
            <a:off x="5101637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Rectangle 25"/>
          <p:cNvSpPr/>
          <p:nvPr/>
        </p:nvSpPr>
        <p:spPr>
          <a:xfrm>
            <a:off x="5101637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38800" y="1905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FIFO A</a:t>
            </a:r>
            <a:endParaRPr lang="he-IL" dirty="0"/>
          </a:p>
        </p:txBody>
      </p:sp>
      <p:sp>
        <p:nvSpPr>
          <p:cNvPr id="111" name="TextBox 110"/>
          <p:cNvSpPr txBox="1"/>
          <p:nvPr/>
        </p:nvSpPr>
        <p:spPr>
          <a:xfrm>
            <a:off x="152400" y="3212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FIFO B</a:t>
            </a:r>
            <a:endParaRPr lang="he-IL" dirty="0"/>
          </a:p>
        </p:txBody>
      </p:sp>
      <p:sp>
        <p:nvSpPr>
          <p:cNvPr id="112" name="TextBox 111"/>
          <p:cNvSpPr txBox="1"/>
          <p:nvPr/>
        </p:nvSpPr>
        <p:spPr>
          <a:xfrm>
            <a:off x="2133600" y="381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SDRAM</a:t>
            </a:r>
            <a:endParaRPr lang="he-IL" dirty="0"/>
          </a:p>
        </p:txBody>
      </p:sp>
      <p:sp>
        <p:nvSpPr>
          <p:cNvPr id="113" name="TextBox 112"/>
          <p:cNvSpPr txBox="1"/>
          <p:nvPr/>
        </p:nvSpPr>
        <p:spPr>
          <a:xfrm>
            <a:off x="4953000" y="3593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SCREEN</a:t>
            </a:r>
            <a:endParaRPr lang="he-IL" dirty="0"/>
          </a:p>
        </p:txBody>
      </p:sp>
      <p:sp>
        <p:nvSpPr>
          <p:cNvPr id="117" name="TextBox 116"/>
          <p:cNvSpPr txBox="1"/>
          <p:nvPr/>
        </p:nvSpPr>
        <p:spPr>
          <a:xfrm>
            <a:off x="1600200" y="8382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8" name="TextBox 117"/>
          <p:cNvSpPr txBox="1"/>
          <p:nvPr/>
        </p:nvSpPr>
        <p:spPr>
          <a:xfrm>
            <a:off x="1600200" y="1524000"/>
            <a:ext cx="381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9" name="TextBox 118"/>
          <p:cNvSpPr txBox="1"/>
          <p:nvPr/>
        </p:nvSpPr>
        <p:spPr>
          <a:xfrm>
            <a:off x="1600200" y="8382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0" name="TextBox 119"/>
          <p:cNvSpPr txBox="1"/>
          <p:nvPr/>
        </p:nvSpPr>
        <p:spPr>
          <a:xfrm>
            <a:off x="1600200" y="2667000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1" name="TextBox 120"/>
          <p:cNvSpPr txBox="1"/>
          <p:nvPr/>
        </p:nvSpPr>
        <p:spPr>
          <a:xfrm>
            <a:off x="1600200" y="2667000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2" name="Rectangle 24"/>
          <p:cNvSpPr/>
          <p:nvPr/>
        </p:nvSpPr>
        <p:spPr>
          <a:xfrm>
            <a:off x="685800" y="60960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24"/>
          <p:cNvSpPr/>
          <p:nvPr/>
        </p:nvSpPr>
        <p:spPr>
          <a:xfrm>
            <a:off x="685800" y="5791200"/>
            <a:ext cx="1525223" cy="29043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24"/>
          <p:cNvSpPr/>
          <p:nvPr/>
        </p:nvSpPr>
        <p:spPr>
          <a:xfrm>
            <a:off x="685800" y="54864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24"/>
          <p:cNvSpPr/>
          <p:nvPr/>
        </p:nvSpPr>
        <p:spPr>
          <a:xfrm>
            <a:off x="685800" y="38862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24"/>
          <p:cNvSpPr/>
          <p:nvPr/>
        </p:nvSpPr>
        <p:spPr>
          <a:xfrm>
            <a:off x="685800" y="35814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3.7037E-7 L 0.63334 -0.06666 " pathEditMode="relative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5 -0.0824 L 0.6625 0.3064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02223 L 0.6625 -0.1824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4 -0.20463 L 0.69584 0.1620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3.7037E-7 L 0.63334 -0.06666 " pathEditMode="relative" ptsTypes="AA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5 -0.09351 L 0.6875 0.217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02222 L 0.64584 -0.3490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4 -0.34907 L 0.69584 -0.29352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01574 L 0.6625 -0.3092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6 L 0.2 -0.30995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5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33334 -0.2544 " pathEditMode="relative" rAng="0" ptsTypes="AA">
                                      <p:cBhvr>
                                        <p:cTn id="109" dur="5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12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4 -0.19884 " pathEditMode="relative" rAng="0" ptsTypes="AA">
                                      <p:cBhvr>
                                        <p:cTn id="128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0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63334 0.00116 " pathEditMode="relative" rAng="0" ptsTypes="AA">
                                      <p:cBhvr>
                                        <p:cTn id="147" dur="5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75 0.0456 " pathEditMode="relative" rAng="0" ptsTypes="AA">
                                      <p:cBhvr>
                                        <p:cTn id="166" dur="5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" y="23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8" grpId="3" animBg="1"/>
      <p:bldP spid="119" grpId="0" animBg="1"/>
      <p:bldP spid="119" grpId="1" animBg="1"/>
      <p:bldP spid="120" grpId="0" animBg="1"/>
      <p:bldP spid="120" grpId="1" animBg="1"/>
      <p:bldP spid="120" grpId="2" animBg="1"/>
      <p:bldP spid="120" grpId="3" animBg="1"/>
      <p:bldP spid="121" grpId="0" animBg="1"/>
      <p:bldP spid="121" grpId="1" animBg="1"/>
      <p:bldP spid="121" grpId="2" animBg="1"/>
      <p:bldP spid="122" grpId="0" animBg="1"/>
      <p:bldP spid="122" grpId="1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212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213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214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1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216" name="Elbow Connector 8"/>
          <p:cNvCxnSpPr>
            <a:endCxn id="213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  <a:solidFill>
            <a:srgbClr val="0066C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19" name="Elbow Connector 12"/>
          <p:cNvCxnSpPr>
            <a:stCxn id="243" idx="2"/>
            <a:endCxn id="218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22" name="Elbow Connector 140"/>
          <p:cNvCxnSpPr>
            <a:endCxn id="215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5" name="Elbow Connector 18"/>
          <p:cNvCxnSpPr>
            <a:stCxn id="224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7" name="Rounded Rectangle 20">
            <a:hlinkClick r:id="" action="ppaction://hlinkshowjump?jump=nextslide" highlightClick="1"/>
          </p:cNvPr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28" name="TextBox 227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9" name="Elbow Connector 133"/>
          <p:cNvCxnSpPr/>
          <p:nvPr/>
        </p:nvCxnSpPr>
        <p:spPr>
          <a:xfrm rot="16200000" flipV="1">
            <a:off x="4537763" y="3463237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31" name="Elbow Connector 25"/>
          <p:cNvCxnSpPr>
            <a:stCxn id="227" idx="3"/>
            <a:endCxn id="233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33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34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235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236" name="TextBox 235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237" name="Elbow Connector 31"/>
          <p:cNvCxnSpPr>
            <a:stCxn id="214" idx="1"/>
            <a:endCxn id="235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Elbow Connector 133"/>
          <p:cNvCxnSpPr>
            <a:stCxn id="244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41"/>
          <p:cNvCxnSpPr>
            <a:stCxn id="223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Elbow Connector 41"/>
          <p:cNvCxnSpPr>
            <a:stCxn id="226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Elbow Connector 41"/>
          <p:cNvCxnSpPr>
            <a:stCxn id="220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41"/>
          <p:cNvCxnSpPr>
            <a:stCxn id="221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244" name="TextBox 243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pPr algn="ctr"/>
            <a:r>
              <a:rPr lang="en-US" sz="1100" b="1" dirty="0" smtClean="0"/>
              <a:t>Wishbone</a:t>
            </a:r>
          </a:p>
          <a:p>
            <a:pPr algn="ctr"/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41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057400" y="16764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</a:rPr>
              <a:t> Store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81400" y="3657600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3528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352800" y="5638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05400" y="48768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05400" y="51054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86200" y="50262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2708</TotalTime>
  <Words>2632</Words>
  <Application>Microsoft Office PowerPoint</Application>
  <PresentationFormat>‫הצגה על המסך (4:3)</PresentationFormat>
  <Paragraphs>799</Paragraphs>
  <Slides>26</Slides>
  <Notes>21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27" baseType="lpstr">
      <vt:lpstr>Flow</vt:lpstr>
      <vt:lpstr>שקופית 1</vt:lpstr>
      <vt:lpstr>Contents</vt:lpstr>
      <vt:lpstr>Intro</vt:lpstr>
      <vt:lpstr>Reminder - Specifications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Micro Architecture – OPU pins:</vt:lpstr>
      <vt:lpstr>שקופית 12</vt:lpstr>
      <vt:lpstr>שקופית 13</vt:lpstr>
      <vt:lpstr>Micro Architecture – Opcode Store pins:</vt:lpstr>
      <vt:lpstr>שקופית 15</vt:lpstr>
      <vt:lpstr>שקופית 16</vt:lpstr>
      <vt:lpstr>Micro Architecture – RAM pins:</vt:lpstr>
      <vt:lpstr>שקופית 18</vt:lpstr>
      <vt:lpstr>שקופית 19</vt:lpstr>
      <vt:lpstr>שקופית 20</vt:lpstr>
      <vt:lpstr>Micro Architecture – Rd_Mng pins:</vt:lpstr>
      <vt:lpstr>שקופית 22</vt:lpstr>
      <vt:lpstr>שקופית 23</vt:lpstr>
      <vt:lpstr>שקופית 24</vt:lpstr>
      <vt:lpstr>שקופית 25</vt:lpstr>
      <vt:lpstr>Schedule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dobstbau</dc:creator>
  <cp:lastModifiedBy>יואב</cp:lastModifiedBy>
  <cp:revision>343</cp:revision>
  <dcterms:created xsi:type="dcterms:W3CDTF">2011-04-29T08:48:12Z</dcterms:created>
  <dcterms:modified xsi:type="dcterms:W3CDTF">2012-01-29T08:36:25Z</dcterms:modified>
</cp:coreProperties>
</file>