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0" r:id="rId4"/>
    <p:sldId id="263" r:id="rId5"/>
    <p:sldId id="271" r:id="rId6"/>
    <p:sldId id="269" r:id="rId7"/>
    <p:sldId id="261" r:id="rId8"/>
    <p:sldId id="272"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3800" autoAdjust="0"/>
  </p:normalViewPr>
  <p:slideViewPr>
    <p:cSldViewPr snapToGrid="0">
      <p:cViewPr varScale="1">
        <p:scale>
          <a:sx n="62" d="100"/>
          <a:sy n="62" d="100"/>
        </p:scale>
        <p:origin x="122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BF063-150D-4F01-BFFF-FCF8BFFDF8D7}"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C4AAC-8901-4900-9DB4-BEF8709F8F3F}" type="slidenum">
              <a:rPr lang="en-US" smtClean="0"/>
              <a:t>‹#›</a:t>
            </a:fld>
            <a:endParaRPr lang="en-US"/>
          </a:p>
        </p:txBody>
      </p:sp>
    </p:spTree>
    <p:extLst>
      <p:ext uri="{BB962C8B-B14F-4D97-AF65-F5344CB8AC3E}">
        <p14:creationId xmlns:p14="http://schemas.microsoft.com/office/powerpoint/2010/main" val="399165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2</a:t>
            </a:fld>
            <a:endParaRPr lang="en-US"/>
          </a:p>
        </p:txBody>
      </p:sp>
    </p:spTree>
    <p:extLst>
      <p:ext uri="{BB962C8B-B14F-4D97-AF65-F5344CB8AC3E}">
        <p14:creationId xmlns:p14="http://schemas.microsoft.com/office/powerpoint/2010/main" val="424182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outerShdw blurRad="38100" dist="38100" dir="2700000" algn="tl">
                    <a:srgbClr val="000000">
                      <a:alpha val="43137"/>
                    </a:srgbClr>
                  </a:outerShdw>
                </a:effectLst>
              </a:rPr>
              <a:t>Predict which recipes will lead to high traffic?</a:t>
            </a:r>
          </a:p>
        </p:txBody>
      </p:sp>
      <p:sp>
        <p:nvSpPr>
          <p:cNvPr id="4" name="Slide Number Placeholder 3"/>
          <p:cNvSpPr>
            <a:spLocks noGrp="1"/>
          </p:cNvSpPr>
          <p:nvPr>
            <p:ph type="sldNum" sz="quarter" idx="5"/>
          </p:nvPr>
        </p:nvSpPr>
        <p:spPr/>
        <p:txBody>
          <a:bodyPr/>
          <a:lstStyle/>
          <a:p>
            <a:fld id="{1EFC4AAC-8901-4900-9DB4-BEF8709F8F3F}" type="slidenum">
              <a:rPr lang="en-US" smtClean="0"/>
              <a:t>3</a:t>
            </a:fld>
            <a:endParaRPr lang="en-US"/>
          </a:p>
        </p:txBody>
      </p:sp>
    </p:spTree>
    <p:extLst>
      <p:ext uri="{BB962C8B-B14F-4D97-AF65-F5344CB8AC3E}">
        <p14:creationId xmlns:p14="http://schemas.microsoft.com/office/powerpoint/2010/main" val="389462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lumMod val="85000"/>
                  <a:lumOff val="1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5"/>
          </p:nvPr>
        </p:nvSpPr>
        <p:spPr/>
        <p:txBody>
          <a:bodyPr/>
          <a:lstStyle/>
          <a:p>
            <a:fld id="{1EFC4AAC-8901-4900-9DB4-BEF8709F8F3F}" type="slidenum">
              <a:rPr lang="en-US" smtClean="0"/>
              <a:t>4</a:t>
            </a:fld>
            <a:endParaRPr lang="en-US"/>
          </a:p>
        </p:txBody>
      </p:sp>
    </p:spTree>
    <p:extLst>
      <p:ext uri="{BB962C8B-B14F-4D97-AF65-F5344CB8AC3E}">
        <p14:creationId xmlns:p14="http://schemas.microsoft.com/office/powerpoint/2010/main" val="128098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lumMod val="85000"/>
                  <a:lumOff val="1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5"/>
          </p:nvPr>
        </p:nvSpPr>
        <p:spPr/>
        <p:txBody>
          <a:bodyPr/>
          <a:lstStyle/>
          <a:p>
            <a:fld id="{1EFC4AAC-8901-4900-9DB4-BEF8709F8F3F}" type="slidenum">
              <a:rPr lang="en-US" smtClean="0"/>
              <a:t>5</a:t>
            </a:fld>
            <a:endParaRPr lang="en-US"/>
          </a:p>
        </p:txBody>
      </p:sp>
    </p:spTree>
    <p:extLst>
      <p:ext uri="{BB962C8B-B14F-4D97-AF65-F5344CB8AC3E}">
        <p14:creationId xmlns:p14="http://schemas.microsoft.com/office/powerpoint/2010/main" val="225997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8</a:t>
            </a:fld>
            <a:endParaRPr lang="en-US"/>
          </a:p>
        </p:txBody>
      </p:sp>
    </p:spTree>
    <p:extLst>
      <p:ext uri="{BB962C8B-B14F-4D97-AF65-F5344CB8AC3E}">
        <p14:creationId xmlns:p14="http://schemas.microsoft.com/office/powerpoint/2010/main" val="296143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9</a:t>
            </a:fld>
            <a:endParaRPr lang="en-US"/>
          </a:p>
        </p:txBody>
      </p:sp>
    </p:spTree>
    <p:extLst>
      <p:ext uri="{BB962C8B-B14F-4D97-AF65-F5344CB8AC3E}">
        <p14:creationId xmlns:p14="http://schemas.microsoft.com/office/powerpoint/2010/main" val="278230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Other variables like the nutritional values or number of servings are barely relevant.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Additional variables present in recipes but unavailable in the dataset such as displayed which may add predictive power such as 'price per serving' and 'time to make’.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Historically, categories like 'chicken', 'breakfast', 'beverages', 'lunch/snacks' have been prevalent among recipes (around 50% of the total). According to our exploratory analysis, there is an urgent need to switch to categories such as 'vegetable', 'potato', 'pork', 'meat', and 'one dish meal', as they seem to increase the chance of a recipe to have a high traffic. Therefore, there must be an emphasis on releasing recipes of these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This means that, out of 100 recipes that we predict to have high traffic, at least 81 will have high traffic in reality.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1EFC4AAC-8901-4900-9DB4-BEF8709F8F3F}" type="slidenum">
              <a:rPr lang="en-US" smtClean="0"/>
              <a:t>10</a:t>
            </a:fld>
            <a:endParaRPr lang="en-US"/>
          </a:p>
        </p:txBody>
      </p:sp>
    </p:spTree>
    <p:extLst>
      <p:ext uri="{BB962C8B-B14F-4D97-AF65-F5344CB8AC3E}">
        <p14:creationId xmlns:p14="http://schemas.microsoft.com/office/powerpoint/2010/main" val="262730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F79D-EF39-A03F-6FC5-68583D52A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F3E2C-026B-D181-3174-9F80437FF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35C821-F933-F9E0-6C54-4830CD2ADBED}"/>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4BA8BFC5-F158-B7CC-DB8D-D7F2A2F5E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BEE6-E7D7-34DE-070A-196D2F92BDE1}"/>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66951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4B13-6CDC-1AA6-80D3-B4E579C3C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0D8C2-EA3A-98D1-F8A2-D988EE208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EEA7D-F8D5-6A61-D8A6-D3284E87BA4F}"/>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5F95246B-73CA-CF5C-7671-F265E2C9F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9135-2DDA-66D8-4B00-FF80A3B0F599}"/>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24468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398BA-AF09-2C06-E13D-1593D5F36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EB809-C7BC-19B5-E730-E41CD319C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19DEA-9416-A2AE-31E3-C3E1EDA08EEE}"/>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5CB11D2B-E667-18F9-4749-533D25436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90DBD-3153-5D0A-891C-6DF391FC95A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3190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B809-B93E-EB73-BC69-A57DCDDC2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569E5-B3A6-F354-FC4B-EB829E5AF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DCEF-F909-1171-E0CA-0165DFB5F4DC}"/>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9707AA95-CA12-7EE1-627A-15DDEA8C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BAF49-B653-FC24-5D90-61F78F2DBE31}"/>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51576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2DD6-3385-761B-A008-863882F65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75F916-BB5E-7036-F3D4-81446AFCA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6FFA4-3D20-6D10-00B3-DF2628821D01}"/>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383E6D9E-7E45-EE48-C6AB-23802CA95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DDA95-368D-BA13-B745-6D9A7FF36DA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217108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B91E-3EBD-6C02-02B1-6423D603B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A2D9D-B5B5-F1E9-5144-1F136743C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6E9B9D-8C84-ADE1-090D-E5A8D9D15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FBD723-1B91-F172-3FE6-FBE2A0B027A3}"/>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6" name="Footer Placeholder 5">
            <a:extLst>
              <a:ext uri="{FF2B5EF4-FFF2-40B4-BE49-F238E27FC236}">
                <a16:creationId xmlns:a16="http://schemas.microsoft.com/office/drawing/2014/main" id="{C17AFCAC-6696-CA02-EBB8-E657110B4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52230-9408-0A5E-D8C9-DFCE2719B150}"/>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87505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9ED7-1322-3508-E350-0B2367EE6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241695-EBB1-8E24-06C0-5D800D400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2B4F3-FFEC-26EE-B046-2F8B7C82A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A9D9F-FB44-F110-9228-539AEA6BD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AB447-26E9-64BD-FC9C-5E6B339C4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B2156-16A4-F8E1-A32F-2A8992DDDA58}"/>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8" name="Footer Placeholder 7">
            <a:extLst>
              <a:ext uri="{FF2B5EF4-FFF2-40B4-BE49-F238E27FC236}">
                <a16:creationId xmlns:a16="http://schemas.microsoft.com/office/drawing/2014/main" id="{D0ED7401-C4AA-6645-8674-50BCFD245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E7519-57CA-DB36-A5F1-91A3E284C4D2}"/>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55646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E5F-A45B-5CEC-FC33-78AB4CE69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FD3417-B04B-8899-3B01-DB9B8ED5B277}"/>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4" name="Footer Placeholder 3">
            <a:extLst>
              <a:ext uri="{FF2B5EF4-FFF2-40B4-BE49-F238E27FC236}">
                <a16:creationId xmlns:a16="http://schemas.microsoft.com/office/drawing/2014/main" id="{A7D69534-ED89-AAE4-CB18-17B50568F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672C3-2158-019A-84C0-847CAB266B0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9825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2191E-279B-72E8-BC4D-11B5D8380050}"/>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3" name="Footer Placeholder 2">
            <a:extLst>
              <a:ext uri="{FF2B5EF4-FFF2-40B4-BE49-F238E27FC236}">
                <a16:creationId xmlns:a16="http://schemas.microsoft.com/office/drawing/2014/main" id="{22BE596B-42D0-773D-E384-813AF20A0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D8B44-D0BB-18AB-0FF8-AFF7AEF26BB5}"/>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043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2C5A-677D-F079-88C6-24BCFC714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68ED5-8AB2-A531-C9FF-D967A9854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5CA21-93AF-4D52-B41F-6A1382C48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FCE96-F312-2C4F-D8CC-A2B2671891B5}"/>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6" name="Footer Placeholder 5">
            <a:extLst>
              <a:ext uri="{FF2B5EF4-FFF2-40B4-BE49-F238E27FC236}">
                <a16:creationId xmlns:a16="http://schemas.microsoft.com/office/drawing/2014/main" id="{4C70B9AA-4AEF-2B4A-14C1-48485B15E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C684-7CAF-3730-91BA-7A29F938AEB2}"/>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01983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CDB1-5757-9DCF-C285-1CB37F237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831F5-8C2F-D370-1D35-2ADC89EBC9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0A089-7B12-ED0B-F607-708C166F5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D772B-F7DE-E52F-2F67-C5F1A3C7E6ED}"/>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6" name="Footer Placeholder 5">
            <a:extLst>
              <a:ext uri="{FF2B5EF4-FFF2-40B4-BE49-F238E27FC236}">
                <a16:creationId xmlns:a16="http://schemas.microsoft.com/office/drawing/2014/main" id="{397DA715-7AE0-7FA0-347C-3033B76DA2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2D7DF-549E-344B-DC3E-DE2832C1B4AB}"/>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26032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50D6C-328A-A666-084E-3FE70313B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1DCCC-1066-C077-8E14-E31D9617E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63D00-7FB0-B411-817D-08703C366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95EDE891-35F7-06B4-BA42-18CE723862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304E1-9AF0-13EE-9B35-CCFDE5DAD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CF294-D382-462F-A166-70C8CB63A2FC}" type="slidenum">
              <a:rPr lang="en-US" smtClean="0"/>
              <a:t>‹#›</a:t>
            </a:fld>
            <a:endParaRPr lang="en-US"/>
          </a:p>
        </p:txBody>
      </p:sp>
    </p:spTree>
    <p:extLst>
      <p:ext uri="{BB962C8B-B14F-4D97-AF65-F5344CB8AC3E}">
        <p14:creationId xmlns:p14="http://schemas.microsoft.com/office/powerpoint/2010/main" val="297604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2119409" y="2766354"/>
            <a:ext cx="7327674" cy="865608"/>
          </a:xfrm>
        </p:spPr>
        <p:txBody>
          <a:bodyPr>
            <a:normAutofit/>
          </a:bodyPr>
          <a:lstStyle/>
          <a:p>
            <a:r>
              <a:rPr lang="en-US" sz="4400" dirty="0">
                <a:effectLst>
                  <a:outerShdw blurRad="38100" dist="38100" dir="2700000" algn="tl">
                    <a:srgbClr val="000000">
                      <a:alpha val="43137"/>
                    </a:srgbClr>
                  </a:outerShdw>
                </a:effectLst>
              </a:rPr>
              <a:t>Recipe Site Traffic</a:t>
            </a:r>
          </a:p>
        </p:txBody>
      </p:sp>
      <p:sp>
        <p:nvSpPr>
          <p:cNvPr id="2" name="Subtitle 2">
            <a:extLst>
              <a:ext uri="{FF2B5EF4-FFF2-40B4-BE49-F238E27FC236}">
                <a16:creationId xmlns:a16="http://schemas.microsoft.com/office/drawing/2014/main" id="{0E5887E1-DD8B-814D-A530-305426EBF4B6}"/>
              </a:ext>
            </a:extLst>
          </p:cNvPr>
          <p:cNvSpPr txBox="1">
            <a:spLocks/>
          </p:cNvSpPr>
          <p:nvPr/>
        </p:nvSpPr>
        <p:spPr>
          <a:xfrm>
            <a:off x="2119409" y="3631962"/>
            <a:ext cx="7327674" cy="8656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chemeClr val="bg1">
                    <a:lumMod val="50000"/>
                  </a:schemeClr>
                </a:solidFill>
                <a:effectLst>
                  <a:outerShdw blurRad="38100" dist="38100" dir="2700000" algn="tl">
                    <a:srgbClr val="000000">
                      <a:alpha val="43137"/>
                    </a:srgbClr>
                  </a:outerShdw>
                </a:effectLst>
              </a:rPr>
              <a:t>Popular Recipes Prediction</a:t>
            </a:r>
          </a:p>
        </p:txBody>
      </p:sp>
    </p:spTree>
    <p:extLst>
      <p:ext uri="{BB962C8B-B14F-4D97-AF65-F5344CB8AC3E}">
        <p14:creationId xmlns:p14="http://schemas.microsoft.com/office/powerpoint/2010/main" val="38192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07A27F-057D-0C6A-0A38-448848C033E0}"/>
              </a:ext>
            </a:extLst>
          </p:cNvPr>
          <p:cNvSpPr txBox="1"/>
          <p:nvPr/>
        </p:nvSpPr>
        <p:spPr>
          <a:xfrm>
            <a:off x="786213" y="1813649"/>
            <a:ext cx="10767701" cy="317009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accent1">
                    <a:lumMod val="75000"/>
                  </a:schemeClr>
                </a:solidFill>
              </a:rPr>
              <a:t>Category is the most important variable</a:t>
            </a:r>
            <a:r>
              <a:rPr lang="en-US" sz="2000" dirty="0"/>
              <a:t> that determines if a recipe will have high traffic.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Potentially relevant variables are present in recipes but unavailable in the dataset ('price per serving' and 'time to make’).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Recommended emphasis on recipes of the following categories: </a:t>
            </a:r>
            <a:r>
              <a:rPr lang="en-US" sz="2000" dirty="0">
                <a:solidFill>
                  <a:schemeClr val="accent1">
                    <a:lumMod val="75000"/>
                  </a:schemeClr>
                </a:solidFill>
              </a:rPr>
              <a:t>'vegetable', 'potato', 'pork', 'meat', and 'one dish meal’.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model can predict if a recipe will have high traffic with a </a:t>
            </a:r>
            <a:r>
              <a:rPr lang="en-US" sz="2000" dirty="0">
                <a:solidFill>
                  <a:schemeClr val="accent1">
                    <a:lumMod val="75000"/>
                  </a:schemeClr>
                </a:solidFill>
              </a:rPr>
              <a:t>precision of 81.75% </a:t>
            </a:r>
            <a:r>
              <a:rPr lang="en-US" sz="2000" dirty="0"/>
              <a:t>(over 80% required)</a:t>
            </a:r>
            <a:endParaRPr lang="en-US" sz="800" dirty="0"/>
          </a:p>
        </p:txBody>
      </p:sp>
      <p:sp>
        <p:nvSpPr>
          <p:cNvPr id="2" name="Subtitle 2">
            <a:extLst>
              <a:ext uri="{FF2B5EF4-FFF2-40B4-BE49-F238E27FC236}">
                <a16:creationId xmlns:a16="http://schemas.microsoft.com/office/drawing/2014/main" id="{C1A4B9CE-A18D-6892-CAD8-B7F40BAFA02E}"/>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Conclusions and Recommendations</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09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551069" y="653312"/>
            <a:ext cx="4225412" cy="707924"/>
          </a:xfrm>
        </p:spPr>
        <p:txBody>
          <a:bodyPr>
            <a:normAutofit/>
          </a:bodyPr>
          <a:lstStyle/>
          <a:p>
            <a:pPr algn="l"/>
            <a:r>
              <a:rPr lang="en-US" sz="3600" dirty="0">
                <a:solidFill>
                  <a:schemeClr val="tx1">
                    <a:lumMod val="75000"/>
                    <a:lumOff val="25000"/>
                  </a:schemeClr>
                </a:solidFill>
                <a:effectLst>
                  <a:outerShdw blurRad="38100" dist="38100" dir="2700000" algn="tl">
                    <a:srgbClr val="000000">
                      <a:alpha val="43137"/>
                    </a:srgbClr>
                  </a:outerShdw>
                </a:effectLst>
              </a:rPr>
              <a:t>Background</a:t>
            </a:r>
            <a:endParaRPr lang="en-US" sz="4400" dirty="0">
              <a:solidFill>
                <a:schemeClr val="tx1">
                  <a:lumMod val="75000"/>
                  <a:lumOff val="25000"/>
                </a:schemeClr>
              </a:solidFill>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B5CB9562-27A1-9A9E-4B07-BB79CD337796}"/>
              </a:ext>
            </a:extLst>
          </p:cNvPr>
          <p:cNvSpPr txBox="1">
            <a:spLocks/>
          </p:cNvSpPr>
          <p:nvPr/>
        </p:nvSpPr>
        <p:spPr>
          <a:xfrm>
            <a:off x="669208" y="2100232"/>
            <a:ext cx="10551420" cy="3522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Tasty Bytes has noticed that traffic to the its websites goes up by as much as 40% if a popular recipe is picked. More traffic means more subscriptions.</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It is not clear how to decide if a recipe will be popular (generate high traffic).</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Urgent need to find a reliable way to choose a recipe leading to high traffic (popular).</a:t>
            </a:r>
          </a:p>
        </p:txBody>
      </p:sp>
    </p:spTree>
    <p:extLst>
      <p:ext uri="{BB962C8B-B14F-4D97-AF65-F5344CB8AC3E}">
        <p14:creationId xmlns:p14="http://schemas.microsoft.com/office/powerpoint/2010/main" val="24640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585251" y="661857"/>
            <a:ext cx="4225412" cy="707924"/>
          </a:xfrm>
        </p:spPr>
        <p:txBody>
          <a:bodyPr>
            <a:normAutofit/>
          </a:bodyPr>
          <a:lstStyle/>
          <a:p>
            <a:pPr algn="l"/>
            <a:r>
              <a:rPr lang="en-US" sz="3600" dirty="0">
                <a:solidFill>
                  <a:schemeClr val="tx1">
                    <a:lumMod val="75000"/>
                    <a:lumOff val="25000"/>
                  </a:schemeClr>
                </a:solidFill>
                <a:effectLst>
                  <a:outerShdw blurRad="38100" dist="38100" dir="2700000" algn="tl">
                    <a:srgbClr val="000000">
                      <a:alpha val="43137"/>
                    </a:srgbClr>
                  </a:outerShdw>
                </a:effectLst>
              </a:rPr>
              <a:t>Objectives</a:t>
            </a:r>
            <a:endParaRPr lang="en-US" sz="4400" dirty="0">
              <a:solidFill>
                <a:schemeClr val="tx1">
                  <a:lumMod val="75000"/>
                  <a:lumOff val="25000"/>
                </a:schemeClr>
              </a:solidFill>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B5CB9562-27A1-9A9E-4B07-BB79CD337796}"/>
              </a:ext>
            </a:extLst>
          </p:cNvPr>
          <p:cNvSpPr txBox="1">
            <a:spLocks/>
          </p:cNvSpPr>
          <p:nvPr/>
        </p:nvSpPr>
        <p:spPr>
          <a:xfrm>
            <a:off x="669208" y="2100232"/>
            <a:ext cx="10790702" cy="3522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To Develop a model which correctly predicts popular recipes 80% of the times.</a:t>
            </a:r>
          </a:p>
          <a:p>
            <a:pPr algn="l">
              <a:lnSpc>
                <a:spcPct val="120000"/>
              </a:lnSpc>
              <a:buClr>
                <a:schemeClr val="bg1">
                  <a:lumMod val="50000"/>
                </a:schemeClr>
              </a:buClr>
            </a:pPr>
            <a:r>
              <a:rPr lang="en-US" sz="2200" dirty="0">
                <a:effectLst>
                  <a:outerShdw blurRad="38100" dist="38100" dir="2700000" algn="tl">
                    <a:srgbClr val="000000">
                      <a:alpha val="43137"/>
                    </a:srgbClr>
                  </a:outerShdw>
                </a:effectLst>
              </a:rPr>
              <a:t>  </a:t>
            </a: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To minimize the chance of showing unpopular recipes.</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To identify the variables which influence most on a recipe’s popularity.</a:t>
            </a:r>
          </a:p>
        </p:txBody>
      </p:sp>
    </p:spTree>
    <p:extLst>
      <p:ext uri="{BB962C8B-B14F-4D97-AF65-F5344CB8AC3E}">
        <p14:creationId xmlns:p14="http://schemas.microsoft.com/office/powerpoint/2010/main" val="126331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38963F-658B-24AC-154E-2DE09D722363}"/>
              </a:ext>
            </a:extLst>
          </p:cNvPr>
          <p:cNvPicPr>
            <a:picLocks noChangeAspect="1"/>
          </p:cNvPicPr>
          <p:nvPr/>
        </p:nvPicPr>
        <p:blipFill>
          <a:blip r:embed="rId4"/>
          <a:stretch>
            <a:fillRect/>
          </a:stretch>
        </p:blipFill>
        <p:spPr>
          <a:xfrm>
            <a:off x="3063123" y="1389239"/>
            <a:ext cx="3141124" cy="5120033"/>
          </a:xfrm>
          <a:prstGeom prst="rect">
            <a:avLst/>
          </a:prstGeom>
        </p:spPr>
      </p:pic>
      <p:sp>
        <p:nvSpPr>
          <p:cNvPr id="13" name="Subtitle 2">
            <a:extLst>
              <a:ext uri="{FF2B5EF4-FFF2-40B4-BE49-F238E27FC236}">
                <a16:creationId xmlns:a16="http://schemas.microsoft.com/office/drawing/2014/main" id="{ACB248D8-5186-75F2-F14E-EB34074010A6}"/>
              </a:ext>
            </a:extLst>
          </p:cNvPr>
          <p:cNvSpPr>
            <a:spLocks noGrp="1"/>
          </p:cNvSpPr>
          <p:nvPr>
            <p:ph type="subTitle" idx="1"/>
          </p:nvPr>
        </p:nvSpPr>
        <p:spPr>
          <a:xfrm>
            <a:off x="585251" y="661857"/>
            <a:ext cx="8763848"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What do our visitors see in the homepage?</a:t>
            </a:r>
            <a:endParaRPr lang="en-US" sz="3600" dirty="0">
              <a:solidFill>
                <a:schemeClr val="tx1">
                  <a:lumMod val="75000"/>
                  <a:lumOff val="25000"/>
                </a:schemeClr>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15C17EF7-8285-4C23-F63E-72E292F62771}"/>
              </a:ext>
            </a:extLst>
          </p:cNvPr>
          <p:cNvSpPr/>
          <p:nvPr/>
        </p:nvSpPr>
        <p:spPr>
          <a:xfrm flipH="1">
            <a:off x="7162752" y="3555050"/>
            <a:ext cx="116888" cy="11688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78179F35-37D8-9AE5-22EE-64019289BC53}"/>
              </a:ext>
            </a:extLst>
          </p:cNvPr>
          <p:cNvSpPr txBox="1">
            <a:spLocks/>
          </p:cNvSpPr>
          <p:nvPr/>
        </p:nvSpPr>
        <p:spPr>
          <a:xfrm>
            <a:off x="7420384" y="3364649"/>
            <a:ext cx="3501141" cy="590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buClr>
                <a:schemeClr val="bg1">
                  <a:lumMod val="50000"/>
                </a:schemeClr>
              </a:buClr>
            </a:pPr>
            <a:r>
              <a:rPr lang="en-US" sz="2200" dirty="0">
                <a:solidFill>
                  <a:schemeClr val="tx1">
                    <a:lumMod val="95000"/>
                    <a:lumOff val="5000"/>
                  </a:schemeClr>
                </a:solidFill>
                <a:effectLst>
                  <a:outerShdw blurRad="38100" dist="38100" dir="2700000" algn="tl">
                    <a:srgbClr val="000000">
                      <a:alpha val="43137"/>
                    </a:srgbClr>
                  </a:outerShdw>
                </a:effectLst>
              </a:rPr>
              <a:t>Data available for analysis</a:t>
            </a:r>
          </a:p>
        </p:txBody>
      </p:sp>
    </p:spTree>
    <p:extLst>
      <p:ext uri="{BB962C8B-B14F-4D97-AF65-F5344CB8AC3E}">
        <p14:creationId xmlns:p14="http://schemas.microsoft.com/office/powerpoint/2010/main" val="335302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A8FEE-0593-37A5-E389-E02E7D771246}"/>
              </a:ext>
            </a:extLst>
          </p:cNvPr>
          <p:cNvPicPr>
            <a:picLocks noChangeAspect="1"/>
          </p:cNvPicPr>
          <p:nvPr/>
        </p:nvPicPr>
        <p:blipFill>
          <a:blip r:embed="rId4"/>
          <a:stretch>
            <a:fillRect/>
          </a:stretch>
        </p:blipFill>
        <p:spPr>
          <a:xfrm>
            <a:off x="3161944" y="1728285"/>
            <a:ext cx="5331508" cy="4353120"/>
          </a:xfrm>
          <a:prstGeom prst="rect">
            <a:avLst/>
          </a:prstGeom>
        </p:spPr>
      </p:pic>
      <p:sp>
        <p:nvSpPr>
          <p:cNvPr id="2" name="Subtitle 2">
            <a:extLst>
              <a:ext uri="{FF2B5EF4-FFF2-40B4-BE49-F238E27FC236}">
                <a16:creationId xmlns:a16="http://schemas.microsoft.com/office/drawing/2014/main" id="{4088FFFC-22C9-E7DD-7142-1629613A6D50}"/>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Proportion of popular recipes</a:t>
            </a:r>
            <a:endParaRPr lang="en-US" sz="3600"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4862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C5FF87-99B2-1D4D-8064-93A8E98048A9}"/>
              </a:ext>
            </a:extLst>
          </p:cNvPr>
          <p:cNvPicPr>
            <a:picLocks noChangeAspect="1"/>
          </p:cNvPicPr>
          <p:nvPr/>
        </p:nvPicPr>
        <p:blipFill>
          <a:blip r:embed="rId3"/>
          <a:stretch>
            <a:fillRect/>
          </a:stretch>
        </p:blipFill>
        <p:spPr>
          <a:xfrm>
            <a:off x="2324456" y="1462046"/>
            <a:ext cx="7187970" cy="5031580"/>
          </a:xfrm>
          <a:prstGeom prst="rect">
            <a:avLst/>
          </a:prstGeom>
        </p:spPr>
      </p:pic>
      <p:sp>
        <p:nvSpPr>
          <p:cNvPr id="5" name="Subtitle 2">
            <a:extLst>
              <a:ext uri="{FF2B5EF4-FFF2-40B4-BE49-F238E27FC236}">
                <a16:creationId xmlns:a16="http://schemas.microsoft.com/office/drawing/2014/main" id="{3F3239F2-093E-F35F-2BA8-274B0814291A}"/>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Potentially good predictor: </a:t>
            </a:r>
            <a:r>
              <a:rPr lang="en-US" sz="2800" u="sng" dirty="0">
                <a:solidFill>
                  <a:schemeClr val="tx1">
                    <a:lumMod val="75000"/>
                    <a:lumOff val="25000"/>
                  </a:schemeClr>
                </a:solidFill>
                <a:effectLst>
                  <a:outerShdw blurRad="38100" dist="38100" dir="2700000" algn="tl">
                    <a:srgbClr val="000000">
                      <a:alpha val="43137"/>
                    </a:srgbClr>
                  </a:outerShdw>
                </a:effectLst>
              </a:rPr>
              <a:t>Category</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72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01E663-A00E-6C14-03ED-97C17B9053E8}"/>
              </a:ext>
            </a:extLst>
          </p:cNvPr>
          <p:cNvPicPr>
            <a:picLocks noChangeAspect="1"/>
          </p:cNvPicPr>
          <p:nvPr/>
        </p:nvPicPr>
        <p:blipFill>
          <a:blip r:embed="rId3"/>
          <a:stretch>
            <a:fillRect/>
          </a:stretch>
        </p:blipFill>
        <p:spPr>
          <a:xfrm>
            <a:off x="1897449" y="1369781"/>
            <a:ext cx="7596756" cy="5317728"/>
          </a:xfrm>
          <a:prstGeom prst="rect">
            <a:avLst/>
          </a:prstGeom>
        </p:spPr>
      </p:pic>
      <p:sp>
        <p:nvSpPr>
          <p:cNvPr id="5" name="Subtitle 2">
            <a:extLst>
              <a:ext uri="{FF2B5EF4-FFF2-40B4-BE49-F238E27FC236}">
                <a16:creationId xmlns:a16="http://schemas.microsoft.com/office/drawing/2014/main" id="{B01430A9-EC08-2CEF-9A5F-8C65095653B8}"/>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Potentially good predictor: </a:t>
            </a:r>
            <a:r>
              <a:rPr lang="en-US" sz="2800" u="sng" dirty="0">
                <a:solidFill>
                  <a:schemeClr val="tx1">
                    <a:lumMod val="75000"/>
                    <a:lumOff val="25000"/>
                  </a:schemeClr>
                </a:solidFill>
                <a:effectLst>
                  <a:outerShdw blurRad="38100" dist="38100" dir="2700000" algn="tl">
                    <a:srgbClr val="000000">
                      <a:alpha val="43137"/>
                    </a:srgbClr>
                  </a:outerShdw>
                </a:effectLst>
              </a:rPr>
              <a:t>Category</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527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1DACAEE-D363-9F54-BF21-75CD32AFC7A8}"/>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Model Selection</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73C90F81-452B-FF50-1A0F-58CE6F8209D5}"/>
              </a:ext>
            </a:extLst>
          </p:cNvPr>
          <p:cNvSpPr txBox="1"/>
          <p:nvPr/>
        </p:nvSpPr>
        <p:spPr>
          <a:xfrm>
            <a:off x="786213" y="3010060"/>
            <a:ext cx="6118789" cy="1015663"/>
          </a:xfrm>
          <a:prstGeom prst="rect">
            <a:avLst/>
          </a:prstGeom>
          <a:noFill/>
        </p:spPr>
        <p:txBody>
          <a:bodyPr wrap="square">
            <a:spAutoFit/>
          </a:bodyPr>
          <a:lstStyle/>
          <a:p>
            <a:pPr marL="342900" indent="-342900">
              <a:buFont typeface="Arial" panose="020B0604020202020204" pitchFamily="34" charset="0"/>
              <a:buChar char="•"/>
            </a:pPr>
            <a:r>
              <a:rPr lang="en-US" sz="2000" dirty="0"/>
              <a:t>Best performing model: Gradient Boost Classifier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Precision: 81.75% with the test data (80% required)</a:t>
            </a:r>
          </a:p>
        </p:txBody>
      </p:sp>
      <p:pic>
        <p:nvPicPr>
          <p:cNvPr id="4" name="Picture 3">
            <a:extLst>
              <a:ext uri="{FF2B5EF4-FFF2-40B4-BE49-F238E27FC236}">
                <a16:creationId xmlns:a16="http://schemas.microsoft.com/office/drawing/2014/main" id="{F3C880A6-D502-6DD3-603E-11616C4FC62C}"/>
              </a:ext>
            </a:extLst>
          </p:cNvPr>
          <p:cNvPicPr>
            <a:picLocks noChangeAspect="1"/>
          </p:cNvPicPr>
          <p:nvPr/>
        </p:nvPicPr>
        <p:blipFill>
          <a:blip r:embed="rId4"/>
          <a:stretch>
            <a:fillRect/>
          </a:stretch>
        </p:blipFill>
        <p:spPr>
          <a:xfrm>
            <a:off x="6905002" y="1170441"/>
            <a:ext cx="4970266" cy="4828708"/>
          </a:xfrm>
          <a:prstGeom prst="rect">
            <a:avLst/>
          </a:prstGeom>
        </p:spPr>
      </p:pic>
    </p:spTree>
    <p:extLst>
      <p:ext uri="{BB962C8B-B14F-4D97-AF65-F5344CB8AC3E}">
        <p14:creationId xmlns:p14="http://schemas.microsoft.com/office/powerpoint/2010/main" val="33378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ED5074-BE68-CBE7-3BCA-CC3DA694735C}"/>
              </a:ext>
            </a:extLst>
          </p:cNvPr>
          <p:cNvPicPr>
            <a:picLocks noChangeAspect="1"/>
          </p:cNvPicPr>
          <p:nvPr/>
        </p:nvPicPr>
        <p:blipFill>
          <a:blip r:embed="rId4"/>
          <a:stretch>
            <a:fillRect/>
          </a:stretch>
        </p:blipFill>
        <p:spPr>
          <a:xfrm>
            <a:off x="2717563" y="1585385"/>
            <a:ext cx="6756874" cy="4353802"/>
          </a:xfrm>
          <a:prstGeom prst="rect">
            <a:avLst/>
          </a:prstGeom>
        </p:spPr>
      </p:pic>
      <p:sp>
        <p:nvSpPr>
          <p:cNvPr id="6" name="Subtitle 2">
            <a:extLst>
              <a:ext uri="{FF2B5EF4-FFF2-40B4-BE49-F238E27FC236}">
                <a16:creationId xmlns:a16="http://schemas.microsoft.com/office/drawing/2014/main" id="{71DACAEE-D363-9F54-BF21-75CD32AFC7A8}"/>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Model insights</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964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425</Words>
  <Application>Microsoft Office PowerPoint</Application>
  <PresentationFormat>Widescreen</PresentationFormat>
  <Paragraphs>47</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ArpyNunez, SandroRafael</dc:creator>
  <cp:lastModifiedBy>Arpy, Sandro</cp:lastModifiedBy>
  <cp:revision>22</cp:revision>
  <dcterms:created xsi:type="dcterms:W3CDTF">2022-11-27T15:12:37Z</dcterms:created>
  <dcterms:modified xsi:type="dcterms:W3CDTF">2023-10-22T09:24:44Z</dcterms:modified>
</cp:coreProperties>
</file>