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58" r:id="rId4"/>
    <p:sldId id="263" r:id="rId5"/>
    <p:sldId id="269" r:id="rId6"/>
    <p:sldId id="261" r:id="rId7"/>
    <p:sldId id="266" r:id="rId8"/>
    <p:sldId id="264"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7200" autoAdjust="0"/>
  </p:normalViewPr>
  <p:slideViewPr>
    <p:cSldViewPr snapToGrid="0">
      <p:cViewPr varScale="1">
        <p:scale>
          <a:sx n="64" d="100"/>
          <a:sy n="64" d="100"/>
        </p:scale>
        <p:origin x="115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BF063-150D-4F01-BFFF-FCF8BFFDF8D7}" type="datetimeFigureOut">
              <a:rPr lang="en-US" smtClean="0"/>
              <a:t>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C4AAC-8901-4900-9DB4-BEF8709F8F3F}" type="slidenum">
              <a:rPr lang="en-US" smtClean="0"/>
              <a:t>‹#›</a:t>
            </a:fld>
            <a:endParaRPr lang="en-US"/>
          </a:p>
        </p:txBody>
      </p:sp>
    </p:spTree>
    <p:extLst>
      <p:ext uri="{BB962C8B-B14F-4D97-AF65-F5344CB8AC3E}">
        <p14:creationId xmlns:p14="http://schemas.microsoft.com/office/powerpoint/2010/main" val="399165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2</a:t>
            </a:fld>
            <a:endParaRPr lang="en-US"/>
          </a:p>
        </p:txBody>
      </p:sp>
    </p:spTree>
    <p:extLst>
      <p:ext uri="{BB962C8B-B14F-4D97-AF65-F5344CB8AC3E}">
        <p14:creationId xmlns:p14="http://schemas.microsoft.com/office/powerpoint/2010/main" val="424182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85000"/>
                    <a:lumOff val="15000"/>
                  </a:schemeClr>
                </a:solidFill>
                <a:effectLst>
                  <a:outerShdw blurRad="38100" dist="38100" dir="2700000" algn="tl">
                    <a:srgbClr val="000000">
                      <a:alpha val="43137"/>
                    </a:srgbClr>
                  </a:outerShdw>
                </a:effectLst>
              </a:rPr>
              <a:t>Analysis by quantity to determine changes in inventory. Sales is not considered because different products have different prices.</a:t>
            </a:r>
          </a:p>
        </p:txBody>
      </p:sp>
      <p:sp>
        <p:nvSpPr>
          <p:cNvPr id="4" name="Slide Number Placeholder 3"/>
          <p:cNvSpPr>
            <a:spLocks noGrp="1"/>
          </p:cNvSpPr>
          <p:nvPr>
            <p:ph type="sldNum" sz="quarter" idx="5"/>
          </p:nvPr>
        </p:nvSpPr>
        <p:spPr/>
        <p:txBody>
          <a:bodyPr/>
          <a:lstStyle/>
          <a:p>
            <a:fld id="{1EFC4AAC-8901-4900-9DB4-BEF8709F8F3F}" type="slidenum">
              <a:rPr lang="en-US" smtClean="0"/>
              <a:t>4</a:t>
            </a:fld>
            <a:endParaRPr lang="en-US"/>
          </a:p>
        </p:txBody>
      </p:sp>
    </p:spTree>
    <p:extLst>
      <p:ext uri="{BB962C8B-B14F-4D97-AF65-F5344CB8AC3E}">
        <p14:creationId xmlns:p14="http://schemas.microsoft.com/office/powerpoint/2010/main" val="128098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Helvetica Neue"/>
              </a:rPr>
              <a:t>All of the methods have produced positive effects on revenues over time. Email + Call has produced the best results across time, followed by Email, and Call. However it is particularly noticeable that the positive effect of all methods every second week as shown in the chart (week 3 and 5).</a:t>
            </a:r>
            <a:endParaRPr lang="en-US" sz="1600" dirty="0">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7</a:t>
            </a:fld>
            <a:endParaRPr lang="en-US"/>
          </a:p>
        </p:txBody>
      </p:sp>
    </p:spTree>
    <p:extLst>
      <p:ext uri="{BB962C8B-B14F-4D97-AF65-F5344CB8AC3E}">
        <p14:creationId xmlns:p14="http://schemas.microsoft.com/office/powerpoint/2010/main" val="29792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Additional information about customers can be described in terms of their state their years as customer.</a:t>
            </a:r>
          </a:p>
          <a:p>
            <a:pPr algn="l"/>
            <a:r>
              <a:rPr lang="en-US" b="0" i="0" dirty="0">
                <a:solidFill>
                  <a:srgbClr val="000000"/>
                </a:solidFill>
                <a:effectLst/>
                <a:latin typeface="Helvetica Neue"/>
              </a:rPr>
              <a:t>The customers were classified according to their years as customers as 'new' (up to 2 years), 'rising star' (between 2 and 5), and 'loyal' (above 5). This new classification has been named Relation Length. With a confidence level of 95%, data reveals that Relation Length has an impact on Revenue. In particular, new customers produce a higher revenue than loyal customers.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ANOVA test above clearly shows that there is evidence to indicate that the Relation Length has an impact on revenue with a 95% of confidence.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T-test above clearly shows that there is evidence to indicate that the Revenue produced by new customers is higher than the one produced by Loyal customers with a 95% of confidence.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8</a:t>
            </a:fld>
            <a:endParaRPr lang="en-US"/>
          </a:p>
        </p:txBody>
      </p:sp>
    </p:spTree>
    <p:extLst>
      <p:ext uri="{BB962C8B-B14F-4D97-AF65-F5344CB8AC3E}">
        <p14:creationId xmlns:p14="http://schemas.microsoft.com/office/powerpoint/2010/main" val="278230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C4AAC-8901-4900-9DB4-BEF8709F8F3F}" type="slidenum">
              <a:rPr lang="en-US" smtClean="0"/>
              <a:t>9</a:t>
            </a:fld>
            <a:endParaRPr lang="en-US"/>
          </a:p>
        </p:txBody>
      </p:sp>
    </p:spTree>
    <p:extLst>
      <p:ext uri="{BB962C8B-B14F-4D97-AF65-F5344CB8AC3E}">
        <p14:creationId xmlns:p14="http://schemas.microsoft.com/office/powerpoint/2010/main" val="262730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F79D-EF39-A03F-6FC5-68583D52A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F3E2C-026B-D181-3174-9F80437FF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35C821-F933-F9E0-6C54-4830CD2ADBED}"/>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5" name="Footer Placeholder 4">
            <a:extLst>
              <a:ext uri="{FF2B5EF4-FFF2-40B4-BE49-F238E27FC236}">
                <a16:creationId xmlns:a16="http://schemas.microsoft.com/office/drawing/2014/main" id="{4BA8BFC5-F158-B7CC-DB8D-D7F2A2F5E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BEE6-E7D7-34DE-070A-196D2F92BDE1}"/>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66951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4B13-6CDC-1AA6-80D3-B4E579C3C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0D8C2-EA3A-98D1-F8A2-D988EE208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EEA7D-F8D5-6A61-D8A6-D3284E87BA4F}"/>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5" name="Footer Placeholder 4">
            <a:extLst>
              <a:ext uri="{FF2B5EF4-FFF2-40B4-BE49-F238E27FC236}">
                <a16:creationId xmlns:a16="http://schemas.microsoft.com/office/drawing/2014/main" id="{5F95246B-73CA-CF5C-7671-F265E2C9F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29135-2DDA-66D8-4B00-FF80A3B0F599}"/>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24468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398BA-AF09-2C06-E13D-1593D5F36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EB809-C7BC-19B5-E730-E41CD319CB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19DEA-9416-A2AE-31E3-C3E1EDA08EEE}"/>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5" name="Footer Placeholder 4">
            <a:extLst>
              <a:ext uri="{FF2B5EF4-FFF2-40B4-BE49-F238E27FC236}">
                <a16:creationId xmlns:a16="http://schemas.microsoft.com/office/drawing/2014/main" id="{5CB11D2B-E667-18F9-4749-533D25436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90DBD-3153-5D0A-891C-6DF391FC95A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3190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B809-B93E-EB73-BC69-A57DCDDC2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569E5-B3A6-F354-FC4B-EB829E5AF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9DCEF-F909-1171-E0CA-0165DFB5F4DC}"/>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5" name="Footer Placeholder 4">
            <a:extLst>
              <a:ext uri="{FF2B5EF4-FFF2-40B4-BE49-F238E27FC236}">
                <a16:creationId xmlns:a16="http://schemas.microsoft.com/office/drawing/2014/main" id="{9707AA95-CA12-7EE1-627A-15DDEA8C9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BAF49-B653-FC24-5D90-61F78F2DBE31}"/>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51576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2DD6-3385-761B-A008-863882F65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75F916-BB5E-7036-F3D4-81446AFCA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6FFA4-3D20-6D10-00B3-DF2628821D01}"/>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5" name="Footer Placeholder 4">
            <a:extLst>
              <a:ext uri="{FF2B5EF4-FFF2-40B4-BE49-F238E27FC236}">
                <a16:creationId xmlns:a16="http://schemas.microsoft.com/office/drawing/2014/main" id="{383E6D9E-7E45-EE48-C6AB-23802CA95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DDA95-368D-BA13-B745-6D9A7FF36DA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217108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B91E-3EBD-6C02-02B1-6423D603B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2A2D9D-B5B5-F1E9-5144-1F136743C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6E9B9D-8C84-ADE1-090D-E5A8D9D15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FBD723-1B91-F172-3FE6-FBE2A0B027A3}"/>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6" name="Footer Placeholder 5">
            <a:extLst>
              <a:ext uri="{FF2B5EF4-FFF2-40B4-BE49-F238E27FC236}">
                <a16:creationId xmlns:a16="http://schemas.microsoft.com/office/drawing/2014/main" id="{C17AFCAC-6696-CA02-EBB8-E657110B4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52230-9408-0A5E-D8C9-DFCE2719B150}"/>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87505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9ED7-1322-3508-E350-0B2367EE6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241695-EBB1-8E24-06C0-5D800D400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2B4F3-FFEC-26EE-B046-2F8B7C82A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AA9D9F-FB44-F110-9228-539AEA6BD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AB447-26E9-64BD-FC9C-5E6B339C49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B2156-16A4-F8E1-A32F-2A8992DDDA58}"/>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8" name="Footer Placeholder 7">
            <a:extLst>
              <a:ext uri="{FF2B5EF4-FFF2-40B4-BE49-F238E27FC236}">
                <a16:creationId xmlns:a16="http://schemas.microsoft.com/office/drawing/2014/main" id="{D0ED7401-C4AA-6645-8674-50BCFD245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E7519-57CA-DB36-A5F1-91A3E284C4D2}"/>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55646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E5F-A45B-5CEC-FC33-78AB4CE69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FD3417-B04B-8899-3B01-DB9B8ED5B277}"/>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4" name="Footer Placeholder 3">
            <a:extLst>
              <a:ext uri="{FF2B5EF4-FFF2-40B4-BE49-F238E27FC236}">
                <a16:creationId xmlns:a16="http://schemas.microsoft.com/office/drawing/2014/main" id="{A7D69534-ED89-AAE4-CB18-17B50568F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0672C3-2158-019A-84C0-847CAB266B07}"/>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9825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2191E-279B-72E8-BC4D-11B5D8380050}"/>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3" name="Footer Placeholder 2">
            <a:extLst>
              <a:ext uri="{FF2B5EF4-FFF2-40B4-BE49-F238E27FC236}">
                <a16:creationId xmlns:a16="http://schemas.microsoft.com/office/drawing/2014/main" id="{22BE596B-42D0-773D-E384-813AF20A0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D8B44-D0BB-18AB-0FF8-AFF7AEF26BB5}"/>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3043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2C5A-677D-F079-88C6-24BCFC714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68ED5-8AB2-A531-C9FF-D967A9854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5CA21-93AF-4D52-B41F-6A1382C48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FCE96-F312-2C4F-D8CC-A2B2671891B5}"/>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6" name="Footer Placeholder 5">
            <a:extLst>
              <a:ext uri="{FF2B5EF4-FFF2-40B4-BE49-F238E27FC236}">
                <a16:creationId xmlns:a16="http://schemas.microsoft.com/office/drawing/2014/main" id="{4C70B9AA-4AEF-2B4A-14C1-48485B15E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C684-7CAF-3730-91BA-7A29F938AEB2}"/>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101983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CDB1-5757-9DCF-C285-1CB37F237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831F5-8C2F-D370-1D35-2ADC89EBC9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0A089-7B12-ED0B-F607-708C166F5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D772B-F7DE-E52F-2F67-C5F1A3C7E6ED}"/>
              </a:ext>
            </a:extLst>
          </p:cNvPr>
          <p:cNvSpPr>
            <a:spLocks noGrp="1"/>
          </p:cNvSpPr>
          <p:nvPr>
            <p:ph type="dt" sz="half" idx="10"/>
          </p:nvPr>
        </p:nvSpPr>
        <p:spPr/>
        <p:txBody>
          <a:bodyPr/>
          <a:lstStyle/>
          <a:p>
            <a:fld id="{12AEC256-F342-43E6-BA2E-AC818D81A6F4}" type="datetimeFigureOut">
              <a:rPr lang="en-US" smtClean="0"/>
              <a:t>2/25/2023</a:t>
            </a:fld>
            <a:endParaRPr lang="en-US"/>
          </a:p>
        </p:txBody>
      </p:sp>
      <p:sp>
        <p:nvSpPr>
          <p:cNvPr id="6" name="Footer Placeholder 5">
            <a:extLst>
              <a:ext uri="{FF2B5EF4-FFF2-40B4-BE49-F238E27FC236}">
                <a16:creationId xmlns:a16="http://schemas.microsoft.com/office/drawing/2014/main" id="{397DA715-7AE0-7FA0-347C-3033B76DA2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2D7DF-549E-344B-DC3E-DE2832C1B4AB}"/>
              </a:ext>
            </a:extLst>
          </p:cNvPr>
          <p:cNvSpPr>
            <a:spLocks noGrp="1"/>
          </p:cNvSpPr>
          <p:nvPr>
            <p:ph type="sldNum" sz="quarter" idx="12"/>
          </p:nvPr>
        </p:nvSpPr>
        <p:spPr/>
        <p:txBody>
          <a:bodyPr/>
          <a:lstStyle/>
          <a:p>
            <a:fld id="{E84CF294-D382-462F-A166-70C8CB63A2FC}" type="slidenum">
              <a:rPr lang="en-US" smtClean="0"/>
              <a:t>‹#›</a:t>
            </a:fld>
            <a:endParaRPr lang="en-US"/>
          </a:p>
        </p:txBody>
      </p:sp>
    </p:spTree>
    <p:extLst>
      <p:ext uri="{BB962C8B-B14F-4D97-AF65-F5344CB8AC3E}">
        <p14:creationId xmlns:p14="http://schemas.microsoft.com/office/powerpoint/2010/main" val="26032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50D6C-328A-A666-084E-3FE70313B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1DCCC-1066-C077-8E14-E31D9617E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63D00-7FB0-B411-817D-08703C366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EC256-F342-43E6-BA2E-AC818D81A6F4}" type="datetimeFigureOut">
              <a:rPr lang="en-US" smtClean="0"/>
              <a:t>2/25/2023</a:t>
            </a:fld>
            <a:endParaRPr lang="en-US"/>
          </a:p>
        </p:txBody>
      </p:sp>
      <p:sp>
        <p:nvSpPr>
          <p:cNvPr id="5" name="Footer Placeholder 4">
            <a:extLst>
              <a:ext uri="{FF2B5EF4-FFF2-40B4-BE49-F238E27FC236}">
                <a16:creationId xmlns:a16="http://schemas.microsoft.com/office/drawing/2014/main" id="{95EDE891-35F7-06B4-BA42-18CE723862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304E1-9AF0-13EE-9B35-CCFDE5DAD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CF294-D382-462F-A166-70C8CB63A2FC}" type="slidenum">
              <a:rPr lang="en-US" smtClean="0"/>
              <a:t>‹#›</a:t>
            </a:fld>
            <a:endParaRPr lang="en-US"/>
          </a:p>
        </p:txBody>
      </p:sp>
    </p:spTree>
    <p:extLst>
      <p:ext uri="{BB962C8B-B14F-4D97-AF65-F5344CB8AC3E}">
        <p14:creationId xmlns:p14="http://schemas.microsoft.com/office/powerpoint/2010/main" val="297604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282063" y="2920179"/>
            <a:ext cx="7327674" cy="865608"/>
          </a:xfrm>
        </p:spPr>
        <p:txBody>
          <a:bodyPr>
            <a:normAutofit/>
          </a:bodyPr>
          <a:lstStyle/>
          <a:p>
            <a:r>
              <a:rPr lang="en-US" sz="4400" dirty="0">
                <a:solidFill>
                  <a:schemeClr val="bg1"/>
                </a:solidFill>
                <a:effectLst>
                  <a:outerShdw blurRad="38100" dist="38100" dir="2700000" algn="tl">
                    <a:srgbClr val="000000">
                      <a:alpha val="43137"/>
                    </a:srgbClr>
                  </a:outerShdw>
                </a:effectLst>
              </a:rPr>
              <a:t>NEW PRODUCT LINE SALES</a:t>
            </a:r>
          </a:p>
        </p:txBody>
      </p:sp>
      <p:grpSp>
        <p:nvGrpSpPr>
          <p:cNvPr id="10" name="Group 9">
            <a:extLst>
              <a:ext uri="{FF2B5EF4-FFF2-40B4-BE49-F238E27FC236}">
                <a16:creationId xmlns:a16="http://schemas.microsoft.com/office/drawing/2014/main" id="{EB6EC4C3-FBC3-11EC-F345-2A0B24BA50DE}"/>
              </a:ext>
            </a:extLst>
          </p:cNvPr>
          <p:cNvGrpSpPr/>
          <p:nvPr/>
        </p:nvGrpSpPr>
        <p:grpSpPr>
          <a:xfrm>
            <a:off x="282063" y="243036"/>
            <a:ext cx="2276782" cy="369333"/>
            <a:chOff x="282063" y="243036"/>
            <a:chExt cx="2276782" cy="369333"/>
          </a:xfrm>
        </p:grpSpPr>
        <p:sp>
          <p:nvSpPr>
            <p:cNvPr id="7" name="TextBox 6">
              <a:extLst>
                <a:ext uri="{FF2B5EF4-FFF2-40B4-BE49-F238E27FC236}">
                  <a16:creationId xmlns:a16="http://schemas.microsoft.com/office/drawing/2014/main" id="{98978538-88E4-4FAF-D398-D859D9BC2456}"/>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57958620-4FE2-0B20-4B73-9F476BF956A5}"/>
                </a:ext>
              </a:extLst>
            </p:cNvPr>
            <p:cNvPicPr>
              <a:picLocks noChangeAspect="1"/>
            </p:cNvPicPr>
            <p:nvPr/>
          </p:nvPicPr>
          <p:blipFill>
            <a:blip r:embed="rId3">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sp>
        <p:nvSpPr>
          <p:cNvPr id="5" name="Subtitle 2">
            <a:extLst>
              <a:ext uri="{FF2B5EF4-FFF2-40B4-BE49-F238E27FC236}">
                <a16:creationId xmlns:a16="http://schemas.microsoft.com/office/drawing/2014/main" id="{2736BA10-E1A5-75BD-DAFA-4CE52C43D13A}"/>
              </a:ext>
            </a:extLst>
          </p:cNvPr>
          <p:cNvSpPr txBox="1">
            <a:spLocks/>
          </p:cNvSpPr>
          <p:nvPr/>
        </p:nvSpPr>
        <p:spPr>
          <a:xfrm>
            <a:off x="282063" y="3723483"/>
            <a:ext cx="7327674" cy="8656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chemeClr val="tx1">
                    <a:lumMod val="85000"/>
                    <a:lumOff val="15000"/>
                  </a:schemeClr>
                </a:solidFill>
                <a:effectLst>
                  <a:outerShdw blurRad="38100" dist="38100" dir="2700000" algn="tl">
                    <a:srgbClr val="000000">
                      <a:alpha val="43137"/>
                    </a:srgbClr>
                  </a:outerShdw>
                </a:effectLst>
              </a:rPr>
              <a:t>Stationery</a:t>
            </a:r>
            <a:endParaRPr lang="en-US" sz="4400" dirty="0">
              <a:solidFill>
                <a:schemeClr val="tx1">
                  <a:lumMod val="85000"/>
                  <a:lumOff val="1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1922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5000" r="-15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9C184B-E62C-6902-2FDA-ED7E1F16BC08}"/>
              </a:ext>
            </a:extLst>
          </p:cNvPr>
          <p:cNvSpPr>
            <a:spLocks noGrp="1"/>
          </p:cNvSpPr>
          <p:nvPr>
            <p:ph type="subTitle" idx="1"/>
          </p:nvPr>
        </p:nvSpPr>
        <p:spPr>
          <a:xfrm>
            <a:off x="619435" y="884048"/>
            <a:ext cx="4225412" cy="707924"/>
          </a:xfrm>
        </p:spPr>
        <p:txBody>
          <a:bodyPr>
            <a:normAutofit/>
          </a:bodyPr>
          <a:lstStyle/>
          <a:p>
            <a:pPr algn="l"/>
            <a:r>
              <a:rPr lang="en-US" sz="3600" dirty="0">
                <a:solidFill>
                  <a:schemeClr val="tx1">
                    <a:lumMod val="75000"/>
                    <a:lumOff val="25000"/>
                  </a:schemeClr>
                </a:solidFill>
                <a:effectLst>
                  <a:outerShdw blurRad="38100" dist="38100" dir="2700000" algn="tl">
                    <a:srgbClr val="000000">
                      <a:alpha val="43137"/>
                    </a:srgbClr>
                  </a:outerShdw>
                </a:effectLst>
              </a:rPr>
              <a:t>Background</a:t>
            </a:r>
            <a:endParaRPr lang="en-US" sz="4400" dirty="0">
              <a:solidFill>
                <a:schemeClr val="tx1">
                  <a:lumMod val="75000"/>
                  <a:lumOff val="25000"/>
                </a:schemeClr>
              </a:solidFill>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B5CB9562-27A1-9A9E-4B07-BB79CD337796}"/>
              </a:ext>
            </a:extLst>
          </p:cNvPr>
          <p:cNvSpPr txBox="1">
            <a:spLocks/>
          </p:cNvSpPr>
          <p:nvPr/>
        </p:nvSpPr>
        <p:spPr>
          <a:xfrm>
            <a:off x="669208" y="2100232"/>
            <a:ext cx="9494700" cy="3522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New line of office stationery products was launched six weeks ago.</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Three sales methods have been tested: Email, Call, and Email + Call.</a:t>
            </a:r>
          </a:p>
          <a:p>
            <a:pPr marL="571500" indent="-571500" algn="l">
              <a:lnSpc>
                <a:spcPct val="120000"/>
              </a:lnSpc>
              <a:buClr>
                <a:schemeClr val="bg1">
                  <a:lumMod val="50000"/>
                </a:schemeClr>
              </a:buClr>
              <a:buFont typeface="Arial" panose="020B0604020202020204" pitchFamily="34" charset="0"/>
              <a:buChar char="•"/>
            </a:pPr>
            <a:endParaRPr lang="en-US" sz="2200" dirty="0">
              <a:effectLst>
                <a:outerShdw blurRad="38100" dist="38100" dir="2700000" algn="tl">
                  <a:srgbClr val="000000">
                    <a:alpha val="43137"/>
                  </a:srgbClr>
                </a:outerShdw>
              </a:effectLst>
            </a:endParaRPr>
          </a:p>
          <a:p>
            <a:pPr marL="571500" indent="-571500" algn="l">
              <a:lnSpc>
                <a:spcPct val="120000"/>
              </a:lnSpc>
              <a:buClr>
                <a:schemeClr val="bg1">
                  <a:lumMod val="50000"/>
                </a:schemeClr>
              </a:buClr>
              <a:buFont typeface="Arial" panose="020B0604020202020204" pitchFamily="34" charset="0"/>
              <a:buChar char="•"/>
            </a:pPr>
            <a:r>
              <a:rPr lang="en-US" sz="2200" dirty="0">
                <a:effectLst>
                  <a:outerShdw blurRad="38100" dist="38100" dir="2700000" algn="tl">
                    <a:srgbClr val="000000">
                      <a:alpha val="43137"/>
                    </a:srgbClr>
                  </a:outerShdw>
                </a:effectLst>
              </a:rPr>
              <a:t>The three methods have different implementation costs and have produced different results over time.</a:t>
            </a:r>
          </a:p>
        </p:txBody>
      </p:sp>
      <p:grpSp>
        <p:nvGrpSpPr>
          <p:cNvPr id="9" name="Group 8">
            <a:extLst>
              <a:ext uri="{FF2B5EF4-FFF2-40B4-BE49-F238E27FC236}">
                <a16:creationId xmlns:a16="http://schemas.microsoft.com/office/drawing/2014/main" id="{D8D029D8-C79B-F026-0577-005E11330DF1}"/>
              </a:ext>
            </a:extLst>
          </p:cNvPr>
          <p:cNvGrpSpPr/>
          <p:nvPr/>
        </p:nvGrpSpPr>
        <p:grpSpPr>
          <a:xfrm>
            <a:off x="282063" y="243036"/>
            <a:ext cx="2276782" cy="369333"/>
            <a:chOff x="282063" y="243036"/>
            <a:chExt cx="2276782" cy="369333"/>
          </a:xfrm>
        </p:grpSpPr>
        <p:sp>
          <p:nvSpPr>
            <p:cNvPr id="10" name="TextBox 9">
              <a:extLst>
                <a:ext uri="{FF2B5EF4-FFF2-40B4-BE49-F238E27FC236}">
                  <a16:creationId xmlns:a16="http://schemas.microsoft.com/office/drawing/2014/main" id="{727B4357-61A4-8416-5740-3E5267DAB3D0}"/>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11" name="Picture 10">
              <a:extLst>
                <a:ext uri="{FF2B5EF4-FFF2-40B4-BE49-F238E27FC236}">
                  <a16:creationId xmlns:a16="http://schemas.microsoft.com/office/drawing/2014/main" id="{70B9DCFA-18FA-A7F1-3029-5F726A5448DE}"/>
                </a:ext>
              </a:extLst>
            </p:cNvPr>
            <p:cNvPicPr>
              <a:picLocks noChangeAspect="1"/>
            </p:cNvPicPr>
            <p:nvPr/>
          </p:nvPicPr>
          <p:blipFill>
            <a:blip r:embed="rId4">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spTree>
    <p:extLst>
      <p:ext uri="{BB962C8B-B14F-4D97-AF65-F5344CB8AC3E}">
        <p14:creationId xmlns:p14="http://schemas.microsoft.com/office/powerpoint/2010/main" val="24640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5000" r="-15000"/>
          </a:stretch>
        </a:blipFill>
        <a:effectLst/>
      </p:bgPr>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31A34459-E5EF-B773-9CF1-7EE7E1873ECB}"/>
              </a:ext>
            </a:extLst>
          </p:cNvPr>
          <p:cNvSpPr txBox="1">
            <a:spLocks/>
          </p:cNvSpPr>
          <p:nvPr/>
        </p:nvSpPr>
        <p:spPr>
          <a:xfrm>
            <a:off x="669208" y="2571019"/>
            <a:ext cx="9867756" cy="34029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l">
              <a:buClr>
                <a:schemeClr val="bg1">
                  <a:lumMod val="50000"/>
                </a:schemeClr>
              </a:buClr>
              <a:buFont typeface="Arial" panose="020B0604020202020204" pitchFamily="34" charset="0"/>
              <a:buChar char="•"/>
            </a:pPr>
            <a:r>
              <a:rPr lang="en-US" sz="2800" dirty="0">
                <a:effectLst>
                  <a:outerShdw blurRad="38100" dist="38100" dir="2700000" algn="tl">
                    <a:srgbClr val="000000">
                      <a:alpha val="43137"/>
                    </a:srgbClr>
                  </a:outerShdw>
                </a:effectLst>
              </a:rPr>
              <a:t>To identify the optimal method of sales for the new line of stationery products.</a:t>
            </a:r>
          </a:p>
          <a:p>
            <a:pPr marL="457200" indent="-457200" algn="l">
              <a:buClr>
                <a:schemeClr val="bg1">
                  <a:lumMod val="50000"/>
                </a:schemeClr>
              </a:buClr>
              <a:buFont typeface="Arial" panose="020B0604020202020204" pitchFamily="34" charset="0"/>
              <a:buChar char="•"/>
            </a:pPr>
            <a:endParaRPr lang="en-US" sz="2800" dirty="0">
              <a:effectLst>
                <a:outerShdw blurRad="38100" dist="38100" dir="2700000" algn="tl">
                  <a:srgbClr val="000000">
                    <a:alpha val="43137"/>
                  </a:srgbClr>
                </a:outerShdw>
              </a:effectLst>
            </a:endParaRPr>
          </a:p>
          <a:p>
            <a:pPr marL="571500" indent="-571500" algn="l">
              <a:buClr>
                <a:schemeClr val="bg1">
                  <a:lumMod val="50000"/>
                </a:schemeClr>
              </a:buClr>
              <a:buFont typeface="Arial" panose="020B0604020202020204" pitchFamily="34" charset="0"/>
              <a:buChar char="•"/>
            </a:pPr>
            <a:r>
              <a:rPr lang="en-US" sz="2800" dirty="0">
                <a:effectLst>
                  <a:outerShdw blurRad="38100" dist="38100" dir="2700000" algn="tl">
                    <a:srgbClr val="000000">
                      <a:alpha val="43137"/>
                    </a:srgbClr>
                  </a:outerShdw>
                </a:effectLst>
              </a:rPr>
              <a:t>To identify other characteristics of our customers that help us produce more revenues.</a:t>
            </a:r>
            <a:endParaRPr lang="en-US" sz="3600" dirty="0">
              <a:effectLst>
                <a:outerShdw blurRad="38100" dist="38100" dir="2700000" algn="tl">
                  <a:srgbClr val="000000">
                    <a:alpha val="43137"/>
                  </a:srgbClr>
                </a:outerShdw>
              </a:effectLst>
            </a:endParaRPr>
          </a:p>
        </p:txBody>
      </p:sp>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3">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sp>
        <p:nvSpPr>
          <p:cNvPr id="12" name="Subtitle 2">
            <a:extLst>
              <a:ext uri="{FF2B5EF4-FFF2-40B4-BE49-F238E27FC236}">
                <a16:creationId xmlns:a16="http://schemas.microsoft.com/office/drawing/2014/main" id="{C20F863D-A63A-864E-00FF-29433BA02779}"/>
              </a:ext>
            </a:extLst>
          </p:cNvPr>
          <p:cNvSpPr txBox="1">
            <a:spLocks/>
          </p:cNvSpPr>
          <p:nvPr/>
        </p:nvSpPr>
        <p:spPr>
          <a:xfrm>
            <a:off x="619435" y="884048"/>
            <a:ext cx="4225412" cy="7079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solidFill>
                  <a:schemeClr val="tx1">
                    <a:lumMod val="75000"/>
                    <a:lumOff val="25000"/>
                  </a:schemeClr>
                </a:solidFill>
                <a:effectLst>
                  <a:outerShdw blurRad="38100" dist="38100" dir="2700000" algn="tl">
                    <a:srgbClr val="000000">
                      <a:alpha val="43137"/>
                    </a:srgbClr>
                  </a:outerShdw>
                </a:effectLst>
              </a:rPr>
              <a:t>Objectives</a:t>
            </a:r>
          </a:p>
        </p:txBody>
      </p:sp>
    </p:spTree>
    <p:extLst>
      <p:ext uri="{BB962C8B-B14F-4D97-AF65-F5344CB8AC3E}">
        <p14:creationId xmlns:p14="http://schemas.microsoft.com/office/powerpoint/2010/main" val="413716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4">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sp>
        <p:nvSpPr>
          <p:cNvPr id="3" name="Subtitle 2">
            <a:extLst>
              <a:ext uri="{FF2B5EF4-FFF2-40B4-BE49-F238E27FC236}">
                <a16:creationId xmlns:a16="http://schemas.microsoft.com/office/drawing/2014/main" id="{FA188168-0AA3-574D-543F-F5BDDA6A6FB5}"/>
              </a:ext>
            </a:extLst>
          </p:cNvPr>
          <p:cNvSpPr txBox="1">
            <a:spLocks/>
          </p:cNvSpPr>
          <p:nvPr/>
        </p:nvSpPr>
        <p:spPr>
          <a:xfrm>
            <a:off x="651395" y="1029494"/>
            <a:ext cx="10620508" cy="11071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75000"/>
                    <a:lumOff val="25000"/>
                  </a:schemeClr>
                </a:solidFill>
                <a:effectLst>
                  <a:outerShdw blurRad="38100" dist="38100" dir="2700000" algn="tl">
                    <a:srgbClr val="000000">
                      <a:alpha val="43137"/>
                    </a:srgbClr>
                  </a:outerShdw>
                </a:effectLst>
              </a:rPr>
              <a:t>How many customers were there for each approach?</a:t>
            </a:r>
          </a:p>
        </p:txBody>
      </p:sp>
      <p:pic>
        <p:nvPicPr>
          <p:cNvPr id="4" name="Picture 2">
            <a:extLst>
              <a:ext uri="{FF2B5EF4-FFF2-40B4-BE49-F238E27FC236}">
                <a16:creationId xmlns:a16="http://schemas.microsoft.com/office/drawing/2014/main" id="{8EFAA938-ACFF-1943-FD3A-273CBF5830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075" y="2136617"/>
            <a:ext cx="4838611" cy="34176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26228CF-481C-5EFF-FB93-B52872C613E6}"/>
              </a:ext>
            </a:extLst>
          </p:cNvPr>
          <p:cNvPicPr>
            <a:picLocks noChangeAspect="1"/>
          </p:cNvPicPr>
          <p:nvPr/>
        </p:nvPicPr>
        <p:blipFill>
          <a:blip r:embed="rId6"/>
          <a:stretch>
            <a:fillRect/>
          </a:stretch>
        </p:blipFill>
        <p:spPr>
          <a:xfrm>
            <a:off x="1486716" y="2758252"/>
            <a:ext cx="3194556" cy="1730003"/>
          </a:xfrm>
          <a:prstGeom prst="rect">
            <a:avLst/>
          </a:prstGeom>
        </p:spPr>
      </p:pic>
      <p:sp>
        <p:nvSpPr>
          <p:cNvPr id="11" name="TextBox 10">
            <a:extLst>
              <a:ext uri="{FF2B5EF4-FFF2-40B4-BE49-F238E27FC236}">
                <a16:creationId xmlns:a16="http://schemas.microsoft.com/office/drawing/2014/main" id="{C9EAA31C-279E-DC49-37FD-C765FAC2036B}"/>
              </a:ext>
            </a:extLst>
          </p:cNvPr>
          <p:cNvSpPr txBox="1"/>
          <p:nvPr/>
        </p:nvSpPr>
        <p:spPr>
          <a:xfrm>
            <a:off x="2379384" y="4925224"/>
            <a:ext cx="1965533" cy="369332"/>
          </a:xfrm>
          <a:prstGeom prst="rect">
            <a:avLst/>
          </a:prstGeom>
          <a:noFill/>
        </p:spPr>
        <p:txBody>
          <a:bodyPr wrap="square" rtlCol="0">
            <a:spAutoFit/>
          </a:bodyPr>
          <a:lstStyle/>
          <a:p>
            <a:r>
              <a:rPr lang="en-US" b="1" dirty="0"/>
              <a:t>Total = 15000</a:t>
            </a:r>
          </a:p>
        </p:txBody>
      </p:sp>
    </p:spTree>
    <p:extLst>
      <p:ext uri="{BB962C8B-B14F-4D97-AF65-F5344CB8AC3E}">
        <p14:creationId xmlns:p14="http://schemas.microsoft.com/office/powerpoint/2010/main" val="335302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5000" r="-15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3">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sp>
        <p:nvSpPr>
          <p:cNvPr id="6" name="Subtitle 2">
            <a:extLst>
              <a:ext uri="{FF2B5EF4-FFF2-40B4-BE49-F238E27FC236}">
                <a16:creationId xmlns:a16="http://schemas.microsoft.com/office/drawing/2014/main" id="{10FFB3A1-FA65-0724-5268-4897CEE5CA46}"/>
              </a:ext>
            </a:extLst>
          </p:cNvPr>
          <p:cNvSpPr txBox="1">
            <a:spLocks/>
          </p:cNvSpPr>
          <p:nvPr/>
        </p:nvSpPr>
        <p:spPr>
          <a:xfrm>
            <a:off x="651395" y="1029494"/>
            <a:ext cx="10620508" cy="11071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75000"/>
                    <a:lumOff val="25000"/>
                  </a:schemeClr>
                </a:solidFill>
                <a:effectLst>
                  <a:outerShdw blurRad="38100" dist="38100" dir="2700000" algn="tl">
                    <a:srgbClr val="000000">
                      <a:alpha val="43137"/>
                    </a:srgbClr>
                  </a:outerShdw>
                </a:effectLst>
              </a:rPr>
              <a:t>Analysis of Revenue</a:t>
            </a:r>
          </a:p>
        </p:txBody>
      </p:sp>
      <p:pic>
        <p:nvPicPr>
          <p:cNvPr id="1026" name="Picture 2">
            <a:extLst>
              <a:ext uri="{FF2B5EF4-FFF2-40B4-BE49-F238E27FC236}">
                <a16:creationId xmlns:a16="http://schemas.microsoft.com/office/drawing/2014/main" id="{341D30DA-6424-F2E7-A700-E5EAA81AF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2136617"/>
            <a:ext cx="4343270" cy="3800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8CDB053-BDC7-7D9C-22D1-187AE12628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507" y="2136617"/>
            <a:ext cx="4792943" cy="375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72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15000" r="-15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3">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pic>
        <p:nvPicPr>
          <p:cNvPr id="2" name="Picture 2">
            <a:extLst>
              <a:ext uri="{FF2B5EF4-FFF2-40B4-BE49-F238E27FC236}">
                <a16:creationId xmlns:a16="http://schemas.microsoft.com/office/drawing/2014/main" id="{3B547C30-0D33-148C-9532-A90EFC060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721" y="2199903"/>
            <a:ext cx="5367925" cy="3470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EE5D600-B4DD-92B5-123F-CCE995DB7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08" y="2199903"/>
            <a:ext cx="4931002" cy="347042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0FFB3A1-FA65-0724-5268-4897CEE5CA46}"/>
              </a:ext>
            </a:extLst>
          </p:cNvPr>
          <p:cNvSpPr txBox="1">
            <a:spLocks/>
          </p:cNvSpPr>
          <p:nvPr/>
        </p:nvSpPr>
        <p:spPr>
          <a:xfrm>
            <a:off x="651395" y="1029494"/>
            <a:ext cx="10620508" cy="11071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75000"/>
                    <a:lumOff val="25000"/>
                  </a:schemeClr>
                </a:solidFill>
                <a:effectLst>
                  <a:outerShdw blurRad="38100" dist="38100" dir="2700000" algn="tl">
                    <a:srgbClr val="000000">
                      <a:alpha val="43137"/>
                    </a:srgbClr>
                  </a:outerShdw>
                </a:effectLst>
              </a:rPr>
              <a:t>Analysis of Revenue in terms of Sales Method</a:t>
            </a:r>
          </a:p>
        </p:txBody>
      </p:sp>
    </p:spTree>
    <p:extLst>
      <p:ext uri="{BB962C8B-B14F-4D97-AF65-F5344CB8AC3E}">
        <p14:creationId xmlns:p14="http://schemas.microsoft.com/office/powerpoint/2010/main" val="287527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4">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pic>
        <p:nvPicPr>
          <p:cNvPr id="5" name="Picture 4">
            <a:extLst>
              <a:ext uri="{FF2B5EF4-FFF2-40B4-BE49-F238E27FC236}">
                <a16:creationId xmlns:a16="http://schemas.microsoft.com/office/drawing/2014/main" id="{4BEC0B1D-EED4-E07C-6D59-D33EF24D4DA2}"/>
              </a:ext>
            </a:extLst>
          </p:cNvPr>
          <p:cNvPicPr>
            <a:picLocks noChangeAspect="1"/>
          </p:cNvPicPr>
          <p:nvPr/>
        </p:nvPicPr>
        <p:blipFill>
          <a:blip r:embed="rId5"/>
          <a:stretch>
            <a:fillRect/>
          </a:stretch>
        </p:blipFill>
        <p:spPr>
          <a:xfrm>
            <a:off x="549566" y="2211453"/>
            <a:ext cx="4834284" cy="3454835"/>
          </a:xfrm>
          <a:prstGeom prst="rect">
            <a:avLst/>
          </a:prstGeom>
        </p:spPr>
      </p:pic>
      <p:pic>
        <p:nvPicPr>
          <p:cNvPr id="6" name="Picture 5">
            <a:extLst>
              <a:ext uri="{FF2B5EF4-FFF2-40B4-BE49-F238E27FC236}">
                <a16:creationId xmlns:a16="http://schemas.microsoft.com/office/drawing/2014/main" id="{FAE05A32-6EBD-ADE0-0D10-052DFE1099E0}"/>
              </a:ext>
            </a:extLst>
          </p:cNvPr>
          <p:cNvPicPr>
            <a:picLocks noChangeAspect="1"/>
          </p:cNvPicPr>
          <p:nvPr/>
        </p:nvPicPr>
        <p:blipFill>
          <a:blip r:embed="rId6"/>
          <a:stretch>
            <a:fillRect/>
          </a:stretch>
        </p:blipFill>
        <p:spPr>
          <a:xfrm>
            <a:off x="6167898" y="2211454"/>
            <a:ext cx="4713555" cy="3430284"/>
          </a:xfrm>
          <a:prstGeom prst="rect">
            <a:avLst/>
          </a:prstGeom>
        </p:spPr>
      </p:pic>
      <p:sp>
        <p:nvSpPr>
          <p:cNvPr id="10" name="Subtitle 2">
            <a:extLst>
              <a:ext uri="{FF2B5EF4-FFF2-40B4-BE49-F238E27FC236}">
                <a16:creationId xmlns:a16="http://schemas.microsoft.com/office/drawing/2014/main" id="{5691A42C-C642-249A-96ED-D377B543A637}"/>
              </a:ext>
            </a:extLst>
          </p:cNvPr>
          <p:cNvSpPr txBox="1">
            <a:spLocks/>
          </p:cNvSpPr>
          <p:nvPr/>
        </p:nvSpPr>
        <p:spPr>
          <a:xfrm>
            <a:off x="651395" y="1029495"/>
            <a:ext cx="10620508" cy="6454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75000"/>
                    <a:lumOff val="25000"/>
                  </a:schemeClr>
                </a:solidFill>
                <a:effectLst>
                  <a:outerShdw blurRad="38100" dist="38100" dir="2700000" algn="tl">
                    <a:srgbClr val="000000">
                      <a:alpha val="43137"/>
                    </a:srgbClr>
                  </a:outerShdw>
                </a:effectLst>
              </a:rPr>
              <a:t>Analysis over time</a:t>
            </a:r>
          </a:p>
        </p:txBody>
      </p:sp>
      <p:sp>
        <p:nvSpPr>
          <p:cNvPr id="2" name="TextBox 1">
            <a:extLst>
              <a:ext uri="{FF2B5EF4-FFF2-40B4-BE49-F238E27FC236}">
                <a16:creationId xmlns:a16="http://schemas.microsoft.com/office/drawing/2014/main" id="{CD28EDA8-30A5-7B8D-2ADA-FE9741AC4DE3}"/>
              </a:ext>
            </a:extLst>
          </p:cNvPr>
          <p:cNvSpPr txBox="1"/>
          <p:nvPr/>
        </p:nvSpPr>
        <p:spPr>
          <a:xfrm>
            <a:off x="5620283" y="6238036"/>
            <a:ext cx="6571717" cy="400110"/>
          </a:xfrm>
          <a:prstGeom prst="rect">
            <a:avLst/>
          </a:prstGeom>
          <a:noFill/>
        </p:spPr>
        <p:txBody>
          <a:bodyPr wrap="square">
            <a:spAutoFit/>
          </a:bodyPr>
          <a:lstStyle/>
          <a:p>
            <a:r>
              <a:rPr lang="en-US" sz="2000" dirty="0"/>
              <a:t>Key metric to track =&gt; </a:t>
            </a:r>
            <a:r>
              <a:rPr lang="en-US" sz="2000" b="1" dirty="0"/>
              <a:t>Weekly Diff in Revenue per Method</a:t>
            </a:r>
          </a:p>
        </p:txBody>
      </p:sp>
      <p:cxnSp>
        <p:nvCxnSpPr>
          <p:cNvPr id="14" name="Straight Arrow Connector 13">
            <a:extLst>
              <a:ext uri="{FF2B5EF4-FFF2-40B4-BE49-F238E27FC236}">
                <a16:creationId xmlns:a16="http://schemas.microsoft.com/office/drawing/2014/main" id="{BE9EE1FF-E122-D425-792B-123DA56CA1EB}"/>
              </a:ext>
            </a:extLst>
          </p:cNvPr>
          <p:cNvCxnSpPr>
            <a:cxnSpLocks/>
          </p:cNvCxnSpPr>
          <p:nvPr/>
        </p:nvCxnSpPr>
        <p:spPr>
          <a:xfrm flipH="1" flipV="1">
            <a:off x="10686228" y="5499250"/>
            <a:ext cx="390450" cy="67896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6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4">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pic>
        <p:nvPicPr>
          <p:cNvPr id="3074" name="Picture 2">
            <a:extLst>
              <a:ext uri="{FF2B5EF4-FFF2-40B4-BE49-F238E27FC236}">
                <a16:creationId xmlns:a16="http://schemas.microsoft.com/office/drawing/2014/main" id="{76B10A1F-A22F-633F-5FEF-80343B8737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877" y="1957137"/>
            <a:ext cx="4956474" cy="3554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85F670-82ED-E3A8-103E-0ADA1870C929}"/>
              </a:ext>
            </a:extLst>
          </p:cNvPr>
          <p:cNvPicPr>
            <a:picLocks noChangeAspect="1"/>
          </p:cNvPicPr>
          <p:nvPr/>
        </p:nvPicPr>
        <p:blipFill>
          <a:blip r:embed="rId6"/>
          <a:stretch>
            <a:fillRect/>
          </a:stretch>
        </p:blipFill>
        <p:spPr>
          <a:xfrm>
            <a:off x="1274118" y="2663074"/>
            <a:ext cx="3599185" cy="2143026"/>
          </a:xfrm>
          <a:prstGeom prst="rect">
            <a:avLst/>
          </a:prstGeom>
        </p:spPr>
      </p:pic>
      <p:sp>
        <p:nvSpPr>
          <p:cNvPr id="18" name="Subtitle 2">
            <a:extLst>
              <a:ext uri="{FF2B5EF4-FFF2-40B4-BE49-F238E27FC236}">
                <a16:creationId xmlns:a16="http://schemas.microsoft.com/office/drawing/2014/main" id="{6A892C8C-6D23-B67C-2CE6-9D4FB3536C58}"/>
              </a:ext>
            </a:extLst>
          </p:cNvPr>
          <p:cNvSpPr txBox="1">
            <a:spLocks/>
          </p:cNvSpPr>
          <p:nvPr/>
        </p:nvSpPr>
        <p:spPr>
          <a:xfrm>
            <a:off x="651395" y="1029495"/>
            <a:ext cx="10620508" cy="6454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75000"/>
                    <a:lumOff val="25000"/>
                  </a:schemeClr>
                </a:solidFill>
                <a:effectLst>
                  <a:outerShdw blurRad="38100" dist="38100" dir="2700000" algn="tl">
                    <a:srgbClr val="000000">
                      <a:alpha val="43137"/>
                    </a:srgbClr>
                  </a:outerShdw>
                </a:effectLst>
              </a:rPr>
              <a:t>Relation Length and Revenue</a:t>
            </a:r>
          </a:p>
        </p:txBody>
      </p:sp>
      <p:sp>
        <p:nvSpPr>
          <p:cNvPr id="2" name="TextBox 1">
            <a:extLst>
              <a:ext uri="{FF2B5EF4-FFF2-40B4-BE49-F238E27FC236}">
                <a16:creationId xmlns:a16="http://schemas.microsoft.com/office/drawing/2014/main" id="{B7B736ED-E8D0-CE8E-3010-CB570244ECDA}"/>
              </a:ext>
            </a:extLst>
          </p:cNvPr>
          <p:cNvSpPr txBox="1"/>
          <p:nvPr/>
        </p:nvSpPr>
        <p:spPr>
          <a:xfrm>
            <a:off x="5423730" y="6067120"/>
            <a:ext cx="6571717" cy="400110"/>
          </a:xfrm>
          <a:prstGeom prst="rect">
            <a:avLst/>
          </a:prstGeom>
          <a:noFill/>
        </p:spPr>
        <p:txBody>
          <a:bodyPr wrap="square">
            <a:spAutoFit/>
          </a:bodyPr>
          <a:lstStyle/>
          <a:p>
            <a:r>
              <a:rPr lang="en-US" sz="2000" dirty="0"/>
              <a:t>Key metric to track =&gt; </a:t>
            </a:r>
            <a:r>
              <a:rPr lang="en-US" sz="2000" b="1" dirty="0"/>
              <a:t>Average Revenue by Relation Length</a:t>
            </a:r>
          </a:p>
        </p:txBody>
      </p:sp>
    </p:spTree>
    <p:extLst>
      <p:ext uri="{BB962C8B-B14F-4D97-AF65-F5344CB8AC3E}">
        <p14:creationId xmlns:p14="http://schemas.microsoft.com/office/powerpoint/2010/main" val="426964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blip>
          <a:srcRect/>
          <a:stretch>
            <a:fillRect l="-15000" r="-15000"/>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5817513-9BD4-4432-DDD1-D83A2D13FB75}"/>
              </a:ext>
            </a:extLst>
          </p:cNvPr>
          <p:cNvGrpSpPr/>
          <p:nvPr/>
        </p:nvGrpSpPr>
        <p:grpSpPr>
          <a:xfrm>
            <a:off x="282063" y="243036"/>
            <a:ext cx="2276782" cy="369333"/>
            <a:chOff x="282063" y="243036"/>
            <a:chExt cx="2276782" cy="369333"/>
          </a:xfrm>
        </p:grpSpPr>
        <p:sp>
          <p:nvSpPr>
            <p:cNvPr id="8" name="TextBox 7">
              <a:extLst>
                <a:ext uri="{FF2B5EF4-FFF2-40B4-BE49-F238E27FC236}">
                  <a16:creationId xmlns:a16="http://schemas.microsoft.com/office/drawing/2014/main" id="{9DDC0C68-4DF2-A630-72D4-50CA2C039FEF}"/>
                </a:ext>
              </a:extLst>
            </p:cNvPr>
            <p:cNvSpPr txBox="1"/>
            <p:nvPr/>
          </p:nvSpPr>
          <p:spPr>
            <a:xfrm>
              <a:off x="669208" y="243037"/>
              <a:ext cx="1889637" cy="369332"/>
            </a:xfrm>
            <a:prstGeom prst="rect">
              <a:avLst/>
            </a:prstGeom>
            <a:noFill/>
          </p:spPr>
          <p:txBody>
            <a:bodyPr wrap="square">
              <a:spAutoFit/>
            </a:bodyPr>
            <a:lstStyle/>
            <a:p>
              <a:r>
                <a:rPr lang="en-US" sz="1800" i="1" dirty="0">
                  <a:solidFill>
                    <a:schemeClr val="tx1">
                      <a:lumMod val="85000"/>
                      <a:lumOff val="15000"/>
                    </a:schemeClr>
                  </a:solidFill>
                </a:rPr>
                <a:t>Pens &amp; Printers </a:t>
              </a:r>
              <a:endParaRPr lang="en-US" i="1" dirty="0">
                <a:solidFill>
                  <a:schemeClr val="tx1">
                    <a:lumMod val="85000"/>
                    <a:lumOff val="15000"/>
                  </a:schemeClr>
                </a:solidFill>
              </a:endParaRPr>
            </a:p>
          </p:txBody>
        </p:sp>
        <p:pic>
          <p:nvPicPr>
            <p:cNvPr id="9" name="Picture 8">
              <a:extLst>
                <a:ext uri="{FF2B5EF4-FFF2-40B4-BE49-F238E27FC236}">
                  <a16:creationId xmlns:a16="http://schemas.microsoft.com/office/drawing/2014/main" id="{DCB35898-9A49-2776-A9C2-8FB8CBBB38A1}"/>
                </a:ext>
              </a:extLst>
            </p:cNvPr>
            <p:cNvPicPr>
              <a:picLocks noChangeAspect="1"/>
            </p:cNvPicPr>
            <p:nvPr/>
          </p:nvPicPr>
          <p:blipFill>
            <a:blip r:embed="rId4">
              <a:duotone>
                <a:prstClr val="black"/>
                <a:schemeClr val="tx1">
                  <a:lumMod val="65000"/>
                  <a:lumOff val="35000"/>
                  <a:tint val="45000"/>
                  <a:satMod val="400000"/>
                </a:schemeClr>
              </a:duotone>
              <a:extLst>
                <a:ext uri="{28A0092B-C50C-407E-A947-70E740481C1C}">
                  <a14:useLocalDpi xmlns:a14="http://schemas.microsoft.com/office/drawing/2010/main" val="0"/>
                </a:ext>
              </a:extLst>
            </a:blip>
            <a:stretch>
              <a:fillRect/>
            </a:stretch>
          </p:blipFill>
          <p:spPr>
            <a:xfrm>
              <a:off x="282063" y="243036"/>
              <a:ext cx="369333" cy="369333"/>
            </a:xfrm>
            <a:prstGeom prst="rect">
              <a:avLst/>
            </a:prstGeom>
          </p:spPr>
        </p:pic>
      </p:grpSp>
      <p:sp>
        <p:nvSpPr>
          <p:cNvPr id="3" name="Subtitle 2">
            <a:extLst>
              <a:ext uri="{FF2B5EF4-FFF2-40B4-BE49-F238E27FC236}">
                <a16:creationId xmlns:a16="http://schemas.microsoft.com/office/drawing/2014/main" id="{3B862267-3EE4-F6F8-7D25-A1FCC9480EC4}"/>
              </a:ext>
            </a:extLst>
          </p:cNvPr>
          <p:cNvSpPr txBox="1">
            <a:spLocks/>
          </p:cNvSpPr>
          <p:nvPr/>
        </p:nvSpPr>
        <p:spPr>
          <a:xfrm>
            <a:off x="651396" y="884048"/>
            <a:ext cx="4225412" cy="7079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75000"/>
                    <a:lumOff val="25000"/>
                  </a:schemeClr>
                </a:solidFill>
                <a:effectLst>
                  <a:outerShdw blurRad="38100" dist="38100" dir="2700000" algn="tl">
                    <a:srgbClr val="000000">
                      <a:alpha val="43137"/>
                    </a:srgbClr>
                  </a:outerShdw>
                </a:effectLst>
              </a:rPr>
              <a:t>Conclusions</a:t>
            </a:r>
          </a:p>
        </p:txBody>
      </p:sp>
      <p:sp>
        <p:nvSpPr>
          <p:cNvPr id="5" name="TextBox 4">
            <a:extLst>
              <a:ext uri="{FF2B5EF4-FFF2-40B4-BE49-F238E27FC236}">
                <a16:creationId xmlns:a16="http://schemas.microsoft.com/office/drawing/2014/main" id="{3C07A27F-057D-0C6A-0A38-448848C033E0}"/>
              </a:ext>
            </a:extLst>
          </p:cNvPr>
          <p:cNvSpPr txBox="1"/>
          <p:nvPr/>
        </p:nvSpPr>
        <p:spPr>
          <a:xfrm>
            <a:off x="786213" y="1813649"/>
            <a:ext cx="10767701" cy="4370427"/>
          </a:xfrm>
          <a:prstGeom prst="rect">
            <a:avLst/>
          </a:prstGeom>
          <a:noFill/>
        </p:spPr>
        <p:txBody>
          <a:bodyPr wrap="square">
            <a:spAutoFit/>
          </a:bodyPr>
          <a:lstStyle/>
          <a:p>
            <a:pPr marL="285750" indent="-285750">
              <a:buFont typeface="Arial" panose="020B0604020202020204" pitchFamily="34" charset="0"/>
              <a:buChar char="•"/>
            </a:pPr>
            <a:r>
              <a:rPr lang="en-US" sz="2000" dirty="0"/>
              <a:t>Sales Method has impact on Revenue (95% of confidence). In particular, the Email + call method produces much higher Revenue than Email and Call. Such a relation persists over time.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effects of all the methods used on Revenue alternate between very high on one week and dramatically low on the other. </a:t>
            </a:r>
          </a:p>
          <a:p>
            <a:pPr marL="285750" indent="-285750">
              <a:buFont typeface="Arial" panose="020B0604020202020204" pitchFamily="34" charset="0"/>
              <a:buChar char="•"/>
            </a:pPr>
            <a:endParaRPr lang="en-US" sz="1000" dirty="0"/>
          </a:p>
          <a:p>
            <a:pPr marL="742950" lvl="1" indent="-285750">
              <a:buFont typeface="Arial" panose="020B0604020202020204" pitchFamily="34" charset="0"/>
              <a:buChar char="•"/>
            </a:pPr>
            <a:r>
              <a:rPr lang="en-US" sz="2000" b="1" dirty="0">
                <a:solidFill>
                  <a:schemeClr val="accent5">
                    <a:lumMod val="75000"/>
                  </a:schemeClr>
                </a:solidFill>
              </a:rPr>
              <a:t>Email + Call</a:t>
            </a:r>
            <a:r>
              <a:rPr lang="en-US" sz="2000" dirty="0">
                <a:solidFill>
                  <a:schemeClr val="accent5">
                    <a:lumMod val="75000"/>
                  </a:schemeClr>
                </a:solidFill>
              </a:rPr>
              <a:t> method on the weeks that maximum impact on Revenue is observed.</a:t>
            </a:r>
          </a:p>
          <a:p>
            <a:pPr marL="742950" lvl="1" indent="-285750">
              <a:buFont typeface="Arial" panose="020B0604020202020204" pitchFamily="34" charset="0"/>
              <a:buChar char="•"/>
            </a:pPr>
            <a:r>
              <a:rPr lang="en-US" sz="2000" b="1" dirty="0">
                <a:solidFill>
                  <a:schemeClr val="accent5">
                    <a:lumMod val="75000"/>
                  </a:schemeClr>
                </a:solidFill>
              </a:rPr>
              <a:t>Email</a:t>
            </a:r>
            <a:r>
              <a:rPr lang="en-US" sz="2000" dirty="0">
                <a:solidFill>
                  <a:schemeClr val="accent5">
                    <a:lumMod val="75000"/>
                  </a:schemeClr>
                </a:solidFill>
              </a:rPr>
              <a:t> method on the other weeks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Relation Length also has an impact on Revenue (95% of confidence). New customers (2 years or less) produce a higher revenue than loyal customers (5 years or above). </a:t>
            </a:r>
          </a:p>
          <a:p>
            <a:pPr marL="285750" indent="-285750">
              <a:buFont typeface="Arial" panose="020B0604020202020204" pitchFamily="34" charset="0"/>
              <a:buChar char="•"/>
            </a:pPr>
            <a:endParaRPr lang="en-US" sz="800" dirty="0"/>
          </a:p>
          <a:p>
            <a:pPr marL="742950" lvl="1" indent="-285750">
              <a:buFont typeface="Arial" panose="020B0604020202020204" pitchFamily="34" charset="0"/>
              <a:buChar char="•"/>
            </a:pPr>
            <a:r>
              <a:rPr lang="en-US" sz="2000" dirty="0">
                <a:solidFill>
                  <a:schemeClr val="accent5">
                    <a:lumMod val="75000"/>
                  </a:schemeClr>
                </a:solidFill>
              </a:rPr>
              <a:t>Prioritize publicity resources to address new customers. </a:t>
            </a:r>
          </a:p>
        </p:txBody>
      </p:sp>
    </p:spTree>
    <p:extLst>
      <p:ext uri="{BB962C8B-B14F-4D97-AF65-F5344CB8AC3E}">
        <p14:creationId xmlns:p14="http://schemas.microsoft.com/office/powerpoint/2010/main" val="54099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517</Words>
  <Application>Microsoft Office PowerPoint</Application>
  <PresentationFormat>Widescreen</PresentationFormat>
  <Paragraphs>55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ArpyNunez, SandroRafael</dc:creator>
  <cp:lastModifiedBy>Arpy, Sandro</cp:lastModifiedBy>
  <cp:revision>16</cp:revision>
  <dcterms:created xsi:type="dcterms:W3CDTF">2022-11-27T15:12:37Z</dcterms:created>
  <dcterms:modified xsi:type="dcterms:W3CDTF">2023-02-25T13:23:11Z</dcterms:modified>
</cp:coreProperties>
</file>