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704" r:id="rId3"/>
  </p:sldMasterIdLst>
  <p:notesMasterIdLst>
    <p:notesMasterId r:id="rId41"/>
  </p:notesMasterIdLst>
  <p:handoutMasterIdLst>
    <p:handoutMasterId r:id="rId42"/>
  </p:handoutMasterIdLst>
  <p:sldIdLst>
    <p:sldId id="257" r:id="rId4"/>
    <p:sldId id="303" r:id="rId5"/>
    <p:sldId id="269" r:id="rId6"/>
    <p:sldId id="272" r:id="rId7"/>
    <p:sldId id="270" r:id="rId8"/>
    <p:sldId id="268" r:id="rId9"/>
    <p:sldId id="273" r:id="rId10"/>
    <p:sldId id="280" r:id="rId11"/>
    <p:sldId id="281" r:id="rId12"/>
    <p:sldId id="282" r:id="rId13"/>
    <p:sldId id="275" r:id="rId14"/>
    <p:sldId id="274" r:id="rId15"/>
    <p:sldId id="276" r:id="rId16"/>
    <p:sldId id="277" r:id="rId17"/>
    <p:sldId id="290" r:id="rId18"/>
    <p:sldId id="285" r:id="rId19"/>
    <p:sldId id="283" r:id="rId20"/>
    <p:sldId id="286" r:id="rId21"/>
    <p:sldId id="287" r:id="rId22"/>
    <p:sldId id="278" r:id="rId23"/>
    <p:sldId id="288" r:id="rId24"/>
    <p:sldId id="289" r:id="rId25"/>
    <p:sldId id="298" r:id="rId26"/>
    <p:sldId id="299" r:id="rId27"/>
    <p:sldId id="300" r:id="rId28"/>
    <p:sldId id="291" r:id="rId29"/>
    <p:sldId id="292" r:id="rId30"/>
    <p:sldId id="293" r:id="rId31"/>
    <p:sldId id="294" r:id="rId32"/>
    <p:sldId id="295" r:id="rId33"/>
    <p:sldId id="296" r:id="rId34"/>
    <p:sldId id="297" r:id="rId35"/>
    <p:sldId id="301" r:id="rId36"/>
    <p:sldId id="271" r:id="rId37"/>
    <p:sldId id="304" r:id="rId38"/>
    <p:sldId id="305" r:id="rId39"/>
    <p:sldId id="30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B2D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62" autoAdjust="0"/>
  </p:normalViewPr>
  <p:slideViewPr>
    <p:cSldViewPr snapToGrid="0">
      <p:cViewPr varScale="1">
        <p:scale>
          <a:sx n="64" d="100"/>
          <a:sy n="64" d="100"/>
        </p:scale>
        <p:origin x="528" y="7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97F19F-4F96-4304-992E-08DB9E796C43}" type="datetimeFigureOut">
              <a:rPr lang="es-ES" smtClean="0"/>
              <a:t>22/04/2015</a:t>
            </a:fld>
            <a:endParaRPr lang="es-E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BB06E-0116-4133-AF85-1E8DC7483798}" type="slidenum">
              <a:rPr lang="es-ES" smtClean="0"/>
              <a:t>‹#›</a:t>
            </a:fld>
            <a:endParaRPr lang="es-ES" dirty="0"/>
          </a:p>
        </p:txBody>
      </p:sp>
    </p:spTree>
    <p:extLst>
      <p:ext uri="{BB962C8B-B14F-4D97-AF65-F5344CB8AC3E}">
        <p14:creationId xmlns:p14="http://schemas.microsoft.com/office/powerpoint/2010/main" val="55495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9E666-3C3F-42B5-B2C0-599C09F78020}" type="datetimeFigureOut">
              <a:rPr lang="en-US" smtClean="0"/>
              <a:t>4/22/2015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DAB5F-D2A1-4EAF-AED8-A922D383FEE2}" type="slidenum">
              <a:rPr lang="en-US" smtClean="0"/>
              <a:t>‹#›</a:t>
            </a:fld>
            <a:endParaRPr lang="en-US" dirty="0"/>
          </a:p>
        </p:txBody>
      </p:sp>
    </p:spTree>
    <p:extLst>
      <p:ext uri="{BB962C8B-B14F-4D97-AF65-F5344CB8AC3E}">
        <p14:creationId xmlns:p14="http://schemas.microsoft.com/office/powerpoint/2010/main" val="283187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2"/>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fld id="{196EF7E7-ABE9-44D3-838D-4305DDCAA482}" type="datetime1">
              <a:rPr lang="en-US" smtClean="0">
                <a:solidFill>
                  <a:prstClr val="black"/>
                </a:solidFill>
              </a:rPr>
              <a:pPr/>
              <a:t>4/22/2015</a:t>
            </a:fld>
            <a:endParaRPr lang="en-US" dirty="0">
              <a:solidFill>
                <a:prstClr val="black"/>
              </a:solidFill>
            </a:endParaRPr>
          </a:p>
        </p:txBody>
      </p:sp>
      <p:sp>
        <p:nvSpPr>
          <p:cNvPr id="5" name="Footer Placeholder 4"/>
          <p:cNvSpPr>
            <a:spLocks noGrp="1"/>
          </p:cNvSpPr>
          <p:nvPr>
            <p:ph type="ftr" sz="quarter" idx="11"/>
          </p:nvPr>
        </p:nvSpPr>
        <p:spPr/>
        <p:txBody>
          <a:bodyPr/>
          <a:lstStyle/>
          <a:p>
            <a:pPr defTabSz="91392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Customer Service &amp; Support</a:t>
            </a:r>
            <a:endParaRPr lang="en-US" dirty="0">
              <a:solidFill>
                <a:prstClr val="black"/>
              </a:solidFill>
            </a:endParaRPr>
          </a:p>
        </p:txBody>
      </p:sp>
    </p:spTree>
    <p:extLst>
      <p:ext uri="{BB962C8B-B14F-4D97-AF65-F5344CB8AC3E}">
        <p14:creationId xmlns:p14="http://schemas.microsoft.com/office/powerpoint/2010/main" val="345803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66DDAB5F-D2A1-4EAF-AED8-A922D383FEE2}" type="slidenum">
              <a:rPr lang="en-US" smtClean="0"/>
              <a:t>12</a:t>
            </a:fld>
            <a:endParaRPr lang="en-US" dirty="0"/>
          </a:p>
        </p:txBody>
      </p:sp>
    </p:spTree>
    <p:extLst>
      <p:ext uri="{BB962C8B-B14F-4D97-AF65-F5344CB8AC3E}">
        <p14:creationId xmlns:p14="http://schemas.microsoft.com/office/powerpoint/2010/main" val="1798721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8A1544-FB6F-4ABB-9100-6791AA47FAAD}" type="datetime1">
              <a:rPr lang="en-US" smtClean="0"/>
              <a:t>4/22/2015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364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key way to use the cloud is though</a:t>
            </a:r>
            <a:r>
              <a:rPr lang="en-US" baseline="0" dirty="0" smtClean="0"/>
              <a:t> integration. </a:t>
            </a:r>
          </a:p>
          <a:p>
            <a:r>
              <a:rPr lang="en-US" baseline="0" dirty="0" smtClean="0"/>
              <a:t> </a:t>
            </a:r>
          </a:p>
          <a:p>
            <a:pPr marL="171450" indent="-171450">
              <a:buFont typeface="Arial" pitchFamily="34" charset="0"/>
              <a:buChar char="•"/>
            </a:pPr>
            <a:r>
              <a:rPr lang="en-US" baseline="0" dirty="0" smtClean="0"/>
              <a:t>Windows Azure provides a great environment for running web apps and public facing services.  </a:t>
            </a:r>
          </a:p>
          <a:p>
            <a:pPr marL="171450" indent="-171450">
              <a:buFont typeface="Arial" pitchFamily="34" charset="0"/>
              <a:buChar char="•"/>
            </a:pPr>
            <a:r>
              <a:rPr lang="en-US" baseline="0" dirty="0" smtClean="0"/>
              <a:t>Also a great “DMZ” for connecting with partners.  </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solidFill>
                  <a:prstClr val="black"/>
                </a:solidFill>
              </a:rPr>
              <a:pPr/>
              <a:t>4/22/2015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4890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aseline="0" dirty="0" smtClean="0"/>
          </a:p>
        </p:txBody>
      </p:sp>
      <p:sp>
        <p:nvSpPr>
          <p:cNvPr id="4" name="Slide Number Placeholder 3"/>
          <p:cNvSpPr>
            <a:spLocks noGrp="1"/>
          </p:cNvSpPr>
          <p:nvPr>
            <p:ph type="sldNum" sz="quarter" idx="10"/>
          </p:nvPr>
        </p:nvSpPr>
        <p:spPr/>
        <p:txBody>
          <a:bodyPr/>
          <a:lstStyle/>
          <a:p>
            <a:fld id="{9BD845BC-3EAE-4816-B12D-04DFEF8663E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50380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4263837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619996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3840929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2829249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61328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27310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2"/>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fld id="{196EF7E7-ABE9-44D3-838D-4305DDCAA482}" type="datetime1">
              <a:rPr lang="en-US" smtClean="0">
                <a:solidFill>
                  <a:prstClr val="black"/>
                </a:solidFill>
              </a:rPr>
              <a:pPr/>
              <a:t>4/22/2015</a:t>
            </a:fld>
            <a:endParaRPr lang="en-US">
              <a:solidFill>
                <a:prstClr val="black"/>
              </a:solidFill>
            </a:endParaRPr>
          </a:p>
        </p:txBody>
      </p:sp>
      <p:sp>
        <p:nvSpPr>
          <p:cNvPr id="5" name="Footer Placeholder 4"/>
          <p:cNvSpPr>
            <a:spLocks noGrp="1"/>
          </p:cNvSpPr>
          <p:nvPr>
            <p:ph type="ftr" sz="quarter" idx="11"/>
          </p:nvPr>
        </p:nvSpPr>
        <p:spPr/>
        <p:txBody>
          <a:bodyPr/>
          <a:lstStyle/>
          <a:p>
            <a:pPr defTabSz="91392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Customer Service &amp; Support</a:t>
            </a:r>
            <a:endParaRPr lang="en-US" dirty="0">
              <a:solidFill>
                <a:prstClr val="black"/>
              </a:solidFill>
            </a:endParaRPr>
          </a:p>
        </p:txBody>
      </p:sp>
    </p:spTree>
    <p:extLst>
      <p:ext uri="{BB962C8B-B14F-4D97-AF65-F5344CB8AC3E}">
        <p14:creationId xmlns:p14="http://schemas.microsoft.com/office/powerpoint/2010/main" val="2100842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547087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2038741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2386287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6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6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758A610-1E6A-4304-BC05-570DCBF01AA5}" type="datetime1">
              <a:rPr lang="en-US" smtClean="0">
                <a:solidFill>
                  <a:prstClr val="black"/>
                </a:solidFill>
              </a:rPr>
              <a:pPr/>
              <a:t>4/22/2015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329882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2"/>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fld id="{196EF7E7-ABE9-44D3-838D-4305DDCAA482}" type="datetime1">
              <a:rPr lang="en-US" smtClean="0">
                <a:solidFill>
                  <a:prstClr val="black"/>
                </a:solidFill>
              </a:rPr>
              <a:pPr/>
              <a:t>4/22/2015</a:t>
            </a:fld>
            <a:endParaRPr lang="en-US">
              <a:solidFill>
                <a:prstClr val="black"/>
              </a:solidFill>
            </a:endParaRPr>
          </a:p>
        </p:txBody>
      </p:sp>
      <p:sp>
        <p:nvSpPr>
          <p:cNvPr id="5" name="Footer Placeholder 4"/>
          <p:cNvSpPr>
            <a:spLocks noGrp="1"/>
          </p:cNvSpPr>
          <p:nvPr>
            <p:ph type="ftr" sz="quarter" idx="11"/>
          </p:nvPr>
        </p:nvSpPr>
        <p:spPr/>
        <p:txBody>
          <a:bodyPr/>
          <a:lstStyle/>
          <a:p>
            <a:pPr defTabSz="91392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Customer Service &amp; Support</a:t>
            </a:r>
            <a:endParaRPr lang="en-US" dirty="0">
              <a:solidFill>
                <a:prstClr val="black"/>
              </a:solidFill>
            </a:endParaRPr>
          </a:p>
        </p:txBody>
      </p:sp>
    </p:spTree>
    <p:extLst>
      <p:ext uri="{BB962C8B-B14F-4D97-AF65-F5344CB8AC3E}">
        <p14:creationId xmlns:p14="http://schemas.microsoft.com/office/powerpoint/2010/main" val="399923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Good morning…. Nice to see some familiar faces again and plenty of new ones…</a:t>
            </a:r>
          </a:p>
          <a:p>
            <a:endParaRPr lang="pt-PT"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It is a pleasure to be here for the third consecutive year and see that this event is bigger and better every year</a:t>
            </a:r>
          </a:p>
          <a:p>
            <a:endParaRPr lang="pt-PT" sz="900" kern="1200" dirty="0" smtClean="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I will not take too much time presenting myself, the time is short I will only have 30 minutes so I will try to go quickly</a:t>
            </a:r>
            <a:r>
              <a:rPr lang="pt-PT" sz="900" kern="1200" dirty="0" smtClean="0">
                <a:solidFill>
                  <a:schemeClr val="tx1"/>
                </a:solidFill>
                <a:effectLst/>
                <a:latin typeface="Segoe UI Light" pitchFamily="34" charset="0"/>
                <a:ea typeface="+mn-ea"/>
                <a:cs typeface="+mn-cs"/>
              </a:rPr>
              <a:t>,</a:t>
            </a:r>
            <a:r>
              <a:rPr lang="pt-PT" sz="900" kern="1200" baseline="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I think most of you already know me, if not you will have access soon to this slides.  </a:t>
            </a:r>
          </a:p>
          <a:p>
            <a:endParaRPr lang="pt-PT"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My name is Sandro Pereira and I’m working as a BizTalk Consultant at DevScope in Portugal an amazing company and I’m a Microsoft Integration MVP since 2011</a:t>
            </a:r>
            <a:endParaRPr lang="pt-PT" sz="900" kern="1200" dirty="0" smtClean="0">
              <a:solidFill>
                <a:schemeClr val="tx1"/>
              </a:solidFill>
              <a:effectLst/>
              <a:latin typeface="Segoe UI Light" pitchFamily="34" charset="0"/>
              <a:ea typeface="+mn-ea"/>
              <a:cs typeface="+mn-cs"/>
            </a:endParaRPr>
          </a:p>
          <a:p>
            <a:endParaRPr lang="pt-PT"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6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6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758A610-1E6A-4304-BC05-570DCBF01AA5}" type="datetime1">
              <a:rPr lang="en-US" smtClean="0">
                <a:solidFill>
                  <a:prstClr val="black"/>
                </a:solidFill>
              </a:rPr>
              <a:pPr/>
              <a:t>4/22/2015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52527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Last year I told, here, that I was writing a book about Mapping Patterns… </a:t>
            </a:r>
            <a:endParaRPr lang="pt-PT" sz="900" kern="1200" dirty="0" smtClean="0">
              <a:solidFill>
                <a:schemeClr val="tx1"/>
              </a:solidFill>
              <a:effectLst/>
              <a:latin typeface="Segoe UI Light" pitchFamily="34" charset="0"/>
              <a:ea typeface="+mn-ea"/>
              <a:cs typeface="+mn-cs"/>
            </a:endParaRP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It is a pleasure to say that the book is already available for free… almost 400 pages about mapping </a:t>
            </a:r>
            <a:endParaRPr lang="pt-PT" sz="900" kern="1200" dirty="0" smtClean="0">
              <a:solidFill>
                <a:schemeClr val="tx1"/>
              </a:solidFill>
              <a:effectLst/>
              <a:latin typeface="Segoe UI Light" pitchFamily="34" charset="0"/>
              <a:ea typeface="+mn-ea"/>
              <a:cs typeface="+mn-cs"/>
            </a:endParaRP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So I hope if you haven’t done yet, go there download it and hope you enjoy</a:t>
            </a:r>
            <a:endParaRPr lang="pt-PT" sz="900"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00367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In this session I’m going to speak about some useful and important BizTalk Tips and Tricks for developers and Administrator based on my experience gain during this years…</a:t>
            </a:r>
            <a:endParaRPr lang="pt-PT" sz="900" kern="1200" dirty="0" smtClean="0">
              <a:solidFill>
                <a:schemeClr val="tx1"/>
              </a:solidFill>
              <a:effectLst/>
              <a:latin typeface="Segoe UI Light" pitchFamily="34" charset="0"/>
              <a:ea typeface="+mn-ea"/>
              <a:cs typeface="+mn-cs"/>
            </a:endParaRP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By the way Do you know what I mean about Administrator Tips?...</a:t>
            </a:r>
            <a:endParaRPr lang="pt-PT"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197871E-7B87-4856-B362-2F98B3D79207}" type="datetime1">
              <a:rPr lang="en-US" smtClean="0"/>
              <a:t>4/22/2015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9642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67483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68359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major</a:t>
            </a:r>
            <a:r>
              <a:rPr lang="en-US" baseline="0" dirty="0" smtClean="0"/>
              <a:t> ways to bring cloud compute to your enterprise: </a:t>
            </a:r>
          </a:p>
          <a:p>
            <a:endParaRPr lang="en-US" baseline="0" dirty="0" smtClean="0"/>
          </a:p>
          <a:p>
            <a:pPr marL="0" indent="0">
              <a:buFont typeface="Arial" pitchFamily="34" charset="0"/>
              <a:buNone/>
            </a:pPr>
            <a:r>
              <a:rPr lang="en-US" baseline="0" dirty="0" smtClean="0"/>
              <a:t>First is at the infrastructure level:  </a:t>
            </a:r>
          </a:p>
          <a:p>
            <a:pPr marL="0" indent="0">
              <a:buFont typeface="Arial" pitchFamily="34" charset="0"/>
              <a:buNone/>
            </a:pPr>
            <a:endParaRPr lang="en-US" baseline="0" dirty="0" smtClean="0"/>
          </a:p>
          <a:p>
            <a:pPr marL="388712" lvl="1" indent="-171450">
              <a:buFont typeface="Arial" pitchFamily="34" charset="0"/>
              <a:buChar char="•"/>
            </a:pPr>
            <a:r>
              <a:rPr lang="en-US" baseline="0" dirty="0" smtClean="0"/>
              <a:t>Virtual network, </a:t>
            </a:r>
          </a:p>
          <a:p>
            <a:pPr marL="388712" lvl="1" indent="-171450">
              <a:buFont typeface="Arial" pitchFamily="34" charset="0"/>
              <a:buChar char="•"/>
            </a:pPr>
            <a:r>
              <a:rPr lang="en-US" baseline="0" dirty="0" smtClean="0"/>
              <a:t>WA AD </a:t>
            </a:r>
          </a:p>
          <a:p>
            <a:pPr marL="388712" lvl="1" indent="-171450">
              <a:buFont typeface="Arial" pitchFamily="34" charset="0"/>
              <a:buChar char="•"/>
            </a:pPr>
            <a:r>
              <a:rPr lang="en-US" baseline="0" dirty="0" smtClean="0"/>
              <a:t>System Center </a:t>
            </a:r>
          </a:p>
          <a:p>
            <a:pPr marL="388712" lvl="1" indent="-171450">
              <a:buFont typeface="Arial" pitchFamily="34" charset="0"/>
              <a:buChar char="•"/>
            </a:pPr>
            <a:r>
              <a:rPr lang="en-US" baseline="0" dirty="0" smtClean="0"/>
              <a:t>Cloud backup for SQL Server</a:t>
            </a:r>
          </a:p>
          <a:p>
            <a:pPr marL="388712" lvl="1" indent="-171450">
              <a:buFont typeface="Arial" pitchFamily="34" charset="0"/>
              <a:buChar char="•"/>
            </a:pPr>
            <a:r>
              <a:rPr lang="en-US" baseline="0" dirty="0" smtClean="0"/>
              <a:t>Windows Server</a:t>
            </a:r>
          </a:p>
          <a:p>
            <a:pPr marL="388712" lvl="1" indent="-171450">
              <a:buFont typeface="Arial" pitchFamily="34" charset="0"/>
              <a:buChar char="•"/>
            </a:pPr>
            <a:r>
              <a:rPr lang="en-US" baseline="0" dirty="0" smtClean="0"/>
              <a:t>etc.</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9F211B-7162-46EC-B559-F1EABFD2F3B7}" type="datetime1">
              <a:rPr lang="en-US" smtClean="0">
                <a:solidFill>
                  <a:prstClr val="black"/>
                </a:solidFill>
              </a:rPr>
              <a:pPr/>
              <a:t>4/22/2015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23326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66DDAB5F-D2A1-4EAF-AED8-A922D383FEE2}" type="slidenum">
              <a:rPr lang="en-US" smtClean="0"/>
              <a:t>11</a:t>
            </a:fld>
            <a:endParaRPr lang="en-US" dirty="0"/>
          </a:p>
        </p:txBody>
      </p:sp>
    </p:spTree>
    <p:extLst>
      <p:ext uri="{BB962C8B-B14F-4D97-AF65-F5344CB8AC3E}">
        <p14:creationId xmlns:p14="http://schemas.microsoft.com/office/powerpoint/2010/main" val="820797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1777145"/>
            <a:ext cx="10240453" cy="1329595"/>
          </a:xfrm>
        </p:spPr>
        <p:txBody>
          <a:bodyPr anchor="b" anchorCtr="0"/>
          <a:lstStyle>
            <a:lvl1pPr>
              <a:defRPr sz="9600" spc="-20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50" y="3425828"/>
            <a:ext cx="10240453" cy="498599"/>
          </a:xfrm>
        </p:spPr>
        <p:txBody>
          <a:bodyPr>
            <a:noAutofit/>
          </a:bodyPr>
          <a:lstStyle>
            <a:lvl1pPr marL="0" indent="0">
              <a:spcBef>
                <a:spcPts val="0"/>
              </a:spcBef>
              <a:buNone/>
              <a:defRPr spc="-95" baseline="0">
                <a:gradFill>
                  <a:gsLst>
                    <a:gs pos="0">
                      <a:schemeClr val="tx2"/>
                    </a:gs>
                    <a:gs pos="100000">
                      <a:schemeClr val="tx2"/>
                    </a:gs>
                  </a:gsLst>
                  <a:lin ang="5400000" scaled="0"/>
                </a:gradFill>
                <a:latin typeface="+mj-lt"/>
              </a:defRPr>
            </a:lvl1pPr>
          </a:lstStyle>
          <a:p>
            <a:pPr lvl="0"/>
            <a:r>
              <a:rPr lang="en-US" dirty="0" smtClean="0"/>
              <a:t>Speaker Title</a:t>
            </a:r>
            <a:endParaRPr lang="en-US" dirty="0"/>
          </a:p>
        </p:txBody>
      </p:sp>
      <p:grpSp>
        <p:nvGrpSpPr>
          <p:cNvPr id="3" name="Group 2"/>
          <p:cNvGrpSpPr/>
          <p:nvPr userDrawn="1"/>
        </p:nvGrpSpPr>
        <p:grpSpPr>
          <a:xfrm>
            <a:off x="7059449" y="6348377"/>
            <a:ext cx="4959556" cy="363739"/>
            <a:chOff x="7059449" y="6348377"/>
            <a:chExt cx="4959556" cy="363739"/>
          </a:xfrm>
        </p:grpSpPr>
        <p:sp>
          <p:nvSpPr>
            <p:cNvPr id="13" name="Text Placeholder 4"/>
            <p:cNvSpPr txBox="1">
              <a:spLocks/>
            </p:cNvSpPr>
            <p:nvPr userDrawn="1"/>
          </p:nvSpPr>
          <p:spPr>
            <a:xfrm>
              <a:off x="7059449" y="6385783"/>
              <a:ext cx="4176713" cy="288925"/>
            </a:xfrm>
            <a:prstGeom prst="rect">
              <a:avLst/>
            </a:prstGeom>
          </p:spPr>
          <p:txBody>
            <a:bodyPr vert="horz" lIns="91440" tIns="45720" rIns="91440" bIns="45720" rtlCol="0" anchor="ctr"/>
            <a:lstStyle>
              <a:defPPr>
                <a:defRPr lang="es-ES"/>
              </a:defPPr>
              <a:lvl1pPr marL="0" indent="0" algn="ctr" defTabSz="914400" rtl="0" eaLnBrk="1" latinLnBrk="0" hangingPunct="1">
                <a:buNone/>
                <a:defRPr sz="1600" b="0"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lvl1pPr>
              <a:lvl2pPr marL="457304" indent="0" algn="l" defTabSz="914400" rtl="0" eaLnBrk="1" latinLnBrk="0" hangingPunct="1">
                <a:buNone/>
                <a:defRPr sz="1800" kern="1200">
                  <a:solidFill>
                    <a:schemeClr val="tx1"/>
                  </a:solidFill>
                  <a:latin typeface="+mn-lt"/>
                  <a:ea typeface="+mn-ea"/>
                  <a:cs typeface="+mn-cs"/>
                </a:defRPr>
              </a:lvl2pPr>
              <a:lvl3pPr marL="914607" indent="0" algn="l" defTabSz="914400" rtl="0" eaLnBrk="1" latinLnBrk="0" hangingPunct="1">
                <a:buNone/>
                <a:defRPr sz="1800" kern="1200">
                  <a:solidFill>
                    <a:schemeClr val="tx1"/>
                  </a:solidFill>
                  <a:latin typeface="+mn-lt"/>
                  <a:ea typeface="+mn-ea"/>
                  <a:cs typeface="+mn-cs"/>
                </a:defRPr>
              </a:lvl3pPr>
              <a:lvl4pPr marL="1371912" indent="0" algn="l" defTabSz="914400" rtl="0" eaLnBrk="1" latinLnBrk="0" hangingPunct="1">
                <a:buNone/>
                <a:defRPr sz="1800" kern="1200">
                  <a:solidFill>
                    <a:schemeClr val="tx1"/>
                  </a:solidFill>
                  <a:latin typeface="+mn-lt"/>
                  <a:ea typeface="+mn-ea"/>
                  <a:cs typeface="+mn-cs"/>
                </a:defRPr>
              </a:lvl4pPr>
              <a:lvl5pPr marL="1829215"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Independent Experts – Real World Answers</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9319" y="6348377"/>
              <a:ext cx="889686" cy="363739"/>
            </a:xfrm>
            <a:prstGeom prst="rect">
              <a:avLst/>
            </a:prstGeom>
          </p:spPr>
        </p:pic>
      </p:grpSp>
    </p:spTree>
    <p:extLst>
      <p:ext uri="{BB962C8B-B14F-4D97-AF65-F5344CB8AC3E}">
        <p14:creationId xmlns:p14="http://schemas.microsoft.com/office/powerpoint/2010/main" val="2622816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2"/>
          <p:cNvSpPr>
            <a:spLocks noGrp="1"/>
          </p:cNvSpPr>
          <p:nvPr>
            <p:ph type="ftr" sz="quarter" idx="3"/>
          </p:nvPr>
        </p:nvSpPr>
        <p:spPr>
          <a:xfrm>
            <a:off x="4165098" y="6356356"/>
            <a:ext cx="3861805" cy="365125"/>
          </a:xfrm>
          <a:prstGeom prst="rect">
            <a:avLst/>
          </a:prstGeom>
        </p:spPr>
        <p:txBody>
          <a:bodyPr vert="horz" lIns="91228" tIns="45615" rIns="91228" bIns="45615" rtlCol="0" anchor="ctr"/>
          <a:lstStyle>
            <a:lvl1pPr algn="ctr">
              <a:defRPr sz="1200">
                <a:gradFill>
                  <a:gsLst>
                    <a:gs pos="50000">
                      <a:schemeClr val="tx1"/>
                    </a:gs>
                    <a:gs pos="100000">
                      <a:schemeClr val="tx1"/>
                    </a:gs>
                  </a:gsLst>
                  <a:lin ang="5400000" scaled="0"/>
                </a:gradFill>
              </a:defRPr>
            </a:lvl1pPr>
          </a:lstStyle>
          <a:p>
            <a:r>
              <a:rPr lang="en-US" dirty="0" smtClean="0">
                <a:gradFill>
                  <a:gsLst>
                    <a:gs pos="50000">
                      <a:srgbClr val="FFFFFF"/>
                    </a:gs>
                    <a:gs pos="100000">
                      <a:srgbClr val="FFFFFF"/>
                    </a:gs>
                  </a:gsLst>
                  <a:lin ang="5400000" scaled="0"/>
                </a:gradFill>
              </a:rPr>
              <a:t>Microsoft Confidential</a:t>
            </a:r>
            <a:endParaRPr lang="en-US" dirty="0">
              <a:gradFill>
                <a:gsLst>
                  <a:gs pos="50000">
                    <a:srgbClr val="FFFFFF"/>
                  </a:gs>
                  <a:gs pos="100000">
                    <a:srgbClr val="FFFFFF"/>
                  </a:gs>
                </a:gsLst>
                <a:lin ang="5400000" scaled="0"/>
              </a:gradFill>
            </a:endParaRPr>
          </a:p>
        </p:txBody>
      </p:sp>
      <p:sp>
        <p:nvSpPr>
          <p:cNvPr id="5" name="Slide Number Placeholder 4"/>
          <p:cNvSpPr>
            <a:spLocks noGrp="1"/>
          </p:cNvSpPr>
          <p:nvPr>
            <p:ph type="sldNum" sz="quarter" idx="4"/>
          </p:nvPr>
        </p:nvSpPr>
        <p:spPr>
          <a:xfrm>
            <a:off x="520837" y="6356356"/>
            <a:ext cx="2843952" cy="365125"/>
          </a:xfrm>
          <a:prstGeom prst="rect">
            <a:avLst/>
          </a:prstGeom>
        </p:spPr>
        <p:txBody>
          <a:bodyPr vert="horz" lIns="91228" tIns="45615" rIns="91228" bIns="45615" rtlCol="0" anchor="ctr"/>
          <a:lstStyle>
            <a:lvl1pPr algn="l">
              <a:defRPr sz="1200">
                <a:gradFill>
                  <a:gsLst>
                    <a:gs pos="50000">
                      <a:schemeClr val="tx1"/>
                    </a:gs>
                    <a:gs pos="100000">
                      <a:schemeClr val="tx1"/>
                    </a:gs>
                  </a:gsLst>
                  <a:lin ang="5400000" scaled="0"/>
                </a:gradFill>
              </a:defRPr>
            </a:lvl1pPr>
          </a:lstStyle>
          <a:p>
            <a:fld id="{F78031D5-97C6-4262-84BC-1C8E7C5DF95E}"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88422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00434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bg1"/>
                    </a:gs>
                    <a:gs pos="100000">
                      <a:schemeClr val="bg1"/>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2"/>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820" tIns="60820" rIns="60820" bIns="60820" numCol="1" spcCol="0" rtlCol="0" fromWordArt="0" anchor="ctr" anchorCtr="0" forceAA="0" compatLnSpc="1">
            <a:prstTxWarp prst="textNoShape">
              <a:avLst/>
            </a:prstTxWarp>
            <a:noAutofit/>
          </a:bodyPr>
          <a:lstStyle/>
          <a:p>
            <a:pPr algn="ctr" defTabSz="1216084" fontAlgn="base">
              <a:spcBef>
                <a:spcPct val="0"/>
              </a:spcBef>
              <a:spcAft>
                <a:spcPct val="0"/>
              </a:spcAft>
            </a:pPr>
            <a:endParaRPr lang="en-US" sz="253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3"/>
            <a:ext cx="11155093" cy="2577116"/>
          </a:xfrm>
        </p:spPr>
        <p:txBody>
          <a:bodyPr/>
          <a:lstStyle>
            <a:lvl1pPr marL="0" indent="0">
              <a:buNone/>
              <a:defRPr sz="4267">
                <a:gradFill>
                  <a:gsLst>
                    <a:gs pos="1250">
                      <a:srgbClr val="000000"/>
                    </a:gs>
                    <a:gs pos="100000">
                      <a:srgbClr val="000000"/>
                    </a:gs>
                  </a:gsLst>
                  <a:lin ang="5400000" scaled="0"/>
                </a:gradFill>
                <a:latin typeface="Consolas" pitchFamily="49" charset="0"/>
                <a:cs typeface="Consolas" pitchFamily="49" charset="0"/>
              </a:defRPr>
            </a:lvl1pPr>
            <a:lvl2pPr marL="451966" indent="0">
              <a:buNone/>
              <a:defRPr>
                <a:gradFill>
                  <a:gsLst>
                    <a:gs pos="1250">
                      <a:srgbClr val="000000"/>
                    </a:gs>
                    <a:gs pos="100000">
                      <a:srgbClr val="000000"/>
                    </a:gs>
                  </a:gsLst>
                  <a:lin ang="5400000" scaled="0"/>
                </a:gradFill>
                <a:latin typeface="Consolas" pitchFamily="49" charset="0"/>
                <a:cs typeface="Consolas" pitchFamily="49" charset="0"/>
              </a:defRPr>
            </a:lvl2pPr>
            <a:lvl3pPr marL="762402" indent="0">
              <a:buNone/>
              <a:defRPr>
                <a:gradFill>
                  <a:gsLst>
                    <a:gs pos="1250">
                      <a:srgbClr val="000000"/>
                    </a:gs>
                    <a:gs pos="100000">
                      <a:srgbClr val="000000"/>
                    </a:gs>
                  </a:gsLst>
                  <a:lin ang="5400000" scaled="0"/>
                </a:gradFill>
                <a:latin typeface="Consolas" pitchFamily="49" charset="0"/>
                <a:cs typeface="Consolas" pitchFamily="49" charset="0"/>
              </a:defRPr>
            </a:lvl3pPr>
            <a:lvl4pPr marL="1062304" indent="0">
              <a:buNone/>
              <a:defRPr>
                <a:gradFill>
                  <a:gsLst>
                    <a:gs pos="1250">
                      <a:srgbClr val="000000"/>
                    </a:gs>
                    <a:gs pos="100000">
                      <a:srgbClr val="000000"/>
                    </a:gs>
                  </a:gsLst>
                  <a:lin ang="5400000" scaled="0"/>
                </a:gradFill>
                <a:latin typeface="Consolas" pitchFamily="49" charset="0"/>
                <a:cs typeface="Consolas" pitchFamily="49" charset="0"/>
              </a:defRPr>
            </a:lvl4pPr>
            <a:lvl5pPr marL="137064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67517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16" name="Rectangle 15"/>
          <p:cNvSpPr/>
          <p:nvPr userDrawn="1"/>
        </p:nvSpPr>
        <p:spPr bwMode="auto">
          <a:xfrm>
            <a:off x="-16" y="7"/>
            <a:ext cx="6523643" cy="530671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820" tIns="60820" rIns="60820" bIns="60820" numCol="1" spcCol="0" rtlCol="0" fromWordArt="0" anchor="ctr" anchorCtr="0" forceAA="0" compatLnSpc="1">
            <a:prstTxWarp prst="textNoShape">
              <a:avLst/>
            </a:prstTxWarp>
            <a:noAutofit/>
          </a:bodyPr>
          <a:lstStyle/>
          <a:p>
            <a:pPr algn="ctr" defTabSz="1216084" fontAlgn="base">
              <a:spcBef>
                <a:spcPct val="0"/>
              </a:spcBef>
              <a:spcAft>
                <a:spcPct val="0"/>
              </a:spcAft>
            </a:pPr>
            <a:endParaRPr lang="en-US" sz="253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6" y="5226345"/>
            <a:ext cx="12192016" cy="16316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820" tIns="60820" rIns="60820" bIns="60820" numCol="1" spcCol="0" rtlCol="0" fromWordArt="0" anchor="ctr" anchorCtr="0" forceAA="0" compatLnSpc="1">
            <a:prstTxWarp prst="textNoShape">
              <a:avLst/>
            </a:prstTxWarp>
            <a:noAutofit/>
          </a:bodyPr>
          <a:lstStyle/>
          <a:p>
            <a:pPr algn="ctr" defTabSz="1216084" fontAlgn="base">
              <a:spcBef>
                <a:spcPct val="0"/>
              </a:spcBef>
              <a:spcAft>
                <a:spcPct val="0"/>
              </a:spcAft>
            </a:pPr>
            <a:endParaRPr lang="en-US" sz="2533"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7"/>
          <p:cNvSpPr>
            <a:spLocks noGrp="1"/>
          </p:cNvSpPr>
          <p:nvPr>
            <p:ph type="title" hasCustomPrompt="1"/>
          </p:nvPr>
        </p:nvSpPr>
        <p:spPr>
          <a:xfrm>
            <a:off x="6984504" y="1239317"/>
            <a:ext cx="4990755" cy="5318379"/>
          </a:xfrm>
        </p:spPr>
        <p:txBody>
          <a:bodyPr/>
          <a:lstStyle>
            <a:lvl1pPr>
              <a:defRPr sz="9600" baseline="0"/>
            </a:lvl1pPr>
          </a:lstStyle>
          <a:p>
            <a:r>
              <a:rPr lang="en-US" dirty="0" smtClean="0"/>
              <a:t>Customer </a:t>
            </a:r>
            <a:br>
              <a:rPr lang="en-US" dirty="0" smtClean="0"/>
            </a:br>
            <a:r>
              <a:rPr lang="en-US" dirty="0" smtClean="0"/>
              <a:t>Service</a:t>
            </a:r>
            <a:br>
              <a:rPr lang="en-US" dirty="0" smtClean="0"/>
            </a:br>
            <a:r>
              <a:rPr lang="en-US" dirty="0" smtClean="0"/>
              <a:t>&amp; Support</a:t>
            </a:r>
            <a:endParaRPr lang="en-US" dirty="0"/>
          </a:p>
        </p:txBody>
      </p:sp>
      <p:pic>
        <p:nvPicPr>
          <p:cNvPr id="17" name="Picture 3" descr="\\sfp\resources\Microsoft\Archive\Exec_Tier_Archive\Brand_Specific\_BrandPhotography\Brand\144 ppi RGB jpg\MSC12_Gloria_00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7090" t="9155" r="8757" b="-1"/>
          <a:stretch/>
        </p:blipFill>
        <p:spPr bwMode="ltGray">
          <a:xfrm>
            <a:off x="0" y="0"/>
            <a:ext cx="6402469" cy="522634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userDrawn="1"/>
        </p:nvGrpSpPr>
        <p:grpSpPr>
          <a:xfrm>
            <a:off x="-8" y="5306712"/>
            <a:ext cx="12192019" cy="1322688"/>
            <a:chOff x="-15" y="5306712"/>
            <a:chExt cx="9144014" cy="1322688"/>
          </a:xfrm>
        </p:grpSpPr>
        <p:sp>
          <p:nvSpPr>
            <p:cNvPr id="35" name="Rectangle 34"/>
            <p:cNvSpPr>
              <a:spLocks/>
            </p:cNvSpPr>
            <p:nvPr userDrawn="1"/>
          </p:nvSpPr>
          <p:spPr bwMode="ltGray">
            <a:xfrm>
              <a:off x="8149330" y="5306712"/>
              <a:ext cx="994669" cy="1322688"/>
            </a:xfrm>
            <a:prstGeom prst="rect">
              <a:avLst/>
            </a:prstGeom>
            <a:solidFill>
              <a:srgbClr val="7FBA0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216084" fontAlgn="base">
                <a:spcBef>
                  <a:spcPct val="0"/>
                </a:spcBef>
                <a:spcAft>
                  <a:spcPct val="0"/>
                </a:spcAft>
                <a:defRPr/>
              </a:pPr>
              <a:endParaRPr lang="en-US" sz="2533"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noChangeArrowheads="1"/>
            </p:cNvPicPr>
            <p:nvPr userDrawn="1"/>
          </p:nvPicPr>
          <p:blipFill>
            <a:blip r:embed="rId3">
              <a:lum bright="-48000" contrast="-100000"/>
              <a:extLst>
                <a:ext uri="{28A0092B-C50C-407E-A947-70E740481C1C}">
                  <a14:useLocalDpi xmlns:a14="http://schemas.microsoft.com/office/drawing/2010/main" val="0"/>
                </a:ext>
              </a:extLst>
            </a:blip>
            <a:stretch>
              <a:fillRect/>
            </a:stretch>
          </p:blipFill>
          <p:spPr bwMode="black">
            <a:xfrm>
              <a:off x="881222" y="5622397"/>
              <a:ext cx="3039376" cy="6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p:cNvSpPr>
              <a:spLocks/>
            </p:cNvSpPr>
            <p:nvPr userDrawn="1"/>
          </p:nvSpPr>
          <p:spPr bwMode="ltGray">
            <a:xfrm>
              <a:off x="7063793" y="5306712"/>
              <a:ext cx="994669" cy="1322688"/>
            </a:xfrm>
            <a:prstGeom prst="rect">
              <a:avLst/>
            </a:prstGeom>
            <a:solidFill>
              <a:srgbClr val="FFB90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216084" fontAlgn="base">
                <a:spcBef>
                  <a:spcPct val="0"/>
                </a:spcBef>
                <a:spcAft>
                  <a:spcPct val="0"/>
                </a:spcAft>
                <a:defRPr/>
              </a:pPr>
              <a:endParaRPr lang="en-US" sz="253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a:spLocks/>
            </p:cNvSpPr>
            <p:nvPr userDrawn="1"/>
          </p:nvSpPr>
          <p:spPr bwMode="ltGray">
            <a:xfrm>
              <a:off x="5978256" y="5306712"/>
              <a:ext cx="994669" cy="1322688"/>
            </a:xfrm>
            <a:prstGeom prst="rect">
              <a:avLst/>
            </a:prstGeom>
            <a:solidFill>
              <a:srgbClr val="FF8C00"/>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216084" fontAlgn="base">
                <a:spcBef>
                  <a:spcPct val="0"/>
                </a:spcBef>
                <a:spcAft>
                  <a:spcPct val="0"/>
                </a:spcAft>
                <a:defRPr/>
              </a:pPr>
              <a:endParaRPr lang="en-US" sz="253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a:spLocks/>
            </p:cNvSpPr>
            <p:nvPr userDrawn="1"/>
          </p:nvSpPr>
          <p:spPr bwMode="ltGray">
            <a:xfrm>
              <a:off x="4892718" y="5306712"/>
              <a:ext cx="994669" cy="1322688"/>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216084" fontAlgn="base">
                <a:spcBef>
                  <a:spcPct val="0"/>
                </a:spcBef>
                <a:spcAft>
                  <a:spcPct val="0"/>
                </a:spcAft>
                <a:defRPr/>
              </a:pPr>
              <a:endParaRPr lang="en-US" sz="253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a:spLocks/>
            </p:cNvSpPr>
            <p:nvPr userDrawn="1"/>
          </p:nvSpPr>
          <p:spPr bwMode="ltGray">
            <a:xfrm>
              <a:off x="-15" y="5306712"/>
              <a:ext cx="4801851" cy="45719"/>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216084" fontAlgn="base">
                <a:spcBef>
                  <a:spcPct val="0"/>
                </a:spcBef>
                <a:spcAft>
                  <a:spcPct val="0"/>
                </a:spcAft>
                <a:defRPr/>
              </a:pPr>
              <a:endParaRPr lang="en-US" sz="253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a:spLocks/>
            </p:cNvSpPr>
            <p:nvPr userDrawn="1"/>
          </p:nvSpPr>
          <p:spPr bwMode="ltGray">
            <a:xfrm>
              <a:off x="-2" y="6583681"/>
              <a:ext cx="4801852" cy="45719"/>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1216084" fontAlgn="base">
                <a:spcBef>
                  <a:spcPct val="0"/>
                </a:spcBef>
                <a:spcAft>
                  <a:spcPct val="0"/>
                </a:spcAft>
                <a:defRPr/>
              </a:pPr>
              <a:endParaRPr lang="en-US" sz="2533"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503221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3"/>
            <a:ext cx="11155093" cy="886396"/>
          </a:xfrm>
        </p:spPr>
        <p:txBody>
          <a:bodyPr/>
          <a:lstStyle>
            <a:lvl1pPr>
              <a:defRPr sz="64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802"/>
            <a:ext cx="11151917" cy="2650983"/>
          </a:xfrm>
          <a:prstGeom prst="rect">
            <a:avLst/>
          </a:prstGeom>
        </p:spPr>
        <p:txBody>
          <a:bodyPr/>
          <a:lstStyle>
            <a:lvl1pPr marL="456178" indent="-45617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836342" indent="-3801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1216484" indent="-3801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520571" indent="-30413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824708" indent="-30413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80"/>
            <a:ext cx="12192001" cy="619125"/>
          </a:xfrm>
          <a:prstGeom prst="rect">
            <a:avLst/>
          </a:prstGeom>
          <a:solidFill>
            <a:srgbClr val="FFFF99"/>
          </a:solidFill>
        </p:spPr>
        <p:txBody>
          <a:bodyPr wrap="square" lIns="152043" tIns="75987" rIns="152043" bIns="75987" anchor="b" anchorCtr="0">
            <a:noAutofit/>
          </a:bodyPr>
          <a:lstStyle>
            <a:lvl1pPr algn="r">
              <a:buFont typeface="Arial" pitchFamily="34" charset="0"/>
              <a:buNone/>
              <a:defRPr sz="4800" spc="-6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97091586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8" name="Rectangle 7"/>
          <p:cNvSpPr/>
          <p:nvPr userDrawn="1"/>
        </p:nvSpPr>
        <p:spPr bwMode="auto">
          <a:xfrm>
            <a:off x="3" y="0"/>
            <a:ext cx="5261268"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820" tIns="60820" rIns="60820" bIns="60820" numCol="1" spcCol="0" rtlCol="0" fromWordArt="0" anchor="ctr" anchorCtr="0" forceAA="0" compatLnSpc="1">
            <a:prstTxWarp prst="textNoShape">
              <a:avLst/>
            </a:prstTxWarp>
            <a:noAutofit/>
          </a:bodyPr>
          <a:lstStyle/>
          <a:p>
            <a:pPr algn="ctr" defTabSz="1216084" fontAlgn="base">
              <a:spcBef>
                <a:spcPct val="0"/>
              </a:spcBef>
              <a:spcAft>
                <a:spcPct val="0"/>
              </a:spcAft>
            </a:pPr>
            <a:endParaRPr lang="en-US" sz="2533" dirty="0">
              <a:gradFill>
                <a:gsLst>
                  <a:gs pos="0">
                    <a:srgbClr val="FFFFFF"/>
                  </a:gs>
                  <a:gs pos="100000">
                    <a:srgbClr val="FFFFFF"/>
                  </a:gs>
                </a:gsLst>
                <a:lin ang="5400000" scaled="0"/>
              </a:gradFill>
              <a:ea typeface="Segoe UI" pitchFamily="34" charset="0"/>
              <a:cs typeface="Segoe UI" pitchFamily="34" charset="0"/>
            </a:endParaRPr>
          </a:p>
        </p:txBody>
      </p:sp>
      <p:pic>
        <p:nvPicPr>
          <p:cNvPr id="3074" name="Picture 2" descr="\\sfp\resources\Microsoft\Archive\Exec_Tier_Archive\Brand_Specific\_BrandPhotography\Brand\144 ppi RGB jpg\MSC12_Oscar_002.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0174" t="6921" r="3388" b="2260"/>
          <a:stretch/>
        </p:blipFill>
        <p:spPr bwMode="hidden">
          <a:xfrm>
            <a:off x="3" y="15"/>
            <a:ext cx="5157543" cy="408304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59704" y="4401258"/>
            <a:ext cx="6216297" cy="461665"/>
          </a:xfrm>
        </p:spPr>
        <p:txBody>
          <a:bodyPr>
            <a:noAutofit/>
          </a:bodyPr>
          <a:lstStyle>
            <a:lvl1pPr marL="0" indent="0" algn="l">
              <a:lnSpc>
                <a:spcPct val="90000"/>
              </a:lnSpc>
              <a:spcBef>
                <a:spcPts val="0"/>
              </a:spcBef>
              <a:buNone/>
              <a:defRPr lang="en-US" sz="4800" kern="1200" spc="-95" baseline="0" dirty="0">
                <a:gradFill>
                  <a:gsLst>
                    <a:gs pos="2083">
                      <a:schemeClr val="tx1"/>
                    </a:gs>
                    <a:gs pos="99000">
                      <a:schemeClr val="tx1"/>
                    </a:gs>
                  </a:gsLst>
                  <a:lin ang="5400000" scaled="0"/>
                </a:gradFill>
                <a:latin typeface="+mj-lt"/>
                <a:ea typeface="+mn-ea"/>
                <a:cs typeface="+mn-cs"/>
              </a:defRPr>
            </a:lvl1pPr>
            <a:lvl2pPr marL="608154" indent="0" algn="ctr">
              <a:buNone/>
              <a:defRPr>
                <a:solidFill>
                  <a:schemeClr val="tx1">
                    <a:tint val="75000"/>
                  </a:schemeClr>
                </a:solidFill>
              </a:defRPr>
            </a:lvl2pPr>
            <a:lvl3pPr marL="1216436" indent="0" algn="ctr">
              <a:buNone/>
              <a:defRPr>
                <a:solidFill>
                  <a:schemeClr val="tx1">
                    <a:tint val="75000"/>
                  </a:schemeClr>
                </a:solidFill>
              </a:defRPr>
            </a:lvl3pPr>
            <a:lvl4pPr marL="1824638" indent="0" algn="ctr">
              <a:buNone/>
              <a:defRPr>
                <a:solidFill>
                  <a:schemeClr val="tx1">
                    <a:tint val="75000"/>
                  </a:schemeClr>
                </a:solidFill>
              </a:defRPr>
            </a:lvl4pPr>
            <a:lvl5pPr marL="2432871" indent="0" algn="ctr">
              <a:buNone/>
              <a:defRPr>
                <a:solidFill>
                  <a:schemeClr val="tx1">
                    <a:tint val="75000"/>
                  </a:schemeClr>
                </a:solidFill>
              </a:defRPr>
            </a:lvl5pPr>
            <a:lvl6pPr marL="3041029" indent="0" algn="ctr">
              <a:buNone/>
              <a:defRPr>
                <a:solidFill>
                  <a:schemeClr val="tx1">
                    <a:tint val="75000"/>
                  </a:schemeClr>
                </a:solidFill>
              </a:defRPr>
            </a:lvl6pPr>
            <a:lvl7pPr marL="3649295" indent="0" algn="ctr">
              <a:buNone/>
              <a:defRPr>
                <a:solidFill>
                  <a:schemeClr val="tx1">
                    <a:tint val="75000"/>
                  </a:schemeClr>
                </a:solidFill>
              </a:defRPr>
            </a:lvl7pPr>
            <a:lvl8pPr marL="4257503" indent="0" algn="ctr">
              <a:buNone/>
              <a:defRPr>
                <a:solidFill>
                  <a:schemeClr val="tx1">
                    <a:tint val="75000"/>
                  </a:schemeClr>
                </a:solidFill>
              </a:defRPr>
            </a:lvl8pPr>
            <a:lvl9pPr marL="4865736" indent="0" algn="ctr">
              <a:buNone/>
              <a:defRPr>
                <a:solidFill>
                  <a:schemeClr val="tx1">
                    <a:tint val="75000"/>
                  </a:schemeClr>
                </a:solidFill>
              </a:defRPr>
            </a:lvl9pPr>
          </a:lstStyle>
          <a:p>
            <a:pPr marL="0" marR="0" lvl="0" indent="0" algn="l" defTabSz="1216436"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5" name="Text Placeholder 4"/>
          <p:cNvSpPr>
            <a:spLocks noGrp="1"/>
          </p:cNvSpPr>
          <p:nvPr>
            <p:ph type="body" sz="quarter" idx="11"/>
          </p:nvPr>
        </p:nvSpPr>
        <p:spPr>
          <a:xfrm>
            <a:off x="5459629" y="371270"/>
            <a:ext cx="6216299" cy="3711785"/>
          </a:xfrm>
        </p:spPr>
        <p:txBody>
          <a:bodyPr wrap="square" anchor="b" anchorCtr="0">
            <a:spAutoFit/>
          </a:bodyPr>
          <a:lstStyle>
            <a:lvl1pPr marL="0" indent="0">
              <a:buNone/>
              <a:defRPr sz="8933" spc="-201">
                <a:gradFill>
                  <a:gsLst>
                    <a:gs pos="1250">
                      <a:schemeClr val="tx1"/>
                    </a:gs>
                    <a:gs pos="100000">
                      <a:schemeClr val="tx1"/>
                    </a:gs>
                  </a:gsLst>
                  <a:lin ang="5400000" scaled="0"/>
                </a:gradFill>
              </a:defRPr>
            </a:lvl1pPr>
          </a:lstStyle>
          <a:p>
            <a:pPr lvl="0"/>
            <a:r>
              <a:rPr lang="en-US" smtClean="0"/>
              <a:t>Click to edit Master text styles</a:t>
            </a:r>
          </a:p>
        </p:txBody>
      </p:sp>
      <p:sp>
        <p:nvSpPr>
          <p:cNvPr id="2" name="Rectangle 1"/>
          <p:cNvSpPr/>
          <p:nvPr userDrawn="1"/>
        </p:nvSpPr>
        <p:spPr bwMode="hidden">
          <a:xfrm>
            <a:off x="0" y="4175760"/>
            <a:ext cx="5157544" cy="26822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820" tIns="60820" rIns="60820" bIns="60820" numCol="1" spcCol="0" rtlCol="0" fromWordArt="0" anchor="ctr" anchorCtr="0" forceAA="0" compatLnSpc="1">
            <a:prstTxWarp prst="textNoShape">
              <a:avLst/>
            </a:prstTxWarp>
            <a:noAutofit/>
          </a:bodyPr>
          <a:lstStyle/>
          <a:p>
            <a:pPr algn="ctr" defTabSz="1216084" fontAlgn="base">
              <a:spcBef>
                <a:spcPct val="0"/>
              </a:spcBef>
              <a:spcAft>
                <a:spcPct val="0"/>
              </a:spcAft>
            </a:pPr>
            <a:endParaRPr lang="en-US" sz="253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203253" y="4401189"/>
            <a:ext cx="4772715" cy="3545587"/>
          </a:xfrm>
        </p:spPr>
        <p:txBody>
          <a:bodyPr wrap="square" anchor="t" anchorCtr="0">
            <a:sp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12800" b="0" kern="1200" cap="none" spc="-533" baseline="0" dirty="0" smtClean="0">
                <a:ln w="3175">
                  <a:noFill/>
                </a:ln>
                <a:gradFill>
                  <a:gsLst>
                    <a:gs pos="100000">
                      <a:schemeClr val="tx1"/>
                    </a:gs>
                    <a:gs pos="1000">
                      <a:schemeClr val="tx1"/>
                    </a:gs>
                  </a:gsLst>
                  <a:lin ang="5400000" scaled="0"/>
                </a:gradFill>
                <a:effectLst/>
                <a:latin typeface="+mj-lt"/>
                <a:ea typeface="+mn-ea"/>
                <a:cs typeface="Arial" charset="0"/>
              </a:defRPr>
            </a:lvl1pPr>
          </a:lstStyle>
          <a:p>
            <a:pPr lvl="0"/>
            <a:r>
              <a:rPr lang="en-US" dirty="0" smtClean="0"/>
              <a:t>click to…</a:t>
            </a:r>
          </a:p>
        </p:txBody>
      </p:sp>
      <p:pic>
        <p:nvPicPr>
          <p:cNvPr id="11" name="Picture 10"/>
          <p:cNvPicPr>
            <a:picLocks noChangeAspect="1" noChangeArrowheads="1"/>
          </p:cNvPicPr>
          <p:nvPr userDrawn="1"/>
        </p:nvPicPr>
        <p:blipFill>
          <a:blip r:embed="rId3" cstate="print">
            <a:lum bright="100000" contrast="100000"/>
            <a:extLst>
              <a:ext uri="{28A0092B-C50C-407E-A947-70E740481C1C}">
                <a14:useLocalDpi xmlns:a14="http://schemas.microsoft.com/office/drawing/2010/main" val="0"/>
              </a:ext>
            </a:extLst>
          </a:blip>
          <a:srcRect/>
          <a:stretch>
            <a:fillRect/>
          </a:stretch>
        </p:blipFill>
        <p:spPr bwMode="auto">
          <a:xfrm>
            <a:off x="5459704" y="6473941"/>
            <a:ext cx="1047481" cy="17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32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ighlights Lowligh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11612365" y="6563597"/>
            <a:ext cx="579639" cy="251115"/>
          </a:xfrm>
          <a:prstGeom prst="rect">
            <a:avLst/>
          </a:prstGeom>
        </p:spPr>
        <p:txBody>
          <a:bodyPr anchor="ctr"/>
          <a:lstStyle>
            <a:lvl1pPr algn="r">
              <a:defRPr sz="1600" baseline="0">
                <a:solidFill>
                  <a:schemeClr val="tx1"/>
                </a:solidFill>
              </a:defRPr>
            </a:lvl1pPr>
          </a:lstStyle>
          <a:p>
            <a:pPr defTabSz="1450440"/>
            <a:fld id="{B6F15528-21DE-4FAA-801E-634DDDAF4B2B}" type="slidenum">
              <a:rPr lang="en-US" smtClean="0">
                <a:solidFill>
                  <a:srgbClr val="FFFFFF"/>
                </a:solidFill>
              </a:rPr>
              <a:pPr defTabSz="1450440"/>
              <a:t>‹#›</a:t>
            </a:fld>
            <a:endParaRPr lang="en-US" dirty="0">
              <a:solidFill>
                <a:srgbClr val="FFFFFF"/>
              </a:solidFill>
            </a:endParaRPr>
          </a:p>
        </p:txBody>
      </p:sp>
      <p:sp>
        <p:nvSpPr>
          <p:cNvPr id="6" name="Content Placeholder 5"/>
          <p:cNvSpPr>
            <a:spLocks noGrp="1"/>
          </p:cNvSpPr>
          <p:nvPr>
            <p:ph sz="quarter" idx="10"/>
          </p:nvPr>
        </p:nvSpPr>
        <p:spPr>
          <a:xfrm>
            <a:off x="47812" y="651599"/>
            <a:ext cx="5673661" cy="3315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5"/>
          <p:cNvSpPr>
            <a:spLocks noGrp="1"/>
          </p:cNvSpPr>
          <p:nvPr>
            <p:ph sz="quarter" idx="11"/>
          </p:nvPr>
        </p:nvSpPr>
        <p:spPr>
          <a:xfrm>
            <a:off x="6056158" y="651599"/>
            <a:ext cx="5673661" cy="3315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5947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chemeClr val="accent1">
              <a:alpha val="90000"/>
            </a:schemeClr>
          </a:solidFill>
        </p:spPr>
        <p:txBody>
          <a:bodyPr>
            <a:normAutofit/>
          </a:bodyPr>
          <a:lstStyle>
            <a:lvl1pPr>
              <a:lnSpc>
                <a:spcPct val="100000"/>
              </a:lnSpc>
              <a:defRPr sz="4000">
                <a:latin typeface="Segoe UI Light" pitchFamily="34" charset="0"/>
              </a:defRPr>
            </a:lvl1pPr>
          </a:lstStyle>
          <a:p>
            <a:pPr lvl="0"/>
            <a:r>
              <a:rPr lang="en-US" dirty="0" smtClean="0"/>
              <a:t>Click to edit slide content</a:t>
            </a:r>
          </a:p>
        </p:txBody>
      </p:sp>
      <p:sp>
        <p:nvSpPr>
          <p:cNvPr id="3" name="Date Placeholder 2"/>
          <p:cNvSpPr>
            <a:spLocks noGrp="1"/>
          </p:cNvSpPr>
          <p:nvPr>
            <p:ph type="dt" sz="half" idx="10"/>
          </p:nvPr>
        </p:nvSpPr>
        <p:spPr>
          <a:xfrm>
            <a:off x="0" y="6356352"/>
            <a:ext cx="2844800" cy="365125"/>
          </a:xfrm>
          <a:prstGeom prst="rect">
            <a:avLst/>
          </a:prstGeom>
        </p:spPr>
        <p:txBody>
          <a:bodyPr/>
          <a:lstStyle>
            <a:lvl1pPr>
              <a:defRPr>
                <a:solidFill>
                  <a:schemeClr val="tx1"/>
                </a:solidFill>
              </a:defRPr>
            </a:lvl1pPr>
          </a:lstStyle>
          <a:p>
            <a:fld id="{EA7FCA74-5C69-784C-88D8-83EE75392F8C}" type="datetime1">
              <a:rPr lang="en-US" smtClean="0">
                <a:solidFill>
                  <a:srgbClr val="FFFFFF"/>
                </a:solidFill>
              </a:rPr>
              <a:pPr/>
              <a:t>4/22/2015</a:t>
            </a:fld>
            <a:endParaRPr lang="en-US" dirty="0">
              <a:solidFill>
                <a:srgbClr val="FFFFFF"/>
              </a:solidFill>
            </a:endParaRPr>
          </a:p>
        </p:txBody>
      </p:sp>
      <p:sp>
        <p:nvSpPr>
          <p:cNvPr id="4" name="Slide Number Placeholder 3"/>
          <p:cNvSpPr>
            <a:spLocks noGrp="1"/>
          </p:cNvSpPr>
          <p:nvPr>
            <p:ph type="sldNum" sz="quarter" idx="11"/>
          </p:nvPr>
        </p:nvSpPr>
        <p:spPr>
          <a:xfrm>
            <a:off x="520837" y="6356356"/>
            <a:ext cx="2843952" cy="365125"/>
          </a:xfrm>
          <a:prstGeom prst="rect">
            <a:avLst/>
          </a:prstGeom>
        </p:spPr>
        <p:txBody>
          <a:bodyPr/>
          <a:lstStyle>
            <a:lvl1pPr>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620857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flowing text section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10361613" y="6130438"/>
            <a:ext cx="1146283" cy="370396"/>
          </a:xfrm>
          <a:prstGeom prst="rect">
            <a:avLst/>
          </a:prstGeom>
        </p:spPr>
        <p:txBody>
          <a:bodyPr/>
          <a:lstStyle>
            <a:lvl1pPr>
              <a:defRPr>
                <a:solidFill>
                  <a:schemeClr val="tx1"/>
                </a:solidFill>
              </a:defRPr>
            </a:lvl1pPr>
          </a:lstStyle>
          <a:p>
            <a:fld id="{DFC91667-102A-844F-9BF3-C424180DEE0D}" type="datetime1">
              <a:rPr lang="en-US" smtClean="0">
                <a:solidFill>
                  <a:prstClr val="white"/>
                </a:solidFill>
              </a:rPr>
              <a:pPr/>
              <a:t>4/22/2015</a:t>
            </a:fld>
            <a:endParaRPr lang="en-US" dirty="0">
              <a:solidFill>
                <a:prstClr val="white"/>
              </a:solidFill>
            </a:endParaRPr>
          </a:p>
        </p:txBody>
      </p:sp>
      <p:sp>
        <p:nvSpPr>
          <p:cNvPr id="4" name="Slide Number Placeholder 3"/>
          <p:cNvSpPr>
            <a:spLocks noGrp="1"/>
          </p:cNvSpPr>
          <p:nvPr>
            <p:ph type="sldNum" sz="quarter" idx="11"/>
          </p:nvPr>
        </p:nvSpPr>
        <p:spPr>
          <a:xfrm>
            <a:off x="520837" y="6356356"/>
            <a:ext cx="2843952" cy="365125"/>
          </a:xfrm>
          <a:prstGeom prst="rect">
            <a:avLst/>
          </a:prstGeom>
        </p:spPr>
        <p:txBody>
          <a:bodyPr/>
          <a:lstStyle>
            <a:lvl1pPr>
              <a:defRPr>
                <a:solidFill>
                  <a:srgbClr val="FFFFFF"/>
                </a:solidFill>
              </a:defRPr>
            </a:lvl1pPr>
          </a:lstStyle>
          <a:p>
            <a:fld id="{74A398B2-5A34-1A4A-811E-F4027282568C}" type="slidenum">
              <a:rPr lang="en-US" smtClean="0"/>
              <a:pPr/>
              <a:t>‹#›</a:t>
            </a:fld>
            <a:endParaRPr lang="en-US" dirty="0"/>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3200"/>
            </a:lvl1pPr>
          </a:lstStyle>
          <a:p>
            <a:r>
              <a:rPr lang="en-US" dirty="0"/>
              <a:t>Click to edit slide </a:t>
            </a:r>
            <a:r>
              <a:rPr lang="en-US" dirty="0" smtClean="0"/>
              <a:t>title</a:t>
            </a:r>
            <a:endParaRPr lang="en-US" dirty="0"/>
          </a:p>
        </p:txBody>
      </p:sp>
      <p:sp>
        <p:nvSpPr>
          <p:cNvPr id="10" name="Text Placeholder 11"/>
          <p:cNvSpPr>
            <a:spLocks noGrp="1"/>
          </p:cNvSpPr>
          <p:nvPr>
            <p:ph type="body" sz="quarter" idx="12"/>
          </p:nvPr>
        </p:nvSpPr>
        <p:spPr>
          <a:xfrm>
            <a:off x="3048000" y="1143000"/>
            <a:ext cx="4572000" cy="4572000"/>
          </a:xfrm>
          <a:solidFill>
            <a:schemeClr val="accent2"/>
          </a:solidFill>
        </p:spPr>
        <p:txBody>
          <a:bodyPr>
            <a:noAutofit/>
          </a:bodyPr>
          <a:lstStyle>
            <a:lvl1pPr>
              <a:lnSpc>
                <a:spcPct val="100000"/>
              </a:lnSpc>
              <a:defRPr sz="2133">
                <a:solidFill>
                  <a:srgbClr val="000000"/>
                </a:solidFill>
              </a:defRPr>
            </a:lvl1pPr>
            <a:lvl2pPr>
              <a:lnSpc>
                <a:spcPct val="100000"/>
              </a:lnSpc>
              <a:defRPr sz="3200"/>
            </a:lvl2pPr>
            <a:lvl3pPr>
              <a:lnSpc>
                <a:spcPct val="100000"/>
              </a:lnSpc>
              <a:defRPr sz="3200"/>
            </a:lvl3pPr>
            <a:lvl4pPr>
              <a:lnSpc>
                <a:spcPct val="100000"/>
              </a:lnSpc>
              <a:defRPr sz="3200"/>
            </a:lvl4pPr>
            <a:lvl5pPr>
              <a:lnSpc>
                <a:spcPct val="100000"/>
              </a:lnSpc>
              <a:defRPr sz="3200"/>
            </a:lvl5pPr>
          </a:lstStyle>
          <a:p>
            <a:pPr lvl="0"/>
            <a:endParaRPr lang="en-US" dirty="0"/>
          </a:p>
        </p:txBody>
      </p:sp>
      <p:sp>
        <p:nvSpPr>
          <p:cNvPr id="11"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2133"/>
            </a:lvl1pPr>
            <a:lvl2pPr>
              <a:lnSpc>
                <a:spcPct val="100000"/>
              </a:lnSpc>
              <a:defRPr sz="3200"/>
            </a:lvl2pPr>
            <a:lvl3pPr>
              <a:lnSpc>
                <a:spcPct val="100000"/>
              </a:lnSpc>
              <a:defRPr sz="3200"/>
            </a:lvl3pPr>
            <a:lvl4pPr>
              <a:lnSpc>
                <a:spcPct val="100000"/>
              </a:lnSpc>
              <a:defRPr sz="3200"/>
            </a:lvl4pPr>
            <a:lvl5pPr>
              <a:lnSpc>
                <a:spcPct val="100000"/>
              </a:lnSpc>
              <a:defRPr sz="3200"/>
            </a:lvl5pPr>
          </a:lstStyle>
          <a:p>
            <a:pPr lvl="0"/>
            <a:endParaRPr lang="en-US" dirty="0"/>
          </a:p>
        </p:txBody>
      </p:sp>
    </p:spTree>
    <p:extLst>
      <p:ext uri="{BB962C8B-B14F-4D97-AF65-F5344CB8AC3E}">
        <p14:creationId xmlns:p14="http://schemas.microsoft.com/office/powerpoint/2010/main" val="42923568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574349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788281"/>
            <a:ext cx="11151917" cy="3250120"/>
          </a:xfrm>
        </p:spPr>
        <p:txBody>
          <a:bodyPr anchor="b" anchorCtr="0"/>
          <a:lstStyle>
            <a:lvl1pPr>
              <a:defRPr sz="11733" spc="-400" baseline="0">
                <a:gradFill>
                  <a:gsLst>
                    <a:gs pos="100000">
                      <a:schemeClr val="tx2"/>
                    </a:gs>
                    <a:gs pos="0">
                      <a:schemeClr val="tx2"/>
                    </a:gs>
                  </a:gsLst>
                  <a:lin ang="5400000" scaled="0"/>
                </a:gradFill>
              </a:defRPr>
            </a:lvl1pPr>
          </a:lstStyle>
          <a:p>
            <a:r>
              <a:rPr lang="en-US" dirty="0" smtClean="0"/>
              <a:t>Click to edit title style</a:t>
            </a:r>
            <a:endParaRPr lang="en-US" dirty="0"/>
          </a:p>
        </p:txBody>
      </p:sp>
      <p:grpSp>
        <p:nvGrpSpPr>
          <p:cNvPr id="4" name="Group 3"/>
          <p:cNvGrpSpPr/>
          <p:nvPr userDrawn="1"/>
        </p:nvGrpSpPr>
        <p:grpSpPr>
          <a:xfrm>
            <a:off x="7059449" y="6348377"/>
            <a:ext cx="4959556" cy="363739"/>
            <a:chOff x="7059449" y="6348377"/>
            <a:chExt cx="4959556" cy="363739"/>
          </a:xfrm>
        </p:grpSpPr>
        <p:sp>
          <p:nvSpPr>
            <p:cNvPr id="5" name="Text Placeholder 4"/>
            <p:cNvSpPr txBox="1">
              <a:spLocks/>
            </p:cNvSpPr>
            <p:nvPr userDrawn="1"/>
          </p:nvSpPr>
          <p:spPr>
            <a:xfrm>
              <a:off x="7059449" y="6385783"/>
              <a:ext cx="4176713" cy="288925"/>
            </a:xfrm>
            <a:prstGeom prst="rect">
              <a:avLst/>
            </a:prstGeom>
          </p:spPr>
          <p:txBody>
            <a:bodyPr vert="horz" lIns="91440" tIns="45720" rIns="91440" bIns="45720" rtlCol="0" anchor="ctr"/>
            <a:lstStyle>
              <a:defPPr>
                <a:defRPr lang="es-ES"/>
              </a:defPPr>
              <a:lvl1pPr marL="0" indent="0" algn="ctr" defTabSz="914400" rtl="0" eaLnBrk="1" latinLnBrk="0" hangingPunct="1">
                <a:buNone/>
                <a:defRPr sz="1600" b="0"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lvl1pPr>
              <a:lvl2pPr marL="457304" indent="0" algn="l" defTabSz="914400" rtl="0" eaLnBrk="1" latinLnBrk="0" hangingPunct="1">
                <a:buNone/>
                <a:defRPr sz="1800" kern="1200">
                  <a:solidFill>
                    <a:schemeClr val="tx1"/>
                  </a:solidFill>
                  <a:latin typeface="+mn-lt"/>
                  <a:ea typeface="+mn-ea"/>
                  <a:cs typeface="+mn-cs"/>
                </a:defRPr>
              </a:lvl2pPr>
              <a:lvl3pPr marL="914607" indent="0" algn="l" defTabSz="914400" rtl="0" eaLnBrk="1" latinLnBrk="0" hangingPunct="1">
                <a:buNone/>
                <a:defRPr sz="1800" kern="1200">
                  <a:solidFill>
                    <a:schemeClr val="tx1"/>
                  </a:solidFill>
                  <a:latin typeface="+mn-lt"/>
                  <a:ea typeface="+mn-ea"/>
                  <a:cs typeface="+mn-cs"/>
                </a:defRPr>
              </a:lvl3pPr>
              <a:lvl4pPr marL="1371912" indent="0" algn="l" defTabSz="914400" rtl="0" eaLnBrk="1" latinLnBrk="0" hangingPunct="1">
                <a:buNone/>
                <a:defRPr sz="1800" kern="1200">
                  <a:solidFill>
                    <a:schemeClr val="tx1"/>
                  </a:solidFill>
                  <a:latin typeface="+mn-lt"/>
                  <a:ea typeface="+mn-ea"/>
                  <a:cs typeface="+mn-cs"/>
                </a:defRPr>
              </a:lvl4pPr>
              <a:lvl5pPr marL="1829215"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Independent Experts – Real World Answers</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9319" y="6348377"/>
              <a:ext cx="889686" cy="363739"/>
            </a:xfrm>
            <a:prstGeom prst="rect">
              <a:avLst/>
            </a:prstGeom>
          </p:spPr>
        </p:pic>
      </p:grpSp>
    </p:spTree>
    <p:extLst>
      <p:ext uri="{BB962C8B-B14F-4D97-AF65-F5344CB8AC3E}">
        <p14:creationId xmlns:p14="http://schemas.microsoft.com/office/powerpoint/2010/main" val="148050238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65111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63638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smtClean="0">
                <a:gradFill>
                  <a:gsLst>
                    <a:gs pos="5833">
                      <a:srgbClr val="0072C6"/>
                    </a:gs>
                    <a:gs pos="15000">
                      <a:srgbClr val="0072C6"/>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3307421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smtClean="0">
                <a:gradFill>
                  <a:gsLst>
                    <a:gs pos="5833">
                      <a:srgbClr val="0072C6"/>
                    </a:gs>
                    <a:gs pos="15000">
                      <a:srgbClr val="0072C6"/>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2460777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025357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655904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8837569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57279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41605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640553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64624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73"/>
            <a:ext cx="10240453" cy="461665"/>
          </a:xfrm>
        </p:spPr>
        <p:txBody>
          <a:bodyPr>
            <a:noAutofit/>
          </a:bodyPr>
          <a:lstStyle>
            <a:lvl1pPr marL="0" indent="0" algn="l">
              <a:lnSpc>
                <a:spcPct val="90000"/>
              </a:lnSpc>
              <a:spcBef>
                <a:spcPts val="0"/>
              </a:spcBef>
              <a:buNone/>
              <a:defRPr lang="en-US" sz="4800" kern="1200" spc="-95" baseline="0" dirty="0">
                <a:gradFill>
                  <a:gsLst>
                    <a:gs pos="2083">
                      <a:schemeClr val="tx1"/>
                    </a:gs>
                    <a:gs pos="99000">
                      <a:schemeClr val="tx1"/>
                    </a:gs>
                  </a:gsLst>
                  <a:lin ang="5400000" scaled="0"/>
                </a:gradFill>
                <a:latin typeface="+mj-lt"/>
                <a:ea typeface="+mn-ea"/>
                <a:cs typeface="+mn-cs"/>
              </a:defRPr>
            </a:lvl1pPr>
            <a:lvl2pPr marL="608154" indent="0" algn="ctr">
              <a:buNone/>
              <a:defRPr>
                <a:solidFill>
                  <a:schemeClr val="tx1">
                    <a:tint val="75000"/>
                  </a:schemeClr>
                </a:solidFill>
              </a:defRPr>
            </a:lvl2pPr>
            <a:lvl3pPr marL="1216436" indent="0" algn="ctr">
              <a:buNone/>
              <a:defRPr>
                <a:solidFill>
                  <a:schemeClr val="tx1">
                    <a:tint val="75000"/>
                  </a:schemeClr>
                </a:solidFill>
              </a:defRPr>
            </a:lvl3pPr>
            <a:lvl4pPr marL="1824638" indent="0" algn="ctr">
              <a:buNone/>
              <a:defRPr>
                <a:solidFill>
                  <a:schemeClr val="tx1">
                    <a:tint val="75000"/>
                  </a:schemeClr>
                </a:solidFill>
              </a:defRPr>
            </a:lvl4pPr>
            <a:lvl5pPr marL="2432871" indent="0" algn="ctr">
              <a:buNone/>
              <a:defRPr>
                <a:solidFill>
                  <a:schemeClr val="tx1">
                    <a:tint val="75000"/>
                  </a:schemeClr>
                </a:solidFill>
              </a:defRPr>
            </a:lvl5pPr>
            <a:lvl6pPr marL="3041029" indent="0" algn="ctr">
              <a:buNone/>
              <a:defRPr>
                <a:solidFill>
                  <a:schemeClr val="tx1">
                    <a:tint val="75000"/>
                  </a:schemeClr>
                </a:solidFill>
              </a:defRPr>
            </a:lvl6pPr>
            <a:lvl7pPr marL="3649295" indent="0" algn="ctr">
              <a:buNone/>
              <a:defRPr>
                <a:solidFill>
                  <a:schemeClr val="tx1">
                    <a:tint val="75000"/>
                  </a:schemeClr>
                </a:solidFill>
              </a:defRPr>
            </a:lvl7pPr>
            <a:lvl8pPr marL="4257503" indent="0" algn="ctr">
              <a:buNone/>
              <a:defRPr>
                <a:solidFill>
                  <a:schemeClr val="tx1">
                    <a:tint val="75000"/>
                  </a:schemeClr>
                </a:solidFill>
              </a:defRPr>
            </a:lvl8pPr>
            <a:lvl9pPr marL="4865736" indent="0" algn="ctr">
              <a:buNone/>
              <a:defRPr>
                <a:solidFill>
                  <a:schemeClr val="tx1">
                    <a:tint val="75000"/>
                  </a:schemeClr>
                </a:solidFill>
              </a:defRPr>
            </a:lvl9pPr>
          </a:lstStyle>
          <a:p>
            <a:pPr marL="0" marR="0" lvl="0" indent="0" algn="l" defTabSz="1216436"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567" y="2739679"/>
            <a:ext cx="10245219"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12800" b="0" kern="1200" cap="none" spc="-533"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599" y="1447800"/>
            <a:ext cx="10240453" cy="914096"/>
          </a:xfrm>
        </p:spPr>
        <p:txBody>
          <a:bodyPr wrap="square" anchor="ctr">
            <a:noAutofit/>
          </a:bodyPr>
          <a:lstStyle>
            <a:lvl1pPr marL="0" indent="0">
              <a:buNone/>
              <a:defRPr sz="8933" spc="-201"/>
            </a:lvl1pPr>
          </a:lstStyle>
          <a:p>
            <a:pPr lvl="0"/>
            <a:r>
              <a:rPr lang="en-US" smtClean="0"/>
              <a:t>Click to edit Master text styles</a:t>
            </a:r>
          </a:p>
        </p:txBody>
      </p:sp>
      <p:pic>
        <p:nvPicPr>
          <p:cNvPr id="6" name="Picture 5"/>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5675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099627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330448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996049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36502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204873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041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1085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1505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1856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63780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101566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724848"/>
          </a:xfrm>
          <a:prstGeom prst="rect">
            <a:avLst/>
          </a:prstGeom>
        </p:spPr>
        <p:txBody>
          <a:bodyPr/>
          <a:lstStyle>
            <a:lvl1pPr marL="378028" indent="-378028">
              <a:buFont typeface="Wingdings" pitchFamily="2" charset="2"/>
              <a:buChar char=""/>
              <a:defRPr sz="5333"/>
            </a:lvl1pPr>
            <a:lvl2pPr marL="688492" indent="-310476">
              <a:buFont typeface="Wingdings" pitchFamily="2" charset="2"/>
              <a:buChar char=""/>
              <a:defRPr>
                <a:latin typeface="+mn-lt"/>
              </a:defRPr>
            </a:lvl2pPr>
            <a:lvl3pPr marL="986283" indent="-297785">
              <a:buFont typeface="Wingdings" pitchFamily="2" charset="2"/>
              <a:buChar char=""/>
              <a:tabLst/>
              <a:defRPr>
                <a:latin typeface="+mn-lt"/>
              </a:defRPr>
            </a:lvl3pPr>
            <a:lvl4pPr marL="1216484" indent="-230152">
              <a:buFont typeface="Wingdings" pitchFamily="2" charset="2"/>
              <a:buChar char=""/>
              <a:defRPr>
                <a:latin typeface="+mn-lt"/>
              </a:defRPr>
            </a:lvl4pPr>
            <a:lvl5pPr marL="1446677" indent="-230152">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userDrawn="1"/>
        </p:nvGrpSpPr>
        <p:grpSpPr>
          <a:xfrm>
            <a:off x="7059449" y="6348377"/>
            <a:ext cx="4959556" cy="363739"/>
            <a:chOff x="7059449" y="6348377"/>
            <a:chExt cx="4959556" cy="363739"/>
          </a:xfrm>
        </p:grpSpPr>
        <p:sp>
          <p:nvSpPr>
            <p:cNvPr id="9" name="Text Placeholder 4"/>
            <p:cNvSpPr txBox="1">
              <a:spLocks/>
            </p:cNvSpPr>
            <p:nvPr userDrawn="1"/>
          </p:nvSpPr>
          <p:spPr>
            <a:xfrm>
              <a:off x="7059449" y="6385783"/>
              <a:ext cx="4176713" cy="288925"/>
            </a:xfrm>
            <a:prstGeom prst="rect">
              <a:avLst/>
            </a:prstGeom>
          </p:spPr>
          <p:txBody>
            <a:bodyPr vert="horz" lIns="91440" tIns="45720" rIns="91440" bIns="45720" rtlCol="0" anchor="ctr"/>
            <a:lstStyle>
              <a:defPPr>
                <a:defRPr lang="es-ES"/>
              </a:defPPr>
              <a:lvl1pPr marL="0" indent="0" algn="ctr" defTabSz="914400" rtl="0" eaLnBrk="1" latinLnBrk="0" hangingPunct="1">
                <a:buNone/>
                <a:defRPr sz="1600" b="0"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lvl1pPr>
              <a:lvl2pPr marL="457304" indent="0" algn="l" defTabSz="914400" rtl="0" eaLnBrk="1" latinLnBrk="0" hangingPunct="1">
                <a:buNone/>
                <a:defRPr sz="1800" kern="1200">
                  <a:solidFill>
                    <a:schemeClr val="tx1"/>
                  </a:solidFill>
                  <a:latin typeface="+mn-lt"/>
                  <a:ea typeface="+mn-ea"/>
                  <a:cs typeface="+mn-cs"/>
                </a:defRPr>
              </a:lvl2pPr>
              <a:lvl3pPr marL="914607" indent="0" algn="l" defTabSz="914400" rtl="0" eaLnBrk="1" latinLnBrk="0" hangingPunct="1">
                <a:buNone/>
                <a:defRPr sz="1800" kern="1200">
                  <a:solidFill>
                    <a:schemeClr val="tx1"/>
                  </a:solidFill>
                  <a:latin typeface="+mn-lt"/>
                  <a:ea typeface="+mn-ea"/>
                  <a:cs typeface="+mn-cs"/>
                </a:defRPr>
              </a:lvl3pPr>
              <a:lvl4pPr marL="1371912" indent="0" algn="l" defTabSz="914400" rtl="0" eaLnBrk="1" latinLnBrk="0" hangingPunct="1">
                <a:buNone/>
                <a:defRPr sz="1800" kern="1200">
                  <a:solidFill>
                    <a:schemeClr val="tx1"/>
                  </a:solidFill>
                  <a:latin typeface="+mn-lt"/>
                  <a:ea typeface="+mn-ea"/>
                  <a:cs typeface="+mn-cs"/>
                </a:defRPr>
              </a:lvl4pPr>
              <a:lvl5pPr marL="1829215"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Independent Experts – Real World Answers</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9319" y="6348377"/>
              <a:ext cx="889686" cy="363739"/>
            </a:xfrm>
            <a:prstGeom prst="rect">
              <a:avLst/>
            </a:prstGeom>
          </p:spPr>
        </p:pic>
      </p:grpSp>
    </p:spTree>
    <p:extLst>
      <p:ext uri="{BB962C8B-B14F-4D97-AF65-F5344CB8AC3E}">
        <p14:creationId xmlns:p14="http://schemas.microsoft.com/office/powerpoint/2010/main" val="2305798897"/>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901031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Title 1"/>
          <p:cNvSpPr txBox="1">
            <a:spLocks/>
          </p:cNvSpPr>
          <p:nvPr userDrawn="1"/>
        </p:nvSpPr>
        <p:spPr>
          <a:xfrm>
            <a:off x="269240" y="289511"/>
            <a:ext cx="11655840" cy="89966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dirty="0">
                <a:gradFill>
                  <a:gsLst>
                    <a:gs pos="1250">
                      <a:srgbClr val="505050"/>
                    </a:gs>
                    <a:gs pos="100000">
                      <a:srgbClr val="505050"/>
                    </a:gs>
                  </a:gsLst>
                  <a:lin ang="5400000" scaled="0"/>
                </a:gradFill>
              </a:rPr>
              <a:t>Click to edit Master title style</a:t>
            </a:r>
          </a:p>
        </p:txBody>
      </p:sp>
    </p:spTree>
    <p:extLst>
      <p:ext uri="{BB962C8B-B14F-4D97-AF65-F5344CB8AC3E}">
        <p14:creationId xmlns:p14="http://schemas.microsoft.com/office/powerpoint/2010/main" val="180034462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3812" y="1684475"/>
            <a:ext cx="11151918" cy="3138399"/>
          </a:xfrm>
        </p:spPr>
        <p:txBody>
          <a:bodyPr/>
          <a:lstStyle>
            <a:lvl1pPr>
              <a:lnSpc>
                <a:spcPct val="150000"/>
              </a:lnSpc>
              <a:buClr>
                <a:schemeClr val="accent4"/>
              </a:buClr>
              <a:defRPr b="1"/>
            </a:lvl1pPr>
            <a:lvl2pPr>
              <a:lnSpc>
                <a:spcPct val="150000"/>
              </a:lnSpc>
              <a:buClr>
                <a:schemeClr val="accent4"/>
              </a:buClr>
              <a:defRPr b="1"/>
            </a:lvl2pPr>
            <a:lvl3pPr>
              <a:lnSpc>
                <a:spcPct val="150000"/>
              </a:lnSpc>
              <a:buClr>
                <a:schemeClr val="accent4"/>
              </a:buClr>
              <a:defRPr b="1"/>
            </a:lvl3pPr>
            <a:lvl4pPr>
              <a:lnSpc>
                <a:spcPct val="150000"/>
              </a:lnSpc>
              <a:buClr>
                <a:schemeClr val="accent4"/>
              </a:buClr>
              <a:defRPr b="1"/>
            </a:lvl4pPr>
            <a:lvl5pPr>
              <a:lnSpc>
                <a:spcPct val="150000"/>
              </a:lnSpc>
              <a:buClr>
                <a:schemeClr val="accent4"/>
              </a:buCl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269242" y="288493"/>
            <a:ext cx="11466488" cy="1163637"/>
          </a:xfrm>
        </p:spPr>
        <p:txBody>
          <a:bodyPr/>
          <a:lstStyle>
            <a:lvl1pPr>
              <a:defRPr sz="4705"/>
            </a:lvl1pPr>
          </a:lstStyle>
          <a:p>
            <a:r>
              <a:rPr lang="en-US" dirty="0" smtClean="0"/>
              <a:t>Click to edit Master title style</a:t>
            </a:r>
            <a:endParaRPr lang="pt-PT" dirty="0"/>
          </a:p>
        </p:txBody>
      </p:sp>
    </p:spTree>
    <p:extLst>
      <p:ext uri="{BB962C8B-B14F-4D97-AF65-F5344CB8AC3E}">
        <p14:creationId xmlns:p14="http://schemas.microsoft.com/office/powerpoint/2010/main" val="43258080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14486" y="214390"/>
            <a:ext cx="11166208" cy="856857"/>
          </a:xfrm>
          <a:prstGeom prst="rect">
            <a:avLst/>
          </a:prstGeom>
        </p:spPr>
        <p:txBody>
          <a:bodyPr vert="horz" lIns="68589" tIns="34295" rIns="68589" bIns="34295" rtlCol="0" anchor="ctr">
            <a:noAutofit/>
          </a:bodyPr>
          <a:lstStyle>
            <a:lvl1pPr>
              <a:defRPr sz="3200" baseline="0">
                <a:solidFill>
                  <a:srgbClr val="0D77B6"/>
                </a:solidFill>
              </a:defRPr>
            </a:lvl1pPr>
          </a:lstStyle>
          <a:p>
            <a:r>
              <a:rPr lang="en-US" dirty="0" err="1" smtClean="0"/>
              <a:t>Título</a:t>
            </a:r>
            <a:r>
              <a:rPr lang="en-US" dirty="0" smtClean="0"/>
              <a:t> </a:t>
            </a:r>
            <a:r>
              <a:rPr lang="en-US" dirty="0" err="1" smtClean="0"/>
              <a:t>Sessão</a:t>
            </a:r>
            <a:r>
              <a:rPr lang="en-US" dirty="0" smtClean="0"/>
              <a:t> | DEVELOPERS</a:t>
            </a:r>
            <a:endParaRPr lang="en-US" dirty="0"/>
          </a:p>
        </p:txBody>
      </p:sp>
      <p:sp>
        <p:nvSpPr>
          <p:cNvPr id="7" name="Content Placeholder 6"/>
          <p:cNvSpPr>
            <a:spLocks noGrp="1"/>
          </p:cNvSpPr>
          <p:nvPr>
            <p:ph sz="quarter" idx="10" hasCustomPrompt="1"/>
          </p:nvPr>
        </p:nvSpPr>
        <p:spPr>
          <a:xfrm>
            <a:off x="529167" y="1530350"/>
            <a:ext cx="11133667" cy="4375996"/>
          </a:xfrm>
          <a:prstGeom prst="rect">
            <a:avLst/>
          </a:prstGeom>
        </p:spPr>
        <p:txBody>
          <a:bodyPr vert="horz"/>
          <a:lstStyle>
            <a:lvl1pPr>
              <a:defRPr>
                <a:solidFill>
                  <a:srgbClr val="0D77B6"/>
                </a:solidFill>
                <a:latin typeface="Segoe UI Light"/>
                <a:cs typeface="Segoe UI Light"/>
              </a:defRPr>
            </a:lvl1pPr>
            <a:lvl2pPr>
              <a:defRPr sz="2400" baseline="0">
                <a:latin typeface="Segoe UI"/>
                <a:cs typeface="Segoe UI"/>
              </a:defRPr>
            </a:lvl2pPr>
            <a:lvl3pPr>
              <a:defRPr sz="1866">
                <a:latin typeface="Segoe UI"/>
                <a:cs typeface="Segoe UI"/>
              </a:defRPr>
            </a:lvl3pPr>
            <a:lvl4pPr>
              <a:defRPr sz="1600">
                <a:latin typeface="Segoe UI"/>
                <a:cs typeface="Segoe UI"/>
              </a:defRPr>
            </a:lvl4pPr>
            <a:lvl5pPr marL="1828738" indent="0">
              <a:buNone/>
              <a:defRPr sz="1333">
                <a:latin typeface="Segoe UI"/>
                <a:cs typeface="Segoe UI"/>
              </a:defRPr>
            </a:lvl5pPr>
          </a:lstStyle>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p:txBody>
      </p:sp>
    </p:spTree>
    <p:extLst>
      <p:ext uri="{BB962C8B-B14F-4D97-AF65-F5344CB8AC3E}">
        <p14:creationId xmlns:p14="http://schemas.microsoft.com/office/powerpoint/2010/main" val="29285453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4367"/>
            <a:fld id="{199ABF87-67DF-4474-8EF2-B8A857D3097D}" type="datetimeFigureOut">
              <a:rPr lang="en-US" smtClean="0">
                <a:solidFill>
                  <a:srgbClr val="505050"/>
                </a:solidFill>
              </a:rPr>
              <a:pPr defTabSz="914367"/>
              <a:t>4/22/2015</a:t>
            </a:fld>
            <a:endParaRPr lang="en-US" dirty="0">
              <a:solidFill>
                <a:srgbClr val="50505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4367"/>
            <a:endParaRPr lang="en-US" dirty="0">
              <a:solidFill>
                <a:srgbClr val="50505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4367"/>
            <a:fld id="{FC407713-6D7E-441D-A71B-70CD120F3FC1}" type="slidenum">
              <a:rPr lang="en-US" smtClean="0">
                <a:solidFill>
                  <a:srgbClr val="505050"/>
                </a:solidFill>
              </a:rPr>
              <a:pPr defTabSz="914367"/>
              <a:t>‹#›</a:t>
            </a:fld>
            <a:endParaRPr lang="en-US" dirty="0">
              <a:solidFill>
                <a:srgbClr val="505050"/>
              </a:solidFill>
            </a:endParaRPr>
          </a:p>
        </p:txBody>
      </p:sp>
    </p:spTree>
    <p:extLst>
      <p:ext uri="{BB962C8B-B14F-4D97-AF65-F5344CB8AC3E}">
        <p14:creationId xmlns:p14="http://schemas.microsoft.com/office/powerpoint/2010/main" val="16127623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smtClean="0">
                <a:gradFill>
                  <a:gsLst>
                    <a:gs pos="5833">
                      <a:srgbClr val="0072C6"/>
                    </a:gs>
                    <a:gs pos="15000">
                      <a:srgbClr val="0072C6"/>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4164124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smtClean="0">
                <a:gradFill>
                  <a:gsLst>
                    <a:gs pos="5833">
                      <a:srgbClr val="0072C6"/>
                    </a:gs>
                    <a:gs pos="15000">
                      <a:srgbClr val="0072C6"/>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817729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033892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573157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866639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35"/>
            <a:ext cx="11151917" cy="2544287"/>
          </a:xfrm>
          <a:prstGeom prst="rect">
            <a:avLst/>
          </a:prstGeom>
        </p:spPr>
        <p:txBody>
          <a:bodyPr/>
          <a:lstStyle>
            <a:lvl1pPr marL="0" indent="0">
              <a:spcBef>
                <a:spcPts val="3200"/>
              </a:spcBef>
              <a:buNone/>
              <a:defRPr sz="5333">
                <a:gradFill>
                  <a:gsLst>
                    <a:gs pos="100000">
                      <a:schemeClr val="tx2"/>
                    </a:gs>
                    <a:gs pos="0">
                      <a:schemeClr val="tx2"/>
                    </a:gs>
                  </a:gsLst>
                  <a:lin ang="5400000" scaled="0"/>
                </a:gradFill>
                <a:latin typeface="+mj-lt"/>
              </a:defRPr>
            </a:lvl1pPr>
            <a:lvl2pPr marL="0" indent="0">
              <a:buNone/>
              <a:defRPr sz="2667">
                <a:gradFill>
                  <a:gsLst>
                    <a:gs pos="100000">
                      <a:schemeClr val="tx1"/>
                    </a:gs>
                    <a:gs pos="6000">
                      <a:schemeClr val="tx1"/>
                    </a:gs>
                  </a:gsLst>
                  <a:lin ang="5400000" scaled="0"/>
                </a:gradFill>
              </a:defRPr>
            </a:lvl2pPr>
            <a:lvl3pPr marL="308331" indent="0">
              <a:buNone/>
              <a:defRPr sz="2667">
                <a:gradFill>
                  <a:gsLst>
                    <a:gs pos="100000">
                      <a:schemeClr val="tx1"/>
                    </a:gs>
                    <a:gs pos="6000">
                      <a:schemeClr val="tx1"/>
                    </a:gs>
                  </a:gsLst>
                  <a:lin ang="5400000" scaled="0"/>
                </a:gradFill>
              </a:defRPr>
            </a:lvl3pPr>
            <a:lvl4pPr marL="608175" indent="0">
              <a:buNone/>
              <a:defRPr sz="2667">
                <a:gradFill>
                  <a:gsLst>
                    <a:gs pos="100000">
                      <a:schemeClr val="tx1"/>
                    </a:gs>
                    <a:gs pos="6000">
                      <a:schemeClr val="tx1"/>
                    </a:gs>
                  </a:gsLst>
                  <a:lin ang="5400000" scaled="0"/>
                </a:gradFill>
              </a:defRPr>
            </a:lvl4pPr>
            <a:lvl5pPr marL="922965" indent="0">
              <a:buNone/>
              <a:defRPr sz="2667">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4" name="Picture 3"/>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a:spLocks noGrp="1"/>
          </p:cNvSpPr>
          <p:nvPr>
            <p:ph type="ftr" sz="quarter" idx="3"/>
          </p:nvPr>
        </p:nvSpPr>
        <p:spPr>
          <a:xfrm>
            <a:off x="4165098" y="6356356"/>
            <a:ext cx="3861805" cy="365125"/>
          </a:xfrm>
          <a:prstGeom prst="rect">
            <a:avLst/>
          </a:prstGeom>
        </p:spPr>
        <p:txBody>
          <a:bodyPr vert="horz" lIns="91228" tIns="45615" rIns="91228" bIns="45615" rtlCol="0" anchor="ctr"/>
          <a:lstStyle>
            <a:lvl1pPr algn="ctr">
              <a:defRPr sz="1200">
                <a:gradFill>
                  <a:gsLst>
                    <a:gs pos="50000">
                      <a:schemeClr val="tx1"/>
                    </a:gs>
                    <a:gs pos="100000">
                      <a:schemeClr val="tx1"/>
                    </a:gs>
                  </a:gsLst>
                  <a:lin ang="5400000" scaled="0"/>
                </a:gradFill>
              </a:defRPr>
            </a:lvl1pPr>
          </a:lstStyle>
          <a:p>
            <a:r>
              <a:rPr lang="en-US" dirty="0" smtClean="0">
                <a:gradFill>
                  <a:gsLst>
                    <a:gs pos="50000">
                      <a:srgbClr val="FFFFFF"/>
                    </a:gs>
                    <a:gs pos="100000">
                      <a:srgbClr val="FFFFFF"/>
                    </a:gs>
                  </a:gsLst>
                  <a:lin ang="5400000" scaled="0"/>
                </a:gradFill>
              </a:rPr>
              <a:t>Microsoft Confidential</a:t>
            </a:r>
            <a:endParaRPr lang="en-US" dirty="0">
              <a:gradFill>
                <a:gsLst>
                  <a:gs pos="50000">
                    <a:srgbClr val="FFFFFF"/>
                  </a:gs>
                  <a:gs pos="100000">
                    <a:srgbClr val="FFFFFF"/>
                  </a:gs>
                </a:gsLst>
                <a:lin ang="5400000" scaled="0"/>
              </a:gradFill>
            </a:endParaRPr>
          </a:p>
        </p:txBody>
      </p:sp>
      <p:sp>
        <p:nvSpPr>
          <p:cNvPr id="7" name="Slide Number Placeholder 4"/>
          <p:cNvSpPr>
            <a:spLocks noGrp="1"/>
          </p:cNvSpPr>
          <p:nvPr>
            <p:ph type="sldNum" sz="quarter" idx="4"/>
          </p:nvPr>
        </p:nvSpPr>
        <p:spPr>
          <a:xfrm>
            <a:off x="520837" y="6356356"/>
            <a:ext cx="2843952" cy="365125"/>
          </a:xfrm>
          <a:prstGeom prst="rect">
            <a:avLst/>
          </a:prstGeom>
        </p:spPr>
        <p:txBody>
          <a:bodyPr vert="horz" lIns="91228" tIns="45615" rIns="91228" bIns="45615" rtlCol="0" anchor="ctr"/>
          <a:lstStyle>
            <a:lvl1pPr algn="l">
              <a:defRPr sz="1200">
                <a:gradFill>
                  <a:gsLst>
                    <a:gs pos="50000">
                      <a:schemeClr val="tx1"/>
                    </a:gs>
                    <a:gs pos="100000">
                      <a:schemeClr val="tx1"/>
                    </a:gs>
                  </a:gsLst>
                  <a:lin ang="5400000" scaled="0"/>
                </a:gradFill>
              </a:defRPr>
            </a:lvl1pPr>
          </a:lstStyle>
          <a:p>
            <a:fld id="{F78031D5-97C6-4262-84BC-1C8E7C5DF95E}"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226567734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829751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137539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31860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990239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05192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45486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294569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883292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957365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55906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35"/>
            <a:ext cx="11151917" cy="2544287"/>
          </a:xfrm>
          <a:prstGeom prst="rect">
            <a:avLst/>
          </a:prstGeom>
        </p:spPr>
        <p:txBody>
          <a:bodyPr/>
          <a:lstStyle>
            <a:lvl1pPr marL="0" indent="0">
              <a:spcBef>
                <a:spcPts val="3200"/>
              </a:spcBef>
              <a:buNone/>
              <a:defRPr sz="5333">
                <a:gradFill>
                  <a:gsLst>
                    <a:gs pos="100000">
                      <a:schemeClr val="tx1"/>
                    </a:gs>
                    <a:gs pos="0">
                      <a:schemeClr val="tx1"/>
                    </a:gs>
                  </a:gsLst>
                  <a:lin ang="5400000" scaled="0"/>
                </a:gradFill>
                <a:latin typeface="+mj-lt"/>
              </a:defRPr>
            </a:lvl1pPr>
            <a:lvl2pPr marL="0" indent="0">
              <a:buNone/>
              <a:defRPr sz="2667">
                <a:gradFill>
                  <a:gsLst>
                    <a:gs pos="100000">
                      <a:schemeClr val="tx1"/>
                    </a:gs>
                    <a:gs pos="0">
                      <a:schemeClr val="tx1"/>
                    </a:gs>
                  </a:gsLst>
                  <a:lin ang="5400000" scaled="0"/>
                </a:gradFill>
              </a:defRPr>
            </a:lvl2pPr>
            <a:lvl3pPr marL="308331" indent="0">
              <a:buNone/>
              <a:defRPr sz="2667">
                <a:gradFill>
                  <a:gsLst>
                    <a:gs pos="100000">
                      <a:schemeClr val="tx1"/>
                    </a:gs>
                    <a:gs pos="0">
                      <a:schemeClr val="tx1"/>
                    </a:gs>
                  </a:gsLst>
                  <a:lin ang="5400000" scaled="0"/>
                </a:gradFill>
              </a:defRPr>
            </a:lvl3pPr>
            <a:lvl4pPr marL="608175" indent="0">
              <a:buNone/>
              <a:defRPr sz="2667">
                <a:gradFill>
                  <a:gsLst>
                    <a:gs pos="100000">
                      <a:schemeClr val="tx1"/>
                    </a:gs>
                    <a:gs pos="0">
                      <a:schemeClr val="tx1"/>
                    </a:gs>
                  </a:gsLst>
                  <a:lin ang="5400000" scaled="0"/>
                </a:gradFill>
              </a:defRPr>
            </a:lvl4pPr>
            <a:lvl5pPr marL="922965" indent="0">
              <a:buNone/>
              <a:defRPr sz="2667">
                <a:gradFill>
                  <a:gsLst>
                    <a:gs pos="100000">
                      <a:schemeClr val="tx1"/>
                    </a:gs>
                    <a:gs pos="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4" name="Picture 3"/>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a:spLocks noGrp="1"/>
          </p:cNvSpPr>
          <p:nvPr>
            <p:ph type="ftr" sz="quarter" idx="3"/>
          </p:nvPr>
        </p:nvSpPr>
        <p:spPr>
          <a:xfrm>
            <a:off x="4165098" y="6356356"/>
            <a:ext cx="3861805" cy="365125"/>
          </a:xfrm>
          <a:prstGeom prst="rect">
            <a:avLst/>
          </a:prstGeom>
        </p:spPr>
        <p:txBody>
          <a:bodyPr vert="horz" lIns="91228" tIns="45615" rIns="91228" bIns="45615" rtlCol="0" anchor="ctr"/>
          <a:lstStyle>
            <a:lvl1pPr algn="ctr">
              <a:defRPr sz="1200">
                <a:gradFill>
                  <a:gsLst>
                    <a:gs pos="50000">
                      <a:schemeClr val="tx1"/>
                    </a:gs>
                    <a:gs pos="100000">
                      <a:schemeClr val="tx1"/>
                    </a:gs>
                  </a:gsLst>
                  <a:lin ang="5400000" scaled="0"/>
                </a:gradFill>
              </a:defRPr>
            </a:lvl1pPr>
          </a:lstStyle>
          <a:p>
            <a:r>
              <a:rPr lang="en-US" dirty="0" smtClean="0">
                <a:gradFill>
                  <a:gsLst>
                    <a:gs pos="50000">
                      <a:srgbClr val="FFFFFF"/>
                    </a:gs>
                    <a:gs pos="100000">
                      <a:srgbClr val="FFFFFF"/>
                    </a:gs>
                  </a:gsLst>
                  <a:lin ang="5400000" scaled="0"/>
                </a:gradFill>
              </a:rPr>
              <a:t>Microsoft Confidential</a:t>
            </a:r>
            <a:endParaRPr lang="en-US" dirty="0">
              <a:gradFill>
                <a:gsLst>
                  <a:gs pos="50000">
                    <a:srgbClr val="FFFFFF"/>
                  </a:gs>
                  <a:gs pos="100000">
                    <a:srgbClr val="FFFFFF"/>
                  </a:gs>
                </a:gsLst>
                <a:lin ang="5400000" scaled="0"/>
              </a:gradFill>
            </a:endParaRPr>
          </a:p>
        </p:txBody>
      </p:sp>
      <p:sp>
        <p:nvSpPr>
          <p:cNvPr id="7" name="Slide Number Placeholder 4"/>
          <p:cNvSpPr>
            <a:spLocks noGrp="1"/>
          </p:cNvSpPr>
          <p:nvPr>
            <p:ph type="sldNum" sz="quarter" idx="4"/>
          </p:nvPr>
        </p:nvSpPr>
        <p:spPr>
          <a:xfrm>
            <a:off x="520837" y="6356356"/>
            <a:ext cx="2843952" cy="365125"/>
          </a:xfrm>
          <a:prstGeom prst="rect">
            <a:avLst/>
          </a:prstGeom>
        </p:spPr>
        <p:txBody>
          <a:bodyPr vert="horz" lIns="91228" tIns="45615" rIns="91228" bIns="45615" rtlCol="0" anchor="ctr"/>
          <a:lstStyle>
            <a:lvl1pPr algn="l">
              <a:defRPr sz="1200">
                <a:gradFill>
                  <a:gsLst>
                    <a:gs pos="50000">
                      <a:schemeClr val="tx1"/>
                    </a:gs>
                    <a:gs pos="100000">
                      <a:schemeClr val="tx1"/>
                    </a:gs>
                  </a:gsLst>
                  <a:lin ang="5400000" scaled="0"/>
                </a:gradFill>
              </a:defRPr>
            </a:lvl1pPr>
          </a:lstStyle>
          <a:p>
            <a:fld id="{F78031D5-97C6-4262-84BC-1C8E7C5DF95E}"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293165896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750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16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89406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584139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9152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Title 1"/>
          <p:cNvSpPr txBox="1">
            <a:spLocks/>
          </p:cNvSpPr>
          <p:nvPr userDrawn="1"/>
        </p:nvSpPr>
        <p:spPr>
          <a:xfrm>
            <a:off x="269240" y="289511"/>
            <a:ext cx="11655840" cy="89966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dirty="0">
                <a:gradFill>
                  <a:gsLst>
                    <a:gs pos="1250">
                      <a:srgbClr val="505050"/>
                    </a:gs>
                    <a:gs pos="100000">
                      <a:srgbClr val="505050"/>
                    </a:gs>
                  </a:gsLst>
                  <a:lin ang="5400000" scaled="0"/>
                </a:gradFill>
              </a:rPr>
              <a:t>Click to edit Master title style</a:t>
            </a:r>
          </a:p>
        </p:txBody>
      </p:sp>
    </p:spTree>
    <p:extLst>
      <p:ext uri="{BB962C8B-B14F-4D97-AF65-F5344CB8AC3E}">
        <p14:creationId xmlns:p14="http://schemas.microsoft.com/office/powerpoint/2010/main" val="72273337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3812" y="1684475"/>
            <a:ext cx="11151918" cy="3138399"/>
          </a:xfrm>
        </p:spPr>
        <p:txBody>
          <a:bodyPr/>
          <a:lstStyle>
            <a:lvl1pPr>
              <a:lnSpc>
                <a:spcPct val="150000"/>
              </a:lnSpc>
              <a:buClr>
                <a:schemeClr val="accent4"/>
              </a:buClr>
              <a:defRPr b="1"/>
            </a:lvl1pPr>
            <a:lvl2pPr>
              <a:lnSpc>
                <a:spcPct val="150000"/>
              </a:lnSpc>
              <a:buClr>
                <a:schemeClr val="accent4"/>
              </a:buClr>
              <a:defRPr b="1"/>
            </a:lvl2pPr>
            <a:lvl3pPr>
              <a:lnSpc>
                <a:spcPct val="150000"/>
              </a:lnSpc>
              <a:buClr>
                <a:schemeClr val="accent4"/>
              </a:buClr>
              <a:defRPr b="1"/>
            </a:lvl3pPr>
            <a:lvl4pPr>
              <a:lnSpc>
                <a:spcPct val="150000"/>
              </a:lnSpc>
              <a:buClr>
                <a:schemeClr val="accent4"/>
              </a:buClr>
              <a:defRPr b="1"/>
            </a:lvl4pPr>
            <a:lvl5pPr>
              <a:lnSpc>
                <a:spcPct val="150000"/>
              </a:lnSpc>
              <a:buClr>
                <a:schemeClr val="accent4"/>
              </a:buCl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269242" y="288493"/>
            <a:ext cx="11466488" cy="1163637"/>
          </a:xfrm>
        </p:spPr>
        <p:txBody>
          <a:bodyPr/>
          <a:lstStyle>
            <a:lvl1pPr>
              <a:defRPr sz="4705"/>
            </a:lvl1pPr>
          </a:lstStyle>
          <a:p>
            <a:r>
              <a:rPr lang="en-US" dirty="0" smtClean="0"/>
              <a:t>Click to edit Master title style</a:t>
            </a:r>
            <a:endParaRPr lang="pt-PT" dirty="0"/>
          </a:p>
        </p:txBody>
      </p:sp>
    </p:spTree>
    <p:extLst>
      <p:ext uri="{BB962C8B-B14F-4D97-AF65-F5344CB8AC3E}">
        <p14:creationId xmlns:p14="http://schemas.microsoft.com/office/powerpoint/2010/main" val="192639974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14486" y="214390"/>
            <a:ext cx="11166208" cy="856857"/>
          </a:xfrm>
          <a:prstGeom prst="rect">
            <a:avLst/>
          </a:prstGeom>
        </p:spPr>
        <p:txBody>
          <a:bodyPr vert="horz" lIns="68589" tIns="34295" rIns="68589" bIns="34295" rtlCol="0" anchor="ctr">
            <a:noAutofit/>
          </a:bodyPr>
          <a:lstStyle>
            <a:lvl1pPr>
              <a:defRPr sz="3200" baseline="0">
                <a:solidFill>
                  <a:srgbClr val="0D77B6"/>
                </a:solidFill>
              </a:defRPr>
            </a:lvl1pPr>
          </a:lstStyle>
          <a:p>
            <a:r>
              <a:rPr lang="en-US" dirty="0" err="1" smtClean="0"/>
              <a:t>Título</a:t>
            </a:r>
            <a:r>
              <a:rPr lang="en-US" dirty="0" smtClean="0"/>
              <a:t> </a:t>
            </a:r>
            <a:r>
              <a:rPr lang="en-US" dirty="0" err="1" smtClean="0"/>
              <a:t>Sessão</a:t>
            </a:r>
            <a:r>
              <a:rPr lang="en-US" dirty="0" smtClean="0"/>
              <a:t> | DEVELOPERS</a:t>
            </a:r>
            <a:endParaRPr lang="en-US" dirty="0"/>
          </a:p>
        </p:txBody>
      </p:sp>
      <p:sp>
        <p:nvSpPr>
          <p:cNvPr id="7" name="Content Placeholder 6"/>
          <p:cNvSpPr>
            <a:spLocks noGrp="1"/>
          </p:cNvSpPr>
          <p:nvPr>
            <p:ph sz="quarter" idx="10" hasCustomPrompt="1"/>
          </p:nvPr>
        </p:nvSpPr>
        <p:spPr>
          <a:xfrm>
            <a:off x="529167" y="1530350"/>
            <a:ext cx="11133667" cy="4375996"/>
          </a:xfrm>
          <a:prstGeom prst="rect">
            <a:avLst/>
          </a:prstGeom>
        </p:spPr>
        <p:txBody>
          <a:bodyPr vert="horz"/>
          <a:lstStyle>
            <a:lvl1pPr>
              <a:defRPr>
                <a:solidFill>
                  <a:srgbClr val="0D77B6"/>
                </a:solidFill>
                <a:latin typeface="Segoe UI Light"/>
                <a:cs typeface="Segoe UI Light"/>
              </a:defRPr>
            </a:lvl1pPr>
            <a:lvl2pPr>
              <a:defRPr sz="2400" baseline="0">
                <a:latin typeface="Segoe UI"/>
                <a:cs typeface="Segoe UI"/>
              </a:defRPr>
            </a:lvl2pPr>
            <a:lvl3pPr>
              <a:defRPr sz="1866">
                <a:latin typeface="Segoe UI"/>
                <a:cs typeface="Segoe UI"/>
              </a:defRPr>
            </a:lvl3pPr>
            <a:lvl4pPr>
              <a:defRPr sz="1600">
                <a:latin typeface="Segoe UI"/>
                <a:cs typeface="Segoe UI"/>
              </a:defRPr>
            </a:lvl4pPr>
            <a:lvl5pPr marL="1828738" indent="0">
              <a:buNone/>
              <a:defRPr sz="1333">
                <a:latin typeface="Segoe UI"/>
                <a:cs typeface="Segoe UI"/>
              </a:defRPr>
            </a:lvl5pPr>
          </a:lstStyle>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a:p>
            <a:pPr lvl="0"/>
            <a:r>
              <a:rPr lang="pt-PT" dirty="0" smtClean="0"/>
              <a:t>Tópicos Gerais Segoe UI Light 24pt</a:t>
            </a:r>
          </a:p>
          <a:p>
            <a:pPr lvl="1"/>
            <a:r>
              <a:rPr lang="pt-PT" dirty="0" smtClean="0"/>
              <a:t>Tópicos mais específicos Segoe UI 18pt</a:t>
            </a:r>
          </a:p>
          <a:p>
            <a:pPr lvl="2"/>
            <a:r>
              <a:rPr lang="pt-PT" dirty="0" smtClean="0"/>
              <a:t>Segoe UI 14pt</a:t>
            </a:r>
          </a:p>
          <a:p>
            <a:pPr lvl="3"/>
            <a:r>
              <a:rPr lang="pt-PT" dirty="0" smtClean="0"/>
              <a:t>Segoe UI 12pt</a:t>
            </a:r>
          </a:p>
          <a:p>
            <a:pPr lvl="4"/>
            <a:r>
              <a:rPr lang="pt-PT" dirty="0" smtClean="0"/>
              <a:t>Segoe UI 10pt</a:t>
            </a:r>
          </a:p>
          <a:p>
            <a:pPr lvl="4"/>
            <a:endParaRPr lang="pt-PT" dirty="0" smtClean="0"/>
          </a:p>
        </p:txBody>
      </p:sp>
    </p:spTree>
    <p:extLst>
      <p:ext uri="{BB962C8B-B14F-4D97-AF65-F5344CB8AC3E}">
        <p14:creationId xmlns:p14="http://schemas.microsoft.com/office/powerpoint/2010/main" val="8553005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1" y="6356351"/>
            <a:ext cx="2743200" cy="365125"/>
          </a:xfrm>
          <a:prstGeom prst="rect">
            <a:avLst/>
          </a:prstGeom>
        </p:spPr>
        <p:txBody>
          <a:bodyPr/>
          <a:lstStyle/>
          <a:p>
            <a:pPr defTabSz="914367"/>
            <a:fld id="{199ABF87-67DF-4474-8EF2-B8A857D3097D}" type="datetimeFigureOut">
              <a:rPr lang="en-US" smtClean="0">
                <a:solidFill>
                  <a:srgbClr val="505050"/>
                </a:solidFill>
              </a:rPr>
              <a:pPr defTabSz="914367"/>
              <a:t>4/22/2015</a:t>
            </a:fld>
            <a:endParaRPr lang="en-US" dirty="0">
              <a:solidFill>
                <a:srgbClr val="505050"/>
              </a:solidFill>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914367"/>
            <a:endParaRPr lang="en-US" dirty="0">
              <a:solidFill>
                <a:srgbClr val="505050"/>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914367"/>
            <a:fld id="{FC407713-6D7E-441D-A71B-70CD120F3FC1}" type="slidenum">
              <a:rPr lang="en-US" smtClean="0">
                <a:solidFill>
                  <a:srgbClr val="505050"/>
                </a:solidFill>
              </a:rPr>
              <a:pPr defTabSz="914367"/>
              <a:t>‹#›</a:t>
            </a:fld>
            <a:endParaRPr lang="en-US" dirty="0">
              <a:solidFill>
                <a:srgbClr val="505050"/>
              </a:solidFill>
            </a:endParaRPr>
          </a:p>
        </p:txBody>
      </p:sp>
    </p:spTree>
    <p:extLst>
      <p:ext uri="{BB962C8B-B14F-4D97-AF65-F5344CB8AC3E}">
        <p14:creationId xmlns:p14="http://schemas.microsoft.com/office/powerpoint/2010/main" val="81157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836" y="1447804"/>
            <a:ext cx="5396365" cy="3135217"/>
          </a:xfrm>
        </p:spPr>
        <p:txBody>
          <a:bodyPr>
            <a:spAutoFit/>
          </a:bodyPr>
          <a:lstStyle>
            <a:lvl1pPr marL="388609" indent="-388609">
              <a:spcBef>
                <a:spcPts val="1600"/>
              </a:spcBef>
              <a:buClr>
                <a:schemeClr val="tx1"/>
              </a:buClr>
              <a:buFont typeface="Wingdings" pitchFamily="2" charset="2"/>
              <a:buChar char=""/>
              <a:defRPr/>
            </a:lvl1pPr>
            <a:lvl2pPr marL="692727" indent="-304132">
              <a:defRPr sz="2667"/>
            </a:lvl2pPr>
            <a:lvl3pPr marL="912395" indent="-219601">
              <a:tabLst/>
              <a:defRPr sz="2667"/>
            </a:lvl3pPr>
            <a:lvl4pPr marL="1148894" indent="-236501">
              <a:defRPr/>
            </a:lvl4pPr>
            <a:lvl5pPr marL="1368550" indent="-2196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9563" y="1447803"/>
            <a:ext cx="5396365" cy="3135474"/>
          </a:xfrm>
        </p:spPr>
        <p:txBody>
          <a:bodyPr>
            <a:spAutoFit/>
          </a:bodyPr>
          <a:lstStyle>
            <a:lvl1pPr marL="451966" indent="-451966">
              <a:spcBef>
                <a:spcPts val="1600"/>
              </a:spcBef>
              <a:buFont typeface="Wingdings" pitchFamily="2" charset="2"/>
              <a:buChar char=""/>
              <a:defRPr lang="en-US" sz="4800" kern="1200" spc="-95" baseline="0" dirty="0" smtClean="0">
                <a:gradFill>
                  <a:gsLst>
                    <a:gs pos="1250">
                      <a:schemeClr val="tx1"/>
                    </a:gs>
                    <a:gs pos="100000">
                      <a:schemeClr val="tx1"/>
                    </a:gs>
                  </a:gsLst>
                  <a:lin ang="5400000" scaled="0"/>
                </a:gradFill>
                <a:latin typeface="+mj-lt"/>
                <a:ea typeface="+mn-ea"/>
                <a:cs typeface="+mn-cs"/>
              </a:defRPr>
            </a:lvl1pPr>
            <a:lvl2pPr marL="844763" indent="-456178">
              <a:defRPr lang="en-US" sz="2667" kern="1200" spc="0" baseline="0" dirty="0" smtClean="0">
                <a:gradFill>
                  <a:gsLst>
                    <a:gs pos="1250">
                      <a:schemeClr val="tx1"/>
                    </a:gs>
                    <a:gs pos="100000">
                      <a:schemeClr val="tx1"/>
                    </a:gs>
                  </a:gsLst>
                  <a:lin ang="5400000" scaled="0"/>
                </a:gradFill>
                <a:latin typeface="+mn-lt"/>
                <a:ea typeface="+mn-ea"/>
                <a:cs typeface="+mn-cs"/>
              </a:defRPr>
            </a:lvl2pPr>
            <a:lvl3pPr marL="1148894" indent="-456178">
              <a:defRPr lang="en-US" sz="2667" kern="1200" spc="0" baseline="0" dirty="0" smtClean="0">
                <a:gradFill>
                  <a:gsLst>
                    <a:gs pos="1250">
                      <a:schemeClr val="tx1"/>
                    </a:gs>
                    <a:gs pos="100000">
                      <a:schemeClr val="tx1"/>
                    </a:gs>
                  </a:gsLst>
                  <a:lin ang="5400000" scaled="0"/>
                </a:gradFill>
                <a:latin typeface="+mn-lt"/>
                <a:ea typeface="+mn-ea"/>
                <a:cs typeface="+mn-cs"/>
              </a:defRPr>
            </a:lvl3pPr>
            <a:lvl4pPr marL="1368550" indent="-456178">
              <a:defRPr lang="en-US" sz="2667" kern="1200" spc="0" baseline="0" dirty="0" smtClean="0">
                <a:gradFill>
                  <a:gsLst>
                    <a:gs pos="1250">
                      <a:schemeClr val="tx1"/>
                    </a:gs>
                    <a:gs pos="100000">
                      <a:schemeClr val="tx1"/>
                    </a:gs>
                  </a:gsLst>
                  <a:lin ang="5400000" scaled="0"/>
                </a:gradFill>
                <a:latin typeface="+mn-lt"/>
                <a:ea typeface="+mn-ea"/>
                <a:cs typeface="+mn-cs"/>
              </a:defRPr>
            </a:lvl4pPr>
            <a:lvl5pPr marL="1605085" indent="-456178">
              <a:defRPr lang="en-US" sz="2667" kern="1200" spc="0" baseline="0" dirty="0">
                <a:gradFill>
                  <a:gsLst>
                    <a:gs pos="1250">
                      <a:schemeClr val="tx1"/>
                    </a:gs>
                    <a:gs pos="100000">
                      <a:schemeClr val="tx1"/>
                    </a:gs>
                  </a:gsLst>
                  <a:lin ang="5400000" scaled="0"/>
                </a:gradFill>
                <a:latin typeface="+mn-lt"/>
                <a:ea typeface="+mn-ea"/>
                <a:cs typeface="+mn-cs"/>
              </a:defRPr>
            </a:lvl5pPr>
          </a:lstStyle>
          <a:p>
            <a:pPr marL="388609" marR="0" lvl="0" indent="-388609" algn="l" defTabSz="121643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388609" marR="0" lvl="1" indent="-388609" algn="l" defTabSz="121643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388609" marR="0" lvl="2" indent="-388609" algn="l" defTabSz="121643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388609" marR="0" lvl="3" indent="-388609" algn="l" defTabSz="121643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388609" marR="0" lvl="4" indent="-388609" algn="l" defTabSz="121643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pic>
        <p:nvPicPr>
          <p:cNvPr id="5" name="Picture 4"/>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a:spLocks noGrp="1"/>
          </p:cNvSpPr>
          <p:nvPr>
            <p:ph type="ftr" sz="quarter" idx="3"/>
          </p:nvPr>
        </p:nvSpPr>
        <p:spPr>
          <a:xfrm>
            <a:off x="4165098" y="6356356"/>
            <a:ext cx="3861805" cy="365125"/>
          </a:xfrm>
          <a:prstGeom prst="rect">
            <a:avLst/>
          </a:prstGeom>
        </p:spPr>
        <p:txBody>
          <a:bodyPr vert="horz" lIns="91228" tIns="45615" rIns="91228" bIns="45615" rtlCol="0" anchor="ctr"/>
          <a:lstStyle>
            <a:lvl1pPr algn="ctr">
              <a:defRPr sz="1200">
                <a:gradFill>
                  <a:gsLst>
                    <a:gs pos="50000">
                      <a:schemeClr val="tx1"/>
                    </a:gs>
                    <a:gs pos="100000">
                      <a:schemeClr val="tx1"/>
                    </a:gs>
                  </a:gsLst>
                  <a:lin ang="5400000" scaled="0"/>
                </a:gradFill>
              </a:defRPr>
            </a:lvl1pPr>
          </a:lstStyle>
          <a:p>
            <a:r>
              <a:rPr lang="en-US" dirty="0" smtClean="0">
                <a:gradFill>
                  <a:gsLst>
                    <a:gs pos="50000">
                      <a:srgbClr val="FFFFFF"/>
                    </a:gs>
                    <a:gs pos="100000">
                      <a:srgbClr val="FFFFFF"/>
                    </a:gs>
                  </a:gsLst>
                  <a:lin ang="5400000" scaled="0"/>
                </a:gradFill>
              </a:rPr>
              <a:t>Microsoft Confidential</a:t>
            </a:r>
            <a:endParaRPr lang="en-US" dirty="0">
              <a:gradFill>
                <a:gsLst>
                  <a:gs pos="50000">
                    <a:srgbClr val="FFFFFF"/>
                  </a:gs>
                  <a:gs pos="100000">
                    <a:srgbClr val="FFFFFF"/>
                  </a:gs>
                </a:gsLst>
                <a:lin ang="5400000" scaled="0"/>
              </a:gradFill>
            </a:endParaRPr>
          </a:p>
        </p:txBody>
      </p:sp>
      <p:sp>
        <p:nvSpPr>
          <p:cNvPr id="8" name="Slide Number Placeholder 4"/>
          <p:cNvSpPr>
            <a:spLocks noGrp="1"/>
          </p:cNvSpPr>
          <p:nvPr>
            <p:ph type="sldNum" sz="quarter" idx="4"/>
          </p:nvPr>
        </p:nvSpPr>
        <p:spPr>
          <a:xfrm>
            <a:off x="520837" y="6356356"/>
            <a:ext cx="2843952" cy="365125"/>
          </a:xfrm>
          <a:prstGeom prst="rect">
            <a:avLst/>
          </a:prstGeom>
        </p:spPr>
        <p:txBody>
          <a:bodyPr vert="horz" lIns="91228" tIns="45615" rIns="91228" bIns="45615" rtlCol="0" anchor="ctr"/>
          <a:lstStyle>
            <a:lvl1pPr algn="l">
              <a:defRPr sz="1200">
                <a:gradFill>
                  <a:gsLst>
                    <a:gs pos="50000">
                      <a:schemeClr val="tx1"/>
                    </a:gs>
                    <a:gs pos="100000">
                      <a:schemeClr val="tx1"/>
                    </a:gs>
                  </a:gsLst>
                  <a:lin ang="5400000" scaled="0"/>
                </a:gradFill>
              </a:defRPr>
            </a:lvl1pPr>
          </a:lstStyle>
          <a:p>
            <a:fld id="{F78031D5-97C6-4262-84BC-1C8E7C5DF95E}"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9567563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5"/>
            <a:ext cx="5396365" cy="3282951"/>
          </a:xfrm>
        </p:spPr>
        <p:txBody>
          <a:bodyPr/>
          <a:lstStyle>
            <a:lvl1pPr marL="0" indent="0">
              <a:spcBef>
                <a:spcPts val="1600"/>
              </a:spcBef>
              <a:buNone/>
              <a:defRPr sz="5333">
                <a:gradFill>
                  <a:gsLst>
                    <a:gs pos="100000">
                      <a:schemeClr val="tx2"/>
                    </a:gs>
                    <a:gs pos="0">
                      <a:schemeClr val="tx2"/>
                    </a:gs>
                  </a:gsLst>
                  <a:lin ang="5400000" scaled="0"/>
                </a:gradFill>
                <a:latin typeface="+mj-lt"/>
              </a:defRPr>
            </a:lvl1pPr>
            <a:lvl2pPr marL="0" indent="0">
              <a:buNone/>
              <a:defRPr sz="2667"/>
            </a:lvl2pPr>
            <a:lvl3pPr marL="310476" indent="0">
              <a:buNone/>
              <a:defRPr sz="2667"/>
            </a:lvl3pPr>
            <a:lvl4pPr marL="608175" indent="0">
              <a:buNone/>
              <a:defRPr sz="2667"/>
            </a:lvl4pPr>
            <a:lvl5pPr marL="922965" indent="0">
              <a:buNone/>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4"/>
            <a:ext cx="5396365" cy="3283078"/>
          </a:xfrm>
        </p:spPr>
        <p:txBody>
          <a:bodyPr/>
          <a:lstStyle>
            <a:lvl1pPr marL="0" indent="0">
              <a:spcBef>
                <a:spcPts val="1600"/>
              </a:spcBef>
              <a:buNone/>
              <a:defRPr lang="en-US" sz="5333" kern="1200" spc="-95" baseline="0" dirty="0" smtClean="0">
                <a:gradFill>
                  <a:gsLst>
                    <a:gs pos="100000">
                      <a:schemeClr val="tx2"/>
                    </a:gs>
                    <a:gs pos="0">
                      <a:schemeClr val="tx2"/>
                    </a:gs>
                  </a:gsLst>
                  <a:lin ang="5400000" scaled="0"/>
                </a:gradFill>
                <a:latin typeface="+mj-lt"/>
                <a:ea typeface="+mn-ea"/>
                <a:cs typeface="+mn-cs"/>
              </a:defRPr>
            </a:lvl1pPr>
            <a:lvl2pPr marL="4233"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smtClean="0">
                <a:gradFill>
                  <a:gsLst>
                    <a:gs pos="1250">
                      <a:schemeClr val="tx1"/>
                    </a:gs>
                    <a:gs pos="100000">
                      <a:schemeClr val="tx1"/>
                    </a:gs>
                  </a:gsLst>
                  <a:lin ang="5400000" scaled="0"/>
                </a:gradFill>
                <a:latin typeface="+mn-lt"/>
                <a:ea typeface="+mn-ea"/>
                <a:cs typeface="+mn-cs"/>
              </a:defRPr>
            </a:lvl2pPr>
            <a:lvl3pPr marL="310476"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smtClean="0">
                <a:gradFill>
                  <a:gsLst>
                    <a:gs pos="1250">
                      <a:schemeClr val="tx1"/>
                    </a:gs>
                    <a:gs pos="100000">
                      <a:schemeClr val="tx1"/>
                    </a:gs>
                  </a:gsLst>
                  <a:lin ang="5400000" scaled="0"/>
                </a:gradFill>
                <a:latin typeface="+mn-lt"/>
                <a:ea typeface="+mn-ea"/>
                <a:cs typeface="+mn-cs"/>
              </a:defRPr>
            </a:lvl3pPr>
            <a:lvl4pPr marL="612411"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smtClean="0">
                <a:gradFill>
                  <a:gsLst>
                    <a:gs pos="1250">
                      <a:schemeClr val="tx1"/>
                    </a:gs>
                    <a:gs pos="100000">
                      <a:schemeClr val="tx1"/>
                    </a:gs>
                  </a:gsLst>
                  <a:lin ang="5400000" scaled="0"/>
                </a:gradFill>
                <a:latin typeface="+mn-lt"/>
                <a:ea typeface="+mn-ea"/>
                <a:cs typeface="+mn-cs"/>
              </a:defRPr>
            </a:lvl4pPr>
            <a:lvl5pPr marL="914514"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a:gradFill>
                  <a:gsLst>
                    <a:gs pos="1250">
                      <a:schemeClr val="tx1"/>
                    </a:gs>
                    <a:gs pos="100000">
                      <a:schemeClr val="tx1"/>
                    </a:gs>
                  </a:gsLst>
                  <a:lin ang="5400000" scaled="0"/>
                </a:gradFill>
                <a:latin typeface="+mn-lt"/>
                <a:ea typeface="+mn-ea"/>
                <a:cs typeface="+mn-cs"/>
              </a:defRPr>
            </a:lvl5pPr>
          </a:lstStyle>
          <a:p>
            <a:pPr marL="0" marR="0" lvl="0"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5" name="Picture 4"/>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2"/>
          <p:cNvSpPr>
            <a:spLocks noGrp="1"/>
          </p:cNvSpPr>
          <p:nvPr>
            <p:ph type="ftr" sz="quarter" idx="3"/>
          </p:nvPr>
        </p:nvSpPr>
        <p:spPr>
          <a:xfrm>
            <a:off x="4165098" y="6356356"/>
            <a:ext cx="3861805" cy="365125"/>
          </a:xfrm>
          <a:prstGeom prst="rect">
            <a:avLst/>
          </a:prstGeom>
        </p:spPr>
        <p:txBody>
          <a:bodyPr vert="horz" lIns="91228" tIns="45615" rIns="91228" bIns="45615" rtlCol="0" anchor="ctr"/>
          <a:lstStyle>
            <a:lvl1pPr algn="ctr">
              <a:defRPr sz="1200">
                <a:gradFill>
                  <a:gsLst>
                    <a:gs pos="50000">
                      <a:schemeClr val="tx1"/>
                    </a:gs>
                    <a:gs pos="100000">
                      <a:schemeClr val="tx1"/>
                    </a:gs>
                  </a:gsLst>
                  <a:lin ang="5400000" scaled="0"/>
                </a:gradFill>
              </a:defRPr>
            </a:lvl1pPr>
          </a:lstStyle>
          <a:p>
            <a:r>
              <a:rPr lang="en-US" dirty="0" smtClean="0">
                <a:gradFill>
                  <a:gsLst>
                    <a:gs pos="50000">
                      <a:srgbClr val="FFFFFF"/>
                    </a:gs>
                    <a:gs pos="100000">
                      <a:srgbClr val="FFFFFF"/>
                    </a:gs>
                  </a:gsLst>
                  <a:lin ang="5400000" scaled="0"/>
                </a:gradFill>
              </a:rPr>
              <a:t>Microsoft Confidential</a:t>
            </a:r>
            <a:endParaRPr lang="en-US" dirty="0">
              <a:gradFill>
                <a:gsLst>
                  <a:gs pos="50000">
                    <a:srgbClr val="FFFFFF"/>
                  </a:gs>
                  <a:gs pos="100000">
                    <a:srgbClr val="FFFFFF"/>
                  </a:gs>
                </a:gsLst>
                <a:lin ang="5400000" scaled="0"/>
              </a:gradFill>
            </a:endParaRPr>
          </a:p>
        </p:txBody>
      </p:sp>
      <p:sp>
        <p:nvSpPr>
          <p:cNvPr id="8" name="Slide Number Placeholder 4"/>
          <p:cNvSpPr>
            <a:spLocks noGrp="1"/>
          </p:cNvSpPr>
          <p:nvPr>
            <p:ph type="sldNum" sz="quarter" idx="4"/>
          </p:nvPr>
        </p:nvSpPr>
        <p:spPr>
          <a:xfrm>
            <a:off x="520837" y="6356356"/>
            <a:ext cx="2843952" cy="365125"/>
          </a:xfrm>
          <a:prstGeom prst="rect">
            <a:avLst/>
          </a:prstGeom>
        </p:spPr>
        <p:txBody>
          <a:bodyPr vert="horz" lIns="91228" tIns="45615" rIns="91228" bIns="45615" rtlCol="0" anchor="ctr"/>
          <a:lstStyle>
            <a:lvl1pPr algn="l">
              <a:defRPr sz="1200">
                <a:gradFill>
                  <a:gsLst>
                    <a:gs pos="50000">
                      <a:schemeClr val="tx1"/>
                    </a:gs>
                    <a:gs pos="100000">
                      <a:schemeClr val="tx1"/>
                    </a:gs>
                  </a:gsLst>
                  <a:lin ang="5400000" scaled="0"/>
                </a:gradFill>
              </a:defRPr>
            </a:lvl1pPr>
          </a:lstStyle>
          <a:p>
            <a:fld id="{F78031D5-97C6-4262-84BC-1C8E7C5DF95E}"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407351750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5"/>
            <a:ext cx="5396365" cy="3282951"/>
          </a:xfrm>
        </p:spPr>
        <p:txBody>
          <a:bodyPr/>
          <a:lstStyle>
            <a:lvl1pPr marL="0" indent="0">
              <a:spcBef>
                <a:spcPts val="1600"/>
              </a:spcBef>
              <a:buNone/>
              <a:defRPr sz="5333">
                <a:gradFill>
                  <a:gsLst>
                    <a:gs pos="1000">
                      <a:schemeClr val="tx1"/>
                    </a:gs>
                    <a:gs pos="98000">
                      <a:schemeClr val="tx1"/>
                    </a:gs>
                  </a:gsLst>
                  <a:lin ang="5400000" scaled="0"/>
                </a:gradFill>
                <a:latin typeface="+mj-lt"/>
              </a:defRPr>
            </a:lvl1pPr>
            <a:lvl2pPr marL="0" indent="0">
              <a:buNone/>
              <a:defRPr sz="2667"/>
            </a:lvl2pPr>
            <a:lvl3pPr marL="310476" indent="0">
              <a:buNone/>
              <a:defRPr sz="2667"/>
            </a:lvl3pPr>
            <a:lvl4pPr marL="608175" indent="0">
              <a:buNone/>
              <a:defRPr sz="2667"/>
            </a:lvl4pPr>
            <a:lvl5pPr marL="922965" indent="0">
              <a:buNone/>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4"/>
            <a:ext cx="5396365" cy="3283078"/>
          </a:xfrm>
        </p:spPr>
        <p:txBody>
          <a:bodyPr/>
          <a:lstStyle>
            <a:lvl1pPr marL="0" indent="0">
              <a:spcBef>
                <a:spcPts val="1600"/>
              </a:spcBef>
              <a:buNone/>
              <a:defRPr lang="en-US" sz="5333" kern="1200" spc="-95" baseline="0" dirty="0" smtClean="0">
                <a:gradFill>
                  <a:gsLst>
                    <a:gs pos="1000">
                      <a:schemeClr val="tx1"/>
                    </a:gs>
                    <a:gs pos="98000">
                      <a:schemeClr val="tx1"/>
                    </a:gs>
                  </a:gsLst>
                  <a:lin ang="5400000" scaled="0"/>
                </a:gradFill>
                <a:latin typeface="+mj-lt"/>
                <a:ea typeface="+mn-ea"/>
                <a:cs typeface="+mn-cs"/>
              </a:defRPr>
            </a:lvl1pPr>
            <a:lvl2pPr marL="4233"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smtClean="0">
                <a:gradFill>
                  <a:gsLst>
                    <a:gs pos="1250">
                      <a:schemeClr val="tx1"/>
                    </a:gs>
                    <a:gs pos="100000">
                      <a:schemeClr val="tx1"/>
                    </a:gs>
                  </a:gsLst>
                  <a:lin ang="5400000" scaled="0"/>
                </a:gradFill>
                <a:latin typeface="+mn-lt"/>
                <a:ea typeface="+mn-ea"/>
                <a:cs typeface="+mn-cs"/>
              </a:defRPr>
            </a:lvl2pPr>
            <a:lvl3pPr marL="310476"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smtClean="0">
                <a:gradFill>
                  <a:gsLst>
                    <a:gs pos="1250">
                      <a:schemeClr val="tx1"/>
                    </a:gs>
                    <a:gs pos="100000">
                      <a:schemeClr val="tx1"/>
                    </a:gs>
                  </a:gsLst>
                  <a:lin ang="5400000" scaled="0"/>
                </a:gradFill>
                <a:latin typeface="+mn-lt"/>
                <a:ea typeface="+mn-ea"/>
                <a:cs typeface="+mn-cs"/>
              </a:defRPr>
            </a:lvl3pPr>
            <a:lvl4pPr marL="612411"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smtClean="0">
                <a:gradFill>
                  <a:gsLst>
                    <a:gs pos="1250">
                      <a:schemeClr val="tx1"/>
                    </a:gs>
                    <a:gs pos="100000">
                      <a:schemeClr val="tx1"/>
                    </a:gs>
                  </a:gsLst>
                  <a:lin ang="5400000" scaled="0"/>
                </a:gradFill>
                <a:latin typeface="+mn-lt"/>
                <a:ea typeface="+mn-ea"/>
                <a:cs typeface="+mn-cs"/>
              </a:defRPr>
            </a:lvl4pPr>
            <a:lvl5pPr marL="914514" marR="0" indent="0" algn="l" defTabSz="1216436" rtl="0" eaLnBrk="1" fontAlgn="auto" latinLnBrk="0" hangingPunct="1">
              <a:lnSpc>
                <a:spcPct val="90000"/>
              </a:lnSpc>
              <a:spcBef>
                <a:spcPct val="20000"/>
              </a:spcBef>
              <a:spcAft>
                <a:spcPts val="0"/>
              </a:spcAft>
              <a:buClrTx/>
              <a:buSzPct val="90000"/>
              <a:buFont typeface="Arial" pitchFamily="34" charset="0"/>
              <a:buNone/>
              <a:tabLst/>
              <a:defRPr lang="en-US" sz="2667" kern="1200" spc="-95" baseline="0" dirty="0">
                <a:gradFill>
                  <a:gsLst>
                    <a:gs pos="1250">
                      <a:schemeClr val="tx1"/>
                    </a:gs>
                    <a:gs pos="100000">
                      <a:schemeClr val="tx1"/>
                    </a:gs>
                  </a:gsLst>
                  <a:lin ang="5400000" scaled="0"/>
                </a:gradFill>
                <a:latin typeface="+mn-lt"/>
                <a:ea typeface="+mn-ea"/>
                <a:cs typeface="+mn-cs"/>
              </a:defRPr>
            </a:lvl5pPr>
          </a:lstStyle>
          <a:p>
            <a:pPr marL="0" marR="0" lvl="0"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1216436"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5" name="Picture 4"/>
          <p:cNvPicPr>
            <a:picLocks noChangeAspect="1" noChangeArrowheads="1"/>
          </p:cNvPicPr>
          <p:nvPr userDrawn="1"/>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10162928" y="6408976"/>
            <a:ext cx="1513000" cy="25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2"/>
          <p:cNvSpPr>
            <a:spLocks noGrp="1"/>
          </p:cNvSpPr>
          <p:nvPr>
            <p:ph type="ftr" sz="quarter" idx="3"/>
          </p:nvPr>
        </p:nvSpPr>
        <p:spPr>
          <a:xfrm>
            <a:off x="4165098" y="6356356"/>
            <a:ext cx="3861805" cy="365125"/>
          </a:xfrm>
          <a:prstGeom prst="rect">
            <a:avLst/>
          </a:prstGeom>
        </p:spPr>
        <p:txBody>
          <a:bodyPr vert="horz" lIns="91228" tIns="45615" rIns="91228" bIns="45615" rtlCol="0" anchor="ctr"/>
          <a:lstStyle>
            <a:lvl1pPr algn="ctr">
              <a:defRPr sz="1200">
                <a:gradFill>
                  <a:gsLst>
                    <a:gs pos="50000">
                      <a:schemeClr val="tx1"/>
                    </a:gs>
                    <a:gs pos="100000">
                      <a:schemeClr val="tx1"/>
                    </a:gs>
                  </a:gsLst>
                  <a:lin ang="5400000" scaled="0"/>
                </a:gradFill>
              </a:defRPr>
            </a:lvl1pPr>
          </a:lstStyle>
          <a:p>
            <a:r>
              <a:rPr lang="en-US" dirty="0" smtClean="0">
                <a:gradFill>
                  <a:gsLst>
                    <a:gs pos="50000">
                      <a:srgbClr val="FFFFFF"/>
                    </a:gs>
                    <a:gs pos="100000">
                      <a:srgbClr val="FFFFFF"/>
                    </a:gs>
                  </a:gsLst>
                  <a:lin ang="5400000" scaled="0"/>
                </a:gradFill>
              </a:rPr>
              <a:t>Microsoft Confidential</a:t>
            </a:r>
            <a:endParaRPr lang="en-US" dirty="0">
              <a:gradFill>
                <a:gsLst>
                  <a:gs pos="50000">
                    <a:srgbClr val="FFFFFF"/>
                  </a:gs>
                  <a:gs pos="100000">
                    <a:srgbClr val="FFFFFF"/>
                  </a:gs>
                </a:gsLst>
                <a:lin ang="5400000" scaled="0"/>
              </a:gradFill>
            </a:endParaRPr>
          </a:p>
        </p:txBody>
      </p:sp>
      <p:sp>
        <p:nvSpPr>
          <p:cNvPr id="8" name="Slide Number Placeholder 4"/>
          <p:cNvSpPr>
            <a:spLocks noGrp="1"/>
          </p:cNvSpPr>
          <p:nvPr>
            <p:ph type="sldNum" sz="quarter" idx="4"/>
          </p:nvPr>
        </p:nvSpPr>
        <p:spPr>
          <a:xfrm>
            <a:off x="520837" y="6356356"/>
            <a:ext cx="2843952" cy="365125"/>
          </a:xfrm>
          <a:prstGeom prst="rect">
            <a:avLst/>
          </a:prstGeom>
        </p:spPr>
        <p:txBody>
          <a:bodyPr vert="horz" lIns="91228" tIns="45615" rIns="91228" bIns="45615" rtlCol="0" anchor="ctr"/>
          <a:lstStyle>
            <a:lvl1pPr algn="l">
              <a:defRPr sz="1200">
                <a:gradFill>
                  <a:gsLst>
                    <a:gs pos="50000">
                      <a:schemeClr val="tx1"/>
                    </a:gs>
                    <a:gs pos="100000">
                      <a:schemeClr val="tx1"/>
                    </a:gs>
                  </a:gsLst>
                  <a:lin ang="5400000" scaled="0"/>
                </a:gradFill>
              </a:defRPr>
            </a:lvl1pPr>
          </a:lstStyle>
          <a:p>
            <a:fld id="{F78031D5-97C6-4262-84BC-1C8E7C5DF95E}"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7207802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5"/>
            <a:ext cx="11151917" cy="101566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6"/>
            <a:ext cx="11155093" cy="2650983"/>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6" name="Group 5"/>
          <p:cNvGrpSpPr/>
          <p:nvPr userDrawn="1"/>
        </p:nvGrpSpPr>
        <p:grpSpPr>
          <a:xfrm>
            <a:off x="7059449" y="6348377"/>
            <a:ext cx="4959556" cy="363739"/>
            <a:chOff x="7059449" y="6348377"/>
            <a:chExt cx="4959556" cy="363739"/>
          </a:xfrm>
        </p:grpSpPr>
        <p:sp>
          <p:nvSpPr>
            <p:cNvPr id="7" name="Text Placeholder 4"/>
            <p:cNvSpPr txBox="1">
              <a:spLocks/>
            </p:cNvSpPr>
            <p:nvPr userDrawn="1"/>
          </p:nvSpPr>
          <p:spPr>
            <a:xfrm>
              <a:off x="7059449" y="6385783"/>
              <a:ext cx="4176713" cy="288925"/>
            </a:xfrm>
            <a:prstGeom prst="rect">
              <a:avLst/>
            </a:prstGeom>
          </p:spPr>
          <p:txBody>
            <a:bodyPr vert="horz" lIns="91440" tIns="45720" rIns="91440" bIns="45720" rtlCol="0" anchor="ctr"/>
            <a:lstStyle>
              <a:defPPr>
                <a:defRPr lang="es-ES"/>
              </a:defPPr>
              <a:lvl1pPr marL="0" indent="0" algn="ctr" defTabSz="914400" rtl="0" eaLnBrk="1" latinLnBrk="0" hangingPunct="1">
                <a:buNone/>
                <a:defRPr sz="1600" b="0"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lvl1pPr>
              <a:lvl2pPr marL="457304" indent="0" algn="l" defTabSz="914400" rtl="0" eaLnBrk="1" latinLnBrk="0" hangingPunct="1">
                <a:buNone/>
                <a:defRPr sz="1800" kern="1200">
                  <a:solidFill>
                    <a:schemeClr val="tx1"/>
                  </a:solidFill>
                  <a:latin typeface="+mn-lt"/>
                  <a:ea typeface="+mn-ea"/>
                  <a:cs typeface="+mn-cs"/>
                </a:defRPr>
              </a:lvl2pPr>
              <a:lvl3pPr marL="914607" indent="0" algn="l" defTabSz="914400" rtl="0" eaLnBrk="1" latinLnBrk="0" hangingPunct="1">
                <a:buNone/>
                <a:defRPr sz="1800" kern="1200">
                  <a:solidFill>
                    <a:schemeClr val="tx1"/>
                  </a:solidFill>
                  <a:latin typeface="+mn-lt"/>
                  <a:ea typeface="+mn-ea"/>
                  <a:cs typeface="+mn-cs"/>
                </a:defRPr>
              </a:lvl3pPr>
              <a:lvl4pPr marL="1371912" indent="0" algn="l" defTabSz="914400" rtl="0" eaLnBrk="1" latinLnBrk="0" hangingPunct="1">
                <a:buNone/>
                <a:defRPr sz="1800" kern="1200">
                  <a:solidFill>
                    <a:schemeClr val="tx1"/>
                  </a:solidFill>
                  <a:latin typeface="+mn-lt"/>
                  <a:ea typeface="+mn-ea"/>
                  <a:cs typeface="+mn-cs"/>
                </a:defRPr>
              </a:lvl4pPr>
              <a:lvl5pPr marL="1829215"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Independent Experts – Real World Answers</a:t>
              </a:r>
              <a:endParaRPr lang="en-US" dirty="0"/>
            </a:p>
          </p:txBody>
        </p:sp>
        <p:pic>
          <p:nvPicPr>
            <p:cNvPr id="8" name="Picture 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1129319" y="6348377"/>
              <a:ext cx="889686" cy="363739"/>
            </a:xfrm>
            <a:prstGeom prst="rect">
              <a:avLst/>
            </a:prstGeom>
          </p:spPr>
        </p:pic>
      </p:grpSp>
    </p:spTree>
    <p:extLst>
      <p:ext uri="{BB962C8B-B14F-4D97-AF65-F5344CB8AC3E}">
        <p14:creationId xmlns:p14="http://schemas.microsoft.com/office/powerpoint/2010/main" val="885294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729" r:id="rId19"/>
    <p:sldLayoutId id="2147483730" r:id="rId20"/>
  </p:sldLayoutIdLst>
  <p:transition>
    <p:fade/>
  </p:transition>
  <p:timing>
    <p:tnLst>
      <p:par>
        <p:cTn id="1" dur="indefinite" restart="never" nodeType="tmRoot"/>
      </p:par>
    </p:tnLst>
  </p:timing>
  <p:hf hdr="0" dt="0"/>
  <p:txStyles>
    <p:titleStyle>
      <a:lvl1pPr algn="l" defTabSz="1216436" rtl="0" eaLnBrk="1" latinLnBrk="0" hangingPunct="1">
        <a:lnSpc>
          <a:spcPct val="90000"/>
        </a:lnSpc>
        <a:spcBef>
          <a:spcPct val="0"/>
        </a:spcBef>
        <a:buNone/>
        <a:defRPr lang="en-US" sz="7333" b="0" kern="1200" cap="none" spc="-133"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451966" marR="0" indent="-451966" algn="l" defTabSz="1216436" rtl="0" eaLnBrk="1" fontAlgn="auto" latinLnBrk="0" hangingPunct="1">
        <a:lnSpc>
          <a:spcPct val="90000"/>
        </a:lnSpc>
        <a:spcBef>
          <a:spcPct val="20000"/>
        </a:spcBef>
        <a:spcAft>
          <a:spcPts val="0"/>
        </a:spcAft>
        <a:buClrTx/>
        <a:buSzPct val="90000"/>
        <a:buFont typeface="Arial" pitchFamily="34" charset="0"/>
        <a:buChar char="•"/>
        <a:tabLst/>
        <a:defRPr sz="4800" kern="1200" spc="-95" baseline="0">
          <a:gradFill>
            <a:gsLst>
              <a:gs pos="1250">
                <a:schemeClr val="tx1"/>
              </a:gs>
              <a:gs pos="100000">
                <a:schemeClr val="tx1"/>
              </a:gs>
            </a:gsLst>
            <a:lin ang="5400000" scaled="0"/>
          </a:gradFill>
          <a:latin typeface="+mj-lt"/>
          <a:ea typeface="+mn-ea"/>
          <a:cs typeface="+mn-cs"/>
        </a:defRPr>
      </a:lvl1pPr>
      <a:lvl2pPr marL="762402" marR="0" indent="-310476" algn="l" defTabSz="1216436" rtl="0" eaLnBrk="1" fontAlgn="auto" latinLnBrk="0" hangingPunct="1">
        <a:lnSpc>
          <a:spcPct val="90000"/>
        </a:lnSpc>
        <a:spcBef>
          <a:spcPct val="20000"/>
        </a:spcBef>
        <a:spcAft>
          <a:spcPts val="0"/>
        </a:spcAft>
        <a:buClrTx/>
        <a:buSzPct val="90000"/>
        <a:buFont typeface="Wingdings" pitchFamily="2" charset="2"/>
        <a:buChar char=""/>
        <a:tabLst/>
        <a:defRPr sz="3200" kern="1200" spc="0" baseline="0">
          <a:gradFill>
            <a:gsLst>
              <a:gs pos="1250">
                <a:schemeClr val="tx1"/>
              </a:gs>
              <a:gs pos="100000">
                <a:schemeClr val="tx1"/>
              </a:gs>
            </a:gsLst>
            <a:lin ang="5400000" scaled="0"/>
          </a:gradFill>
          <a:latin typeface="+mn-lt"/>
          <a:ea typeface="+mn-ea"/>
          <a:cs typeface="+mn-cs"/>
        </a:defRPr>
      </a:lvl2pPr>
      <a:lvl3pPr marL="1062304" marR="0" indent="-299901" algn="l" defTabSz="1216436" rtl="0" eaLnBrk="1" fontAlgn="auto" latinLnBrk="0" hangingPunct="1">
        <a:lnSpc>
          <a:spcPct val="90000"/>
        </a:lnSpc>
        <a:spcBef>
          <a:spcPct val="20000"/>
        </a:spcBef>
        <a:spcAft>
          <a:spcPts val="0"/>
        </a:spcAft>
        <a:buClrTx/>
        <a:buSzPct val="90000"/>
        <a:buFont typeface="Wingdings" pitchFamily="2" charset="2"/>
        <a:buChar char=""/>
        <a:tabLst>
          <a:tab pos="1062304" algn="l"/>
        </a:tabLst>
        <a:defRPr sz="3200" kern="1200" spc="0" baseline="0">
          <a:gradFill>
            <a:gsLst>
              <a:gs pos="1250">
                <a:schemeClr val="tx1"/>
              </a:gs>
              <a:gs pos="100000">
                <a:schemeClr val="tx1"/>
              </a:gs>
            </a:gsLst>
            <a:lin ang="5400000" scaled="0"/>
          </a:gradFill>
          <a:latin typeface="+mn-lt"/>
          <a:ea typeface="+mn-ea"/>
          <a:cs typeface="+mn-cs"/>
        </a:defRPr>
      </a:lvl3pPr>
      <a:lvl4pPr marL="1370642" marR="0" indent="-308331" algn="l" defTabSz="1216436" rtl="0" eaLnBrk="1" fontAlgn="auto" latinLnBrk="0" hangingPunct="1">
        <a:lnSpc>
          <a:spcPct val="90000"/>
        </a:lnSpc>
        <a:spcBef>
          <a:spcPct val="20000"/>
        </a:spcBef>
        <a:spcAft>
          <a:spcPts val="0"/>
        </a:spcAft>
        <a:buClrTx/>
        <a:buSzPct val="90000"/>
        <a:buFont typeface="Wingdings" pitchFamily="2" charset="2"/>
        <a:buChar char=""/>
        <a:tabLst/>
        <a:defRPr sz="2667" kern="1200" spc="0" baseline="0">
          <a:gradFill>
            <a:gsLst>
              <a:gs pos="1250">
                <a:schemeClr val="tx1"/>
              </a:gs>
              <a:gs pos="100000">
                <a:schemeClr val="tx1"/>
              </a:gs>
            </a:gsLst>
            <a:lin ang="5400000" scaled="0"/>
          </a:gradFill>
          <a:latin typeface="+mn-lt"/>
          <a:ea typeface="+mn-ea"/>
          <a:cs typeface="+mn-cs"/>
        </a:defRPr>
      </a:lvl4pPr>
      <a:lvl5pPr marL="1670565" marR="0" indent="-299901" algn="l" defTabSz="1216436" rtl="0" eaLnBrk="1" fontAlgn="auto" latinLnBrk="0" hangingPunct="1">
        <a:lnSpc>
          <a:spcPct val="90000"/>
        </a:lnSpc>
        <a:spcBef>
          <a:spcPct val="20000"/>
        </a:spcBef>
        <a:spcAft>
          <a:spcPts val="0"/>
        </a:spcAft>
        <a:buClrTx/>
        <a:buSzPct val="90000"/>
        <a:buFont typeface="Wingdings" pitchFamily="2" charset="2"/>
        <a:buChar char=""/>
        <a:tabLst>
          <a:tab pos="1670565" algn="l"/>
        </a:tabLst>
        <a:defRPr sz="2667" kern="1200" spc="0" baseline="0">
          <a:gradFill>
            <a:gsLst>
              <a:gs pos="1250">
                <a:schemeClr val="tx1"/>
              </a:gs>
              <a:gs pos="100000">
                <a:schemeClr val="tx1"/>
              </a:gs>
            </a:gsLst>
            <a:lin ang="5400000" scaled="0"/>
          </a:gradFill>
          <a:latin typeface="+mn-lt"/>
          <a:ea typeface="+mn-ea"/>
          <a:cs typeface="+mn-cs"/>
        </a:defRPr>
      </a:lvl5pPr>
      <a:lvl6pPr marL="3345227" indent="-304120" algn="l" defTabSz="1216436"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53384" indent="-304120" algn="l" defTabSz="1216436"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1618" indent="-304120" algn="l" defTabSz="1216436"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69827" indent="-304120" algn="l" defTabSz="1216436"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6436" rtl="0" eaLnBrk="1" latinLnBrk="0" hangingPunct="1">
        <a:defRPr sz="2533" kern="1200">
          <a:solidFill>
            <a:schemeClr val="tx1"/>
          </a:solidFill>
          <a:latin typeface="+mn-lt"/>
          <a:ea typeface="+mn-ea"/>
          <a:cs typeface="+mn-cs"/>
        </a:defRPr>
      </a:lvl1pPr>
      <a:lvl2pPr marL="608154" algn="l" defTabSz="1216436" rtl="0" eaLnBrk="1" latinLnBrk="0" hangingPunct="1">
        <a:defRPr sz="2533" kern="1200">
          <a:solidFill>
            <a:schemeClr val="tx1"/>
          </a:solidFill>
          <a:latin typeface="+mn-lt"/>
          <a:ea typeface="+mn-ea"/>
          <a:cs typeface="+mn-cs"/>
        </a:defRPr>
      </a:lvl2pPr>
      <a:lvl3pPr marL="1216436" algn="l" defTabSz="1216436" rtl="0" eaLnBrk="1" latinLnBrk="0" hangingPunct="1">
        <a:defRPr sz="2533" kern="1200">
          <a:solidFill>
            <a:schemeClr val="tx1"/>
          </a:solidFill>
          <a:latin typeface="+mn-lt"/>
          <a:ea typeface="+mn-ea"/>
          <a:cs typeface="+mn-cs"/>
        </a:defRPr>
      </a:lvl3pPr>
      <a:lvl4pPr marL="1824638" algn="l" defTabSz="1216436" rtl="0" eaLnBrk="1" latinLnBrk="0" hangingPunct="1">
        <a:defRPr sz="2533" kern="1200">
          <a:solidFill>
            <a:schemeClr val="tx1"/>
          </a:solidFill>
          <a:latin typeface="+mn-lt"/>
          <a:ea typeface="+mn-ea"/>
          <a:cs typeface="+mn-cs"/>
        </a:defRPr>
      </a:lvl4pPr>
      <a:lvl5pPr marL="2432871" algn="l" defTabSz="1216436" rtl="0" eaLnBrk="1" latinLnBrk="0" hangingPunct="1">
        <a:defRPr sz="2533" kern="1200">
          <a:solidFill>
            <a:schemeClr val="tx1"/>
          </a:solidFill>
          <a:latin typeface="+mn-lt"/>
          <a:ea typeface="+mn-ea"/>
          <a:cs typeface="+mn-cs"/>
        </a:defRPr>
      </a:lvl5pPr>
      <a:lvl6pPr marL="3041029" algn="l" defTabSz="1216436" rtl="0" eaLnBrk="1" latinLnBrk="0" hangingPunct="1">
        <a:defRPr sz="2533" kern="1200">
          <a:solidFill>
            <a:schemeClr val="tx1"/>
          </a:solidFill>
          <a:latin typeface="+mn-lt"/>
          <a:ea typeface="+mn-ea"/>
          <a:cs typeface="+mn-cs"/>
        </a:defRPr>
      </a:lvl6pPr>
      <a:lvl7pPr marL="3649295" algn="l" defTabSz="1216436" rtl="0" eaLnBrk="1" latinLnBrk="0" hangingPunct="1">
        <a:defRPr sz="2533" kern="1200">
          <a:solidFill>
            <a:schemeClr val="tx1"/>
          </a:solidFill>
          <a:latin typeface="+mn-lt"/>
          <a:ea typeface="+mn-ea"/>
          <a:cs typeface="+mn-cs"/>
        </a:defRPr>
      </a:lvl7pPr>
      <a:lvl8pPr marL="4257503" algn="l" defTabSz="1216436" rtl="0" eaLnBrk="1" latinLnBrk="0" hangingPunct="1">
        <a:defRPr sz="2533" kern="1200">
          <a:solidFill>
            <a:schemeClr val="tx1"/>
          </a:solidFill>
          <a:latin typeface="+mn-lt"/>
          <a:ea typeface="+mn-ea"/>
          <a:cs typeface="+mn-cs"/>
        </a:defRPr>
      </a:lvl8pPr>
      <a:lvl9pPr marL="4865736" algn="l" defTabSz="1216436" rtl="0" eaLnBrk="1" latinLnBrk="0" hangingPunct="1">
        <a:defRPr sz="25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1157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44534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2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7.emf"/><Relationship Id="rId4" Type="http://schemas.openxmlformats.org/officeDocument/2006/relationships/image" Target="../media/image56.emf"/></Relationships>
</file>

<file path=ppt/slides/_rels/slide2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0.emf"/><Relationship Id="rId4" Type="http://schemas.openxmlformats.org/officeDocument/2006/relationships/image" Target="../media/image59.emf"/></Relationships>
</file>

<file path=ppt/slides/_rels/slide2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63.emf"/><Relationship Id="rId4" Type="http://schemas.openxmlformats.org/officeDocument/2006/relationships/image" Target="../media/image62.emf"/></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7.emf"/><Relationship Id="rId5" Type="http://schemas.openxmlformats.org/officeDocument/2006/relationships/image" Target="../media/image66.emf"/><Relationship Id="rId10" Type="http://schemas.openxmlformats.org/officeDocument/2006/relationships/image" Target="../media/image71.emf"/><Relationship Id="rId4" Type="http://schemas.openxmlformats.org/officeDocument/2006/relationships/image" Target="../media/image65.emf"/><Relationship Id="rId9" Type="http://schemas.openxmlformats.org/officeDocument/2006/relationships/image" Target="../media/image70.emf"/></Relationships>
</file>

<file path=ppt/slides/_rels/slide31.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62.emf"/><Relationship Id="rId7" Type="http://schemas.openxmlformats.org/officeDocument/2006/relationships/image" Target="../media/image75.emf"/><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slides/_rels/slide32.x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4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iztalk360.com/biztalk-mapping-patterns/" TargetMode="External"/><Relationship Id="rId2" Type="http://schemas.openxmlformats.org/officeDocument/2006/relationships/notesSlide" Target="../notesSlides/notesSlide4.xml"/><Relationship Id="rId1" Type="http://schemas.openxmlformats.org/officeDocument/2006/relationships/slideLayout" Target="../slideLayouts/slideLayout43.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8949" y="2682020"/>
            <a:ext cx="10240453" cy="1329595"/>
          </a:xfrm>
        </p:spPr>
        <p:txBody>
          <a:bodyPr>
            <a:noAutofit/>
          </a:bodyPr>
          <a:lstStyle/>
          <a:p>
            <a:r>
              <a:rPr lang="en-US" sz="6600" dirty="0" smtClean="0"/>
              <a:t>BizTalk: Server, Services and Apps</a:t>
            </a:r>
            <a:endParaRPr lang="en-US" sz="6600" dirty="0"/>
          </a:p>
        </p:txBody>
      </p:sp>
      <p:sp>
        <p:nvSpPr>
          <p:cNvPr id="3" name="Text Placeholder 2"/>
          <p:cNvSpPr>
            <a:spLocks noGrp="1"/>
          </p:cNvSpPr>
          <p:nvPr>
            <p:ph type="body" sz="quarter" idx="12"/>
          </p:nvPr>
        </p:nvSpPr>
        <p:spPr>
          <a:xfrm>
            <a:off x="978950" y="4114798"/>
            <a:ext cx="10240453" cy="1285877"/>
          </a:xfrm>
        </p:spPr>
        <p:txBody>
          <a:bodyPr>
            <a:normAutofit/>
          </a:bodyPr>
          <a:lstStyle/>
          <a:p>
            <a:pPr lvl="0" defTabSz="932742"/>
            <a:r>
              <a:rPr lang="en-US" sz="2400" b="1" spc="0" dirty="0">
                <a:gradFill>
                  <a:gsLst>
                    <a:gs pos="1250">
                      <a:srgbClr val="FFFFFF"/>
                    </a:gs>
                    <a:gs pos="99000">
                      <a:srgbClr val="FFFFFF"/>
                    </a:gs>
                  </a:gsLst>
                  <a:lin ang="5400000" scaled="0"/>
                </a:gradFill>
              </a:rPr>
              <a:t>Sandro Pereira</a:t>
            </a:r>
          </a:p>
          <a:p>
            <a:pPr lvl="0" defTabSz="932742"/>
            <a:r>
              <a:rPr lang="en-US" sz="2400" spc="0" dirty="0">
                <a:gradFill>
                  <a:gsLst>
                    <a:gs pos="1250">
                      <a:srgbClr val="FFFFFF"/>
                    </a:gs>
                    <a:gs pos="99000">
                      <a:srgbClr val="FFFFFF"/>
                    </a:gs>
                  </a:gsLst>
                  <a:lin ang="5400000" scaled="0"/>
                </a:gradFill>
              </a:rPr>
              <a:t>Senior Software Developer </a:t>
            </a:r>
          </a:p>
          <a:p>
            <a:pPr lvl="0" defTabSz="932742"/>
            <a:r>
              <a:rPr lang="en-US" sz="2400" spc="0" dirty="0">
                <a:gradFill>
                  <a:gsLst>
                    <a:gs pos="1250">
                      <a:srgbClr val="FFFFFF"/>
                    </a:gs>
                    <a:gs pos="99000">
                      <a:srgbClr val="FFFFFF"/>
                    </a:gs>
                  </a:gsLst>
                  <a:lin ang="5400000" scaled="0"/>
                </a:gradFill>
              </a:rPr>
              <a:t>Microsoft Integration MVP</a:t>
            </a:r>
          </a:p>
          <a:p>
            <a:endParaRPr lang="en-US" dirty="0" smtClean="0">
              <a:solidFill>
                <a:schemeClr val="tx1"/>
              </a:solidFill>
            </a:endParaRPr>
          </a:p>
        </p:txBody>
      </p:sp>
      <p:sp>
        <p:nvSpPr>
          <p:cNvPr id="5" name="TextBox 4"/>
          <p:cNvSpPr txBox="1"/>
          <p:nvPr/>
        </p:nvSpPr>
        <p:spPr>
          <a:xfrm>
            <a:off x="822417" y="255390"/>
            <a:ext cx="4176784" cy="523220"/>
          </a:xfrm>
          <a:prstGeom prst="rect">
            <a:avLst/>
          </a:prstGeom>
          <a:noFill/>
        </p:spPr>
        <p:txBody>
          <a:bodyPr wrap="none" rtlCol="0">
            <a:spAutoFit/>
          </a:bodyPr>
          <a:lstStyle/>
          <a:p>
            <a:pPr defTabSz="932597"/>
            <a:r>
              <a:rPr lang="en-IN" sz="2800" dirty="0" smtClean="0">
                <a:solidFill>
                  <a:prstClr val="white"/>
                </a:solidFill>
                <a:latin typeface="Segoe UI" panose="020B0502040204020203" pitchFamily="34" charset="0"/>
                <a:ea typeface="Segoe UI Symbol" panose="020B0502040204020203" pitchFamily="34" charset="0"/>
                <a:cs typeface="Segoe UI" panose="020B0502040204020203" pitchFamily="34" charset="0"/>
              </a:rPr>
              <a:t>Microsoft MVP Showcase</a:t>
            </a:r>
            <a:endParaRPr lang="en-IN" sz="2800" dirty="0">
              <a:solidFill>
                <a:prstClr val="white"/>
              </a:solidFill>
              <a:latin typeface="Segoe UI" panose="020B0502040204020203" pitchFamily="34" charset="0"/>
              <a:ea typeface="Segoe UI Symbol" panose="020B0502040204020203" pitchFamily="34" charset="0"/>
              <a:cs typeface="Segoe UI" panose="020B0502040204020203" pitchFamily="34" charset="0"/>
            </a:endParaRPr>
          </a:p>
        </p:txBody>
      </p:sp>
      <p:sp>
        <p:nvSpPr>
          <p:cNvPr id="6" name="TextBox 5"/>
          <p:cNvSpPr txBox="1"/>
          <p:nvPr/>
        </p:nvSpPr>
        <p:spPr>
          <a:xfrm>
            <a:off x="822417" y="778610"/>
            <a:ext cx="5010282" cy="406265"/>
          </a:xfrm>
          <a:prstGeom prst="rect">
            <a:avLst/>
          </a:prstGeom>
          <a:noFill/>
        </p:spPr>
        <p:txBody>
          <a:bodyPr wrap="none" rtlCol="0">
            <a:spAutoFit/>
          </a:bodyPr>
          <a:lstStyle/>
          <a:p>
            <a:pPr defTabSz="932597"/>
            <a:r>
              <a:rPr lang="pt-PT" sz="2040" dirty="0" smtClean="0">
                <a:solidFill>
                  <a:prstClr val="white"/>
                </a:solidFill>
                <a:latin typeface="Segoe UI" panose="020B0502040204020203" pitchFamily="34" charset="0"/>
                <a:ea typeface="Roboto Cn" pitchFamily="2" charset="0"/>
                <a:cs typeface="Segoe UI" panose="020B0502040204020203" pitchFamily="34" charset="0"/>
              </a:rPr>
              <a:t>Microsoft Portugal | Lisboa | 22 Abril 2015</a:t>
            </a:r>
            <a:endParaRPr lang="pt-PT" sz="2040" dirty="0">
              <a:solidFill>
                <a:prstClr val="white"/>
              </a:solidFill>
              <a:latin typeface="Segoe UI" panose="020B0502040204020203" pitchFamily="34" charset="0"/>
              <a:ea typeface="Roboto Cn" pitchFamily="2" charset="0"/>
              <a:cs typeface="Segoe UI"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417" y="5121687"/>
            <a:ext cx="1819275" cy="76434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950" y="6284489"/>
            <a:ext cx="403896" cy="403896"/>
          </a:xfrm>
          <a:prstGeom prst="rect">
            <a:avLst/>
          </a:prstGeom>
        </p:spPr>
      </p:pic>
      <p:sp>
        <p:nvSpPr>
          <p:cNvPr id="9" name="TextBox 8"/>
          <p:cNvSpPr txBox="1"/>
          <p:nvPr/>
        </p:nvSpPr>
        <p:spPr>
          <a:xfrm>
            <a:off x="1382846" y="6258119"/>
            <a:ext cx="2216697" cy="430887"/>
          </a:xfrm>
          <a:prstGeom prst="rect">
            <a:avLst/>
          </a:prstGeom>
          <a:noFill/>
        </p:spPr>
        <p:txBody>
          <a:bodyPr wrap="square" rtlCol="0">
            <a:spAutoFit/>
          </a:bodyPr>
          <a:lstStyle/>
          <a:p>
            <a:r>
              <a:rPr lang="pt-PT" sz="2200" dirty="0" smtClean="0">
                <a:solidFill>
                  <a:prstClr val="white"/>
                </a:solidFill>
                <a:latin typeface="+mj-lt"/>
                <a:cs typeface="Segoe UI" panose="020B0502040204020203" pitchFamily="34" charset="0"/>
              </a:rPr>
              <a:t>@</a:t>
            </a:r>
            <a:r>
              <a:rPr lang="pt-PT" sz="2200" dirty="0" err="1" smtClean="0">
                <a:solidFill>
                  <a:prstClr val="white"/>
                </a:solidFill>
                <a:latin typeface="+mj-lt"/>
                <a:cs typeface="Segoe UI" panose="020B0502040204020203" pitchFamily="34" charset="0"/>
              </a:rPr>
              <a:t>sandro_asp</a:t>
            </a:r>
            <a:endParaRPr lang="pt-PT" sz="22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28831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a:xfrm>
            <a:off x="109967" y="169856"/>
            <a:ext cx="11655840" cy="2243691"/>
          </a:xfrm>
        </p:spPr>
        <p:txBody>
          <a:bodyPr/>
          <a:lstStyle/>
          <a:p>
            <a:r>
              <a:rPr lang="en-US" sz="5400" dirty="0" smtClean="0"/>
              <a:t>Bring the Cloud to </a:t>
            </a:r>
            <a:br>
              <a:rPr lang="en-US" sz="5400" dirty="0" smtClean="0"/>
            </a:br>
            <a:r>
              <a:rPr lang="en-US" sz="5400" dirty="0" smtClean="0"/>
              <a:t>your Enterprise:</a:t>
            </a:r>
            <a:br>
              <a:rPr lang="en-US" sz="5400" dirty="0" smtClean="0"/>
            </a:br>
            <a:r>
              <a:rPr lang="en-US" sz="5400" dirty="0" smtClean="0"/>
              <a:t>Infrastructure</a:t>
            </a:r>
            <a:endParaRPr lang="en-US" sz="5400" dirty="0"/>
          </a:p>
        </p:txBody>
      </p:sp>
      <p:sp>
        <p:nvSpPr>
          <p:cNvPr id="3" name="Rectangle 2"/>
          <p:cNvSpPr/>
          <p:nvPr/>
        </p:nvSpPr>
        <p:spPr bwMode="auto">
          <a:xfrm>
            <a:off x="5958656" y="5033714"/>
            <a:ext cx="642210" cy="159780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505050"/>
                  </a:gs>
                  <a:gs pos="10417">
                    <a:srgbClr val="505050"/>
                  </a:gs>
                </a:gsLst>
                <a:lin ang="5400000" scaled="0"/>
              </a:gradFill>
            </a:endParaRPr>
          </a:p>
        </p:txBody>
      </p:sp>
      <p:sp>
        <p:nvSpPr>
          <p:cNvPr id="82" name="Rectangle 81"/>
          <p:cNvSpPr/>
          <p:nvPr/>
        </p:nvSpPr>
        <p:spPr bwMode="auto">
          <a:xfrm>
            <a:off x="3730922" y="4076015"/>
            <a:ext cx="6704999" cy="2642349"/>
          </a:xfrm>
          <a:prstGeom prst="rect">
            <a:avLst/>
          </a:prstGeom>
          <a:solidFill>
            <a:srgbClr val="DCDCDC"/>
          </a:solidFill>
          <a:ln w="9525" cap="flat" cmpd="sng" algn="ctr">
            <a:noFill/>
            <a:prstDash val="solid"/>
            <a:headEnd type="none" w="med" len="med"/>
            <a:tailEnd type="none" w="med" len="med"/>
          </a:ln>
          <a:effectLst/>
        </p:spPr>
        <p:txBody>
          <a:bodyPr vert="horz" wrap="square" lIns="76146" tIns="38075" rIns="76146" bIns="38075" numCol="1" rtlCol="0" anchor="ctr" anchorCtr="0" compatLnSpc="1">
            <a:prstTxWarp prst="textNoShape">
              <a:avLst/>
            </a:prstTxWarp>
          </a:bodyPr>
          <a:lstStyle/>
          <a:p>
            <a:pPr algn="ctr" defTabSz="761199"/>
            <a:endParaRPr lang="en-US" sz="1176" kern="0" dirty="0">
              <a:gradFill>
                <a:gsLst>
                  <a:gs pos="0">
                    <a:srgbClr val="FFFFFF"/>
                  </a:gs>
                  <a:gs pos="100000">
                    <a:srgbClr val="FFFFFF"/>
                  </a:gs>
                </a:gsLst>
                <a:lin ang="5400000" scaled="0"/>
              </a:gradFill>
            </a:endParaRPr>
          </a:p>
        </p:txBody>
      </p:sp>
      <p:sp>
        <p:nvSpPr>
          <p:cNvPr id="63" name="Freeform 6"/>
          <p:cNvSpPr>
            <a:spLocks noEditPoints="1"/>
          </p:cNvSpPr>
          <p:nvPr/>
        </p:nvSpPr>
        <p:spPr bwMode="auto">
          <a:xfrm>
            <a:off x="1621426" y="2707958"/>
            <a:ext cx="2075223" cy="4007936"/>
          </a:xfrm>
          <a:custGeom>
            <a:avLst/>
            <a:gdLst>
              <a:gd name="T0" fmla="*/ 189 w 466"/>
              <a:gd name="T1" fmla="*/ 794 h 900"/>
              <a:gd name="T2" fmla="*/ 0 w 466"/>
              <a:gd name="T3" fmla="*/ 900 h 900"/>
              <a:gd name="T4" fmla="*/ 276 w 466"/>
              <a:gd name="T5" fmla="*/ 794 h 900"/>
              <a:gd name="T6" fmla="*/ 466 w 466"/>
              <a:gd name="T7" fmla="*/ 900 h 900"/>
              <a:gd name="T8" fmla="*/ 276 w 466"/>
              <a:gd name="T9" fmla="*/ 794 h 900"/>
              <a:gd name="T10" fmla="*/ 466 w 466"/>
              <a:gd name="T11" fmla="*/ 787 h 900"/>
              <a:gd name="T12" fmla="*/ 0 w 466"/>
              <a:gd name="T13" fmla="*/ 111 h 900"/>
              <a:gd name="T14" fmla="*/ 331 w 466"/>
              <a:gd name="T15" fmla="*/ 159 h 900"/>
              <a:gd name="T16" fmla="*/ 418 w 466"/>
              <a:gd name="T17" fmla="*/ 270 h 900"/>
              <a:gd name="T18" fmla="*/ 331 w 466"/>
              <a:gd name="T19" fmla="*/ 159 h 900"/>
              <a:gd name="T20" fmla="*/ 418 w 466"/>
              <a:gd name="T21" fmla="*/ 303 h 900"/>
              <a:gd name="T22" fmla="*/ 331 w 466"/>
              <a:gd name="T23" fmla="*/ 411 h 900"/>
              <a:gd name="T24" fmla="*/ 331 w 466"/>
              <a:gd name="T25" fmla="*/ 449 h 900"/>
              <a:gd name="T26" fmla="*/ 418 w 466"/>
              <a:gd name="T27" fmla="*/ 560 h 900"/>
              <a:gd name="T28" fmla="*/ 331 w 466"/>
              <a:gd name="T29" fmla="*/ 449 h 900"/>
              <a:gd name="T30" fmla="*/ 418 w 466"/>
              <a:gd name="T31" fmla="*/ 612 h 900"/>
              <a:gd name="T32" fmla="*/ 331 w 466"/>
              <a:gd name="T33" fmla="*/ 721 h 900"/>
              <a:gd name="T34" fmla="*/ 189 w 466"/>
              <a:gd name="T35" fmla="*/ 159 h 900"/>
              <a:gd name="T36" fmla="*/ 276 w 466"/>
              <a:gd name="T37" fmla="*/ 270 h 900"/>
              <a:gd name="T38" fmla="*/ 189 w 466"/>
              <a:gd name="T39" fmla="*/ 159 h 900"/>
              <a:gd name="T40" fmla="*/ 276 w 466"/>
              <a:gd name="T41" fmla="*/ 303 h 900"/>
              <a:gd name="T42" fmla="*/ 189 w 466"/>
              <a:gd name="T43" fmla="*/ 411 h 900"/>
              <a:gd name="T44" fmla="*/ 189 w 466"/>
              <a:gd name="T45" fmla="*/ 449 h 900"/>
              <a:gd name="T46" fmla="*/ 276 w 466"/>
              <a:gd name="T47" fmla="*/ 560 h 900"/>
              <a:gd name="T48" fmla="*/ 189 w 466"/>
              <a:gd name="T49" fmla="*/ 449 h 900"/>
              <a:gd name="T50" fmla="*/ 276 w 466"/>
              <a:gd name="T51" fmla="*/ 612 h 900"/>
              <a:gd name="T52" fmla="*/ 189 w 466"/>
              <a:gd name="T53" fmla="*/ 721 h 900"/>
              <a:gd name="T54" fmla="*/ 50 w 466"/>
              <a:gd name="T55" fmla="*/ 159 h 900"/>
              <a:gd name="T56" fmla="*/ 139 w 466"/>
              <a:gd name="T57" fmla="*/ 270 h 900"/>
              <a:gd name="T58" fmla="*/ 50 w 466"/>
              <a:gd name="T59" fmla="*/ 159 h 900"/>
              <a:gd name="T60" fmla="*/ 139 w 466"/>
              <a:gd name="T61" fmla="*/ 303 h 900"/>
              <a:gd name="T62" fmla="*/ 50 w 466"/>
              <a:gd name="T63" fmla="*/ 411 h 900"/>
              <a:gd name="T64" fmla="*/ 50 w 466"/>
              <a:gd name="T65" fmla="*/ 449 h 900"/>
              <a:gd name="T66" fmla="*/ 139 w 466"/>
              <a:gd name="T67" fmla="*/ 560 h 900"/>
              <a:gd name="T68" fmla="*/ 50 w 466"/>
              <a:gd name="T69" fmla="*/ 449 h 900"/>
              <a:gd name="T70" fmla="*/ 139 w 466"/>
              <a:gd name="T71" fmla="*/ 612 h 900"/>
              <a:gd name="T72" fmla="*/ 50 w 466"/>
              <a:gd name="T73" fmla="*/ 721 h 900"/>
              <a:gd name="T74" fmla="*/ 373 w 466"/>
              <a:gd name="T75" fmla="*/ 43 h 900"/>
              <a:gd name="T76" fmla="*/ 92 w 466"/>
              <a:gd name="T77" fmla="*/ 0 h 900"/>
              <a:gd name="T78" fmla="*/ 0 w 466"/>
              <a:gd name="T79" fmla="*/ 43 h 900"/>
              <a:gd name="T80" fmla="*/ 466 w 466"/>
              <a:gd name="T81" fmla="*/ 104 h 900"/>
              <a:gd name="T82" fmla="*/ 373 w 466"/>
              <a:gd name="T83" fmla="*/ 4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6" h="900">
                <a:moveTo>
                  <a:pt x="0" y="794"/>
                </a:moveTo>
                <a:lnTo>
                  <a:pt x="189" y="794"/>
                </a:lnTo>
                <a:lnTo>
                  <a:pt x="189" y="900"/>
                </a:lnTo>
                <a:lnTo>
                  <a:pt x="0" y="900"/>
                </a:lnTo>
                <a:lnTo>
                  <a:pt x="0" y="794"/>
                </a:lnTo>
                <a:close/>
                <a:moveTo>
                  <a:pt x="276" y="794"/>
                </a:moveTo>
                <a:lnTo>
                  <a:pt x="466" y="794"/>
                </a:lnTo>
                <a:lnTo>
                  <a:pt x="466" y="900"/>
                </a:lnTo>
                <a:lnTo>
                  <a:pt x="276" y="900"/>
                </a:lnTo>
                <a:lnTo>
                  <a:pt x="276" y="794"/>
                </a:lnTo>
                <a:close/>
                <a:moveTo>
                  <a:pt x="0" y="787"/>
                </a:moveTo>
                <a:lnTo>
                  <a:pt x="466" y="787"/>
                </a:lnTo>
                <a:lnTo>
                  <a:pt x="466" y="111"/>
                </a:lnTo>
                <a:lnTo>
                  <a:pt x="0" y="111"/>
                </a:lnTo>
                <a:lnTo>
                  <a:pt x="0" y="787"/>
                </a:lnTo>
                <a:close/>
                <a:moveTo>
                  <a:pt x="331" y="159"/>
                </a:moveTo>
                <a:lnTo>
                  <a:pt x="418" y="159"/>
                </a:lnTo>
                <a:lnTo>
                  <a:pt x="418" y="270"/>
                </a:lnTo>
                <a:lnTo>
                  <a:pt x="331" y="270"/>
                </a:lnTo>
                <a:lnTo>
                  <a:pt x="331" y="159"/>
                </a:lnTo>
                <a:close/>
                <a:moveTo>
                  <a:pt x="331" y="303"/>
                </a:moveTo>
                <a:lnTo>
                  <a:pt x="418" y="303"/>
                </a:lnTo>
                <a:lnTo>
                  <a:pt x="418" y="411"/>
                </a:lnTo>
                <a:lnTo>
                  <a:pt x="331" y="411"/>
                </a:lnTo>
                <a:lnTo>
                  <a:pt x="331" y="303"/>
                </a:lnTo>
                <a:close/>
                <a:moveTo>
                  <a:pt x="331" y="449"/>
                </a:moveTo>
                <a:lnTo>
                  <a:pt x="418" y="449"/>
                </a:lnTo>
                <a:lnTo>
                  <a:pt x="418" y="560"/>
                </a:lnTo>
                <a:lnTo>
                  <a:pt x="331" y="560"/>
                </a:lnTo>
                <a:lnTo>
                  <a:pt x="331" y="449"/>
                </a:lnTo>
                <a:close/>
                <a:moveTo>
                  <a:pt x="331" y="612"/>
                </a:moveTo>
                <a:lnTo>
                  <a:pt x="418" y="612"/>
                </a:lnTo>
                <a:lnTo>
                  <a:pt x="418" y="721"/>
                </a:lnTo>
                <a:lnTo>
                  <a:pt x="331" y="721"/>
                </a:lnTo>
                <a:lnTo>
                  <a:pt x="331" y="612"/>
                </a:lnTo>
                <a:close/>
                <a:moveTo>
                  <a:pt x="189" y="159"/>
                </a:moveTo>
                <a:lnTo>
                  <a:pt x="276" y="159"/>
                </a:lnTo>
                <a:lnTo>
                  <a:pt x="276" y="270"/>
                </a:lnTo>
                <a:lnTo>
                  <a:pt x="189" y="270"/>
                </a:lnTo>
                <a:lnTo>
                  <a:pt x="189" y="159"/>
                </a:lnTo>
                <a:close/>
                <a:moveTo>
                  <a:pt x="189" y="303"/>
                </a:moveTo>
                <a:lnTo>
                  <a:pt x="276" y="303"/>
                </a:lnTo>
                <a:lnTo>
                  <a:pt x="276" y="411"/>
                </a:lnTo>
                <a:lnTo>
                  <a:pt x="189" y="411"/>
                </a:lnTo>
                <a:lnTo>
                  <a:pt x="189" y="303"/>
                </a:lnTo>
                <a:close/>
                <a:moveTo>
                  <a:pt x="189" y="449"/>
                </a:moveTo>
                <a:lnTo>
                  <a:pt x="276" y="449"/>
                </a:lnTo>
                <a:lnTo>
                  <a:pt x="276" y="560"/>
                </a:lnTo>
                <a:lnTo>
                  <a:pt x="189" y="560"/>
                </a:lnTo>
                <a:lnTo>
                  <a:pt x="189" y="449"/>
                </a:lnTo>
                <a:close/>
                <a:moveTo>
                  <a:pt x="189" y="612"/>
                </a:moveTo>
                <a:lnTo>
                  <a:pt x="276" y="612"/>
                </a:lnTo>
                <a:lnTo>
                  <a:pt x="276" y="721"/>
                </a:lnTo>
                <a:lnTo>
                  <a:pt x="189" y="721"/>
                </a:lnTo>
                <a:lnTo>
                  <a:pt x="189" y="612"/>
                </a:lnTo>
                <a:close/>
                <a:moveTo>
                  <a:pt x="50" y="159"/>
                </a:moveTo>
                <a:lnTo>
                  <a:pt x="139" y="159"/>
                </a:lnTo>
                <a:lnTo>
                  <a:pt x="139" y="270"/>
                </a:lnTo>
                <a:lnTo>
                  <a:pt x="50" y="270"/>
                </a:lnTo>
                <a:lnTo>
                  <a:pt x="50" y="159"/>
                </a:lnTo>
                <a:close/>
                <a:moveTo>
                  <a:pt x="50" y="303"/>
                </a:moveTo>
                <a:lnTo>
                  <a:pt x="139" y="303"/>
                </a:lnTo>
                <a:lnTo>
                  <a:pt x="139" y="411"/>
                </a:lnTo>
                <a:lnTo>
                  <a:pt x="50" y="411"/>
                </a:lnTo>
                <a:lnTo>
                  <a:pt x="50" y="303"/>
                </a:lnTo>
                <a:close/>
                <a:moveTo>
                  <a:pt x="50" y="449"/>
                </a:moveTo>
                <a:lnTo>
                  <a:pt x="139" y="449"/>
                </a:lnTo>
                <a:lnTo>
                  <a:pt x="139" y="560"/>
                </a:lnTo>
                <a:lnTo>
                  <a:pt x="50" y="560"/>
                </a:lnTo>
                <a:lnTo>
                  <a:pt x="50" y="449"/>
                </a:lnTo>
                <a:close/>
                <a:moveTo>
                  <a:pt x="50" y="612"/>
                </a:moveTo>
                <a:lnTo>
                  <a:pt x="139" y="612"/>
                </a:lnTo>
                <a:lnTo>
                  <a:pt x="139" y="721"/>
                </a:lnTo>
                <a:lnTo>
                  <a:pt x="50" y="721"/>
                </a:lnTo>
                <a:lnTo>
                  <a:pt x="50" y="612"/>
                </a:lnTo>
                <a:close/>
                <a:moveTo>
                  <a:pt x="373" y="43"/>
                </a:moveTo>
                <a:lnTo>
                  <a:pt x="373" y="0"/>
                </a:lnTo>
                <a:lnTo>
                  <a:pt x="92" y="0"/>
                </a:lnTo>
                <a:lnTo>
                  <a:pt x="92" y="43"/>
                </a:lnTo>
                <a:lnTo>
                  <a:pt x="0" y="43"/>
                </a:lnTo>
                <a:lnTo>
                  <a:pt x="0" y="104"/>
                </a:lnTo>
                <a:lnTo>
                  <a:pt x="466" y="104"/>
                </a:lnTo>
                <a:lnTo>
                  <a:pt x="466" y="43"/>
                </a:lnTo>
                <a:lnTo>
                  <a:pt x="373" y="43"/>
                </a:lnTo>
                <a:close/>
              </a:path>
            </a:pathLst>
          </a:custGeom>
          <a:solidFill>
            <a:schemeClr val="bg1">
              <a:lumMod val="20000"/>
              <a:lumOff val="80000"/>
            </a:schemeClr>
          </a:solidFill>
          <a:ln>
            <a:noFill/>
          </a:ln>
          <a:extLst/>
        </p:spPr>
        <p:txBody>
          <a:bodyPr vert="horz" wrap="square" lIns="89642" tIns="44821" rIns="89642" bIns="44821" numCol="1" anchor="t" anchorCtr="0" compatLnSpc="1">
            <a:prstTxWarp prst="textNoShape">
              <a:avLst/>
            </a:prstTxWarp>
          </a:bodyPr>
          <a:lstStyle/>
          <a:p>
            <a:pPr defTabSz="896350"/>
            <a:endParaRPr lang="en-US" sz="1765">
              <a:solidFill>
                <a:srgbClr val="FFFFFF"/>
              </a:solidFill>
            </a:endParaRPr>
          </a:p>
        </p:txBody>
      </p:sp>
      <p:sp>
        <p:nvSpPr>
          <p:cNvPr id="68" name="Freeform 6"/>
          <p:cNvSpPr>
            <a:spLocks noEditPoints="1"/>
          </p:cNvSpPr>
          <p:nvPr/>
        </p:nvSpPr>
        <p:spPr bwMode="auto">
          <a:xfrm>
            <a:off x="10471152" y="3703777"/>
            <a:ext cx="1556927" cy="3006938"/>
          </a:xfrm>
          <a:custGeom>
            <a:avLst/>
            <a:gdLst>
              <a:gd name="T0" fmla="*/ 189 w 466"/>
              <a:gd name="T1" fmla="*/ 794 h 900"/>
              <a:gd name="T2" fmla="*/ 0 w 466"/>
              <a:gd name="T3" fmla="*/ 900 h 900"/>
              <a:gd name="T4" fmla="*/ 276 w 466"/>
              <a:gd name="T5" fmla="*/ 794 h 900"/>
              <a:gd name="T6" fmla="*/ 466 w 466"/>
              <a:gd name="T7" fmla="*/ 900 h 900"/>
              <a:gd name="T8" fmla="*/ 276 w 466"/>
              <a:gd name="T9" fmla="*/ 794 h 900"/>
              <a:gd name="T10" fmla="*/ 466 w 466"/>
              <a:gd name="T11" fmla="*/ 787 h 900"/>
              <a:gd name="T12" fmla="*/ 0 w 466"/>
              <a:gd name="T13" fmla="*/ 111 h 900"/>
              <a:gd name="T14" fmla="*/ 331 w 466"/>
              <a:gd name="T15" fmla="*/ 159 h 900"/>
              <a:gd name="T16" fmla="*/ 418 w 466"/>
              <a:gd name="T17" fmla="*/ 270 h 900"/>
              <a:gd name="T18" fmla="*/ 331 w 466"/>
              <a:gd name="T19" fmla="*/ 159 h 900"/>
              <a:gd name="T20" fmla="*/ 418 w 466"/>
              <a:gd name="T21" fmla="*/ 303 h 900"/>
              <a:gd name="T22" fmla="*/ 331 w 466"/>
              <a:gd name="T23" fmla="*/ 411 h 900"/>
              <a:gd name="T24" fmla="*/ 331 w 466"/>
              <a:gd name="T25" fmla="*/ 449 h 900"/>
              <a:gd name="T26" fmla="*/ 418 w 466"/>
              <a:gd name="T27" fmla="*/ 560 h 900"/>
              <a:gd name="T28" fmla="*/ 331 w 466"/>
              <a:gd name="T29" fmla="*/ 449 h 900"/>
              <a:gd name="T30" fmla="*/ 418 w 466"/>
              <a:gd name="T31" fmla="*/ 612 h 900"/>
              <a:gd name="T32" fmla="*/ 331 w 466"/>
              <a:gd name="T33" fmla="*/ 721 h 900"/>
              <a:gd name="T34" fmla="*/ 189 w 466"/>
              <a:gd name="T35" fmla="*/ 159 h 900"/>
              <a:gd name="T36" fmla="*/ 276 w 466"/>
              <a:gd name="T37" fmla="*/ 270 h 900"/>
              <a:gd name="T38" fmla="*/ 189 w 466"/>
              <a:gd name="T39" fmla="*/ 159 h 900"/>
              <a:gd name="T40" fmla="*/ 276 w 466"/>
              <a:gd name="T41" fmla="*/ 303 h 900"/>
              <a:gd name="T42" fmla="*/ 189 w 466"/>
              <a:gd name="T43" fmla="*/ 411 h 900"/>
              <a:gd name="T44" fmla="*/ 189 w 466"/>
              <a:gd name="T45" fmla="*/ 449 h 900"/>
              <a:gd name="T46" fmla="*/ 276 w 466"/>
              <a:gd name="T47" fmla="*/ 560 h 900"/>
              <a:gd name="T48" fmla="*/ 189 w 466"/>
              <a:gd name="T49" fmla="*/ 449 h 900"/>
              <a:gd name="T50" fmla="*/ 276 w 466"/>
              <a:gd name="T51" fmla="*/ 612 h 900"/>
              <a:gd name="T52" fmla="*/ 189 w 466"/>
              <a:gd name="T53" fmla="*/ 721 h 900"/>
              <a:gd name="T54" fmla="*/ 50 w 466"/>
              <a:gd name="T55" fmla="*/ 159 h 900"/>
              <a:gd name="T56" fmla="*/ 139 w 466"/>
              <a:gd name="T57" fmla="*/ 270 h 900"/>
              <a:gd name="T58" fmla="*/ 50 w 466"/>
              <a:gd name="T59" fmla="*/ 159 h 900"/>
              <a:gd name="T60" fmla="*/ 139 w 466"/>
              <a:gd name="T61" fmla="*/ 303 h 900"/>
              <a:gd name="T62" fmla="*/ 50 w 466"/>
              <a:gd name="T63" fmla="*/ 411 h 900"/>
              <a:gd name="T64" fmla="*/ 50 w 466"/>
              <a:gd name="T65" fmla="*/ 449 h 900"/>
              <a:gd name="T66" fmla="*/ 139 w 466"/>
              <a:gd name="T67" fmla="*/ 560 h 900"/>
              <a:gd name="T68" fmla="*/ 50 w 466"/>
              <a:gd name="T69" fmla="*/ 449 h 900"/>
              <a:gd name="T70" fmla="*/ 139 w 466"/>
              <a:gd name="T71" fmla="*/ 612 h 900"/>
              <a:gd name="T72" fmla="*/ 50 w 466"/>
              <a:gd name="T73" fmla="*/ 721 h 900"/>
              <a:gd name="T74" fmla="*/ 373 w 466"/>
              <a:gd name="T75" fmla="*/ 43 h 900"/>
              <a:gd name="T76" fmla="*/ 92 w 466"/>
              <a:gd name="T77" fmla="*/ 0 h 900"/>
              <a:gd name="T78" fmla="*/ 0 w 466"/>
              <a:gd name="T79" fmla="*/ 43 h 900"/>
              <a:gd name="T80" fmla="*/ 466 w 466"/>
              <a:gd name="T81" fmla="*/ 104 h 900"/>
              <a:gd name="T82" fmla="*/ 373 w 466"/>
              <a:gd name="T83" fmla="*/ 4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6" h="900">
                <a:moveTo>
                  <a:pt x="0" y="794"/>
                </a:moveTo>
                <a:lnTo>
                  <a:pt x="189" y="794"/>
                </a:lnTo>
                <a:lnTo>
                  <a:pt x="189" y="900"/>
                </a:lnTo>
                <a:lnTo>
                  <a:pt x="0" y="900"/>
                </a:lnTo>
                <a:lnTo>
                  <a:pt x="0" y="794"/>
                </a:lnTo>
                <a:close/>
                <a:moveTo>
                  <a:pt x="276" y="794"/>
                </a:moveTo>
                <a:lnTo>
                  <a:pt x="466" y="794"/>
                </a:lnTo>
                <a:lnTo>
                  <a:pt x="466" y="900"/>
                </a:lnTo>
                <a:lnTo>
                  <a:pt x="276" y="900"/>
                </a:lnTo>
                <a:lnTo>
                  <a:pt x="276" y="794"/>
                </a:lnTo>
                <a:close/>
                <a:moveTo>
                  <a:pt x="0" y="787"/>
                </a:moveTo>
                <a:lnTo>
                  <a:pt x="466" y="787"/>
                </a:lnTo>
                <a:lnTo>
                  <a:pt x="466" y="111"/>
                </a:lnTo>
                <a:lnTo>
                  <a:pt x="0" y="111"/>
                </a:lnTo>
                <a:lnTo>
                  <a:pt x="0" y="787"/>
                </a:lnTo>
                <a:close/>
                <a:moveTo>
                  <a:pt x="331" y="159"/>
                </a:moveTo>
                <a:lnTo>
                  <a:pt x="418" y="159"/>
                </a:lnTo>
                <a:lnTo>
                  <a:pt x="418" y="270"/>
                </a:lnTo>
                <a:lnTo>
                  <a:pt x="331" y="270"/>
                </a:lnTo>
                <a:lnTo>
                  <a:pt x="331" y="159"/>
                </a:lnTo>
                <a:close/>
                <a:moveTo>
                  <a:pt x="331" y="303"/>
                </a:moveTo>
                <a:lnTo>
                  <a:pt x="418" y="303"/>
                </a:lnTo>
                <a:lnTo>
                  <a:pt x="418" y="411"/>
                </a:lnTo>
                <a:lnTo>
                  <a:pt x="331" y="411"/>
                </a:lnTo>
                <a:lnTo>
                  <a:pt x="331" y="303"/>
                </a:lnTo>
                <a:close/>
                <a:moveTo>
                  <a:pt x="331" y="449"/>
                </a:moveTo>
                <a:lnTo>
                  <a:pt x="418" y="449"/>
                </a:lnTo>
                <a:lnTo>
                  <a:pt x="418" y="560"/>
                </a:lnTo>
                <a:lnTo>
                  <a:pt x="331" y="560"/>
                </a:lnTo>
                <a:lnTo>
                  <a:pt x="331" y="449"/>
                </a:lnTo>
                <a:close/>
                <a:moveTo>
                  <a:pt x="331" y="612"/>
                </a:moveTo>
                <a:lnTo>
                  <a:pt x="418" y="612"/>
                </a:lnTo>
                <a:lnTo>
                  <a:pt x="418" y="721"/>
                </a:lnTo>
                <a:lnTo>
                  <a:pt x="331" y="721"/>
                </a:lnTo>
                <a:lnTo>
                  <a:pt x="331" y="612"/>
                </a:lnTo>
                <a:close/>
                <a:moveTo>
                  <a:pt x="189" y="159"/>
                </a:moveTo>
                <a:lnTo>
                  <a:pt x="276" y="159"/>
                </a:lnTo>
                <a:lnTo>
                  <a:pt x="276" y="270"/>
                </a:lnTo>
                <a:lnTo>
                  <a:pt x="189" y="270"/>
                </a:lnTo>
                <a:lnTo>
                  <a:pt x="189" y="159"/>
                </a:lnTo>
                <a:close/>
                <a:moveTo>
                  <a:pt x="189" y="303"/>
                </a:moveTo>
                <a:lnTo>
                  <a:pt x="276" y="303"/>
                </a:lnTo>
                <a:lnTo>
                  <a:pt x="276" y="411"/>
                </a:lnTo>
                <a:lnTo>
                  <a:pt x="189" y="411"/>
                </a:lnTo>
                <a:lnTo>
                  <a:pt x="189" y="303"/>
                </a:lnTo>
                <a:close/>
                <a:moveTo>
                  <a:pt x="189" y="449"/>
                </a:moveTo>
                <a:lnTo>
                  <a:pt x="276" y="449"/>
                </a:lnTo>
                <a:lnTo>
                  <a:pt x="276" y="560"/>
                </a:lnTo>
                <a:lnTo>
                  <a:pt x="189" y="560"/>
                </a:lnTo>
                <a:lnTo>
                  <a:pt x="189" y="449"/>
                </a:lnTo>
                <a:close/>
                <a:moveTo>
                  <a:pt x="189" y="612"/>
                </a:moveTo>
                <a:lnTo>
                  <a:pt x="276" y="612"/>
                </a:lnTo>
                <a:lnTo>
                  <a:pt x="276" y="721"/>
                </a:lnTo>
                <a:lnTo>
                  <a:pt x="189" y="721"/>
                </a:lnTo>
                <a:lnTo>
                  <a:pt x="189" y="612"/>
                </a:lnTo>
                <a:close/>
                <a:moveTo>
                  <a:pt x="50" y="159"/>
                </a:moveTo>
                <a:lnTo>
                  <a:pt x="139" y="159"/>
                </a:lnTo>
                <a:lnTo>
                  <a:pt x="139" y="270"/>
                </a:lnTo>
                <a:lnTo>
                  <a:pt x="50" y="270"/>
                </a:lnTo>
                <a:lnTo>
                  <a:pt x="50" y="159"/>
                </a:lnTo>
                <a:close/>
                <a:moveTo>
                  <a:pt x="50" y="303"/>
                </a:moveTo>
                <a:lnTo>
                  <a:pt x="139" y="303"/>
                </a:lnTo>
                <a:lnTo>
                  <a:pt x="139" y="411"/>
                </a:lnTo>
                <a:lnTo>
                  <a:pt x="50" y="411"/>
                </a:lnTo>
                <a:lnTo>
                  <a:pt x="50" y="303"/>
                </a:lnTo>
                <a:close/>
                <a:moveTo>
                  <a:pt x="50" y="449"/>
                </a:moveTo>
                <a:lnTo>
                  <a:pt x="139" y="449"/>
                </a:lnTo>
                <a:lnTo>
                  <a:pt x="139" y="560"/>
                </a:lnTo>
                <a:lnTo>
                  <a:pt x="50" y="560"/>
                </a:lnTo>
                <a:lnTo>
                  <a:pt x="50" y="449"/>
                </a:lnTo>
                <a:close/>
                <a:moveTo>
                  <a:pt x="50" y="612"/>
                </a:moveTo>
                <a:lnTo>
                  <a:pt x="139" y="612"/>
                </a:lnTo>
                <a:lnTo>
                  <a:pt x="139" y="721"/>
                </a:lnTo>
                <a:lnTo>
                  <a:pt x="50" y="721"/>
                </a:lnTo>
                <a:lnTo>
                  <a:pt x="50" y="612"/>
                </a:lnTo>
                <a:close/>
                <a:moveTo>
                  <a:pt x="373" y="43"/>
                </a:moveTo>
                <a:lnTo>
                  <a:pt x="373" y="0"/>
                </a:lnTo>
                <a:lnTo>
                  <a:pt x="92" y="0"/>
                </a:lnTo>
                <a:lnTo>
                  <a:pt x="92" y="43"/>
                </a:lnTo>
                <a:lnTo>
                  <a:pt x="0" y="43"/>
                </a:lnTo>
                <a:lnTo>
                  <a:pt x="0" y="104"/>
                </a:lnTo>
                <a:lnTo>
                  <a:pt x="466" y="104"/>
                </a:lnTo>
                <a:lnTo>
                  <a:pt x="466" y="43"/>
                </a:lnTo>
                <a:lnTo>
                  <a:pt x="373" y="43"/>
                </a:lnTo>
                <a:close/>
              </a:path>
            </a:pathLst>
          </a:custGeom>
          <a:solidFill>
            <a:schemeClr val="bg1">
              <a:lumMod val="20000"/>
              <a:lumOff val="80000"/>
            </a:schemeClr>
          </a:solidFill>
          <a:ln>
            <a:noFill/>
          </a:ln>
          <a:extLst/>
        </p:spPr>
        <p:txBody>
          <a:bodyPr vert="horz" wrap="square" lIns="89642" tIns="44821" rIns="89642" bIns="44821" numCol="1" anchor="t" anchorCtr="0" compatLnSpc="1">
            <a:prstTxWarp prst="textNoShape">
              <a:avLst/>
            </a:prstTxWarp>
          </a:bodyPr>
          <a:lstStyle/>
          <a:p>
            <a:pPr defTabSz="896350"/>
            <a:endParaRPr lang="en-US" sz="1765">
              <a:solidFill>
                <a:srgbClr val="FFFFFF"/>
              </a:solidFill>
            </a:endParaRPr>
          </a:p>
        </p:txBody>
      </p:sp>
      <p:grpSp>
        <p:nvGrpSpPr>
          <p:cNvPr id="69" name="Group 68"/>
          <p:cNvGrpSpPr/>
          <p:nvPr/>
        </p:nvGrpSpPr>
        <p:grpSpPr>
          <a:xfrm>
            <a:off x="7830113" y="5601728"/>
            <a:ext cx="896349" cy="896425"/>
            <a:chOff x="7352336" y="5713558"/>
            <a:chExt cx="914323" cy="914400"/>
          </a:xfrm>
        </p:grpSpPr>
        <p:sp>
          <p:nvSpPr>
            <p:cNvPr id="71" name="Rectangle 70"/>
            <p:cNvSpPr/>
            <p:nvPr/>
          </p:nvSpPr>
          <p:spPr bwMode="auto">
            <a:xfrm>
              <a:off x="7352336" y="5713558"/>
              <a:ext cx="914323"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1046" dirty="0">
                  <a:gradFill>
                    <a:gsLst>
                      <a:gs pos="0">
                        <a:srgbClr val="FFFFFF"/>
                      </a:gs>
                      <a:gs pos="100000">
                        <a:srgbClr val="FFFFFF"/>
                      </a:gs>
                    </a:gsLst>
                    <a:lin ang="5400000" scaled="0"/>
                  </a:gradFill>
                </a:rPr>
                <a:t>servers</a:t>
              </a:r>
            </a:p>
          </p:txBody>
        </p:sp>
        <p:sp>
          <p:nvSpPr>
            <p:cNvPr id="72" name="Freeform 71"/>
            <p:cNvSpPr/>
            <p:nvPr/>
          </p:nvSpPr>
          <p:spPr bwMode="auto">
            <a:xfrm>
              <a:off x="7648862" y="5830699"/>
              <a:ext cx="321271" cy="429954"/>
            </a:xfrm>
            <a:custGeom>
              <a:avLst/>
              <a:gdLst>
                <a:gd name="connsiteX0" fmla="*/ 462028 w 924054"/>
                <a:gd name="connsiteY0" fmla="*/ 827763 h 1236652"/>
                <a:gd name="connsiteX1" fmla="*/ 409509 w 924054"/>
                <a:gd name="connsiteY1" fmla="*/ 880282 h 1236652"/>
                <a:gd name="connsiteX2" fmla="*/ 462028 w 924054"/>
                <a:gd name="connsiteY2" fmla="*/ 932801 h 1236652"/>
                <a:gd name="connsiteX3" fmla="*/ 514547 w 924054"/>
                <a:gd name="connsiteY3" fmla="*/ 880282 h 1236652"/>
                <a:gd name="connsiteX4" fmla="*/ 462028 w 924054"/>
                <a:gd name="connsiteY4" fmla="*/ 827763 h 1236652"/>
                <a:gd name="connsiteX5" fmla="*/ 137588 w 924054"/>
                <a:gd name="connsiteY5" fmla="*/ 722272 h 1236652"/>
                <a:gd name="connsiteX6" fmla="*/ 786466 w 924054"/>
                <a:gd name="connsiteY6" fmla="*/ 722272 h 1236652"/>
                <a:gd name="connsiteX7" fmla="*/ 924054 w 924054"/>
                <a:gd name="connsiteY7" fmla="*/ 808004 h 1236652"/>
                <a:gd name="connsiteX8" fmla="*/ 924054 w 924054"/>
                <a:gd name="connsiteY8" fmla="*/ 1150921 h 1236652"/>
                <a:gd name="connsiteX9" fmla="*/ 786466 w 924054"/>
                <a:gd name="connsiteY9" fmla="*/ 1236652 h 1236652"/>
                <a:gd name="connsiteX10" fmla="*/ 137588 w 924054"/>
                <a:gd name="connsiteY10" fmla="*/ 1236652 h 1236652"/>
                <a:gd name="connsiteX11" fmla="*/ 0 w 924054"/>
                <a:gd name="connsiteY11" fmla="*/ 1150921 h 1236652"/>
                <a:gd name="connsiteX12" fmla="*/ 0 w 924054"/>
                <a:gd name="connsiteY12" fmla="*/ 808004 h 1236652"/>
                <a:gd name="connsiteX13" fmla="*/ 137588 w 924054"/>
                <a:gd name="connsiteY13" fmla="*/ 722272 h 1236652"/>
                <a:gd name="connsiteX14" fmla="*/ 50171 w 924054"/>
                <a:gd name="connsiteY14" fmla="*/ 481515 h 1236652"/>
                <a:gd name="connsiteX15" fmla="*/ 873883 w 924054"/>
                <a:gd name="connsiteY15" fmla="*/ 481515 h 1236652"/>
                <a:gd name="connsiteX16" fmla="*/ 924054 w 924054"/>
                <a:gd name="connsiteY16" fmla="*/ 512777 h 1236652"/>
                <a:gd name="connsiteX17" fmla="*/ 924054 w 924054"/>
                <a:gd name="connsiteY17" fmla="*/ 637817 h 1236652"/>
                <a:gd name="connsiteX18" fmla="*/ 873883 w 924054"/>
                <a:gd name="connsiteY18" fmla="*/ 669078 h 1236652"/>
                <a:gd name="connsiteX19" fmla="*/ 50171 w 924054"/>
                <a:gd name="connsiteY19" fmla="*/ 669078 h 1236652"/>
                <a:gd name="connsiteX20" fmla="*/ 0 w 924054"/>
                <a:gd name="connsiteY20" fmla="*/ 637817 h 1236652"/>
                <a:gd name="connsiteX21" fmla="*/ 0 w 924054"/>
                <a:gd name="connsiteY21" fmla="*/ 512777 h 1236652"/>
                <a:gd name="connsiteX22" fmla="*/ 50171 w 924054"/>
                <a:gd name="connsiteY22" fmla="*/ 481515 h 1236652"/>
                <a:gd name="connsiteX23" fmla="*/ 50171 w 924054"/>
                <a:gd name="connsiteY23" fmla="*/ 240758 h 1236652"/>
                <a:gd name="connsiteX24" fmla="*/ 873883 w 924054"/>
                <a:gd name="connsiteY24" fmla="*/ 240758 h 1236652"/>
                <a:gd name="connsiteX25" fmla="*/ 924054 w 924054"/>
                <a:gd name="connsiteY25" fmla="*/ 272019 h 1236652"/>
                <a:gd name="connsiteX26" fmla="*/ 924054 w 924054"/>
                <a:gd name="connsiteY26" fmla="*/ 397059 h 1236652"/>
                <a:gd name="connsiteX27" fmla="*/ 873883 w 924054"/>
                <a:gd name="connsiteY27" fmla="*/ 428321 h 1236652"/>
                <a:gd name="connsiteX28" fmla="*/ 50171 w 924054"/>
                <a:gd name="connsiteY28" fmla="*/ 428321 h 1236652"/>
                <a:gd name="connsiteX29" fmla="*/ 0 w 924054"/>
                <a:gd name="connsiteY29" fmla="*/ 397059 h 1236652"/>
                <a:gd name="connsiteX30" fmla="*/ 0 w 924054"/>
                <a:gd name="connsiteY30" fmla="*/ 272019 h 1236652"/>
                <a:gd name="connsiteX31" fmla="*/ 50171 w 924054"/>
                <a:gd name="connsiteY31" fmla="*/ 240758 h 1236652"/>
                <a:gd name="connsiteX32" fmla="*/ 50171 w 924054"/>
                <a:gd name="connsiteY32" fmla="*/ 0 h 1236652"/>
                <a:gd name="connsiteX33" fmla="*/ 873883 w 924054"/>
                <a:gd name="connsiteY33" fmla="*/ 0 h 1236652"/>
                <a:gd name="connsiteX34" fmla="*/ 924054 w 924054"/>
                <a:gd name="connsiteY34" fmla="*/ 31262 h 1236652"/>
                <a:gd name="connsiteX35" fmla="*/ 924054 w 924054"/>
                <a:gd name="connsiteY35" fmla="*/ 156302 h 1236652"/>
                <a:gd name="connsiteX36" fmla="*/ 873883 w 924054"/>
                <a:gd name="connsiteY36" fmla="*/ 187564 h 1236652"/>
                <a:gd name="connsiteX37" fmla="*/ 50171 w 924054"/>
                <a:gd name="connsiteY37" fmla="*/ 187564 h 1236652"/>
                <a:gd name="connsiteX38" fmla="*/ 0 w 924054"/>
                <a:gd name="connsiteY38" fmla="*/ 156302 h 1236652"/>
                <a:gd name="connsiteX39" fmla="*/ 0 w 924054"/>
                <a:gd name="connsiteY39" fmla="*/ 31262 h 1236652"/>
                <a:gd name="connsiteX40" fmla="*/ 50171 w 924054"/>
                <a:gd name="connsiteY40" fmla="*/ 0 h 12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4054" h="1236652">
                  <a:moveTo>
                    <a:pt x="462028" y="827763"/>
                  </a:moveTo>
                  <a:cubicBezTo>
                    <a:pt x="433023" y="827763"/>
                    <a:pt x="409509" y="851277"/>
                    <a:pt x="409509" y="880282"/>
                  </a:cubicBezTo>
                  <a:cubicBezTo>
                    <a:pt x="409509" y="909287"/>
                    <a:pt x="433023" y="932801"/>
                    <a:pt x="462028" y="932801"/>
                  </a:cubicBezTo>
                  <a:cubicBezTo>
                    <a:pt x="491033" y="932801"/>
                    <a:pt x="514547" y="909287"/>
                    <a:pt x="514547" y="880282"/>
                  </a:cubicBezTo>
                  <a:cubicBezTo>
                    <a:pt x="514547" y="851277"/>
                    <a:pt x="491033" y="827763"/>
                    <a:pt x="462028" y="827763"/>
                  </a:cubicBezTo>
                  <a:close/>
                  <a:moveTo>
                    <a:pt x="137588" y="722272"/>
                  </a:moveTo>
                  <a:lnTo>
                    <a:pt x="786466" y="722272"/>
                  </a:lnTo>
                  <a:cubicBezTo>
                    <a:pt x="862454" y="722272"/>
                    <a:pt x="924054" y="760656"/>
                    <a:pt x="924054" y="808004"/>
                  </a:cubicBezTo>
                  <a:lnTo>
                    <a:pt x="924054" y="1150921"/>
                  </a:lnTo>
                  <a:cubicBezTo>
                    <a:pt x="924054" y="1198269"/>
                    <a:pt x="862454" y="1236652"/>
                    <a:pt x="786466" y="1236652"/>
                  </a:cubicBezTo>
                  <a:lnTo>
                    <a:pt x="137588" y="1236652"/>
                  </a:lnTo>
                  <a:cubicBezTo>
                    <a:pt x="61601" y="1236652"/>
                    <a:pt x="0" y="1198269"/>
                    <a:pt x="0" y="1150921"/>
                  </a:cubicBezTo>
                  <a:lnTo>
                    <a:pt x="0" y="808004"/>
                  </a:lnTo>
                  <a:cubicBezTo>
                    <a:pt x="0" y="760656"/>
                    <a:pt x="61601" y="722272"/>
                    <a:pt x="137588" y="722272"/>
                  </a:cubicBezTo>
                  <a:close/>
                  <a:moveTo>
                    <a:pt x="50171" y="481515"/>
                  </a:moveTo>
                  <a:lnTo>
                    <a:pt x="873883" y="481515"/>
                  </a:lnTo>
                  <a:cubicBezTo>
                    <a:pt x="901591" y="481515"/>
                    <a:pt x="924054" y="495512"/>
                    <a:pt x="924054" y="512777"/>
                  </a:cubicBezTo>
                  <a:lnTo>
                    <a:pt x="924054" y="637817"/>
                  </a:lnTo>
                  <a:cubicBezTo>
                    <a:pt x="924054" y="655082"/>
                    <a:pt x="901591" y="669078"/>
                    <a:pt x="873883" y="669078"/>
                  </a:cubicBezTo>
                  <a:lnTo>
                    <a:pt x="50171" y="669078"/>
                  </a:lnTo>
                  <a:cubicBezTo>
                    <a:pt x="22463" y="669078"/>
                    <a:pt x="0" y="655082"/>
                    <a:pt x="0" y="637817"/>
                  </a:cubicBezTo>
                  <a:lnTo>
                    <a:pt x="0" y="512777"/>
                  </a:lnTo>
                  <a:cubicBezTo>
                    <a:pt x="0" y="495512"/>
                    <a:pt x="22463" y="481515"/>
                    <a:pt x="50171" y="481515"/>
                  </a:cubicBezTo>
                  <a:close/>
                  <a:moveTo>
                    <a:pt x="50171" y="240758"/>
                  </a:moveTo>
                  <a:lnTo>
                    <a:pt x="873883" y="240758"/>
                  </a:lnTo>
                  <a:cubicBezTo>
                    <a:pt x="901591" y="240758"/>
                    <a:pt x="924054" y="254754"/>
                    <a:pt x="924054" y="272019"/>
                  </a:cubicBezTo>
                  <a:lnTo>
                    <a:pt x="924054" y="397059"/>
                  </a:lnTo>
                  <a:cubicBezTo>
                    <a:pt x="924054" y="414324"/>
                    <a:pt x="901591" y="428321"/>
                    <a:pt x="873883" y="428321"/>
                  </a:cubicBezTo>
                  <a:lnTo>
                    <a:pt x="50171" y="428321"/>
                  </a:lnTo>
                  <a:cubicBezTo>
                    <a:pt x="22463" y="428321"/>
                    <a:pt x="0" y="414324"/>
                    <a:pt x="0" y="397059"/>
                  </a:cubicBezTo>
                  <a:lnTo>
                    <a:pt x="0" y="272019"/>
                  </a:lnTo>
                  <a:cubicBezTo>
                    <a:pt x="0" y="254754"/>
                    <a:pt x="22463" y="240758"/>
                    <a:pt x="50171" y="240758"/>
                  </a:cubicBezTo>
                  <a:close/>
                  <a:moveTo>
                    <a:pt x="50171" y="0"/>
                  </a:moveTo>
                  <a:lnTo>
                    <a:pt x="873883" y="0"/>
                  </a:lnTo>
                  <a:cubicBezTo>
                    <a:pt x="901591" y="0"/>
                    <a:pt x="924054" y="13997"/>
                    <a:pt x="924054" y="31262"/>
                  </a:cubicBezTo>
                  <a:lnTo>
                    <a:pt x="924054" y="156302"/>
                  </a:lnTo>
                  <a:cubicBezTo>
                    <a:pt x="924054" y="173567"/>
                    <a:pt x="901591" y="187564"/>
                    <a:pt x="873883" y="187564"/>
                  </a:cubicBezTo>
                  <a:lnTo>
                    <a:pt x="50171" y="187564"/>
                  </a:lnTo>
                  <a:cubicBezTo>
                    <a:pt x="22463" y="187564"/>
                    <a:pt x="0" y="173567"/>
                    <a:pt x="0" y="156302"/>
                  </a:cubicBezTo>
                  <a:lnTo>
                    <a:pt x="0" y="31262"/>
                  </a:lnTo>
                  <a:cubicBezTo>
                    <a:pt x="0" y="13997"/>
                    <a:pt x="22463" y="0"/>
                    <a:pt x="50171"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p:nvPr/>
        </p:nvGrpSpPr>
        <p:grpSpPr>
          <a:xfrm>
            <a:off x="8994017" y="5601728"/>
            <a:ext cx="896349" cy="896425"/>
            <a:chOff x="8351914" y="5713558"/>
            <a:chExt cx="914323" cy="914400"/>
          </a:xfrm>
        </p:grpSpPr>
        <p:sp>
          <p:nvSpPr>
            <p:cNvPr id="78" name="Rectangle 77"/>
            <p:cNvSpPr/>
            <p:nvPr/>
          </p:nvSpPr>
          <p:spPr bwMode="auto">
            <a:xfrm>
              <a:off x="8351914" y="5713558"/>
              <a:ext cx="914323"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1046" dirty="0">
                  <a:gradFill>
                    <a:gsLst>
                      <a:gs pos="0">
                        <a:srgbClr val="FFFFFF"/>
                      </a:gs>
                      <a:gs pos="100000">
                        <a:srgbClr val="FFFFFF"/>
                      </a:gs>
                    </a:gsLst>
                    <a:lin ang="5400000" scaled="0"/>
                  </a:gradFill>
                </a:rPr>
                <a:t>databases</a:t>
              </a:r>
            </a:p>
          </p:txBody>
        </p:sp>
        <p:grpSp>
          <p:nvGrpSpPr>
            <p:cNvPr id="79" name="Group 78"/>
            <p:cNvGrpSpPr/>
            <p:nvPr/>
          </p:nvGrpSpPr>
          <p:grpSpPr>
            <a:xfrm>
              <a:off x="8591858" y="5855750"/>
              <a:ext cx="434435" cy="379852"/>
              <a:chOff x="9906625" y="2482681"/>
              <a:chExt cx="434435" cy="379852"/>
            </a:xfrm>
          </p:grpSpPr>
          <p:grpSp>
            <p:nvGrpSpPr>
              <p:cNvPr id="81" name="Group 80"/>
              <p:cNvGrpSpPr/>
              <p:nvPr/>
            </p:nvGrpSpPr>
            <p:grpSpPr>
              <a:xfrm>
                <a:off x="9906625" y="2482681"/>
                <a:ext cx="175003" cy="132330"/>
                <a:chOff x="9958984" y="2526634"/>
                <a:chExt cx="396115" cy="299525"/>
              </a:xfrm>
            </p:grpSpPr>
            <p:pic>
              <p:nvPicPr>
                <p:cNvPr id="104" name="Picture 103"/>
                <p:cNvPicPr>
                  <a:picLocks noChangeAspect="1"/>
                </p:cNvPicPr>
                <p:nvPr/>
              </p:nvPicPr>
              <p:blipFill>
                <a:blip r:embed="rId3"/>
                <a:srcRect/>
                <a:stretch>
                  <a:fillRect/>
                </a:stretch>
              </p:blipFill>
              <p:spPr>
                <a:xfrm flipH="1">
                  <a:off x="9958984" y="2530541"/>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pic>
              <p:nvPicPr>
                <p:cNvPr id="105" name="Picture 104"/>
                <p:cNvPicPr>
                  <a:picLocks noChangeAspect="1"/>
                </p:cNvPicPr>
                <p:nvPr/>
              </p:nvPicPr>
              <p:blipFill>
                <a:blip r:embed="rId3"/>
                <a:srcRect/>
                <a:stretch>
                  <a:fillRect/>
                </a:stretch>
              </p:blipFill>
              <p:spPr>
                <a:xfrm flipH="1">
                  <a:off x="9958984" y="2526634"/>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grpSp>
          <p:grpSp>
            <p:nvGrpSpPr>
              <p:cNvPr id="92" name="Group 91"/>
              <p:cNvGrpSpPr/>
              <p:nvPr/>
            </p:nvGrpSpPr>
            <p:grpSpPr>
              <a:xfrm>
                <a:off x="10045785" y="2639258"/>
                <a:ext cx="295275" cy="223275"/>
                <a:chOff x="9958984" y="2526634"/>
                <a:chExt cx="396115" cy="299525"/>
              </a:xfrm>
            </p:grpSpPr>
            <p:pic>
              <p:nvPicPr>
                <p:cNvPr id="101" name="Picture 100"/>
                <p:cNvPicPr>
                  <a:picLocks noChangeAspect="1"/>
                </p:cNvPicPr>
                <p:nvPr/>
              </p:nvPicPr>
              <p:blipFill>
                <a:blip r:embed="rId3"/>
                <a:srcRect/>
                <a:stretch>
                  <a:fillRect/>
                </a:stretch>
              </p:blipFill>
              <p:spPr>
                <a:xfrm flipH="1">
                  <a:off x="9958984" y="2530541"/>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pic>
              <p:nvPicPr>
                <p:cNvPr id="103" name="Picture 102"/>
                <p:cNvPicPr>
                  <a:picLocks noChangeAspect="1"/>
                </p:cNvPicPr>
                <p:nvPr/>
              </p:nvPicPr>
              <p:blipFill>
                <a:blip r:embed="rId3"/>
                <a:srcRect/>
                <a:stretch>
                  <a:fillRect/>
                </a:stretch>
              </p:blipFill>
              <p:spPr>
                <a:xfrm flipH="1">
                  <a:off x="9958984" y="2526634"/>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grpSp>
        </p:grpSp>
      </p:grpSp>
      <p:grpSp>
        <p:nvGrpSpPr>
          <p:cNvPr id="106" name="Group 105"/>
          <p:cNvGrpSpPr/>
          <p:nvPr/>
        </p:nvGrpSpPr>
        <p:grpSpPr>
          <a:xfrm>
            <a:off x="5502306" y="5601728"/>
            <a:ext cx="896349" cy="896425"/>
            <a:chOff x="5301870" y="5713558"/>
            <a:chExt cx="914323" cy="914400"/>
          </a:xfrm>
        </p:grpSpPr>
        <p:sp>
          <p:nvSpPr>
            <p:cNvPr id="107" name="Rectangle 106"/>
            <p:cNvSpPr/>
            <p:nvPr/>
          </p:nvSpPr>
          <p:spPr bwMode="auto">
            <a:xfrm>
              <a:off x="5301870" y="5713558"/>
              <a:ext cx="914323"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882" dirty="0">
                  <a:gradFill>
                    <a:gsLst>
                      <a:gs pos="0">
                        <a:srgbClr val="FFFFFF"/>
                      </a:gs>
                      <a:gs pos="100000">
                        <a:srgbClr val="FFFFFF"/>
                      </a:gs>
                    </a:gsLst>
                    <a:lin ang="5400000" scaled="0"/>
                  </a:gradFill>
                </a:rPr>
                <a:t>applications</a:t>
              </a:r>
            </a:p>
          </p:txBody>
        </p:sp>
        <p:pic>
          <p:nvPicPr>
            <p:cNvPr id="108" name="Picture 1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070" y="5867512"/>
              <a:ext cx="393922" cy="356328"/>
            </a:xfrm>
            <a:prstGeom prst="rect">
              <a:avLst/>
            </a:prstGeom>
          </p:spPr>
        </p:pic>
      </p:grpSp>
      <p:sp>
        <p:nvSpPr>
          <p:cNvPr id="113" name="TextBox 112"/>
          <p:cNvSpPr txBox="1"/>
          <p:nvPr/>
        </p:nvSpPr>
        <p:spPr>
          <a:xfrm>
            <a:off x="3969393" y="4201816"/>
            <a:ext cx="1944808" cy="1267251"/>
          </a:xfrm>
          <a:prstGeom prst="rect">
            <a:avLst/>
          </a:prstGeom>
          <a:noFill/>
        </p:spPr>
        <p:txBody>
          <a:bodyPr wrap="square" lIns="0" tIns="0" rIns="0" bIns="0" rtlCol="0">
            <a:spAutoFit/>
          </a:bodyPr>
          <a:lstStyle/>
          <a:p>
            <a:pPr defTabSz="1624963"/>
            <a:r>
              <a:rPr lang="en-US" sz="2745" spc="-100" dirty="0">
                <a:ln w="3175">
                  <a:noFill/>
                </a:ln>
                <a:gradFill>
                  <a:gsLst>
                    <a:gs pos="0">
                      <a:srgbClr val="002050"/>
                    </a:gs>
                    <a:gs pos="100000">
                      <a:srgbClr val="002050"/>
                    </a:gs>
                  </a:gsLst>
                  <a:lin ang="5400000" scaled="0"/>
                </a:gradFill>
                <a:latin typeface="Segoe UI Light"/>
                <a:cs typeface="Segoe UI" pitchFamily="34" charset="0"/>
              </a:rPr>
              <a:t>Your </a:t>
            </a:r>
          </a:p>
          <a:p>
            <a:pPr defTabSz="1624963"/>
            <a:r>
              <a:rPr lang="en-US" sz="2745" spc="-100" dirty="0">
                <a:ln w="3175">
                  <a:noFill/>
                </a:ln>
                <a:gradFill>
                  <a:gsLst>
                    <a:gs pos="0">
                      <a:srgbClr val="002050"/>
                    </a:gs>
                    <a:gs pos="100000">
                      <a:srgbClr val="002050"/>
                    </a:gs>
                  </a:gsLst>
                  <a:lin ang="5400000" scaled="0"/>
                </a:gradFill>
                <a:latin typeface="Segoe UI Light"/>
                <a:cs typeface="Segoe UI" pitchFamily="34" charset="0"/>
              </a:rPr>
              <a:t>Data </a:t>
            </a:r>
            <a:br>
              <a:rPr lang="en-US" sz="2745" spc="-100" dirty="0">
                <a:ln w="3175">
                  <a:noFill/>
                </a:ln>
                <a:gradFill>
                  <a:gsLst>
                    <a:gs pos="0">
                      <a:srgbClr val="002050"/>
                    </a:gs>
                    <a:gs pos="100000">
                      <a:srgbClr val="002050"/>
                    </a:gs>
                  </a:gsLst>
                  <a:lin ang="5400000" scaled="0"/>
                </a:gradFill>
                <a:latin typeface="Segoe UI Light"/>
                <a:cs typeface="Segoe UI" pitchFamily="34" charset="0"/>
              </a:rPr>
            </a:br>
            <a:r>
              <a:rPr lang="en-US" sz="2745" spc="-100" dirty="0">
                <a:ln w="3175">
                  <a:noFill/>
                </a:ln>
                <a:gradFill>
                  <a:gsLst>
                    <a:gs pos="0">
                      <a:srgbClr val="002050"/>
                    </a:gs>
                    <a:gs pos="100000">
                      <a:srgbClr val="002050"/>
                    </a:gs>
                  </a:gsLst>
                  <a:lin ang="5400000" scaled="0"/>
                </a:gradFill>
                <a:latin typeface="Segoe UI Light"/>
                <a:cs typeface="Segoe UI" pitchFamily="34" charset="0"/>
              </a:rPr>
              <a:t>Center</a:t>
            </a:r>
          </a:p>
        </p:txBody>
      </p:sp>
      <p:grpSp>
        <p:nvGrpSpPr>
          <p:cNvPr id="2" name="Group 1"/>
          <p:cNvGrpSpPr/>
          <p:nvPr/>
        </p:nvGrpSpPr>
        <p:grpSpPr>
          <a:xfrm>
            <a:off x="4691908" y="1004270"/>
            <a:ext cx="5901463" cy="2648838"/>
            <a:chOff x="4785990" y="1023910"/>
            <a:chExt cx="6019800" cy="2701953"/>
          </a:xfrm>
        </p:grpSpPr>
        <p:sp>
          <p:nvSpPr>
            <p:cNvPr id="74" name="Freeform 128"/>
            <p:cNvSpPr>
              <a:spLocks noChangeAspect="1"/>
            </p:cNvSpPr>
            <p:nvPr/>
          </p:nvSpPr>
          <p:spPr bwMode="black">
            <a:xfrm>
              <a:off x="4785990" y="1023910"/>
              <a:ext cx="6019800" cy="270195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2">
                <a:lumMod val="50000"/>
                <a:lumOff val="50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a:gradFill>
                  <a:gsLst>
                    <a:gs pos="1250">
                      <a:srgbClr val="505050"/>
                    </a:gs>
                    <a:gs pos="10417">
                      <a:srgbClr val="505050"/>
                    </a:gs>
                  </a:gsLst>
                  <a:lin ang="5400000" scaled="0"/>
                </a:gradFill>
              </a:endParaRPr>
            </a:p>
          </p:txBody>
        </p:sp>
        <p:sp>
          <p:nvSpPr>
            <p:cNvPr id="67" name="Freeform 24"/>
            <p:cNvSpPr>
              <a:spLocks noEditPoints="1"/>
            </p:cNvSpPr>
            <p:nvPr/>
          </p:nvSpPr>
          <p:spPr bwMode="black">
            <a:xfrm>
              <a:off x="7695850" y="2725707"/>
              <a:ext cx="1051724" cy="948767"/>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noFill/>
            <a:ln w="9525">
              <a:solidFill>
                <a:schemeClr val="tx1"/>
              </a:solidFill>
              <a:round/>
              <a:headEnd/>
              <a:tailEnd/>
            </a:ln>
            <a:extLst/>
          </p:spPr>
          <p:txBody>
            <a:bodyPr vert="horz" wrap="square" lIns="89630" tIns="44814" rIns="89630" bIns="44814" numCol="1" anchor="t" anchorCtr="0" compatLnSpc="1">
              <a:prstTxWarp prst="textNoShape">
                <a:avLst/>
              </a:prstTxWarp>
            </a:bodyPr>
            <a:lstStyle/>
            <a:p>
              <a:endParaRPr lang="en-US" sz="1765">
                <a:solidFill>
                  <a:srgbClr val="505050"/>
                </a:solidFill>
              </a:endParaRPr>
            </a:p>
          </p:txBody>
        </p:sp>
        <p:sp>
          <p:nvSpPr>
            <p:cNvPr id="80" name="Freeform 24"/>
            <p:cNvSpPr>
              <a:spLocks noEditPoints="1"/>
            </p:cNvSpPr>
            <p:nvPr/>
          </p:nvSpPr>
          <p:spPr bwMode="black">
            <a:xfrm>
              <a:off x="7165731" y="1960622"/>
              <a:ext cx="1153530" cy="10406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noFill/>
            <a:ln w="9525">
              <a:solidFill>
                <a:schemeClr val="tx1"/>
              </a:solidFill>
              <a:round/>
              <a:headEnd/>
              <a:tailEnd/>
            </a:ln>
            <a:extLst/>
          </p:spPr>
          <p:txBody>
            <a:bodyPr vert="horz" wrap="square" lIns="89630" tIns="44814" rIns="89630" bIns="44814" numCol="1" anchor="t" anchorCtr="0" compatLnSpc="1">
              <a:prstTxWarp prst="textNoShape">
                <a:avLst/>
              </a:prstTxWarp>
            </a:bodyPr>
            <a:lstStyle/>
            <a:p>
              <a:endParaRPr lang="en-US" sz="1765">
                <a:solidFill>
                  <a:srgbClr val="505050"/>
                </a:solidFill>
              </a:endParaRPr>
            </a:p>
          </p:txBody>
        </p:sp>
        <p:sp>
          <p:nvSpPr>
            <p:cNvPr id="83" name="Freeform 24"/>
            <p:cNvSpPr>
              <a:spLocks noEditPoints="1"/>
            </p:cNvSpPr>
            <p:nvPr/>
          </p:nvSpPr>
          <p:spPr bwMode="black">
            <a:xfrm>
              <a:off x="6578674" y="2644864"/>
              <a:ext cx="1051724" cy="948767"/>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noFill/>
            <a:ln w="9525">
              <a:solidFill>
                <a:schemeClr val="tx1"/>
              </a:solidFill>
              <a:round/>
              <a:headEnd/>
              <a:tailEnd/>
            </a:ln>
            <a:extLst/>
          </p:spPr>
          <p:txBody>
            <a:bodyPr vert="horz" wrap="square" lIns="89630" tIns="44814" rIns="89630" bIns="44814" numCol="1" anchor="t" anchorCtr="0" compatLnSpc="1">
              <a:prstTxWarp prst="textNoShape">
                <a:avLst/>
              </a:prstTxWarp>
            </a:bodyPr>
            <a:lstStyle/>
            <a:p>
              <a:endParaRPr lang="en-US" sz="1765">
                <a:solidFill>
                  <a:srgbClr val="505050"/>
                </a:solidFill>
              </a:endParaRPr>
            </a:p>
          </p:txBody>
        </p:sp>
        <p:sp>
          <p:nvSpPr>
            <p:cNvPr id="84" name="TextBox 83"/>
            <p:cNvSpPr txBox="1"/>
            <p:nvPr/>
          </p:nvSpPr>
          <p:spPr>
            <a:xfrm>
              <a:off x="7387527" y="2024368"/>
              <a:ext cx="978816" cy="603200"/>
            </a:xfrm>
            <a:prstGeom prst="rect">
              <a:avLst/>
            </a:prstGeom>
            <a:noFill/>
            <a:ln>
              <a:noFill/>
            </a:ln>
          </p:spPr>
          <p:txBody>
            <a:bodyPr wrap="square" lIns="179259" tIns="143407" rIns="179259" bIns="143407" rtlCol="0">
              <a:spAutoFit/>
            </a:bodyPr>
            <a:lstStyle/>
            <a:p>
              <a:r>
                <a:rPr lang="en-US" sz="980" dirty="0">
                  <a:solidFill>
                    <a:srgbClr val="FFFFFF"/>
                  </a:solidFill>
                  <a:ea typeface="Segoe UI" panose="020B0502040204020203" pitchFamily="34" charset="0"/>
                  <a:cs typeface="Segoe UI" panose="020B0502040204020203" pitchFamily="34" charset="0"/>
                </a:rPr>
                <a:t>Active Directory</a:t>
              </a:r>
            </a:p>
          </p:txBody>
        </p:sp>
        <p:sp>
          <p:nvSpPr>
            <p:cNvPr id="85" name="TextBox 84"/>
            <p:cNvSpPr txBox="1"/>
            <p:nvPr/>
          </p:nvSpPr>
          <p:spPr>
            <a:xfrm>
              <a:off x="6621115" y="2771429"/>
              <a:ext cx="1143463" cy="449311"/>
            </a:xfrm>
            <a:prstGeom prst="rect">
              <a:avLst/>
            </a:prstGeom>
            <a:noFill/>
            <a:ln>
              <a:noFill/>
            </a:ln>
          </p:spPr>
          <p:txBody>
            <a:bodyPr wrap="square" lIns="179259" tIns="143407" rIns="179259" bIns="143407" rtlCol="0">
              <a:spAutoFit/>
            </a:bodyPr>
            <a:lstStyle/>
            <a:p>
              <a:r>
                <a:rPr lang="en-US" sz="980" dirty="0">
                  <a:solidFill>
                    <a:srgbClr val="FFFFFF"/>
                  </a:solidFill>
                  <a:ea typeface="Segoe UI" panose="020B0502040204020203" pitchFamily="34" charset="0"/>
                  <a:cs typeface="Segoe UI" panose="020B0502040204020203" pitchFamily="34" charset="0"/>
                </a:rPr>
                <a:t>SharePoint</a:t>
              </a:r>
            </a:p>
          </p:txBody>
        </p:sp>
        <p:sp>
          <p:nvSpPr>
            <p:cNvPr id="86" name="TextBox 85"/>
            <p:cNvSpPr txBox="1"/>
            <p:nvPr/>
          </p:nvSpPr>
          <p:spPr>
            <a:xfrm>
              <a:off x="7927016" y="2789017"/>
              <a:ext cx="822856" cy="603200"/>
            </a:xfrm>
            <a:prstGeom prst="rect">
              <a:avLst/>
            </a:prstGeom>
            <a:noFill/>
            <a:ln>
              <a:noFill/>
            </a:ln>
          </p:spPr>
          <p:txBody>
            <a:bodyPr wrap="square" lIns="179259" tIns="143407" rIns="179259" bIns="143407" rtlCol="0">
              <a:spAutoFit/>
            </a:bodyPr>
            <a:lstStyle/>
            <a:p>
              <a:r>
                <a:rPr lang="en-US" sz="980" dirty="0">
                  <a:solidFill>
                    <a:srgbClr val="FFFFFF"/>
                  </a:solidFill>
                  <a:ea typeface="Segoe UI" panose="020B0502040204020203" pitchFamily="34" charset="0"/>
                  <a:cs typeface="Segoe UI" panose="020B0502040204020203" pitchFamily="34" charset="0"/>
                </a:rPr>
                <a:t>SQL </a:t>
              </a:r>
              <a:br>
                <a:rPr lang="en-US" sz="980" dirty="0">
                  <a:solidFill>
                    <a:srgbClr val="FFFFFF"/>
                  </a:solidFill>
                  <a:ea typeface="Segoe UI" panose="020B0502040204020203" pitchFamily="34" charset="0"/>
                  <a:cs typeface="Segoe UI" panose="020B0502040204020203" pitchFamily="34" charset="0"/>
                </a:rPr>
              </a:br>
              <a:r>
                <a:rPr lang="en-US" sz="980" dirty="0">
                  <a:solidFill>
                    <a:srgbClr val="FFFFFF"/>
                  </a:solidFill>
                  <a:ea typeface="Segoe UI" panose="020B0502040204020203" pitchFamily="34" charset="0"/>
                  <a:cs typeface="Segoe UI" panose="020B0502040204020203" pitchFamily="34" charset="0"/>
                </a:rPr>
                <a:t>Server</a:t>
              </a:r>
            </a:p>
          </p:txBody>
        </p:sp>
        <p:sp>
          <p:nvSpPr>
            <p:cNvPr id="87" name="TextBox 86"/>
            <p:cNvSpPr txBox="1"/>
            <p:nvPr/>
          </p:nvSpPr>
          <p:spPr>
            <a:xfrm>
              <a:off x="7021779" y="1093680"/>
              <a:ext cx="1316665" cy="738621"/>
            </a:xfrm>
            <a:prstGeom prst="rect">
              <a:avLst/>
            </a:prstGeom>
            <a:noFill/>
          </p:spPr>
          <p:txBody>
            <a:bodyPr wrap="square" lIns="179259" tIns="143407" rIns="179259" bIns="143407" rtlCol="0">
              <a:spAutoFit/>
            </a:bodyPr>
            <a:lstStyle/>
            <a:p>
              <a:pPr>
                <a:lnSpc>
                  <a:spcPct val="90000"/>
                </a:lnSpc>
              </a:pPr>
              <a:r>
                <a:rPr lang="en-US" sz="1568" kern="0" dirty="0" err="1">
                  <a:solidFill>
                    <a:srgbClr val="FFFFFF"/>
                  </a:solidFill>
                </a:rPr>
                <a:t>MicrosoftAzure</a:t>
              </a:r>
              <a:endParaRPr lang="en-US" sz="1568" kern="0" dirty="0">
                <a:solidFill>
                  <a:srgbClr val="FFFFFF"/>
                </a:solidFill>
              </a:endParaRPr>
            </a:p>
          </p:txBody>
        </p:sp>
        <p:sp>
          <p:nvSpPr>
            <p:cNvPr id="88" name="Freeform 24"/>
            <p:cNvSpPr>
              <a:spLocks noEditPoints="1"/>
            </p:cNvSpPr>
            <p:nvPr/>
          </p:nvSpPr>
          <p:spPr bwMode="black">
            <a:xfrm>
              <a:off x="8341273" y="1851795"/>
              <a:ext cx="1188165" cy="987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noFill/>
            <a:ln w="9525">
              <a:solidFill>
                <a:schemeClr val="tx1"/>
              </a:solidFill>
              <a:round/>
              <a:headEnd/>
              <a:tailEnd/>
            </a:ln>
            <a:extLst/>
          </p:spPr>
          <p:txBody>
            <a:bodyPr vert="horz" wrap="square" lIns="89630" tIns="44814" rIns="89630" bIns="44814" numCol="1" anchor="t" anchorCtr="0" compatLnSpc="1">
              <a:prstTxWarp prst="textNoShape">
                <a:avLst/>
              </a:prstTxWarp>
            </a:bodyPr>
            <a:lstStyle/>
            <a:p>
              <a:endParaRPr lang="en-US" sz="1765">
                <a:solidFill>
                  <a:srgbClr val="505050"/>
                </a:solidFill>
              </a:endParaRPr>
            </a:p>
          </p:txBody>
        </p:sp>
        <p:sp>
          <p:nvSpPr>
            <p:cNvPr id="96" name="Freeform 24"/>
            <p:cNvSpPr>
              <a:spLocks noEditPoints="1"/>
            </p:cNvSpPr>
            <p:nvPr/>
          </p:nvSpPr>
          <p:spPr bwMode="black">
            <a:xfrm>
              <a:off x="8770095" y="2644864"/>
              <a:ext cx="1197724" cy="928579"/>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noFill/>
            <a:ln w="9525">
              <a:solidFill>
                <a:schemeClr val="tx1"/>
              </a:solidFill>
              <a:round/>
              <a:headEnd/>
              <a:tailEnd/>
            </a:ln>
            <a:extLst/>
          </p:spPr>
          <p:txBody>
            <a:bodyPr vert="horz" wrap="square" lIns="89630" tIns="44814" rIns="89630" bIns="44814" numCol="1" anchor="t" anchorCtr="0" compatLnSpc="1">
              <a:prstTxWarp prst="textNoShape">
                <a:avLst/>
              </a:prstTxWarp>
            </a:bodyPr>
            <a:lstStyle/>
            <a:p>
              <a:endParaRPr lang="en-US" sz="1765">
                <a:solidFill>
                  <a:srgbClr val="505050"/>
                </a:solidFill>
              </a:endParaRPr>
            </a:p>
          </p:txBody>
        </p:sp>
        <p:sp>
          <p:nvSpPr>
            <p:cNvPr id="97" name="Freeform 6"/>
            <p:cNvSpPr>
              <a:spLocks noEditPoints="1"/>
            </p:cNvSpPr>
            <p:nvPr/>
          </p:nvSpPr>
          <p:spPr bwMode="auto">
            <a:xfrm>
              <a:off x="8724041" y="1873151"/>
              <a:ext cx="520700" cy="539216"/>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0000"/>
            </a:solidFill>
            <a:ln>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pPr>
              <a:endParaRPr lang="en-US" sz="1961" spc="-49" dirty="0">
                <a:gradFill>
                  <a:gsLst>
                    <a:gs pos="1250">
                      <a:srgbClr val="EFEFEF"/>
                    </a:gs>
                    <a:gs pos="10417">
                      <a:srgbClr val="EFEFEF"/>
                    </a:gs>
                  </a:gsLst>
                  <a:lin ang="5400000" scaled="0"/>
                </a:gradFill>
              </a:endParaRPr>
            </a:p>
          </p:txBody>
        </p:sp>
        <p:pic>
          <p:nvPicPr>
            <p:cNvPr id="100" name="Picture 9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099764" y="2602178"/>
              <a:ext cx="594023" cy="687110"/>
            </a:xfrm>
            <a:prstGeom prst="rect">
              <a:avLst/>
            </a:prstGeom>
            <a:ln>
              <a:solidFill>
                <a:schemeClr val="bg2">
                  <a:lumMod val="50000"/>
                  <a:lumOff val="50000"/>
                </a:schemeClr>
              </a:solidFill>
            </a:ln>
          </p:spPr>
        </p:pic>
      </p:grpSp>
      <p:grpSp>
        <p:nvGrpSpPr>
          <p:cNvPr id="61" name="Group 60"/>
          <p:cNvGrpSpPr/>
          <p:nvPr/>
        </p:nvGrpSpPr>
        <p:grpSpPr>
          <a:xfrm>
            <a:off x="5274368" y="3075739"/>
            <a:ext cx="1032355" cy="2241982"/>
            <a:chOff x="8395093" y="1615957"/>
            <a:chExt cx="1053205" cy="1966379"/>
          </a:xfrm>
        </p:grpSpPr>
        <p:sp>
          <p:nvSpPr>
            <p:cNvPr id="64" name="Rectangle 63"/>
            <p:cNvSpPr/>
            <p:nvPr/>
          </p:nvSpPr>
          <p:spPr>
            <a:xfrm>
              <a:off x="8407787" y="1678854"/>
              <a:ext cx="1040511" cy="419535"/>
            </a:xfrm>
            <a:prstGeom prst="rect">
              <a:avLst/>
            </a:prstGeom>
          </p:spPr>
          <p:txBody>
            <a:bodyPr wrap="square">
              <a:spAutoFit/>
            </a:bodyPr>
            <a:lstStyle/>
            <a:p>
              <a:pPr fontAlgn="base">
                <a:lnSpc>
                  <a:spcPct val="80000"/>
                </a:lnSpc>
                <a:spcBef>
                  <a:spcPct val="0"/>
                </a:spcBef>
                <a:spcAft>
                  <a:spcPct val="0"/>
                </a:spcAft>
              </a:pPr>
              <a:r>
                <a:rPr lang="en-US" sz="1568" b="1" kern="0" dirty="0"/>
                <a:t>Virtual Network</a:t>
              </a:r>
            </a:p>
          </p:txBody>
        </p:sp>
        <p:cxnSp>
          <p:nvCxnSpPr>
            <p:cNvPr id="65" name="Straight Connector 64"/>
            <p:cNvCxnSpPr/>
            <p:nvPr/>
          </p:nvCxnSpPr>
          <p:spPr>
            <a:xfrm flipH="1" flipV="1">
              <a:off x="8395093" y="1650990"/>
              <a:ext cx="17654" cy="1931346"/>
            </a:xfrm>
            <a:prstGeom prst="line">
              <a:avLst/>
            </a:prstGeom>
            <a:ln w="44450" cap="rnd">
              <a:solidFill>
                <a:srgbClr val="92D05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8395094" y="1615957"/>
              <a:ext cx="1032548" cy="17201"/>
            </a:xfrm>
            <a:prstGeom prst="line">
              <a:avLst/>
            </a:prstGeom>
            <a:ln w="44450" cap="rnd">
              <a:solidFill>
                <a:srgbClr val="92D050"/>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6621656" y="5614279"/>
            <a:ext cx="896349" cy="896425"/>
            <a:chOff x="8351914" y="5713558"/>
            <a:chExt cx="914323" cy="914400"/>
          </a:xfrm>
        </p:grpSpPr>
        <p:sp>
          <p:nvSpPr>
            <p:cNvPr id="118" name="Rectangle 117"/>
            <p:cNvSpPr/>
            <p:nvPr/>
          </p:nvSpPr>
          <p:spPr bwMode="auto">
            <a:xfrm>
              <a:off x="8351914" y="5713558"/>
              <a:ext cx="914323"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1046" dirty="0">
                  <a:gradFill>
                    <a:gsLst>
                      <a:gs pos="0">
                        <a:srgbClr val="FFFFFF"/>
                      </a:gs>
                      <a:gs pos="100000">
                        <a:srgbClr val="FFFFFF"/>
                      </a:gs>
                    </a:gsLst>
                    <a:lin ang="5400000" scaled="0"/>
                  </a:gradFill>
                </a:rPr>
                <a:t>Storage</a:t>
              </a:r>
            </a:p>
          </p:txBody>
        </p:sp>
        <p:grpSp>
          <p:nvGrpSpPr>
            <p:cNvPr id="119" name="Group 118"/>
            <p:cNvGrpSpPr/>
            <p:nvPr/>
          </p:nvGrpSpPr>
          <p:grpSpPr>
            <a:xfrm>
              <a:off x="8591858" y="5855750"/>
              <a:ext cx="434435" cy="379852"/>
              <a:chOff x="9906625" y="2482681"/>
              <a:chExt cx="434435" cy="379852"/>
            </a:xfrm>
          </p:grpSpPr>
          <p:grpSp>
            <p:nvGrpSpPr>
              <p:cNvPr id="120" name="Group 119"/>
              <p:cNvGrpSpPr/>
              <p:nvPr/>
            </p:nvGrpSpPr>
            <p:grpSpPr>
              <a:xfrm>
                <a:off x="9906625" y="2482681"/>
                <a:ext cx="175003" cy="132330"/>
                <a:chOff x="9958984" y="2526634"/>
                <a:chExt cx="396115" cy="299525"/>
              </a:xfrm>
            </p:grpSpPr>
            <p:pic>
              <p:nvPicPr>
                <p:cNvPr id="124" name="Picture 123"/>
                <p:cNvPicPr>
                  <a:picLocks noChangeAspect="1"/>
                </p:cNvPicPr>
                <p:nvPr/>
              </p:nvPicPr>
              <p:blipFill>
                <a:blip r:embed="rId3"/>
                <a:srcRect/>
                <a:stretch>
                  <a:fillRect/>
                </a:stretch>
              </p:blipFill>
              <p:spPr>
                <a:xfrm flipH="1">
                  <a:off x="9958984" y="2530541"/>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pic>
              <p:nvPicPr>
                <p:cNvPr id="125" name="Picture 124"/>
                <p:cNvPicPr>
                  <a:picLocks noChangeAspect="1"/>
                </p:cNvPicPr>
                <p:nvPr/>
              </p:nvPicPr>
              <p:blipFill>
                <a:blip r:embed="rId3"/>
                <a:srcRect/>
                <a:stretch>
                  <a:fillRect/>
                </a:stretch>
              </p:blipFill>
              <p:spPr>
                <a:xfrm flipH="1">
                  <a:off x="9958984" y="2526634"/>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grpSp>
          <p:grpSp>
            <p:nvGrpSpPr>
              <p:cNvPr id="121" name="Group 120"/>
              <p:cNvGrpSpPr/>
              <p:nvPr/>
            </p:nvGrpSpPr>
            <p:grpSpPr>
              <a:xfrm>
                <a:off x="10045785" y="2639258"/>
                <a:ext cx="295275" cy="223275"/>
                <a:chOff x="9958984" y="2526634"/>
                <a:chExt cx="396115" cy="299525"/>
              </a:xfrm>
            </p:grpSpPr>
            <p:pic>
              <p:nvPicPr>
                <p:cNvPr id="122" name="Picture 121"/>
                <p:cNvPicPr>
                  <a:picLocks noChangeAspect="1"/>
                </p:cNvPicPr>
                <p:nvPr/>
              </p:nvPicPr>
              <p:blipFill>
                <a:blip r:embed="rId3"/>
                <a:srcRect/>
                <a:stretch>
                  <a:fillRect/>
                </a:stretch>
              </p:blipFill>
              <p:spPr>
                <a:xfrm flipH="1">
                  <a:off x="9958984" y="2530541"/>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pic>
              <p:nvPicPr>
                <p:cNvPr id="123" name="Picture 122"/>
                <p:cNvPicPr>
                  <a:picLocks noChangeAspect="1"/>
                </p:cNvPicPr>
                <p:nvPr/>
              </p:nvPicPr>
              <p:blipFill>
                <a:blip r:embed="rId3"/>
                <a:srcRect/>
                <a:stretch>
                  <a:fillRect/>
                </a:stretch>
              </p:blipFill>
              <p:spPr>
                <a:xfrm flipH="1">
                  <a:off x="9958984" y="2526634"/>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grpSp>
        </p:grpSp>
      </p:grpSp>
    </p:spTree>
    <p:extLst>
      <p:ext uri="{BB962C8B-B14F-4D97-AF65-F5344CB8AC3E}">
        <p14:creationId xmlns:p14="http://schemas.microsoft.com/office/powerpoint/2010/main" val="195673572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29"/>
          <p:cNvGrpSpPr/>
          <p:nvPr/>
        </p:nvGrpSpPr>
        <p:grpSpPr>
          <a:xfrm rot="5400000">
            <a:off x="-458140" y="3227294"/>
            <a:ext cx="5819886" cy="1172583"/>
            <a:chOff x="2560319" y="247426"/>
            <a:chExt cx="3818965" cy="1032733"/>
          </a:xfrm>
        </p:grpSpPr>
        <p:sp>
          <p:nvSpPr>
            <p:cNvPr id="103" name="Left-Right Arrow 104"/>
            <p:cNvSpPr/>
            <p:nvPr/>
          </p:nvSpPr>
          <p:spPr bwMode="auto">
            <a:xfrm>
              <a:off x="2560319" y="247426"/>
              <a:ext cx="3818965" cy="1032733"/>
            </a:xfrm>
            <a:prstGeom prst="roundRect">
              <a:avLst/>
            </a:prstGeom>
            <a:gradFill flip="none" rotWithShape="1">
              <a:gsLst>
                <a:gs pos="0">
                  <a:schemeClr val="accent3">
                    <a:lumMod val="50000"/>
                  </a:schemeClr>
                </a:gs>
                <a:gs pos="50000">
                  <a:schemeClr val="accent3">
                    <a:lumMod val="75000"/>
                  </a:schemeClr>
                </a:gs>
                <a:gs pos="100000">
                  <a:schemeClr val="accent3">
                    <a:lumMod val="60000"/>
                    <a:lumOff val="4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err="1" smtClean="0">
                <a:solidFill>
                  <a:srgbClr val="000000"/>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04" name="Left-Right Arrow 105"/>
            <p:cNvSpPr/>
            <p:nvPr/>
          </p:nvSpPr>
          <p:spPr bwMode="auto">
            <a:xfrm>
              <a:off x="2616458" y="334832"/>
              <a:ext cx="3706686" cy="857921"/>
            </a:xfrm>
            <a:prstGeom prst="roundRect">
              <a:avLst/>
            </a:prstGeom>
            <a:solidFill>
              <a:srgbClr val="000000">
                <a:alpha val="60000"/>
              </a:srgbClr>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a:lnSpc>
                  <a:spcPct val="90000"/>
                </a:lnSpc>
              </a:pPr>
              <a:endParaRPr lang="en-US" sz="4400" b="1" dirty="0" err="1" smtClean="0">
                <a:gradFill flip="none" rotWithShape="1">
                  <a:gsLst>
                    <a:gs pos="0">
                      <a:srgbClr val="000000"/>
                    </a:gs>
                    <a:gs pos="50000">
                      <a:srgbClr val="FFFFFF">
                        <a:lumMod val="60000"/>
                        <a:lumOff val="40000"/>
                      </a:srgbClr>
                    </a:gs>
                    <a:gs pos="100000">
                      <a:srgbClr val="9C2828">
                        <a:lumMod val="75000"/>
                      </a:srgbClr>
                    </a:gs>
                  </a:gsLst>
                  <a:lin ang="5400000" scaled="1"/>
                  <a:tileRect/>
                </a:gradFill>
                <a:effectLst>
                  <a:outerShdw blurRad="38100" dist="38100" dir="2700000" algn="tl">
                    <a:srgbClr val="000000">
                      <a:alpha val="43137"/>
                    </a:srgbClr>
                  </a:outerShdw>
                </a:effectLst>
                <a:latin typeface="Segoe UI" pitchFamily="34" charset="0"/>
                <a:cs typeface="Segoe UI" pitchFamily="34" charset="0"/>
              </a:endParaRPr>
            </a:p>
          </p:txBody>
        </p:sp>
      </p:grpSp>
      <p:grpSp>
        <p:nvGrpSpPr>
          <p:cNvPr id="106" name="Group 37"/>
          <p:cNvGrpSpPr/>
          <p:nvPr/>
        </p:nvGrpSpPr>
        <p:grpSpPr>
          <a:xfrm>
            <a:off x="3045226" y="963329"/>
            <a:ext cx="7973590" cy="478196"/>
            <a:chOff x="1493687" y="963329"/>
            <a:chExt cx="7928385" cy="478196"/>
          </a:xfrm>
          <a:solidFill>
            <a:schemeClr val="accent3">
              <a:lumMod val="75000"/>
            </a:schemeClr>
          </a:solidFill>
        </p:grpSpPr>
        <p:sp>
          <p:nvSpPr>
            <p:cNvPr id="107" name="Freeform 7"/>
            <p:cNvSpPr>
              <a:spLocks/>
            </p:cNvSpPr>
            <p:nvPr/>
          </p:nvSpPr>
          <p:spPr bwMode="auto">
            <a:xfrm rot="5400000">
              <a:off x="4888795" y="-2404892"/>
              <a:ext cx="478196" cy="7214637"/>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effectLst>
                  <a:outerShdw blurRad="38100" dist="38100" dir="2700000" algn="tl">
                    <a:srgbClr val="000000">
                      <a:alpha val="43137"/>
                    </a:srgbClr>
                  </a:outerShdw>
                </a:effectLst>
                <a:latin typeface="Segoe UI" pitchFamily="34" charset="0"/>
                <a:cs typeface="Segoe UI" pitchFamily="34" charset="0"/>
              </a:endParaRPr>
            </a:p>
          </p:txBody>
        </p:sp>
        <p:sp>
          <p:nvSpPr>
            <p:cNvPr id="108" name="TextBox 107"/>
            <p:cNvSpPr txBox="1"/>
            <p:nvPr/>
          </p:nvSpPr>
          <p:spPr>
            <a:xfrm>
              <a:off x="1493687" y="1059310"/>
              <a:ext cx="7928385" cy="341632"/>
            </a:xfrm>
            <a:prstGeom prst="rect">
              <a:avLst/>
            </a:prstGeom>
            <a:noFill/>
          </p:spPr>
          <p:txBody>
            <a:bodyPr wrap="square">
              <a:spAutoFit/>
            </a:bodyPr>
            <a:lstStyle/>
            <a:p>
              <a:pPr indent="-396875">
                <a:lnSpc>
                  <a:spcPct val="90000"/>
                </a:lnSpc>
                <a:spcBef>
                  <a:spcPct val="20000"/>
                </a:spcBef>
                <a:buClr>
                  <a:srgbClr val="777777"/>
                </a:buClr>
                <a:buSzPct val="130000"/>
                <a:defRPr/>
              </a:pPr>
              <a:r>
                <a:rPr lang="en-US" dirty="0" smtClean="0">
                  <a:effectLst>
                    <a:outerShdw blurRad="38100" dist="38100" dir="2700000" algn="tl">
                      <a:srgbClr val="000000">
                        <a:alpha val="43137"/>
                      </a:srgbClr>
                    </a:outerShdw>
                  </a:effectLst>
                  <a:latin typeface="Segoe UI" pitchFamily="34" charset="0"/>
                  <a:cs typeface="Segoe UI" pitchFamily="34" charset="0"/>
                </a:rPr>
                <a:t>10,000+ Global Customers benefit from using BizTalk Server</a:t>
              </a:r>
            </a:p>
          </p:txBody>
        </p:sp>
      </p:grpSp>
      <p:sp>
        <p:nvSpPr>
          <p:cNvPr id="109" name="Freeform 7"/>
          <p:cNvSpPr>
            <a:spLocks/>
          </p:cNvSpPr>
          <p:nvPr/>
        </p:nvSpPr>
        <p:spPr bwMode="auto">
          <a:xfrm rot="5400000">
            <a:off x="6460397" y="-1855173"/>
            <a:ext cx="478196" cy="7254475"/>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solidFill>
                <a:prstClr val="black">
                  <a:lumMod val="75000"/>
                  <a:lumOff val="25000"/>
                </a:prstClr>
              </a:solidFill>
              <a:effectLst>
                <a:outerShdw blurRad="38100" dist="38100" dir="2700000" algn="tl">
                  <a:srgbClr val="000000">
                    <a:alpha val="43137"/>
                  </a:srgbClr>
                </a:outerShdw>
              </a:effectLst>
              <a:latin typeface="Calibri"/>
            </a:endParaRPr>
          </a:p>
        </p:txBody>
      </p:sp>
      <p:sp>
        <p:nvSpPr>
          <p:cNvPr id="110" name="TextBox 109"/>
          <p:cNvSpPr txBox="1"/>
          <p:nvPr/>
        </p:nvSpPr>
        <p:spPr>
          <a:xfrm>
            <a:off x="3076049" y="1609239"/>
            <a:ext cx="6421348" cy="286232"/>
          </a:xfrm>
          <a:prstGeom prst="rect">
            <a:avLst/>
          </a:prstGeom>
          <a:noFill/>
        </p:spPr>
        <p:txBody>
          <a:bodyPr wrap="square">
            <a:spAutoFit/>
          </a:bodyPr>
          <a:lstStyle>
            <a:lvl1pPr indent="-396875">
              <a:lnSpc>
                <a:spcPct val="90000"/>
              </a:lnSpc>
              <a:spcBef>
                <a:spcPct val="20000"/>
              </a:spcBef>
              <a:buClr>
                <a:srgbClr val="777777"/>
              </a:buClr>
              <a:buSzPct val="130000"/>
              <a:defRPr sz="1400">
                <a:solidFill>
                  <a:schemeClr val="bg1"/>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solidFill>
                  <a:schemeClr val="tx1"/>
                </a:solidFill>
              </a:rPr>
              <a:t>23 of 27 EU governments use BizTalk Server to provide government services</a:t>
            </a:r>
          </a:p>
        </p:txBody>
      </p:sp>
      <p:sp>
        <p:nvSpPr>
          <p:cNvPr id="111" name="Freeform 7"/>
          <p:cNvSpPr>
            <a:spLocks/>
          </p:cNvSpPr>
          <p:nvPr/>
        </p:nvSpPr>
        <p:spPr bwMode="auto">
          <a:xfrm rot="5400000">
            <a:off x="6469954" y="-1264396"/>
            <a:ext cx="478196" cy="7245459"/>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effectLst>
                <a:outerShdw blurRad="38100" dist="38100" dir="2700000" algn="tl">
                  <a:srgbClr val="000000">
                    <a:alpha val="43137"/>
                  </a:srgbClr>
                </a:outerShdw>
              </a:effectLst>
              <a:latin typeface="Segoe UI" pitchFamily="34" charset="0"/>
              <a:cs typeface="Segoe UI" pitchFamily="34" charset="0"/>
            </a:endParaRPr>
          </a:p>
        </p:txBody>
      </p:sp>
      <p:sp>
        <p:nvSpPr>
          <p:cNvPr id="112" name="TextBox 111"/>
          <p:cNvSpPr txBox="1"/>
          <p:nvPr/>
        </p:nvSpPr>
        <p:spPr>
          <a:xfrm>
            <a:off x="3059609" y="2215217"/>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81</a:t>
            </a:r>
            <a:r>
              <a:rPr lang="en-US" sz="1400" baseline="30000" dirty="0" smtClean="0">
                <a:effectLst>
                  <a:outerShdw blurRad="38100" dist="38100" dir="2700000" algn="tl">
                    <a:srgbClr val="000000">
                      <a:alpha val="43137"/>
                    </a:srgbClr>
                  </a:outerShdw>
                </a:effectLst>
                <a:latin typeface="Segoe UI" pitchFamily="34" charset="0"/>
                <a:cs typeface="Segoe UI" pitchFamily="34" charset="0"/>
              </a:rPr>
              <a:t>%</a:t>
            </a:r>
            <a:r>
              <a:rPr lang="en-US" sz="1400" dirty="0" smtClean="0">
                <a:effectLst>
                  <a:outerShdw blurRad="38100" dist="38100" dir="2700000" algn="tl">
                    <a:srgbClr val="000000">
                      <a:alpha val="43137"/>
                    </a:srgbClr>
                  </a:outerShdw>
                </a:effectLst>
                <a:latin typeface="Segoe UI" pitchFamily="34" charset="0"/>
                <a:cs typeface="Segoe UI" pitchFamily="34" charset="0"/>
              </a:rPr>
              <a:t> of the Global 100 are running BizTalk Server</a:t>
            </a:r>
          </a:p>
        </p:txBody>
      </p:sp>
      <p:sp>
        <p:nvSpPr>
          <p:cNvPr id="113" name="TextBox 112"/>
          <p:cNvSpPr txBox="1"/>
          <p:nvPr/>
        </p:nvSpPr>
        <p:spPr>
          <a:xfrm>
            <a:off x="1596570" y="989703"/>
            <a:ext cx="1463039" cy="424732"/>
          </a:xfrm>
          <a:prstGeom prst="rect">
            <a:avLst/>
          </a:prstGeom>
        </p:spPr>
        <p:txBody>
          <a:bodyPr wrap="square">
            <a:spAutoFit/>
          </a:bodyPr>
          <a:lstStyle/>
          <a:p>
            <a:pPr indent="-396875" algn="r">
              <a:lnSpc>
                <a:spcPct val="90000"/>
              </a:lnSpc>
              <a:spcBef>
                <a:spcPct val="20000"/>
              </a:spcBef>
              <a:buClr>
                <a:srgbClr val="777777"/>
              </a:buClr>
              <a:buSzPct val="130000"/>
              <a:defRPr/>
            </a:pPr>
            <a:r>
              <a:rPr lang="en-US" sz="2400" b="1" dirty="0" smtClean="0">
                <a:solidFill>
                  <a:srgbClr val="AD5778"/>
                </a:solidFill>
                <a:latin typeface="Segoe UI" pitchFamily="34" charset="0"/>
                <a:cs typeface="Segoe UI" pitchFamily="34" charset="0"/>
              </a:rPr>
              <a:t>10000+</a:t>
            </a:r>
          </a:p>
        </p:txBody>
      </p:sp>
      <p:sp>
        <p:nvSpPr>
          <p:cNvPr id="114" name="TextBox 113"/>
          <p:cNvSpPr txBox="1"/>
          <p:nvPr/>
        </p:nvSpPr>
        <p:spPr>
          <a:xfrm>
            <a:off x="2095909" y="1524335"/>
            <a:ext cx="860612" cy="590931"/>
          </a:xfrm>
          <a:prstGeom prst="rect">
            <a:avLst/>
          </a:prstGeom>
        </p:spPr>
        <p:txBody>
          <a:bodyPr wrap="square">
            <a:spAutoFit/>
          </a:bodyPr>
          <a:lstStyle/>
          <a:p>
            <a:pPr indent="-396875" algn="r">
              <a:lnSpc>
                <a:spcPct val="90000"/>
              </a:lnSpc>
              <a:spcBef>
                <a:spcPct val="20000"/>
              </a:spcBef>
              <a:buClr>
                <a:srgbClr val="777777"/>
              </a:buClr>
              <a:buSzPct val="130000"/>
              <a:defRPr/>
            </a:pPr>
            <a:r>
              <a:rPr lang="en-US" sz="3600" b="1" dirty="0" smtClean="0">
                <a:solidFill>
                  <a:srgbClr val="AD5778">
                    <a:lumMod val="75000"/>
                  </a:srgbClr>
                </a:solidFill>
                <a:latin typeface="Segoe UI" pitchFamily="34" charset="0"/>
                <a:cs typeface="Segoe UI" pitchFamily="34" charset="0"/>
              </a:rPr>
              <a:t>23</a:t>
            </a:r>
          </a:p>
        </p:txBody>
      </p:sp>
      <p:sp>
        <p:nvSpPr>
          <p:cNvPr id="115" name="TextBox 114"/>
          <p:cNvSpPr txBox="1"/>
          <p:nvPr/>
        </p:nvSpPr>
        <p:spPr>
          <a:xfrm>
            <a:off x="1876268" y="2112084"/>
            <a:ext cx="1129553" cy="701731"/>
          </a:xfrm>
          <a:prstGeom prst="rect">
            <a:avLst/>
          </a:prstGeom>
        </p:spPr>
        <p:txBody>
          <a:bodyPr wrap="square">
            <a:spAutoFit/>
          </a:bodyPr>
          <a:lstStyle/>
          <a:p>
            <a:pPr indent="-396875" algn="r">
              <a:lnSpc>
                <a:spcPct val="90000"/>
              </a:lnSpc>
              <a:spcBef>
                <a:spcPct val="20000"/>
              </a:spcBef>
              <a:buClr>
                <a:srgbClr val="777777"/>
              </a:buClr>
              <a:buSzPct val="130000"/>
              <a:defRPr/>
            </a:pPr>
            <a:r>
              <a:rPr lang="en-US" sz="4400" b="1" dirty="0" smtClean="0">
                <a:solidFill>
                  <a:srgbClr val="AD5778">
                    <a:lumMod val="60000"/>
                    <a:lumOff val="40000"/>
                  </a:srgbClr>
                </a:solidFill>
                <a:latin typeface="Segoe UI" pitchFamily="34" charset="0"/>
                <a:cs typeface="Segoe UI" pitchFamily="34" charset="0"/>
              </a:rPr>
              <a:t>81</a:t>
            </a:r>
            <a:r>
              <a:rPr lang="en-US" sz="4400" baseline="30000" dirty="0" smtClean="0">
                <a:solidFill>
                  <a:srgbClr val="AD5778">
                    <a:lumMod val="60000"/>
                    <a:lumOff val="40000"/>
                  </a:srgbClr>
                </a:solidFill>
                <a:latin typeface="Segoe UI" pitchFamily="34" charset="0"/>
                <a:cs typeface="Segoe UI" pitchFamily="34" charset="0"/>
              </a:rPr>
              <a:t>%</a:t>
            </a:r>
          </a:p>
        </p:txBody>
      </p:sp>
      <p:sp>
        <p:nvSpPr>
          <p:cNvPr id="116" name="TextBox 115"/>
          <p:cNvSpPr txBox="1"/>
          <p:nvPr/>
        </p:nvSpPr>
        <p:spPr>
          <a:xfrm>
            <a:off x="1962335" y="2624349"/>
            <a:ext cx="994186" cy="757130"/>
          </a:xfrm>
          <a:prstGeom prst="rect">
            <a:avLst/>
          </a:prstGeom>
        </p:spPr>
        <p:txBody>
          <a:bodyPr wrap="square">
            <a:spAutoFit/>
          </a:bodyPr>
          <a:lstStyle/>
          <a:p>
            <a:pPr indent="-396875" algn="r">
              <a:lnSpc>
                <a:spcPct val="90000"/>
              </a:lnSpc>
              <a:spcBef>
                <a:spcPct val="20000"/>
              </a:spcBef>
              <a:buClr>
                <a:srgbClr val="777777"/>
              </a:buClr>
              <a:buSzPct val="130000"/>
              <a:defRPr/>
            </a:pPr>
            <a:r>
              <a:rPr lang="en-US" sz="4800" b="1" dirty="0" smtClean="0">
                <a:solidFill>
                  <a:srgbClr val="AD5778">
                    <a:lumMod val="75000"/>
                  </a:srgbClr>
                </a:solidFill>
                <a:latin typeface="Segoe UI" pitchFamily="34" charset="0"/>
                <a:cs typeface="Segoe UI" pitchFamily="34" charset="0"/>
              </a:rPr>
              <a:t>6</a:t>
            </a:r>
          </a:p>
        </p:txBody>
      </p:sp>
      <p:sp>
        <p:nvSpPr>
          <p:cNvPr id="117" name="Freeform 7"/>
          <p:cNvSpPr>
            <a:spLocks/>
          </p:cNvSpPr>
          <p:nvPr/>
        </p:nvSpPr>
        <p:spPr bwMode="auto">
          <a:xfrm rot="5400000">
            <a:off x="6469954" y="-676828"/>
            <a:ext cx="478196" cy="7245460"/>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18" name="TextBox 117"/>
          <p:cNvSpPr txBox="1"/>
          <p:nvPr/>
        </p:nvSpPr>
        <p:spPr>
          <a:xfrm>
            <a:off x="3059609" y="2802786"/>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6 of the 8 largest U.S. Pharmaceutical Companies use Microsoft BizTalk Server</a:t>
            </a:r>
          </a:p>
        </p:txBody>
      </p:sp>
      <p:sp>
        <p:nvSpPr>
          <p:cNvPr id="119" name="TextBox 118"/>
          <p:cNvSpPr txBox="1"/>
          <p:nvPr/>
        </p:nvSpPr>
        <p:spPr>
          <a:xfrm>
            <a:off x="1671876" y="2770991"/>
            <a:ext cx="994186" cy="1311128"/>
          </a:xfrm>
          <a:prstGeom prst="rect">
            <a:avLst/>
          </a:prstGeom>
        </p:spPr>
        <p:txBody>
          <a:bodyPr wrap="square">
            <a:spAutoFit/>
          </a:bodyPr>
          <a:lstStyle/>
          <a:p>
            <a:pPr indent="-396875" algn="r">
              <a:lnSpc>
                <a:spcPct val="90000"/>
              </a:lnSpc>
              <a:spcBef>
                <a:spcPct val="20000"/>
              </a:spcBef>
              <a:buClr>
                <a:srgbClr val="777777"/>
              </a:buClr>
              <a:buSzPct val="130000"/>
              <a:defRPr/>
            </a:pPr>
            <a:r>
              <a:rPr lang="en-US" sz="8800" b="1" dirty="0" smtClean="0">
                <a:solidFill>
                  <a:srgbClr val="AD5778">
                    <a:lumMod val="40000"/>
                    <a:lumOff val="60000"/>
                  </a:srgbClr>
                </a:solidFill>
                <a:latin typeface="Segoe UI" pitchFamily="34" charset="0"/>
                <a:cs typeface="Segoe UI" pitchFamily="34" charset="0"/>
              </a:rPr>
              <a:t>4</a:t>
            </a:r>
          </a:p>
        </p:txBody>
      </p:sp>
      <p:sp>
        <p:nvSpPr>
          <p:cNvPr id="120" name="Freeform 7"/>
          <p:cNvSpPr>
            <a:spLocks/>
          </p:cNvSpPr>
          <p:nvPr/>
        </p:nvSpPr>
        <p:spPr bwMode="auto">
          <a:xfrm rot="5400000">
            <a:off x="6469954" y="-77203"/>
            <a:ext cx="478196" cy="7245460"/>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21" name="TextBox 120"/>
          <p:cNvSpPr txBox="1"/>
          <p:nvPr/>
        </p:nvSpPr>
        <p:spPr>
          <a:xfrm>
            <a:off x="3059609" y="3418242"/>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4 of the 5 largest U.S. Electronics Parts Manufacturers use Microsoft BizTalk Server</a:t>
            </a:r>
          </a:p>
        </p:txBody>
      </p:sp>
      <p:sp>
        <p:nvSpPr>
          <p:cNvPr id="122" name="Freeform 7"/>
          <p:cNvSpPr>
            <a:spLocks/>
          </p:cNvSpPr>
          <p:nvPr/>
        </p:nvSpPr>
        <p:spPr bwMode="auto">
          <a:xfrm rot="5400000">
            <a:off x="6469954" y="508572"/>
            <a:ext cx="478196" cy="7245460"/>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effectLst>
                <a:outerShdw blurRad="38100" dist="38100" dir="2700000" algn="tl">
                  <a:srgbClr val="000000">
                    <a:alpha val="43137"/>
                  </a:srgbClr>
                </a:outerShdw>
              </a:effectLst>
              <a:latin typeface="Segoe UI" pitchFamily="34" charset="0"/>
              <a:cs typeface="Segoe UI" pitchFamily="34" charset="0"/>
            </a:endParaRPr>
          </a:p>
        </p:txBody>
      </p:sp>
      <p:sp>
        <p:nvSpPr>
          <p:cNvPr id="123" name="TextBox 122"/>
          <p:cNvSpPr txBox="1"/>
          <p:nvPr/>
        </p:nvSpPr>
        <p:spPr>
          <a:xfrm>
            <a:off x="3059609" y="4006326"/>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9 of 10 largest U.S. Telecommunications Companies use BizTalk Server</a:t>
            </a:r>
          </a:p>
        </p:txBody>
      </p:sp>
      <p:sp>
        <p:nvSpPr>
          <p:cNvPr id="124" name="TextBox 123"/>
          <p:cNvSpPr txBox="1"/>
          <p:nvPr/>
        </p:nvSpPr>
        <p:spPr>
          <a:xfrm rot="5400000">
            <a:off x="2101040" y="3651576"/>
            <a:ext cx="1239405" cy="369332"/>
          </a:xfrm>
          <a:prstGeom prst="rect">
            <a:avLst/>
          </a:prstGeom>
        </p:spPr>
        <p:txBody>
          <a:bodyPr wrap="square">
            <a:spAutoFit/>
          </a:bodyPr>
          <a:lstStyle/>
          <a:p>
            <a:pPr indent="-396875" algn="ctr">
              <a:lnSpc>
                <a:spcPct val="90000"/>
              </a:lnSpc>
              <a:spcBef>
                <a:spcPct val="20000"/>
              </a:spcBef>
              <a:buClr>
                <a:srgbClr val="777777"/>
              </a:buClr>
              <a:buSzPct val="130000"/>
              <a:defRPr/>
            </a:pPr>
            <a:r>
              <a:rPr lang="en-US" sz="2000" b="1" dirty="0" smtClean="0">
                <a:solidFill>
                  <a:srgbClr val="AD5778">
                    <a:lumMod val="60000"/>
                    <a:lumOff val="40000"/>
                  </a:srgbClr>
                </a:solidFill>
                <a:latin typeface="Segoe UI" pitchFamily="34" charset="0"/>
                <a:cs typeface="Segoe UI" pitchFamily="34" charset="0"/>
              </a:rPr>
              <a:t>9 of 10</a:t>
            </a:r>
          </a:p>
        </p:txBody>
      </p:sp>
      <p:sp>
        <p:nvSpPr>
          <p:cNvPr id="125" name="Freeform 7"/>
          <p:cNvSpPr>
            <a:spLocks/>
          </p:cNvSpPr>
          <p:nvPr/>
        </p:nvSpPr>
        <p:spPr bwMode="auto">
          <a:xfrm rot="5400000">
            <a:off x="6469954" y="1094347"/>
            <a:ext cx="478196" cy="7245460"/>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26" name="TextBox 125"/>
          <p:cNvSpPr txBox="1"/>
          <p:nvPr/>
        </p:nvSpPr>
        <p:spPr>
          <a:xfrm>
            <a:off x="3059609" y="4595267"/>
            <a:ext cx="7928385" cy="286232"/>
          </a:xfrm>
          <a:prstGeom prst="rect">
            <a:avLst/>
          </a:prstGeom>
          <a:noFill/>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9 of the 10 largest Aerospace and Defense Companies in the U.S. run BizTalk Server</a:t>
            </a:r>
          </a:p>
        </p:txBody>
      </p:sp>
      <p:sp>
        <p:nvSpPr>
          <p:cNvPr id="127" name="TextBox 126"/>
          <p:cNvSpPr txBox="1"/>
          <p:nvPr/>
        </p:nvSpPr>
        <p:spPr>
          <a:xfrm>
            <a:off x="1822477" y="4073562"/>
            <a:ext cx="1247889" cy="840230"/>
          </a:xfrm>
          <a:prstGeom prst="rect">
            <a:avLst/>
          </a:prstGeom>
        </p:spPr>
        <p:txBody>
          <a:bodyPr wrap="square">
            <a:spAutoFit/>
          </a:bodyPr>
          <a:lstStyle/>
          <a:p>
            <a:pPr indent="-396875">
              <a:lnSpc>
                <a:spcPct val="90000"/>
              </a:lnSpc>
              <a:spcBef>
                <a:spcPct val="20000"/>
              </a:spcBef>
              <a:buClr>
                <a:srgbClr val="777777"/>
              </a:buClr>
              <a:buSzPct val="130000"/>
              <a:defRPr/>
            </a:pPr>
            <a:r>
              <a:rPr lang="en-US" sz="5400" b="1" spc="-150" dirty="0" smtClean="0">
                <a:solidFill>
                  <a:srgbClr val="AD5778">
                    <a:lumMod val="60000"/>
                    <a:lumOff val="40000"/>
                  </a:srgbClr>
                </a:solidFill>
                <a:latin typeface="Segoe UI" pitchFamily="34" charset="0"/>
                <a:cs typeface="Segoe UI" pitchFamily="34" charset="0"/>
              </a:rPr>
              <a:t>9</a:t>
            </a:r>
            <a:r>
              <a:rPr lang="en-US" sz="3200" b="1" spc="-150" dirty="0" smtClean="0">
                <a:solidFill>
                  <a:srgbClr val="AD5778">
                    <a:lumMod val="60000"/>
                    <a:lumOff val="40000"/>
                  </a:srgbClr>
                </a:solidFill>
                <a:latin typeface="Segoe UI" pitchFamily="34" charset="0"/>
                <a:cs typeface="Segoe UI" pitchFamily="34" charset="0"/>
              </a:rPr>
              <a:t> </a:t>
            </a:r>
            <a:r>
              <a:rPr lang="en-US" sz="1600" b="1" dirty="0" smtClean="0">
                <a:solidFill>
                  <a:srgbClr val="AD5778">
                    <a:lumMod val="60000"/>
                    <a:lumOff val="40000"/>
                  </a:srgbClr>
                </a:solidFill>
                <a:latin typeface="Segoe UI" pitchFamily="34" charset="0"/>
                <a:cs typeface="Segoe UI" pitchFamily="34" charset="0"/>
              </a:rPr>
              <a:t>of</a:t>
            </a:r>
            <a:r>
              <a:rPr lang="en-US" sz="3200" b="1" dirty="0" smtClean="0">
                <a:solidFill>
                  <a:srgbClr val="AD5778">
                    <a:lumMod val="60000"/>
                    <a:lumOff val="40000"/>
                  </a:srgbClr>
                </a:solidFill>
                <a:latin typeface="Segoe UI" pitchFamily="34" charset="0"/>
                <a:cs typeface="Segoe UI" pitchFamily="34" charset="0"/>
              </a:rPr>
              <a:t> </a:t>
            </a:r>
            <a:r>
              <a:rPr lang="en-US" sz="1600" b="1" dirty="0" smtClean="0">
                <a:solidFill>
                  <a:srgbClr val="AD5778">
                    <a:lumMod val="60000"/>
                    <a:lumOff val="40000"/>
                  </a:srgbClr>
                </a:solidFill>
                <a:latin typeface="Segoe UI" pitchFamily="34" charset="0"/>
                <a:cs typeface="Segoe UI" pitchFamily="34" charset="0"/>
              </a:rPr>
              <a:t>10</a:t>
            </a:r>
            <a:endParaRPr lang="en-US" sz="3200" b="1" dirty="0" smtClean="0">
              <a:solidFill>
                <a:srgbClr val="AD5778">
                  <a:lumMod val="60000"/>
                  <a:lumOff val="40000"/>
                </a:srgbClr>
              </a:solidFill>
              <a:latin typeface="Segoe UI" pitchFamily="34" charset="0"/>
              <a:cs typeface="Segoe UI" pitchFamily="34" charset="0"/>
            </a:endParaRPr>
          </a:p>
        </p:txBody>
      </p:sp>
      <p:sp>
        <p:nvSpPr>
          <p:cNvPr id="128" name="Freeform 7"/>
          <p:cNvSpPr>
            <a:spLocks/>
          </p:cNvSpPr>
          <p:nvPr/>
        </p:nvSpPr>
        <p:spPr bwMode="auto">
          <a:xfrm rot="5400000">
            <a:off x="6469953" y="1680123"/>
            <a:ext cx="478196" cy="7245458"/>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29" name="TextBox 128"/>
          <p:cNvSpPr txBox="1"/>
          <p:nvPr/>
        </p:nvSpPr>
        <p:spPr>
          <a:xfrm>
            <a:off x="3059609" y="5159736"/>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5 of the 8 largest U.S. Chemical Companies run Microsoft BizTalk Server</a:t>
            </a:r>
          </a:p>
        </p:txBody>
      </p:sp>
      <p:sp>
        <p:nvSpPr>
          <p:cNvPr id="130" name="TextBox 129"/>
          <p:cNvSpPr txBox="1"/>
          <p:nvPr/>
        </p:nvSpPr>
        <p:spPr>
          <a:xfrm>
            <a:off x="1962334" y="4640132"/>
            <a:ext cx="994186" cy="1006429"/>
          </a:xfrm>
          <a:prstGeom prst="rect">
            <a:avLst/>
          </a:prstGeom>
        </p:spPr>
        <p:txBody>
          <a:bodyPr wrap="square">
            <a:spAutoFit/>
          </a:bodyPr>
          <a:lstStyle/>
          <a:p>
            <a:pPr indent="-396875" algn="ctr">
              <a:lnSpc>
                <a:spcPct val="90000"/>
              </a:lnSpc>
              <a:spcBef>
                <a:spcPct val="20000"/>
              </a:spcBef>
              <a:buClr>
                <a:srgbClr val="777777"/>
              </a:buClr>
              <a:buSzPct val="130000"/>
              <a:defRPr/>
            </a:pPr>
            <a:r>
              <a:rPr lang="en-US" sz="6600" b="1" dirty="0" smtClean="0">
                <a:solidFill>
                  <a:srgbClr val="AD5778">
                    <a:lumMod val="75000"/>
                  </a:srgbClr>
                </a:solidFill>
                <a:latin typeface="Segoe UI" pitchFamily="34" charset="0"/>
                <a:cs typeface="Segoe UI" pitchFamily="34" charset="0"/>
              </a:rPr>
              <a:t>5</a:t>
            </a:r>
          </a:p>
        </p:txBody>
      </p:sp>
      <p:sp>
        <p:nvSpPr>
          <p:cNvPr id="131" name="TextBox 130"/>
          <p:cNvSpPr txBox="1"/>
          <p:nvPr/>
        </p:nvSpPr>
        <p:spPr>
          <a:xfrm>
            <a:off x="2095908" y="5562600"/>
            <a:ext cx="860612" cy="590931"/>
          </a:xfrm>
          <a:prstGeom prst="rect">
            <a:avLst/>
          </a:prstGeom>
        </p:spPr>
        <p:txBody>
          <a:bodyPr wrap="square">
            <a:spAutoFit/>
          </a:bodyPr>
          <a:lstStyle/>
          <a:p>
            <a:pPr indent="-396875" algn="r">
              <a:lnSpc>
                <a:spcPct val="90000"/>
              </a:lnSpc>
              <a:spcBef>
                <a:spcPct val="20000"/>
              </a:spcBef>
              <a:buClr>
                <a:srgbClr val="777777"/>
              </a:buClr>
              <a:buSzPct val="130000"/>
              <a:defRPr/>
            </a:pPr>
            <a:r>
              <a:rPr lang="en-US" sz="3600" b="1" dirty="0" smtClean="0">
                <a:solidFill>
                  <a:srgbClr val="AD5778">
                    <a:lumMod val="60000"/>
                    <a:lumOff val="40000"/>
                  </a:srgbClr>
                </a:solidFill>
                <a:latin typeface="Segoe UI" pitchFamily="34" charset="0"/>
                <a:cs typeface="Segoe UI" pitchFamily="34" charset="0"/>
              </a:rPr>
              <a:t>4</a:t>
            </a:r>
          </a:p>
        </p:txBody>
      </p:sp>
      <p:sp>
        <p:nvSpPr>
          <p:cNvPr id="132" name="Freeform 7"/>
          <p:cNvSpPr>
            <a:spLocks/>
          </p:cNvSpPr>
          <p:nvPr/>
        </p:nvSpPr>
        <p:spPr bwMode="auto">
          <a:xfrm rot="5400000">
            <a:off x="6469953" y="2265898"/>
            <a:ext cx="478196" cy="7245458"/>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3" name="TextBox 132"/>
          <p:cNvSpPr txBox="1"/>
          <p:nvPr/>
        </p:nvSpPr>
        <p:spPr>
          <a:xfrm>
            <a:off x="3059609" y="5745511"/>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4 of the 5 largest Railroads in the U.S. run Microsoft BizTalk Server</a:t>
            </a:r>
          </a:p>
        </p:txBody>
      </p:sp>
      <p:sp>
        <p:nvSpPr>
          <p:cNvPr id="134" name="Freeform 7"/>
          <p:cNvSpPr>
            <a:spLocks/>
          </p:cNvSpPr>
          <p:nvPr/>
        </p:nvSpPr>
        <p:spPr bwMode="auto">
          <a:xfrm rot="5400000">
            <a:off x="6469953" y="2851669"/>
            <a:ext cx="478196" cy="7245458"/>
          </a:xfrm>
          <a:prstGeom prst="roundRect">
            <a:avLst>
              <a:gd name="adj" fmla="val 50000"/>
            </a:avLst>
          </a:prstGeom>
          <a:solidFill>
            <a:schemeClr val="accent1"/>
          </a:solidFill>
          <a:ln w="12700" cap="flat" cmpd="sng" algn="ctr">
            <a:gradFill>
              <a:gsLst>
                <a:gs pos="0">
                  <a:sysClr val="window" lastClr="FFFFFF"/>
                </a:gs>
                <a:gs pos="50000">
                  <a:sysClr val="window" lastClr="FFFFFF">
                    <a:alpha val="0"/>
                  </a:sysClr>
                </a:gs>
                <a:gs pos="100000">
                  <a:sysClr val="window" lastClr="FFFFFF">
                    <a:alpha val="0"/>
                  </a:sysClr>
                </a:gs>
              </a:gsLst>
              <a:lin ang="5400000" scaled="0"/>
            </a:gradFill>
            <a:prstDash val="solid"/>
          </a:ln>
          <a:effectLst/>
        </p:spPr>
        <p:txBody>
          <a:bodyPr rtlCol="0" anchor="ctr"/>
          <a:lstStyle/>
          <a:p>
            <a:pPr defTabSz="914400">
              <a:defRPr/>
            </a:pPr>
            <a:endParaRPr lang="en-US" sz="1000" kern="0" dirty="0">
              <a:effectLst>
                <a:outerShdw blurRad="38100" dist="38100" dir="2700000" algn="tl">
                  <a:srgbClr val="000000">
                    <a:alpha val="43137"/>
                  </a:srgbClr>
                </a:outerShdw>
              </a:effectLst>
              <a:latin typeface="Segoe UI" pitchFamily="34" charset="0"/>
              <a:cs typeface="Segoe UI" pitchFamily="34" charset="0"/>
            </a:endParaRPr>
          </a:p>
        </p:txBody>
      </p:sp>
      <p:sp>
        <p:nvSpPr>
          <p:cNvPr id="135" name="TextBox 134"/>
          <p:cNvSpPr txBox="1"/>
          <p:nvPr/>
        </p:nvSpPr>
        <p:spPr>
          <a:xfrm>
            <a:off x="3059609" y="6324600"/>
            <a:ext cx="7928385" cy="286232"/>
          </a:xfrm>
          <a:prstGeom prst="rect">
            <a:avLst/>
          </a:prstGeom>
        </p:spPr>
        <p:txBody>
          <a:bodyPr wrap="square">
            <a:spAutoFit/>
          </a:bodyPr>
          <a:lstStyle/>
          <a:p>
            <a:pPr indent="-396875">
              <a:lnSpc>
                <a:spcPct val="90000"/>
              </a:lnSpc>
              <a:spcBef>
                <a:spcPct val="20000"/>
              </a:spcBef>
              <a:buClr>
                <a:srgbClr val="777777"/>
              </a:buClr>
              <a:buSzPct val="130000"/>
              <a:defRPr/>
            </a:pPr>
            <a:r>
              <a:rPr lang="en-US" sz="1400" dirty="0" smtClean="0">
                <a:effectLst>
                  <a:outerShdw blurRad="38100" dist="38100" dir="2700000" algn="tl">
                    <a:srgbClr val="000000">
                      <a:alpha val="43137"/>
                    </a:srgbClr>
                  </a:outerShdw>
                </a:effectLst>
                <a:latin typeface="Segoe UI" pitchFamily="34" charset="0"/>
                <a:cs typeface="Segoe UI" pitchFamily="34" charset="0"/>
              </a:rPr>
              <a:t>9 of the 10 largest Insurance Companies in the World run Microsoft BizTalk Server</a:t>
            </a:r>
          </a:p>
        </p:txBody>
      </p:sp>
      <p:sp>
        <p:nvSpPr>
          <p:cNvPr id="136" name="TextBox 135"/>
          <p:cNvSpPr txBox="1"/>
          <p:nvPr/>
        </p:nvSpPr>
        <p:spPr>
          <a:xfrm>
            <a:off x="1876265" y="5726661"/>
            <a:ext cx="1247889" cy="1200329"/>
          </a:xfrm>
          <a:prstGeom prst="rect">
            <a:avLst/>
          </a:prstGeom>
        </p:spPr>
        <p:txBody>
          <a:bodyPr wrap="square">
            <a:spAutoFit/>
          </a:bodyPr>
          <a:lstStyle/>
          <a:p>
            <a:pPr indent="-396875">
              <a:lnSpc>
                <a:spcPct val="90000"/>
              </a:lnSpc>
              <a:spcBef>
                <a:spcPct val="20000"/>
              </a:spcBef>
              <a:buClr>
                <a:srgbClr val="777777"/>
              </a:buClr>
              <a:buSzPct val="130000"/>
              <a:defRPr/>
            </a:pPr>
            <a:r>
              <a:rPr lang="en-US" sz="8000" b="1" spc="-150" dirty="0" smtClean="0">
                <a:solidFill>
                  <a:srgbClr val="AD5778">
                    <a:lumMod val="60000"/>
                    <a:lumOff val="40000"/>
                  </a:srgbClr>
                </a:solidFill>
                <a:latin typeface="Segoe UI" pitchFamily="34" charset="0"/>
                <a:cs typeface="Segoe UI" pitchFamily="34" charset="0"/>
              </a:rPr>
              <a:t>9</a:t>
            </a:r>
            <a:endParaRPr lang="en-US" sz="4800" b="1" dirty="0" smtClean="0">
              <a:solidFill>
                <a:srgbClr val="AD5778">
                  <a:lumMod val="60000"/>
                  <a:lumOff val="40000"/>
                </a:srgbClr>
              </a:solidFill>
              <a:latin typeface="Segoe UI" pitchFamily="34" charset="0"/>
              <a:cs typeface="Segoe UI" pitchFamily="34" charset="0"/>
            </a:endParaRPr>
          </a:p>
        </p:txBody>
      </p:sp>
      <p:sp>
        <p:nvSpPr>
          <p:cNvPr id="138" name="Title 1"/>
          <p:cNvSpPr txBox="1">
            <a:spLocks/>
          </p:cNvSpPr>
          <p:nvPr/>
        </p:nvSpPr>
        <p:spPr>
          <a:xfrm>
            <a:off x="269240" y="11724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dirty="0" smtClean="0">
                <a:gradFill>
                  <a:gsLst>
                    <a:gs pos="1250">
                      <a:srgbClr val="FFFFFF"/>
                    </a:gs>
                    <a:gs pos="100000">
                      <a:srgbClr val="FFFFFF"/>
                    </a:gs>
                  </a:gsLst>
                  <a:lin ang="5400000" scaled="0"/>
                </a:gradFill>
              </a:rPr>
              <a:t>Who uses BizTalk Server</a:t>
            </a:r>
            <a:endParaRPr kumimoji="0" lang="en-US" sz="36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ndParaRPr>
          </a:p>
        </p:txBody>
      </p:sp>
    </p:spTree>
    <p:extLst>
      <p:ext uri="{BB962C8B-B14F-4D97-AF65-F5344CB8AC3E}">
        <p14:creationId xmlns:p14="http://schemas.microsoft.com/office/powerpoint/2010/main" val="279791044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10888" y="434718"/>
            <a:ext cx="11498162" cy="3718389"/>
            <a:chOff x="623503" y="131745"/>
            <a:chExt cx="8780395" cy="4332354"/>
          </a:xfrm>
        </p:grpSpPr>
        <p:sp>
          <p:nvSpPr>
            <p:cNvPr id="34" name=" 3"/>
            <p:cNvSpPr/>
            <p:nvPr/>
          </p:nvSpPr>
          <p:spPr>
            <a:xfrm>
              <a:off x="623503" y="131745"/>
              <a:ext cx="8595360" cy="4332354"/>
            </a:xfrm>
            <a:prstGeom prst="swooshArrow">
              <a:avLst>
                <a:gd name="adj1" fmla="val 24779"/>
                <a:gd name="adj2" fmla="val 33555"/>
              </a:avLst>
            </a:prstGeom>
            <a:solidFill>
              <a:srgbClr val="EB7C0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rgbClr val="557EB9">
                  <a:shade val="25000"/>
                  <a:satMod val="150000"/>
                </a:srgbClr>
              </a:contourClr>
            </a:sp3d>
          </p:spPr>
        </p:sp>
        <p:sp>
          <p:nvSpPr>
            <p:cNvPr id="35" name="TextBox 34"/>
            <p:cNvSpPr txBox="1"/>
            <p:nvPr/>
          </p:nvSpPr>
          <p:spPr>
            <a:xfrm rot="21239449">
              <a:off x="3468610" y="1559933"/>
              <a:ext cx="5935288" cy="811900"/>
            </a:xfrm>
            <a:prstGeom prst="rect">
              <a:avLst/>
            </a:prstGeom>
            <a:noFill/>
          </p:spPr>
          <p:txBody>
            <a:bodyPr wrap="square" rtlCol="0">
              <a:prstTxWarp prst="textArchUp">
                <a:avLst>
                  <a:gd name="adj" fmla="val 12887256"/>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cs typeface="Segoe UI" pitchFamily="34" charset="0"/>
                </a:rPr>
                <a:t>CONTINUOUS INNOVATION EVERY 2-3 YEARS</a:t>
              </a:r>
            </a:p>
          </p:txBody>
        </p:sp>
      </p:grpSp>
      <p:sp>
        <p:nvSpPr>
          <p:cNvPr id="36" name="Freeform 6"/>
          <p:cNvSpPr>
            <a:spLocks/>
          </p:cNvSpPr>
          <p:nvPr/>
        </p:nvSpPr>
        <p:spPr bwMode="auto">
          <a:xfrm>
            <a:off x="1410405" y="3086875"/>
            <a:ext cx="1207945" cy="2132463"/>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2002</a:t>
            </a:r>
          </a:p>
        </p:txBody>
      </p:sp>
      <p:sp>
        <p:nvSpPr>
          <p:cNvPr id="37" name="Freeform 6"/>
          <p:cNvSpPr>
            <a:spLocks/>
          </p:cNvSpPr>
          <p:nvPr/>
        </p:nvSpPr>
        <p:spPr bwMode="auto">
          <a:xfrm>
            <a:off x="2688413" y="2909673"/>
            <a:ext cx="1207945" cy="2309666"/>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2004</a:t>
            </a:r>
          </a:p>
        </p:txBody>
      </p:sp>
      <p:sp>
        <p:nvSpPr>
          <p:cNvPr id="38" name="Freeform 6"/>
          <p:cNvSpPr>
            <a:spLocks/>
          </p:cNvSpPr>
          <p:nvPr/>
        </p:nvSpPr>
        <p:spPr bwMode="auto">
          <a:xfrm>
            <a:off x="3966421" y="2626264"/>
            <a:ext cx="1207945" cy="2593074"/>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2006</a:t>
            </a:r>
          </a:p>
        </p:txBody>
      </p:sp>
      <p:sp>
        <p:nvSpPr>
          <p:cNvPr id="39" name="Freeform 6"/>
          <p:cNvSpPr>
            <a:spLocks/>
          </p:cNvSpPr>
          <p:nvPr/>
        </p:nvSpPr>
        <p:spPr bwMode="auto">
          <a:xfrm>
            <a:off x="5244429" y="2413018"/>
            <a:ext cx="1207945" cy="2806319"/>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2006 R2</a:t>
            </a:r>
          </a:p>
        </p:txBody>
      </p:sp>
      <p:sp>
        <p:nvSpPr>
          <p:cNvPr id="40" name="Freeform 6"/>
          <p:cNvSpPr>
            <a:spLocks/>
          </p:cNvSpPr>
          <p:nvPr/>
        </p:nvSpPr>
        <p:spPr bwMode="auto">
          <a:xfrm>
            <a:off x="6522438" y="2157122"/>
            <a:ext cx="1207945" cy="3062214"/>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2009</a:t>
            </a:r>
          </a:p>
        </p:txBody>
      </p:sp>
      <p:sp>
        <p:nvSpPr>
          <p:cNvPr id="41" name="Freeform 6"/>
          <p:cNvSpPr>
            <a:spLocks/>
          </p:cNvSpPr>
          <p:nvPr/>
        </p:nvSpPr>
        <p:spPr bwMode="auto">
          <a:xfrm>
            <a:off x="7800446" y="1901226"/>
            <a:ext cx="1207945" cy="3318109"/>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2010</a:t>
            </a:r>
          </a:p>
        </p:txBody>
      </p:sp>
      <p:sp>
        <p:nvSpPr>
          <p:cNvPr id="42" name="Freeform 6"/>
          <p:cNvSpPr>
            <a:spLocks/>
          </p:cNvSpPr>
          <p:nvPr/>
        </p:nvSpPr>
        <p:spPr bwMode="auto">
          <a:xfrm>
            <a:off x="132397" y="3283062"/>
            <a:ext cx="1207945" cy="1936277"/>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2000</a:t>
            </a:r>
          </a:p>
        </p:txBody>
      </p:sp>
      <p:sp>
        <p:nvSpPr>
          <p:cNvPr id="58" name="Freeform 6"/>
          <p:cNvSpPr>
            <a:spLocks/>
          </p:cNvSpPr>
          <p:nvPr/>
        </p:nvSpPr>
        <p:spPr bwMode="auto">
          <a:xfrm>
            <a:off x="9095212" y="1693892"/>
            <a:ext cx="1207945" cy="3525443"/>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2013</a:t>
            </a:r>
          </a:p>
        </p:txBody>
      </p:sp>
      <p:sp>
        <p:nvSpPr>
          <p:cNvPr id="59" name="Freeform 6"/>
          <p:cNvSpPr>
            <a:spLocks/>
          </p:cNvSpPr>
          <p:nvPr/>
        </p:nvSpPr>
        <p:spPr bwMode="auto">
          <a:xfrm>
            <a:off x="10401105" y="1469040"/>
            <a:ext cx="1207945" cy="3750296"/>
          </a:xfrm>
          <a:prstGeom prst="rect">
            <a:avLst/>
          </a:prstGeom>
          <a:solidFill>
            <a:srgbClr val="557EB9"/>
          </a:solidFill>
          <a:ln w="12700" cap="rnd" cmpd="sng" algn="ctr">
            <a:noFill/>
            <a:prstDash val="solid"/>
            <a:headEnd type="oval"/>
          </a:ln>
          <a:effectLst/>
        </p:spPr>
        <p:txBody>
          <a:bodyPr lIns="57150" tIns="28575" rIns="57150" bIns="28575"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BizTalk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solidFill>
                <a:effectLst/>
                <a:uLnTx/>
                <a:uFillTx/>
                <a:latin typeface="Segoe UI"/>
                <a:ea typeface="+mn-ea"/>
                <a:cs typeface="+mn-cs"/>
              </a:rPr>
              <a:t>2013 R2</a:t>
            </a:r>
          </a:p>
        </p:txBody>
      </p:sp>
      <p:sp>
        <p:nvSpPr>
          <p:cNvPr id="43" name="Rectangle 42"/>
          <p:cNvSpPr/>
          <p:nvPr/>
        </p:nvSpPr>
        <p:spPr bwMode="auto">
          <a:xfrm>
            <a:off x="0" y="4956712"/>
            <a:ext cx="12192000" cy="1323261"/>
          </a:xfrm>
          <a:prstGeom prst="rect">
            <a:avLst/>
          </a:prstGeom>
          <a:solidFill>
            <a:srgbClr val="EEECE1"/>
          </a:solidFill>
          <a:ln w="15875" cap="flat" cmpd="sng" algn="ctr">
            <a:noFill/>
            <a:prstDash val="solid"/>
            <a:headEnd type="none" w="med" len="med"/>
            <a:tailEnd type="none" w="med" len="med"/>
          </a:ln>
          <a:effectLst/>
        </p:spPr>
        <p:txBody>
          <a:bodyPr vert="horz" wrap="square" lIns="68588" tIns="34294" rIns="68588" bIns="34294" numCol="1" rtlCol="0" anchor="ctr" anchorCtr="0" compatLnSpc="1">
            <a:prstTxWarp prst="textNoShape">
              <a:avLst/>
            </a:prstTxWarp>
          </a:bodyPr>
          <a:lstStyle/>
          <a:p>
            <a:pPr marL="0" marR="0" lvl="0" indent="0" algn="ctr" defTabSz="68568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44" name="TextBox 43"/>
          <p:cNvSpPr txBox="1"/>
          <p:nvPr/>
        </p:nvSpPr>
        <p:spPr>
          <a:xfrm>
            <a:off x="278082" y="5771288"/>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a:solidFill>
                  <a:srgbClr val="072B60"/>
                </a:solidFill>
                <a:ea typeface="Segoe UI" pitchFamily="34" charset="0"/>
                <a:cs typeface="Segoe UI" pitchFamily="34" charset="0"/>
              </a:rPr>
              <a:t>500 </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45" name="TextBox 44"/>
          <p:cNvSpPr txBox="1"/>
          <p:nvPr/>
        </p:nvSpPr>
        <p:spPr>
          <a:xfrm>
            <a:off x="1554667" y="5771288"/>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a:solidFill>
                  <a:srgbClr val="072B60"/>
                </a:solidFill>
                <a:ea typeface="Segoe UI" pitchFamily="34" charset="0"/>
                <a:cs typeface="Segoe UI" pitchFamily="34" charset="0"/>
              </a:rPr>
              <a:t>2,000</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46" name="TextBox 45"/>
          <p:cNvSpPr txBox="1"/>
          <p:nvPr/>
        </p:nvSpPr>
        <p:spPr>
          <a:xfrm>
            <a:off x="2832960" y="5773269"/>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a:solidFill>
                  <a:srgbClr val="072B60"/>
                </a:solidFill>
                <a:ea typeface="Segoe UI" pitchFamily="34" charset="0"/>
                <a:cs typeface="Segoe UI" pitchFamily="34" charset="0"/>
              </a:rPr>
              <a:t>4,000</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47" name="TextBox 46"/>
          <p:cNvSpPr txBox="1"/>
          <p:nvPr/>
        </p:nvSpPr>
        <p:spPr>
          <a:xfrm>
            <a:off x="4151102" y="5773429"/>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a:solidFill>
                  <a:srgbClr val="072B60"/>
                </a:solidFill>
                <a:ea typeface="Segoe UI" pitchFamily="34" charset="0"/>
                <a:cs typeface="Segoe UI" pitchFamily="34" charset="0"/>
              </a:rPr>
              <a:t>7,000</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48" name="TextBox 47"/>
          <p:cNvSpPr txBox="1"/>
          <p:nvPr/>
        </p:nvSpPr>
        <p:spPr>
          <a:xfrm>
            <a:off x="5389545" y="5773429"/>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a:solidFill>
                  <a:srgbClr val="072B60"/>
                </a:solidFill>
                <a:ea typeface="Segoe UI" pitchFamily="34" charset="0"/>
                <a:cs typeface="Segoe UI" pitchFamily="34" charset="0"/>
              </a:rPr>
              <a:t>8,500</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49" name="TextBox 48"/>
          <p:cNvSpPr txBox="1"/>
          <p:nvPr/>
        </p:nvSpPr>
        <p:spPr>
          <a:xfrm>
            <a:off x="6667837" y="5771288"/>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a:solidFill>
                  <a:srgbClr val="072B60"/>
                </a:solidFill>
                <a:ea typeface="Segoe UI" pitchFamily="34" charset="0"/>
                <a:cs typeface="Segoe UI" pitchFamily="34" charset="0"/>
              </a:rPr>
              <a:t>10,500</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50" name="Rectangle 49"/>
          <p:cNvSpPr/>
          <p:nvPr/>
        </p:nvSpPr>
        <p:spPr>
          <a:xfrm>
            <a:off x="180828" y="3714436"/>
            <a:ext cx="1117412" cy="519373"/>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Messaging</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XML tools</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XLang</a:t>
            </a:r>
          </a:p>
        </p:txBody>
      </p:sp>
      <p:sp>
        <p:nvSpPr>
          <p:cNvPr id="51" name="Rectangle 50"/>
          <p:cNvSpPr/>
          <p:nvPr/>
        </p:nvSpPr>
        <p:spPr>
          <a:xfrm>
            <a:off x="1457413" y="3564545"/>
            <a:ext cx="1117412" cy="981038"/>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Deployment Tools</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XSD</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EAI (partner adapters)</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Vertical B2B</a:t>
            </a:r>
          </a:p>
        </p:txBody>
      </p:sp>
      <p:sp>
        <p:nvSpPr>
          <p:cNvPr id="52" name="Rectangle 51"/>
          <p:cNvSpPr/>
          <p:nvPr/>
        </p:nvSpPr>
        <p:spPr>
          <a:xfrm>
            <a:off x="2732369" y="3393951"/>
            <a:ext cx="1117412" cy="1134926"/>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VS + .NET</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Messaging + Orchestration</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BRE</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Routing</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BAM</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Scale-out</a:t>
            </a:r>
          </a:p>
        </p:txBody>
      </p:sp>
      <p:sp>
        <p:nvSpPr>
          <p:cNvPr id="53" name="Rectangle 52"/>
          <p:cNvSpPr/>
          <p:nvPr/>
        </p:nvSpPr>
        <p:spPr>
          <a:xfrm>
            <a:off x="4013999" y="3081823"/>
            <a:ext cx="1117412" cy="827149"/>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Simple configuration </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Adapters in box</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Runtime+</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BAM+</a:t>
            </a:r>
          </a:p>
        </p:txBody>
      </p:sp>
      <p:sp>
        <p:nvSpPr>
          <p:cNvPr id="54" name="Rectangle 53"/>
          <p:cNvSpPr/>
          <p:nvPr/>
        </p:nvSpPr>
        <p:spPr>
          <a:xfrm>
            <a:off x="5292291" y="2929579"/>
            <a:ext cx="1117412" cy="1442703"/>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SOA/ESB</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EDI/AS2</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RFID</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WCF </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Adapter Pack</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Adapter SDK</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HIS 2006</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solidFill>
                  <a:srgbClr val="EEECE1"/>
                </a:solidFill>
                <a:effectLst/>
                <a:uLnTx/>
                <a:uFillTx/>
              </a:rPr>
              <a:t>BAHS</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0" cap="none" spc="0" normalizeH="0" baseline="0" noProof="0" dirty="0" smtClean="0">
              <a:ln>
                <a:noFill/>
              </a:ln>
              <a:solidFill>
                <a:srgbClr val="EEECE1"/>
              </a:solidFill>
              <a:effectLst/>
              <a:uLnTx/>
              <a:uFillTx/>
            </a:endParaRPr>
          </a:p>
        </p:txBody>
      </p:sp>
      <p:sp>
        <p:nvSpPr>
          <p:cNvPr id="55" name="Rectangle 54"/>
          <p:cNvSpPr/>
          <p:nvPr/>
        </p:nvSpPr>
        <p:spPr>
          <a:xfrm>
            <a:off x="6570583" y="2656464"/>
            <a:ext cx="1117412" cy="1442703"/>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ALM Support</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B2B Enhancements</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RFID Mobile</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Adapter Pack 2.0</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ESB 2.0 Toolkit</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BAM+</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Hyper-V Support</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HIS 2009</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BAHS 2.0</a:t>
            </a:r>
          </a:p>
        </p:txBody>
      </p:sp>
      <p:sp>
        <p:nvSpPr>
          <p:cNvPr id="56" name="Rectangle 55"/>
          <p:cNvSpPr/>
          <p:nvPr/>
        </p:nvSpPr>
        <p:spPr>
          <a:xfrm>
            <a:off x="7848877" y="2401011"/>
            <a:ext cx="1117412" cy="2135200"/>
          </a:xfrm>
          <a:prstGeom prst="rect">
            <a:avLst/>
          </a:prstGeom>
        </p:spPr>
        <p:txBody>
          <a:bodyPr wrap="square" lIns="57150" tIns="28575" rIns="57150" bIns="28575">
            <a:spAutoFit/>
          </a:bodyPr>
          <a:lstStyle/>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Workflow Integration</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ESB 2.1</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SharePoint 2010 BCS</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Data Mapper</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TPM</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Secure FTP</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Updated Swift </a:t>
            </a:r>
            <a:br>
              <a:rPr kumimoji="0" lang="en-US" sz="900" b="0" i="0" u="none" strike="noStrike" kern="0" cap="none" spc="0" normalizeH="0" baseline="0" noProof="0" dirty="0" smtClean="0">
                <a:ln>
                  <a:noFill/>
                </a:ln>
                <a:solidFill>
                  <a:srgbClr val="EEECE1"/>
                </a:solidFill>
                <a:effectLst/>
                <a:uLnTx/>
                <a:uFillTx/>
              </a:rPr>
            </a:br>
            <a:r>
              <a:rPr kumimoji="0" lang="en-US" sz="900" b="0" i="0" u="none" strike="noStrike" kern="0" cap="none" spc="0" normalizeH="0" baseline="0" noProof="0" dirty="0" smtClean="0">
                <a:ln>
                  <a:noFill/>
                </a:ln>
                <a:solidFill>
                  <a:srgbClr val="EEECE1"/>
                </a:solidFill>
                <a:effectLst/>
                <a:uLnTx/>
                <a:uFillTx/>
              </a:rPr>
              <a:t>and HIPAA</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SQL Server </a:t>
            </a:r>
            <a:br>
              <a:rPr kumimoji="0" lang="en-US" sz="900" b="0" i="0" u="none" strike="noStrike" kern="0" cap="none" spc="0" normalizeH="0" baseline="0" noProof="0" dirty="0" smtClean="0">
                <a:ln>
                  <a:noFill/>
                </a:ln>
                <a:solidFill>
                  <a:srgbClr val="EEECE1"/>
                </a:solidFill>
                <a:effectLst/>
                <a:uLnTx/>
                <a:uFillTx/>
              </a:rPr>
            </a:br>
            <a:r>
              <a:rPr kumimoji="0" lang="en-US" sz="900" b="0" i="0" u="none" strike="noStrike" kern="0" cap="none" spc="0" normalizeH="0" baseline="0" noProof="0" dirty="0" smtClean="0">
                <a:ln>
                  <a:noFill/>
                </a:ln>
                <a:solidFill>
                  <a:srgbClr val="EEECE1"/>
                </a:solidFill>
                <a:effectLst/>
                <a:uLnTx/>
                <a:uFillTx/>
              </a:rPr>
              <a:t>2008 R2</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Windows Server 2008 R2</a:t>
            </a:r>
          </a:p>
          <a:p>
            <a:pPr marL="85725" marR="0" lvl="0" indent="-85725"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srgbClr val="EEECE1"/>
                </a:solidFill>
                <a:effectLst/>
                <a:uLnTx/>
                <a:uFillTx/>
              </a:rPr>
              <a:t>HIS 2010</a:t>
            </a:r>
          </a:p>
        </p:txBody>
      </p:sp>
      <p:sp>
        <p:nvSpPr>
          <p:cNvPr id="57" name="TextBox 56"/>
          <p:cNvSpPr txBox="1"/>
          <p:nvPr/>
        </p:nvSpPr>
        <p:spPr>
          <a:xfrm>
            <a:off x="7946131" y="5773429"/>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smtClean="0">
                <a:solidFill>
                  <a:srgbClr val="072B60"/>
                </a:solidFill>
                <a:ea typeface="Segoe UI" pitchFamily="34" charset="0"/>
                <a:cs typeface="Segoe UI" pitchFamily="34" charset="0"/>
              </a:rPr>
              <a:t>12,000</a:t>
            </a:r>
            <a:r>
              <a:rPr lang="en-US" sz="1300" dirty="0">
                <a:solidFill>
                  <a:srgbClr val="072B60"/>
                </a:solidFill>
                <a:ea typeface="Segoe UI" pitchFamily="34" charset="0"/>
                <a:cs typeface="Segoe UI" pitchFamily="34" charset="0"/>
              </a:rPr>
              <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60" name="TextBox 59"/>
          <p:cNvSpPr txBox="1"/>
          <p:nvPr/>
        </p:nvSpPr>
        <p:spPr>
          <a:xfrm>
            <a:off x="10543625" y="5771288"/>
            <a:ext cx="922904" cy="389349"/>
          </a:xfrm>
          <a:prstGeom prst="rect">
            <a:avLst/>
          </a:prstGeom>
          <a:noFill/>
        </p:spPr>
        <p:txBody>
          <a:bodyPr wrap="none" lIns="68591" tIns="34296" rIns="68591" bIns="34296" rtlCol="0" anchor="ctr">
            <a:spAutoFit/>
          </a:bodyPr>
          <a:lstStyle/>
          <a:p>
            <a:pPr marL="3573" indent="-3573" algn="ctr">
              <a:lnSpc>
                <a:spcPct val="80000"/>
              </a:lnSpc>
            </a:pPr>
            <a:r>
              <a:rPr lang="en-US" sz="1300" dirty="0" smtClean="0">
                <a:solidFill>
                  <a:srgbClr val="072B60"/>
                </a:solidFill>
                <a:ea typeface="Segoe UI" pitchFamily="34" charset="0"/>
                <a:cs typeface="Segoe UI" pitchFamily="34" charset="0"/>
              </a:rPr>
              <a:t>15,000</a:t>
            </a:r>
            <a:r>
              <a:rPr lang="en-US" sz="1300" dirty="0">
                <a:solidFill>
                  <a:srgbClr val="072B60"/>
                </a:solidFill>
                <a:ea typeface="Segoe UI" pitchFamily="34" charset="0"/>
                <a:cs typeface="Segoe UI" pitchFamily="34" charset="0"/>
              </a:rPr>
              <a:t/>
            </a:r>
            <a:br>
              <a:rPr lang="en-US" sz="1300" dirty="0">
                <a:solidFill>
                  <a:srgbClr val="072B60"/>
                </a:solidFill>
                <a:ea typeface="Segoe UI" pitchFamily="34" charset="0"/>
                <a:cs typeface="Segoe UI" pitchFamily="34" charset="0"/>
              </a:rPr>
            </a:br>
            <a:r>
              <a:rPr lang="en-US" sz="1300" dirty="0">
                <a:solidFill>
                  <a:srgbClr val="072B60"/>
                </a:solidFill>
                <a:ea typeface="Segoe UI" pitchFamily="34" charset="0"/>
                <a:cs typeface="Segoe UI" pitchFamily="34" charset="0"/>
              </a:rPr>
              <a:t>Customers</a:t>
            </a:r>
          </a:p>
        </p:txBody>
      </p:sp>
      <p:sp>
        <p:nvSpPr>
          <p:cNvPr id="61" name="Title 1"/>
          <p:cNvSpPr txBox="1">
            <a:spLocks/>
          </p:cNvSpPr>
          <p:nvPr/>
        </p:nvSpPr>
        <p:spPr>
          <a:xfrm>
            <a:off x="269240" y="34947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dirty="0" smtClean="0">
                <a:gradFill>
                  <a:gsLst>
                    <a:gs pos="1250">
                      <a:srgbClr val="FFFFFF"/>
                    </a:gs>
                    <a:gs pos="100000">
                      <a:srgbClr val="FFFFFF"/>
                    </a:gs>
                  </a:gsLst>
                  <a:lin ang="5400000" scaled="0"/>
                </a:gradFill>
              </a:rPr>
              <a:t>Evolution of BizTalk Server</a:t>
            </a:r>
            <a:r>
              <a:rPr kumimoji="0" lang="en-US" sz="5294" b="0" i="0" u="none" strike="noStrike" kern="1200" cap="none" spc="-100" normalizeH="0" baseline="0" noProof="0" dirty="0" smtClean="0">
                <a:ln w="3175">
                  <a:noFill/>
                </a:ln>
                <a:gradFill>
                  <a:gsLst>
                    <a:gs pos="1250">
                      <a:srgbClr val="FFFFFF"/>
                    </a:gs>
                    <a:gs pos="100000">
                      <a:srgbClr val="FFFFFF"/>
                    </a:gs>
                  </a:gsLst>
                  <a:lin ang="5400000" scaled="0"/>
                </a:gradFill>
                <a:effectLst/>
                <a:uLnTx/>
                <a:uFillTx/>
                <a:latin typeface="Segoe UI Light"/>
              </a:rPr>
              <a:t/>
            </a:r>
            <a:br>
              <a:rPr kumimoji="0" lang="en-US" sz="5294" b="0" i="0" u="none" strike="noStrike" kern="1200" cap="none" spc="-100" normalizeH="0" baseline="0" noProof="0" dirty="0" smtClean="0">
                <a:ln w="3175">
                  <a:noFill/>
                </a:ln>
                <a:gradFill>
                  <a:gsLst>
                    <a:gs pos="1250">
                      <a:srgbClr val="FFFFFF"/>
                    </a:gs>
                    <a:gs pos="100000">
                      <a:srgbClr val="FFFFFF"/>
                    </a:gs>
                  </a:gsLst>
                  <a:lin ang="5400000" scaled="0"/>
                </a:gradFill>
                <a:effectLst/>
                <a:uLnTx/>
                <a:uFillTx/>
                <a:latin typeface="Segoe UI Light"/>
              </a:rPr>
            </a:br>
            <a:endParaRPr kumimoji="0" lang="en-US" sz="3600" b="0" i="0" u="none" strike="noStrike" kern="1200" cap="none" spc="-100" normalizeH="0" baseline="0" noProof="0" dirty="0">
              <a:ln w="3175">
                <a:noFill/>
              </a:ln>
              <a:gradFill>
                <a:gsLst>
                  <a:gs pos="1250">
                    <a:srgbClr val="FFFFFF"/>
                  </a:gs>
                  <a:gs pos="100000">
                    <a:srgbClr val="FFFFFF"/>
                  </a:gs>
                </a:gsLst>
                <a:lin ang="5400000" scaled="0"/>
              </a:gradFill>
              <a:effectLst/>
              <a:uLnTx/>
              <a:uFillTx/>
              <a:latin typeface="Segoe UI Light"/>
            </a:endParaRPr>
          </a:p>
        </p:txBody>
      </p:sp>
      <p:pic>
        <p:nvPicPr>
          <p:cNvPr id="65" name="Picture 64"/>
          <p:cNvPicPr>
            <a:picLocks noChangeAspect="1"/>
          </p:cNvPicPr>
          <p:nvPr/>
        </p:nvPicPr>
        <p:blipFill>
          <a:blip r:embed="rId3"/>
          <a:stretch>
            <a:fillRect/>
          </a:stretch>
        </p:blipFill>
        <p:spPr>
          <a:xfrm>
            <a:off x="357909" y="4513331"/>
            <a:ext cx="1332275" cy="1233364"/>
          </a:xfrm>
          <a:prstGeom prst="rect">
            <a:avLst/>
          </a:prstGeom>
        </p:spPr>
      </p:pic>
      <p:pic>
        <p:nvPicPr>
          <p:cNvPr id="66" name="Picture 65"/>
          <p:cNvPicPr>
            <a:picLocks noChangeAspect="1"/>
          </p:cNvPicPr>
          <p:nvPr/>
        </p:nvPicPr>
        <p:blipFill>
          <a:blip r:embed="rId4"/>
          <a:stretch>
            <a:fillRect/>
          </a:stretch>
        </p:blipFill>
        <p:spPr>
          <a:xfrm>
            <a:off x="4063254" y="3650889"/>
            <a:ext cx="1075718" cy="2209409"/>
          </a:xfrm>
          <a:prstGeom prst="rect">
            <a:avLst/>
          </a:prstGeom>
        </p:spPr>
      </p:pic>
      <p:pic>
        <p:nvPicPr>
          <p:cNvPr id="67" name="Picture 66"/>
          <p:cNvPicPr>
            <a:picLocks noChangeAspect="1"/>
          </p:cNvPicPr>
          <p:nvPr/>
        </p:nvPicPr>
        <p:blipFill>
          <a:blip r:embed="rId5"/>
          <a:stretch>
            <a:fillRect/>
          </a:stretch>
        </p:blipFill>
        <p:spPr>
          <a:xfrm>
            <a:off x="5865875" y="3373018"/>
            <a:ext cx="923928" cy="2446939"/>
          </a:xfrm>
          <a:prstGeom prst="rect">
            <a:avLst/>
          </a:prstGeom>
        </p:spPr>
      </p:pic>
      <p:pic>
        <p:nvPicPr>
          <p:cNvPr id="68" name="Picture 67"/>
          <p:cNvPicPr>
            <a:picLocks noChangeAspect="1"/>
          </p:cNvPicPr>
          <p:nvPr/>
        </p:nvPicPr>
        <p:blipFill>
          <a:blip r:embed="rId6"/>
          <a:stretch>
            <a:fillRect/>
          </a:stretch>
        </p:blipFill>
        <p:spPr>
          <a:xfrm>
            <a:off x="7050512" y="3070384"/>
            <a:ext cx="1485183" cy="2835813"/>
          </a:xfrm>
          <a:prstGeom prst="rect">
            <a:avLst/>
          </a:prstGeom>
        </p:spPr>
      </p:pic>
      <p:pic>
        <p:nvPicPr>
          <p:cNvPr id="69" name="Picture 68"/>
          <p:cNvPicPr>
            <a:picLocks noChangeAspect="1"/>
          </p:cNvPicPr>
          <p:nvPr/>
        </p:nvPicPr>
        <p:blipFill>
          <a:blip r:embed="rId7"/>
          <a:stretch>
            <a:fillRect/>
          </a:stretch>
        </p:blipFill>
        <p:spPr>
          <a:xfrm>
            <a:off x="2249303" y="4153107"/>
            <a:ext cx="816047" cy="1707191"/>
          </a:xfrm>
          <a:prstGeom prst="rect">
            <a:avLst/>
          </a:prstGeom>
        </p:spPr>
      </p:pic>
      <p:sp>
        <p:nvSpPr>
          <p:cNvPr id="70" name="Rectangle 69"/>
          <p:cNvSpPr/>
          <p:nvPr/>
        </p:nvSpPr>
        <p:spPr>
          <a:xfrm>
            <a:off x="9124316" y="2161748"/>
            <a:ext cx="1117412" cy="1996700"/>
          </a:xfrm>
          <a:prstGeom prst="rect">
            <a:avLst/>
          </a:prstGeom>
        </p:spPr>
        <p:txBody>
          <a:bodyPr wrap="square" lIns="57150" tIns="28575" rIns="57150" bIns="28575">
            <a:spAutoFit/>
          </a:bodyPr>
          <a:lstStyle/>
          <a:p>
            <a:pPr marL="85725" lvl="0" indent="-85725">
              <a:buFont typeface="Arial" pitchFamily="34" charset="0"/>
              <a:buChar char="•"/>
            </a:pPr>
            <a:r>
              <a:rPr lang="en-US" sz="900" dirty="0" smtClean="0"/>
              <a:t>IaaS</a:t>
            </a:r>
          </a:p>
          <a:p>
            <a:pPr marL="85725" lvl="0" indent="-85725">
              <a:buFont typeface="Arial" pitchFamily="34" charset="0"/>
              <a:buChar char="•"/>
            </a:pPr>
            <a:r>
              <a:rPr lang="pt-PT" sz="900" dirty="0"/>
              <a:t>Integrated ESB Toolkit </a:t>
            </a:r>
            <a:endParaRPr lang="pt-PT" sz="900" dirty="0" smtClean="0"/>
          </a:p>
          <a:p>
            <a:pPr marL="85725" lvl="0" indent="-85725">
              <a:buFont typeface="Arial" pitchFamily="34" charset="0"/>
              <a:buChar char="•"/>
            </a:pPr>
            <a:r>
              <a:rPr lang="pt-PT" sz="900" dirty="0" smtClean="0"/>
              <a:t>Integration </a:t>
            </a:r>
            <a:r>
              <a:rPr lang="pt-PT" sz="900" dirty="0"/>
              <a:t>with Windows </a:t>
            </a:r>
            <a:r>
              <a:rPr lang="pt-PT" sz="900" dirty="0" smtClean="0"/>
              <a:t>Azure</a:t>
            </a:r>
          </a:p>
          <a:p>
            <a:pPr marL="85725" lvl="0" indent="-85725">
              <a:buFont typeface="Arial" pitchFamily="34" charset="0"/>
              <a:buChar char="•"/>
            </a:pPr>
            <a:r>
              <a:rPr lang="pt-PT" sz="900" dirty="0"/>
              <a:t>BizTalk Server + </a:t>
            </a:r>
            <a:r>
              <a:rPr lang="pt-PT" sz="900" dirty="0" smtClean="0"/>
              <a:t>REST</a:t>
            </a:r>
          </a:p>
          <a:p>
            <a:pPr marL="85725" lvl="0" indent="-85725">
              <a:buFont typeface="Arial" pitchFamily="34" charset="0"/>
              <a:buChar char="•"/>
            </a:pPr>
            <a:r>
              <a:rPr lang="pt-PT" sz="900" dirty="0" smtClean="0"/>
              <a:t>The </a:t>
            </a:r>
            <a:r>
              <a:rPr lang="pt-PT" sz="900" dirty="0"/>
              <a:t>new SFTP </a:t>
            </a:r>
            <a:r>
              <a:rPr lang="pt-PT" sz="900" dirty="0" smtClean="0"/>
              <a:t>adapter</a:t>
            </a:r>
          </a:p>
          <a:p>
            <a:pPr marL="85725" lvl="0" indent="-85725">
              <a:buFont typeface="Arial" pitchFamily="34" charset="0"/>
              <a:buChar char="•"/>
            </a:pPr>
            <a:r>
              <a:rPr lang="en-US" sz="900" dirty="0" smtClean="0"/>
              <a:t>Per Core License Model</a:t>
            </a:r>
          </a:p>
          <a:p>
            <a:pPr marL="85725" lvl="0" indent="-85725">
              <a:buFont typeface="Arial" pitchFamily="34" charset="0"/>
              <a:buChar char="•"/>
            </a:pPr>
            <a:r>
              <a:rPr lang="pt-PT" sz="900" dirty="0" smtClean="0"/>
              <a:t>Tracking </a:t>
            </a:r>
            <a:r>
              <a:rPr lang="pt-PT" sz="900" dirty="0"/>
              <a:t>dependencies between artifacts</a:t>
            </a:r>
            <a:endParaRPr kumimoji="0" lang="en-US" sz="900" i="0" u="none" strike="noStrike" kern="0" cap="none" spc="0" normalizeH="0" baseline="0" noProof="0" dirty="0" smtClean="0">
              <a:ln>
                <a:noFill/>
              </a:ln>
              <a:solidFill>
                <a:srgbClr val="EEECE1"/>
              </a:solidFill>
              <a:effectLst/>
              <a:uLnTx/>
              <a:uFillTx/>
            </a:endParaRPr>
          </a:p>
        </p:txBody>
      </p:sp>
      <p:sp>
        <p:nvSpPr>
          <p:cNvPr id="71" name="Rectangle 70"/>
          <p:cNvSpPr/>
          <p:nvPr/>
        </p:nvSpPr>
        <p:spPr>
          <a:xfrm>
            <a:off x="10475953" y="1938323"/>
            <a:ext cx="1117412" cy="1581202"/>
          </a:xfrm>
          <a:prstGeom prst="rect">
            <a:avLst/>
          </a:prstGeom>
        </p:spPr>
        <p:txBody>
          <a:bodyPr wrap="square" lIns="57150" tIns="28575" rIns="57150" bIns="28575">
            <a:spAutoFit/>
          </a:bodyPr>
          <a:lstStyle/>
          <a:p>
            <a:pPr marL="85725" lvl="0" indent="-85725">
              <a:buFont typeface="Arial" pitchFamily="34" charset="0"/>
              <a:buChar char="•"/>
            </a:pPr>
            <a:r>
              <a:rPr lang="pt-PT" sz="900" dirty="0" err="1"/>
              <a:t>Platform</a:t>
            </a:r>
            <a:r>
              <a:rPr lang="pt-PT" sz="900" dirty="0"/>
              <a:t> </a:t>
            </a:r>
            <a:r>
              <a:rPr lang="pt-PT" sz="900" dirty="0" smtClean="0"/>
              <a:t>Support</a:t>
            </a:r>
          </a:p>
          <a:p>
            <a:pPr marL="85725" indent="-85725">
              <a:buFont typeface="Arial" pitchFamily="34" charset="0"/>
              <a:buChar char="•"/>
            </a:pPr>
            <a:r>
              <a:rPr lang="pt-PT" sz="900" dirty="0"/>
              <a:t>Support for JSON</a:t>
            </a:r>
          </a:p>
          <a:p>
            <a:pPr marL="85725" lvl="0" indent="-85725">
              <a:buFont typeface="Arial" pitchFamily="34" charset="0"/>
              <a:buChar char="•"/>
            </a:pPr>
            <a:r>
              <a:rPr lang="en-US" sz="900" dirty="0"/>
              <a:t>Adapter </a:t>
            </a:r>
            <a:r>
              <a:rPr lang="en-US" sz="900" dirty="0" smtClean="0"/>
              <a:t>enhancements</a:t>
            </a:r>
          </a:p>
          <a:p>
            <a:pPr marL="85725" lvl="0" indent="-85725">
              <a:buFont typeface="Arial" pitchFamily="34" charset="0"/>
              <a:buChar char="•"/>
            </a:pPr>
            <a:r>
              <a:rPr lang="en-US" sz="900" dirty="0" smtClean="0"/>
              <a:t>Full integration with the cloud</a:t>
            </a:r>
          </a:p>
          <a:p>
            <a:pPr marL="85725" lvl="0" indent="-85725">
              <a:buFont typeface="Arial" pitchFamily="34" charset="0"/>
              <a:buChar char="•"/>
            </a:pPr>
            <a:r>
              <a:rPr lang="pt-PT" sz="900" dirty="0" err="1"/>
              <a:t>Updates</a:t>
            </a:r>
            <a:r>
              <a:rPr lang="pt-PT" sz="900" dirty="0"/>
              <a:t> to HL7 </a:t>
            </a:r>
            <a:r>
              <a:rPr lang="pt-PT" sz="900" dirty="0" smtClean="0"/>
              <a:t>Accelerator</a:t>
            </a:r>
          </a:p>
          <a:p>
            <a:pPr marL="85725" indent="-85725">
              <a:buFont typeface="Arial" pitchFamily="34" charset="0"/>
              <a:buChar char="•"/>
            </a:pPr>
            <a:r>
              <a:rPr lang="pt-PT" sz="900" dirty="0"/>
              <a:t>BizTalk </a:t>
            </a:r>
            <a:r>
              <a:rPr lang="pt-PT" sz="900" dirty="0" err="1"/>
              <a:t>Health</a:t>
            </a:r>
            <a:r>
              <a:rPr lang="pt-PT" sz="900" dirty="0"/>
              <a:t> Monitor</a:t>
            </a:r>
          </a:p>
          <a:p>
            <a:pPr marL="85725" lvl="0" indent="-85725">
              <a:buFont typeface="Arial" pitchFamily="34" charset="0"/>
              <a:buChar char="•"/>
            </a:pPr>
            <a:endParaRPr lang="en-US" sz="900" dirty="0"/>
          </a:p>
        </p:txBody>
      </p:sp>
      <p:pic>
        <p:nvPicPr>
          <p:cNvPr id="62" name="Picture 61"/>
          <p:cNvPicPr>
            <a:picLocks noChangeAspect="1"/>
          </p:cNvPicPr>
          <p:nvPr/>
        </p:nvPicPr>
        <p:blipFill>
          <a:blip r:embed="rId8"/>
          <a:stretch>
            <a:fillRect/>
          </a:stretch>
        </p:blipFill>
        <p:spPr>
          <a:xfrm>
            <a:off x="9043452" y="3659868"/>
            <a:ext cx="2795215" cy="2189585"/>
          </a:xfrm>
          <a:prstGeom prst="rect">
            <a:avLst/>
          </a:prstGeom>
        </p:spPr>
      </p:pic>
    </p:spTree>
    <p:extLst>
      <p:ext uri="{BB962C8B-B14F-4D97-AF65-F5344CB8AC3E}">
        <p14:creationId xmlns:p14="http://schemas.microsoft.com/office/powerpoint/2010/main" val="3081054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50"/>
                                        <p:tgtEl>
                                          <p:spTgt spid="33"/>
                                        </p:tgtEl>
                                      </p:cBhvr>
                                    </p:animEffect>
                                    <p:anim calcmode="lin" valueType="num">
                                      <p:cBhvr>
                                        <p:cTn id="8" dur="250" fill="hold"/>
                                        <p:tgtEl>
                                          <p:spTgt spid="33"/>
                                        </p:tgtEl>
                                        <p:attrNameLst>
                                          <p:attrName>ppt_x</p:attrName>
                                        </p:attrNameLst>
                                      </p:cBhvr>
                                      <p:tavLst>
                                        <p:tav tm="0">
                                          <p:val>
                                            <p:strVal val="#ppt_x"/>
                                          </p:val>
                                        </p:tav>
                                        <p:tav tm="100000">
                                          <p:val>
                                            <p:strVal val="#ppt_x"/>
                                          </p:val>
                                        </p:tav>
                                      </p:tavLst>
                                    </p:anim>
                                    <p:anim calcmode="lin" valueType="num">
                                      <p:cBhvr>
                                        <p:cTn id="9" dur="2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smtClean="0">
                <a:gradFill>
                  <a:gsLst>
                    <a:gs pos="1250">
                      <a:srgbClr val="FFFFFF"/>
                    </a:gs>
                    <a:gs pos="100000">
                      <a:srgbClr val="FFFFFF"/>
                    </a:gs>
                  </a:gsLst>
                  <a:lin ang="5400000" scaled="0"/>
                </a:gradFill>
              </a:rPr>
              <a:t>BizTalk Server </a:t>
            </a:r>
            <a:r>
              <a:rPr lang="pt-PT" dirty="0" err="1">
                <a:gradFill>
                  <a:gsLst>
                    <a:gs pos="1250">
                      <a:srgbClr val="FFFFFF"/>
                    </a:gs>
                    <a:gs pos="100000">
                      <a:srgbClr val="FFFFFF"/>
                    </a:gs>
                  </a:gsLst>
                  <a:lin ang="5400000" scaled="0"/>
                </a:gradFill>
              </a:rPr>
              <a:t>Roadmap</a:t>
            </a:r>
            <a:endParaRPr sz="3600" dirty="0">
              <a:gradFill>
                <a:gsLst>
                  <a:gs pos="1250">
                    <a:srgbClr val="FFFFFF"/>
                  </a:gs>
                  <a:gs pos="100000">
                    <a:srgbClr val="FFFFFF"/>
                  </a:gs>
                </a:gsLst>
                <a:lin ang="5400000" scaled="0"/>
              </a:gradFill>
            </a:endParaRPr>
          </a:p>
        </p:txBody>
      </p:sp>
      <p:sp>
        <p:nvSpPr>
          <p:cNvPr id="83" name="Content Placeholder 4"/>
          <p:cNvSpPr>
            <a:spLocks noGrp="1"/>
          </p:cNvSpPr>
          <p:nvPr/>
        </p:nvSpPr>
        <p:spPr>
          <a:xfrm>
            <a:off x="556089" y="1829264"/>
            <a:ext cx="11079822" cy="31994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1"/>
                </a:solidFill>
                <a:latin typeface="+mj-lt"/>
                <a:sym typeface="Wingdings" panose="05000000000000000000" pitchFamily="2" charset="2"/>
              </a:rPr>
              <a:t>A new major release each 2 years</a:t>
            </a:r>
            <a:endParaRPr lang="en-US" dirty="0">
              <a:solidFill>
                <a:schemeClr val="tx1"/>
              </a:solidFill>
              <a:latin typeface="+mj-lt"/>
              <a:sym typeface="Wingdings" panose="05000000000000000000" pitchFamily="2" charset="2"/>
            </a:endParaRPr>
          </a:p>
          <a:p>
            <a:pPr>
              <a:buFont typeface="Wingdings" panose="05000000000000000000" pitchFamily="2" charset="2"/>
              <a:buChar char="à"/>
            </a:pPr>
            <a:r>
              <a:rPr lang="en-US" dirty="0" smtClean="0">
                <a:solidFill>
                  <a:schemeClr val="tx1"/>
                </a:solidFill>
                <a:latin typeface="+mj-lt"/>
                <a:sym typeface="Wingdings" panose="05000000000000000000" pitchFamily="2" charset="2"/>
              </a:rPr>
              <a:t>A new minor release (R2) each 2 years</a:t>
            </a:r>
          </a:p>
          <a:p>
            <a:pPr>
              <a:buFont typeface="Wingdings" panose="05000000000000000000" pitchFamily="2" charset="2"/>
              <a:buChar char="à"/>
            </a:pPr>
            <a:r>
              <a:rPr lang="en-US" b="1" dirty="0" smtClean="0">
                <a:solidFill>
                  <a:schemeClr val="tx1"/>
                </a:solidFill>
                <a:latin typeface="+mj-lt"/>
                <a:sym typeface="Wingdings" panose="05000000000000000000" pitchFamily="2" charset="2"/>
              </a:rPr>
              <a:t>New version of </a:t>
            </a:r>
            <a:r>
              <a:rPr lang="en-US" b="1" dirty="0" smtClean="0">
                <a:solidFill>
                  <a:schemeClr val="tx1"/>
                </a:solidFill>
                <a:latin typeface="+mj-lt"/>
              </a:rPr>
              <a:t>BizTalk server coming in 2016</a:t>
            </a:r>
          </a:p>
          <a:p>
            <a:pPr>
              <a:buFont typeface="Wingdings" panose="05000000000000000000" pitchFamily="2" charset="2"/>
              <a:buChar char="à"/>
            </a:pPr>
            <a:endParaRPr lang="en-US" dirty="0">
              <a:solidFill>
                <a:schemeClr val="tx1"/>
              </a:solidFill>
              <a:latin typeface="+mj-lt"/>
            </a:endParaRPr>
          </a:p>
          <a:p>
            <a:pPr>
              <a:buFont typeface="Wingdings" panose="05000000000000000000" pitchFamily="2" charset="2"/>
              <a:buChar char="à"/>
            </a:pPr>
            <a:r>
              <a:rPr lang="en-US" dirty="0">
                <a:solidFill>
                  <a:schemeClr val="tx1"/>
                </a:solidFill>
                <a:latin typeface="+mj-lt"/>
              </a:rPr>
              <a:t>~</a:t>
            </a:r>
            <a:r>
              <a:rPr lang="en-US" dirty="0" smtClean="0">
                <a:solidFill>
                  <a:schemeClr val="tx1"/>
                </a:solidFill>
                <a:latin typeface="+mj-lt"/>
              </a:rPr>
              <a:t>15 </a:t>
            </a:r>
            <a:r>
              <a:rPr lang="en-US" dirty="0">
                <a:solidFill>
                  <a:schemeClr val="tx1"/>
                </a:solidFill>
                <a:latin typeface="+mj-lt"/>
              </a:rPr>
              <a:t>years, </a:t>
            </a:r>
            <a:r>
              <a:rPr lang="en-US" dirty="0" smtClean="0">
                <a:solidFill>
                  <a:schemeClr val="tx1"/>
                </a:solidFill>
                <a:latin typeface="+mj-lt"/>
              </a:rPr>
              <a:t>~15,000 </a:t>
            </a:r>
            <a:r>
              <a:rPr lang="en-US" dirty="0">
                <a:solidFill>
                  <a:schemeClr val="tx1"/>
                </a:solidFill>
                <a:latin typeface="+mj-lt"/>
              </a:rPr>
              <a:t>customers</a:t>
            </a:r>
          </a:p>
          <a:p>
            <a:pPr>
              <a:buFont typeface="Wingdings" panose="05000000000000000000" pitchFamily="2" charset="2"/>
              <a:buChar char="à"/>
            </a:pPr>
            <a:r>
              <a:rPr lang="en-US" dirty="0" smtClean="0">
                <a:solidFill>
                  <a:schemeClr val="tx1"/>
                </a:solidFill>
                <a:latin typeface="+mj-lt"/>
              </a:rPr>
              <a:t>9th </a:t>
            </a:r>
            <a:r>
              <a:rPr lang="en-US" dirty="0">
                <a:solidFill>
                  <a:schemeClr val="tx1"/>
                </a:solidFill>
                <a:latin typeface="+mj-lt"/>
              </a:rPr>
              <a:t>release</a:t>
            </a:r>
            <a:endParaRPr lang="en-US" dirty="0" smtClean="0">
              <a:solidFill>
                <a:schemeClr val="tx1"/>
              </a:solidFill>
              <a:latin typeface="+mj-lt"/>
            </a:endParaRPr>
          </a:p>
        </p:txBody>
      </p:sp>
    </p:spTree>
    <p:extLst>
      <p:ext uri="{BB962C8B-B14F-4D97-AF65-F5344CB8AC3E}">
        <p14:creationId xmlns:p14="http://schemas.microsoft.com/office/powerpoint/2010/main" val="352685045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219444" y="4297287"/>
            <a:ext cx="2377440" cy="15240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4712061" y="2676167"/>
            <a:ext cx="1592189" cy="1533704"/>
          </a:xfrm>
          <a:prstGeom prst="rect">
            <a:avLst/>
          </a:prstGeom>
          <a:solidFill>
            <a:srgbClr val="9100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580267" y="4309162"/>
            <a:ext cx="1524000" cy="15240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a:xfrm>
            <a:off x="580268" y="1210896"/>
            <a:ext cx="10558423" cy="136815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lIns="91173" tIns="45588" rIns="91173" bIns="45588" spcCol="0" rtlCol="0" anchor="ctr"/>
          <a:lstStyle/>
          <a:p>
            <a:r>
              <a:rPr lang="en-GB" sz="8800" spc="-100" dirty="0" smtClean="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rPr>
              <a:t>Azure BizTalk Services</a:t>
            </a:r>
            <a:endParaRPr lang="en-US" sz="8800" spc="-100" dirty="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endParaRPr>
          </a:p>
        </p:txBody>
      </p:sp>
      <p:sp>
        <p:nvSpPr>
          <p:cNvPr id="15" name="Rectangle 14"/>
          <p:cNvSpPr/>
          <p:nvPr/>
        </p:nvSpPr>
        <p:spPr bwMode="auto">
          <a:xfrm>
            <a:off x="2252713" y="2676167"/>
            <a:ext cx="2377440" cy="1524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a:xfrm>
            <a:off x="4712061" y="4297288"/>
            <a:ext cx="1592189" cy="152399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71120" tIns="48260" rIns="71120" bIns="48260" spcCol="0" rtlCol="0" anchor="b"/>
          <a:lstStyle/>
          <a:p>
            <a:pPr lvl="0"/>
            <a:endParaRPr lang="en-US" sz="1500" dirty="0">
              <a:solidFill>
                <a:prstClr val="white"/>
              </a:solidFill>
              <a:latin typeface="Segoe UI Light" pitchFamily="34" charset="0"/>
            </a:endParaRPr>
          </a:p>
        </p:txBody>
      </p:sp>
      <p:sp>
        <p:nvSpPr>
          <p:cNvPr id="17" name="Rectangle 16"/>
          <p:cNvSpPr/>
          <p:nvPr/>
        </p:nvSpPr>
        <p:spPr bwMode="auto">
          <a:xfrm>
            <a:off x="6470034" y="4297287"/>
            <a:ext cx="4827701" cy="1524000"/>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marL="285750" indent="-285750" defTabSz="914099" fontAlgn="base">
              <a:spcBef>
                <a:spcPct val="0"/>
              </a:spcBef>
              <a:spcAft>
                <a:spcPct val="0"/>
              </a:spcAft>
              <a:buFont typeface="Arial" pitchFamily="34" charset="0"/>
              <a:buChar char="•"/>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custDataLst>
              <p:tags r:id="rId1"/>
            </p:custDataLst>
          </p:nvPr>
        </p:nvSpPr>
        <p:spPr bwMode="auto">
          <a:xfrm>
            <a:off x="8136335" y="2695575"/>
            <a:ext cx="3161400" cy="150459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580267" y="2676167"/>
            <a:ext cx="1524000" cy="15240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18"/>
          <p:cNvSpPr/>
          <p:nvPr/>
        </p:nvSpPr>
        <p:spPr bwMode="auto">
          <a:xfrm>
            <a:off x="6448518" y="2685871"/>
            <a:ext cx="1524000" cy="15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128129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103" y="463545"/>
            <a:ext cx="11079822" cy="1550605"/>
          </a:xfrm>
        </p:spPr>
        <p:txBody>
          <a:bodyPr>
            <a:normAutofit/>
          </a:bodyPr>
          <a:lstStyle/>
          <a:p>
            <a:r>
              <a:rPr lang="en-US" sz="4400" dirty="0" smtClean="0"/>
              <a:t>Today’s Azure Platform</a:t>
            </a:r>
            <a:endParaRPr lang="en-US" sz="4400" dirty="0"/>
          </a:p>
        </p:txBody>
      </p:sp>
      <p:sp>
        <p:nvSpPr>
          <p:cNvPr id="7" name="Rectangle 6"/>
          <p:cNvSpPr/>
          <p:nvPr/>
        </p:nvSpPr>
        <p:spPr>
          <a:xfrm>
            <a:off x="910103" y="1421411"/>
            <a:ext cx="1848550" cy="3405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latin typeface="+mj-lt"/>
              </a:rPr>
              <a:t>Azure Websites</a:t>
            </a:r>
            <a:endParaRPr lang="en-US" sz="2000" dirty="0">
              <a:latin typeface="+mj-lt"/>
            </a:endParaRPr>
          </a:p>
        </p:txBody>
      </p:sp>
      <p:sp>
        <p:nvSpPr>
          <p:cNvPr id="24" name="Rectangle 23"/>
          <p:cNvSpPr/>
          <p:nvPr/>
        </p:nvSpPr>
        <p:spPr>
          <a:xfrm>
            <a:off x="2987752" y="1421412"/>
            <a:ext cx="1848550" cy="34057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latin typeface="+mj-lt"/>
              </a:rPr>
              <a:t>Mobile Services</a:t>
            </a:r>
            <a:endParaRPr lang="en-US" sz="2000" dirty="0">
              <a:latin typeface="+mj-lt"/>
            </a:endParaRPr>
          </a:p>
        </p:txBody>
      </p:sp>
      <p:sp>
        <p:nvSpPr>
          <p:cNvPr id="25" name="Rectangle 24"/>
          <p:cNvSpPr/>
          <p:nvPr/>
        </p:nvSpPr>
        <p:spPr>
          <a:xfrm>
            <a:off x="5065401" y="1421413"/>
            <a:ext cx="1848550" cy="34057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latin typeface="+mj-lt"/>
              </a:rPr>
              <a:t>Media Services</a:t>
            </a:r>
            <a:endParaRPr lang="en-US" sz="2000" dirty="0">
              <a:latin typeface="+mj-lt"/>
            </a:endParaRPr>
          </a:p>
        </p:txBody>
      </p:sp>
      <p:sp>
        <p:nvSpPr>
          <p:cNvPr id="26" name="Rectangle 25"/>
          <p:cNvSpPr/>
          <p:nvPr/>
        </p:nvSpPr>
        <p:spPr>
          <a:xfrm>
            <a:off x="7143050" y="1421413"/>
            <a:ext cx="1848550" cy="340576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latin typeface="+mj-lt"/>
              </a:rPr>
              <a:t>BizTalk Services</a:t>
            </a:r>
            <a:endParaRPr lang="en-US" sz="2000" dirty="0">
              <a:latin typeface="+mj-lt"/>
            </a:endParaRPr>
          </a:p>
        </p:txBody>
      </p:sp>
      <p:sp>
        <p:nvSpPr>
          <p:cNvPr id="27" name="Rectangle 26"/>
          <p:cNvSpPr/>
          <p:nvPr/>
        </p:nvSpPr>
        <p:spPr>
          <a:xfrm>
            <a:off x="9220699" y="1421414"/>
            <a:ext cx="1848550" cy="340576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latin typeface="+mj-lt"/>
              </a:rPr>
              <a:t>API Management</a:t>
            </a:r>
            <a:endParaRPr lang="en-US" sz="2000" dirty="0">
              <a:latin typeface="+mj-lt"/>
            </a:endParaRPr>
          </a:p>
        </p:txBody>
      </p:sp>
      <p:sp>
        <p:nvSpPr>
          <p:cNvPr id="29" name="Subtitle 2"/>
          <p:cNvSpPr txBox="1">
            <a:spLocks/>
          </p:cNvSpPr>
          <p:nvPr/>
        </p:nvSpPr>
        <p:spPr>
          <a:xfrm>
            <a:off x="910103" y="5192351"/>
            <a:ext cx="10159146" cy="123747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Light" panose="020B0502040204020203" pitchFamily="34" charset="0"/>
                <a:ea typeface="+mn-ea"/>
                <a:cs typeface="Segoe UI Light" panose="020B050204020402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Light" panose="020B0502040204020203" pitchFamily="34" charset="0"/>
                <a:ea typeface="+mn-ea"/>
                <a:cs typeface="Segoe UI Light" panose="020B050204020402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Light" panose="020B0502040204020203" pitchFamily="34" charset="0"/>
                <a:ea typeface="+mn-ea"/>
                <a:cs typeface="Segoe UI Light" panose="020B050204020402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Light" panose="020B0502040204020203" pitchFamily="34" charset="0"/>
                <a:ea typeface="+mn-ea"/>
                <a:cs typeface="Segoe UI Light"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00050" marR="0" lvl="0" indent="-400050" algn="l" defTabSz="914400" rtl="0" eaLnBrk="1" fontAlgn="auto" latinLnBrk="0" hangingPunct="1">
              <a:lnSpc>
                <a:spcPct val="90000"/>
              </a:lnSpc>
              <a:spcBef>
                <a:spcPts val="1800"/>
              </a:spcBef>
              <a:spcAft>
                <a:spcPts val="0"/>
              </a:spcAft>
              <a:buClrTx/>
              <a:buSzTx/>
              <a:tabLst/>
              <a:defRPr/>
            </a:pPr>
            <a:r>
              <a:rPr lang="en-US" dirty="0" smtClean="0">
                <a:solidFill>
                  <a:srgbClr val="FFFFFF"/>
                </a:solidFill>
                <a:sym typeface="Wingdings" panose="05000000000000000000" pitchFamily="2" charset="2"/>
              </a:rPr>
              <a:t> </a:t>
            </a:r>
            <a:r>
              <a:rPr lang="en-US" dirty="0" smtClean="0">
                <a:solidFill>
                  <a:srgbClr val="FFFFFF"/>
                </a:solidFill>
              </a:rPr>
              <a:t>Standalone services with distinct hosting environment, extensibility point and management experiences</a:t>
            </a:r>
          </a:p>
          <a:p>
            <a:pPr marL="400050" marR="0" lvl="0" indent="-400050" algn="l" defTabSz="914400" rtl="0" eaLnBrk="1" fontAlgn="auto" latinLnBrk="0" hangingPunct="1">
              <a:lnSpc>
                <a:spcPct val="90000"/>
              </a:lnSpc>
              <a:spcBef>
                <a:spcPts val="1800"/>
              </a:spcBef>
              <a:spcAft>
                <a:spcPts val="0"/>
              </a:spcAft>
              <a:buClrTx/>
              <a:buSzTx/>
              <a:tabLst/>
              <a:defRPr/>
            </a:pPr>
            <a:r>
              <a:rPr kumimoji="0" lang="en-US" b="0" i="0" u="none" strike="noStrike" kern="1200" cap="none" spc="0" normalizeH="0" baseline="0" noProof="0" dirty="0" smtClean="0">
                <a:ln>
                  <a:noFill/>
                </a:ln>
                <a:solidFill>
                  <a:srgbClr val="FFFFFF"/>
                </a:solidFill>
                <a:effectLst/>
                <a:uLnTx/>
                <a:uFillTx/>
                <a:latin typeface="Segoe UI Light" panose="020B0502040204020203" pitchFamily="34" charset="0"/>
                <a:ea typeface="+mn-ea"/>
                <a:cs typeface="Segoe UI Light" panose="020B0502040204020203" pitchFamily="34" charset="0"/>
                <a:sym typeface="Wingdings" panose="05000000000000000000" pitchFamily="2" charset="2"/>
              </a:rPr>
              <a:t> </a:t>
            </a:r>
            <a:r>
              <a:rPr kumimoji="0" lang="en-US" b="0" i="0" u="none" strike="noStrike" kern="1200" cap="none" spc="0" normalizeH="0" baseline="0" noProof="0" dirty="0" smtClean="0">
                <a:ln>
                  <a:noFill/>
                </a:ln>
                <a:solidFill>
                  <a:srgbClr val="FFFFFF"/>
                </a:solidFill>
                <a:effectLst/>
                <a:uLnTx/>
                <a:uFillTx/>
                <a:latin typeface="Segoe UI Light" panose="020B0502040204020203" pitchFamily="34" charset="0"/>
                <a:ea typeface="+mn-ea"/>
                <a:cs typeface="Segoe UI Light" panose="020B0502040204020203" pitchFamily="34" charset="0"/>
              </a:rPr>
              <a:t>You stitch</a:t>
            </a:r>
            <a:r>
              <a:rPr kumimoji="0" lang="en-US" b="0" i="0" u="none" strike="noStrike" kern="1200" cap="none" spc="0" normalizeH="0" noProof="0" dirty="0" smtClean="0">
                <a:ln>
                  <a:noFill/>
                </a:ln>
                <a:solidFill>
                  <a:srgbClr val="FFFFFF"/>
                </a:solidFill>
                <a:effectLst/>
                <a:uLnTx/>
                <a:uFillTx/>
                <a:latin typeface="Segoe UI Light" panose="020B0502040204020203" pitchFamily="34" charset="0"/>
                <a:ea typeface="+mn-ea"/>
                <a:cs typeface="Segoe UI Light" panose="020B0502040204020203" pitchFamily="34" charset="0"/>
              </a:rPr>
              <a:t> them together to build a ‘solution’</a:t>
            </a:r>
            <a:endParaRPr kumimoji="0" lang="en-US" b="0" i="0" u="none" strike="noStrike" kern="1200" cap="none" spc="0" normalizeH="0" baseline="0" noProof="0" dirty="0" smtClean="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400050" marR="0" lvl="0" indent="-400050"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smtClean="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54347417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2" y="1189177"/>
            <a:ext cx="11653523" cy="4958280"/>
          </a:xfrm>
        </p:spPr>
        <p:txBody>
          <a:bodyPr/>
          <a:lstStyle/>
          <a:p>
            <a:r>
              <a:rPr lang="en-US" sz="2800" dirty="0">
                <a:solidFill>
                  <a:schemeClr val="tx1"/>
                </a:solidFill>
                <a:latin typeface="+mn-lt"/>
              </a:rPr>
              <a:t>EAI Service</a:t>
            </a:r>
          </a:p>
          <a:p>
            <a:pPr lvl="3"/>
            <a:r>
              <a:rPr lang="en-US" sz="2000" dirty="0" smtClean="0">
                <a:solidFill>
                  <a:schemeClr val="tx1"/>
                </a:solidFill>
              </a:rPr>
              <a:t>Drag and drop integration solution development</a:t>
            </a:r>
          </a:p>
          <a:p>
            <a:pPr lvl="3"/>
            <a:r>
              <a:rPr lang="en-US" sz="2000" dirty="0" smtClean="0">
                <a:solidFill>
                  <a:schemeClr val="tx1"/>
                </a:solidFill>
              </a:rPr>
              <a:t>Out of the box support for common integration patterns</a:t>
            </a:r>
          </a:p>
          <a:p>
            <a:pPr lvl="3"/>
            <a:r>
              <a:rPr lang="en-US" sz="2000" dirty="0" smtClean="0">
                <a:solidFill>
                  <a:schemeClr val="tx1"/>
                </a:solidFill>
              </a:rPr>
              <a:t>Connectivity to on-premises LOB systems out of the box</a:t>
            </a:r>
          </a:p>
          <a:p>
            <a:pPr lvl="3"/>
            <a:endParaRPr lang="en-US" sz="2000" dirty="0">
              <a:solidFill>
                <a:schemeClr val="tx1"/>
              </a:solidFill>
            </a:endParaRPr>
          </a:p>
          <a:p>
            <a:r>
              <a:rPr lang="en-US" sz="2800" dirty="0">
                <a:solidFill>
                  <a:schemeClr val="tx1"/>
                </a:solidFill>
                <a:latin typeface="+mn-lt"/>
              </a:rPr>
              <a:t>EDI - B2B Service</a:t>
            </a:r>
          </a:p>
          <a:p>
            <a:pPr lvl="3"/>
            <a:r>
              <a:rPr lang="en-US" sz="2000" dirty="0" smtClean="0">
                <a:solidFill>
                  <a:schemeClr val="tx1"/>
                </a:solidFill>
              </a:rPr>
              <a:t>Trading partner management and supplier on-boarding</a:t>
            </a:r>
          </a:p>
          <a:p>
            <a:pPr lvl="3"/>
            <a:r>
              <a:rPr lang="en-US" sz="2000" dirty="0" smtClean="0">
                <a:solidFill>
                  <a:schemeClr val="tx1"/>
                </a:solidFill>
              </a:rPr>
              <a:t>Support for X12 and AS2</a:t>
            </a:r>
          </a:p>
          <a:p>
            <a:pPr lvl="3"/>
            <a:endParaRPr lang="en-US" sz="2000" dirty="0">
              <a:solidFill>
                <a:schemeClr val="tx1"/>
              </a:solidFill>
            </a:endParaRPr>
          </a:p>
          <a:p>
            <a:r>
              <a:rPr lang="en-US" sz="2800" dirty="0">
                <a:solidFill>
                  <a:schemeClr val="tx1"/>
                </a:solidFill>
                <a:latin typeface="+mn-lt"/>
              </a:rPr>
              <a:t>Extensible Platform</a:t>
            </a:r>
          </a:p>
          <a:p>
            <a:pPr lvl="3"/>
            <a:r>
              <a:rPr lang="en-US" sz="2000" dirty="0">
                <a:solidFill>
                  <a:schemeClr val="tx1"/>
                </a:solidFill>
              </a:rPr>
              <a:t>Rich message </a:t>
            </a:r>
            <a:r>
              <a:rPr lang="en-US" sz="2000" dirty="0" smtClean="0">
                <a:solidFill>
                  <a:schemeClr val="tx1"/>
                </a:solidFill>
              </a:rPr>
              <a:t>processing</a:t>
            </a:r>
            <a:endParaRPr lang="en-IN" sz="2000" dirty="0" smtClean="0">
              <a:solidFill>
                <a:schemeClr val="tx1"/>
              </a:solidFill>
            </a:endParaRPr>
          </a:p>
          <a:p>
            <a:pPr lvl="3"/>
            <a:r>
              <a:rPr lang="en-IN" sz="2000" dirty="0" smtClean="0">
                <a:solidFill>
                  <a:schemeClr val="tx1"/>
                </a:solidFill>
              </a:rPr>
              <a:t>Customization </a:t>
            </a:r>
            <a:r>
              <a:rPr lang="en-IN" sz="2000" dirty="0">
                <a:solidFill>
                  <a:schemeClr val="tx1"/>
                </a:solidFill>
              </a:rPr>
              <a:t>with code for transforms and pipeline stages</a:t>
            </a:r>
          </a:p>
          <a:p>
            <a:pPr lvl="3"/>
            <a:r>
              <a:rPr lang="en-IN" sz="2000" dirty="0">
                <a:solidFill>
                  <a:schemeClr val="tx1"/>
                </a:solidFill>
              </a:rPr>
              <a:t>Trading Partner Management API for custom </a:t>
            </a:r>
            <a:r>
              <a:rPr lang="en-US" sz="2000" dirty="0">
                <a:solidFill>
                  <a:schemeClr val="tx1"/>
                </a:solidFill>
              </a:rPr>
              <a:t>experiences</a:t>
            </a:r>
          </a:p>
          <a:p>
            <a:pPr lvl="3"/>
            <a:endParaRPr lang="en-US" sz="1200" dirty="0">
              <a:solidFill>
                <a:schemeClr val="tx1"/>
              </a:solidFill>
            </a:endParaRPr>
          </a:p>
        </p:txBody>
      </p:sp>
      <p:sp>
        <p:nvSpPr>
          <p:cNvPr id="2" name="Title 1"/>
          <p:cNvSpPr>
            <a:spLocks noGrp="1"/>
          </p:cNvSpPr>
          <p:nvPr>
            <p:ph type="title"/>
          </p:nvPr>
        </p:nvSpPr>
        <p:spPr>
          <a:xfrm>
            <a:off x="519248" y="228605"/>
            <a:ext cx="11151917" cy="651653"/>
          </a:xfrm>
        </p:spPr>
        <p:txBody>
          <a:bodyPr vert="horz" wrap="square" lIns="0" tIns="0" rIns="0" bIns="0" rtlCol="0" anchor="t">
            <a:spAutoFit/>
          </a:bodyPr>
          <a:lstStyle/>
          <a:p>
            <a:r>
              <a:rPr lang="en-US" sz="4705" dirty="0" smtClean="0"/>
              <a:t>Microsoft Azure </a:t>
            </a:r>
            <a:r>
              <a:rPr lang="en-US" sz="4705" dirty="0"/>
              <a:t>BizTalk Services</a:t>
            </a:r>
          </a:p>
        </p:txBody>
      </p:sp>
    </p:spTree>
    <p:extLst>
      <p:ext uri="{BB962C8B-B14F-4D97-AF65-F5344CB8AC3E}">
        <p14:creationId xmlns:p14="http://schemas.microsoft.com/office/powerpoint/2010/main" val="77830904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a:xfrm>
            <a:off x="109967" y="148512"/>
            <a:ext cx="11655840" cy="1994392"/>
          </a:xfrm>
        </p:spPr>
        <p:txBody>
          <a:bodyPr/>
          <a:lstStyle/>
          <a:p>
            <a:r>
              <a:rPr lang="en-US" sz="4800" dirty="0" smtClean="0"/>
              <a:t>Bring the Cloud to </a:t>
            </a:r>
            <a:br>
              <a:rPr lang="en-US" sz="4800" dirty="0" smtClean="0"/>
            </a:br>
            <a:r>
              <a:rPr lang="en-US" sz="4800" dirty="0" smtClean="0"/>
              <a:t>your Enterprise: </a:t>
            </a:r>
            <a:br>
              <a:rPr lang="en-US" sz="4800" dirty="0" smtClean="0"/>
            </a:br>
            <a:r>
              <a:rPr lang="en-US" sz="4800" dirty="0" smtClean="0"/>
              <a:t>Integration</a:t>
            </a:r>
            <a:endParaRPr lang="en-US" sz="4800" dirty="0"/>
          </a:p>
        </p:txBody>
      </p:sp>
      <p:sp>
        <p:nvSpPr>
          <p:cNvPr id="3" name="Rectangle 2"/>
          <p:cNvSpPr/>
          <p:nvPr/>
        </p:nvSpPr>
        <p:spPr bwMode="auto">
          <a:xfrm>
            <a:off x="5958656" y="5033714"/>
            <a:ext cx="642210" cy="159780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505050"/>
                  </a:gs>
                  <a:gs pos="10417">
                    <a:srgbClr val="505050"/>
                  </a:gs>
                </a:gsLst>
                <a:lin ang="5400000" scaled="0"/>
              </a:gradFill>
            </a:endParaRPr>
          </a:p>
        </p:txBody>
      </p:sp>
      <p:sp>
        <p:nvSpPr>
          <p:cNvPr id="82" name="Rectangle 81"/>
          <p:cNvSpPr/>
          <p:nvPr/>
        </p:nvSpPr>
        <p:spPr bwMode="auto">
          <a:xfrm>
            <a:off x="3720780" y="4073544"/>
            <a:ext cx="6704999" cy="2642349"/>
          </a:xfrm>
          <a:prstGeom prst="rect">
            <a:avLst/>
          </a:prstGeom>
          <a:solidFill>
            <a:srgbClr val="DCDCDC"/>
          </a:solidFill>
          <a:ln w="9525" cap="flat" cmpd="sng" algn="ctr">
            <a:noFill/>
            <a:prstDash val="solid"/>
            <a:headEnd type="none" w="med" len="med"/>
            <a:tailEnd type="none" w="med" len="med"/>
          </a:ln>
          <a:effectLst/>
        </p:spPr>
        <p:txBody>
          <a:bodyPr vert="horz" wrap="square" lIns="76146" tIns="38075" rIns="76146" bIns="38075" numCol="1" rtlCol="0" anchor="ctr" anchorCtr="0" compatLnSpc="1">
            <a:prstTxWarp prst="textNoShape">
              <a:avLst/>
            </a:prstTxWarp>
          </a:bodyPr>
          <a:lstStyle/>
          <a:p>
            <a:pPr algn="ctr" defTabSz="761199"/>
            <a:endParaRPr lang="en-US" sz="1176" kern="0" dirty="0">
              <a:gradFill>
                <a:gsLst>
                  <a:gs pos="0">
                    <a:srgbClr val="FFFFFF"/>
                  </a:gs>
                  <a:gs pos="100000">
                    <a:srgbClr val="FFFFFF"/>
                  </a:gs>
                </a:gsLst>
                <a:lin ang="5400000" scaled="0"/>
              </a:gradFill>
            </a:endParaRPr>
          </a:p>
        </p:txBody>
      </p:sp>
      <p:sp>
        <p:nvSpPr>
          <p:cNvPr id="142" name="Rectangle 141"/>
          <p:cNvSpPr/>
          <p:nvPr/>
        </p:nvSpPr>
        <p:spPr bwMode="auto">
          <a:xfrm>
            <a:off x="6522243" y="4100069"/>
            <a:ext cx="2278279" cy="35857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895867" fontAlgn="base">
              <a:spcBef>
                <a:spcPct val="0"/>
              </a:spcBef>
              <a:spcAft>
                <a:spcPct val="0"/>
              </a:spcAft>
            </a:pPr>
            <a:r>
              <a:rPr lang="en-US" sz="1765" dirty="0">
                <a:solidFill>
                  <a:srgbClr val="FFFFFF"/>
                </a:solidFill>
              </a:rPr>
              <a:t>BizTalk Server</a:t>
            </a:r>
          </a:p>
        </p:txBody>
      </p:sp>
      <p:sp>
        <p:nvSpPr>
          <p:cNvPr id="63" name="Freeform 6"/>
          <p:cNvSpPr>
            <a:spLocks noEditPoints="1"/>
          </p:cNvSpPr>
          <p:nvPr/>
        </p:nvSpPr>
        <p:spPr bwMode="auto">
          <a:xfrm>
            <a:off x="1600082" y="2707958"/>
            <a:ext cx="2075223" cy="4007936"/>
          </a:xfrm>
          <a:custGeom>
            <a:avLst/>
            <a:gdLst>
              <a:gd name="T0" fmla="*/ 189 w 466"/>
              <a:gd name="T1" fmla="*/ 794 h 900"/>
              <a:gd name="T2" fmla="*/ 0 w 466"/>
              <a:gd name="T3" fmla="*/ 900 h 900"/>
              <a:gd name="T4" fmla="*/ 276 w 466"/>
              <a:gd name="T5" fmla="*/ 794 h 900"/>
              <a:gd name="T6" fmla="*/ 466 w 466"/>
              <a:gd name="T7" fmla="*/ 900 h 900"/>
              <a:gd name="T8" fmla="*/ 276 w 466"/>
              <a:gd name="T9" fmla="*/ 794 h 900"/>
              <a:gd name="T10" fmla="*/ 466 w 466"/>
              <a:gd name="T11" fmla="*/ 787 h 900"/>
              <a:gd name="T12" fmla="*/ 0 w 466"/>
              <a:gd name="T13" fmla="*/ 111 h 900"/>
              <a:gd name="T14" fmla="*/ 331 w 466"/>
              <a:gd name="T15" fmla="*/ 159 h 900"/>
              <a:gd name="T16" fmla="*/ 418 w 466"/>
              <a:gd name="T17" fmla="*/ 270 h 900"/>
              <a:gd name="T18" fmla="*/ 331 w 466"/>
              <a:gd name="T19" fmla="*/ 159 h 900"/>
              <a:gd name="T20" fmla="*/ 418 w 466"/>
              <a:gd name="T21" fmla="*/ 303 h 900"/>
              <a:gd name="T22" fmla="*/ 331 w 466"/>
              <a:gd name="T23" fmla="*/ 411 h 900"/>
              <a:gd name="T24" fmla="*/ 331 w 466"/>
              <a:gd name="T25" fmla="*/ 449 h 900"/>
              <a:gd name="T26" fmla="*/ 418 w 466"/>
              <a:gd name="T27" fmla="*/ 560 h 900"/>
              <a:gd name="T28" fmla="*/ 331 w 466"/>
              <a:gd name="T29" fmla="*/ 449 h 900"/>
              <a:gd name="T30" fmla="*/ 418 w 466"/>
              <a:gd name="T31" fmla="*/ 612 h 900"/>
              <a:gd name="T32" fmla="*/ 331 w 466"/>
              <a:gd name="T33" fmla="*/ 721 h 900"/>
              <a:gd name="T34" fmla="*/ 189 w 466"/>
              <a:gd name="T35" fmla="*/ 159 h 900"/>
              <a:gd name="T36" fmla="*/ 276 w 466"/>
              <a:gd name="T37" fmla="*/ 270 h 900"/>
              <a:gd name="T38" fmla="*/ 189 w 466"/>
              <a:gd name="T39" fmla="*/ 159 h 900"/>
              <a:gd name="T40" fmla="*/ 276 w 466"/>
              <a:gd name="T41" fmla="*/ 303 h 900"/>
              <a:gd name="T42" fmla="*/ 189 w 466"/>
              <a:gd name="T43" fmla="*/ 411 h 900"/>
              <a:gd name="T44" fmla="*/ 189 w 466"/>
              <a:gd name="T45" fmla="*/ 449 h 900"/>
              <a:gd name="T46" fmla="*/ 276 w 466"/>
              <a:gd name="T47" fmla="*/ 560 h 900"/>
              <a:gd name="T48" fmla="*/ 189 w 466"/>
              <a:gd name="T49" fmla="*/ 449 h 900"/>
              <a:gd name="T50" fmla="*/ 276 w 466"/>
              <a:gd name="T51" fmla="*/ 612 h 900"/>
              <a:gd name="T52" fmla="*/ 189 w 466"/>
              <a:gd name="T53" fmla="*/ 721 h 900"/>
              <a:gd name="T54" fmla="*/ 50 w 466"/>
              <a:gd name="T55" fmla="*/ 159 h 900"/>
              <a:gd name="T56" fmla="*/ 139 w 466"/>
              <a:gd name="T57" fmla="*/ 270 h 900"/>
              <a:gd name="T58" fmla="*/ 50 w 466"/>
              <a:gd name="T59" fmla="*/ 159 h 900"/>
              <a:gd name="T60" fmla="*/ 139 w 466"/>
              <a:gd name="T61" fmla="*/ 303 h 900"/>
              <a:gd name="T62" fmla="*/ 50 w 466"/>
              <a:gd name="T63" fmla="*/ 411 h 900"/>
              <a:gd name="T64" fmla="*/ 50 w 466"/>
              <a:gd name="T65" fmla="*/ 449 h 900"/>
              <a:gd name="T66" fmla="*/ 139 w 466"/>
              <a:gd name="T67" fmla="*/ 560 h 900"/>
              <a:gd name="T68" fmla="*/ 50 w 466"/>
              <a:gd name="T69" fmla="*/ 449 h 900"/>
              <a:gd name="T70" fmla="*/ 139 w 466"/>
              <a:gd name="T71" fmla="*/ 612 h 900"/>
              <a:gd name="T72" fmla="*/ 50 w 466"/>
              <a:gd name="T73" fmla="*/ 721 h 900"/>
              <a:gd name="T74" fmla="*/ 373 w 466"/>
              <a:gd name="T75" fmla="*/ 43 h 900"/>
              <a:gd name="T76" fmla="*/ 92 w 466"/>
              <a:gd name="T77" fmla="*/ 0 h 900"/>
              <a:gd name="T78" fmla="*/ 0 w 466"/>
              <a:gd name="T79" fmla="*/ 43 h 900"/>
              <a:gd name="T80" fmla="*/ 466 w 466"/>
              <a:gd name="T81" fmla="*/ 104 h 900"/>
              <a:gd name="T82" fmla="*/ 373 w 466"/>
              <a:gd name="T83" fmla="*/ 4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6" h="900">
                <a:moveTo>
                  <a:pt x="0" y="794"/>
                </a:moveTo>
                <a:lnTo>
                  <a:pt x="189" y="794"/>
                </a:lnTo>
                <a:lnTo>
                  <a:pt x="189" y="900"/>
                </a:lnTo>
                <a:lnTo>
                  <a:pt x="0" y="900"/>
                </a:lnTo>
                <a:lnTo>
                  <a:pt x="0" y="794"/>
                </a:lnTo>
                <a:close/>
                <a:moveTo>
                  <a:pt x="276" y="794"/>
                </a:moveTo>
                <a:lnTo>
                  <a:pt x="466" y="794"/>
                </a:lnTo>
                <a:lnTo>
                  <a:pt x="466" y="900"/>
                </a:lnTo>
                <a:lnTo>
                  <a:pt x="276" y="900"/>
                </a:lnTo>
                <a:lnTo>
                  <a:pt x="276" y="794"/>
                </a:lnTo>
                <a:close/>
                <a:moveTo>
                  <a:pt x="0" y="787"/>
                </a:moveTo>
                <a:lnTo>
                  <a:pt x="466" y="787"/>
                </a:lnTo>
                <a:lnTo>
                  <a:pt x="466" y="111"/>
                </a:lnTo>
                <a:lnTo>
                  <a:pt x="0" y="111"/>
                </a:lnTo>
                <a:lnTo>
                  <a:pt x="0" y="787"/>
                </a:lnTo>
                <a:close/>
                <a:moveTo>
                  <a:pt x="331" y="159"/>
                </a:moveTo>
                <a:lnTo>
                  <a:pt x="418" y="159"/>
                </a:lnTo>
                <a:lnTo>
                  <a:pt x="418" y="270"/>
                </a:lnTo>
                <a:lnTo>
                  <a:pt x="331" y="270"/>
                </a:lnTo>
                <a:lnTo>
                  <a:pt x="331" y="159"/>
                </a:lnTo>
                <a:close/>
                <a:moveTo>
                  <a:pt x="331" y="303"/>
                </a:moveTo>
                <a:lnTo>
                  <a:pt x="418" y="303"/>
                </a:lnTo>
                <a:lnTo>
                  <a:pt x="418" y="411"/>
                </a:lnTo>
                <a:lnTo>
                  <a:pt x="331" y="411"/>
                </a:lnTo>
                <a:lnTo>
                  <a:pt x="331" y="303"/>
                </a:lnTo>
                <a:close/>
                <a:moveTo>
                  <a:pt x="331" y="449"/>
                </a:moveTo>
                <a:lnTo>
                  <a:pt x="418" y="449"/>
                </a:lnTo>
                <a:lnTo>
                  <a:pt x="418" y="560"/>
                </a:lnTo>
                <a:lnTo>
                  <a:pt x="331" y="560"/>
                </a:lnTo>
                <a:lnTo>
                  <a:pt x="331" y="449"/>
                </a:lnTo>
                <a:close/>
                <a:moveTo>
                  <a:pt x="331" y="612"/>
                </a:moveTo>
                <a:lnTo>
                  <a:pt x="418" y="612"/>
                </a:lnTo>
                <a:lnTo>
                  <a:pt x="418" y="721"/>
                </a:lnTo>
                <a:lnTo>
                  <a:pt x="331" y="721"/>
                </a:lnTo>
                <a:lnTo>
                  <a:pt x="331" y="612"/>
                </a:lnTo>
                <a:close/>
                <a:moveTo>
                  <a:pt x="189" y="159"/>
                </a:moveTo>
                <a:lnTo>
                  <a:pt x="276" y="159"/>
                </a:lnTo>
                <a:lnTo>
                  <a:pt x="276" y="270"/>
                </a:lnTo>
                <a:lnTo>
                  <a:pt x="189" y="270"/>
                </a:lnTo>
                <a:lnTo>
                  <a:pt x="189" y="159"/>
                </a:lnTo>
                <a:close/>
                <a:moveTo>
                  <a:pt x="189" y="303"/>
                </a:moveTo>
                <a:lnTo>
                  <a:pt x="276" y="303"/>
                </a:lnTo>
                <a:lnTo>
                  <a:pt x="276" y="411"/>
                </a:lnTo>
                <a:lnTo>
                  <a:pt x="189" y="411"/>
                </a:lnTo>
                <a:lnTo>
                  <a:pt x="189" y="303"/>
                </a:lnTo>
                <a:close/>
                <a:moveTo>
                  <a:pt x="189" y="449"/>
                </a:moveTo>
                <a:lnTo>
                  <a:pt x="276" y="449"/>
                </a:lnTo>
                <a:lnTo>
                  <a:pt x="276" y="560"/>
                </a:lnTo>
                <a:lnTo>
                  <a:pt x="189" y="560"/>
                </a:lnTo>
                <a:lnTo>
                  <a:pt x="189" y="449"/>
                </a:lnTo>
                <a:close/>
                <a:moveTo>
                  <a:pt x="189" y="612"/>
                </a:moveTo>
                <a:lnTo>
                  <a:pt x="276" y="612"/>
                </a:lnTo>
                <a:lnTo>
                  <a:pt x="276" y="721"/>
                </a:lnTo>
                <a:lnTo>
                  <a:pt x="189" y="721"/>
                </a:lnTo>
                <a:lnTo>
                  <a:pt x="189" y="612"/>
                </a:lnTo>
                <a:close/>
                <a:moveTo>
                  <a:pt x="50" y="159"/>
                </a:moveTo>
                <a:lnTo>
                  <a:pt x="139" y="159"/>
                </a:lnTo>
                <a:lnTo>
                  <a:pt x="139" y="270"/>
                </a:lnTo>
                <a:lnTo>
                  <a:pt x="50" y="270"/>
                </a:lnTo>
                <a:lnTo>
                  <a:pt x="50" y="159"/>
                </a:lnTo>
                <a:close/>
                <a:moveTo>
                  <a:pt x="50" y="303"/>
                </a:moveTo>
                <a:lnTo>
                  <a:pt x="139" y="303"/>
                </a:lnTo>
                <a:lnTo>
                  <a:pt x="139" y="411"/>
                </a:lnTo>
                <a:lnTo>
                  <a:pt x="50" y="411"/>
                </a:lnTo>
                <a:lnTo>
                  <a:pt x="50" y="303"/>
                </a:lnTo>
                <a:close/>
                <a:moveTo>
                  <a:pt x="50" y="449"/>
                </a:moveTo>
                <a:lnTo>
                  <a:pt x="139" y="449"/>
                </a:lnTo>
                <a:lnTo>
                  <a:pt x="139" y="560"/>
                </a:lnTo>
                <a:lnTo>
                  <a:pt x="50" y="560"/>
                </a:lnTo>
                <a:lnTo>
                  <a:pt x="50" y="449"/>
                </a:lnTo>
                <a:close/>
                <a:moveTo>
                  <a:pt x="50" y="612"/>
                </a:moveTo>
                <a:lnTo>
                  <a:pt x="139" y="612"/>
                </a:lnTo>
                <a:lnTo>
                  <a:pt x="139" y="721"/>
                </a:lnTo>
                <a:lnTo>
                  <a:pt x="50" y="721"/>
                </a:lnTo>
                <a:lnTo>
                  <a:pt x="50" y="612"/>
                </a:lnTo>
                <a:close/>
                <a:moveTo>
                  <a:pt x="373" y="43"/>
                </a:moveTo>
                <a:lnTo>
                  <a:pt x="373" y="0"/>
                </a:lnTo>
                <a:lnTo>
                  <a:pt x="92" y="0"/>
                </a:lnTo>
                <a:lnTo>
                  <a:pt x="92" y="43"/>
                </a:lnTo>
                <a:lnTo>
                  <a:pt x="0" y="43"/>
                </a:lnTo>
                <a:lnTo>
                  <a:pt x="0" y="104"/>
                </a:lnTo>
                <a:lnTo>
                  <a:pt x="466" y="104"/>
                </a:lnTo>
                <a:lnTo>
                  <a:pt x="466" y="43"/>
                </a:lnTo>
                <a:lnTo>
                  <a:pt x="373" y="43"/>
                </a:lnTo>
                <a:close/>
              </a:path>
            </a:pathLst>
          </a:custGeom>
          <a:solidFill>
            <a:schemeClr val="bg1">
              <a:lumMod val="20000"/>
              <a:lumOff val="80000"/>
            </a:schemeClr>
          </a:solidFill>
          <a:ln>
            <a:noFill/>
          </a:ln>
          <a:extLst/>
        </p:spPr>
        <p:txBody>
          <a:bodyPr vert="horz" wrap="square" lIns="89642" tIns="44821" rIns="89642" bIns="44821" numCol="1" anchor="t" anchorCtr="0" compatLnSpc="1">
            <a:prstTxWarp prst="textNoShape">
              <a:avLst/>
            </a:prstTxWarp>
          </a:bodyPr>
          <a:lstStyle/>
          <a:p>
            <a:pPr defTabSz="896350"/>
            <a:endParaRPr lang="en-US" sz="1765">
              <a:solidFill>
                <a:srgbClr val="FFFFFF"/>
              </a:solidFill>
            </a:endParaRPr>
          </a:p>
        </p:txBody>
      </p:sp>
      <p:sp>
        <p:nvSpPr>
          <p:cNvPr id="68" name="Freeform 6"/>
          <p:cNvSpPr>
            <a:spLocks noEditPoints="1"/>
          </p:cNvSpPr>
          <p:nvPr/>
        </p:nvSpPr>
        <p:spPr bwMode="auto">
          <a:xfrm>
            <a:off x="10471152" y="3703777"/>
            <a:ext cx="1556927" cy="3006938"/>
          </a:xfrm>
          <a:custGeom>
            <a:avLst/>
            <a:gdLst>
              <a:gd name="T0" fmla="*/ 189 w 466"/>
              <a:gd name="T1" fmla="*/ 794 h 900"/>
              <a:gd name="T2" fmla="*/ 0 w 466"/>
              <a:gd name="T3" fmla="*/ 900 h 900"/>
              <a:gd name="T4" fmla="*/ 276 w 466"/>
              <a:gd name="T5" fmla="*/ 794 h 900"/>
              <a:gd name="T6" fmla="*/ 466 w 466"/>
              <a:gd name="T7" fmla="*/ 900 h 900"/>
              <a:gd name="T8" fmla="*/ 276 w 466"/>
              <a:gd name="T9" fmla="*/ 794 h 900"/>
              <a:gd name="T10" fmla="*/ 466 w 466"/>
              <a:gd name="T11" fmla="*/ 787 h 900"/>
              <a:gd name="T12" fmla="*/ 0 w 466"/>
              <a:gd name="T13" fmla="*/ 111 h 900"/>
              <a:gd name="T14" fmla="*/ 331 w 466"/>
              <a:gd name="T15" fmla="*/ 159 h 900"/>
              <a:gd name="T16" fmla="*/ 418 w 466"/>
              <a:gd name="T17" fmla="*/ 270 h 900"/>
              <a:gd name="T18" fmla="*/ 331 w 466"/>
              <a:gd name="T19" fmla="*/ 159 h 900"/>
              <a:gd name="T20" fmla="*/ 418 w 466"/>
              <a:gd name="T21" fmla="*/ 303 h 900"/>
              <a:gd name="T22" fmla="*/ 331 w 466"/>
              <a:gd name="T23" fmla="*/ 411 h 900"/>
              <a:gd name="T24" fmla="*/ 331 w 466"/>
              <a:gd name="T25" fmla="*/ 449 h 900"/>
              <a:gd name="T26" fmla="*/ 418 w 466"/>
              <a:gd name="T27" fmla="*/ 560 h 900"/>
              <a:gd name="T28" fmla="*/ 331 w 466"/>
              <a:gd name="T29" fmla="*/ 449 h 900"/>
              <a:gd name="T30" fmla="*/ 418 w 466"/>
              <a:gd name="T31" fmla="*/ 612 h 900"/>
              <a:gd name="T32" fmla="*/ 331 w 466"/>
              <a:gd name="T33" fmla="*/ 721 h 900"/>
              <a:gd name="T34" fmla="*/ 189 w 466"/>
              <a:gd name="T35" fmla="*/ 159 h 900"/>
              <a:gd name="T36" fmla="*/ 276 w 466"/>
              <a:gd name="T37" fmla="*/ 270 h 900"/>
              <a:gd name="T38" fmla="*/ 189 w 466"/>
              <a:gd name="T39" fmla="*/ 159 h 900"/>
              <a:gd name="T40" fmla="*/ 276 w 466"/>
              <a:gd name="T41" fmla="*/ 303 h 900"/>
              <a:gd name="T42" fmla="*/ 189 w 466"/>
              <a:gd name="T43" fmla="*/ 411 h 900"/>
              <a:gd name="T44" fmla="*/ 189 w 466"/>
              <a:gd name="T45" fmla="*/ 449 h 900"/>
              <a:gd name="T46" fmla="*/ 276 w 466"/>
              <a:gd name="T47" fmla="*/ 560 h 900"/>
              <a:gd name="T48" fmla="*/ 189 w 466"/>
              <a:gd name="T49" fmla="*/ 449 h 900"/>
              <a:gd name="T50" fmla="*/ 276 w 466"/>
              <a:gd name="T51" fmla="*/ 612 h 900"/>
              <a:gd name="T52" fmla="*/ 189 w 466"/>
              <a:gd name="T53" fmla="*/ 721 h 900"/>
              <a:gd name="T54" fmla="*/ 50 w 466"/>
              <a:gd name="T55" fmla="*/ 159 h 900"/>
              <a:gd name="T56" fmla="*/ 139 w 466"/>
              <a:gd name="T57" fmla="*/ 270 h 900"/>
              <a:gd name="T58" fmla="*/ 50 w 466"/>
              <a:gd name="T59" fmla="*/ 159 h 900"/>
              <a:gd name="T60" fmla="*/ 139 w 466"/>
              <a:gd name="T61" fmla="*/ 303 h 900"/>
              <a:gd name="T62" fmla="*/ 50 w 466"/>
              <a:gd name="T63" fmla="*/ 411 h 900"/>
              <a:gd name="T64" fmla="*/ 50 w 466"/>
              <a:gd name="T65" fmla="*/ 449 h 900"/>
              <a:gd name="T66" fmla="*/ 139 w 466"/>
              <a:gd name="T67" fmla="*/ 560 h 900"/>
              <a:gd name="T68" fmla="*/ 50 w 466"/>
              <a:gd name="T69" fmla="*/ 449 h 900"/>
              <a:gd name="T70" fmla="*/ 139 w 466"/>
              <a:gd name="T71" fmla="*/ 612 h 900"/>
              <a:gd name="T72" fmla="*/ 50 w 466"/>
              <a:gd name="T73" fmla="*/ 721 h 900"/>
              <a:gd name="T74" fmla="*/ 373 w 466"/>
              <a:gd name="T75" fmla="*/ 43 h 900"/>
              <a:gd name="T76" fmla="*/ 92 w 466"/>
              <a:gd name="T77" fmla="*/ 0 h 900"/>
              <a:gd name="T78" fmla="*/ 0 w 466"/>
              <a:gd name="T79" fmla="*/ 43 h 900"/>
              <a:gd name="T80" fmla="*/ 466 w 466"/>
              <a:gd name="T81" fmla="*/ 104 h 900"/>
              <a:gd name="T82" fmla="*/ 373 w 466"/>
              <a:gd name="T83" fmla="*/ 4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66" h="900">
                <a:moveTo>
                  <a:pt x="0" y="794"/>
                </a:moveTo>
                <a:lnTo>
                  <a:pt x="189" y="794"/>
                </a:lnTo>
                <a:lnTo>
                  <a:pt x="189" y="900"/>
                </a:lnTo>
                <a:lnTo>
                  <a:pt x="0" y="900"/>
                </a:lnTo>
                <a:lnTo>
                  <a:pt x="0" y="794"/>
                </a:lnTo>
                <a:close/>
                <a:moveTo>
                  <a:pt x="276" y="794"/>
                </a:moveTo>
                <a:lnTo>
                  <a:pt x="466" y="794"/>
                </a:lnTo>
                <a:lnTo>
                  <a:pt x="466" y="900"/>
                </a:lnTo>
                <a:lnTo>
                  <a:pt x="276" y="900"/>
                </a:lnTo>
                <a:lnTo>
                  <a:pt x="276" y="794"/>
                </a:lnTo>
                <a:close/>
                <a:moveTo>
                  <a:pt x="0" y="787"/>
                </a:moveTo>
                <a:lnTo>
                  <a:pt x="466" y="787"/>
                </a:lnTo>
                <a:lnTo>
                  <a:pt x="466" y="111"/>
                </a:lnTo>
                <a:lnTo>
                  <a:pt x="0" y="111"/>
                </a:lnTo>
                <a:lnTo>
                  <a:pt x="0" y="787"/>
                </a:lnTo>
                <a:close/>
                <a:moveTo>
                  <a:pt x="331" y="159"/>
                </a:moveTo>
                <a:lnTo>
                  <a:pt x="418" y="159"/>
                </a:lnTo>
                <a:lnTo>
                  <a:pt x="418" y="270"/>
                </a:lnTo>
                <a:lnTo>
                  <a:pt x="331" y="270"/>
                </a:lnTo>
                <a:lnTo>
                  <a:pt x="331" y="159"/>
                </a:lnTo>
                <a:close/>
                <a:moveTo>
                  <a:pt x="331" y="303"/>
                </a:moveTo>
                <a:lnTo>
                  <a:pt x="418" y="303"/>
                </a:lnTo>
                <a:lnTo>
                  <a:pt x="418" y="411"/>
                </a:lnTo>
                <a:lnTo>
                  <a:pt x="331" y="411"/>
                </a:lnTo>
                <a:lnTo>
                  <a:pt x="331" y="303"/>
                </a:lnTo>
                <a:close/>
                <a:moveTo>
                  <a:pt x="331" y="449"/>
                </a:moveTo>
                <a:lnTo>
                  <a:pt x="418" y="449"/>
                </a:lnTo>
                <a:lnTo>
                  <a:pt x="418" y="560"/>
                </a:lnTo>
                <a:lnTo>
                  <a:pt x="331" y="560"/>
                </a:lnTo>
                <a:lnTo>
                  <a:pt x="331" y="449"/>
                </a:lnTo>
                <a:close/>
                <a:moveTo>
                  <a:pt x="331" y="612"/>
                </a:moveTo>
                <a:lnTo>
                  <a:pt x="418" y="612"/>
                </a:lnTo>
                <a:lnTo>
                  <a:pt x="418" y="721"/>
                </a:lnTo>
                <a:lnTo>
                  <a:pt x="331" y="721"/>
                </a:lnTo>
                <a:lnTo>
                  <a:pt x="331" y="612"/>
                </a:lnTo>
                <a:close/>
                <a:moveTo>
                  <a:pt x="189" y="159"/>
                </a:moveTo>
                <a:lnTo>
                  <a:pt x="276" y="159"/>
                </a:lnTo>
                <a:lnTo>
                  <a:pt x="276" y="270"/>
                </a:lnTo>
                <a:lnTo>
                  <a:pt x="189" y="270"/>
                </a:lnTo>
                <a:lnTo>
                  <a:pt x="189" y="159"/>
                </a:lnTo>
                <a:close/>
                <a:moveTo>
                  <a:pt x="189" y="303"/>
                </a:moveTo>
                <a:lnTo>
                  <a:pt x="276" y="303"/>
                </a:lnTo>
                <a:lnTo>
                  <a:pt x="276" y="411"/>
                </a:lnTo>
                <a:lnTo>
                  <a:pt x="189" y="411"/>
                </a:lnTo>
                <a:lnTo>
                  <a:pt x="189" y="303"/>
                </a:lnTo>
                <a:close/>
                <a:moveTo>
                  <a:pt x="189" y="449"/>
                </a:moveTo>
                <a:lnTo>
                  <a:pt x="276" y="449"/>
                </a:lnTo>
                <a:lnTo>
                  <a:pt x="276" y="560"/>
                </a:lnTo>
                <a:lnTo>
                  <a:pt x="189" y="560"/>
                </a:lnTo>
                <a:lnTo>
                  <a:pt x="189" y="449"/>
                </a:lnTo>
                <a:close/>
                <a:moveTo>
                  <a:pt x="189" y="612"/>
                </a:moveTo>
                <a:lnTo>
                  <a:pt x="276" y="612"/>
                </a:lnTo>
                <a:lnTo>
                  <a:pt x="276" y="721"/>
                </a:lnTo>
                <a:lnTo>
                  <a:pt x="189" y="721"/>
                </a:lnTo>
                <a:lnTo>
                  <a:pt x="189" y="612"/>
                </a:lnTo>
                <a:close/>
                <a:moveTo>
                  <a:pt x="50" y="159"/>
                </a:moveTo>
                <a:lnTo>
                  <a:pt x="139" y="159"/>
                </a:lnTo>
                <a:lnTo>
                  <a:pt x="139" y="270"/>
                </a:lnTo>
                <a:lnTo>
                  <a:pt x="50" y="270"/>
                </a:lnTo>
                <a:lnTo>
                  <a:pt x="50" y="159"/>
                </a:lnTo>
                <a:close/>
                <a:moveTo>
                  <a:pt x="50" y="303"/>
                </a:moveTo>
                <a:lnTo>
                  <a:pt x="139" y="303"/>
                </a:lnTo>
                <a:lnTo>
                  <a:pt x="139" y="411"/>
                </a:lnTo>
                <a:lnTo>
                  <a:pt x="50" y="411"/>
                </a:lnTo>
                <a:lnTo>
                  <a:pt x="50" y="303"/>
                </a:lnTo>
                <a:close/>
                <a:moveTo>
                  <a:pt x="50" y="449"/>
                </a:moveTo>
                <a:lnTo>
                  <a:pt x="139" y="449"/>
                </a:lnTo>
                <a:lnTo>
                  <a:pt x="139" y="560"/>
                </a:lnTo>
                <a:lnTo>
                  <a:pt x="50" y="560"/>
                </a:lnTo>
                <a:lnTo>
                  <a:pt x="50" y="449"/>
                </a:lnTo>
                <a:close/>
                <a:moveTo>
                  <a:pt x="50" y="612"/>
                </a:moveTo>
                <a:lnTo>
                  <a:pt x="139" y="612"/>
                </a:lnTo>
                <a:lnTo>
                  <a:pt x="139" y="721"/>
                </a:lnTo>
                <a:lnTo>
                  <a:pt x="50" y="721"/>
                </a:lnTo>
                <a:lnTo>
                  <a:pt x="50" y="612"/>
                </a:lnTo>
                <a:close/>
                <a:moveTo>
                  <a:pt x="373" y="43"/>
                </a:moveTo>
                <a:lnTo>
                  <a:pt x="373" y="0"/>
                </a:lnTo>
                <a:lnTo>
                  <a:pt x="92" y="0"/>
                </a:lnTo>
                <a:lnTo>
                  <a:pt x="92" y="43"/>
                </a:lnTo>
                <a:lnTo>
                  <a:pt x="0" y="43"/>
                </a:lnTo>
                <a:lnTo>
                  <a:pt x="0" y="104"/>
                </a:lnTo>
                <a:lnTo>
                  <a:pt x="466" y="104"/>
                </a:lnTo>
                <a:lnTo>
                  <a:pt x="466" y="43"/>
                </a:lnTo>
                <a:lnTo>
                  <a:pt x="373" y="43"/>
                </a:lnTo>
                <a:close/>
              </a:path>
            </a:pathLst>
          </a:custGeom>
          <a:solidFill>
            <a:schemeClr val="bg1">
              <a:lumMod val="20000"/>
              <a:lumOff val="80000"/>
            </a:schemeClr>
          </a:solidFill>
          <a:ln>
            <a:noFill/>
          </a:ln>
          <a:extLst/>
        </p:spPr>
        <p:txBody>
          <a:bodyPr vert="horz" wrap="square" lIns="89642" tIns="44821" rIns="89642" bIns="44821" numCol="1" anchor="t" anchorCtr="0" compatLnSpc="1">
            <a:prstTxWarp prst="textNoShape">
              <a:avLst/>
            </a:prstTxWarp>
          </a:bodyPr>
          <a:lstStyle/>
          <a:p>
            <a:pPr defTabSz="896350"/>
            <a:endParaRPr lang="en-US" sz="1765">
              <a:solidFill>
                <a:srgbClr val="FFFFFF"/>
              </a:solidFill>
            </a:endParaRPr>
          </a:p>
        </p:txBody>
      </p:sp>
      <p:grpSp>
        <p:nvGrpSpPr>
          <p:cNvPr id="69" name="Group 68"/>
          <p:cNvGrpSpPr/>
          <p:nvPr/>
        </p:nvGrpSpPr>
        <p:grpSpPr>
          <a:xfrm>
            <a:off x="7830113" y="5601728"/>
            <a:ext cx="896349" cy="896425"/>
            <a:chOff x="7352336" y="5713558"/>
            <a:chExt cx="914323" cy="914400"/>
          </a:xfrm>
        </p:grpSpPr>
        <p:sp>
          <p:nvSpPr>
            <p:cNvPr id="71" name="Rectangle 70"/>
            <p:cNvSpPr/>
            <p:nvPr/>
          </p:nvSpPr>
          <p:spPr bwMode="auto">
            <a:xfrm>
              <a:off x="7352336" y="5713558"/>
              <a:ext cx="914323"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1046" dirty="0">
                  <a:gradFill>
                    <a:gsLst>
                      <a:gs pos="0">
                        <a:srgbClr val="FFFFFF"/>
                      </a:gs>
                      <a:gs pos="100000">
                        <a:srgbClr val="FFFFFF"/>
                      </a:gs>
                    </a:gsLst>
                    <a:lin ang="5400000" scaled="0"/>
                  </a:gradFill>
                </a:rPr>
                <a:t>servers</a:t>
              </a:r>
            </a:p>
          </p:txBody>
        </p:sp>
        <p:sp>
          <p:nvSpPr>
            <p:cNvPr id="72" name="Freeform 71"/>
            <p:cNvSpPr/>
            <p:nvPr/>
          </p:nvSpPr>
          <p:spPr bwMode="auto">
            <a:xfrm>
              <a:off x="7648862" y="5830699"/>
              <a:ext cx="321271" cy="429954"/>
            </a:xfrm>
            <a:custGeom>
              <a:avLst/>
              <a:gdLst>
                <a:gd name="connsiteX0" fmla="*/ 462028 w 924054"/>
                <a:gd name="connsiteY0" fmla="*/ 827763 h 1236652"/>
                <a:gd name="connsiteX1" fmla="*/ 409509 w 924054"/>
                <a:gd name="connsiteY1" fmla="*/ 880282 h 1236652"/>
                <a:gd name="connsiteX2" fmla="*/ 462028 w 924054"/>
                <a:gd name="connsiteY2" fmla="*/ 932801 h 1236652"/>
                <a:gd name="connsiteX3" fmla="*/ 514547 w 924054"/>
                <a:gd name="connsiteY3" fmla="*/ 880282 h 1236652"/>
                <a:gd name="connsiteX4" fmla="*/ 462028 w 924054"/>
                <a:gd name="connsiteY4" fmla="*/ 827763 h 1236652"/>
                <a:gd name="connsiteX5" fmla="*/ 137588 w 924054"/>
                <a:gd name="connsiteY5" fmla="*/ 722272 h 1236652"/>
                <a:gd name="connsiteX6" fmla="*/ 786466 w 924054"/>
                <a:gd name="connsiteY6" fmla="*/ 722272 h 1236652"/>
                <a:gd name="connsiteX7" fmla="*/ 924054 w 924054"/>
                <a:gd name="connsiteY7" fmla="*/ 808004 h 1236652"/>
                <a:gd name="connsiteX8" fmla="*/ 924054 w 924054"/>
                <a:gd name="connsiteY8" fmla="*/ 1150921 h 1236652"/>
                <a:gd name="connsiteX9" fmla="*/ 786466 w 924054"/>
                <a:gd name="connsiteY9" fmla="*/ 1236652 h 1236652"/>
                <a:gd name="connsiteX10" fmla="*/ 137588 w 924054"/>
                <a:gd name="connsiteY10" fmla="*/ 1236652 h 1236652"/>
                <a:gd name="connsiteX11" fmla="*/ 0 w 924054"/>
                <a:gd name="connsiteY11" fmla="*/ 1150921 h 1236652"/>
                <a:gd name="connsiteX12" fmla="*/ 0 w 924054"/>
                <a:gd name="connsiteY12" fmla="*/ 808004 h 1236652"/>
                <a:gd name="connsiteX13" fmla="*/ 137588 w 924054"/>
                <a:gd name="connsiteY13" fmla="*/ 722272 h 1236652"/>
                <a:gd name="connsiteX14" fmla="*/ 50171 w 924054"/>
                <a:gd name="connsiteY14" fmla="*/ 481515 h 1236652"/>
                <a:gd name="connsiteX15" fmla="*/ 873883 w 924054"/>
                <a:gd name="connsiteY15" fmla="*/ 481515 h 1236652"/>
                <a:gd name="connsiteX16" fmla="*/ 924054 w 924054"/>
                <a:gd name="connsiteY16" fmla="*/ 512777 h 1236652"/>
                <a:gd name="connsiteX17" fmla="*/ 924054 w 924054"/>
                <a:gd name="connsiteY17" fmla="*/ 637817 h 1236652"/>
                <a:gd name="connsiteX18" fmla="*/ 873883 w 924054"/>
                <a:gd name="connsiteY18" fmla="*/ 669078 h 1236652"/>
                <a:gd name="connsiteX19" fmla="*/ 50171 w 924054"/>
                <a:gd name="connsiteY19" fmla="*/ 669078 h 1236652"/>
                <a:gd name="connsiteX20" fmla="*/ 0 w 924054"/>
                <a:gd name="connsiteY20" fmla="*/ 637817 h 1236652"/>
                <a:gd name="connsiteX21" fmla="*/ 0 w 924054"/>
                <a:gd name="connsiteY21" fmla="*/ 512777 h 1236652"/>
                <a:gd name="connsiteX22" fmla="*/ 50171 w 924054"/>
                <a:gd name="connsiteY22" fmla="*/ 481515 h 1236652"/>
                <a:gd name="connsiteX23" fmla="*/ 50171 w 924054"/>
                <a:gd name="connsiteY23" fmla="*/ 240758 h 1236652"/>
                <a:gd name="connsiteX24" fmla="*/ 873883 w 924054"/>
                <a:gd name="connsiteY24" fmla="*/ 240758 h 1236652"/>
                <a:gd name="connsiteX25" fmla="*/ 924054 w 924054"/>
                <a:gd name="connsiteY25" fmla="*/ 272019 h 1236652"/>
                <a:gd name="connsiteX26" fmla="*/ 924054 w 924054"/>
                <a:gd name="connsiteY26" fmla="*/ 397059 h 1236652"/>
                <a:gd name="connsiteX27" fmla="*/ 873883 w 924054"/>
                <a:gd name="connsiteY27" fmla="*/ 428321 h 1236652"/>
                <a:gd name="connsiteX28" fmla="*/ 50171 w 924054"/>
                <a:gd name="connsiteY28" fmla="*/ 428321 h 1236652"/>
                <a:gd name="connsiteX29" fmla="*/ 0 w 924054"/>
                <a:gd name="connsiteY29" fmla="*/ 397059 h 1236652"/>
                <a:gd name="connsiteX30" fmla="*/ 0 w 924054"/>
                <a:gd name="connsiteY30" fmla="*/ 272019 h 1236652"/>
                <a:gd name="connsiteX31" fmla="*/ 50171 w 924054"/>
                <a:gd name="connsiteY31" fmla="*/ 240758 h 1236652"/>
                <a:gd name="connsiteX32" fmla="*/ 50171 w 924054"/>
                <a:gd name="connsiteY32" fmla="*/ 0 h 1236652"/>
                <a:gd name="connsiteX33" fmla="*/ 873883 w 924054"/>
                <a:gd name="connsiteY33" fmla="*/ 0 h 1236652"/>
                <a:gd name="connsiteX34" fmla="*/ 924054 w 924054"/>
                <a:gd name="connsiteY34" fmla="*/ 31262 h 1236652"/>
                <a:gd name="connsiteX35" fmla="*/ 924054 w 924054"/>
                <a:gd name="connsiteY35" fmla="*/ 156302 h 1236652"/>
                <a:gd name="connsiteX36" fmla="*/ 873883 w 924054"/>
                <a:gd name="connsiteY36" fmla="*/ 187564 h 1236652"/>
                <a:gd name="connsiteX37" fmla="*/ 50171 w 924054"/>
                <a:gd name="connsiteY37" fmla="*/ 187564 h 1236652"/>
                <a:gd name="connsiteX38" fmla="*/ 0 w 924054"/>
                <a:gd name="connsiteY38" fmla="*/ 156302 h 1236652"/>
                <a:gd name="connsiteX39" fmla="*/ 0 w 924054"/>
                <a:gd name="connsiteY39" fmla="*/ 31262 h 1236652"/>
                <a:gd name="connsiteX40" fmla="*/ 50171 w 924054"/>
                <a:gd name="connsiteY40" fmla="*/ 0 h 12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4054" h="1236652">
                  <a:moveTo>
                    <a:pt x="462028" y="827763"/>
                  </a:moveTo>
                  <a:cubicBezTo>
                    <a:pt x="433023" y="827763"/>
                    <a:pt x="409509" y="851277"/>
                    <a:pt x="409509" y="880282"/>
                  </a:cubicBezTo>
                  <a:cubicBezTo>
                    <a:pt x="409509" y="909287"/>
                    <a:pt x="433023" y="932801"/>
                    <a:pt x="462028" y="932801"/>
                  </a:cubicBezTo>
                  <a:cubicBezTo>
                    <a:pt x="491033" y="932801"/>
                    <a:pt x="514547" y="909287"/>
                    <a:pt x="514547" y="880282"/>
                  </a:cubicBezTo>
                  <a:cubicBezTo>
                    <a:pt x="514547" y="851277"/>
                    <a:pt x="491033" y="827763"/>
                    <a:pt x="462028" y="827763"/>
                  </a:cubicBezTo>
                  <a:close/>
                  <a:moveTo>
                    <a:pt x="137588" y="722272"/>
                  </a:moveTo>
                  <a:lnTo>
                    <a:pt x="786466" y="722272"/>
                  </a:lnTo>
                  <a:cubicBezTo>
                    <a:pt x="862454" y="722272"/>
                    <a:pt x="924054" y="760656"/>
                    <a:pt x="924054" y="808004"/>
                  </a:cubicBezTo>
                  <a:lnTo>
                    <a:pt x="924054" y="1150921"/>
                  </a:lnTo>
                  <a:cubicBezTo>
                    <a:pt x="924054" y="1198269"/>
                    <a:pt x="862454" y="1236652"/>
                    <a:pt x="786466" y="1236652"/>
                  </a:cubicBezTo>
                  <a:lnTo>
                    <a:pt x="137588" y="1236652"/>
                  </a:lnTo>
                  <a:cubicBezTo>
                    <a:pt x="61601" y="1236652"/>
                    <a:pt x="0" y="1198269"/>
                    <a:pt x="0" y="1150921"/>
                  </a:cubicBezTo>
                  <a:lnTo>
                    <a:pt x="0" y="808004"/>
                  </a:lnTo>
                  <a:cubicBezTo>
                    <a:pt x="0" y="760656"/>
                    <a:pt x="61601" y="722272"/>
                    <a:pt x="137588" y="722272"/>
                  </a:cubicBezTo>
                  <a:close/>
                  <a:moveTo>
                    <a:pt x="50171" y="481515"/>
                  </a:moveTo>
                  <a:lnTo>
                    <a:pt x="873883" y="481515"/>
                  </a:lnTo>
                  <a:cubicBezTo>
                    <a:pt x="901591" y="481515"/>
                    <a:pt x="924054" y="495512"/>
                    <a:pt x="924054" y="512777"/>
                  </a:cubicBezTo>
                  <a:lnTo>
                    <a:pt x="924054" y="637817"/>
                  </a:lnTo>
                  <a:cubicBezTo>
                    <a:pt x="924054" y="655082"/>
                    <a:pt x="901591" y="669078"/>
                    <a:pt x="873883" y="669078"/>
                  </a:cubicBezTo>
                  <a:lnTo>
                    <a:pt x="50171" y="669078"/>
                  </a:lnTo>
                  <a:cubicBezTo>
                    <a:pt x="22463" y="669078"/>
                    <a:pt x="0" y="655082"/>
                    <a:pt x="0" y="637817"/>
                  </a:cubicBezTo>
                  <a:lnTo>
                    <a:pt x="0" y="512777"/>
                  </a:lnTo>
                  <a:cubicBezTo>
                    <a:pt x="0" y="495512"/>
                    <a:pt x="22463" y="481515"/>
                    <a:pt x="50171" y="481515"/>
                  </a:cubicBezTo>
                  <a:close/>
                  <a:moveTo>
                    <a:pt x="50171" y="240758"/>
                  </a:moveTo>
                  <a:lnTo>
                    <a:pt x="873883" y="240758"/>
                  </a:lnTo>
                  <a:cubicBezTo>
                    <a:pt x="901591" y="240758"/>
                    <a:pt x="924054" y="254754"/>
                    <a:pt x="924054" y="272019"/>
                  </a:cubicBezTo>
                  <a:lnTo>
                    <a:pt x="924054" y="397059"/>
                  </a:lnTo>
                  <a:cubicBezTo>
                    <a:pt x="924054" y="414324"/>
                    <a:pt x="901591" y="428321"/>
                    <a:pt x="873883" y="428321"/>
                  </a:cubicBezTo>
                  <a:lnTo>
                    <a:pt x="50171" y="428321"/>
                  </a:lnTo>
                  <a:cubicBezTo>
                    <a:pt x="22463" y="428321"/>
                    <a:pt x="0" y="414324"/>
                    <a:pt x="0" y="397059"/>
                  </a:cubicBezTo>
                  <a:lnTo>
                    <a:pt x="0" y="272019"/>
                  </a:lnTo>
                  <a:cubicBezTo>
                    <a:pt x="0" y="254754"/>
                    <a:pt x="22463" y="240758"/>
                    <a:pt x="50171" y="240758"/>
                  </a:cubicBezTo>
                  <a:close/>
                  <a:moveTo>
                    <a:pt x="50171" y="0"/>
                  </a:moveTo>
                  <a:lnTo>
                    <a:pt x="873883" y="0"/>
                  </a:lnTo>
                  <a:cubicBezTo>
                    <a:pt x="901591" y="0"/>
                    <a:pt x="924054" y="13997"/>
                    <a:pt x="924054" y="31262"/>
                  </a:cubicBezTo>
                  <a:lnTo>
                    <a:pt x="924054" y="156302"/>
                  </a:lnTo>
                  <a:cubicBezTo>
                    <a:pt x="924054" y="173567"/>
                    <a:pt x="901591" y="187564"/>
                    <a:pt x="873883" y="187564"/>
                  </a:cubicBezTo>
                  <a:lnTo>
                    <a:pt x="50171" y="187564"/>
                  </a:lnTo>
                  <a:cubicBezTo>
                    <a:pt x="22463" y="187564"/>
                    <a:pt x="0" y="173567"/>
                    <a:pt x="0" y="156302"/>
                  </a:cubicBezTo>
                  <a:lnTo>
                    <a:pt x="0" y="31262"/>
                  </a:lnTo>
                  <a:cubicBezTo>
                    <a:pt x="0" y="13997"/>
                    <a:pt x="22463" y="0"/>
                    <a:pt x="50171"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3" name="Group 72"/>
          <p:cNvGrpSpPr/>
          <p:nvPr/>
        </p:nvGrpSpPr>
        <p:grpSpPr>
          <a:xfrm>
            <a:off x="6666210" y="5601728"/>
            <a:ext cx="896349" cy="896425"/>
            <a:chOff x="6294437" y="5713558"/>
            <a:chExt cx="914323" cy="914400"/>
          </a:xfrm>
        </p:grpSpPr>
        <p:sp>
          <p:nvSpPr>
            <p:cNvPr id="75" name="Rectangle 74"/>
            <p:cNvSpPr/>
            <p:nvPr/>
          </p:nvSpPr>
          <p:spPr bwMode="auto">
            <a:xfrm>
              <a:off x="6294437" y="5713558"/>
              <a:ext cx="914323" cy="91440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1046" dirty="0">
                  <a:gradFill>
                    <a:gsLst>
                      <a:gs pos="0">
                        <a:srgbClr val="FFFFFF"/>
                      </a:gs>
                      <a:gs pos="100000">
                        <a:srgbClr val="FFFFFF"/>
                      </a:gs>
                    </a:gsLst>
                    <a:lin ang="5400000" scaled="0"/>
                  </a:gradFill>
                </a:rPr>
                <a:t>mainframe</a:t>
              </a:r>
            </a:p>
          </p:txBody>
        </p:sp>
        <p:sp>
          <p:nvSpPr>
            <p:cNvPr id="76" name="Freeform 75"/>
            <p:cNvSpPr/>
            <p:nvPr/>
          </p:nvSpPr>
          <p:spPr bwMode="auto">
            <a:xfrm>
              <a:off x="6641378" y="5830699"/>
              <a:ext cx="220440" cy="429954"/>
            </a:xfrm>
            <a:custGeom>
              <a:avLst/>
              <a:gdLst>
                <a:gd name="connsiteX0" fmla="*/ 54750 w 372236"/>
                <a:gd name="connsiteY0" fmla="*/ 63882 h 665689"/>
                <a:gd name="connsiteX1" fmla="*/ 54750 w 372236"/>
                <a:gd name="connsiteY1" fmla="*/ 601807 h 665689"/>
                <a:gd name="connsiteX2" fmla="*/ 317486 w 372236"/>
                <a:gd name="connsiteY2" fmla="*/ 601807 h 665689"/>
                <a:gd name="connsiteX3" fmla="*/ 317486 w 372236"/>
                <a:gd name="connsiteY3" fmla="*/ 63882 h 665689"/>
                <a:gd name="connsiteX4" fmla="*/ 0 w 372236"/>
                <a:gd name="connsiteY4" fmla="*/ 0 h 665689"/>
                <a:gd name="connsiteX5" fmla="*/ 372236 w 372236"/>
                <a:gd name="connsiteY5" fmla="*/ 0 h 665689"/>
                <a:gd name="connsiteX6" fmla="*/ 372236 w 372236"/>
                <a:gd name="connsiteY6" fmla="*/ 665689 h 665689"/>
                <a:gd name="connsiteX7" fmla="*/ 0 w 372236"/>
                <a:gd name="connsiteY7" fmla="*/ 665689 h 66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236" h="665689">
                  <a:moveTo>
                    <a:pt x="54750" y="63882"/>
                  </a:moveTo>
                  <a:lnTo>
                    <a:pt x="54750" y="601807"/>
                  </a:lnTo>
                  <a:lnTo>
                    <a:pt x="317486" y="601807"/>
                  </a:lnTo>
                  <a:lnTo>
                    <a:pt x="317486" y="63882"/>
                  </a:lnTo>
                  <a:close/>
                  <a:moveTo>
                    <a:pt x="0" y="0"/>
                  </a:moveTo>
                  <a:lnTo>
                    <a:pt x="372236" y="0"/>
                  </a:lnTo>
                  <a:lnTo>
                    <a:pt x="372236" y="665689"/>
                  </a:lnTo>
                  <a:lnTo>
                    <a:pt x="0" y="665689"/>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p:nvPr/>
        </p:nvGrpSpPr>
        <p:grpSpPr>
          <a:xfrm>
            <a:off x="8994017" y="5601728"/>
            <a:ext cx="896349" cy="896425"/>
            <a:chOff x="8351914" y="5713558"/>
            <a:chExt cx="914323" cy="914400"/>
          </a:xfrm>
        </p:grpSpPr>
        <p:sp>
          <p:nvSpPr>
            <p:cNvPr id="78" name="Rectangle 77"/>
            <p:cNvSpPr/>
            <p:nvPr/>
          </p:nvSpPr>
          <p:spPr bwMode="auto">
            <a:xfrm>
              <a:off x="8351914" y="5713558"/>
              <a:ext cx="914323"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1046" dirty="0">
                  <a:gradFill>
                    <a:gsLst>
                      <a:gs pos="0">
                        <a:srgbClr val="FFFFFF"/>
                      </a:gs>
                      <a:gs pos="100000">
                        <a:srgbClr val="FFFFFF"/>
                      </a:gs>
                    </a:gsLst>
                    <a:lin ang="5400000" scaled="0"/>
                  </a:gradFill>
                </a:rPr>
                <a:t>databases</a:t>
              </a:r>
            </a:p>
          </p:txBody>
        </p:sp>
        <p:grpSp>
          <p:nvGrpSpPr>
            <p:cNvPr id="79" name="Group 78"/>
            <p:cNvGrpSpPr/>
            <p:nvPr/>
          </p:nvGrpSpPr>
          <p:grpSpPr>
            <a:xfrm>
              <a:off x="8591858" y="5855750"/>
              <a:ext cx="434435" cy="379852"/>
              <a:chOff x="9906625" y="2482681"/>
              <a:chExt cx="434435" cy="379852"/>
            </a:xfrm>
          </p:grpSpPr>
          <p:grpSp>
            <p:nvGrpSpPr>
              <p:cNvPr id="81" name="Group 80"/>
              <p:cNvGrpSpPr/>
              <p:nvPr/>
            </p:nvGrpSpPr>
            <p:grpSpPr>
              <a:xfrm>
                <a:off x="9906625" y="2482681"/>
                <a:ext cx="175003" cy="132330"/>
                <a:chOff x="9958984" y="2526634"/>
                <a:chExt cx="396115" cy="299525"/>
              </a:xfrm>
            </p:grpSpPr>
            <p:pic>
              <p:nvPicPr>
                <p:cNvPr id="104" name="Picture 103"/>
                <p:cNvPicPr>
                  <a:picLocks noChangeAspect="1"/>
                </p:cNvPicPr>
                <p:nvPr/>
              </p:nvPicPr>
              <p:blipFill>
                <a:blip r:embed="rId3"/>
                <a:srcRect/>
                <a:stretch>
                  <a:fillRect/>
                </a:stretch>
              </p:blipFill>
              <p:spPr>
                <a:xfrm flipH="1">
                  <a:off x="9958984" y="2530541"/>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pic>
              <p:nvPicPr>
                <p:cNvPr id="105" name="Picture 104"/>
                <p:cNvPicPr>
                  <a:picLocks noChangeAspect="1"/>
                </p:cNvPicPr>
                <p:nvPr/>
              </p:nvPicPr>
              <p:blipFill>
                <a:blip r:embed="rId3"/>
                <a:srcRect/>
                <a:stretch>
                  <a:fillRect/>
                </a:stretch>
              </p:blipFill>
              <p:spPr>
                <a:xfrm flipH="1">
                  <a:off x="9958984" y="2526634"/>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grpSp>
          <p:grpSp>
            <p:nvGrpSpPr>
              <p:cNvPr id="92" name="Group 91"/>
              <p:cNvGrpSpPr/>
              <p:nvPr/>
            </p:nvGrpSpPr>
            <p:grpSpPr>
              <a:xfrm>
                <a:off x="10045785" y="2639258"/>
                <a:ext cx="295275" cy="223275"/>
                <a:chOff x="9958984" y="2526634"/>
                <a:chExt cx="396115" cy="299525"/>
              </a:xfrm>
            </p:grpSpPr>
            <p:pic>
              <p:nvPicPr>
                <p:cNvPr id="101" name="Picture 100"/>
                <p:cNvPicPr>
                  <a:picLocks noChangeAspect="1"/>
                </p:cNvPicPr>
                <p:nvPr/>
              </p:nvPicPr>
              <p:blipFill>
                <a:blip r:embed="rId3"/>
                <a:srcRect/>
                <a:stretch>
                  <a:fillRect/>
                </a:stretch>
              </p:blipFill>
              <p:spPr>
                <a:xfrm flipH="1">
                  <a:off x="9958984" y="2530541"/>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pic>
              <p:nvPicPr>
                <p:cNvPr id="103" name="Picture 102"/>
                <p:cNvPicPr>
                  <a:picLocks noChangeAspect="1"/>
                </p:cNvPicPr>
                <p:nvPr/>
              </p:nvPicPr>
              <p:blipFill>
                <a:blip r:embed="rId3"/>
                <a:srcRect/>
                <a:stretch>
                  <a:fillRect/>
                </a:stretch>
              </p:blipFill>
              <p:spPr>
                <a:xfrm flipH="1">
                  <a:off x="9958984" y="2526634"/>
                  <a:ext cx="396115" cy="295618"/>
                </a:xfrm>
                <a:custGeom>
                  <a:avLst/>
                  <a:gdLst>
                    <a:gd name="connsiteX0" fmla="*/ 922119 w 1859988"/>
                    <a:gd name="connsiteY0" fmla="*/ 32122 h 971709"/>
                    <a:gd name="connsiteX1" fmla="*/ 1736178 w 1859988"/>
                    <a:gd name="connsiteY1" fmla="*/ 164687 h 971709"/>
                    <a:gd name="connsiteX2" fmla="*/ 922119 w 1859988"/>
                    <a:gd name="connsiteY2" fmla="*/ 297252 h 971709"/>
                    <a:gd name="connsiteX3" fmla="*/ 108060 w 1859988"/>
                    <a:gd name="connsiteY3" fmla="*/ 164687 h 971709"/>
                    <a:gd name="connsiteX4" fmla="*/ 922119 w 1859988"/>
                    <a:gd name="connsiteY4" fmla="*/ 32122 h 971709"/>
                    <a:gd name="connsiteX5" fmla="*/ 1859988 w 1859988"/>
                    <a:gd name="connsiteY5" fmla="*/ 0 h 971709"/>
                    <a:gd name="connsiteX6" fmla="*/ 0 w 1859988"/>
                    <a:gd name="connsiteY6" fmla="*/ 0 h 971709"/>
                    <a:gd name="connsiteX7" fmla="*/ 0 w 1859988"/>
                    <a:gd name="connsiteY7" fmla="*/ 971709 h 971709"/>
                    <a:gd name="connsiteX8" fmla="*/ 1859988 w 1859988"/>
                    <a:gd name="connsiteY8" fmla="*/ 971709 h 9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988" h="971709">
                      <a:moveTo>
                        <a:pt x="922119" y="32122"/>
                      </a:moveTo>
                      <a:cubicBezTo>
                        <a:pt x="1371711" y="32122"/>
                        <a:pt x="1736178" y="91473"/>
                        <a:pt x="1736178" y="164687"/>
                      </a:cubicBezTo>
                      <a:cubicBezTo>
                        <a:pt x="1736178" y="237901"/>
                        <a:pt x="1371711" y="297252"/>
                        <a:pt x="922119" y="297252"/>
                      </a:cubicBezTo>
                      <a:cubicBezTo>
                        <a:pt x="472527" y="297252"/>
                        <a:pt x="108060" y="237901"/>
                        <a:pt x="108060" y="164687"/>
                      </a:cubicBezTo>
                      <a:cubicBezTo>
                        <a:pt x="108060" y="91473"/>
                        <a:pt x="472527" y="32122"/>
                        <a:pt x="922119" y="32122"/>
                      </a:cubicBezTo>
                      <a:close/>
                      <a:moveTo>
                        <a:pt x="1859988" y="0"/>
                      </a:moveTo>
                      <a:lnTo>
                        <a:pt x="0" y="0"/>
                      </a:lnTo>
                      <a:lnTo>
                        <a:pt x="0" y="971709"/>
                      </a:lnTo>
                      <a:lnTo>
                        <a:pt x="1859988" y="971709"/>
                      </a:lnTo>
                      <a:close/>
                    </a:path>
                  </a:pathLst>
                </a:custGeom>
              </p:spPr>
            </p:pic>
          </p:grpSp>
        </p:grpSp>
      </p:grpSp>
      <p:grpSp>
        <p:nvGrpSpPr>
          <p:cNvPr id="106" name="Group 105"/>
          <p:cNvGrpSpPr/>
          <p:nvPr/>
        </p:nvGrpSpPr>
        <p:grpSpPr>
          <a:xfrm>
            <a:off x="5502306" y="5601728"/>
            <a:ext cx="896349" cy="896425"/>
            <a:chOff x="5301870" y="5713558"/>
            <a:chExt cx="914323" cy="914400"/>
          </a:xfrm>
        </p:grpSpPr>
        <p:sp>
          <p:nvSpPr>
            <p:cNvPr id="107" name="Rectangle 106"/>
            <p:cNvSpPr/>
            <p:nvPr/>
          </p:nvSpPr>
          <p:spPr bwMode="auto">
            <a:xfrm>
              <a:off x="5301870" y="5713558"/>
              <a:ext cx="914323"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7" tIns="60949" rIns="121897" bIns="60949" numCol="1" rtlCol="0" anchor="b" anchorCtr="0" compatLnSpc="1">
              <a:prstTxWarp prst="textNoShape">
                <a:avLst/>
              </a:prstTxWarp>
            </a:bodyPr>
            <a:lstStyle/>
            <a:p>
              <a:pPr algn="ctr" defTabSz="895867" fontAlgn="base">
                <a:spcBef>
                  <a:spcPct val="0"/>
                </a:spcBef>
                <a:spcAft>
                  <a:spcPct val="0"/>
                </a:spcAft>
              </a:pPr>
              <a:r>
                <a:rPr lang="en-US" sz="882" dirty="0">
                  <a:gradFill>
                    <a:gsLst>
                      <a:gs pos="0">
                        <a:srgbClr val="FFFFFF"/>
                      </a:gs>
                      <a:gs pos="100000">
                        <a:srgbClr val="FFFFFF"/>
                      </a:gs>
                    </a:gsLst>
                    <a:lin ang="5400000" scaled="0"/>
                  </a:gradFill>
                </a:rPr>
                <a:t>applications</a:t>
              </a:r>
            </a:p>
          </p:txBody>
        </p:sp>
        <p:pic>
          <p:nvPicPr>
            <p:cNvPr id="108" name="Picture 1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070" y="5867512"/>
              <a:ext cx="393922" cy="356328"/>
            </a:xfrm>
            <a:prstGeom prst="rect">
              <a:avLst/>
            </a:prstGeom>
          </p:spPr>
        </p:pic>
      </p:grpSp>
      <p:cxnSp>
        <p:nvCxnSpPr>
          <p:cNvPr id="109" name="Straight Arrow Connector 108"/>
          <p:cNvCxnSpPr/>
          <p:nvPr/>
        </p:nvCxnSpPr>
        <p:spPr>
          <a:xfrm flipH="1">
            <a:off x="6235794" y="4584101"/>
            <a:ext cx="493922" cy="953595"/>
          </a:xfrm>
          <a:prstGeom prst="straightConnector1">
            <a:avLst/>
          </a:prstGeom>
          <a:ln w="44450" cap="sq">
            <a:solidFill>
              <a:schemeClr val="bg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7090798" y="4628290"/>
            <a:ext cx="366453" cy="909406"/>
          </a:xfrm>
          <a:prstGeom prst="straightConnector1">
            <a:avLst/>
          </a:prstGeom>
          <a:ln w="44450" cap="sq">
            <a:solidFill>
              <a:schemeClr val="bg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8610314" y="4628290"/>
            <a:ext cx="479184" cy="900017"/>
          </a:xfrm>
          <a:prstGeom prst="straightConnector1">
            <a:avLst/>
          </a:prstGeom>
          <a:ln w="44450" cap="sq">
            <a:solidFill>
              <a:schemeClr val="bg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882780" y="4584100"/>
            <a:ext cx="378505" cy="944207"/>
          </a:xfrm>
          <a:prstGeom prst="straightConnector1">
            <a:avLst/>
          </a:prstGeom>
          <a:ln w="44450" cap="sq">
            <a:solidFill>
              <a:schemeClr val="bg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3969393" y="4201816"/>
            <a:ext cx="1944808" cy="1267251"/>
          </a:xfrm>
          <a:prstGeom prst="rect">
            <a:avLst/>
          </a:prstGeom>
          <a:noFill/>
        </p:spPr>
        <p:txBody>
          <a:bodyPr wrap="square" lIns="0" tIns="0" rIns="0" bIns="0" rtlCol="0">
            <a:spAutoFit/>
          </a:bodyPr>
          <a:lstStyle/>
          <a:p>
            <a:pPr defTabSz="1624963"/>
            <a:r>
              <a:rPr lang="en-US" sz="2745" spc="-100" dirty="0">
                <a:ln w="3175">
                  <a:noFill/>
                </a:ln>
                <a:gradFill>
                  <a:gsLst>
                    <a:gs pos="0">
                      <a:srgbClr val="002050"/>
                    </a:gs>
                    <a:gs pos="100000">
                      <a:srgbClr val="002050"/>
                    </a:gs>
                  </a:gsLst>
                  <a:lin ang="5400000" scaled="0"/>
                </a:gradFill>
                <a:latin typeface="Segoe UI Light"/>
                <a:cs typeface="Segoe UI" pitchFamily="34" charset="0"/>
              </a:rPr>
              <a:t>Your </a:t>
            </a:r>
          </a:p>
          <a:p>
            <a:pPr defTabSz="1624963"/>
            <a:r>
              <a:rPr lang="en-US" sz="2745" spc="-100" dirty="0">
                <a:ln w="3175">
                  <a:noFill/>
                </a:ln>
                <a:gradFill>
                  <a:gsLst>
                    <a:gs pos="0">
                      <a:srgbClr val="002050"/>
                    </a:gs>
                    <a:gs pos="100000">
                      <a:srgbClr val="002050"/>
                    </a:gs>
                  </a:gsLst>
                  <a:lin ang="5400000" scaled="0"/>
                </a:gradFill>
                <a:latin typeface="Segoe UI Light"/>
                <a:cs typeface="Segoe UI" pitchFamily="34" charset="0"/>
              </a:rPr>
              <a:t>Data </a:t>
            </a:r>
            <a:br>
              <a:rPr lang="en-US" sz="2745" spc="-100" dirty="0">
                <a:ln w="3175">
                  <a:noFill/>
                </a:ln>
                <a:gradFill>
                  <a:gsLst>
                    <a:gs pos="0">
                      <a:srgbClr val="002050"/>
                    </a:gs>
                    <a:gs pos="100000">
                      <a:srgbClr val="002050"/>
                    </a:gs>
                  </a:gsLst>
                  <a:lin ang="5400000" scaled="0"/>
                </a:gradFill>
                <a:latin typeface="Segoe UI Light"/>
                <a:cs typeface="Segoe UI" pitchFamily="34" charset="0"/>
              </a:rPr>
            </a:br>
            <a:r>
              <a:rPr lang="en-US" sz="2745" spc="-100" dirty="0">
                <a:ln w="3175">
                  <a:noFill/>
                </a:ln>
                <a:gradFill>
                  <a:gsLst>
                    <a:gs pos="0">
                      <a:srgbClr val="002050"/>
                    </a:gs>
                    <a:gs pos="100000">
                      <a:srgbClr val="002050"/>
                    </a:gs>
                  </a:gsLst>
                  <a:lin ang="5400000" scaled="0"/>
                </a:gradFill>
                <a:latin typeface="Segoe UI Light"/>
                <a:cs typeface="Segoe UI" pitchFamily="34" charset="0"/>
              </a:rPr>
              <a:t>Center</a:t>
            </a:r>
          </a:p>
        </p:txBody>
      </p:sp>
      <p:grpSp>
        <p:nvGrpSpPr>
          <p:cNvPr id="16" name="Group 15"/>
          <p:cNvGrpSpPr/>
          <p:nvPr/>
        </p:nvGrpSpPr>
        <p:grpSpPr>
          <a:xfrm>
            <a:off x="4268429" y="1184106"/>
            <a:ext cx="7485182" cy="2763977"/>
            <a:chOff x="4354019" y="906462"/>
            <a:chExt cx="7635276" cy="2819400"/>
          </a:xfrm>
        </p:grpSpPr>
        <p:grpSp>
          <p:nvGrpSpPr>
            <p:cNvPr id="4" name="Group 3"/>
            <p:cNvGrpSpPr/>
            <p:nvPr/>
          </p:nvGrpSpPr>
          <p:grpSpPr>
            <a:xfrm>
              <a:off x="4354019" y="906462"/>
              <a:ext cx="7635276" cy="2819400"/>
              <a:chOff x="3728866" y="906462"/>
              <a:chExt cx="7635276" cy="2819400"/>
            </a:xfrm>
          </p:grpSpPr>
          <p:grpSp>
            <p:nvGrpSpPr>
              <p:cNvPr id="40" name="Group 39"/>
              <p:cNvGrpSpPr/>
              <p:nvPr/>
            </p:nvGrpSpPr>
            <p:grpSpPr>
              <a:xfrm>
                <a:off x="4160837" y="906462"/>
                <a:ext cx="7203305" cy="2819400"/>
                <a:chOff x="4160837" y="147188"/>
                <a:chExt cx="7203305" cy="2971800"/>
              </a:xfrm>
            </p:grpSpPr>
            <p:grpSp>
              <p:nvGrpSpPr>
                <p:cNvPr id="38" name="Group 37"/>
                <p:cNvGrpSpPr/>
                <p:nvPr/>
              </p:nvGrpSpPr>
              <p:grpSpPr>
                <a:xfrm>
                  <a:off x="4160837" y="147188"/>
                  <a:ext cx="6324600" cy="2971800"/>
                  <a:chOff x="4160837" y="86882"/>
                  <a:chExt cx="6324600" cy="2971800"/>
                </a:xfrm>
              </p:grpSpPr>
              <p:grpSp>
                <p:nvGrpSpPr>
                  <p:cNvPr id="33" name="Group 32"/>
                  <p:cNvGrpSpPr/>
                  <p:nvPr/>
                </p:nvGrpSpPr>
                <p:grpSpPr>
                  <a:xfrm>
                    <a:off x="4160837" y="210678"/>
                    <a:ext cx="6019800" cy="2848004"/>
                    <a:chOff x="4160837" y="210678"/>
                    <a:chExt cx="6019800" cy="2848004"/>
                  </a:xfrm>
                </p:grpSpPr>
                <p:grpSp>
                  <p:nvGrpSpPr>
                    <p:cNvPr id="27" name="Group 26"/>
                    <p:cNvGrpSpPr/>
                    <p:nvPr/>
                  </p:nvGrpSpPr>
                  <p:grpSpPr>
                    <a:xfrm>
                      <a:off x="4160837" y="210678"/>
                      <a:ext cx="6019800" cy="2848004"/>
                      <a:chOff x="4041859" y="167354"/>
                      <a:chExt cx="6019800" cy="2848004"/>
                    </a:xfrm>
                  </p:grpSpPr>
                  <p:grpSp>
                    <p:nvGrpSpPr>
                      <p:cNvPr id="10" name="Group 9"/>
                      <p:cNvGrpSpPr/>
                      <p:nvPr/>
                    </p:nvGrpSpPr>
                    <p:grpSpPr>
                      <a:xfrm>
                        <a:off x="4041859" y="167354"/>
                        <a:ext cx="6019800" cy="2848004"/>
                        <a:chOff x="4009648" y="24770"/>
                        <a:chExt cx="6019800" cy="2848004"/>
                      </a:xfrm>
                    </p:grpSpPr>
                    <p:sp>
                      <p:nvSpPr>
                        <p:cNvPr id="74" name="Freeform 128"/>
                        <p:cNvSpPr>
                          <a:spLocks noChangeAspect="1"/>
                        </p:cNvSpPr>
                        <p:nvPr/>
                      </p:nvSpPr>
                      <p:spPr bwMode="black">
                        <a:xfrm>
                          <a:off x="4009648" y="24770"/>
                          <a:ext cx="6019800" cy="28480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2">
                            <a:lumMod val="50000"/>
                            <a:lumOff val="50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a:gradFill>
                              <a:gsLst>
                                <a:gs pos="1250">
                                  <a:srgbClr val="505050"/>
                                </a:gs>
                                <a:gs pos="10417">
                                  <a:srgbClr val="505050"/>
                                </a:gs>
                              </a:gsLst>
                              <a:lin ang="5400000" scaled="0"/>
                            </a:gradFill>
                          </a:endParaRPr>
                        </a:p>
                      </p:txBody>
                    </p:sp>
                    <p:grpSp>
                      <p:nvGrpSpPr>
                        <p:cNvPr id="143" name="Group 142"/>
                        <p:cNvGrpSpPr/>
                        <p:nvPr/>
                      </p:nvGrpSpPr>
                      <p:grpSpPr>
                        <a:xfrm>
                          <a:off x="5583001" y="2445177"/>
                          <a:ext cx="3115803" cy="385531"/>
                          <a:chOff x="-2223596" y="2849474"/>
                          <a:chExt cx="3122295" cy="351350"/>
                        </a:xfrm>
                        <a:solidFill>
                          <a:srgbClr val="00B0F0"/>
                        </a:solidFill>
                      </p:grpSpPr>
                      <p:grpSp>
                        <p:nvGrpSpPr>
                          <p:cNvPr id="147" name="Group 146"/>
                          <p:cNvGrpSpPr/>
                          <p:nvPr/>
                        </p:nvGrpSpPr>
                        <p:grpSpPr>
                          <a:xfrm>
                            <a:off x="154831" y="2962317"/>
                            <a:ext cx="743868" cy="99999"/>
                            <a:chOff x="-958809" y="2722716"/>
                            <a:chExt cx="446308" cy="111734"/>
                          </a:xfrm>
                          <a:grpFill/>
                        </p:grpSpPr>
                        <p:cxnSp>
                          <p:nvCxnSpPr>
                            <p:cNvPr id="157" name="Straight Connector 156"/>
                            <p:cNvCxnSpPr/>
                            <p:nvPr/>
                          </p:nvCxnSpPr>
                          <p:spPr>
                            <a:xfrm flipV="1">
                              <a:off x="-958809" y="2781719"/>
                              <a:ext cx="408442" cy="1"/>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78473" y="2722716"/>
                              <a:ext cx="65972" cy="111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srgbClr val="FFFFFF"/>
                                </a:solidFill>
                              </a:endParaRPr>
                            </a:p>
                          </p:txBody>
                        </p:sp>
                      </p:grpSp>
                      <p:grpSp>
                        <p:nvGrpSpPr>
                          <p:cNvPr id="150" name="Group 149"/>
                          <p:cNvGrpSpPr/>
                          <p:nvPr/>
                        </p:nvGrpSpPr>
                        <p:grpSpPr>
                          <a:xfrm rot="16200000">
                            <a:off x="-2045437" y="2784166"/>
                            <a:ext cx="99999" cy="456317"/>
                            <a:chOff x="-1021440" y="2126717"/>
                            <a:chExt cx="59998" cy="509865"/>
                          </a:xfrm>
                          <a:grpFill/>
                        </p:grpSpPr>
                        <p:cxnSp>
                          <p:nvCxnSpPr>
                            <p:cNvPr id="151" name="Straight Connector 150"/>
                            <p:cNvCxnSpPr/>
                            <p:nvPr/>
                          </p:nvCxnSpPr>
                          <p:spPr>
                            <a:xfrm flipV="1">
                              <a:off x="-990600" y="2149576"/>
                              <a:ext cx="0" cy="487006"/>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1021440" y="2126717"/>
                              <a:ext cx="59998" cy="1228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solidFill>
                                  <a:srgbClr val="FFFFFF"/>
                                </a:solidFill>
                              </a:endParaRPr>
                            </a:p>
                          </p:txBody>
                        </p:sp>
                      </p:grpSp>
                      <p:sp>
                        <p:nvSpPr>
                          <p:cNvPr id="144" name="Rectangle 143"/>
                          <p:cNvSpPr/>
                          <p:nvPr/>
                        </p:nvSpPr>
                        <p:spPr>
                          <a:xfrm>
                            <a:off x="-1900161" y="2849474"/>
                            <a:ext cx="2328804" cy="3513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765" dirty="0">
                                <a:solidFill>
                                  <a:srgbClr val="FFFFFF"/>
                                </a:solidFill>
                              </a:rPr>
                              <a:t>Service Bus</a:t>
                            </a:r>
                          </a:p>
                        </p:txBody>
                      </p:sp>
                    </p:grpSp>
                  </p:grpSp>
                  <p:sp>
                    <p:nvSpPr>
                      <p:cNvPr id="60" name="Rectangle 59"/>
                      <p:cNvSpPr/>
                      <p:nvPr/>
                    </p:nvSpPr>
                    <p:spPr bwMode="auto">
                      <a:xfrm>
                        <a:off x="5937975" y="2176644"/>
                        <a:ext cx="2323963" cy="3855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895867" fontAlgn="base">
                          <a:spcBef>
                            <a:spcPct val="0"/>
                          </a:spcBef>
                          <a:spcAft>
                            <a:spcPct val="0"/>
                          </a:spcAft>
                        </a:pPr>
                        <a:r>
                          <a:rPr lang="en-US" sz="1765" dirty="0">
                            <a:solidFill>
                              <a:srgbClr val="FFFFFF"/>
                            </a:solidFill>
                          </a:rPr>
                          <a:t>BizTalk Service</a:t>
                        </a:r>
                      </a:p>
                    </p:txBody>
                  </p:sp>
                </p:grpSp>
                <p:cxnSp>
                  <p:nvCxnSpPr>
                    <p:cNvPr id="89" name="Straight Arrow Connector 88"/>
                    <p:cNvCxnSpPr/>
                    <p:nvPr/>
                  </p:nvCxnSpPr>
                  <p:spPr>
                    <a:xfrm>
                      <a:off x="6294437" y="1460683"/>
                      <a:ext cx="401568" cy="733699"/>
                    </a:xfrm>
                    <a:prstGeom prst="straightConnector1">
                      <a:avLst/>
                    </a:prstGeom>
                    <a:ln w="44450" cap="sq">
                      <a:solidFill>
                        <a:srgbClr val="FFFFFF"/>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7056437" y="883265"/>
                      <a:ext cx="537085" cy="386371"/>
                      <a:chOff x="398936" y="4906597"/>
                      <a:chExt cx="721231" cy="586753"/>
                    </a:xfrm>
                  </p:grpSpPr>
                  <p:sp>
                    <p:nvSpPr>
                      <p:cNvPr id="91" name="Freeform 86"/>
                      <p:cNvSpPr>
                        <a:spLocks noEditPoints="1"/>
                      </p:cNvSpPr>
                      <p:nvPr/>
                    </p:nvSpPr>
                    <p:spPr bwMode="black">
                      <a:xfrm>
                        <a:off x="398936" y="4963823"/>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88"/>
                        <a:endParaRPr lang="en-US" sz="1600">
                          <a:solidFill>
                            <a:srgbClr val="FFFFFF"/>
                          </a:solidFill>
                        </a:endParaRPr>
                      </a:p>
                    </p:txBody>
                  </p:sp>
                  <p:sp>
                    <p:nvSpPr>
                      <p:cNvPr id="93" name="Oval 87"/>
                      <p:cNvSpPr>
                        <a:spLocks noChangeArrowheads="1"/>
                      </p:cNvSpPr>
                      <p:nvPr/>
                    </p:nvSpPr>
                    <p:spPr bwMode="black">
                      <a:xfrm>
                        <a:off x="613397" y="5188910"/>
                        <a:ext cx="97691" cy="976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88"/>
                        <a:endParaRPr lang="en-US" sz="1600">
                          <a:solidFill>
                            <a:srgbClr val="FFFFFF"/>
                          </a:solidFill>
                        </a:endParaRPr>
                      </a:p>
                    </p:txBody>
                  </p:sp>
                  <p:sp>
                    <p:nvSpPr>
                      <p:cNvPr id="94" name="Freeform 88"/>
                      <p:cNvSpPr>
                        <a:spLocks noEditPoints="1"/>
                      </p:cNvSpPr>
                      <p:nvPr/>
                    </p:nvSpPr>
                    <p:spPr bwMode="black">
                      <a:xfrm>
                        <a:off x="853044" y="4906597"/>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88"/>
                        <a:endParaRPr lang="en-US" sz="1600">
                          <a:solidFill>
                            <a:srgbClr val="FFFFFF"/>
                          </a:solidFill>
                        </a:endParaRPr>
                      </a:p>
                    </p:txBody>
                  </p:sp>
                </p:grpSp>
                <p:cxnSp>
                  <p:nvCxnSpPr>
                    <p:cNvPr id="95" name="Straight Arrow Connector 94"/>
                    <p:cNvCxnSpPr/>
                    <p:nvPr/>
                  </p:nvCxnSpPr>
                  <p:spPr>
                    <a:xfrm>
                      <a:off x="7210881" y="1359148"/>
                      <a:ext cx="5260" cy="806340"/>
                    </a:xfrm>
                    <a:prstGeom prst="straightConnector1">
                      <a:avLst/>
                    </a:prstGeom>
                    <a:ln w="44450" cap="sq">
                      <a:solidFill>
                        <a:srgbClr val="FFFFFF"/>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98" name="Freeform 5"/>
                  <p:cNvSpPr>
                    <a:spLocks noEditPoints="1"/>
                  </p:cNvSpPr>
                  <p:nvPr/>
                </p:nvSpPr>
                <p:spPr bwMode="black">
                  <a:xfrm flipH="1">
                    <a:off x="9912496" y="86882"/>
                    <a:ext cx="572941" cy="8696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a:gradFill>
                        <a:gsLst>
                          <a:gs pos="1250">
                            <a:srgbClr val="505050"/>
                          </a:gs>
                          <a:gs pos="10417">
                            <a:srgbClr val="505050"/>
                          </a:gs>
                        </a:gsLst>
                        <a:lin ang="5400000" scaled="0"/>
                      </a:gradFill>
                    </a:endParaRPr>
                  </a:p>
                </p:txBody>
              </p:sp>
              <p:cxnSp>
                <p:nvCxnSpPr>
                  <p:cNvPr id="99" name="Straight Arrow Connector 98"/>
                  <p:cNvCxnSpPr/>
                  <p:nvPr/>
                </p:nvCxnSpPr>
                <p:spPr>
                  <a:xfrm flipH="1">
                    <a:off x="8157815" y="883264"/>
                    <a:ext cx="1590737" cy="1289071"/>
                  </a:xfrm>
                  <a:prstGeom prst="straightConnector1">
                    <a:avLst/>
                  </a:prstGeom>
                  <a:ln w="44450" cap="sq">
                    <a:solidFill>
                      <a:srgbClr val="FFFFFF"/>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9748551" y="959432"/>
                  <a:ext cx="1615591" cy="540351"/>
                </a:xfrm>
                <a:prstGeom prst="rect">
                  <a:avLst/>
                </a:prstGeom>
                <a:noFill/>
              </p:spPr>
              <p:txBody>
                <a:bodyPr wrap="square" lIns="179285" tIns="143428" rIns="179285" bIns="143428" rtlCol="0">
                  <a:spAutoFit/>
                </a:bodyPr>
                <a:lstStyle/>
                <a:p>
                  <a:pPr>
                    <a:lnSpc>
                      <a:spcPct val="90000"/>
                    </a:lnSpc>
                  </a:pPr>
                  <a:r>
                    <a:rPr lang="en-US" sz="1568" dirty="0">
                      <a:solidFill>
                        <a:srgbClr val="A1D8F1"/>
                      </a:solidFill>
                    </a:rPr>
                    <a:t>Partners</a:t>
                  </a:r>
                </a:p>
              </p:txBody>
            </p:sp>
          </p:grpSp>
          <p:grpSp>
            <p:nvGrpSpPr>
              <p:cNvPr id="7" name="Group 6"/>
              <p:cNvGrpSpPr/>
              <p:nvPr/>
            </p:nvGrpSpPr>
            <p:grpSpPr>
              <a:xfrm>
                <a:off x="3728866" y="1309151"/>
                <a:ext cx="2401627" cy="1533250"/>
                <a:chOff x="3728866" y="1309151"/>
                <a:chExt cx="2401627" cy="1533250"/>
              </a:xfrm>
            </p:grpSpPr>
            <p:sp>
              <p:nvSpPr>
                <p:cNvPr id="59" name="Freeform 128"/>
                <p:cNvSpPr>
                  <a:spLocks noChangeAspect="1"/>
                </p:cNvSpPr>
                <p:nvPr/>
              </p:nvSpPr>
              <p:spPr bwMode="black">
                <a:xfrm>
                  <a:off x="3728866" y="1309151"/>
                  <a:ext cx="1642771" cy="77720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r>
                    <a:rPr lang="en-US" sz="1961" spc="-49" dirty="0">
                      <a:gradFill>
                        <a:gsLst>
                          <a:gs pos="1250">
                            <a:srgbClr val="505050"/>
                          </a:gs>
                          <a:gs pos="10417">
                            <a:srgbClr val="505050"/>
                          </a:gs>
                        </a:gsLst>
                        <a:lin ang="5400000" scaled="0"/>
                      </a:gradFill>
                    </a:rPr>
                    <a:t>SaaS</a:t>
                  </a:r>
                </a:p>
                <a:p>
                  <a:pPr algn="ctr" defTabSz="896091" fontAlgn="base">
                    <a:lnSpc>
                      <a:spcPct val="90000"/>
                    </a:lnSpc>
                    <a:spcBef>
                      <a:spcPct val="0"/>
                    </a:spcBef>
                    <a:spcAft>
                      <a:spcPct val="0"/>
                    </a:spcAft>
                  </a:pPr>
                  <a:r>
                    <a:rPr lang="en-US" sz="1961" spc="-49" dirty="0">
                      <a:gradFill>
                        <a:gsLst>
                          <a:gs pos="1250">
                            <a:srgbClr val="505050"/>
                          </a:gs>
                          <a:gs pos="10417">
                            <a:srgbClr val="505050"/>
                          </a:gs>
                        </a:gsLst>
                        <a:lin ang="5400000" scaled="0"/>
                      </a:gradFill>
                    </a:rPr>
                    <a:t>Apps</a:t>
                  </a:r>
                </a:p>
              </p:txBody>
            </p:sp>
            <p:cxnSp>
              <p:nvCxnSpPr>
                <p:cNvPr id="62" name="Straight Arrow Connector 61"/>
                <p:cNvCxnSpPr/>
                <p:nvPr/>
              </p:nvCxnSpPr>
              <p:spPr>
                <a:xfrm>
                  <a:off x="4776029" y="2108329"/>
                  <a:ext cx="1354464" cy="734072"/>
                </a:xfrm>
                <a:prstGeom prst="straightConnector1">
                  <a:avLst/>
                </a:prstGeom>
                <a:ln w="44450" cap="sq">
                  <a:solidFill>
                    <a:srgbClr val="FFFFFF"/>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pic>
            <p:nvPicPr>
              <p:cNvPr id="114" name="Picture 4" descr="\\MAGNUM\Projects\Microsoft\Cloud Power FY12\Design\ICONS_PNG\IIS-MULTI-TENANCY.png"/>
              <p:cNvPicPr>
                <a:picLocks noChangeAspect="1" noChangeArrowheads="1"/>
              </p:cNvPicPr>
              <p:nvPr/>
            </p:nvPicPr>
            <p:blipFill>
              <a:blip r:embed="rId5" cstate="print">
                <a:biLevel thresh="25000"/>
              </a:blip>
              <a:srcRect/>
              <a:stretch>
                <a:fillRect/>
              </a:stretch>
            </p:blipFill>
            <p:spPr bwMode="auto">
              <a:xfrm>
                <a:off x="5829665" y="1485299"/>
                <a:ext cx="869669" cy="825071"/>
              </a:xfrm>
              <a:prstGeom prst="rect">
                <a:avLst/>
              </a:prstGeom>
              <a:noFill/>
            </p:spPr>
          </p:pic>
        </p:grpSp>
        <p:sp>
          <p:nvSpPr>
            <p:cNvPr id="117" name="TextBox 116"/>
            <p:cNvSpPr txBox="1"/>
            <p:nvPr/>
          </p:nvSpPr>
          <p:spPr>
            <a:xfrm>
              <a:off x="7034218" y="1055993"/>
              <a:ext cx="1316665" cy="683222"/>
            </a:xfrm>
            <a:prstGeom prst="rect">
              <a:avLst/>
            </a:prstGeom>
            <a:noFill/>
          </p:spPr>
          <p:txBody>
            <a:bodyPr wrap="square" lIns="179259" tIns="143407" rIns="179259" bIns="143407" rtlCol="0">
              <a:spAutoFit/>
            </a:bodyPr>
            <a:lstStyle/>
            <a:p>
              <a:pPr>
                <a:lnSpc>
                  <a:spcPct val="90000"/>
                </a:lnSpc>
              </a:pPr>
              <a:r>
                <a:rPr lang="en-US" sz="1372" kern="0" dirty="0">
                  <a:solidFill>
                    <a:srgbClr val="FFFFFF"/>
                  </a:solidFill>
                </a:rPr>
                <a:t>Microsoft Azure</a:t>
              </a:r>
            </a:p>
          </p:txBody>
        </p:sp>
      </p:grpSp>
      <p:sp>
        <p:nvSpPr>
          <p:cNvPr id="116" name="Rectangle 115"/>
          <p:cNvSpPr/>
          <p:nvPr/>
        </p:nvSpPr>
        <p:spPr bwMode="auto">
          <a:xfrm>
            <a:off x="7457250" y="3948082"/>
            <a:ext cx="419026" cy="260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6532075" y="4349263"/>
            <a:ext cx="2278279" cy="3410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895867" fontAlgn="base">
              <a:spcBef>
                <a:spcPct val="0"/>
              </a:spcBef>
              <a:spcAft>
                <a:spcPct val="0"/>
              </a:spcAft>
            </a:pPr>
            <a:r>
              <a:rPr lang="en-US" sz="1568" dirty="0">
                <a:solidFill>
                  <a:srgbClr val="FFFFFF"/>
                </a:solidFill>
              </a:rPr>
              <a:t>BizTalk Adapter Service</a:t>
            </a:r>
          </a:p>
        </p:txBody>
      </p:sp>
    </p:spTree>
    <p:extLst>
      <p:ext uri="{BB962C8B-B14F-4D97-AF65-F5344CB8AC3E}">
        <p14:creationId xmlns:p14="http://schemas.microsoft.com/office/powerpoint/2010/main" val="1796434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578E-6 6.44576E-7 L -0.00153 0.05969 " pathEditMode="relative" rAng="0" ptsTypes="AA">
                                      <p:cBhvr>
                                        <p:cTn id="6" dur="2000" fill="hold"/>
                                        <p:tgtEl>
                                          <p:spTgt spid="16"/>
                                        </p:tgtEl>
                                        <p:attrNameLst>
                                          <p:attrName>ppt_x</p:attrName>
                                          <p:attrName>ppt_y</p:attrName>
                                        </p:attrNameLst>
                                      </p:cBhvr>
                                      <p:rCtr x="-77" y="2973"/>
                                    </p:animMotion>
                                  </p:childTnLst>
                                </p:cTn>
                              </p:par>
                              <p:par>
                                <p:cTn id="7" presetID="1" presetClass="exit"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hidden"/>
                                      </p:to>
                                    </p:set>
                                  </p:childTnLst>
                                </p:cTn>
                              </p:par>
                              <p:par>
                                <p:cTn id="9" presetID="10" presetClass="exit" presetSubtype="0" fill="hold" grpId="0" nodeType="withEffect">
                                  <p:stCondLst>
                                    <p:cond delay="0"/>
                                  </p:stCondLst>
                                  <p:childTnLst>
                                    <p:animEffect transition="out" filter="fade">
                                      <p:cBhvr>
                                        <p:cTn id="10" dur="500"/>
                                        <p:tgtEl>
                                          <p:spTgt spid="142"/>
                                        </p:tgtEl>
                                      </p:cBhvr>
                                    </p:animEffect>
                                    <p:set>
                                      <p:cBhvr>
                                        <p:cTn id="11" dur="1" fill="hold">
                                          <p:stCondLst>
                                            <p:cond delay="499"/>
                                          </p:stCondLst>
                                        </p:cTn>
                                        <p:tgtEl>
                                          <p:spTgt spid="142"/>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16"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5"/>
            <a:ext cx="11151917" cy="651653"/>
          </a:xfrm>
        </p:spPr>
        <p:txBody>
          <a:bodyPr vert="horz" wrap="square" lIns="0" tIns="0" rIns="0" bIns="0" rtlCol="0" anchor="t">
            <a:spAutoFit/>
          </a:bodyPr>
          <a:lstStyle/>
          <a:p>
            <a:r>
              <a:rPr lang="en-US" sz="4705" dirty="0"/>
              <a:t>Bridges in BizTalk Services</a:t>
            </a:r>
          </a:p>
        </p:txBody>
      </p:sp>
      <p:pic>
        <p:nvPicPr>
          <p:cNvPr id="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17" y="1351870"/>
            <a:ext cx="10775773" cy="313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1"/>
          <p:cNvSpPr txBox="1">
            <a:spLocks/>
          </p:cNvSpPr>
          <p:nvPr/>
        </p:nvSpPr>
        <p:spPr>
          <a:xfrm>
            <a:off x="263948" y="4527419"/>
            <a:ext cx="11424439" cy="1867650"/>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tx1"/>
                </a:solidFill>
                <a:latin typeface="+mn-lt"/>
              </a:rPr>
              <a:t>Basic building block for building your integration platform</a:t>
            </a:r>
          </a:p>
          <a:p>
            <a:pPr marL="0" indent="0">
              <a:buNone/>
            </a:pPr>
            <a:endParaRPr lang="en-US" sz="1400" dirty="0">
              <a:solidFill>
                <a:schemeClr val="tx1"/>
              </a:solidFill>
              <a:latin typeface="+mn-lt"/>
            </a:endParaRPr>
          </a:p>
          <a:p>
            <a:pPr marL="0" indent="0">
              <a:buNone/>
            </a:pPr>
            <a:r>
              <a:rPr lang="en-US" sz="2400" dirty="0">
                <a:solidFill>
                  <a:schemeClr val="tx1"/>
                </a:solidFill>
                <a:latin typeface="+mn-lt"/>
              </a:rPr>
              <a:t>A Bridge is a single message processing unit with 3 parts: </a:t>
            </a:r>
          </a:p>
          <a:p>
            <a:pPr marL="285750" lvl="1" indent="-285750"/>
            <a:r>
              <a:rPr lang="en-US" sz="1400" b="1" dirty="0">
                <a:solidFill>
                  <a:schemeClr val="tx1"/>
                </a:solidFill>
              </a:rPr>
              <a:t>Sources</a:t>
            </a:r>
            <a:r>
              <a:rPr lang="en-US" sz="1400" dirty="0">
                <a:solidFill>
                  <a:schemeClr val="tx1"/>
                </a:solidFill>
              </a:rPr>
              <a:t>:  From where the messages originate</a:t>
            </a:r>
          </a:p>
          <a:p>
            <a:pPr marL="285750" lvl="1" indent="-285750"/>
            <a:r>
              <a:rPr lang="en-US" sz="1400" b="1" dirty="0">
                <a:solidFill>
                  <a:schemeClr val="tx1"/>
                </a:solidFill>
              </a:rPr>
              <a:t>Pipeline</a:t>
            </a:r>
            <a:r>
              <a:rPr lang="en-US" sz="1400" dirty="0">
                <a:solidFill>
                  <a:schemeClr val="tx1"/>
                </a:solidFill>
              </a:rPr>
              <a:t>:  Which processes the messages [Flat file, XML, Pass-through]</a:t>
            </a:r>
          </a:p>
          <a:p>
            <a:pPr marL="285750" lvl="1" indent="-285750"/>
            <a:r>
              <a:rPr lang="en-US" sz="1400" b="1" dirty="0">
                <a:solidFill>
                  <a:schemeClr val="tx1"/>
                </a:solidFill>
              </a:rPr>
              <a:t>Destinations</a:t>
            </a:r>
            <a:r>
              <a:rPr lang="en-US" sz="1400" dirty="0">
                <a:solidFill>
                  <a:schemeClr val="tx1"/>
                </a:solidFill>
              </a:rPr>
              <a:t>:  Where the messages are sent to</a:t>
            </a:r>
          </a:p>
        </p:txBody>
      </p:sp>
    </p:spTree>
    <p:extLst>
      <p:ext uri="{BB962C8B-B14F-4D97-AF65-F5344CB8AC3E}">
        <p14:creationId xmlns:p14="http://schemas.microsoft.com/office/powerpoint/2010/main" val="73414808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t">
            <a:spAutoFit/>
          </a:bodyPr>
          <a:lstStyle/>
          <a:p>
            <a:r>
              <a:rPr lang="en-US" sz="4705" dirty="0"/>
              <a:t>Hybrid Connectivity</a:t>
            </a:r>
          </a:p>
        </p:txBody>
      </p:sp>
      <p:sp>
        <p:nvSpPr>
          <p:cNvPr id="21" name="Can 20"/>
          <p:cNvSpPr/>
          <p:nvPr/>
        </p:nvSpPr>
        <p:spPr bwMode="auto">
          <a:xfrm>
            <a:off x="1465130" y="5817572"/>
            <a:ext cx="1457356" cy="859729"/>
          </a:xfrm>
          <a:prstGeom prst="can">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Database</a:t>
            </a:r>
          </a:p>
        </p:txBody>
      </p:sp>
      <p:sp>
        <p:nvSpPr>
          <p:cNvPr id="22" name="Can 21"/>
          <p:cNvSpPr/>
          <p:nvPr/>
        </p:nvSpPr>
        <p:spPr bwMode="auto">
          <a:xfrm>
            <a:off x="3819072" y="5817572"/>
            <a:ext cx="1457356" cy="859729"/>
          </a:xfrm>
          <a:prstGeom prst="can">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ERP</a:t>
            </a:r>
          </a:p>
        </p:txBody>
      </p:sp>
      <p:sp>
        <p:nvSpPr>
          <p:cNvPr id="23" name="Rectangle 22"/>
          <p:cNvSpPr/>
          <p:nvPr/>
        </p:nvSpPr>
        <p:spPr>
          <a:xfrm>
            <a:off x="496749" y="4287953"/>
            <a:ext cx="11203721" cy="259864"/>
          </a:xfrm>
          <a:prstGeom prst="rect">
            <a:avLst/>
          </a:prstGeom>
          <a:pattFill prst="horzBrick">
            <a:fgClr>
              <a:srgbClr val="C0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7" dirty="0">
              <a:solidFill>
                <a:srgbClr val="FFFFFF"/>
              </a:solidFill>
            </a:endParaRPr>
          </a:p>
        </p:txBody>
      </p:sp>
      <p:sp>
        <p:nvSpPr>
          <p:cNvPr id="29" name="Rectangle 28"/>
          <p:cNvSpPr/>
          <p:nvPr/>
        </p:nvSpPr>
        <p:spPr bwMode="auto">
          <a:xfrm>
            <a:off x="6173014" y="4892560"/>
            <a:ext cx="3435808" cy="1409729"/>
          </a:xfrm>
          <a:prstGeom prst="rect">
            <a:avLst/>
          </a:prstGeom>
          <a:solidFill>
            <a:schemeClr val="accent1">
              <a:lumMod val="75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59" tIns="143407" rIns="179259" bIns="143407" numCol="1" spcCol="0" rtlCol="0" fromWordArt="0" anchor="b"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BizTalk Adapter Service</a:t>
            </a:r>
          </a:p>
        </p:txBody>
      </p:sp>
      <p:sp>
        <p:nvSpPr>
          <p:cNvPr id="30" name="Rectangle 29"/>
          <p:cNvSpPr/>
          <p:nvPr/>
        </p:nvSpPr>
        <p:spPr>
          <a:xfrm>
            <a:off x="10505408" y="4757443"/>
            <a:ext cx="1195063" cy="532543"/>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75" dirty="0">
                <a:solidFill>
                  <a:srgbClr val="000000"/>
                </a:solidFill>
              </a:rPr>
              <a:t>Server Explorer</a:t>
            </a:r>
          </a:p>
          <a:p>
            <a:pPr algn="ctr"/>
            <a:r>
              <a:rPr lang="en-US" sz="1175" dirty="0">
                <a:solidFill>
                  <a:srgbClr val="000000"/>
                </a:solidFill>
              </a:rPr>
              <a:t>(Visual Studio)</a:t>
            </a:r>
          </a:p>
        </p:txBody>
      </p:sp>
      <p:sp>
        <p:nvSpPr>
          <p:cNvPr id="31" name="Rectangle 30"/>
          <p:cNvSpPr/>
          <p:nvPr/>
        </p:nvSpPr>
        <p:spPr>
          <a:xfrm>
            <a:off x="10505408" y="5585351"/>
            <a:ext cx="1195063" cy="532543"/>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75" dirty="0">
                <a:solidFill>
                  <a:srgbClr val="000000"/>
                </a:solidFill>
              </a:rPr>
              <a:t>PowerShell </a:t>
            </a:r>
            <a:r>
              <a:rPr lang="en-US" sz="1175" dirty="0" err="1">
                <a:solidFill>
                  <a:srgbClr val="000000"/>
                </a:solidFill>
              </a:rPr>
              <a:t>CmdLets</a:t>
            </a:r>
            <a:endParaRPr lang="en-US" sz="1175" dirty="0">
              <a:solidFill>
                <a:srgbClr val="000000"/>
              </a:solidFill>
            </a:endParaRPr>
          </a:p>
        </p:txBody>
      </p:sp>
      <p:sp>
        <p:nvSpPr>
          <p:cNvPr id="32" name="Rounded Rectangle 31"/>
          <p:cNvSpPr/>
          <p:nvPr/>
        </p:nvSpPr>
        <p:spPr>
          <a:xfrm>
            <a:off x="8261544" y="5146905"/>
            <a:ext cx="1158171" cy="4481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75" dirty="0">
                <a:solidFill>
                  <a:srgbClr val="000000"/>
                </a:solidFill>
              </a:rPr>
              <a:t>Management Service</a:t>
            </a:r>
          </a:p>
        </p:txBody>
      </p:sp>
      <p:sp>
        <p:nvSpPr>
          <p:cNvPr id="33" name="Up-Down Arrow 32"/>
          <p:cNvSpPr/>
          <p:nvPr/>
        </p:nvSpPr>
        <p:spPr>
          <a:xfrm rot="4522394">
            <a:off x="9917279" y="4667837"/>
            <a:ext cx="127457" cy="111719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65">
              <a:solidFill>
                <a:srgbClr val="000000"/>
              </a:solidFill>
            </a:endParaRPr>
          </a:p>
        </p:txBody>
      </p:sp>
      <p:sp>
        <p:nvSpPr>
          <p:cNvPr id="34" name="Up-Down Arrow 33"/>
          <p:cNvSpPr/>
          <p:nvPr/>
        </p:nvSpPr>
        <p:spPr>
          <a:xfrm rot="6292350">
            <a:off x="9911742" y="5108522"/>
            <a:ext cx="128763" cy="111719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65">
              <a:solidFill>
                <a:srgbClr val="000000"/>
              </a:solidFill>
            </a:endParaRPr>
          </a:p>
        </p:txBody>
      </p:sp>
      <p:sp>
        <p:nvSpPr>
          <p:cNvPr id="35" name="TextBox 34"/>
          <p:cNvSpPr txBox="1"/>
          <p:nvPr/>
        </p:nvSpPr>
        <p:spPr>
          <a:xfrm>
            <a:off x="9713830" y="5293397"/>
            <a:ext cx="785681" cy="276832"/>
          </a:xfrm>
          <a:prstGeom prst="rect">
            <a:avLst/>
          </a:prstGeom>
          <a:noFill/>
        </p:spPr>
        <p:txBody>
          <a:bodyPr wrap="none" rtlCol="0">
            <a:spAutoFit/>
          </a:bodyPr>
          <a:lstStyle/>
          <a:p>
            <a:r>
              <a:rPr lang="en-US" sz="1175" dirty="0">
                <a:solidFill>
                  <a:srgbClr val="FFFFFF"/>
                </a:solidFill>
                <a:ea typeface="Segoe UI" pitchFamily="34" charset="0"/>
                <a:cs typeface="Segoe UI" pitchFamily="34" charset="0"/>
              </a:rPr>
              <a:t>REST API</a:t>
            </a:r>
          </a:p>
        </p:txBody>
      </p:sp>
      <p:sp>
        <p:nvSpPr>
          <p:cNvPr id="36" name="Rounded Rectangle 35"/>
          <p:cNvSpPr/>
          <p:nvPr/>
        </p:nvSpPr>
        <p:spPr>
          <a:xfrm>
            <a:off x="6394766" y="5146905"/>
            <a:ext cx="1217794" cy="4481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75" dirty="0">
                <a:solidFill>
                  <a:srgbClr val="000000"/>
                </a:solidFill>
              </a:rPr>
              <a:t>Lob Relay (Service Host)</a:t>
            </a:r>
          </a:p>
        </p:txBody>
      </p:sp>
      <p:cxnSp>
        <p:nvCxnSpPr>
          <p:cNvPr id="45" name="Elbow Connector 44"/>
          <p:cNvCxnSpPr/>
          <p:nvPr/>
        </p:nvCxnSpPr>
        <p:spPr>
          <a:xfrm rot="5400000">
            <a:off x="8177975" y="2583770"/>
            <a:ext cx="1121928" cy="3478761"/>
          </a:xfrm>
          <a:prstGeom prst="bentConnector3">
            <a:avLst>
              <a:gd name="adj1" fmla="val 43034"/>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6" idx="1"/>
            <a:endCxn id="22" idx="1"/>
          </p:cNvCxnSpPr>
          <p:nvPr/>
        </p:nvCxnSpPr>
        <p:spPr>
          <a:xfrm rot="10800000" flipV="1">
            <a:off x="4547751" y="5370978"/>
            <a:ext cx="1847017" cy="446593"/>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21" idx="1"/>
          </p:cNvCxnSpPr>
          <p:nvPr/>
        </p:nvCxnSpPr>
        <p:spPr>
          <a:xfrm rot="10800000" flipV="1">
            <a:off x="2193809" y="5370978"/>
            <a:ext cx="4200965" cy="446593"/>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526409" y="5393724"/>
            <a:ext cx="1089681" cy="455663"/>
          </a:xfrm>
          <a:prstGeom prst="rect">
            <a:avLst/>
          </a:prstGeom>
          <a:noFill/>
        </p:spPr>
        <p:txBody>
          <a:bodyPr wrap="none" lIns="179259" tIns="143407" rIns="179259" bIns="143407" rtlCol="0">
            <a:spAutoFit/>
          </a:bodyPr>
          <a:lstStyle/>
          <a:p>
            <a:pPr>
              <a:lnSpc>
                <a:spcPct val="90000"/>
              </a:lnSpc>
            </a:pPr>
            <a:r>
              <a:rPr lang="en-US" sz="1175" dirty="0">
                <a:gradFill>
                  <a:gsLst>
                    <a:gs pos="2917">
                      <a:srgbClr val="FFFFFF"/>
                    </a:gs>
                    <a:gs pos="30000">
                      <a:srgbClr val="FFFFFF"/>
                    </a:gs>
                  </a:gsLst>
                  <a:lin ang="5400000" scaled="0"/>
                </a:gradFill>
              </a:rPr>
              <a:t>Lob Target</a:t>
            </a:r>
          </a:p>
        </p:txBody>
      </p:sp>
      <p:sp>
        <p:nvSpPr>
          <p:cNvPr id="58" name="TextBox 57"/>
          <p:cNvSpPr txBox="1"/>
          <p:nvPr/>
        </p:nvSpPr>
        <p:spPr>
          <a:xfrm>
            <a:off x="2137353" y="5370978"/>
            <a:ext cx="1089681" cy="455663"/>
          </a:xfrm>
          <a:prstGeom prst="rect">
            <a:avLst/>
          </a:prstGeom>
          <a:noFill/>
        </p:spPr>
        <p:txBody>
          <a:bodyPr wrap="none" lIns="179259" tIns="143407" rIns="179259" bIns="143407" rtlCol="0">
            <a:spAutoFit/>
          </a:bodyPr>
          <a:lstStyle/>
          <a:p>
            <a:pPr>
              <a:lnSpc>
                <a:spcPct val="90000"/>
              </a:lnSpc>
            </a:pPr>
            <a:r>
              <a:rPr lang="en-US" sz="1175" dirty="0">
                <a:gradFill>
                  <a:gsLst>
                    <a:gs pos="2917">
                      <a:srgbClr val="FFFFFF"/>
                    </a:gs>
                    <a:gs pos="30000">
                      <a:srgbClr val="FFFFFF"/>
                    </a:gs>
                  </a:gsLst>
                  <a:lin ang="5400000" scaled="0"/>
                </a:gradFill>
              </a:rPr>
              <a:t>Lob Target</a:t>
            </a:r>
          </a:p>
        </p:txBody>
      </p:sp>
      <p:sp>
        <p:nvSpPr>
          <p:cNvPr id="38" name="Rectangle 37"/>
          <p:cNvSpPr/>
          <p:nvPr/>
        </p:nvSpPr>
        <p:spPr bwMode="auto">
          <a:xfrm>
            <a:off x="496749" y="1591543"/>
            <a:ext cx="2026201" cy="14266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Cloud Application</a:t>
            </a:r>
          </a:p>
        </p:txBody>
      </p:sp>
      <p:cxnSp>
        <p:nvCxnSpPr>
          <p:cNvPr id="39" name="Straight Arrow Connector 38"/>
          <p:cNvCxnSpPr/>
          <p:nvPr/>
        </p:nvCxnSpPr>
        <p:spPr>
          <a:xfrm flipV="1">
            <a:off x="2352031" y="2262140"/>
            <a:ext cx="1140909" cy="567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553" y="2313006"/>
            <a:ext cx="820443" cy="549829"/>
          </a:xfrm>
          <a:prstGeom prst="rect">
            <a:avLst/>
          </a:prstGeom>
        </p:spPr>
      </p:pic>
      <p:sp>
        <p:nvSpPr>
          <p:cNvPr id="48" name="Rectangle 47"/>
          <p:cNvSpPr/>
          <p:nvPr/>
        </p:nvSpPr>
        <p:spPr bwMode="auto">
          <a:xfrm>
            <a:off x="9367419" y="2024728"/>
            <a:ext cx="1643212" cy="44659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Blob</a:t>
            </a:r>
          </a:p>
        </p:txBody>
      </p:sp>
      <p:sp>
        <p:nvSpPr>
          <p:cNvPr id="50" name="Rectangle 49"/>
          <p:cNvSpPr/>
          <p:nvPr/>
        </p:nvSpPr>
        <p:spPr bwMode="auto">
          <a:xfrm>
            <a:off x="9351119" y="427799"/>
            <a:ext cx="1643212" cy="44659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Service Bus</a:t>
            </a:r>
          </a:p>
        </p:txBody>
      </p:sp>
      <p:sp>
        <p:nvSpPr>
          <p:cNvPr id="51" name="Rectangle 50"/>
          <p:cNvSpPr/>
          <p:nvPr/>
        </p:nvSpPr>
        <p:spPr bwMode="auto">
          <a:xfrm>
            <a:off x="6138860" y="2053680"/>
            <a:ext cx="2251958" cy="39694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a:lnSpc>
                <a:spcPct val="90000"/>
              </a:lnSpc>
              <a:spcAft>
                <a:spcPts val="588"/>
              </a:spcAft>
            </a:pPr>
            <a:r>
              <a:rPr lang="en-GB" sz="1961" dirty="0">
                <a:gradFill>
                  <a:gsLst>
                    <a:gs pos="2917">
                      <a:schemeClr val="tx1"/>
                    </a:gs>
                    <a:gs pos="30000">
                      <a:schemeClr val="tx1"/>
                    </a:gs>
                  </a:gsLst>
                  <a:lin ang="5400000" scaled="0"/>
                </a:gradFill>
              </a:rPr>
              <a:t>Month &lt;&gt; “July”</a:t>
            </a:r>
          </a:p>
        </p:txBody>
      </p:sp>
      <p:sp>
        <p:nvSpPr>
          <p:cNvPr id="52" name="Rectangle 51"/>
          <p:cNvSpPr/>
          <p:nvPr/>
        </p:nvSpPr>
        <p:spPr bwMode="auto">
          <a:xfrm>
            <a:off x="6138860" y="1080301"/>
            <a:ext cx="2251958" cy="4530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a:lnSpc>
                <a:spcPct val="90000"/>
              </a:lnSpc>
              <a:spcAft>
                <a:spcPts val="588"/>
              </a:spcAft>
            </a:pPr>
            <a:r>
              <a:rPr lang="en-GB" sz="1961" dirty="0">
                <a:gradFill>
                  <a:gsLst>
                    <a:gs pos="2917">
                      <a:schemeClr val="tx1"/>
                    </a:gs>
                    <a:gs pos="30000">
                      <a:schemeClr val="tx1"/>
                    </a:gs>
                  </a:gsLst>
                  <a:lin ang="5400000" scaled="0"/>
                </a:gradFill>
              </a:rPr>
              <a:t>Month=‘July’</a:t>
            </a:r>
          </a:p>
        </p:txBody>
      </p:sp>
      <p:sp>
        <p:nvSpPr>
          <p:cNvPr id="54" name="Freeform 128"/>
          <p:cNvSpPr>
            <a:spLocks noChangeAspect="1"/>
          </p:cNvSpPr>
          <p:nvPr/>
        </p:nvSpPr>
        <p:spPr bwMode="black">
          <a:xfrm>
            <a:off x="3499551" y="1496205"/>
            <a:ext cx="1944948" cy="12577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5919" fontAlgn="base">
              <a:lnSpc>
                <a:spcPct val="90000"/>
              </a:lnSpc>
              <a:spcBef>
                <a:spcPct val="0"/>
              </a:spcBef>
              <a:spcAft>
                <a:spcPct val="0"/>
              </a:spcAft>
            </a:pPr>
            <a:endParaRPr lang="en-US" sz="1961" spc="-49">
              <a:gradFill>
                <a:gsLst>
                  <a:gs pos="1250">
                    <a:srgbClr val="000000"/>
                  </a:gs>
                  <a:gs pos="10417">
                    <a:srgbClr val="000000"/>
                  </a:gs>
                </a:gsLst>
                <a:lin ang="5400000" scaled="0"/>
              </a:gradFill>
            </a:endParaRPr>
          </a:p>
        </p:txBody>
      </p:sp>
      <p:cxnSp>
        <p:nvCxnSpPr>
          <p:cNvPr id="55" name="Elbow Connector 54"/>
          <p:cNvCxnSpPr>
            <a:stCxn id="52" idx="3"/>
            <a:endCxn id="50" idx="1"/>
          </p:cNvCxnSpPr>
          <p:nvPr/>
        </p:nvCxnSpPr>
        <p:spPr>
          <a:xfrm flipV="1">
            <a:off x="8390819" y="651096"/>
            <a:ext cx="960301" cy="65571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51" idx="3"/>
            <a:endCxn id="48" idx="1"/>
          </p:cNvCxnSpPr>
          <p:nvPr/>
        </p:nvCxnSpPr>
        <p:spPr>
          <a:xfrm flipV="1">
            <a:off x="8390818" y="2248025"/>
            <a:ext cx="976601" cy="412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4" idx="8"/>
            <a:endCxn id="52" idx="1"/>
          </p:cNvCxnSpPr>
          <p:nvPr/>
        </p:nvCxnSpPr>
        <p:spPr>
          <a:xfrm flipV="1">
            <a:off x="5444499" y="1306814"/>
            <a:ext cx="694362" cy="94581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4" idx="8"/>
            <a:endCxn id="51" idx="1"/>
          </p:cNvCxnSpPr>
          <p:nvPr/>
        </p:nvCxnSpPr>
        <p:spPr>
          <a:xfrm flipV="1">
            <a:off x="5444499" y="2252152"/>
            <a:ext cx="694362" cy="4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3"/>
          <a:stretch>
            <a:fillRect/>
          </a:stretch>
        </p:blipFill>
        <p:spPr>
          <a:xfrm>
            <a:off x="10764661" y="227320"/>
            <a:ext cx="666697" cy="754530"/>
          </a:xfrm>
          <a:prstGeom prst="rect">
            <a:avLst/>
          </a:prstGeom>
        </p:spPr>
      </p:pic>
      <p:pic>
        <p:nvPicPr>
          <p:cNvPr id="63" name="Picture 2" descr="https://az213233.vo.msecnd.net/Content/3.6.00298.3.130702-1421/Storage/Stor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0969" y="1595158"/>
            <a:ext cx="1348408" cy="674206"/>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bwMode="auto">
          <a:xfrm>
            <a:off x="6138860" y="2953338"/>
            <a:ext cx="2355133" cy="39694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a:lnSpc>
                <a:spcPct val="90000"/>
              </a:lnSpc>
              <a:spcAft>
                <a:spcPts val="588"/>
              </a:spcAft>
            </a:pPr>
            <a:r>
              <a:rPr lang="en-GB" sz="1961" dirty="0">
                <a:gradFill>
                  <a:gsLst>
                    <a:gs pos="2917">
                      <a:schemeClr val="tx1"/>
                    </a:gs>
                    <a:gs pos="30000">
                      <a:schemeClr val="tx1"/>
                    </a:gs>
                  </a:gsLst>
                  <a:lin ang="5400000" scaled="0"/>
                </a:gradFill>
              </a:rPr>
              <a:t>Month = “August”</a:t>
            </a:r>
          </a:p>
        </p:txBody>
      </p:sp>
      <p:sp>
        <p:nvSpPr>
          <p:cNvPr id="65" name="Rectangle 64"/>
          <p:cNvSpPr/>
          <p:nvPr/>
        </p:nvSpPr>
        <p:spPr bwMode="auto">
          <a:xfrm>
            <a:off x="9346453" y="3294446"/>
            <a:ext cx="1643212" cy="44659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567" dirty="0">
                <a:gradFill>
                  <a:gsLst>
                    <a:gs pos="0">
                      <a:srgbClr val="FFFFFF"/>
                    </a:gs>
                    <a:gs pos="100000">
                      <a:srgbClr val="FFFFFF"/>
                    </a:gs>
                  </a:gsLst>
                  <a:lin ang="5400000" scaled="0"/>
                </a:gradFill>
                <a:ea typeface="Segoe UI" pitchFamily="34" charset="0"/>
                <a:cs typeface="Segoe UI" pitchFamily="34" charset="0"/>
              </a:rPr>
              <a:t>Service Bus</a:t>
            </a:r>
          </a:p>
        </p:txBody>
      </p:sp>
      <p:pic>
        <p:nvPicPr>
          <p:cNvPr id="66" name="Picture 65"/>
          <p:cNvPicPr>
            <a:picLocks noChangeAspect="1"/>
          </p:cNvPicPr>
          <p:nvPr/>
        </p:nvPicPr>
        <p:blipFill>
          <a:blip r:embed="rId3"/>
          <a:stretch>
            <a:fillRect/>
          </a:stretch>
        </p:blipFill>
        <p:spPr>
          <a:xfrm>
            <a:off x="10759994" y="3093967"/>
            <a:ext cx="666697" cy="754530"/>
          </a:xfrm>
          <a:prstGeom prst="rect">
            <a:avLst/>
          </a:prstGeom>
        </p:spPr>
      </p:pic>
      <p:cxnSp>
        <p:nvCxnSpPr>
          <p:cNvPr id="24" name="Elbow Connector 23"/>
          <p:cNvCxnSpPr>
            <a:stCxn id="54" idx="8"/>
            <a:endCxn id="64" idx="1"/>
          </p:cNvCxnSpPr>
          <p:nvPr/>
        </p:nvCxnSpPr>
        <p:spPr>
          <a:xfrm>
            <a:off x="5444499" y="2252630"/>
            <a:ext cx="694362" cy="89918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4" idx="3"/>
            <a:endCxn id="65" idx="1"/>
          </p:cNvCxnSpPr>
          <p:nvPr/>
        </p:nvCxnSpPr>
        <p:spPr>
          <a:xfrm>
            <a:off x="8493994" y="3151810"/>
            <a:ext cx="852459" cy="36593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6371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723014"/>
            <a:ext cx="12192000" cy="5486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https://fbcdn-sphotos-e-a.akamaihd.net/hphotos-ak-prn2/t31.0-8/857128_10151458831884621_1711187426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811" y="963930"/>
            <a:ext cx="4171924" cy="32097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78792" y="100962"/>
            <a:ext cx="4371943" cy="545217"/>
          </a:xfrm>
        </p:spPr>
        <p:txBody>
          <a:bodyPr>
            <a:noAutofit/>
          </a:bodyPr>
          <a:lstStyle/>
          <a:p>
            <a:r>
              <a:rPr lang="pt-PT" sz="3600" dirty="0" smtClean="0">
                <a:solidFill>
                  <a:schemeClr val="tx1"/>
                </a:solidFill>
                <a:cs typeface="Segoe UI" panose="020B0502040204020203" pitchFamily="34" charset="0"/>
              </a:rPr>
              <a:t>Social </a:t>
            </a:r>
            <a:r>
              <a:rPr lang="pt-PT" sz="3600" dirty="0" err="1" smtClean="0">
                <a:solidFill>
                  <a:schemeClr val="tx1"/>
                </a:solidFill>
                <a:cs typeface="Segoe UI" panose="020B0502040204020203" pitchFamily="34" charset="0"/>
              </a:rPr>
              <a:t>Responsability</a:t>
            </a:r>
            <a:endParaRPr lang="pt-PT" sz="3600" dirty="0">
              <a:solidFill>
                <a:schemeClr val="tx1"/>
              </a:solidFill>
              <a:cs typeface="Segoe UI" panose="020B0502040204020203" pitchFamily="34" charset="0"/>
            </a:endParaRPr>
          </a:p>
        </p:txBody>
      </p:sp>
      <p:sp>
        <p:nvSpPr>
          <p:cNvPr id="18" name="Title 3"/>
          <p:cNvSpPr txBox="1">
            <a:spLocks/>
          </p:cNvSpPr>
          <p:nvPr/>
        </p:nvSpPr>
        <p:spPr>
          <a:xfrm>
            <a:off x="7778802" y="15481"/>
            <a:ext cx="4303797" cy="692976"/>
          </a:xfrm>
          <a:prstGeom prst="rect">
            <a:avLst/>
          </a:prstGeom>
        </p:spPr>
        <p:txBody>
          <a:bodyPr vert="horz" wrap="square" lIns="0" tIns="0" rIns="0" bIns="0" rtlCol="0" anchor="b" anchorCtr="0">
            <a:noAutofit/>
          </a:bodyPr>
          <a:lstStyle>
            <a:lvl1pPr algn="l" defTabSz="1216436" rtl="0" eaLnBrk="1" latinLnBrk="0" hangingPunct="1">
              <a:lnSpc>
                <a:spcPct val="90000"/>
              </a:lnSpc>
              <a:spcBef>
                <a:spcPct val="0"/>
              </a:spcBef>
              <a:buNone/>
              <a:defRPr lang="en-US" sz="9600" b="0" kern="1200" cap="none" spc="-201" baseline="0">
                <a:ln w="3175">
                  <a:noFill/>
                </a:ln>
                <a:gradFill>
                  <a:gsLst>
                    <a:gs pos="1250">
                      <a:schemeClr val="tx1"/>
                    </a:gs>
                    <a:gs pos="100000">
                      <a:schemeClr val="tx1"/>
                    </a:gs>
                  </a:gsLst>
                  <a:lin ang="5400000" scaled="0"/>
                </a:gradFill>
                <a:effectLst/>
                <a:latin typeface="+mj-lt"/>
                <a:ea typeface="+mn-ea"/>
                <a:cs typeface="Arial" charset="0"/>
              </a:defRPr>
            </a:lvl1pPr>
          </a:lstStyle>
          <a:p>
            <a:pPr algn="r"/>
            <a:r>
              <a:rPr lang="pt-PT" sz="2400" smtClean="0">
                <a:solidFill>
                  <a:schemeClr val="tx1"/>
                </a:solidFill>
                <a:cs typeface="Segoe UI" panose="020B0502040204020203" pitchFamily="34" charset="0"/>
              </a:rPr>
              <a:t>Microsoft MVP Showcase</a:t>
            </a:r>
            <a:br>
              <a:rPr lang="pt-PT" sz="2400" smtClean="0">
                <a:solidFill>
                  <a:schemeClr val="tx1"/>
                </a:solidFill>
                <a:cs typeface="Segoe UI" panose="020B0502040204020203" pitchFamily="34" charset="0"/>
              </a:rPr>
            </a:br>
            <a:r>
              <a:rPr lang="pt-PT" sz="2400" smtClean="0">
                <a:solidFill>
                  <a:schemeClr val="tx1"/>
                </a:solidFill>
                <a:cs typeface="Segoe UI" panose="020B0502040204020203" pitchFamily="34" charset="0"/>
              </a:rPr>
              <a:t>22 Abril 2015</a:t>
            </a:r>
            <a:endParaRPr lang="pt-PT" sz="2400" dirty="0">
              <a:solidFill>
                <a:schemeClr val="tx1"/>
              </a:solidFill>
              <a:cs typeface="Segoe UI" panose="020B0502040204020203" pitchFamily="34" charset="0"/>
            </a:endParaRPr>
          </a:p>
        </p:txBody>
      </p:sp>
      <p:sp>
        <p:nvSpPr>
          <p:cNvPr id="6" name="TextBox 5"/>
          <p:cNvSpPr txBox="1"/>
          <p:nvPr/>
        </p:nvSpPr>
        <p:spPr>
          <a:xfrm>
            <a:off x="66949" y="4876285"/>
            <a:ext cx="4795647" cy="1107996"/>
          </a:xfrm>
          <a:prstGeom prst="rect">
            <a:avLst/>
          </a:prstGeom>
          <a:noFill/>
        </p:spPr>
        <p:txBody>
          <a:bodyPr wrap="square" lIns="0" tIns="0" rIns="0" bIns="0" rtlCol="0">
            <a:spAutoFit/>
          </a:bodyPr>
          <a:lstStyle/>
          <a:p>
            <a:pPr algn="ctr"/>
            <a:r>
              <a:rPr lang="pt-PT" sz="2400" i="1" dirty="0" smtClean="0">
                <a:solidFill>
                  <a:schemeClr val="bg2"/>
                </a:solidFill>
                <a:latin typeface="+mj-lt"/>
              </a:rPr>
              <a:t>“OS </a:t>
            </a:r>
            <a:r>
              <a:rPr lang="pt-PT" sz="2400" i="1" dirty="0">
                <a:solidFill>
                  <a:schemeClr val="bg2"/>
                </a:solidFill>
                <a:latin typeface="+mj-lt"/>
              </a:rPr>
              <a:t>DOUTORES PALHAÇOS</a:t>
            </a:r>
            <a:br>
              <a:rPr lang="pt-PT" sz="2400" i="1" dirty="0">
                <a:solidFill>
                  <a:schemeClr val="bg2"/>
                </a:solidFill>
                <a:latin typeface="+mj-lt"/>
              </a:rPr>
            </a:br>
            <a:r>
              <a:rPr lang="pt-PT" sz="2400" i="1" dirty="0">
                <a:solidFill>
                  <a:schemeClr val="bg2"/>
                </a:solidFill>
                <a:latin typeface="+mj-lt"/>
              </a:rPr>
              <a:t>LEVAM ALEGRIA ÀS CRIANÇAS</a:t>
            </a:r>
            <a:br>
              <a:rPr lang="pt-PT" sz="2400" i="1" dirty="0">
                <a:solidFill>
                  <a:schemeClr val="bg2"/>
                </a:solidFill>
                <a:latin typeface="+mj-lt"/>
              </a:rPr>
            </a:br>
            <a:r>
              <a:rPr lang="pt-PT" sz="2400" i="1" dirty="0">
                <a:solidFill>
                  <a:schemeClr val="bg2"/>
                </a:solidFill>
                <a:latin typeface="+mj-lt"/>
              </a:rPr>
              <a:t>HOSPITALIZADAS EM </a:t>
            </a:r>
            <a:r>
              <a:rPr lang="pt-PT" sz="2400" i="1" dirty="0" smtClean="0">
                <a:solidFill>
                  <a:schemeClr val="bg2"/>
                </a:solidFill>
                <a:latin typeface="+mj-lt"/>
              </a:rPr>
              <a:t>PORTUGAL”</a:t>
            </a:r>
            <a:endParaRPr lang="pt-PT" sz="2400" i="1" spc="-70" dirty="0" smtClean="0">
              <a:solidFill>
                <a:schemeClr val="bg2"/>
              </a:solidFill>
              <a:latin typeface="+mj-lt"/>
            </a:endParaRPr>
          </a:p>
        </p:txBody>
      </p:sp>
      <p:sp>
        <p:nvSpPr>
          <p:cNvPr id="19" name="TextBox 18"/>
          <p:cNvSpPr txBox="1"/>
          <p:nvPr/>
        </p:nvSpPr>
        <p:spPr>
          <a:xfrm>
            <a:off x="185653" y="4019841"/>
            <a:ext cx="4389016" cy="307777"/>
          </a:xfrm>
          <a:prstGeom prst="rect">
            <a:avLst/>
          </a:prstGeom>
          <a:noFill/>
        </p:spPr>
        <p:txBody>
          <a:bodyPr wrap="square" lIns="0" tIns="0" rIns="0" bIns="0" rtlCol="0">
            <a:spAutoFit/>
          </a:bodyPr>
          <a:lstStyle/>
          <a:p>
            <a:pPr algn="ctr"/>
            <a:r>
              <a:rPr lang="pt-PT" sz="2000" b="1" dirty="0">
                <a:solidFill>
                  <a:schemeClr val="bg2"/>
                </a:solidFill>
                <a:ea typeface="Adobe Gothic Std B" panose="020B0800000000000000" pitchFamily="34" charset="-128"/>
              </a:rPr>
              <a:t>http://www.narizvermelho.pt/</a:t>
            </a:r>
            <a:endParaRPr lang="pt-PT" sz="2000" b="1" spc="-70" dirty="0" smtClean="0">
              <a:solidFill>
                <a:schemeClr val="bg2"/>
              </a:solidFill>
              <a:ea typeface="Adobe Gothic Std B" panose="020B0800000000000000" pitchFamily="34" charset="-128"/>
            </a:endParaRPr>
          </a:p>
        </p:txBody>
      </p:sp>
      <p:pic>
        <p:nvPicPr>
          <p:cNvPr id="7" name="Picture 6"/>
          <p:cNvPicPr>
            <a:picLocks noChangeAspect="1"/>
          </p:cNvPicPr>
          <p:nvPr/>
        </p:nvPicPr>
        <p:blipFill>
          <a:blip r:embed="rId4"/>
          <a:stretch>
            <a:fillRect/>
          </a:stretch>
        </p:blipFill>
        <p:spPr>
          <a:xfrm>
            <a:off x="4832232" y="785292"/>
            <a:ext cx="7126139" cy="5303162"/>
          </a:xfrm>
          <a:prstGeom prst="rect">
            <a:avLst/>
          </a:prstGeom>
        </p:spPr>
      </p:pic>
    </p:spTree>
    <p:extLst>
      <p:ext uri="{BB962C8B-B14F-4D97-AF65-F5344CB8AC3E}">
        <p14:creationId xmlns:p14="http://schemas.microsoft.com/office/powerpoint/2010/main" val="398185776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219444" y="4297287"/>
            <a:ext cx="2377440" cy="15240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4712061" y="2676167"/>
            <a:ext cx="1592189" cy="1533704"/>
          </a:xfrm>
          <a:prstGeom prst="rect">
            <a:avLst/>
          </a:prstGeom>
          <a:solidFill>
            <a:srgbClr val="9100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580267" y="4309162"/>
            <a:ext cx="1524000" cy="15240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a:xfrm>
            <a:off x="580268" y="1210896"/>
            <a:ext cx="10558423" cy="136815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lIns="91173" tIns="45588" rIns="91173" bIns="45588" spcCol="0" rtlCol="0" anchor="ctr"/>
          <a:lstStyle/>
          <a:p>
            <a:r>
              <a:rPr lang="en-GB" sz="8800" spc="-100" dirty="0" smtClean="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rPr>
              <a:t>Azure </a:t>
            </a:r>
            <a:r>
              <a:rPr lang="en-GB" sz="8800" spc="-100" dirty="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rPr>
              <a:t>App Service</a:t>
            </a:r>
            <a:endParaRPr lang="en-US" sz="8800" spc="-100" dirty="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endParaRPr>
          </a:p>
        </p:txBody>
      </p:sp>
      <p:sp>
        <p:nvSpPr>
          <p:cNvPr id="15" name="Rectangle 14"/>
          <p:cNvSpPr/>
          <p:nvPr/>
        </p:nvSpPr>
        <p:spPr bwMode="auto">
          <a:xfrm>
            <a:off x="2252713" y="2676167"/>
            <a:ext cx="2377440" cy="1524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a:xfrm>
            <a:off x="4712061" y="4297288"/>
            <a:ext cx="1592189" cy="152399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71120" tIns="48260" rIns="71120" bIns="48260" spcCol="0" rtlCol="0" anchor="b"/>
          <a:lstStyle/>
          <a:p>
            <a:pPr lvl="0"/>
            <a:endParaRPr lang="en-US" sz="1500" dirty="0">
              <a:solidFill>
                <a:prstClr val="white"/>
              </a:solidFill>
              <a:latin typeface="Segoe UI Light" pitchFamily="34" charset="0"/>
            </a:endParaRPr>
          </a:p>
        </p:txBody>
      </p:sp>
      <p:sp>
        <p:nvSpPr>
          <p:cNvPr id="17" name="Rectangle 16"/>
          <p:cNvSpPr/>
          <p:nvPr/>
        </p:nvSpPr>
        <p:spPr bwMode="auto">
          <a:xfrm>
            <a:off x="6470034" y="4297287"/>
            <a:ext cx="4827701" cy="1524000"/>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marL="285750" indent="-285750" defTabSz="914099" fontAlgn="base">
              <a:spcBef>
                <a:spcPct val="0"/>
              </a:spcBef>
              <a:spcAft>
                <a:spcPct val="0"/>
              </a:spcAft>
              <a:buFont typeface="Arial" pitchFamily="34" charset="0"/>
              <a:buChar char="•"/>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custDataLst>
              <p:tags r:id="rId1"/>
            </p:custDataLst>
          </p:nvPr>
        </p:nvSpPr>
        <p:spPr bwMode="auto">
          <a:xfrm>
            <a:off x="8136335" y="2695575"/>
            <a:ext cx="3161400" cy="150459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580267" y="2676167"/>
            <a:ext cx="1524000" cy="15240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18"/>
          <p:cNvSpPr/>
          <p:nvPr/>
        </p:nvSpPr>
        <p:spPr bwMode="auto">
          <a:xfrm>
            <a:off x="6448518" y="2685871"/>
            <a:ext cx="1524000" cy="15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7356999"/>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647200"/>
            <a:ext cx="12192000" cy="5210800"/>
          </a:xfrm>
          <a:prstGeom prst="rect">
            <a:avLst/>
          </a:prstGeom>
        </p:spPr>
      </p:pic>
      <p:pic>
        <p:nvPicPr>
          <p:cNvPr id="9" name="Picture 8"/>
          <p:cNvPicPr>
            <a:picLocks noChangeAspect="1"/>
          </p:cNvPicPr>
          <p:nvPr/>
        </p:nvPicPr>
        <p:blipFill>
          <a:blip r:embed="rId4">
            <a:duotone>
              <a:schemeClr val="accent1">
                <a:shade val="45000"/>
                <a:satMod val="135000"/>
              </a:schemeClr>
              <a:prstClr val="white"/>
            </a:duotone>
          </a:blip>
          <a:stretch>
            <a:fillRect/>
          </a:stretch>
        </p:blipFill>
        <p:spPr>
          <a:xfrm>
            <a:off x="6283842" y="582867"/>
            <a:ext cx="5304023" cy="2137534"/>
          </a:xfrm>
          <a:prstGeom prst="rect">
            <a:avLst/>
          </a:prstGeom>
        </p:spPr>
      </p:pic>
      <p:pic>
        <p:nvPicPr>
          <p:cNvPr id="10" name="Picture 9"/>
          <p:cNvPicPr>
            <a:picLocks noChangeAspect="1"/>
          </p:cNvPicPr>
          <p:nvPr/>
        </p:nvPicPr>
        <p:blipFill>
          <a:blip r:embed="rId5"/>
          <a:stretch>
            <a:fillRect/>
          </a:stretch>
        </p:blipFill>
        <p:spPr>
          <a:xfrm>
            <a:off x="5685409" y="275688"/>
            <a:ext cx="4471259" cy="2126034"/>
          </a:xfrm>
          <a:prstGeom prst="rect">
            <a:avLst/>
          </a:prstGeom>
        </p:spPr>
      </p:pic>
      <p:sp>
        <p:nvSpPr>
          <p:cNvPr id="13" name="AutoShape 3"/>
          <p:cNvSpPr>
            <a:spLocks noChangeAspect="1" noChangeArrowheads="1" noTextEdit="1"/>
          </p:cNvSpPr>
          <p:nvPr/>
        </p:nvSpPr>
        <p:spPr bwMode="auto">
          <a:xfrm>
            <a:off x="3387725" y="2108200"/>
            <a:ext cx="5065713"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Title 1"/>
          <p:cNvSpPr txBox="1">
            <a:spLocks/>
          </p:cNvSpPr>
          <p:nvPr/>
        </p:nvSpPr>
        <p:spPr>
          <a:xfrm>
            <a:off x="2589205" y="2871215"/>
            <a:ext cx="8745102" cy="1477328"/>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400" dirty="0" smtClean="0">
                <a:solidFill>
                  <a:schemeClr val="tx1"/>
                </a:solidFill>
              </a:rPr>
              <a:t>Modern app integration</a:t>
            </a:r>
            <a:endParaRPr lang="en-US" sz="4400" dirty="0">
              <a:solidFill>
                <a:schemeClr val="tx1"/>
              </a:solidFill>
            </a:endParaRPr>
          </a:p>
        </p:txBody>
      </p:sp>
      <p:sp>
        <p:nvSpPr>
          <p:cNvPr id="39" name="TextBox 38"/>
          <p:cNvSpPr txBox="1"/>
          <p:nvPr/>
        </p:nvSpPr>
        <p:spPr>
          <a:xfrm>
            <a:off x="2589205" y="4119281"/>
            <a:ext cx="6822805" cy="1877437"/>
          </a:xfrm>
          <a:prstGeom prst="rect">
            <a:avLst/>
          </a:prstGeom>
          <a:noFill/>
        </p:spPr>
        <p:txBody>
          <a:bodyPr wrap="square" rtlCol="0">
            <a:spAutoFit/>
          </a:bodyPr>
          <a:lstStyle/>
          <a:p>
            <a:pPr marL="396875" indent="-396875">
              <a:spcAft>
                <a:spcPts val="1200"/>
              </a:spcAft>
            </a:pPr>
            <a:r>
              <a:rPr lang="en-US" sz="2400" dirty="0" smtClean="0">
                <a:latin typeface="+mj-lt"/>
                <a:sym typeface="Wingdings" panose="05000000000000000000" pitchFamily="2" charset="2"/>
              </a:rPr>
              <a:t> </a:t>
            </a:r>
            <a:r>
              <a:rPr lang="en-US" sz="2400" dirty="0" smtClean="0">
                <a:latin typeface="+mj-lt"/>
              </a:rPr>
              <a:t>Enterprise apps on-premises and in cloud</a:t>
            </a:r>
          </a:p>
          <a:p>
            <a:pPr marL="396875" indent="-396875">
              <a:spcAft>
                <a:spcPts val="1200"/>
              </a:spcAft>
            </a:pPr>
            <a:r>
              <a:rPr lang="en-US" sz="2400" dirty="0" smtClean="0">
                <a:latin typeface="+mj-lt"/>
                <a:sym typeface="Wingdings" panose="05000000000000000000" pitchFamily="2" charset="2"/>
              </a:rPr>
              <a:t> </a:t>
            </a:r>
            <a:r>
              <a:rPr lang="en-US" sz="2400" dirty="0" smtClean="0">
                <a:latin typeface="+mj-lt"/>
              </a:rPr>
              <a:t>Many touch points with loose coupling</a:t>
            </a:r>
          </a:p>
          <a:p>
            <a:pPr marL="396875" indent="-396875">
              <a:spcAft>
                <a:spcPts val="1200"/>
              </a:spcAft>
            </a:pPr>
            <a:r>
              <a:rPr lang="en-US" sz="2400" dirty="0" smtClean="0">
                <a:latin typeface="+mj-lt"/>
                <a:sym typeface="Wingdings" panose="05000000000000000000" pitchFamily="2" charset="2"/>
              </a:rPr>
              <a:t> </a:t>
            </a:r>
            <a:r>
              <a:rPr lang="en-US" sz="2400" dirty="0" smtClean="0">
                <a:latin typeface="+mj-lt"/>
              </a:rPr>
              <a:t>Integration is no longer a vertical solution, </a:t>
            </a:r>
            <a:br>
              <a:rPr lang="en-US" sz="2400" dirty="0" smtClean="0">
                <a:latin typeface="+mj-lt"/>
              </a:rPr>
            </a:br>
            <a:r>
              <a:rPr lang="en-US" sz="2400" dirty="0" smtClean="0">
                <a:latin typeface="+mj-lt"/>
              </a:rPr>
              <a:t>we believe it is core to the app platform</a:t>
            </a:r>
          </a:p>
        </p:txBody>
      </p:sp>
      <p:grpSp>
        <p:nvGrpSpPr>
          <p:cNvPr id="21" name="Group 20"/>
          <p:cNvGrpSpPr/>
          <p:nvPr/>
        </p:nvGrpSpPr>
        <p:grpSpPr>
          <a:xfrm>
            <a:off x="9858765" y="1972261"/>
            <a:ext cx="448821" cy="1592262"/>
            <a:chOff x="9858765" y="1972261"/>
            <a:chExt cx="448821" cy="1592262"/>
          </a:xfrm>
        </p:grpSpPr>
        <p:grpSp>
          <p:nvGrpSpPr>
            <p:cNvPr id="36" name="Group 35"/>
            <p:cNvGrpSpPr/>
            <p:nvPr/>
          </p:nvGrpSpPr>
          <p:grpSpPr>
            <a:xfrm>
              <a:off x="9858765" y="1972261"/>
              <a:ext cx="87313" cy="1592262"/>
              <a:chOff x="7959725" y="2763838"/>
              <a:chExt cx="87313" cy="1592262"/>
            </a:xfrm>
          </p:grpSpPr>
          <p:sp>
            <p:nvSpPr>
              <p:cNvPr id="25" name="Line 16"/>
              <p:cNvSpPr>
                <a:spLocks noChangeShapeType="1"/>
              </p:cNvSpPr>
              <p:nvPr/>
            </p:nvSpPr>
            <p:spPr bwMode="auto">
              <a:xfrm flipV="1">
                <a:off x="8003381" y="2803525"/>
                <a:ext cx="0" cy="1508125"/>
              </a:xfrm>
              <a:prstGeom prst="line">
                <a:avLst/>
              </a:prstGeom>
              <a:noFill/>
              <a:ln w="25400" cap="flat">
                <a:solidFill>
                  <a:srgbClr val="F05A2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17"/>
              <p:cNvSpPr>
                <a:spLocks noChangeArrowheads="1"/>
              </p:cNvSpPr>
              <p:nvPr/>
            </p:nvSpPr>
            <p:spPr bwMode="auto">
              <a:xfrm>
                <a:off x="7959725" y="2763838"/>
                <a:ext cx="87313" cy="85725"/>
              </a:xfrm>
              <a:prstGeom prst="ellipse">
                <a:avLst/>
              </a:prstGeom>
              <a:solidFill>
                <a:srgbClr val="F05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2"/>
              <p:cNvSpPr>
                <a:spLocks noChangeArrowheads="1"/>
              </p:cNvSpPr>
              <p:nvPr/>
            </p:nvSpPr>
            <p:spPr bwMode="auto">
              <a:xfrm>
                <a:off x="7959725" y="4270375"/>
                <a:ext cx="87313" cy="85725"/>
              </a:xfrm>
              <a:prstGeom prst="ellipse">
                <a:avLst/>
              </a:prstGeom>
              <a:solidFill>
                <a:srgbClr val="F05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p:cNvGrpSpPr/>
            <p:nvPr/>
          </p:nvGrpSpPr>
          <p:grpSpPr>
            <a:xfrm>
              <a:off x="10039519" y="1972261"/>
              <a:ext cx="87313" cy="1592262"/>
              <a:chOff x="7959725" y="2763838"/>
              <a:chExt cx="87313" cy="1592262"/>
            </a:xfrm>
          </p:grpSpPr>
          <p:sp>
            <p:nvSpPr>
              <p:cNvPr id="64" name="Line 16"/>
              <p:cNvSpPr>
                <a:spLocks noChangeShapeType="1"/>
              </p:cNvSpPr>
              <p:nvPr/>
            </p:nvSpPr>
            <p:spPr bwMode="auto">
              <a:xfrm flipV="1">
                <a:off x="8003381" y="2803525"/>
                <a:ext cx="0" cy="1508125"/>
              </a:xfrm>
              <a:prstGeom prst="line">
                <a:avLst/>
              </a:prstGeom>
              <a:noFill/>
              <a:ln w="25400" cap="flat">
                <a:solidFill>
                  <a:srgbClr val="F05A2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17"/>
              <p:cNvSpPr>
                <a:spLocks noChangeArrowheads="1"/>
              </p:cNvSpPr>
              <p:nvPr/>
            </p:nvSpPr>
            <p:spPr bwMode="auto">
              <a:xfrm>
                <a:off x="7959725" y="2763838"/>
                <a:ext cx="87313" cy="85725"/>
              </a:xfrm>
              <a:prstGeom prst="ellipse">
                <a:avLst/>
              </a:prstGeom>
              <a:solidFill>
                <a:srgbClr val="F05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22"/>
              <p:cNvSpPr>
                <a:spLocks noChangeArrowheads="1"/>
              </p:cNvSpPr>
              <p:nvPr/>
            </p:nvSpPr>
            <p:spPr bwMode="auto">
              <a:xfrm>
                <a:off x="7959725" y="4270375"/>
                <a:ext cx="87313" cy="85725"/>
              </a:xfrm>
              <a:prstGeom prst="ellipse">
                <a:avLst/>
              </a:prstGeom>
              <a:solidFill>
                <a:srgbClr val="F05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p:nvGrpSpPr>
          <p:grpSpPr>
            <a:xfrm>
              <a:off x="10220273" y="1972261"/>
              <a:ext cx="87313" cy="1592262"/>
              <a:chOff x="7959725" y="2763838"/>
              <a:chExt cx="87313" cy="1592262"/>
            </a:xfrm>
          </p:grpSpPr>
          <p:sp>
            <p:nvSpPr>
              <p:cNvPr id="68" name="Line 16"/>
              <p:cNvSpPr>
                <a:spLocks noChangeShapeType="1"/>
              </p:cNvSpPr>
              <p:nvPr/>
            </p:nvSpPr>
            <p:spPr bwMode="auto">
              <a:xfrm flipV="1">
                <a:off x="8003381" y="2803525"/>
                <a:ext cx="0" cy="1508125"/>
              </a:xfrm>
              <a:prstGeom prst="line">
                <a:avLst/>
              </a:prstGeom>
              <a:noFill/>
              <a:ln w="25400" cap="flat">
                <a:solidFill>
                  <a:srgbClr val="F05A2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17"/>
              <p:cNvSpPr>
                <a:spLocks noChangeArrowheads="1"/>
              </p:cNvSpPr>
              <p:nvPr/>
            </p:nvSpPr>
            <p:spPr bwMode="auto">
              <a:xfrm>
                <a:off x="7959725" y="2763838"/>
                <a:ext cx="87313" cy="85725"/>
              </a:xfrm>
              <a:prstGeom prst="ellipse">
                <a:avLst/>
              </a:prstGeom>
              <a:solidFill>
                <a:srgbClr val="F05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22"/>
              <p:cNvSpPr>
                <a:spLocks noChangeArrowheads="1"/>
              </p:cNvSpPr>
              <p:nvPr/>
            </p:nvSpPr>
            <p:spPr bwMode="auto">
              <a:xfrm>
                <a:off x="7959725" y="4270375"/>
                <a:ext cx="87313" cy="85725"/>
              </a:xfrm>
              <a:prstGeom prst="ellipse">
                <a:avLst/>
              </a:prstGeom>
              <a:solidFill>
                <a:srgbClr val="F05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2434856" y="2040210"/>
            <a:ext cx="4357614" cy="419724"/>
            <a:chOff x="2434856" y="2040210"/>
            <a:chExt cx="4357614" cy="419724"/>
          </a:xfrm>
        </p:grpSpPr>
        <p:cxnSp>
          <p:nvCxnSpPr>
            <p:cNvPr id="12" name="Straight Arrow Connector 11"/>
            <p:cNvCxnSpPr/>
            <p:nvPr/>
          </p:nvCxnSpPr>
          <p:spPr>
            <a:xfrm>
              <a:off x="2434856" y="2040210"/>
              <a:ext cx="4357614" cy="0"/>
            </a:xfrm>
            <a:prstGeom prst="straightConnector1">
              <a:avLst/>
            </a:prstGeom>
            <a:ln w="25400">
              <a:solidFill>
                <a:srgbClr val="F05A2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434856" y="2250072"/>
              <a:ext cx="4357614" cy="0"/>
            </a:xfrm>
            <a:prstGeom prst="straightConnector1">
              <a:avLst/>
            </a:prstGeom>
            <a:ln w="25400">
              <a:solidFill>
                <a:srgbClr val="F05A2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434856" y="2459934"/>
              <a:ext cx="4357614" cy="0"/>
            </a:xfrm>
            <a:prstGeom prst="straightConnector1">
              <a:avLst/>
            </a:prstGeom>
            <a:ln w="25400">
              <a:solidFill>
                <a:srgbClr val="F05A28"/>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0454218" y="2965971"/>
            <a:ext cx="1312898" cy="866675"/>
            <a:chOff x="10494536" y="1370163"/>
            <a:chExt cx="1759610" cy="1161560"/>
          </a:xfrm>
        </p:grpSpPr>
        <p:pic>
          <p:nvPicPr>
            <p:cNvPr id="17" name="Picture 16"/>
            <p:cNvPicPr>
              <a:picLocks noChangeAspect="1"/>
            </p:cNvPicPr>
            <p:nvPr/>
          </p:nvPicPr>
          <p:blipFill>
            <a:blip r:embed="rId6"/>
            <a:stretch>
              <a:fillRect/>
            </a:stretch>
          </p:blipFill>
          <p:spPr>
            <a:xfrm>
              <a:off x="10512221" y="1412798"/>
              <a:ext cx="1741925" cy="1118925"/>
            </a:xfrm>
            <a:prstGeom prst="rect">
              <a:avLst/>
            </a:prstGeom>
          </p:spPr>
        </p:pic>
        <p:sp>
          <p:nvSpPr>
            <p:cNvPr id="71" name="Rectangle 70"/>
            <p:cNvSpPr/>
            <p:nvPr/>
          </p:nvSpPr>
          <p:spPr>
            <a:xfrm>
              <a:off x="10494536" y="1370163"/>
              <a:ext cx="153108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Tailspin Air</a:t>
              </a:r>
              <a:endParaRPr lang="en-US" sz="1400" dirty="0"/>
            </a:p>
          </p:txBody>
        </p:sp>
      </p:grpSp>
      <p:grpSp>
        <p:nvGrpSpPr>
          <p:cNvPr id="19" name="Group 18"/>
          <p:cNvGrpSpPr/>
          <p:nvPr/>
        </p:nvGrpSpPr>
        <p:grpSpPr>
          <a:xfrm>
            <a:off x="870277" y="231826"/>
            <a:ext cx="1268418" cy="812755"/>
            <a:chOff x="870277" y="231826"/>
            <a:chExt cx="1268418" cy="812755"/>
          </a:xfrm>
        </p:grpSpPr>
        <p:pic>
          <p:nvPicPr>
            <p:cNvPr id="16" name="Picture 15"/>
            <p:cNvPicPr>
              <a:picLocks noChangeAspect="1"/>
            </p:cNvPicPr>
            <p:nvPr/>
          </p:nvPicPr>
          <p:blipFill>
            <a:blip r:embed="rId7"/>
            <a:stretch>
              <a:fillRect/>
            </a:stretch>
          </p:blipFill>
          <p:spPr>
            <a:xfrm>
              <a:off x="963938" y="289976"/>
              <a:ext cx="1174757" cy="754605"/>
            </a:xfrm>
            <a:prstGeom prst="rect">
              <a:avLst/>
            </a:prstGeom>
          </p:spPr>
        </p:pic>
        <p:sp>
          <p:nvSpPr>
            <p:cNvPr id="72" name="Rectangle 71"/>
            <p:cNvSpPr/>
            <p:nvPr/>
          </p:nvSpPr>
          <p:spPr>
            <a:xfrm>
              <a:off x="870277" y="231826"/>
              <a:ext cx="1142392" cy="3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Contoso</a:t>
              </a:r>
              <a:endParaRPr lang="en-US" sz="1400" dirty="0"/>
            </a:p>
          </p:txBody>
        </p:sp>
      </p:grpSp>
      <p:pic>
        <p:nvPicPr>
          <p:cNvPr id="5" name="Picture 4"/>
          <p:cNvPicPr>
            <a:picLocks noChangeAspect="1"/>
          </p:cNvPicPr>
          <p:nvPr/>
        </p:nvPicPr>
        <p:blipFill>
          <a:blip r:embed="rId8"/>
          <a:stretch>
            <a:fillRect/>
          </a:stretch>
        </p:blipFill>
        <p:spPr>
          <a:xfrm>
            <a:off x="510363" y="1034996"/>
            <a:ext cx="1752748" cy="3048354"/>
          </a:xfrm>
          <a:prstGeom prst="rect">
            <a:avLst/>
          </a:prstGeom>
        </p:spPr>
      </p:pic>
      <p:pic>
        <p:nvPicPr>
          <p:cNvPr id="6" name="Picture 5"/>
          <p:cNvPicPr>
            <a:picLocks noChangeAspect="1"/>
          </p:cNvPicPr>
          <p:nvPr/>
        </p:nvPicPr>
        <p:blipFill>
          <a:blip r:embed="rId8"/>
          <a:stretch>
            <a:fillRect/>
          </a:stretch>
        </p:blipFill>
        <p:spPr>
          <a:xfrm>
            <a:off x="9835117" y="3810094"/>
            <a:ext cx="1752748" cy="3048354"/>
          </a:xfrm>
          <a:prstGeom prst="rect">
            <a:avLst/>
          </a:prstGeom>
        </p:spPr>
      </p:pic>
      <p:cxnSp>
        <p:nvCxnSpPr>
          <p:cNvPr id="7" name="Elbow Connector 6"/>
          <p:cNvCxnSpPr/>
          <p:nvPr/>
        </p:nvCxnSpPr>
        <p:spPr>
          <a:xfrm>
            <a:off x="1361872" y="3593805"/>
            <a:ext cx="8050138" cy="2923727"/>
          </a:xfrm>
          <a:prstGeom prst="bentConnector3">
            <a:avLst>
              <a:gd name="adj1" fmla="val -27"/>
            </a:avLst>
          </a:prstGeom>
          <a:ln w="25400">
            <a:solidFill>
              <a:srgbClr val="F05A28"/>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4412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940862" y="3179150"/>
            <a:ext cx="6315941" cy="1718726"/>
          </a:xfrm>
          <a:prstGeom prst="rect">
            <a:avLst/>
          </a:prstGeom>
        </p:spPr>
      </p:pic>
      <p:sp>
        <p:nvSpPr>
          <p:cNvPr id="2" name="Title 1"/>
          <p:cNvSpPr>
            <a:spLocks noGrp="1"/>
          </p:cNvSpPr>
          <p:nvPr>
            <p:ph type="ctrTitle"/>
          </p:nvPr>
        </p:nvSpPr>
        <p:spPr>
          <a:xfrm>
            <a:off x="348342" y="350874"/>
            <a:ext cx="10677621" cy="1529594"/>
          </a:xfrm>
        </p:spPr>
        <p:txBody>
          <a:bodyPr/>
          <a:lstStyle/>
          <a:p>
            <a:r>
              <a:rPr lang="en-US" sz="6000" dirty="0" smtClean="0">
                <a:solidFill>
                  <a:schemeClr val="tx1"/>
                </a:solidFill>
              </a:rPr>
              <a:t>Partnering in the cloud era</a:t>
            </a:r>
            <a:endParaRPr lang="en-US" sz="6000" dirty="0">
              <a:solidFill>
                <a:schemeClr val="tx1"/>
              </a:solidFill>
            </a:endParaRPr>
          </a:p>
        </p:txBody>
      </p:sp>
      <p:sp>
        <p:nvSpPr>
          <p:cNvPr id="4" name="TextBox 3"/>
          <p:cNvSpPr txBox="1"/>
          <p:nvPr/>
        </p:nvSpPr>
        <p:spPr>
          <a:xfrm>
            <a:off x="348341" y="1791495"/>
            <a:ext cx="3709309" cy="3016210"/>
          </a:xfrm>
          <a:prstGeom prst="rect">
            <a:avLst/>
          </a:prstGeom>
          <a:noFill/>
        </p:spPr>
        <p:txBody>
          <a:bodyPr wrap="square" rtlCol="0">
            <a:spAutoFit/>
          </a:bodyPr>
          <a:lstStyle/>
          <a:p>
            <a:pPr marL="344488" lvl="0" indent="-344488">
              <a:spcBef>
                <a:spcPts val="1200"/>
              </a:spcBef>
              <a:buFont typeface="Wingdings" panose="05000000000000000000" pitchFamily="2" charset="2"/>
              <a:buChar char="à"/>
            </a:pPr>
            <a:r>
              <a:rPr lang="en-US" sz="2000" dirty="0">
                <a:solidFill>
                  <a:srgbClr val="FFFFFF"/>
                </a:solidFill>
                <a:latin typeface="+mj-lt"/>
              </a:rPr>
              <a:t>New </a:t>
            </a:r>
            <a:r>
              <a:rPr lang="en-US" sz="2000" dirty="0" smtClean="0">
                <a:solidFill>
                  <a:srgbClr val="FFFFFF"/>
                </a:solidFill>
                <a:latin typeface="+mj-lt"/>
              </a:rPr>
              <a:t>‘cloud friendly</a:t>
            </a:r>
            <a:r>
              <a:rPr lang="en-US" sz="2000" dirty="0">
                <a:solidFill>
                  <a:srgbClr val="FFFFFF"/>
                </a:solidFill>
                <a:latin typeface="+mj-lt"/>
              </a:rPr>
              <a:t>’ protocols </a:t>
            </a:r>
            <a:r>
              <a:rPr lang="en-US" sz="2000">
                <a:solidFill>
                  <a:srgbClr val="FFFFFF"/>
                </a:solidFill>
                <a:latin typeface="+mj-lt"/>
              </a:rPr>
              <a:t>using </a:t>
            </a:r>
            <a:r>
              <a:rPr lang="en-US" sz="2000" smtClean="0">
                <a:solidFill>
                  <a:srgbClr val="FFFFFF"/>
                </a:solidFill>
                <a:latin typeface="+mj-lt"/>
              </a:rPr>
              <a:t>XML/JSON </a:t>
            </a:r>
            <a:r>
              <a:rPr lang="en-US" sz="2000" dirty="0">
                <a:solidFill>
                  <a:srgbClr val="FFFFFF"/>
                </a:solidFill>
                <a:latin typeface="+mj-lt"/>
              </a:rPr>
              <a:t>&amp; HTTP</a:t>
            </a:r>
          </a:p>
          <a:p>
            <a:pPr marL="344488" lvl="0" indent="-344488">
              <a:spcBef>
                <a:spcPts val="1200"/>
              </a:spcBef>
              <a:buFont typeface="Wingdings" panose="05000000000000000000" pitchFamily="2" charset="2"/>
              <a:buChar char="à"/>
            </a:pPr>
            <a:r>
              <a:rPr lang="en-US" sz="2000" dirty="0">
                <a:solidFill>
                  <a:srgbClr val="FFFFFF"/>
                </a:solidFill>
                <a:latin typeface="+mj-lt"/>
              </a:rPr>
              <a:t>Leveraging partners across the globe</a:t>
            </a:r>
          </a:p>
          <a:p>
            <a:pPr marL="344488" lvl="0" indent="-344488">
              <a:spcBef>
                <a:spcPts val="1200"/>
              </a:spcBef>
              <a:buFont typeface="Wingdings" panose="05000000000000000000" pitchFamily="2" charset="2"/>
              <a:buChar char="à"/>
            </a:pPr>
            <a:r>
              <a:rPr lang="en-US" sz="2000" dirty="0">
                <a:solidFill>
                  <a:srgbClr val="FFFFFF"/>
                </a:solidFill>
                <a:latin typeface="+mj-lt"/>
              </a:rPr>
              <a:t>Quick and </a:t>
            </a:r>
            <a:r>
              <a:rPr lang="en-US" sz="2000" dirty="0" smtClean="0">
                <a:solidFill>
                  <a:srgbClr val="FFFFFF"/>
                </a:solidFill>
                <a:latin typeface="+mj-lt"/>
              </a:rPr>
              <a:t>simple partner </a:t>
            </a:r>
            <a:r>
              <a:rPr lang="en-US" sz="2000" dirty="0">
                <a:solidFill>
                  <a:srgbClr val="FFFFFF"/>
                </a:solidFill>
                <a:latin typeface="+mj-lt"/>
              </a:rPr>
              <a:t>onboarding</a:t>
            </a:r>
          </a:p>
          <a:p>
            <a:pPr marL="344488" lvl="0" indent="-344488">
              <a:spcBef>
                <a:spcPts val="1200"/>
              </a:spcBef>
              <a:buFont typeface="Wingdings" panose="05000000000000000000" pitchFamily="2" charset="2"/>
              <a:buChar char="à"/>
            </a:pPr>
            <a:r>
              <a:rPr lang="en-US" sz="2000" dirty="0">
                <a:solidFill>
                  <a:srgbClr val="FFFFFF"/>
                </a:solidFill>
                <a:latin typeface="+mj-lt"/>
              </a:rPr>
              <a:t>Leverage on-demand scaling to better utilize resources</a:t>
            </a:r>
          </a:p>
        </p:txBody>
      </p:sp>
      <p:pic>
        <p:nvPicPr>
          <p:cNvPr id="11" name="Picture 10"/>
          <p:cNvPicPr>
            <a:picLocks noChangeAspect="1"/>
          </p:cNvPicPr>
          <p:nvPr/>
        </p:nvPicPr>
        <p:blipFill>
          <a:blip r:embed="rId4"/>
          <a:stretch>
            <a:fillRect/>
          </a:stretch>
        </p:blipFill>
        <p:spPr>
          <a:xfrm>
            <a:off x="4565067" y="3348990"/>
            <a:ext cx="7756337" cy="5106293"/>
          </a:xfrm>
          <a:prstGeom prst="rect">
            <a:avLst/>
          </a:prstGeom>
        </p:spPr>
      </p:pic>
      <p:pic>
        <p:nvPicPr>
          <p:cNvPr id="13" name="Picture 12"/>
          <p:cNvPicPr>
            <a:picLocks noChangeAspect="1"/>
          </p:cNvPicPr>
          <p:nvPr/>
        </p:nvPicPr>
        <p:blipFill>
          <a:blip r:embed="rId5"/>
          <a:stretch>
            <a:fillRect/>
          </a:stretch>
        </p:blipFill>
        <p:spPr>
          <a:xfrm>
            <a:off x="4940862" y="3081161"/>
            <a:ext cx="6529501" cy="1895587"/>
          </a:xfrm>
          <a:prstGeom prst="rect">
            <a:avLst/>
          </a:prstGeom>
        </p:spPr>
      </p:pic>
      <p:pic>
        <p:nvPicPr>
          <p:cNvPr id="12" name="Picture 11"/>
          <p:cNvPicPr>
            <a:picLocks noChangeAspect="1"/>
          </p:cNvPicPr>
          <p:nvPr/>
        </p:nvPicPr>
        <p:blipFill>
          <a:blip r:embed="rId6"/>
          <a:stretch>
            <a:fillRect/>
          </a:stretch>
        </p:blipFill>
        <p:spPr>
          <a:xfrm>
            <a:off x="4809976" y="2856271"/>
            <a:ext cx="6874832" cy="3491870"/>
          </a:xfrm>
          <a:prstGeom prst="rect">
            <a:avLst/>
          </a:prstGeom>
        </p:spPr>
      </p:pic>
      <p:pic>
        <p:nvPicPr>
          <p:cNvPr id="16" name="Picture 15"/>
          <p:cNvPicPr>
            <a:picLocks noChangeAspect="1"/>
          </p:cNvPicPr>
          <p:nvPr/>
        </p:nvPicPr>
        <p:blipFill>
          <a:blip r:embed="rId7"/>
          <a:stretch>
            <a:fillRect/>
          </a:stretch>
        </p:blipFill>
        <p:spPr>
          <a:xfrm>
            <a:off x="7106002" y="2316045"/>
            <a:ext cx="1985659" cy="1233492"/>
          </a:xfrm>
          <a:prstGeom prst="rect">
            <a:avLst/>
          </a:prstGeom>
        </p:spPr>
      </p:pic>
    </p:spTree>
    <p:extLst>
      <p:ext uri="{BB962C8B-B14F-4D97-AF65-F5344CB8AC3E}">
        <p14:creationId xmlns:p14="http://schemas.microsoft.com/office/powerpoint/2010/main" val="425329032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Microsoft Azure </a:t>
            </a:r>
            <a:r>
              <a:rPr lang="pt-PT" dirty="0" err="1"/>
              <a:t>App</a:t>
            </a:r>
            <a:r>
              <a:rPr lang="pt-PT" dirty="0"/>
              <a:t> </a:t>
            </a:r>
            <a:r>
              <a:rPr lang="pt-PT" dirty="0" err="1"/>
              <a:t>Service</a:t>
            </a:r>
            <a:endParaRPr lang="pt-PT" dirty="0"/>
          </a:p>
        </p:txBody>
      </p:sp>
      <p:pic>
        <p:nvPicPr>
          <p:cNvPr id="1026" name="Picture 2" descr="https://mscblogs.blob.core.windows.net/media/scottgu/WindowsLiveWriter/AnnouncingthenewAzureAppService_122D1/image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1584551"/>
            <a:ext cx="7886700"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03007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2031197"/>
          </a:xfrm>
        </p:spPr>
        <p:txBody>
          <a:bodyPr/>
          <a:lstStyle/>
          <a:p>
            <a:r>
              <a:rPr lang="en-US" dirty="0"/>
              <a:t>Logic Apps</a:t>
            </a:r>
            <a:br>
              <a:rPr lang="en-US" dirty="0"/>
            </a:br>
            <a:endParaRPr lang="pt-PT" dirty="0"/>
          </a:p>
        </p:txBody>
      </p:sp>
      <p:sp>
        <p:nvSpPr>
          <p:cNvPr id="3" name="Text Placeholder 2"/>
          <p:cNvSpPr>
            <a:spLocks noGrp="1"/>
          </p:cNvSpPr>
          <p:nvPr>
            <p:ph type="body" sz="quarter" idx="10"/>
          </p:nvPr>
        </p:nvSpPr>
        <p:spPr>
          <a:xfrm>
            <a:off x="519248" y="1447799"/>
            <a:ext cx="11151917" cy="4567404"/>
          </a:xfrm>
        </p:spPr>
        <p:txBody>
          <a:bodyPr/>
          <a:lstStyle/>
          <a:p>
            <a:pPr marL="0" indent="0">
              <a:buNone/>
            </a:pPr>
            <a:r>
              <a:rPr lang="en-US" sz="2800" b="1" dirty="0" smtClean="0"/>
              <a:t>Logic </a:t>
            </a:r>
            <a:r>
              <a:rPr lang="en-US" sz="2800" b="1" dirty="0"/>
              <a:t>apps enable you to develop and deliver powerful integration solutions with ease.</a:t>
            </a:r>
          </a:p>
          <a:p>
            <a:endParaRPr lang="en-US" sz="2800" dirty="0"/>
          </a:p>
          <a:p>
            <a:pPr marL="0" indent="0">
              <a:buNone/>
            </a:pPr>
            <a:r>
              <a:rPr lang="en-US" sz="2800" dirty="0"/>
              <a:t>Key scenarios:</a:t>
            </a:r>
          </a:p>
          <a:p>
            <a:r>
              <a:rPr lang="en-US" sz="2800" dirty="0"/>
              <a:t>Visually create business processes and workflows</a:t>
            </a:r>
          </a:p>
          <a:p>
            <a:r>
              <a:rPr lang="en-US" sz="2800" dirty="0"/>
              <a:t>Deliver integration capabilities in Web, Mobile and API apps</a:t>
            </a:r>
          </a:p>
          <a:p>
            <a:r>
              <a:rPr lang="en-US" sz="2800" dirty="0"/>
              <a:t>Integrate with your SaaS and enterprise applications</a:t>
            </a:r>
          </a:p>
          <a:p>
            <a:r>
              <a:rPr lang="en-US" sz="2800" dirty="0"/>
              <a:t>Automate EAI/B2B and business process</a:t>
            </a:r>
          </a:p>
          <a:p>
            <a:r>
              <a:rPr lang="en-US" sz="2800" dirty="0"/>
              <a:t>Connect to On-premises data</a:t>
            </a:r>
          </a:p>
          <a:p>
            <a:endParaRPr lang="pt-PT" sz="2800" dirty="0"/>
          </a:p>
        </p:txBody>
      </p:sp>
    </p:spTree>
    <p:extLst>
      <p:ext uri="{BB962C8B-B14F-4D97-AF65-F5344CB8AC3E}">
        <p14:creationId xmlns:p14="http://schemas.microsoft.com/office/powerpoint/2010/main" val="173866220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1015599"/>
          </a:xfrm>
        </p:spPr>
        <p:txBody>
          <a:bodyPr/>
          <a:lstStyle/>
          <a:p>
            <a:r>
              <a:rPr lang="pt-PT" b="1" dirty="0"/>
              <a:t>API </a:t>
            </a:r>
            <a:r>
              <a:rPr lang="pt-PT" b="1" dirty="0" err="1"/>
              <a:t>Apps</a:t>
            </a:r>
            <a:endParaRPr lang="pt-PT" b="1" dirty="0"/>
          </a:p>
        </p:txBody>
      </p:sp>
      <p:sp>
        <p:nvSpPr>
          <p:cNvPr id="3" name="Text Placeholder 2"/>
          <p:cNvSpPr>
            <a:spLocks noGrp="1"/>
          </p:cNvSpPr>
          <p:nvPr>
            <p:ph type="body" sz="quarter" idx="10"/>
          </p:nvPr>
        </p:nvSpPr>
        <p:spPr>
          <a:xfrm>
            <a:off x="519248" y="1447799"/>
            <a:ext cx="11151917" cy="4567404"/>
          </a:xfrm>
        </p:spPr>
        <p:txBody>
          <a:bodyPr/>
          <a:lstStyle/>
          <a:p>
            <a:pPr marL="0" indent="0">
              <a:buNone/>
            </a:pPr>
            <a:r>
              <a:rPr lang="en-US" sz="2800" b="1" dirty="0"/>
              <a:t>Expose your application to 50+ popular SaaS API’s and Share your API in your organization</a:t>
            </a:r>
          </a:p>
          <a:p>
            <a:endParaRPr lang="en-US" sz="2800" dirty="0"/>
          </a:p>
          <a:p>
            <a:pPr marL="0" indent="0">
              <a:buNone/>
            </a:pPr>
            <a:r>
              <a:rPr lang="en-US" sz="2800" dirty="0"/>
              <a:t>Key scenarios:</a:t>
            </a:r>
          </a:p>
          <a:p>
            <a:r>
              <a:rPr lang="en-US" sz="2800" dirty="0"/>
              <a:t>Integrate with SaaS and Enterprise applications</a:t>
            </a:r>
          </a:p>
          <a:p>
            <a:r>
              <a:rPr lang="en-US" sz="2800" dirty="0"/>
              <a:t>Generate client proxies or API’s in your language of choice</a:t>
            </a:r>
          </a:p>
          <a:p>
            <a:r>
              <a:rPr lang="en-US" sz="2800" dirty="0"/>
              <a:t>Automate versioning and deployment of API Apps</a:t>
            </a:r>
          </a:p>
          <a:p>
            <a:r>
              <a:rPr lang="en-US" sz="2800" dirty="0"/>
              <a:t>Secure API’s with Active Directly, Single Sign-on, and OAuth</a:t>
            </a:r>
          </a:p>
          <a:p>
            <a:r>
              <a:rPr lang="en-US" sz="2800" dirty="0"/>
              <a:t>Share API’s internally with Organizational gallery</a:t>
            </a:r>
          </a:p>
          <a:p>
            <a:endParaRPr lang="pt-PT" sz="2800" dirty="0"/>
          </a:p>
        </p:txBody>
      </p:sp>
    </p:spTree>
    <p:extLst>
      <p:ext uri="{BB962C8B-B14F-4D97-AF65-F5344CB8AC3E}">
        <p14:creationId xmlns:p14="http://schemas.microsoft.com/office/powerpoint/2010/main" val="172119479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3964" y="0"/>
            <a:ext cx="8804850" cy="6872839"/>
          </a:xfrm>
          <a:prstGeom prst="rect">
            <a:avLst/>
          </a:prstGeom>
        </p:spPr>
      </p:pic>
      <p:grpSp>
        <p:nvGrpSpPr>
          <p:cNvPr id="10" name="Group 9"/>
          <p:cNvGrpSpPr/>
          <p:nvPr/>
        </p:nvGrpSpPr>
        <p:grpSpPr>
          <a:xfrm>
            <a:off x="1364479" y="3722915"/>
            <a:ext cx="3277899" cy="2778082"/>
            <a:chOff x="1364479" y="4017817"/>
            <a:chExt cx="2929939" cy="2483179"/>
          </a:xfrm>
        </p:grpSpPr>
        <p:pic>
          <p:nvPicPr>
            <p:cNvPr id="7" name="Picture 6"/>
            <p:cNvPicPr>
              <a:picLocks noChangeAspect="1"/>
            </p:cNvPicPr>
            <p:nvPr/>
          </p:nvPicPr>
          <p:blipFill>
            <a:blip r:embed="rId4"/>
            <a:stretch>
              <a:fillRect/>
            </a:stretch>
          </p:blipFill>
          <p:spPr>
            <a:xfrm>
              <a:off x="1364479" y="4017817"/>
              <a:ext cx="1396702" cy="2483179"/>
            </a:xfrm>
            <a:prstGeom prst="rect">
              <a:avLst/>
            </a:prstGeom>
          </p:spPr>
        </p:pic>
        <p:pic>
          <p:nvPicPr>
            <p:cNvPr id="8" name="Picture 7"/>
            <p:cNvPicPr>
              <a:picLocks noChangeAspect="1"/>
            </p:cNvPicPr>
            <p:nvPr/>
          </p:nvPicPr>
          <p:blipFill>
            <a:blip r:embed="rId4"/>
            <a:stretch>
              <a:fillRect/>
            </a:stretch>
          </p:blipFill>
          <p:spPr>
            <a:xfrm>
              <a:off x="2897716" y="4017817"/>
              <a:ext cx="1396702" cy="2483179"/>
            </a:xfrm>
            <a:prstGeom prst="rect">
              <a:avLst/>
            </a:prstGeom>
          </p:spPr>
        </p:pic>
      </p:grpSp>
      <p:pic>
        <p:nvPicPr>
          <p:cNvPr id="9" name="Picture 8"/>
          <p:cNvPicPr>
            <a:picLocks noChangeAspect="1"/>
          </p:cNvPicPr>
          <p:nvPr/>
        </p:nvPicPr>
        <p:blipFill>
          <a:blip r:embed="rId5"/>
          <a:stretch>
            <a:fillRect/>
          </a:stretch>
        </p:blipFill>
        <p:spPr>
          <a:xfrm>
            <a:off x="3943623" y="4270054"/>
            <a:ext cx="1443372" cy="2238362"/>
          </a:xfrm>
          <a:prstGeom prst="rect">
            <a:avLst/>
          </a:prstGeom>
        </p:spPr>
      </p:pic>
      <p:pic>
        <p:nvPicPr>
          <p:cNvPr id="11" name="Picture 10"/>
          <p:cNvPicPr>
            <a:picLocks noChangeAspect="1"/>
          </p:cNvPicPr>
          <p:nvPr/>
        </p:nvPicPr>
        <p:blipFill>
          <a:blip r:embed="rId6"/>
          <a:stretch>
            <a:fillRect/>
          </a:stretch>
        </p:blipFill>
        <p:spPr>
          <a:xfrm>
            <a:off x="953568" y="-14838"/>
            <a:ext cx="4526068" cy="6525072"/>
          </a:xfrm>
          <a:prstGeom prst="rect">
            <a:avLst/>
          </a:prstGeom>
        </p:spPr>
      </p:pic>
      <p:sp>
        <p:nvSpPr>
          <p:cNvPr id="35" name="TextBox 34"/>
          <p:cNvSpPr txBox="1"/>
          <p:nvPr/>
        </p:nvSpPr>
        <p:spPr>
          <a:xfrm>
            <a:off x="6018027" y="946289"/>
            <a:ext cx="5805378" cy="646331"/>
          </a:xfrm>
          <a:prstGeom prst="rect">
            <a:avLst/>
          </a:prstGeom>
          <a:noFill/>
        </p:spPr>
        <p:txBody>
          <a:bodyPr wrap="square" rtlCol="0">
            <a:spAutoFit/>
          </a:bodyPr>
          <a:lstStyle/>
          <a:p>
            <a:r>
              <a:rPr lang="en-US" sz="3600" dirty="0" smtClean="0">
                <a:latin typeface="+mj-lt"/>
              </a:rPr>
              <a:t>App Containers and Hosting</a:t>
            </a:r>
            <a:endParaRPr lang="en-US" sz="3600" dirty="0">
              <a:latin typeface="+mj-lt"/>
            </a:endParaRPr>
          </a:p>
        </p:txBody>
      </p:sp>
      <p:sp>
        <p:nvSpPr>
          <p:cNvPr id="36" name="TextBox 35"/>
          <p:cNvSpPr txBox="1"/>
          <p:nvPr/>
        </p:nvSpPr>
        <p:spPr>
          <a:xfrm>
            <a:off x="6018026" y="1816537"/>
            <a:ext cx="5463731" cy="2923877"/>
          </a:xfrm>
          <a:prstGeom prst="rect">
            <a:avLst/>
          </a:prstGeom>
          <a:noFill/>
        </p:spPr>
        <p:txBody>
          <a:bodyPr wrap="square" rtlCol="0">
            <a:spAutoFit/>
          </a:bodyPr>
          <a:lstStyle/>
          <a:p>
            <a:pPr marL="457200" indent="-457200">
              <a:spcAft>
                <a:spcPts val="1200"/>
              </a:spcAft>
              <a:buFont typeface="Wingdings" panose="05000000000000000000" pitchFamily="2" charset="2"/>
              <a:buChar char="à"/>
            </a:pPr>
            <a:r>
              <a:rPr lang="en-US" sz="2400" dirty="0" smtClean="0">
                <a:latin typeface="+mj-lt"/>
                <a:sym typeface="Wingdings" panose="05000000000000000000" pitchFamily="2" charset="2"/>
              </a:rPr>
              <a:t>Building on a solid foundation</a:t>
            </a:r>
          </a:p>
          <a:p>
            <a:pPr marL="457200" indent="-457200">
              <a:spcAft>
                <a:spcPts val="1200"/>
              </a:spcAft>
              <a:buFont typeface="Wingdings" panose="05000000000000000000" pitchFamily="2" charset="2"/>
              <a:buChar char="à"/>
            </a:pPr>
            <a:r>
              <a:rPr lang="en-US" sz="2400" dirty="0" smtClean="0">
                <a:latin typeface="+mj-lt"/>
                <a:sym typeface="Wingdings" panose="05000000000000000000" pitchFamily="2" charset="2"/>
              </a:rPr>
              <a:t>Proven cloud scale</a:t>
            </a:r>
          </a:p>
          <a:p>
            <a:pPr marL="457200" indent="-457200">
              <a:spcAft>
                <a:spcPts val="1200"/>
              </a:spcAft>
              <a:buFont typeface="Wingdings" panose="05000000000000000000" pitchFamily="2" charset="2"/>
              <a:buChar char="à"/>
            </a:pPr>
            <a:r>
              <a:rPr lang="en-US" sz="2400" dirty="0" smtClean="0">
                <a:latin typeface="+mj-lt"/>
                <a:sym typeface="Wingdings" panose="05000000000000000000" pitchFamily="2" charset="2"/>
              </a:rPr>
              <a:t>Hybrid connectivity built-in</a:t>
            </a:r>
          </a:p>
          <a:p>
            <a:pPr marL="457200" indent="-457200">
              <a:spcAft>
                <a:spcPts val="1200"/>
              </a:spcAft>
              <a:buFont typeface="Wingdings" panose="05000000000000000000" pitchFamily="2" charset="2"/>
              <a:buChar char="à"/>
            </a:pPr>
            <a:r>
              <a:rPr lang="en-US" sz="2400" dirty="0" smtClean="0">
                <a:latin typeface="Segoe UI Light"/>
                <a:sym typeface="Wingdings" panose="05000000000000000000" pitchFamily="2" charset="2"/>
              </a:rPr>
              <a:t>Open platform</a:t>
            </a:r>
          </a:p>
          <a:p>
            <a:pPr marL="457200" indent="-457200">
              <a:spcAft>
                <a:spcPts val="1200"/>
              </a:spcAft>
              <a:buFont typeface="Wingdings" panose="05000000000000000000" pitchFamily="2" charset="2"/>
              <a:buChar char="à"/>
            </a:pPr>
            <a:r>
              <a:rPr lang="en-US" sz="2400" dirty="0" smtClean="0">
                <a:latin typeface="Segoe UI Light"/>
                <a:sym typeface="Wingdings" panose="05000000000000000000" pitchFamily="2" charset="2"/>
              </a:rPr>
              <a:t>Available on premises today with Windows Azure pack</a:t>
            </a:r>
            <a:endParaRPr lang="en-US" sz="2400" dirty="0" smtClean="0">
              <a:latin typeface="+mj-lt"/>
              <a:sym typeface="Wingdings" panose="05000000000000000000" pitchFamily="2" charset="2"/>
            </a:endParaRPr>
          </a:p>
        </p:txBody>
      </p:sp>
      <p:pic>
        <p:nvPicPr>
          <p:cNvPr id="3" name="Picture 2"/>
          <p:cNvPicPr>
            <a:picLocks noChangeAspect="1"/>
          </p:cNvPicPr>
          <p:nvPr/>
        </p:nvPicPr>
        <p:blipFill>
          <a:blip r:embed="rId7"/>
          <a:stretch>
            <a:fillRect/>
          </a:stretch>
        </p:blipFill>
        <p:spPr>
          <a:xfrm>
            <a:off x="2189451" y="184699"/>
            <a:ext cx="1915410" cy="772378"/>
          </a:xfrm>
          <a:prstGeom prst="rect">
            <a:avLst/>
          </a:prstGeom>
        </p:spPr>
      </p:pic>
      <p:grpSp>
        <p:nvGrpSpPr>
          <p:cNvPr id="41" name="Group 40"/>
          <p:cNvGrpSpPr/>
          <p:nvPr/>
        </p:nvGrpSpPr>
        <p:grpSpPr>
          <a:xfrm>
            <a:off x="1322714" y="883747"/>
            <a:ext cx="3853494" cy="2711485"/>
            <a:chOff x="1322714" y="963259"/>
            <a:chExt cx="3853494" cy="2711485"/>
          </a:xfrm>
        </p:grpSpPr>
        <p:grpSp>
          <p:nvGrpSpPr>
            <p:cNvPr id="27" name="Group 26"/>
            <p:cNvGrpSpPr/>
            <p:nvPr/>
          </p:nvGrpSpPr>
          <p:grpSpPr>
            <a:xfrm>
              <a:off x="1322714" y="963259"/>
              <a:ext cx="1703960" cy="922488"/>
              <a:chOff x="1322714" y="1211738"/>
              <a:chExt cx="1824441" cy="987714"/>
            </a:xfrm>
          </p:grpSpPr>
          <p:sp>
            <p:nvSpPr>
              <p:cNvPr id="13" name="Rectangle 12"/>
              <p:cNvSpPr/>
              <p:nvPr/>
            </p:nvSpPr>
            <p:spPr>
              <a:xfrm>
                <a:off x="1322714" y="1211738"/>
                <a:ext cx="1824441" cy="794064"/>
              </a:xfrm>
              <a:prstGeom prst="rect">
                <a:avLst/>
              </a:prstGeom>
            </p:spPr>
            <p:txBody>
              <a:bodyPr wrap="square" anchor="ctr">
                <a:spAutoFit/>
              </a:bodyPr>
              <a:lstStyle/>
              <a:p>
                <a:pPr>
                  <a:lnSpc>
                    <a:spcPct val="95000"/>
                  </a:lnSpc>
                  <a:buSzPct val="90000"/>
                </a:pPr>
                <a:r>
                  <a:rPr lang="en-US" sz="4400" dirty="0" smtClean="0">
                    <a:latin typeface="Segoe UI Light" panose="020B0502040204020203" pitchFamily="34" charset="0"/>
                    <a:cs typeface="Segoe UI Light" panose="020B0502040204020203" pitchFamily="34" charset="0"/>
                  </a:rPr>
                  <a:t>&gt;</a:t>
                </a:r>
                <a:r>
                  <a:rPr lang="en-US" sz="4000" dirty="0" smtClean="0">
                    <a:latin typeface="Segoe UI Light" panose="020B0502040204020203" pitchFamily="34" charset="0"/>
                    <a:cs typeface="Segoe UI Light" panose="020B0502040204020203" pitchFamily="34" charset="0"/>
                  </a:rPr>
                  <a:t>400</a:t>
                </a:r>
                <a:r>
                  <a:rPr lang="en-US" sz="3200" dirty="0" smtClean="0">
                    <a:latin typeface="Segoe UI Light" panose="020B0502040204020203" pitchFamily="34" charset="0"/>
                    <a:cs typeface="Segoe UI Light" panose="020B0502040204020203" pitchFamily="34" charset="0"/>
                  </a:rPr>
                  <a:t>k</a:t>
                </a:r>
                <a:endParaRPr lang="en-US" sz="4000" dirty="0">
                  <a:latin typeface="Segoe UI Light" panose="020B0502040204020203" pitchFamily="34" charset="0"/>
                  <a:cs typeface="Segoe UI Light" panose="020B0502040204020203" pitchFamily="34" charset="0"/>
                </a:endParaRPr>
              </a:p>
            </p:txBody>
          </p:sp>
          <p:sp>
            <p:nvSpPr>
              <p:cNvPr id="14" name="Rectangle 13"/>
              <p:cNvSpPr/>
              <p:nvPr/>
            </p:nvSpPr>
            <p:spPr>
              <a:xfrm>
                <a:off x="1741603" y="1936233"/>
                <a:ext cx="986662" cy="263219"/>
              </a:xfrm>
              <a:prstGeom prst="rect">
                <a:avLst/>
              </a:prstGeom>
            </p:spPr>
            <p:txBody>
              <a:bodyPr wrap="square" anchor="ctr">
                <a:spAutoFit/>
              </a:bodyPr>
              <a:lstStyle/>
              <a:p>
                <a:pPr>
                  <a:lnSpc>
                    <a:spcPct val="95000"/>
                  </a:lnSpc>
                  <a:buSzPct val="90000"/>
                </a:pPr>
                <a:r>
                  <a:rPr lang="en-US" sz="1050" dirty="0" smtClean="0">
                    <a:latin typeface="+mj-lt"/>
                    <a:cs typeface="Segoe UI Light" panose="020B0502040204020203" pitchFamily="34" charset="0"/>
                  </a:rPr>
                  <a:t>Apps Hosted</a:t>
                </a:r>
                <a:endParaRPr lang="en-US" sz="1400" dirty="0">
                  <a:latin typeface="+mj-lt"/>
                  <a:cs typeface="Segoe UI Light" panose="020B0502040204020203" pitchFamily="34" charset="0"/>
                </a:endParaRPr>
              </a:p>
            </p:txBody>
          </p:sp>
          <p:cxnSp>
            <p:nvCxnSpPr>
              <p:cNvPr id="5" name="Straight Connector 4"/>
              <p:cNvCxnSpPr/>
              <p:nvPr/>
            </p:nvCxnSpPr>
            <p:spPr>
              <a:xfrm>
                <a:off x="1450223" y="1933721"/>
                <a:ext cx="15694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59601" y="991324"/>
              <a:ext cx="1521806" cy="916451"/>
              <a:chOff x="3314803" y="1241787"/>
              <a:chExt cx="1629408" cy="981251"/>
            </a:xfrm>
          </p:grpSpPr>
          <p:sp>
            <p:nvSpPr>
              <p:cNvPr id="19" name="Rectangle 18"/>
              <p:cNvSpPr/>
              <p:nvPr/>
            </p:nvSpPr>
            <p:spPr>
              <a:xfrm>
                <a:off x="3474373" y="1241787"/>
                <a:ext cx="1310269" cy="735586"/>
              </a:xfrm>
              <a:prstGeom prst="rect">
                <a:avLst/>
              </a:prstGeom>
            </p:spPr>
            <p:txBody>
              <a:bodyPr wrap="square" anchor="b">
                <a:spAutoFit/>
              </a:bodyPr>
              <a:lstStyle/>
              <a:p>
                <a:pPr algn="ctr">
                  <a:lnSpc>
                    <a:spcPct val="95000"/>
                  </a:lnSpc>
                  <a:buSzPct val="90000"/>
                </a:pPr>
                <a:r>
                  <a:rPr lang="en-US" sz="4000" spc="-294" dirty="0" smtClean="0">
                    <a:latin typeface="Segoe UI Light" panose="020B0502040204020203" pitchFamily="34" charset="0"/>
                    <a:cs typeface="Segoe UI Light" panose="020B0502040204020203" pitchFamily="34" charset="0"/>
                  </a:rPr>
                  <a:t>300k</a:t>
                </a:r>
                <a:endParaRPr lang="en-US" sz="3600" dirty="0">
                  <a:latin typeface="Segoe UI Light" panose="020B0502040204020203" pitchFamily="34" charset="0"/>
                  <a:cs typeface="Segoe UI Light" panose="020B0502040204020203" pitchFamily="34" charset="0"/>
                </a:endParaRPr>
              </a:p>
            </p:txBody>
          </p:sp>
          <p:sp>
            <p:nvSpPr>
              <p:cNvPr id="20" name="Rectangle 19"/>
              <p:cNvSpPr/>
              <p:nvPr/>
            </p:nvSpPr>
            <p:spPr>
              <a:xfrm>
                <a:off x="3314803" y="1959819"/>
                <a:ext cx="1629408" cy="263219"/>
              </a:xfrm>
              <a:prstGeom prst="rect">
                <a:avLst/>
              </a:prstGeom>
            </p:spPr>
            <p:txBody>
              <a:bodyPr wrap="square">
                <a:spAutoFit/>
              </a:bodyPr>
              <a:lstStyle/>
              <a:p>
                <a:pPr lvl="0" algn="ctr">
                  <a:lnSpc>
                    <a:spcPct val="95000"/>
                  </a:lnSpc>
                  <a:buSzPct val="90000"/>
                </a:pPr>
                <a:r>
                  <a:rPr lang="en-US" sz="1050" dirty="0" smtClean="0">
                    <a:latin typeface="Segoe UI Light" panose="020B0502040204020203" pitchFamily="34" charset="0"/>
                    <a:cs typeface="Segoe UI Light" panose="020B0502040204020203" pitchFamily="34" charset="0"/>
                  </a:rPr>
                  <a:t>Unique Customers</a:t>
                </a:r>
                <a:endParaRPr lang="en-US" sz="4800" dirty="0">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3344796" y="1933721"/>
                <a:ext cx="15694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904758" y="1920481"/>
              <a:ext cx="2505211" cy="687010"/>
              <a:chOff x="2464809" y="2103471"/>
              <a:chExt cx="2682346" cy="735586"/>
            </a:xfrm>
          </p:grpSpPr>
          <p:sp>
            <p:nvSpPr>
              <p:cNvPr id="22" name="Rectangle 21"/>
              <p:cNvSpPr/>
              <p:nvPr/>
            </p:nvSpPr>
            <p:spPr>
              <a:xfrm>
                <a:off x="2464809" y="2103471"/>
                <a:ext cx="1296339" cy="735586"/>
              </a:xfrm>
              <a:prstGeom prst="rect">
                <a:avLst/>
              </a:prstGeom>
            </p:spPr>
            <p:txBody>
              <a:bodyPr wrap="square" anchor="b">
                <a:spAutoFit/>
              </a:bodyPr>
              <a:lstStyle/>
              <a:p>
                <a:pPr>
                  <a:lnSpc>
                    <a:spcPct val="95000"/>
                  </a:lnSpc>
                  <a:buSzPct val="90000"/>
                </a:pPr>
                <a:r>
                  <a:rPr lang="en-US" sz="4000" dirty="0" smtClean="0">
                    <a:latin typeface="Segoe UI Light" panose="020B0502040204020203" pitchFamily="34" charset="0"/>
                    <a:cs typeface="Segoe UI Light" panose="020B0502040204020203" pitchFamily="34" charset="0"/>
                  </a:rPr>
                  <a:t>120</a:t>
                </a:r>
                <a:r>
                  <a:rPr lang="en-US" sz="2800" dirty="0" smtClean="0">
                    <a:latin typeface="Segoe UI Light" panose="020B0502040204020203" pitchFamily="34" charset="0"/>
                    <a:cs typeface="Segoe UI Light" panose="020B0502040204020203" pitchFamily="34" charset="0"/>
                  </a:rPr>
                  <a:t>%</a:t>
                </a:r>
                <a:endParaRPr lang="en-US" sz="4000" dirty="0">
                  <a:latin typeface="Segoe UI Light" panose="020B0502040204020203" pitchFamily="34" charset="0"/>
                  <a:cs typeface="Segoe UI Light" panose="020B0502040204020203" pitchFamily="34" charset="0"/>
                </a:endParaRPr>
              </a:p>
            </p:txBody>
          </p:sp>
          <p:sp>
            <p:nvSpPr>
              <p:cNvPr id="23" name="Rectangle 22"/>
              <p:cNvSpPr/>
              <p:nvPr/>
            </p:nvSpPr>
            <p:spPr>
              <a:xfrm>
                <a:off x="3713046" y="2241279"/>
                <a:ext cx="1424846" cy="427576"/>
              </a:xfrm>
              <a:prstGeom prst="rect">
                <a:avLst/>
              </a:prstGeom>
            </p:spPr>
            <p:txBody>
              <a:bodyPr wrap="square">
                <a:spAutoFit/>
              </a:bodyPr>
              <a:lstStyle/>
              <a:p>
                <a:pPr>
                  <a:lnSpc>
                    <a:spcPct val="95000"/>
                  </a:lnSpc>
                  <a:buSzPct val="90000"/>
                </a:pPr>
                <a:r>
                  <a:rPr lang="en-US" sz="1050" dirty="0" smtClean="0">
                    <a:latin typeface="Segoe UI Light" panose="020B0502040204020203" pitchFamily="34" charset="0"/>
                    <a:cs typeface="Segoe UI Light" panose="020B0502040204020203" pitchFamily="34" charset="0"/>
                  </a:rPr>
                  <a:t>Yearly Paid Subscription Growth</a:t>
                </a:r>
                <a:endParaRPr lang="en-US" sz="4000" dirty="0">
                  <a:latin typeface="Segoe UI Light" panose="020B0502040204020203" pitchFamily="34" charset="0"/>
                  <a:cs typeface="Segoe UI Light" panose="020B0502040204020203" pitchFamily="34" charset="0"/>
                </a:endParaRPr>
              </a:p>
            </p:txBody>
          </p:sp>
          <p:cxnSp>
            <p:nvCxnSpPr>
              <p:cNvPr id="32" name="Straight Connector 31"/>
              <p:cNvCxnSpPr/>
              <p:nvPr/>
            </p:nvCxnSpPr>
            <p:spPr>
              <a:xfrm>
                <a:off x="2602071" y="2788354"/>
                <a:ext cx="25450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1383493" y="2758917"/>
              <a:ext cx="2327863" cy="915827"/>
              <a:chOff x="1387791" y="3134361"/>
              <a:chExt cx="2492459" cy="980582"/>
            </a:xfrm>
          </p:grpSpPr>
          <p:sp>
            <p:nvSpPr>
              <p:cNvPr id="25" name="TextBox 24"/>
              <p:cNvSpPr txBox="1"/>
              <p:nvPr/>
            </p:nvSpPr>
            <p:spPr>
              <a:xfrm>
                <a:off x="1450223" y="3834835"/>
                <a:ext cx="1569422" cy="280108"/>
              </a:xfrm>
              <a:prstGeom prst="rect">
                <a:avLst/>
              </a:prstGeom>
              <a:noFill/>
            </p:spPr>
            <p:txBody>
              <a:bodyPr wrap="square" rtlCol="0">
                <a:spAutoFit/>
              </a:bodyPr>
              <a:lstStyle/>
              <a:p>
                <a:pPr algn="ctr"/>
                <a:r>
                  <a:rPr lang="en-US" sz="1050" dirty="0">
                    <a:latin typeface="+mj-lt"/>
                  </a:rPr>
                  <a:t>Yearly </a:t>
                </a:r>
                <a:r>
                  <a:rPr lang="en-US" sz="1050" dirty="0" smtClean="0">
                    <a:latin typeface="+mj-lt"/>
                  </a:rPr>
                  <a:t>Traffic Growth</a:t>
                </a:r>
                <a:endParaRPr lang="en-US" sz="1050" dirty="0">
                  <a:latin typeface="+mj-lt"/>
                </a:endParaRPr>
              </a:p>
            </p:txBody>
          </p:sp>
          <p:sp>
            <p:nvSpPr>
              <p:cNvPr id="26" name="Rectangle 25"/>
              <p:cNvSpPr/>
              <p:nvPr/>
            </p:nvSpPr>
            <p:spPr>
              <a:xfrm>
                <a:off x="1387791" y="3134361"/>
                <a:ext cx="2492459" cy="735586"/>
              </a:xfrm>
              <a:prstGeom prst="rect">
                <a:avLst/>
              </a:prstGeom>
            </p:spPr>
            <p:txBody>
              <a:bodyPr wrap="square" anchor="ctr">
                <a:spAutoFit/>
              </a:bodyPr>
              <a:lstStyle/>
              <a:p>
                <a:pPr>
                  <a:lnSpc>
                    <a:spcPct val="95000"/>
                  </a:lnSpc>
                  <a:buSzPct val="90000"/>
                </a:pPr>
                <a:r>
                  <a:rPr lang="en-US" sz="4000" dirty="0" smtClean="0">
                    <a:latin typeface="Segoe UI Light" panose="020B0502040204020203" pitchFamily="34" charset="0"/>
                    <a:cs typeface="Segoe UI Light" panose="020B0502040204020203" pitchFamily="34" charset="0"/>
                  </a:rPr>
                  <a:t>&gt;500</a:t>
                </a:r>
                <a:r>
                  <a:rPr lang="en-US" sz="2800" spc="-294" dirty="0" smtClean="0">
                    <a:latin typeface="Segoe UI Light" panose="020B0502040204020203" pitchFamily="34" charset="0"/>
                    <a:cs typeface="Segoe UI Light" panose="020B0502040204020203" pitchFamily="34" charset="0"/>
                  </a:rPr>
                  <a:t>%</a:t>
                </a:r>
                <a:endParaRPr lang="en-US" sz="4400" dirty="0">
                  <a:latin typeface="Segoe UI Light" panose="020B0502040204020203" pitchFamily="34" charset="0"/>
                  <a:cs typeface="Segoe UI Light" panose="020B0502040204020203" pitchFamily="34" charset="0"/>
                </a:endParaRPr>
              </a:p>
            </p:txBody>
          </p:sp>
          <p:cxnSp>
            <p:nvCxnSpPr>
              <p:cNvPr id="37" name="Straight Connector 36"/>
              <p:cNvCxnSpPr/>
              <p:nvPr/>
            </p:nvCxnSpPr>
            <p:spPr>
              <a:xfrm>
                <a:off x="1450223" y="3806761"/>
                <a:ext cx="15694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115490" y="2757190"/>
              <a:ext cx="2060718" cy="911363"/>
              <a:chOff x="2946361" y="3132512"/>
              <a:chExt cx="2206425" cy="975802"/>
            </a:xfrm>
          </p:grpSpPr>
          <p:sp>
            <p:nvSpPr>
              <p:cNvPr id="16" name="Rectangle 15"/>
              <p:cNvSpPr/>
              <p:nvPr/>
            </p:nvSpPr>
            <p:spPr>
              <a:xfrm>
                <a:off x="2946361" y="3132512"/>
                <a:ext cx="2206425" cy="735586"/>
              </a:xfrm>
              <a:prstGeom prst="rect">
                <a:avLst/>
              </a:prstGeom>
            </p:spPr>
            <p:txBody>
              <a:bodyPr wrap="square" anchor="b">
                <a:spAutoFit/>
              </a:bodyPr>
              <a:lstStyle/>
              <a:p>
                <a:pPr algn="ctr">
                  <a:lnSpc>
                    <a:spcPct val="95000"/>
                  </a:lnSpc>
                  <a:buSzPct val="90000"/>
                </a:pPr>
                <a:r>
                  <a:rPr lang="en-US" sz="4000" dirty="0" smtClean="0">
                    <a:latin typeface="Segoe UI Light" panose="020B0502040204020203" pitchFamily="34" charset="0"/>
                    <a:cs typeface="Segoe UI Light" panose="020B0502040204020203" pitchFamily="34" charset="0"/>
                  </a:rPr>
                  <a:t>~2</a:t>
                </a:r>
                <a:r>
                  <a:rPr lang="en-US" sz="3200" spc="-220" dirty="0" smtClean="0">
                    <a:latin typeface="Segoe UI Light" panose="020B0502040204020203" pitchFamily="34" charset="0"/>
                    <a:cs typeface="Segoe UI Light" panose="020B0502040204020203" pitchFamily="34" charset="0"/>
                  </a:rPr>
                  <a:t>Billion</a:t>
                </a:r>
              </a:p>
            </p:txBody>
          </p:sp>
          <p:sp>
            <p:nvSpPr>
              <p:cNvPr id="17" name="TextBox 16"/>
              <p:cNvSpPr txBox="1"/>
              <p:nvPr/>
            </p:nvSpPr>
            <p:spPr>
              <a:xfrm>
                <a:off x="3331946" y="3836444"/>
                <a:ext cx="1569422" cy="271870"/>
              </a:xfrm>
              <a:prstGeom prst="rect">
                <a:avLst/>
              </a:prstGeom>
              <a:noFill/>
            </p:spPr>
            <p:txBody>
              <a:bodyPr wrap="square" rtlCol="0">
                <a:spAutoFit/>
              </a:bodyPr>
              <a:lstStyle/>
              <a:p>
                <a:pPr algn="ctr"/>
                <a:r>
                  <a:rPr lang="en-US" sz="1050" dirty="0" smtClean="0">
                    <a:latin typeface="+mj-lt"/>
                  </a:rPr>
                  <a:t>Transactions daily</a:t>
                </a:r>
                <a:endParaRPr lang="en-US" sz="1050" dirty="0">
                  <a:latin typeface="+mj-lt"/>
                </a:endParaRPr>
              </a:p>
            </p:txBody>
          </p:sp>
          <p:cxnSp>
            <p:nvCxnSpPr>
              <p:cNvPr id="38" name="Straight Connector 37"/>
              <p:cNvCxnSpPr/>
              <p:nvPr/>
            </p:nvCxnSpPr>
            <p:spPr>
              <a:xfrm>
                <a:off x="3331946" y="3806761"/>
                <a:ext cx="15694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703926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226148" y="2202471"/>
            <a:ext cx="6965852" cy="4655529"/>
          </a:xfrm>
          <a:prstGeom prst="rect">
            <a:avLst/>
          </a:prstGeom>
        </p:spPr>
      </p:pic>
      <p:pic>
        <p:nvPicPr>
          <p:cNvPr id="6" name="Picture 5"/>
          <p:cNvPicPr>
            <a:picLocks noChangeAspect="1"/>
          </p:cNvPicPr>
          <p:nvPr/>
        </p:nvPicPr>
        <p:blipFill>
          <a:blip r:embed="rId4"/>
          <a:stretch>
            <a:fillRect/>
          </a:stretch>
        </p:blipFill>
        <p:spPr>
          <a:xfrm>
            <a:off x="880909" y="0"/>
            <a:ext cx="4684537" cy="6887677"/>
          </a:xfrm>
          <a:prstGeom prst="rect">
            <a:avLst/>
          </a:prstGeom>
        </p:spPr>
      </p:pic>
      <p:pic>
        <p:nvPicPr>
          <p:cNvPr id="10" name="Picture 9"/>
          <p:cNvPicPr>
            <a:picLocks noChangeAspect="1"/>
          </p:cNvPicPr>
          <p:nvPr/>
        </p:nvPicPr>
        <p:blipFill>
          <a:blip r:embed="rId5"/>
          <a:stretch>
            <a:fillRect/>
          </a:stretch>
        </p:blipFill>
        <p:spPr>
          <a:xfrm>
            <a:off x="1436710" y="4581155"/>
            <a:ext cx="3028964" cy="1969965"/>
          </a:xfrm>
          <a:prstGeom prst="rect">
            <a:avLst/>
          </a:prstGeom>
        </p:spPr>
      </p:pic>
      <p:sp>
        <p:nvSpPr>
          <p:cNvPr id="11" name="TextBox 10"/>
          <p:cNvSpPr txBox="1"/>
          <p:nvPr/>
        </p:nvSpPr>
        <p:spPr>
          <a:xfrm>
            <a:off x="6018027" y="946289"/>
            <a:ext cx="5082363" cy="646331"/>
          </a:xfrm>
          <a:prstGeom prst="rect">
            <a:avLst/>
          </a:prstGeom>
          <a:noFill/>
        </p:spPr>
        <p:txBody>
          <a:bodyPr wrap="square" rtlCol="0">
            <a:spAutoFit/>
          </a:bodyPr>
          <a:lstStyle/>
          <a:p>
            <a:r>
              <a:rPr lang="en-US" sz="3600" dirty="0" smtClean="0">
                <a:latin typeface="+mj-lt"/>
              </a:rPr>
              <a:t>Built-in API Management</a:t>
            </a:r>
            <a:endParaRPr lang="en-US" sz="3600" dirty="0">
              <a:latin typeface="+mj-lt"/>
            </a:endParaRPr>
          </a:p>
        </p:txBody>
      </p:sp>
      <p:sp>
        <p:nvSpPr>
          <p:cNvPr id="12" name="TextBox 11"/>
          <p:cNvSpPr txBox="1"/>
          <p:nvPr/>
        </p:nvSpPr>
        <p:spPr>
          <a:xfrm>
            <a:off x="6018027" y="1637406"/>
            <a:ext cx="5962691" cy="3170099"/>
          </a:xfrm>
          <a:prstGeom prst="rect">
            <a:avLst/>
          </a:prstGeom>
          <a:noFill/>
        </p:spPr>
        <p:txBody>
          <a:bodyPr wrap="square" rtlCol="0">
            <a:spAutoFit/>
          </a:bodyPr>
          <a:lstStyle/>
          <a:p>
            <a:pPr marL="457200" lvl="0" indent="-457200">
              <a:spcBef>
                <a:spcPts val="1800"/>
              </a:spcBef>
              <a:buFont typeface="Wingdings" panose="05000000000000000000" pitchFamily="2" charset="2"/>
              <a:buChar char="à"/>
            </a:pPr>
            <a:r>
              <a:rPr lang="en-US" sz="2800" dirty="0">
                <a:solidFill>
                  <a:srgbClr val="FFFFFF"/>
                </a:solidFill>
                <a:latin typeface="Segoe UI Light"/>
                <a:sym typeface="Wingdings" panose="05000000000000000000" pitchFamily="2" charset="2"/>
              </a:rPr>
              <a:t>Hybrid connectivity</a:t>
            </a:r>
          </a:p>
          <a:p>
            <a:pPr marL="457200" lvl="0" indent="-457200">
              <a:spcBef>
                <a:spcPts val="1800"/>
              </a:spcBef>
              <a:buFont typeface="Wingdings" panose="05000000000000000000" pitchFamily="2" charset="2"/>
              <a:buChar char="à"/>
            </a:pPr>
            <a:r>
              <a:rPr lang="en-US" sz="2800" dirty="0">
                <a:solidFill>
                  <a:srgbClr val="FFFFFF"/>
                </a:solidFill>
                <a:latin typeface="Segoe UI Light"/>
                <a:sym typeface="Wingdings" panose="05000000000000000000" pitchFamily="2" charset="2"/>
              </a:rPr>
              <a:t>Throttle, rate limit and </a:t>
            </a:r>
            <a:r>
              <a:rPr lang="en-US" sz="2800" dirty="0" smtClean="0">
                <a:solidFill>
                  <a:srgbClr val="FFFFFF"/>
                </a:solidFill>
                <a:latin typeface="Segoe UI Light"/>
                <a:sym typeface="Wingdings" panose="05000000000000000000" pitchFamily="2" charset="2"/>
              </a:rPr>
              <a:t>quota callers</a:t>
            </a:r>
            <a:endParaRPr lang="en-US" sz="2800" dirty="0">
              <a:solidFill>
                <a:srgbClr val="FFFFFF"/>
              </a:solidFill>
              <a:latin typeface="Segoe UI Light"/>
              <a:sym typeface="Wingdings" panose="05000000000000000000" pitchFamily="2" charset="2"/>
            </a:endParaRPr>
          </a:p>
          <a:p>
            <a:pPr marL="457200" lvl="0" indent="-457200">
              <a:spcBef>
                <a:spcPts val="1800"/>
              </a:spcBef>
              <a:buFont typeface="Wingdings" panose="05000000000000000000" pitchFamily="2" charset="2"/>
              <a:buChar char="à"/>
            </a:pPr>
            <a:r>
              <a:rPr lang="en-US" sz="2800" dirty="0">
                <a:solidFill>
                  <a:srgbClr val="FFFFFF"/>
                </a:solidFill>
                <a:latin typeface="Segoe UI Light"/>
                <a:sym typeface="Wingdings" panose="05000000000000000000" pitchFamily="2" charset="2"/>
              </a:rPr>
              <a:t>Modern </a:t>
            </a:r>
            <a:r>
              <a:rPr lang="en-US" sz="2800" dirty="0" smtClean="0">
                <a:solidFill>
                  <a:srgbClr val="FFFFFF"/>
                </a:solidFill>
                <a:latin typeface="Segoe UI Light"/>
                <a:sym typeface="Wingdings" panose="05000000000000000000" pitchFamily="2" charset="2"/>
              </a:rPr>
              <a:t>formats </a:t>
            </a:r>
            <a:r>
              <a:rPr lang="en-US" sz="2800" dirty="0">
                <a:solidFill>
                  <a:srgbClr val="FFFFFF"/>
                </a:solidFill>
                <a:latin typeface="Segoe UI Light"/>
                <a:sym typeface="Wingdings" panose="05000000000000000000" pitchFamily="2" charset="2"/>
              </a:rPr>
              <a:t>to existing APIs</a:t>
            </a:r>
          </a:p>
          <a:p>
            <a:pPr marL="457200" lvl="0" indent="-457200">
              <a:spcBef>
                <a:spcPts val="1800"/>
              </a:spcBef>
              <a:buFont typeface="Wingdings" panose="05000000000000000000" pitchFamily="2" charset="2"/>
              <a:buChar char="à"/>
            </a:pPr>
            <a:r>
              <a:rPr lang="en-US" sz="2800" dirty="0">
                <a:solidFill>
                  <a:srgbClr val="FFFFFF"/>
                </a:solidFill>
                <a:latin typeface="Segoe UI Light"/>
                <a:sym typeface="Wingdings" panose="05000000000000000000" pitchFamily="2" charset="2"/>
              </a:rPr>
              <a:t>Authentication + key management</a:t>
            </a:r>
          </a:p>
          <a:p>
            <a:pPr marL="457200" lvl="0" indent="-457200">
              <a:spcBef>
                <a:spcPts val="1800"/>
              </a:spcBef>
              <a:buFont typeface="Wingdings" panose="05000000000000000000" pitchFamily="2" charset="2"/>
              <a:buChar char="à"/>
            </a:pPr>
            <a:r>
              <a:rPr lang="en-US" sz="2800" dirty="0">
                <a:solidFill>
                  <a:srgbClr val="FFFFFF"/>
                </a:solidFill>
                <a:latin typeface="Segoe UI Light"/>
                <a:sym typeface="Wingdings" panose="05000000000000000000" pitchFamily="2" charset="2"/>
              </a:rPr>
              <a:t>Built-in analytics</a:t>
            </a:r>
          </a:p>
        </p:txBody>
      </p:sp>
      <p:sp>
        <p:nvSpPr>
          <p:cNvPr id="14" name="Rounded Rectangle 13"/>
          <p:cNvSpPr/>
          <p:nvPr/>
        </p:nvSpPr>
        <p:spPr>
          <a:xfrm>
            <a:off x="1565770" y="1052624"/>
            <a:ext cx="1562986" cy="1562986"/>
          </a:xfrm>
          <a:prstGeom prst="roundRect">
            <a:avLst>
              <a:gd name="adj" fmla="val 646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rgbClr val="FFFFFF"/>
                </a:solidFill>
                <a:latin typeface="Segoe UI Light"/>
              </a:rPr>
              <a:t>Governance</a:t>
            </a:r>
          </a:p>
        </p:txBody>
      </p:sp>
      <p:sp>
        <p:nvSpPr>
          <p:cNvPr id="15" name="Rounded Rectangle 14"/>
          <p:cNvSpPr/>
          <p:nvPr/>
        </p:nvSpPr>
        <p:spPr>
          <a:xfrm>
            <a:off x="3266979" y="1052624"/>
            <a:ext cx="1562986" cy="1562986"/>
          </a:xfrm>
          <a:prstGeom prst="roundRect">
            <a:avLst>
              <a:gd name="adj" fmla="val 646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rgbClr val="FFFFFF"/>
                </a:solidFill>
                <a:latin typeface="Segoe UI Light"/>
              </a:rPr>
              <a:t>Access Control</a:t>
            </a:r>
          </a:p>
        </p:txBody>
      </p:sp>
      <p:sp>
        <p:nvSpPr>
          <p:cNvPr id="16" name="Rounded Rectangle 15"/>
          <p:cNvSpPr/>
          <p:nvPr/>
        </p:nvSpPr>
        <p:spPr>
          <a:xfrm>
            <a:off x="1565770" y="2743201"/>
            <a:ext cx="1562986" cy="1562986"/>
          </a:xfrm>
          <a:prstGeom prst="roundRect">
            <a:avLst>
              <a:gd name="adj" fmla="val 646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rgbClr val="FFFFFF"/>
                </a:solidFill>
                <a:latin typeface="Segoe UI Light"/>
              </a:rPr>
              <a:t>Partner </a:t>
            </a:r>
            <a:r>
              <a:rPr lang="en-US" dirty="0" smtClean="0">
                <a:solidFill>
                  <a:srgbClr val="FFFFFF"/>
                </a:solidFill>
                <a:latin typeface="Segoe UI Light"/>
              </a:rPr>
              <a:t>APIs</a:t>
            </a:r>
            <a:endParaRPr lang="en-US" dirty="0">
              <a:solidFill>
                <a:srgbClr val="FFFFFF"/>
              </a:solidFill>
              <a:latin typeface="Segoe UI Light"/>
            </a:endParaRPr>
          </a:p>
        </p:txBody>
      </p:sp>
      <p:sp>
        <p:nvSpPr>
          <p:cNvPr id="17" name="Rounded Rectangle 16"/>
          <p:cNvSpPr/>
          <p:nvPr/>
        </p:nvSpPr>
        <p:spPr>
          <a:xfrm>
            <a:off x="3266979" y="2743201"/>
            <a:ext cx="1562986" cy="1562986"/>
          </a:xfrm>
          <a:prstGeom prst="roundRect">
            <a:avLst>
              <a:gd name="adj" fmla="val 64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rgbClr val="FFFFFF"/>
                </a:solidFill>
                <a:latin typeface="Segoe UI Light"/>
              </a:rPr>
              <a:t>APIs for </a:t>
            </a:r>
            <a:r>
              <a:rPr lang="en-US" dirty="0" smtClean="0">
                <a:solidFill>
                  <a:srgbClr val="FFFFFF"/>
                </a:solidFill>
                <a:latin typeface="Segoe UI Light"/>
              </a:rPr>
              <a:t/>
            </a:r>
            <a:br>
              <a:rPr lang="en-US" dirty="0" smtClean="0">
                <a:solidFill>
                  <a:srgbClr val="FFFFFF"/>
                </a:solidFill>
                <a:latin typeface="Segoe UI Light"/>
              </a:rPr>
            </a:br>
            <a:r>
              <a:rPr lang="en-US" dirty="0" smtClean="0">
                <a:solidFill>
                  <a:srgbClr val="FFFFFF"/>
                </a:solidFill>
                <a:latin typeface="Segoe UI Light"/>
              </a:rPr>
              <a:t>On-Premises </a:t>
            </a:r>
            <a:r>
              <a:rPr lang="en-US" dirty="0">
                <a:solidFill>
                  <a:srgbClr val="FFFFFF"/>
                </a:solidFill>
                <a:latin typeface="Segoe UI Light"/>
              </a:rPr>
              <a:t>and SaaS</a:t>
            </a:r>
          </a:p>
        </p:txBody>
      </p:sp>
    </p:spTree>
    <p:extLst>
      <p:ext uri="{BB962C8B-B14F-4D97-AF65-F5344CB8AC3E}">
        <p14:creationId xmlns:p14="http://schemas.microsoft.com/office/powerpoint/2010/main" val="362134117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997152"/>
            <a:ext cx="8556171" cy="4860848"/>
          </a:xfrm>
          <a:prstGeom prst="rect">
            <a:avLst/>
          </a:prstGeom>
        </p:spPr>
      </p:pic>
      <p:pic>
        <p:nvPicPr>
          <p:cNvPr id="5" name="Picture 4"/>
          <p:cNvPicPr>
            <a:picLocks noChangeAspect="1"/>
          </p:cNvPicPr>
          <p:nvPr/>
        </p:nvPicPr>
        <p:blipFill>
          <a:blip r:embed="rId4"/>
          <a:stretch>
            <a:fillRect/>
          </a:stretch>
        </p:blipFill>
        <p:spPr>
          <a:xfrm>
            <a:off x="880909" y="-26204"/>
            <a:ext cx="4684537" cy="6894837"/>
          </a:xfrm>
          <a:prstGeom prst="rect">
            <a:avLst/>
          </a:prstGeom>
        </p:spPr>
      </p:pic>
      <p:sp>
        <p:nvSpPr>
          <p:cNvPr id="7" name="TextBox 6"/>
          <p:cNvSpPr txBox="1"/>
          <p:nvPr/>
        </p:nvSpPr>
        <p:spPr>
          <a:xfrm>
            <a:off x="6018027" y="946289"/>
            <a:ext cx="5082363" cy="1200329"/>
          </a:xfrm>
          <a:prstGeom prst="rect">
            <a:avLst/>
          </a:prstGeom>
          <a:noFill/>
        </p:spPr>
        <p:txBody>
          <a:bodyPr wrap="square" rtlCol="0">
            <a:spAutoFit/>
          </a:bodyPr>
          <a:lstStyle/>
          <a:p>
            <a:r>
              <a:rPr lang="en-US" sz="3600" dirty="0" smtClean="0">
                <a:latin typeface="+mj-lt"/>
              </a:rPr>
              <a:t>runtime and development</a:t>
            </a:r>
            <a:endParaRPr lang="en-US" sz="3600" dirty="0">
              <a:latin typeface="+mj-lt"/>
            </a:endParaRPr>
          </a:p>
        </p:txBody>
      </p:sp>
      <p:sp>
        <p:nvSpPr>
          <p:cNvPr id="8" name="TextBox 7"/>
          <p:cNvSpPr txBox="1"/>
          <p:nvPr/>
        </p:nvSpPr>
        <p:spPr>
          <a:xfrm>
            <a:off x="6018027" y="2146618"/>
            <a:ext cx="5082363" cy="3600986"/>
          </a:xfrm>
          <a:prstGeom prst="rect">
            <a:avLst/>
          </a:prstGeom>
          <a:noFill/>
        </p:spPr>
        <p:txBody>
          <a:bodyPr wrap="square" rtlCol="0">
            <a:spAutoFit/>
          </a:bodyPr>
          <a:lstStyle/>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Cross platform </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Auto update</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Deep logging diagnostics</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Rich ecosystem with partner monetization opportunities</a:t>
            </a:r>
          </a:p>
          <a:p>
            <a:pPr marL="457200" lvl="0" indent="-457200">
              <a:spcBef>
                <a:spcPts val="1800"/>
              </a:spcBef>
              <a:buFont typeface="Wingdings" panose="05000000000000000000" pitchFamily="2" charset="2"/>
              <a:buChar char="à"/>
            </a:pPr>
            <a:endParaRPr lang="en-US" sz="2800" dirty="0">
              <a:solidFill>
                <a:srgbClr val="FFFFFF"/>
              </a:solidFill>
              <a:latin typeface="Segoe UI Light"/>
              <a:sym typeface="Wingdings" panose="05000000000000000000" pitchFamily="2" charset="2"/>
            </a:endParaRPr>
          </a:p>
        </p:txBody>
      </p:sp>
      <p:sp>
        <p:nvSpPr>
          <p:cNvPr id="9" name="Right Arrow 8"/>
          <p:cNvSpPr/>
          <p:nvPr/>
        </p:nvSpPr>
        <p:spPr>
          <a:xfrm rot="16200000">
            <a:off x="-74427" y="2923944"/>
            <a:ext cx="4784651" cy="829340"/>
          </a:xfrm>
          <a:prstGeom prst="rightArrow">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972885" y="2567758"/>
            <a:ext cx="5497025" cy="829340"/>
          </a:xfrm>
          <a:prstGeom prst="rightArrow">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1322771" y="4370112"/>
            <a:ext cx="3738329" cy="2193402"/>
          </a:xfrm>
          <a:prstGeom prst="rect">
            <a:avLst/>
          </a:prstGeom>
        </p:spPr>
      </p:pic>
    </p:spTree>
    <p:extLst>
      <p:ext uri="{BB962C8B-B14F-4D97-AF65-F5344CB8AC3E}">
        <p14:creationId xmlns:p14="http://schemas.microsoft.com/office/powerpoint/2010/main" val="351821860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778" y="792275"/>
            <a:ext cx="6680503" cy="5066583"/>
          </a:xfrm>
          <a:prstGeom prst="rect">
            <a:avLst/>
          </a:prstGeom>
        </p:spPr>
      </p:pic>
      <p:pic>
        <p:nvPicPr>
          <p:cNvPr id="5" name="Picture 4"/>
          <p:cNvPicPr>
            <a:picLocks noChangeAspect="1"/>
          </p:cNvPicPr>
          <p:nvPr/>
        </p:nvPicPr>
        <p:blipFill>
          <a:blip r:embed="rId4"/>
          <a:stretch>
            <a:fillRect/>
          </a:stretch>
        </p:blipFill>
        <p:spPr>
          <a:xfrm>
            <a:off x="880909" y="0"/>
            <a:ext cx="4684537" cy="6887677"/>
          </a:xfrm>
          <a:prstGeom prst="rect">
            <a:avLst/>
          </a:prstGeom>
        </p:spPr>
      </p:pic>
      <p:sp>
        <p:nvSpPr>
          <p:cNvPr id="8" name="TextBox 7"/>
          <p:cNvSpPr txBox="1"/>
          <p:nvPr/>
        </p:nvSpPr>
        <p:spPr>
          <a:xfrm>
            <a:off x="6018027" y="946289"/>
            <a:ext cx="5082363" cy="646331"/>
          </a:xfrm>
          <a:prstGeom prst="rect">
            <a:avLst/>
          </a:prstGeom>
          <a:noFill/>
        </p:spPr>
        <p:txBody>
          <a:bodyPr wrap="square" rtlCol="0">
            <a:spAutoFit/>
          </a:bodyPr>
          <a:lstStyle/>
          <a:p>
            <a:r>
              <a:rPr lang="en-US" sz="3600" dirty="0" smtClean="0">
                <a:latin typeface="+mj-lt"/>
              </a:rPr>
              <a:t>Out-of-box</a:t>
            </a:r>
            <a:endParaRPr lang="en-US" sz="3600" dirty="0">
              <a:latin typeface="+mj-lt"/>
            </a:endParaRPr>
          </a:p>
        </p:txBody>
      </p:sp>
      <p:sp>
        <p:nvSpPr>
          <p:cNvPr id="9" name="TextBox 8"/>
          <p:cNvSpPr txBox="1"/>
          <p:nvPr/>
        </p:nvSpPr>
        <p:spPr>
          <a:xfrm>
            <a:off x="6018027" y="1637406"/>
            <a:ext cx="5082363" cy="3370153"/>
          </a:xfrm>
          <a:prstGeom prst="rect">
            <a:avLst/>
          </a:prstGeom>
          <a:noFill/>
        </p:spPr>
        <p:txBody>
          <a:bodyPr wrap="square" rtlCol="0">
            <a:spAutoFit/>
          </a:bodyPr>
          <a:lstStyle/>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Standard Protocols</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Common Enterprise Apps</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Most Popular consumer and Enterprise SaaS</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Available through the marketplace</a:t>
            </a:r>
            <a:endParaRPr lang="en-US" sz="2800" dirty="0">
              <a:solidFill>
                <a:srgbClr val="FFFFFF"/>
              </a:solidFill>
              <a:latin typeface="Segoe UI Light"/>
              <a:sym typeface="Wingdings" panose="05000000000000000000" pitchFamily="2" charset="2"/>
            </a:endParaRPr>
          </a:p>
        </p:txBody>
      </p:sp>
      <p:sp>
        <p:nvSpPr>
          <p:cNvPr id="3" name="Rectangle 2"/>
          <p:cNvSpPr/>
          <p:nvPr/>
        </p:nvSpPr>
        <p:spPr>
          <a:xfrm>
            <a:off x="1202636" y="0"/>
            <a:ext cx="4005468" cy="6549887"/>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163362" y="3726108"/>
            <a:ext cx="1388585" cy="677108"/>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Web Services</a:t>
            </a:r>
            <a:br>
              <a:rPr lang="en-US" sz="1600" dirty="0" smtClean="0">
                <a:solidFill>
                  <a:srgbClr val="231F20"/>
                </a:solidFill>
              </a:rPr>
            </a:br>
            <a:r>
              <a:rPr lang="en-US" sz="1600" dirty="0" smtClean="0">
                <a:solidFill>
                  <a:srgbClr val="231F20"/>
                </a:solidFill>
              </a:rPr>
              <a:t>(SOAP+WCF)</a:t>
            </a:r>
            <a:endParaRPr lang="en-US" sz="1600" dirty="0">
              <a:solidFill>
                <a:srgbClr val="231F20"/>
              </a:solidFill>
            </a:endParaRPr>
          </a:p>
        </p:txBody>
      </p:sp>
      <p:sp>
        <p:nvSpPr>
          <p:cNvPr id="23" name="Rectangle 22"/>
          <p:cNvSpPr/>
          <p:nvPr/>
        </p:nvSpPr>
        <p:spPr>
          <a:xfrm>
            <a:off x="4358238" y="730846"/>
            <a:ext cx="492444"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File</a:t>
            </a:r>
            <a:endParaRPr lang="en-US" sz="1600" dirty="0">
              <a:solidFill>
                <a:srgbClr val="231F20"/>
              </a:solidFill>
            </a:endParaRPr>
          </a:p>
        </p:txBody>
      </p:sp>
      <p:sp>
        <p:nvSpPr>
          <p:cNvPr id="25" name="Rectangle 24"/>
          <p:cNvSpPr/>
          <p:nvPr/>
        </p:nvSpPr>
        <p:spPr>
          <a:xfrm>
            <a:off x="3536125" y="1483601"/>
            <a:ext cx="728084"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Siebel</a:t>
            </a:r>
            <a:endParaRPr lang="en-US" sz="1600" dirty="0">
              <a:solidFill>
                <a:srgbClr val="231F20"/>
              </a:solidFill>
            </a:endParaRPr>
          </a:p>
        </p:txBody>
      </p:sp>
      <p:sp>
        <p:nvSpPr>
          <p:cNvPr id="27" name="Rectangle 26"/>
          <p:cNvSpPr/>
          <p:nvPr/>
        </p:nvSpPr>
        <p:spPr>
          <a:xfrm>
            <a:off x="1195699" y="2889030"/>
            <a:ext cx="2088521"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Microsoft SQL Server</a:t>
            </a:r>
          </a:p>
        </p:txBody>
      </p:sp>
      <p:sp>
        <p:nvSpPr>
          <p:cNvPr id="28" name="Rectangle 27"/>
          <p:cNvSpPr/>
          <p:nvPr/>
        </p:nvSpPr>
        <p:spPr>
          <a:xfrm>
            <a:off x="2144799" y="1814812"/>
            <a:ext cx="931281"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Informix</a:t>
            </a:r>
          </a:p>
        </p:txBody>
      </p:sp>
      <p:sp>
        <p:nvSpPr>
          <p:cNvPr id="30" name="Rectangle 29"/>
          <p:cNvSpPr/>
          <p:nvPr/>
        </p:nvSpPr>
        <p:spPr>
          <a:xfrm>
            <a:off x="3470226" y="3068268"/>
            <a:ext cx="1661545"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Oracle Database</a:t>
            </a:r>
          </a:p>
        </p:txBody>
      </p:sp>
      <p:sp>
        <p:nvSpPr>
          <p:cNvPr id="33" name="Rectangle 32"/>
          <p:cNvSpPr/>
          <p:nvPr/>
        </p:nvSpPr>
        <p:spPr>
          <a:xfrm>
            <a:off x="4202106" y="2339767"/>
            <a:ext cx="1119730"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SQL Azure</a:t>
            </a:r>
          </a:p>
        </p:txBody>
      </p:sp>
      <p:sp>
        <p:nvSpPr>
          <p:cNvPr id="20" name="Rectangle 19"/>
          <p:cNvSpPr/>
          <p:nvPr/>
        </p:nvSpPr>
        <p:spPr>
          <a:xfrm>
            <a:off x="1302188" y="2624738"/>
            <a:ext cx="1024255"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FTP/FTPS</a:t>
            </a:r>
            <a:endParaRPr lang="en-US" sz="1600" dirty="0">
              <a:solidFill>
                <a:srgbClr val="231F20"/>
              </a:solidFill>
            </a:endParaRPr>
          </a:p>
        </p:txBody>
      </p:sp>
      <p:sp>
        <p:nvSpPr>
          <p:cNvPr id="31" name="Rectangle 30"/>
          <p:cNvSpPr/>
          <p:nvPr/>
        </p:nvSpPr>
        <p:spPr>
          <a:xfrm>
            <a:off x="1943739" y="4675012"/>
            <a:ext cx="2280304"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Microsoft Dynamics AX</a:t>
            </a:r>
          </a:p>
        </p:txBody>
      </p:sp>
      <p:sp>
        <p:nvSpPr>
          <p:cNvPr id="19" name="Rectangle 18"/>
          <p:cNvSpPr/>
          <p:nvPr/>
        </p:nvSpPr>
        <p:spPr>
          <a:xfrm>
            <a:off x="3320218" y="2032924"/>
            <a:ext cx="700833"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SMTP</a:t>
            </a:r>
            <a:endParaRPr lang="en-US" sz="1600" dirty="0">
              <a:solidFill>
                <a:srgbClr val="231F20"/>
              </a:solidFill>
            </a:endParaRPr>
          </a:p>
        </p:txBody>
      </p:sp>
      <p:sp>
        <p:nvSpPr>
          <p:cNvPr id="21" name="Rectangle 20"/>
          <p:cNvSpPr/>
          <p:nvPr/>
        </p:nvSpPr>
        <p:spPr>
          <a:xfrm>
            <a:off x="1291538" y="793452"/>
            <a:ext cx="1947200"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HTTP, HTTPS (REST)</a:t>
            </a:r>
          </a:p>
        </p:txBody>
      </p:sp>
      <p:sp>
        <p:nvSpPr>
          <p:cNvPr id="29" name="Rectangle 28"/>
          <p:cNvSpPr/>
          <p:nvPr/>
        </p:nvSpPr>
        <p:spPr>
          <a:xfrm>
            <a:off x="3376217" y="192616"/>
            <a:ext cx="1602106"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Websphere</a:t>
            </a:r>
            <a:r>
              <a:rPr lang="en-US" sz="1600" dirty="0">
                <a:solidFill>
                  <a:srgbClr val="231F20"/>
                </a:solidFill>
              </a:rPr>
              <a:t> MQ</a:t>
            </a:r>
          </a:p>
        </p:txBody>
      </p:sp>
      <p:sp>
        <p:nvSpPr>
          <p:cNvPr id="32" name="Rectangle 31"/>
          <p:cNvSpPr/>
          <p:nvPr/>
        </p:nvSpPr>
        <p:spPr>
          <a:xfrm>
            <a:off x="1028883" y="4120440"/>
            <a:ext cx="2066400"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Microsoft SharePoint</a:t>
            </a:r>
          </a:p>
        </p:txBody>
      </p:sp>
      <p:sp>
        <p:nvSpPr>
          <p:cNvPr id="34" name="Rectangle 33"/>
          <p:cNvSpPr/>
          <p:nvPr/>
        </p:nvSpPr>
        <p:spPr>
          <a:xfrm>
            <a:off x="2239959" y="5145425"/>
            <a:ext cx="1801904" cy="677108"/>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Azure Services </a:t>
            </a:r>
            <a:br>
              <a:rPr lang="en-US" sz="1600" dirty="0">
                <a:solidFill>
                  <a:srgbClr val="231F20"/>
                </a:solidFill>
              </a:rPr>
            </a:br>
            <a:r>
              <a:rPr lang="en-US" sz="1600" dirty="0">
                <a:solidFill>
                  <a:srgbClr val="231F20"/>
                </a:solidFill>
              </a:rPr>
              <a:t>(Mobile + Others)</a:t>
            </a:r>
          </a:p>
        </p:txBody>
      </p:sp>
      <p:sp>
        <p:nvSpPr>
          <p:cNvPr id="43" name="Rectangle 42"/>
          <p:cNvSpPr/>
          <p:nvPr/>
        </p:nvSpPr>
        <p:spPr>
          <a:xfrm>
            <a:off x="4147699" y="3443838"/>
            <a:ext cx="1106393"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MongoDB</a:t>
            </a:r>
            <a:endParaRPr lang="en-US" sz="1600" dirty="0">
              <a:solidFill>
                <a:srgbClr val="231F20"/>
              </a:solidFill>
            </a:endParaRPr>
          </a:p>
        </p:txBody>
      </p:sp>
      <p:sp>
        <p:nvSpPr>
          <p:cNvPr id="18" name="Rectangle 17"/>
          <p:cNvSpPr/>
          <p:nvPr/>
        </p:nvSpPr>
        <p:spPr>
          <a:xfrm>
            <a:off x="2136652" y="2085449"/>
            <a:ext cx="618888"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SFTP</a:t>
            </a:r>
            <a:endParaRPr lang="en-US" sz="1600" dirty="0">
              <a:solidFill>
                <a:srgbClr val="231F20"/>
              </a:solidFill>
            </a:endParaRPr>
          </a:p>
        </p:txBody>
      </p:sp>
      <p:sp>
        <p:nvSpPr>
          <p:cNvPr id="38" name="Rectangle 37"/>
          <p:cNvSpPr/>
          <p:nvPr/>
        </p:nvSpPr>
        <p:spPr>
          <a:xfrm>
            <a:off x="2475590" y="2457880"/>
            <a:ext cx="76867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Coupa</a:t>
            </a:r>
            <a:endParaRPr lang="en-US" sz="1600" dirty="0">
              <a:solidFill>
                <a:srgbClr val="231F20"/>
              </a:solidFill>
            </a:endParaRPr>
          </a:p>
        </p:txBody>
      </p:sp>
      <p:sp>
        <p:nvSpPr>
          <p:cNvPr id="49" name="Rectangle 48"/>
          <p:cNvSpPr/>
          <p:nvPr/>
        </p:nvSpPr>
        <p:spPr>
          <a:xfrm>
            <a:off x="4251166" y="1128532"/>
            <a:ext cx="575286"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BOX</a:t>
            </a:r>
            <a:endParaRPr lang="en-US" sz="1600" dirty="0">
              <a:solidFill>
                <a:srgbClr val="231F20"/>
              </a:solidFill>
            </a:endParaRPr>
          </a:p>
        </p:txBody>
      </p:sp>
      <p:sp>
        <p:nvSpPr>
          <p:cNvPr id="26" name="Rectangle 25"/>
          <p:cNvSpPr/>
          <p:nvPr/>
        </p:nvSpPr>
        <p:spPr>
          <a:xfrm>
            <a:off x="1486245" y="177532"/>
            <a:ext cx="75854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AS400</a:t>
            </a:r>
          </a:p>
        </p:txBody>
      </p:sp>
      <p:sp>
        <p:nvSpPr>
          <p:cNvPr id="35" name="Rectangle 34"/>
          <p:cNvSpPr/>
          <p:nvPr/>
        </p:nvSpPr>
        <p:spPr>
          <a:xfrm>
            <a:off x="1468484" y="4800304"/>
            <a:ext cx="1547924" cy="677108"/>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Azure Services </a:t>
            </a:r>
            <a:br>
              <a:rPr lang="en-US" sz="1600" dirty="0">
                <a:solidFill>
                  <a:srgbClr val="231F20"/>
                </a:solidFill>
              </a:rPr>
            </a:br>
            <a:r>
              <a:rPr lang="en-US" sz="1600" dirty="0">
                <a:solidFill>
                  <a:srgbClr val="231F20"/>
                </a:solidFill>
              </a:rPr>
              <a:t>(Service Bus)</a:t>
            </a:r>
          </a:p>
        </p:txBody>
      </p:sp>
      <p:sp>
        <p:nvSpPr>
          <p:cNvPr id="44" name="Rectangle 43"/>
          <p:cNvSpPr/>
          <p:nvPr/>
        </p:nvSpPr>
        <p:spPr>
          <a:xfrm>
            <a:off x="1360697" y="3882737"/>
            <a:ext cx="1252266"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Quickbooks</a:t>
            </a:r>
            <a:endParaRPr lang="en-US" sz="1600" dirty="0">
              <a:solidFill>
                <a:srgbClr val="231F20"/>
              </a:solidFill>
            </a:endParaRPr>
          </a:p>
        </p:txBody>
      </p:sp>
      <p:sp>
        <p:nvSpPr>
          <p:cNvPr id="45" name="Rectangle 44"/>
          <p:cNvSpPr/>
          <p:nvPr/>
        </p:nvSpPr>
        <p:spPr>
          <a:xfrm>
            <a:off x="1800230" y="4508249"/>
            <a:ext cx="1097288"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Salesforce</a:t>
            </a:r>
          </a:p>
        </p:txBody>
      </p:sp>
      <p:sp>
        <p:nvSpPr>
          <p:cNvPr id="46" name="Rectangle 45"/>
          <p:cNvSpPr/>
          <p:nvPr/>
        </p:nvSpPr>
        <p:spPr>
          <a:xfrm>
            <a:off x="2937076" y="978163"/>
            <a:ext cx="1196161"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Sugar CRM</a:t>
            </a:r>
          </a:p>
        </p:txBody>
      </p:sp>
      <p:sp>
        <p:nvSpPr>
          <p:cNvPr id="24" name="Rectangle 23"/>
          <p:cNvSpPr/>
          <p:nvPr/>
        </p:nvSpPr>
        <p:spPr>
          <a:xfrm>
            <a:off x="3077078" y="1777453"/>
            <a:ext cx="2280304"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Microsoft Dynamics AX</a:t>
            </a:r>
          </a:p>
        </p:txBody>
      </p:sp>
      <p:sp>
        <p:nvSpPr>
          <p:cNvPr id="37" name="Rectangle 36"/>
          <p:cNvSpPr/>
          <p:nvPr/>
        </p:nvSpPr>
        <p:spPr>
          <a:xfrm>
            <a:off x="2090369" y="398680"/>
            <a:ext cx="846707"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Chatter</a:t>
            </a:r>
          </a:p>
        </p:txBody>
      </p:sp>
      <p:sp>
        <p:nvSpPr>
          <p:cNvPr id="39" name="Rectangle 38"/>
          <p:cNvSpPr/>
          <p:nvPr/>
        </p:nvSpPr>
        <p:spPr>
          <a:xfrm>
            <a:off x="928321" y="1863857"/>
            <a:ext cx="1047467"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Facebook</a:t>
            </a:r>
          </a:p>
        </p:txBody>
      </p:sp>
      <p:sp>
        <p:nvSpPr>
          <p:cNvPr id="40" name="Rectangle 39"/>
          <p:cNvSpPr/>
          <p:nvPr/>
        </p:nvSpPr>
        <p:spPr>
          <a:xfrm>
            <a:off x="2440405" y="3558114"/>
            <a:ext cx="165994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Azure </a:t>
            </a:r>
            <a:r>
              <a:rPr lang="en-US" sz="1600" dirty="0" err="1">
                <a:solidFill>
                  <a:srgbClr val="231F20"/>
                </a:solidFill>
              </a:rPr>
              <a:t>HDInsight</a:t>
            </a:r>
            <a:endParaRPr lang="en-US" sz="1600" dirty="0">
              <a:solidFill>
                <a:srgbClr val="231F20"/>
              </a:solidFill>
            </a:endParaRPr>
          </a:p>
        </p:txBody>
      </p:sp>
      <p:sp>
        <p:nvSpPr>
          <p:cNvPr id="41" name="Rectangle 40"/>
          <p:cNvSpPr/>
          <p:nvPr/>
        </p:nvSpPr>
        <p:spPr>
          <a:xfrm>
            <a:off x="3232938" y="2751940"/>
            <a:ext cx="938783"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Marketo</a:t>
            </a:r>
            <a:endParaRPr lang="en-US" sz="1600" dirty="0">
              <a:solidFill>
                <a:srgbClr val="231F20"/>
              </a:solidFill>
            </a:endParaRPr>
          </a:p>
        </p:txBody>
      </p:sp>
      <p:sp>
        <p:nvSpPr>
          <p:cNvPr id="47" name="Rectangle 46"/>
          <p:cNvSpPr/>
          <p:nvPr/>
        </p:nvSpPr>
        <p:spPr>
          <a:xfrm>
            <a:off x="1424065" y="2222270"/>
            <a:ext cx="79528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Twitter</a:t>
            </a:r>
          </a:p>
        </p:txBody>
      </p:sp>
      <p:sp>
        <p:nvSpPr>
          <p:cNvPr id="36" name="Rectangle 35"/>
          <p:cNvSpPr/>
          <p:nvPr/>
        </p:nvSpPr>
        <p:spPr>
          <a:xfrm>
            <a:off x="1374125" y="5790030"/>
            <a:ext cx="2131224" cy="677108"/>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Azure Services </a:t>
            </a:r>
            <a:br>
              <a:rPr lang="en-US" sz="1600" dirty="0">
                <a:solidFill>
                  <a:srgbClr val="231F20"/>
                </a:solidFill>
              </a:rPr>
            </a:br>
            <a:r>
              <a:rPr lang="en-US" sz="1600" dirty="0">
                <a:solidFill>
                  <a:srgbClr val="231F20"/>
                </a:solidFill>
              </a:rPr>
              <a:t>(Storage Blob +Table)</a:t>
            </a:r>
          </a:p>
        </p:txBody>
      </p:sp>
      <p:sp>
        <p:nvSpPr>
          <p:cNvPr id="42" name="Rectangle 41"/>
          <p:cNvSpPr/>
          <p:nvPr/>
        </p:nvSpPr>
        <p:spPr>
          <a:xfrm>
            <a:off x="2712844" y="4245294"/>
            <a:ext cx="1829155"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Microsoft Yammer</a:t>
            </a:r>
          </a:p>
        </p:txBody>
      </p:sp>
      <p:sp>
        <p:nvSpPr>
          <p:cNvPr id="48" name="Rectangle 47"/>
          <p:cNvSpPr/>
          <p:nvPr/>
        </p:nvSpPr>
        <p:spPr>
          <a:xfrm>
            <a:off x="4123587" y="2682293"/>
            <a:ext cx="65755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Zoho</a:t>
            </a:r>
            <a:endParaRPr lang="en-US" sz="1600" dirty="0">
              <a:solidFill>
                <a:srgbClr val="231F20"/>
              </a:solidFill>
            </a:endParaRPr>
          </a:p>
        </p:txBody>
      </p:sp>
      <p:sp>
        <p:nvSpPr>
          <p:cNvPr id="50" name="Rectangle 49"/>
          <p:cNvSpPr/>
          <p:nvPr/>
        </p:nvSpPr>
        <p:spPr>
          <a:xfrm>
            <a:off x="2983003" y="2135140"/>
            <a:ext cx="1033040"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OneDrive</a:t>
            </a:r>
            <a:endParaRPr lang="en-US" sz="1600" dirty="0">
              <a:solidFill>
                <a:srgbClr val="231F20"/>
              </a:solidFill>
            </a:endParaRPr>
          </a:p>
        </p:txBody>
      </p:sp>
      <p:sp>
        <p:nvSpPr>
          <p:cNvPr id="51" name="Rectangle 50"/>
          <p:cNvSpPr/>
          <p:nvPr/>
        </p:nvSpPr>
        <p:spPr>
          <a:xfrm>
            <a:off x="1458924" y="3452483"/>
            <a:ext cx="1518557"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smtClean="0">
                <a:solidFill>
                  <a:srgbClr val="231F20"/>
                </a:solidFill>
              </a:rPr>
              <a:t>SuccessFactors</a:t>
            </a:r>
            <a:endParaRPr lang="en-US" sz="1600" dirty="0">
              <a:solidFill>
                <a:srgbClr val="231F20"/>
              </a:solidFill>
            </a:endParaRPr>
          </a:p>
        </p:txBody>
      </p:sp>
      <p:sp>
        <p:nvSpPr>
          <p:cNvPr id="52" name="Rectangle 51"/>
          <p:cNvSpPr/>
          <p:nvPr/>
        </p:nvSpPr>
        <p:spPr>
          <a:xfrm>
            <a:off x="2844622" y="128962"/>
            <a:ext cx="713658"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smtClean="0">
                <a:solidFill>
                  <a:srgbClr val="231F20"/>
                </a:solidFill>
              </a:rPr>
              <a:t>Zuora</a:t>
            </a:r>
            <a:endParaRPr lang="en-US" sz="1600" dirty="0">
              <a:solidFill>
                <a:srgbClr val="231F20"/>
              </a:solidFill>
            </a:endParaRPr>
          </a:p>
        </p:txBody>
      </p:sp>
      <p:sp>
        <p:nvSpPr>
          <p:cNvPr id="53" name="Rectangle 52"/>
          <p:cNvSpPr/>
          <p:nvPr/>
        </p:nvSpPr>
        <p:spPr>
          <a:xfrm>
            <a:off x="4131543" y="2002151"/>
            <a:ext cx="69910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a:solidFill>
                  <a:srgbClr val="231F20"/>
                </a:solidFill>
              </a:rPr>
              <a:t>Twilio</a:t>
            </a:r>
            <a:endParaRPr lang="en-US" sz="1600" dirty="0">
              <a:solidFill>
                <a:srgbClr val="231F20"/>
              </a:solidFill>
            </a:endParaRPr>
          </a:p>
        </p:txBody>
      </p:sp>
      <p:sp>
        <p:nvSpPr>
          <p:cNvPr id="10" name="Rectangle 9"/>
          <p:cNvSpPr/>
          <p:nvPr/>
        </p:nvSpPr>
        <p:spPr>
          <a:xfrm>
            <a:off x="1018498" y="445404"/>
            <a:ext cx="795282"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Twitter</a:t>
            </a:r>
            <a:endParaRPr lang="en-US" sz="1600" dirty="0">
              <a:solidFill>
                <a:srgbClr val="231F20"/>
              </a:solidFill>
            </a:endParaRPr>
          </a:p>
        </p:txBody>
      </p:sp>
      <p:sp>
        <p:nvSpPr>
          <p:cNvPr id="11" name="Rectangle 10"/>
          <p:cNvSpPr/>
          <p:nvPr/>
        </p:nvSpPr>
        <p:spPr>
          <a:xfrm>
            <a:off x="715107" y="2968115"/>
            <a:ext cx="988156"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Workday</a:t>
            </a:r>
            <a:endParaRPr lang="en-US" sz="1600" dirty="0">
              <a:solidFill>
                <a:srgbClr val="231F20"/>
              </a:solidFill>
            </a:endParaRPr>
          </a:p>
        </p:txBody>
      </p:sp>
      <p:sp>
        <p:nvSpPr>
          <p:cNvPr id="12" name="Rectangle 11"/>
          <p:cNvSpPr/>
          <p:nvPr/>
        </p:nvSpPr>
        <p:spPr>
          <a:xfrm>
            <a:off x="3646418" y="468401"/>
            <a:ext cx="1134158"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err="1" smtClean="0">
                <a:solidFill>
                  <a:srgbClr val="231F20"/>
                </a:solidFill>
              </a:rPr>
              <a:t>SalesForce</a:t>
            </a:r>
            <a:endParaRPr lang="en-US" sz="1600" dirty="0">
              <a:solidFill>
                <a:srgbClr val="231F20"/>
              </a:solidFill>
            </a:endParaRPr>
          </a:p>
        </p:txBody>
      </p:sp>
      <p:sp>
        <p:nvSpPr>
          <p:cNvPr id="13" name="Rectangle 12"/>
          <p:cNvSpPr/>
          <p:nvPr/>
        </p:nvSpPr>
        <p:spPr>
          <a:xfrm>
            <a:off x="4666221" y="831699"/>
            <a:ext cx="1107997"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Office 365</a:t>
            </a:r>
            <a:endParaRPr lang="en-US" sz="1600" dirty="0">
              <a:solidFill>
                <a:srgbClr val="231F20"/>
              </a:solidFill>
            </a:endParaRPr>
          </a:p>
        </p:txBody>
      </p:sp>
      <p:sp>
        <p:nvSpPr>
          <p:cNvPr id="14" name="Rectangle 13"/>
          <p:cNvSpPr/>
          <p:nvPr/>
        </p:nvSpPr>
        <p:spPr>
          <a:xfrm>
            <a:off x="4482952" y="1515971"/>
            <a:ext cx="968535"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IBM DB2</a:t>
            </a:r>
            <a:endParaRPr lang="en-US" sz="1600" dirty="0">
              <a:solidFill>
                <a:srgbClr val="231F20"/>
              </a:solidFill>
            </a:endParaRPr>
          </a:p>
        </p:txBody>
      </p:sp>
      <p:sp>
        <p:nvSpPr>
          <p:cNvPr id="15" name="Rectangle 14"/>
          <p:cNvSpPr/>
          <p:nvPr/>
        </p:nvSpPr>
        <p:spPr>
          <a:xfrm>
            <a:off x="440111" y="1320667"/>
            <a:ext cx="3109056"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a:solidFill>
                  <a:srgbClr val="231F20"/>
                </a:solidFill>
              </a:rPr>
              <a:t>Microsoft Dynamics CRM Online</a:t>
            </a:r>
          </a:p>
        </p:txBody>
      </p:sp>
      <p:sp>
        <p:nvSpPr>
          <p:cNvPr id="16" name="Rectangle 15"/>
          <p:cNvSpPr/>
          <p:nvPr/>
        </p:nvSpPr>
        <p:spPr>
          <a:xfrm>
            <a:off x="3046161" y="700240"/>
            <a:ext cx="542136" cy="430887"/>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nchor="ctr">
            <a:spAutoFit/>
          </a:bodyPr>
          <a:lstStyle/>
          <a:p>
            <a:pPr algn="ctr"/>
            <a:r>
              <a:rPr lang="en-US" sz="1600" dirty="0" smtClean="0">
                <a:solidFill>
                  <a:srgbClr val="231F20"/>
                </a:solidFill>
              </a:rPr>
              <a:t>SAP</a:t>
            </a:r>
            <a:endParaRPr lang="en-US" sz="1600" dirty="0">
              <a:solidFill>
                <a:srgbClr val="231F20"/>
              </a:solidFill>
            </a:endParaRPr>
          </a:p>
        </p:txBody>
      </p:sp>
      <p:pic>
        <p:nvPicPr>
          <p:cNvPr id="7" name="Picture 6"/>
          <p:cNvPicPr>
            <a:picLocks noChangeAspect="1"/>
          </p:cNvPicPr>
          <p:nvPr/>
        </p:nvPicPr>
        <p:blipFill>
          <a:blip r:embed="rId5"/>
          <a:stretch>
            <a:fillRect/>
          </a:stretch>
        </p:blipFill>
        <p:spPr>
          <a:xfrm>
            <a:off x="4062366" y="4250102"/>
            <a:ext cx="1468131" cy="2302521"/>
          </a:xfrm>
          <a:prstGeom prst="rect">
            <a:avLst/>
          </a:prstGeom>
        </p:spPr>
      </p:pic>
    </p:spTree>
    <p:extLst>
      <p:ext uri="{BB962C8B-B14F-4D97-AF65-F5344CB8AC3E}">
        <p14:creationId xmlns:p14="http://schemas.microsoft.com/office/powerpoint/2010/main" val="31762251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76552" y="4430923"/>
            <a:ext cx="9902106" cy="2385692"/>
            <a:chOff x="1033661" y="4519277"/>
            <a:chExt cx="10100664" cy="2433531"/>
          </a:xfrm>
        </p:grpSpPr>
        <p:pic>
          <p:nvPicPr>
            <p:cNvPr id="4098"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9" y="4519277"/>
              <a:ext cx="7868416" cy="243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61" y="5467785"/>
              <a:ext cx="2069976" cy="1017738"/>
            </a:xfrm>
            <a:prstGeom prst="rect">
              <a:avLst/>
            </a:prstGeom>
          </p:spPr>
        </p:pic>
      </p:grpSp>
      <p:sp>
        <p:nvSpPr>
          <p:cNvPr id="13" name="Rectangle 12"/>
          <p:cNvSpPr/>
          <p:nvPr/>
        </p:nvSpPr>
        <p:spPr bwMode="auto">
          <a:xfrm>
            <a:off x="1200764" y="4430924"/>
            <a:ext cx="9790474" cy="715733"/>
          </a:xfrm>
          <a:prstGeom prst="rect">
            <a:avLst/>
          </a:prstGeom>
          <a:solidFill>
            <a:srgbClr val="282828"/>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89639" tIns="134464" rIns="89639" bIns="134464"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451306" indent="-451306" defTabSz="896386">
              <a:lnSpc>
                <a:spcPct val="90000"/>
              </a:lnSpc>
              <a:spcBef>
                <a:spcPct val="20000"/>
              </a:spcBef>
              <a:buSzPct val="90000"/>
              <a:buBlip>
                <a:blip r:embed="rId5"/>
              </a:buBlip>
            </a:pPr>
            <a:endParaRPr lang="en-US" sz="2353" dirty="0">
              <a:gradFill>
                <a:gsLst>
                  <a:gs pos="0">
                    <a:srgbClr val="FFFFFF"/>
                  </a:gs>
                  <a:gs pos="100000">
                    <a:srgbClr val="FFFFFF"/>
                  </a:gs>
                </a:gsLst>
                <a:lin ang="5400000" scaled="0"/>
              </a:gradFill>
            </a:endParaRPr>
          </a:p>
        </p:txBody>
      </p:sp>
      <p:grpSp>
        <p:nvGrpSpPr>
          <p:cNvPr id="4" name="Group 3"/>
          <p:cNvGrpSpPr/>
          <p:nvPr/>
        </p:nvGrpSpPr>
        <p:grpSpPr>
          <a:xfrm>
            <a:off x="3907633" y="1805374"/>
            <a:ext cx="7079997" cy="2631473"/>
            <a:chOff x="476254" y="2417159"/>
            <a:chExt cx="11204704" cy="1958897"/>
          </a:xfrm>
        </p:grpSpPr>
        <p:sp>
          <p:nvSpPr>
            <p:cNvPr id="5" name="Rectangle 4"/>
            <p:cNvSpPr/>
            <p:nvPr/>
          </p:nvSpPr>
          <p:spPr bwMode="auto">
            <a:xfrm>
              <a:off x="507868" y="2417159"/>
              <a:ext cx="11173090" cy="1958897"/>
            </a:xfrm>
            <a:prstGeom prst="rect">
              <a:avLst/>
            </a:prstGeom>
            <a:solidFill>
              <a:schemeClr val="bg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89639" tIns="134464" rIns="89639" bIns="134464"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451306" indent="-451306" defTabSz="896386">
                <a:lnSpc>
                  <a:spcPct val="90000"/>
                </a:lnSpc>
                <a:spcBef>
                  <a:spcPct val="20000"/>
                </a:spcBef>
                <a:buSzPct val="90000"/>
                <a:buBlip>
                  <a:blip r:embed="rId5"/>
                </a:buBlip>
              </a:pPr>
              <a:endParaRPr lang="en-US" sz="2353" dirty="0">
                <a:gradFill>
                  <a:gsLst>
                    <a:gs pos="0">
                      <a:srgbClr val="FFFFFF"/>
                    </a:gs>
                    <a:gs pos="100000">
                      <a:srgbClr val="FFFFFF"/>
                    </a:gs>
                  </a:gsLst>
                  <a:lin ang="5400000" scaled="0"/>
                </a:gradFill>
              </a:endParaRPr>
            </a:p>
          </p:txBody>
        </p:sp>
        <p:sp>
          <p:nvSpPr>
            <p:cNvPr id="6" name="Rectangle 5"/>
            <p:cNvSpPr/>
            <p:nvPr/>
          </p:nvSpPr>
          <p:spPr>
            <a:xfrm>
              <a:off x="476254" y="3205405"/>
              <a:ext cx="11013087" cy="1010738"/>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843475" lvl="1" indent="-395281" defTabSz="896386">
                <a:lnSpc>
                  <a:spcPct val="90000"/>
                </a:lnSpc>
                <a:spcBef>
                  <a:spcPct val="20000"/>
                </a:spcBef>
                <a:buSzPct val="105000"/>
                <a:buBlip>
                  <a:blip r:embed="rId6"/>
                </a:buBlip>
              </a:pPr>
              <a:r>
                <a:rPr lang="en-US" sz="1961" dirty="0">
                  <a:solidFill>
                    <a:srgbClr val="FFFFFF">
                      <a:alpha val="99000"/>
                    </a:srgbClr>
                  </a:solidFill>
                </a:rPr>
                <a:t>sandro.pereira@devscope.net</a:t>
              </a:r>
            </a:p>
            <a:p>
              <a:pPr marL="843475" lvl="1" indent="-395281" defTabSz="896386">
                <a:lnSpc>
                  <a:spcPct val="90000"/>
                </a:lnSpc>
                <a:spcBef>
                  <a:spcPct val="20000"/>
                </a:spcBef>
                <a:buSzPct val="105000"/>
                <a:buBlip>
                  <a:blip r:embed="rId6"/>
                </a:buBlip>
              </a:pPr>
              <a:r>
                <a:rPr lang="en-US" sz="1961" noProof="1">
                  <a:solidFill>
                    <a:srgbClr val="FFFFFF">
                      <a:alpha val="99000"/>
                    </a:srgbClr>
                  </a:solidFill>
                </a:rPr>
                <a:t>linkedin.com/in/sandropereira</a:t>
              </a:r>
            </a:p>
            <a:p>
              <a:pPr marL="843475" lvl="1" indent="-395281" defTabSz="896386">
                <a:lnSpc>
                  <a:spcPct val="90000"/>
                </a:lnSpc>
                <a:spcBef>
                  <a:spcPct val="20000"/>
                </a:spcBef>
                <a:buSzPct val="105000"/>
                <a:buBlip>
                  <a:blip r:embed="rId6"/>
                </a:buBlip>
              </a:pPr>
              <a:r>
                <a:rPr lang="en-US" sz="1961" dirty="0">
                  <a:solidFill>
                    <a:srgbClr val="FFFFFF">
                      <a:alpha val="99000"/>
                    </a:srgbClr>
                  </a:solidFill>
                </a:rPr>
                <a:t>@sandro_asp </a:t>
              </a:r>
            </a:p>
            <a:p>
              <a:pPr marL="843475" lvl="1" indent="-395281" defTabSz="896386">
                <a:lnSpc>
                  <a:spcPct val="90000"/>
                </a:lnSpc>
                <a:spcBef>
                  <a:spcPct val="20000"/>
                </a:spcBef>
                <a:buSzPct val="105000"/>
                <a:buBlip>
                  <a:blip r:embed="rId6"/>
                </a:buBlip>
              </a:pPr>
              <a:r>
                <a:rPr lang="en-US" sz="1961" dirty="0">
                  <a:solidFill>
                    <a:srgbClr val="FFFFFF">
                      <a:alpha val="99000"/>
                    </a:srgbClr>
                  </a:solidFill>
                </a:rPr>
                <a:t>sandroaspbiztalkblog.wordpress.com</a:t>
              </a:r>
            </a:p>
          </p:txBody>
        </p:sp>
      </p:grpSp>
      <p:sp>
        <p:nvSpPr>
          <p:cNvPr id="7" name="Title 1"/>
          <p:cNvSpPr>
            <a:spLocks noGrp="1"/>
          </p:cNvSpPr>
          <p:nvPr/>
        </p:nvSpPr>
        <p:spPr>
          <a:xfrm>
            <a:off x="432512" y="360845"/>
            <a:ext cx="11169701" cy="108621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7842" dirty="0" smtClean="0">
                <a:solidFill>
                  <a:srgbClr val="FFFFFF"/>
                </a:solidFill>
              </a:rPr>
              <a:t>Good afternoon…. </a:t>
            </a:r>
            <a:endParaRPr sz="3529" dirty="0">
              <a:gradFill flip="none" rotWithShape="1">
                <a:gsLst>
                  <a:gs pos="0">
                    <a:srgbClr val="FFFFFF"/>
                  </a:gs>
                  <a:gs pos="86000">
                    <a:srgbClr val="FFFFFF"/>
                  </a:gs>
                </a:gsLst>
                <a:lin ang="5400000" scaled="0"/>
                <a:tileRect/>
              </a:gradFill>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97157" y="1805374"/>
            <a:ext cx="2730453" cy="2631474"/>
          </a:xfrm>
          <a:prstGeom prst="rect">
            <a:avLst/>
          </a:prstGeom>
        </p:spPr>
      </p:pic>
      <p:sp>
        <p:nvSpPr>
          <p:cNvPr id="12" name="Text Placeholder 30"/>
          <p:cNvSpPr txBox="1">
            <a:spLocks/>
          </p:cNvSpPr>
          <p:nvPr/>
        </p:nvSpPr>
        <p:spPr>
          <a:xfrm>
            <a:off x="8496145" y="4487887"/>
            <a:ext cx="2903415" cy="821723"/>
          </a:xfrm>
          <a:prstGeom prst="rect">
            <a:avLst/>
          </a:prstGeom>
        </p:spPr>
        <p:txBody>
          <a:bodyPr/>
          <a:lstStyle>
            <a:defPPr>
              <a:defRPr lang="en-US"/>
            </a:defPPr>
            <a:lvl1pPr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914367"/>
            <a:r>
              <a:rPr lang="pt-PT" sz="1961" b="1" dirty="0">
                <a:gradFill>
                  <a:gsLst>
                    <a:gs pos="1250">
                      <a:srgbClr val="FFFFFF"/>
                    </a:gs>
                    <a:gs pos="100000">
                      <a:srgbClr val="FFFFFF"/>
                    </a:gs>
                  </a:gsLst>
                  <a:lin ang="5400000" scaled="0"/>
                </a:gradFill>
              </a:rPr>
              <a:t>+351 223 751 350</a:t>
            </a:r>
          </a:p>
          <a:p>
            <a:pPr defTabSz="914367"/>
            <a:r>
              <a:rPr lang="pt-PT" sz="1961" b="1" dirty="0">
                <a:gradFill>
                  <a:gsLst>
                    <a:gs pos="1250">
                      <a:srgbClr val="FFFFFF"/>
                    </a:gs>
                    <a:gs pos="100000">
                      <a:srgbClr val="FFFFFF"/>
                    </a:gs>
                  </a:gsLst>
                  <a:lin ang="5400000" scaled="0"/>
                </a:gradFill>
              </a:rPr>
              <a:t>www.devscope.net</a:t>
            </a: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3467" y="4316374"/>
            <a:ext cx="2262982" cy="950758"/>
          </a:xfrm>
          <a:prstGeom prst="rect">
            <a:avLst/>
          </a:prstGeom>
        </p:spPr>
      </p:pic>
      <p:sp>
        <p:nvSpPr>
          <p:cNvPr id="16" name="Text Placeholder 2"/>
          <p:cNvSpPr txBox="1">
            <a:spLocks/>
          </p:cNvSpPr>
          <p:nvPr/>
        </p:nvSpPr>
        <p:spPr>
          <a:xfrm>
            <a:off x="4190003" y="1805788"/>
            <a:ext cx="6811823" cy="139081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b="1" dirty="0">
                <a:gradFill>
                  <a:gsLst>
                    <a:gs pos="1250">
                      <a:srgbClr val="FFFFFF"/>
                    </a:gs>
                    <a:gs pos="100000">
                      <a:srgbClr val="FFFFFF"/>
                    </a:gs>
                  </a:gsLst>
                  <a:lin ang="5400000" scaled="0"/>
                </a:gradFill>
              </a:rPr>
              <a:t>Sandro Pereira</a:t>
            </a:r>
          </a:p>
          <a:p>
            <a:pPr marL="0" indent="0">
              <a:buNone/>
            </a:pPr>
            <a:r>
              <a:rPr lang="en-US" sz="1961" dirty="0">
                <a:gradFill>
                  <a:gsLst>
                    <a:gs pos="1250">
                      <a:srgbClr val="FFFFFF"/>
                    </a:gs>
                    <a:gs pos="100000">
                      <a:srgbClr val="FFFFFF"/>
                    </a:gs>
                  </a:gsLst>
                  <a:lin ang="5400000" scaled="0"/>
                </a:gradFill>
              </a:rPr>
              <a:t>Senior Software Developer | Microsoft Integration MVP</a:t>
            </a:r>
          </a:p>
          <a:p>
            <a:endParaRPr lang="pt-PT" sz="3921"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72576083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5960"/>
            <a:ext cx="7248677" cy="4214829"/>
          </a:xfrm>
          <a:prstGeom prst="rect">
            <a:avLst/>
          </a:prstGeom>
        </p:spPr>
      </p:pic>
      <p:pic>
        <p:nvPicPr>
          <p:cNvPr id="5" name="Picture 4"/>
          <p:cNvPicPr>
            <a:picLocks noChangeAspect="1"/>
          </p:cNvPicPr>
          <p:nvPr/>
        </p:nvPicPr>
        <p:blipFill>
          <a:blip r:embed="rId4"/>
          <a:stretch>
            <a:fillRect/>
          </a:stretch>
        </p:blipFill>
        <p:spPr>
          <a:xfrm>
            <a:off x="880909" y="-4938"/>
            <a:ext cx="4684537" cy="6894837"/>
          </a:xfrm>
          <a:prstGeom prst="rect">
            <a:avLst/>
          </a:prstGeom>
        </p:spPr>
      </p:pic>
      <p:pic>
        <p:nvPicPr>
          <p:cNvPr id="10" name="Picture 9"/>
          <p:cNvPicPr>
            <a:picLocks noChangeAspect="1"/>
          </p:cNvPicPr>
          <p:nvPr/>
        </p:nvPicPr>
        <p:blipFill>
          <a:blip r:embed="rId5"/>
          <a:stretch>
            <a:fillRect/>
          </a:stretch>
        </p:blipFill>
        <p:spPr>
          <a:xfrm>
            <a:off x="1629217" y="170640"/>
            <a:ext cx="2614710" cy="5719797"/>
          </a:xfrm>
          <a:prstGeom prst="rect">
            <a:avLst/>
          </a:prstGeom>
        </p:spPr>
      </p:pic>
      <p:pic>
        <p:nvPicPr>
          <p:cNvPr id="9" name="Picture 8"/>
          <p:cNvPicPr>
            <a:picLocks noChangeAspect="1"/>
          </p:cNvPicPr>
          <p:nvPr/>
        </p:nvPicPr>
        <p:blipFill>
          <a:blip r:embed="rId6"/>
          <a:stretch>
            <a:fillRect/>
          </a:stretch>
        </p:blipFill>
        <p:spPr>
          <a:xfrm>
            <a:off x="2468416" y="160007"/>
            <a:ext cx="1687400" cy="4627424"/>
          </a:xfrm>
          <a:prstGeom prst="rect">
            <a:avLst/>
          </a:prstGeom>
        </p:spPr>
      </p:pic>
      <p:pic>
        <p:nvPicPr>
          <p:cNvPr id="7" name="Picture 6"/>
          <p:cNvPicPr>
            <a:picLocks noChangeAspect="1"/>
          </p:cNvPicPr>
          <p:nvPr/>
        </p:nvPicPr>
        <p:blipFill>
          <a:blip r:embed="rId7"/>
          <a:stretch>
            <a:fillRect/>
          </a:stretch>
        </p:blipFill>
        <p:spPr>
          <a:xfrm>
            <a:off x="4134937" y="170641"/>
            <a:ext cx="851301" cy="2328884"/>
          </a:xfrm>
          <a:prstGeom prst="rect">
            <a:avLst/>
          </a:prstGeom>
        </p:spPr>
      </p:pic>
      <p:pic>
        <p:nvPicPr>
          <p:cNvPr id="8" name="Picture 7"/>
          <p:cNvPicPr>
            <a:picLocks noChangeAspect="1"/>
          </p:cNvPicPr>
          <p:nvPr/>
        </p:nvPicPr>
        <p:blipFill>
          <a:blip r:embed="rId8"/>
          <a:stretch>
            <a:fillRect/>
          </a:stretch>
        </p:blipFill>
        <p:spPr>
          <a:xfrm>
            <a:off x="3300451" y="170640"/>
            <a:ext cx="843700" cy="3474359"/>
          </a:xfrm>
          <a:prstGeom prst="rect">
            <a:avLst/>
          </a:prstGeom>
        </p:spPr>
      </p:pic>
      <p:pic>
        <p:nvPicPr>
          <p:cNvPr id="11" name="Picture 10"/>
          <p:cNvPicPr>
            <a:picLocks noChangeAspect="1"/>
          </p:cNvPicPr>
          <p:nvPr/>
        </p:nvPicPr>
        <p:blipFill>
          <a:blip r:embed="rId9"/>
          <a:stretch>
            <a:fillRect/>
          </a:stretch>
        </p:blipFill>
        <p:spPr>
          <a:xfrm>
            <a:off x="3997843" y="2156326"/>
            <a:ext cx="1044106" cy="4196951"/>
          </a:xfrm>
          <a:prstGeom prst="rect">
            <a:avLst/>
          </a:prstGeom>
        </p:spPr>
      </p:pic>
      <p:pic>
        <p:nvPicPr>
          <p:cNvPr id="12" name="Picture 11"/>
          <p:cNvPicPr>
            <a:picLocks noChangeAspect="1"/>
          </p:cNvPicPr>
          <p:nvPr/>
        </p:nvPicPr>
        <p:blipFill>
          <a:blip r:embed="rId10"/>
          <a:stretch>
            <a:fillRect/>
          </a:stretch>
        </p:blipFill>
        <p:spPr>
          <a:xfrm>
            <a:off x="2711302" y="4157663"/>
            <a:ext cx="1286541" cy="2400536"/>
          </a:xfrm>
          <a:prstGeom prst="rect">
            <a:avLst/>
          </a:prstGeom>
        </p:spPr>
      </p:pic>
      <p:sp>
        <p:nvSpPr>
          <p:cNvPr id="13" name="TextBox 12"/>
          <p:cNvSpPr txBox="1"/>
          <p:nvPr/>
        </p:nvSpPr>
        <p:spPr>
          <a:xfrm>
            <a:off x="5986209" y="527999"/>
            <a:ext cx="5898990" cy="646331"/>
          </a:xfrm>
          <a:prstGeom prst="rect">
            <a:avLst/>
          </a:prstGeom>
          <a:noFill/>
        </p:spPr>
        <p:txBody>
          <a:bodyPr wrap="square" rtlCol="0">
            <a:spAutoFit/>
          </a:bodyPr>
          <a:lstStyle/>
          <a:p>
            <a:r>
              <a:rPr lang="en-US" sz="3600" dirty="0" smtClean="0">
                <a:latin typeface="+mj-lt"/>
              </a:rPr>
              <a:t>BizTalk features as Apps</a:t>
            </a:r>
            <a:endParaRPr lang="en-US" sz="3600" dirty="0">
              <a:latin typeface="+mj-lt"/>
            </a:endParaRPr>
          </a:p>
        </p:txBody>
      </p:sp>
      <p:sp>
        <p:nvSpPr>
          <p:cNvPr id="14" name="TextBox 13"/>
          <p:cNvSpPr txBox="1"/>
          <p:nvPr/>
        </p:nvSpPr>
        <p:spPr>
          <a:xfrm>
            <a:off x="5986209" y="1256369"/>
            <a:ext cx="5898990" cy="5016758"/>
          </a:xfrm>
          <a:prstGeom prst="rect">
            <a:avLst/>
          </a:prstGeom>
          <a:noFill/>
        </p:spPr>
        <p:txBody>
          <a:bodyPr wrap="square" rtlCol="0">
            <a:spAutoFit/>
          </a:bodyPr>
          <a:lstStyle/>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Validation</a:t>
            </a:r>
          </a:p>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Batching/</a:t>
            </a:r>
            <a:r>
              <a:rPr lang="en-US" sz="2400" dirty="0" err="1">
                <a:solidFill>
                  <a:srgbClr val="FFFFFF"/>
                </a:solidFill>
                <a:latin typeface="Segoe UI Light"/>
                <a:sym typeface="Wingdings" panose="05000000000000000000" pitchFamily="2" charset="2"/>
              </a:rPr>
              <a:t>Debatching</a:t>
            </a:r>
            <a:endParaRPr lang="en-US" sz="2400" dirty="0">
              <a:solidFill>
                <a:srgbClr val="FFFFFF"/>
              </a:solidFill>
              <a:latin typeface="Segoe UI Light"/>
              <a:sym typeface="Wingdings" panose="05000000000000000000" pitchFamily="2" charset="2"/>
            </a:endParaRPr>
          </a:p>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Format Conversion (XML, JSON, </a:t>
            </a:r>
            <a:r>
              <a:rPr lang="en-US" sz="2400" dirty="0" err="1">
                <a:solidFill>
                  <a:srgbClr val="FFFFFF"/>
                </a:solidFill>
                <a:latin typeface="Segoe UI Light"/>
                <a:sym typeface="Wingdings" panose="05000000000000000000" pitchFamily="2" charset="2"/>
              </a:rPr>
              <a:t>FlatFile</a:t>
            </a:r>
            <a:r>
              <a:rPr lang="en-US" sz="2400" dirty="0">
                <a:solidFill>
                  <a:srgbClr val="FFFFFF"/>
                </a:solidFill>
                <a:latin typeface="Segoe UI Light"/>
                <a:sym typeface="Wingdings" panose="05000000000000000000" pitchFamily="2" charset="2"/>
              </a:rPr>
              <a:t>)</a:t>
            </a:r>
          </a:p>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Extract </a:t>
            </a:r>
          </a:p>
          <a:p>
            <a:pPr marL="457200" lvl="0" indent="-457200">
              <a:spcBef>
                <a:spcPts val="1200"/>
              </a:spcBef>
              <a:buFont typeface="Wingdings" panose="05000000000000000000" pitchFamily="2" charset="2"/>
              <a:buChar char="à"/>
            </a:pPr>
            <a:r>
              <a:rPr lang="en-US" sz="2400" dirty="0" smtClean="0">
                <a:solidFill>
                  <a:srgbClr val="FFFFFF"/>
                </a:solidFill>
                <a:latin typeface="Segoe UI Light"/>
                <a:sym typeface="Wingdings" panose="05000000000000000000" pitchFamily="2" charset="2"/>
              </a:rPr>
              <a:t>Transform</a:t>
            </a:r>
          </a:p>
          <a:p>
            <a:pPr marL="457200" lvl="0" indent="-457200">
              <a:spcBef>
                <a:spcPts val="1200"/>
              </a:spcBef>
              <a:buFont typeface="Wingdings" panose="05000000000000000000" pitchFamily="2" charset="2"/>
              <a:buChar char="à"/>
            </a:pPr>
            <a:r>
              <a:rPr lang="en-US" sz="2400" dirty="0" smtClean="0">
                <a:solidFill>
                  <a:srgbClr val="FFFFFF"/>
                </a:solidFill>
                <a:latin typeface="Segoe UI Light"/>
                <a:sym typeface="Wingdings" panose="05000000000000000000" pitchFamily="2" charset="2"/>
              </a:rPr>
              <a:t>Mediation Patterns (Request Response, One Way </a:t>
            </a:r>
            <a:r>
              <a:rPr lang="en-US" sz="2400" dirty="0" err="1" smtClean="0">
                <a:solidFill>
                  <a:srgbClr val="FFFFFF"/>
                </a:solidFill>
                <a:latin typeface="Segoe UI Light"/>
                <a:sym typeface="Wingdings" panose="05000000000000000000" pitchFamily="2" charset="2"/>
              </a:rPr>
              <a:t>etc</a:t>
            </a:r>
            <a:r>
              <a:rPr lang="en-US" sz="2400" dirty="0" smtClean="0">
                <a:solidFill>
                  <a:srgbClr val="FFFFFF"/>
                </a:solidFill>
                <a:latin typeface="Segoe UI Light"/>
                <a:sym typeface="Wingdings" panose="05000000000000000000" pitchFamily="2" charset="2"/>
              </a:rPr>
              <a:t>)</a:t>
            </a:r>
            <a:endParaRPr lang="en-US" sz="2400" dirty="0">
              <a:solidFill>
                <a:srgbClr val="FFFFFF"/>
              </a:solidFill>
              <a:latin typeface="Segoe UI Light"/>
              <a:sym typeface="Wingdings" panose="05000000000000000000" pitchFamily="2" charset="2"/>
            </a:endParaRPr>
          </a:p>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Business Rules</a:t>
            </a:r>
          </a:p>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Trading Partner Management</a:t>
            </a:r>
          </a:p>
          <a:p>
            <a:pPr marL="457200" lvl="0" indent="-457200">
              <a:spcBef>
                <a:spcPts val="1200"/>
              </a:spcBef>
              <a:buFont typeface="Wingdings" panose="05000000000000000000" pitchFamily="2" charset="2"/>
              <a:buChar char="à"/>
            </a:pPr>
            <a:r>
              <a:rPr lang="en-US" sz="2400" dirty="0">
                <a:solidFill>
                  <a:srgbClr val="FFFFFF"/>
                </a:solidFill>
                <a:latin typeface="Segoe UI Light"/>
                <a:sym typeface="Wingdings" panose="05000000000000000000" pitchFamily="2" charset="2"/>
              </a:rPr>
              <a:t>AS2/X12/EDIFACT</a:t>
            </a:r>
          </a:p>
        </p:txBody>
      </p:sp>
    </p:spTree>
    <p:extLst>
      <p:ext uri="{BB962C8B-B14F-4D97-AF65-F5344CB8AC3E}">
        <p14:creationId xmlns:p14="http://schemas.microsoft.com/office/powerpoint/2010/main" val="2682060022"/>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0909" y="0"/>
            <a:ext cx="4684537" cy="6887677"/>
          </a:xfrm>
          <a:prstGeom prst="rect">
            <a:avLst/>
          </a:prstGeom>
        </p:spPr>
      </p:pic>
      <p:pic>
        <p:nvPicPr>
          <p:cNvPr id="6" name="Picture 5"/>
          <p:cNvPicPr>
            <a:picLocks noChangeAspect="1"/>
          </p:cNvPicPr>
          <p:nvPr/>
        </p:nvPicPr>
        <p:blipFill>
          <a:blip r:embed="rId4"/>
          <a:stretch>
            <a:fillRect/>
          </a:stretch>
        </p:blipFill>
        <p:spPr>
          <a:xfrm>
            <a:off x="1471329" y="0"/>
            <a:ext cx="3494076" cy="4261326"/>
          </a:xfrm>
          <a:prstGeom prst="rect">
            <a:avLst/>
          </a:prstGeom>
        </p:spPr>
      </p:pic>
      <p:grpSp>
        <p:nvGrpSpPr>
          <p:cNvPr id="13" name="Group 12"/>
          <p:cNvGrpSpPr/>
          <p:nvPr/>
        </p:nvGrpSpPr>
        <p:grpSpPr>
          <a:xfrm>
            <a:off x="1278051" y="4550734"/>
            <a:ext cx="3743059" cy="2024993"/>
            <a:chOff x="2068522" y="5304002"/>
            <a:chExt cx="2350695" cy="1271725"/>
          </a:xfrm>
        </p:grpSpPr>
        <p:pic>
          <p:nvPicPr>
            <p:cNvPr id="8" name="Picture 7"/>
            <p:cNvPicPr>
              <a:picLocks noChangeAspect="1"/>
            </p:cNvPicPr>
            <p:nvPr/>
          </p:nvPicPr>
          <p:blipFill>
            <a:blip r:embed="rId5"/>
            <a:stretch>
              <a:fillRect/>
            </a:stretch>
          </p:blipFill>
          <p:spPr>
            <a:xfrm>
              <a:off x="3115900" y="5304002"/>
              <a:ext cx="745067" cy="1271725"/>
            </a:xfrm>
            <a:prstGeom prst="rect">
              <a:avLst/>
            </a:prstGeom>
          </p:spPr>
        </p:pic>
        <p:pic>
          <p:nvPicPr>
            <p:cNvPr id="10" name="Picture 9"/>
            <p:cNvPicPr>
              <a:picLocks noChangeAspect="1"/>
            </p:cNvPicPr>
            <p:nvPr/>
          </p:nvPicPr>
          <p:blipFill>
            <a:blip r:embed="rId6"/>
            <a:stretch>
              <a:fillRect/>
            </a:stretch>
          </p:blipFill>
          <p:spPr>
            <a:xfrm>
              <a:off x="2068522" y="5327841"/>
              <a:ext cx="690577" cy="1242150"/>
            </a:xfrm>
            <a:prstGeom prst="rect">
              <a:avLst/>
            </a:prstGeom>
          </p:spPr>
        </p:pic>
        <p:pic>
          <p:nvPicPr>
            <p:cNvPr id="11" name="Picture 10"/>
            <p:cNvPicPr>
              <a:picLocks noChangeAspect="1"/>
            </p:cNvPicPr>
            <p:nvPr/>
          </p:nvPicPr>
          <p:blipFill>
            <a:blip r:embed="rId7"/>
            <a:stretch>
              <a:fillRect/>
            </a:stretch>
          </p:blipFill>
          <p:spPr>
            <a:xfrm>
              <a:off x="3712250" y="5327841"/>
              <a:ext cx="706967" cy="1242150"/>
            </a:xfrm>
            <a:prstGeom prst="rect">
              <a:avLst/>
            </a:prstGeom>
          </p:spPr>
        </p:pic>
        <p:pic>
          <p:nvPicPr>
            <p:cNvPr id="12" name="Picture 11"/>
            <p:cNvPicPr>
              <a:picLocks noChangeAspect="1"/>
            </p:cNvPicPr>
            <p:nvPr/>
          </p:nvPicPr>
          <p:blipFill>
            <a:blip r:embed="rId8"/>
            <a:stretch>
              <a:fillRect/>
            </a:stretch>
          </p:blipFill>
          <p:spPr>
            <a:xfrm>
              <a:off x="2640280" y="5408116"/>
              <a:ext cx="546100" cy="1161875"/>
            </a:xfrm>
            <a:prstGeom prst="rect">
              <a:avLst/>
            </a:prstGeom>
          </p:spPr>
        </p:pic>
      </p:grpSp>
      <p:sp>
        <p:nvSpPr>
          <p:cNvPr id="14" name="TextBox 13"/>
          <p:cNvSpPr txBox="1"/>
          <p:nvPr/>
        </p:nvSpPr>
        <p:spPr>
          <a:xfrm>
            <a:off x="6018027" y="626976"/>
            <a:ext cx="5526273" cy="1200329"/>
          </a:xfrm>
          <a:prstGeom prst="rect">
            <a:avLst/>
          </a:prstGeom>
          <a:noFill/>
        </p:spPr>
        <p:txBody>
          <a:bodyPr wrap="square" rtlCol="0">
            <a:spAutoFit/>
          </a:bodyPr>
          <a:lstStyle/>
          <a:p>
            <a:r>
              <a:rPr lang="en-US" sz="3600" dirty="0" smtClean="0">
                <a:latin typeface="+mj-lt"/>
              </a:rPr>
              <a:t>Workflow engine and Web-based process designer</a:t>
            </a:r>
            <a:endParaRPr lang="en-US" sz="3600" dirty="0">
              <a:latin typeface="+mj-lt"/>
            </a:endParaRPr>
          </a:p>
        </p:txBody>
      </p:sp>
      <p:sp>
        <p:nvSpPr>
          <p:cNvPr id="15" name="TextBox 14"/>
          <p:cNvSpPr txBox="1"/>
          <p:nvPr/>
        </p:nvSpPr>
        <p:spPr>
          <a:xfrm>
            <a:off x="6018027" y="1827305"/>
            <a:ext cx="5640573" cy="4462760"/>
          </a:xfrm>
          <a:prstGeom prst="rect">
            <a:avLst/>
          </a:prstGeom>
          <a:noFill/>
        </p:spPr>
        <p:txBody>
          <a:bodyPr wrap="square" rtlCol="0">
            <a:spAutoFit/>
          </a:bodyPr>
          <a:lstStyle/>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JSON based workflow definition</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Orchestrates API execution</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Supports long running processes and control flows</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Provides rich logging, diagnostics</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Enables developers and business users to easily define and track business process</a:t>
            </a:r>
            <a:endParaRPr lang="en-US" sz="2800" dirty="0">
              <a:solidFill>
                <a:srgbClr val="FFFFFF"/>
              </a:solidFill>
              <a:latin typeface="Segoe UI Light"/>
              <a:sym typeface="Wingdings" panose="05000000000000000000" pitchFamily="2" charset="2"/>
            </a:endParaRPr>
          </a:p>
        </p:txBody>
      </p:sp>
    </p:spTree>
    <p:extLst>
      <p:ext uri="{BB962C8B-B14F-4D97-AF65-F5344CB8AC3E}">
        <p14:creationId xmlns:p14="http://schemas.microsoft.com/office/powerpoint/2010/main" val="173280132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49649" y="1210716"/>
            <a:ext cx="5590207" cy="3467076"/>
          </a:xfrm>
          <a:prstGeom prst="rect">
            <a:avLst/>
          </a:prstGeom>
        </p:spPr>
      </p:pic>
      <p:pic>
        <p:nvPicPr>
          <p:cNvPr id="6" name="Picture 5"/>
          <p:cNvPicPr>
            <a:picLocks noChangeAspect="1"/>
          </p:cNvPicPr>
          <p:nvPr/>
        </p:nvPicPr>
        <p:blipFill>
          <a:blip r:embed="rId4"/>
          <a:stretch>
            <a:fillRect/>
          </a:stretch>
        </p:blipFill>
        <p:spPr>
          <a:xfrm>
            <a:off x="-508443" y="108557"/>
            <a:ext cx="5404948" cy="3827721"/>
          </a:xfrm>
          <a:prstGeom prst="rect">
            <a:avLst/>
          </a:prstGeom>
        </p:spPr>
      </p:pic>
      <p:pic>
        <p:nvPicPr>
          <p:cNvPr id="7" name="Picture 6"/>
          <p:cNvPicPr>
            <a:picLocks noChangeAspect="1"/>
          </p:cNvPicPr>
          <p:nvPr/>
        </p:nvPicPr>
        <p:blipFill>
          <a:blip r:embed="rId5"/>
          <a:stretch>
            <a:fillRect/>
          </a:stretch>
        </p:blipFill>
        <p:spPr>
          <a:xfrm>
            <a:off x="3938483" y="2035560"/>
            <a:ext cx="1136193" cy="2541280"/>
          </a:xfrm>
          <a:prstGeom prst="rect">
            <a:avLst/>
          </a:prstGeom>
        </p:spPr>
      </p:pic>
      <p:sp>
        <p:nvSpPr>
          <p:cNvPr id="10" name="TextBox 9"/>
          <p:cNvSpPr txBox="1"/>
          <p:nvPr/>
        </p:nvSpPr>
        <p:spPr>
          <a:xfrm>
            <a:off x="6018027" y="946289"/>
            <a:ext cx="5082363" cy="1200329"/>
          </a:xfrm>
          <a:prstGeom prst="rect">
            <a:avLst/>
          </a:prstGeom>
          <a:noFill/>
        </p:spPr>
        <p:txBody>
          <a:bodyPr wrap="square" rtlCol="0">
            <a:spAutoFit/>
          </a:bodyPr>
          <a:lstStyle/>
          <a:p>
            <a:r>
              <a:rPr lang="en-US" sz="3600" dirty="0" smtClean="0">
                <a:latin typeface="+mj-lt"/>
              </a:rPr>
              <a:t>Complete web + mobile experiences</a:t>
            </a:r>
            <a:endParaRPr lang="en-US" sz="3600" dirty="0">
              <a:latin typeface="+mj-lt"/>
            </a:endParaRPr>
          </a:p>
        </p:txBody>
      </p:sp>
      <p:sp>
        <p:nvSpPr>
          <p:cNvPr id="11" name="TextBox 10"/>
          <p:cNvSpPr txBox="1"/>
          <p:nvPr/>
        </p:nvSpPr>
        <p:spPr>
          <a:xfrm>
            <a:off x="6018027" y="2146618"/>
            <a:ext cx="6014646" cy="2939266"/>
          </a:xfrm>
          <a:prstGeom prst="rect">
            <a:avLst/>
          </a:prstGeom>
          <a:noFill/>
        </p:spPr>
        <p:txBody>
          <a:bodyPr wrap="square" rtlCol="0">
            <a:spAutoFit/>
          </a:bodyPr>
          <a:lstStyle/>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Rich </a:t>
            </a:r>
            <a:r>
              <a:rPr lang="en-US" sz="2800" dirty="0" err="1" smtClean="0">
                <a:solidFill>
                  <a:srgbClr val="FFFFFF"/>
                </a:solidFill>
                <a:latin typeface="Segoe UI Light"/>
                <a:sym typeface="Wingdings" panose="05000000000000000000" pitchFamily="2" charset="2"/>
              </a:rPr>
              <a:t>PaaS</a:t>
            </a:r>
            <a:r>
              <a:rPr lang="en-US" sz="2800" dirty="0">
                <a:solidFill>
                  <a:srgbClr val="FFFFFF"/>
                </a:solidFill>
                <a:latin typeface="Segoe UI Light"/>
                <a:sym typeface="Wingdings" panose="05000000000000000000" pitchFamily="2" charset="2"/>
              </a:rPr>
              <a:t> </a:t>
            </a:r>
            <a:r>
              <a:rPr lang="en-US" sz="2800" dirty="0" smtClean="0">
                <a:solidFill>
                  <a:srgbClr val="FFFFFF"/>
                </a:solidFill>
                <a:latin typeface="Segoe UI Light"/>
                <a:sym typeface="Wingdings" panose="05000000000000000000" pitchFamily="2" charset="2"/>
              </a:rPr>
              <a:t>offer with cross-platform for .NET, Java, node.js, PHP…</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Built-in </a:t>
            </a:r>
            <a:r>
              <a:rPr lang="en-US" sz="2800" dirty="0" err="1" smtClean="0">
                <a:solidFill>
                  <a:srgbClr val="FFFFFF"/>
                </a:solidFill>
                <a:latin typeface="Segoe UI Light"/>
                <a:sym typeface="Wingdings" panose="05000000000000000000" pitchFamily="2" charset="2"/>
              </a:rPr>
              <a:t>autoscale</a:t>
            </a:r>
            <a:r>
              <a:rPr lang="en-US" sz="2800" dirty="0" smtClean="0">
                <a:solidFill>
                  <a:srgbClr val="FFFFFF"/>
                </a:solidFill>
                <a:latin typeface="Segoe UI Light"/>
                <a:sym typeface="Wingdings" panose="05000000000000000000" pitchFamily="2" charset="2"/>
              </a:rPr>
              <a:t> and load balance</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High availability and auto-patching</a:t>
            </a:r>
          </a:p>
          <a:p>
            <a:pPr marL="457200" lvl="0" indent="-457200">
              <a:spcBef>
                <a:spcPts val="1800"/>
              </a:spcBef>
              <a:buFont typeface="Wingdings" panose="05000000000000000000" pitchFamily="2" charset="2"/>
              <a:buChar char="à"/>
            </a:pPr>
            <a:r>
              <a:rPr lang="en-US" sz="2800" dirty="0" smtClean="0">
                <a:solidFill>
                  <a:srgbClr val="FFFFFF"/>
                </a:solidFill>
                <a:latin typeface="Segoe UI Light"/>
                <a:sym typeface="Wingdings" panose="05000000000000000000" pitchFamily="2" charset="2"/>
              </a:rPr>
              <a:t>Continuous integration and </a:t>
            </a:r>
            <a:r>
              <a:rPr lang="en-US" sz="2800" dirty="0" err="1" smtClean="0">
                <a:solidFill>
                  <a:srgbClr val="FFFFFF"/>
                </a:solidFill>
                <a:latin typeface="Segoe UI Light"/>
                <a:sym typeface="Wingdings" panose="05000000000000000000" pitchFamily="2" charset="2"/>
              </a:rPr>
              <a:t>DevOps</a:t>
            </a:r>
            <a:endParaRPr lang="en-US" sz="2800" dirty="0">
              <a:solidFill>
                <a:srgbClr val="FFFFFF"/>
              </a:solidFill>
              <a:latin typeface="Segoe UI Light"/>
              <a:sym typeface="Wingdings" panose="05000000000000000000" pitchFamily="2" charset="2"/>
            </a:endParaRPr>
          </a:p>
        </p:txBody>
      </p:sp>
      <p:sp>
        <p:nvSpPr>
          <p:cNvPr id="4" name="Oval 3"/>
          <p:cNvSpPr/>
          <p:nvPr/>
        </p:nvSpPr>
        <p:spPr>
          <a:xfrm>
            <a:off x="2675334" y="3936278"/>
            <a:ext cx="1397897" cy="1397897"/>
          </a:xfrm>
          <a:prstGeom prst="ellipse">
            <a:avLst/>
          </a:prstGeom>
          <a:solidFill>
            <a:srgbClr val="00B0F0">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3084508" y="4461163"/>
            <a:ext cx="597198" cy="3165541"/>
          </a:xfrm>
          <a:prstGeom prst="rect">
            <a:avLst/>
          </a:prstGeom>
        </p:spPr>
      </p:pic>
      <p:pic>
        <p:nvPicPr>
          <p:cNvPr id="9" name="Picture 8"/>
          <p:cNvPicPr>
            <a:picLocks noChangeAspect="1"/>
          </p:cNvPicPr>
          <p:nvPr/>
        </p:nvPicPr>
        <p:blipFill>
          <a:blip r:embed="rId7"/>
          <a:stretch>
            <a:fillRect/>
          </a:stretch>
        </p:blipFill>
        <p:spPr>
          <a:xfrm>
            <a:off x="636358" y="5571618"/>
            <a:ext cx="5147752" cy="1297015"/>
          </a:xfrm>
          <a:prstGeom prst="rect">
            <a:avLst/>
          </a:prstGeom>
        </p:spPr>
      </p:pic>
    </p:spTree>
    <p:extLst>
      <p:ext uri="{BB962C8B-B14F-4D97-AF65-F5344CB8AC3E}">
        <p14:creationId xmlns:p14="http://schemas.microsoft.com/office/powerpoint/2010/main" val="148656737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413404"/>
            <a:ext cx="11151917" cy="1624997"/>
          </a:xfrm>
        </p:spPr>
        <p:txBody>
          <a:bodyPr/>
          <a:lstStyle/>
          <a:p>
            <a:r>
              <a:rPr lang="pt-PT" dirty="0" smtClean="0">
                <a:solidFill>
                  <a:schemeClr val="tx1"/>
                </a:solidFill>
              </a:rPr>
              <a:t>Demo</a:t>
            </a:r>
            <a:endParaRPr lang="pt-PT" dirty="0">
              <a:solidFill>
                <a:schemeClr val="tx1"/>
              </a:solidFill>
            </a:endParaRPr>
          </a:p>
        </p:txBody>
      </p:sp>
    </p:spTree>
    <p:extLst>
      <p:ext uri="{BB962C8B-B14F-4D97-AF65-F5344CB8AC3E}">
        <p14:creationId xmlns:p14="http://schemas.microsoft.com/office/powerpoint/2010/main" val="477599891"/>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76552" y="4430923"/>
            <a:ext cx="9902106" cy="2385692"/>
            <a:chOff x="1033661" y="4519277"/>
            <a:chExt cx="10100664" cy="2433531"/>
          </a:xfrm>
        </p:grpSpPr>
        <p:pic>
          <p:nvPicPr>
            <p:cNvPr id="4098"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9" y="4519277"/>
              <a:ext cx="7868416" cy="243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61" y="5467785"/>
              <a:ext cx="2069976" cy="1017738"/>
            </a:xfrm>
            <a:prstGeom prst="rect">
              <a:avLst/>
            </a:prstGeom>
          </p:spPr>
        </p:pic>
      </p:grpSp>
      <p:sp>
        <p:nvSpPr>
          <p:cNvPr id="13" name="Rectangle 12"/>
          <p:cNvSpPr/>
          <p:nvPr/>
        </p:nvSpPr>
        <p:spPr bwMode="auto">
          <a:xfrm>
            <a:off x="1200764" y="4430924"/>
            <a:ext cx="9790474" cy="715733"/>
          </a:xfrm>
          <a:prstGeom prst="rect">
            <a:avLst/>
          </a:prstGeom>
          <a:solidFill>
            <a:srgbClr val="282828"/>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89639" tIns="134464" rIns="89639" bIns="134464"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451306" indent="-451306" defTabSz="896386">
              <a:lnSpc>
                <a:spcPct val="90000"/>
              </a:lnSpc>
              <a:spcBef>
                <a:spcPct val="20000"/>
              </a:spcBef>
              <a:buSzPct val="90000"/>
              <a:buBlip>
                <a:blip r:embed="rId5"/>
              </a:buBlip>
            </a:pPr>
            <a:endParaRPr lang="en-US" sz="2353" dirty="0">
              <a:gradFill>
                <a:gsLst>
                  <a:gs pos="0">
                    <a:srgbClr val="FFFFFF"/>
                  </a:gs>
                  <a:gs pos="100000">
                    <a:srgbClr val="FFFFFF"/>
                  </a:gs>
                </a:gsLst>
                <a:lin ang="5400000" scaled="0"/>
              </a:gradFill>
            </a:endParaRPr>
          </a:p>
        </p:txBody>
      </p:sp>
      <p:grpSp>
        <p:nvGrpSpPr>
          <p:cNvPr id="4" name="Group 3"/>
          <p:cNvGrpSpPr/>
          <p:nvPr/>
        </p:nvGrpSpPr>
        <p:grpSpPr>
          <a:xfrm>
            <a:off x="3927610" y="1805374"/>
            <a:ext cx="7060021" cy="2631473"/>
            <a:chOff x="507868" y="2417159"/>
            <a:chExt cx="11173090" cy="1958897"/>
          </a:xfrm>
        </p:grpSpPr>
        <p:sp>
          <p:nvSpPr>
            <p:cNvPr id="5" name="Rectangle 4"/>
            <p:cNvSpPr/>
            <p:nvPr/>
          </p:nvSpPr>
          <p:spPr bwMode="auto">
            <a:xfrm>
              <a:off x="507868" y="2417159"/>
              <a:ext cx="11173090" cy="1958897"/>
            </a:xfrm>
            <a:prstGeom prst="rect">
              <a:avLst/>
            </a:prstGeom>
            <a:solidFill>
              <a:schemeClr val="bg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89639" tIns="134464" rIns="89639" bIns="134464"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451306" indent="-451306" defTabSz="896386">
                <a:lnSpc>
                  <a:spcPct val="90000"/>
                </a:lnSpc>
                <a:spcBef>
                  <a:spcPct val="20000"/>
                </a:spcBef>
                <a:buSzPct val="90000"/>
                <a:buBlip>
                  <a:blip r:embed="rId5"/>
                </a:buBlip>
              </a:pPr>
              <a:endParaRPr lang="en-US" sz="2353" dirty="0">
                <a:gradFill>
                  <a:gsLst>
                    <a:gs pos="0">
                      <a:srgbClr val="FFFFFF"/>
                    </a:gs>
                    <a:gs pos="100000">
                      <a:srgbClr val="FFFFFF"/>
                    </a:gs>
                  </a:gsLst>
                  <a:lin ang="5400000" scaled="0"/>
                </a:gradFill>
              </a:endParaRPr>
            </a:p>
          </p:txBody>
        </p:sp>
        <p:sp>
          <p:nvSpPr>
            <p:cNvPr id="6" name="Rectangle 5"/>
            <p:cNvSpPr/>
            <p:nvPr/>
          </p:nvSpPr>
          <p:spPr>
            <a:xfrm>
              <a:off x="587868" y="2608236"/>
              <a:ext cx="11013088" cy="1199408"/>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843475" lvl="1" indent="-395281" defTabSz="896386">
                <a:lnSpc>
                  <a:spcPct val="90000"/>
                </a:lnSpc>
                <a:spcBef>
                  <a:spcPct val="20000"/>
                </a:spcBef>
                <a:buSzPct val="105000"/>
                <a:buBlip>
                  <a:blip r:embed="rId6"/>
                </a:buBlip>
              </a:pPr>
              <a:r>
                <a:rPr lang="en-US" sz="2353" dirty="0">
                  <a:solidFill>
                    <a:srgbClr val="FFFFFF">
                      <a:alpha val="99000"/>
                    </a:srgbClr>
                  </a:solidFill>
                </a:rPr>
                <a:t>sandro.pereira@devscope.net</a:t>
              </a:r>
            </a:p>
            <a:p>
              <a:pPr marL="843475" lvl="1" indent="-395281" defTabSz="896386">
                <a:lnSpc>
                  <a:spcPct val="90000"/>
                </a:lnSpc>
                <a:spcBef>
                  <a:spcPct val="20000"/>
                </a:spcBef>
                <a:buSzPct val="105000"/>
                <a:buBlip>
                  <a:blip r:embed="rId6"/>
                </a:buBlip>
              </a:pPr>
              <a:r>
                <a:rPr lang="en-US" sz="2353" noProof="1">
                  <a:solidFill>
                    <a:srgbClr val="FFFFFF">
                      <a:alpha val="99000"/>
                    </a:srgbClr>
                  </a:solidFill>
                </a:rPr>
                <a:t>linkedin.com/in/sandropereira</a:t>
              </a:r>
            </a:p>
            <a:p>
              <a:pPr marL="843475" lvl="1" indent="-395281" defTabSz="896386">
                <a:lnSpc>
                  <a:spcPct val="90000"/>
                </a:lnSpc>
                <a:spcBef>
                  <a:spcPct val="20000"/>
                </a:spcBef>
                <a:buSzPct val="105000"/>
                <a:buBlip>
                  <a:blip r:embed="rId6"/>
                </a:buBlip>
              </a:pPr>
              <a:r>
                <a:rPr lang="en-US" sz="2353" dirty="0">
                  <a:solidFill>
                    <a:srgbClr val="FFFFFF">
                      <a:alpha val="99000"/>
                    </a:srgbClr>
                  </a:solidFill>
                </a:rPr>
                <a:t>@sandro_asp </a:t>
              </a:r>
            </a:p>
            <a:p>
              <a:pPr marL="843475" lvl="1" indent="-395281" defTabSz="896386">
                <a:lnSpc>
                  <a:spcPct val="90000"/>
                </a:lnSpc>
                <a:spcBef>
                  <a:spcPct val="20000"/>
                </a:spcBef>
                <a:buSzPct val="105000"/>
                <a:buBlip>
                  <a:blip r:embed="rId6"/>
                </a:buBlip>
              </a:pPr>
              <a:r>
                <a:rPr lang="en-US" sz="2353" dirty="0">
                  <a:solidFill>
                    <a:srgbClr val="FFFFFF">
                      <a:alpha val="99000"/>
                    </a:srgbClr>
                  </a:solidFill>
                </a:rPr>
                <a:t>sandroaspbiztalkblog.wordpress.com</a:t>
              </a:r>
            </a:p>
          </p:txBody>
        </p:sp>
      </p:grpSp>
      <p:sp>
        <p:nvSpPr>
          <p:cNvPr id="7" name="Title 1"/>
          <p:cNvSpPr>
            <a:spLocks noGrp="1"/>
          </p:cNvSpPr>
          <p:nvPr/>
        </p:nvSpPr>
        <p:spPr>
          <a:xfrm>
            <a:off x="432512" y="360845"/>
            <a:ext cx="11199855"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9411" b="1" dirty="0">
                <a:gradFill flip="none" rotWithShape="1">
                  <a:gsLst>
                    <a:gs pos="0">
                      <a:srgbClr val="FFFFFF"/>
                    </a:gs>
                    <a:gs pos="86000">
                      <a:srgbClr val="FFFFFF"/>
                    </a:gs>
                  </a:gsLst>
                  <a:lin ang="5400000" scaled="0"/>
                  <a:tileRect/>
                </a:gradFill>
              </a:rPr>
              <a:t>Questions? </a:t>
            </a:r>
            <a:r>
              <a:rPr lang="en-US" sz="9411" b="1" dirty="0" smtClean="0">
                <a:gradFill flip="none" rotWithShape="1">
                  <a:gsLst>
                    <a:gs pos="0">
                      <a:srgbClr val="FFFFFF"/>
                    </a:gs>
                    <a:gs pos="86000">
                      <a:srgbClr val="FFFFFF"/>
                    </a:gs>
                  </a:gsLst>
                  <a:lin ang="5400000" scaled="0"/>
                  <a:tileRect/>
                </a:gradFill>
              </a:rPr>
              <a:t>Thanks</a:t>
            </a:r>
            <a:r>
              <a:rPr sz="9411" b="1" dirty="0" smtClean="0">
                <a:gradFill flip="none" rotWithShape="1">
                  <a:gsLst>
                    <a:gs pos="0">
                      <a:srgbClr val="FFFFFF"/>
                    </a:gs>
                    <a:gs pos="86000">
                      <a:srgbClr val="FFFFFF"/>
                    </a:gs>
                  </a:gsLst>
                  <a:lin ang="5400000" scaled="0"/>
                  <a:tileRect/>
                </a:gradFill>
              </a:rPr>
              <a:t>!</a:t>
            </a:r>
            <a:endParaRPr sz="4313" dirty="0">
              <a:gradFill flip="none" rotWithShape="1">
                <a:gsLst>
                  <a:gs pos="0">
                    <a:srgbClr val="FFFFFF"/>
                  </a:gs>
                  <a:gs pos="86000">
                    <a:srgbClr val="FFFFFF"/>
                  </a:gs>
                </a:gsLst>
                <a:lin ang="5400000" scaled="0"/>
                <a:tileRect/>
              </a:gradFill>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97157" y="1805374"/>
            <a:ext cx="2730453" cy="2631474"/>
          </a:xfrm>
          <a:prstGeom prst="rect">
            <a:avLst/>
          </a:prstGeom>
        </p:spPr>
      </p:pic>
      <p:sp>
        <p:nvSpPr>
          <p:cNvPr id="12" name="Text Placeholder 30"/>
          <p:cNvSpPr txBox="1">
            <a:spLocks/>
          </p:cNvSpPr>
          <p:nvPr/>
        </p:nvSpPr>
        <p:spPr>
          <a:xfrm>
            <a:off x="8496145" y="4487887"/>
            <a:ext cx="2903415" cy="821723"/>
          </a:xfrm>
          <a:prstGeom prst="rect">
            <a:avLst/>
          </a:prstGeom>
        </p:spPr>
        <p:txBody>
          <a:bodyPr/>
          <a:lstStyle>
            <a:defPPr>
              <a:defRPr lang="en-US"/>
            </a:defPPr>
            <a:lvl1pPr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914367"/>
            <a:r>
              <a:rPr lang="pt-PT" sz="1961" b="1" dirty="0">
                <a:gradFill>
                  <a:gsLst>
                    <a:gs pos="1250">
                      <a:srgbClr val="FFFFFF"/>
                    </a:gs>
                    <a:gs pos="100000">
                      <a:srgbClr val="FFFFFF"/>
                    </a:gs>
                  </a:gsLst>
                  <a:lin ang="5400000" scaled="0"/>
                </a:gradFill>
              </a:rPr>
              <a:t>+351 223 751 350</a:t>
            </a:r>
          </a:p>
          <a:p>
            <a:pPr defTabSz="914367"/>
            <a:r>
              <a:rPr lang="pt-PT" sz="1961" b="1" dirty="0">
                <a:gradFill>
                  <a:gsLst>
                    <a:gs pos="1250">
                      <a:srgbClr val="FFFFFF"/>
                    </a:gs>
                    <a:gs pos="100000">
                      <a:srgbClr val="FFFFFF"/>
                    </a:gs>
                  </a:gsLst>
                  <a:lin ang="5400000" scaled="0"/>
                </a:gradFill>
              </a:rPr>
              <a:t>www.devscope.net</a:t>
            </a: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3467" y="4316374"/>
            <a:ext cx="2262982" cy="950758"/>
          </a:xfrm>
          <a:prstGeom prst="rect">
            <a:avLst/>
          </a:prstGeom>
        </p:spPr>
      </p:pic>
    </p:spTree>
    <p:extLst>
      <p:ext uri="{BB962C8B-B14F-4D97-AF65-F5344CB8AC3E}">
        <p14:creationId xmlns:p14="http://schemas.microsoft.com/office/powerpoint/2010/main" val="2356988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2587" y="89360"/>
            <a:ext cx="5380416" cy="545217"/>
          </a:xfrm>
        </p:spPr>
        <p:txBody>
          <a:bodyPr>
            <a:noAutofit/>
          </a:bodyPr>
          <a:lstStyle/>
          <a:p>
            <a:r>
              <a:rPr lang="pt-PT" sz="3600" dirty="0" err="1" smtClean="0">
                <a:solidFill>
                  <a:schemeClr val="tx1"/>
                </a:solidFill>
                <a:cs typeface="Segoe UI" panose="020B0502040204020203" pitchFamily="34" charset="0"/>
              </a:rPr>
              <a:t>We</a:t>
            </a:r>
            <a:r>
              <a:rPr lang="pt-PT" sz="3600" dirty="0" smtClean="0">
                <a:solidFill>
                  <a:schemeClr val="tx1"/>
                </a:solidFill>
                <a:cs typeface="Segoe UI" panose="020B0502040204020203" pitchFamily="34" charset="0"/>
              </a:rPr>
              <a:t> &lt;3 </a:t>
            </a:r>
            <a:r>
              <a:rPr lang="pt-PT" sz="3600" dirty="0" err="1" smtClean="0">
                <a:solidFill>
                  <a:schemeClr val="tx1"/>
                </a:solidFill>
                <a:cs typeface="Segoe UI" panose="020B0502040204020203" pitchFamily="34" charset="0"/>
              </a:rPr>
              <a:t>love</a:t>
            </a:r>
            <a:r>
              <a:rPr lang="pt-PT" sz="3600" dirty="0" smtClean="0">
                <a:solidFill>
                  <a:schemeClr val="tx1"/>
                </a:solidFill>
                <a:cs typeface="Segoe UI" panose="020B0502040204020203" pitchFamily="34" charset="0"/>
              </a:rPr>
              <a:t> </a:t>
            </a:r>
            <a:r>
              <a:rPr lang="pt-PT" sz="3600" dirty="0" err="1" smtClean="0">
                <a:solidFill>
                  <a:schemeClr val="tx1"/>
                </a:solidFill>
                <a:cs typeface="Segoe UI" panose="020B0502040204020203" pitchFamily="34" charset="0"/>
              </a:rPr>
              <a:t>our</a:t>
            </a:r>
            <a:r>
              <a:rPr lang="pt-PT" sz="3600" dirty="0" smtClean="0">
                <a:solidFill>
                  <a:schemeClr val="tx1"/>
                </a:solidFill>
                <a:cs typeface="Segoe UI" panose="020B0502040204020203" pitchFamily="34" charset="0"/>
              </a:rPr>
              <a:t> sponsors !</a:t>
            </a:r>
            <a:endParaRPr lang="pt-PT" sz="3600" dirty="0">
              <a:solidFill>
                <a:schemeClr val="tx1"/>
              </a:solidFill>
              <a:cs typeface="Segoe UI" panose="020B0502040204020203" pitchFamily="34" charset="0"/>
            </a:endParaRPr>
          </a:p>
        </p:txBody>
      </p:sp>
      <p:sp>
        <p:nvSpPr>
          <p:cNvPr id="5" name="Rectangle 4"/>
          <p:cNvSpPr/>
          <p:nvPr/>
        </p:nvSpPr>
        <p:spPr bwMode="auto">
          <a:xfrm>
            <a:off x="1" y="723014"/>
            <a:ext cx="12192000" cy="5486400"/>
          </a:xfrm>
          <a:prstGeom prst="rect">
            <a:avLst/>
          </a:prstGeom>
          <a:solidFill>
            <a:srgbClr val="FAFAF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itle 3"/>
          <p:cNvSpPr txBox="1">
            <a:spLocks/>
          </p:cNvSpPr>
          <p:nvPr/>
        </p:nvSpPr>
        <p:spPr>
          <a:xfrm>
            <a:off x="7778802" y="15481"/>
            <a:ext cx="4303797" cy="692976"/>
          </a:xfrm>
          <a:prstGeom prst="rect">
            <a:avLst/>
          </a:prstGeom>
        </p:spPr>
        <p:txBody>
          <a:bodyPr vert="horz" wrap="square" lIns="0" tIns="0" rIns="0" bIns="0" rtlCol="0" anchor="b" anchorCtr="0">
            <a:noAutofit/>
          </a:bodyPr>
          <a:lstStyle>
            <a:lvl1pPr algn="l" defTabSz="1216436" rtl="0" eaLnBrk="1" latinLnBrk="0" hangingPunct="1">
              <a:lnSpc>
                <a:spcPct val="90000"/>
              </a:lnSpc>
              <a:spcBef>
                <a:spcPct val="0"/>
              </a:spcBef>
              <a:buNone/>
              <a:defRPr lang="en-US" sz="9600" b="0" kern="1200" cap="none" spc="-201" baseline="0">
                <a:ln w="3175">
                  <a:noFill/>
                </a:ln>
                <a:gradFill>
                  <a:gsLst>
                    <a:gs pos="1250">
                      <a:schemeClr val="tx1"/>
                    </a:gs>
                    <a:gs pos="100000">
                      <a:schemeClr val="tx1"/>
                    </a:gs>
                  </a:gsLst>
                  <a:lin ang="5400000" scaled="0"/>
                </a:gradFill>
                <a:effectLst/>
                <a:latin typeface="+mj-lt"/>
                <a:ea typeface="+mn-ea"/>
                <a:cs typeface="Arial" charset="0"/>
              </a:defRPr>
            </a:lvl1pPr>
          </a:lstStyle>
          <a:p>
            <a:pPr algn="r"/>
            <a:r>
              <a:rPr lang="pt-PT" sz="2400" smtClean="0">
                <a:solidFill>
                  <a:srgbClr val="FFFFFF"/>
                </a:solidFill>
                <a:cs typeface="Segoe UI" panose="020B0502040204020203" pitchFamily="34" charset="0"/>
              </a:rPr>
              <a:t>Microsoft MVP Showcase</a:t>
            </a:r>
            <a:br>
              <a:rPr lang="pt-PT" sz="2400" smtClean="0">
                <a:solidFill>
                  <a:srgbClr val="FFFFFF"/>
                </a:solidFill>
                <a:cs typeface="Segoe UI" panose="020B0502040204020203" pitchFamily="34" charset="0"/>
              </a:rPr>
            </a:br>
            <a:r>
              <a:rPr lang="pt-PT" sz="2400" smtClean="0">
                <a:solidFill>
                  <a:srgbClr val="FFFFFF"/>
                </a:solidFill>
                <a:cs typeface="Segoe UI" panose="020B0502040204020203" pitchFamily="34" charset="0"/>
              </a:rPr>
              <a:t>22 Abril 2015</a:t>
            </a:r>
            <a:endParaRPr lang="pt-PT" sz="2400" dirty="0">
              <a:solidFill>
                <a:srgbClr val="FFFFFF"/>
              </a:solidFill>
              <a:cs typeface="Segoe UI" panose="020B0502040204020203" pitchFamily="34" charset="0"/>
            </a:endParaRPr>
          </a:p>
        </p:txBody>
      </p:sp>
      <p:pic>
        <p:nvPicPr>
          <p:cNvPr id="7" name="Picture 6" descr="sponsor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252070"/>
            <a:ext cx="11836400" cy="4622800"/>
          </a:xfrm>
          <a:prstGeom prst="rect">
            <a:avLst/>
          </a:prstGeom>
        </p:spPr>
      </p:pic>
    </p:spTree>
    <p:extLst>
      <p:ext uri="{BB962C8B-B14F-4D97-AF65-F5344CB8AC3E}">
        <p14:creationId xmlns:p14="http://schemas.microsoft.com/office/powerpoint/2010/main" val="490804525"/>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708806"/>
            <a:ext cx="11151917" cy="1329595"/>
          </a:xfrm>
        </p:spPr>
        <p:txBody>
          <a:bodyPr/>
          <a:lstStyle/>
          <a:p>
            <a:pPr algn="ctr"/>
            <a:r>
              <a:rPr lang="en-US" sz="4800" dirty="0" smtClean="0"/>
              <a:t>Global Azure </a:t>
            </a:r>
            <a:r>
              <a:rPr lang="en-US" sz="4800" dirty="0" err="1" smtClean="0"/>
              <a:t>Bootcamp</a:t>
            </a:r>
            <a:r>
              <a:rPr lang="en-US" sz="4800" dirty="0" smtClean="0"/>
              <a:t/>
            </a:r>
            <a:br>
              <a:rPr lang="en-US" sz="4800" dirty="0" smtClean="0"/>
            </a:br>
            <a:r>
              <a:rPr lang="en-US" sz="4800" dirty="0" smtClean="0"/>
              <a:t>http://gablx2015.eventday.com</a:t>
            </a:r>
            <a:endParaRPr lang="en-US" sz="4800" dirty="0"/>
          </a:p>
        </p:txBody>
      </p:sp>
    </p:spTree>
    <p:extLst>
      <p:ext uri="{BB962C8B-B14F-4D97-AF65-F5344CB8AC3E}">
        <p14:creationId xmlns:p14="http://schemas.microsoft.com/office/powerpoint/2010/main" val="127479194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2125" y="1724025"/>
            <a:ext cx="8153400" cy="1015663"/>
          </a:xfrm>
          <a:prstGeom prst="rect">
            <a:avLst/>
          </a:prstGeom>
          <a:noFill/>
        </p:spPr>
        <p:txBody>
          <a:bodyPr wrap="square" lIns="0" tIns="0" rIns="0" bIns="0" rtlCol="0">
            <a:spAutoFit/>
          </a:bodyPr>
          <a:lstStyle/>
          <a:p>
            <a:pPr algn="ctr"/>
            <a:r>
              <a:rPr lang="de-DE" sz="6600" spc="-70" dirty="0" smtClean="0">
                <a:gradFill>
                  <a:gsLst>
                    <a:gs pos="2917">
                      <a:schemeClr val="tx1"/>
                    </a:gs>
                    <a:gs pos="30000">
                      <a:schemeClr val="tx1"/>
                    </a:gs>
                  </a:gsLst>
                  <a:lin ang="5400000" scaled="0"/>
                </a:gradFill>
                <a:latin typeface="+mj-lt"/>
              </a:rPr>
              <a:t>THANK YOU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187" y="3705225"/>
            <a:ext cx="1057275" cy="1638300"/>
          </a:xfrm>
          <a:prstGeom prst="rect">
            <a:avLst/>
          </a:prstGeom>
        </p:spPr>
      </p:pic>
    </p:spTree>
    <p:extLst>
      <p:ext uri="{BB962C8B-B14F-4D97-AF65-F5344CB8AC3E}">
        <p14:creationId xmlns:p14="http://schemas.microsoft.com/office/powerpoint/2010/main" val="36822889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865" y="4749614"/>
            <a:ext cx="12190271" cy="2209486"/>
          </a:xfrm>
          <a:prstGeom prst="rect">
            <a:avLst/>
          </a:prstGeom>
          <a:solidFill>
            <a:srgbClr val="0070C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21898" tIns="60949" rIns="121898" bIns="60949" numCol="1" rtlCol="0" anchor="ctr" anchorCtr="0" compatLnSpc="1">
            <a:prstTxWarp prst="textNoShape">
              <a:avLst/>
            </a:prstTxWarp>
          </a:bodyPr>
          <a:lstStyle/>
          <a:p>
            <a:pPr algn="ctr" defTabSz="1218594"/>
            <a:endParaRPr lang="en-US" sz="2933" dirty="0">
              <a:solidFill>
                <a:prstClr val="white"/>
              </a:solidFill>
            </a:endParaRPr>
          </a:p>
        </p:txBody>
      </p:sp>
      <p:sp>
        <p:nvSpPr>
          <p:cNvPr id="22" name="Title 1"/>
          <p:cNvSpPr txBox="1">
            <a:spLocks/>
          </p:cNvSpPr>
          <p:nvPr/>
        </p:nvSpPr>
        <p:spPr>
          <a:xfrm>
            <a:off x="1016720" y="3915837"/>
            <a:ext cx="10867863" cy="732191"/>
          </a:xfrm>
          <a:prstGeom prst="rect">
            <a:avLst/>
          </a:prstGeom>
        </p:spPr>
        <p:txBody>
          <a:bodyPr vert="horz" lIns="91439" tIns="45720" rIns="91439" bIns="45720" rtlCol="0" anchor="ctr">
            <a:noAutofit/>
          </a:bodyPr>
          <a:lstStyle>
            <a:lvl1pPr algn="l" defTabSz="685891" rtl="0" eaLnBrk="1" latinLnBrk="0" hangingPunct="1">
              <a:spcBef>
                <a:spcPct val="0"/>
              </a:spcBef>
              <a:buNone/>
              <a:defRPr sz="2400" kern="1200" baseline="0">
                <a:solidFill>
                  <a:srgbClr val="0D77B6"/>
                </a:solidFill>
                <a:latin typeface="Segoe UI Light" pitchFamily="34" charset="0"/>
                <a:ea typeface="+mj-ea"/>
                <a:cs typeface="+mj-cs"/>
              </a:defRPr>
            </a:lvl1pPr>
          </a:lstStyle>
          <a:p>
            <a:r>
              <a:rPr lang="en-US" sz="3529" dirty="0">
                <a:hlinkClick r:id="rId3"/>
              </a:rPr>
              <a:t>http://www.biztalk360.com/biztalk-mapping-patterns/</a:t>
            </a:r>
            <a:endParaRPr lang="en-US" sz="3200" dirty="0">
              <a:solidFill>
                <a:srgbClr val="0072C6"/>
              </a:solidFill>
            </a:endParaRPr>
          </a:p>
        </p:txBody>
      </p:sp>
      <p:sp>
        <p:nvSpPr>
          <p:cNvPr id="23" name="Subtitle 2"/>
          <p:cNvSpPr txBox="1">
            <a:spLocks/>
          </p:cNvSpPr>
          <p:nvPr/>
        </p:nvSpPr>
        <p:spPr>
          <a:xfrm>
            <a:off x="1016720" y="4851199"/>
            <a:ext cx="10260145" cy="1625369"/>
          </a:xfrm>
          <a:prstGeom prst="rect">
            <a:avLst/>
          </a:prstGeom>
        </p:spPr>
        <p:txBody>
          <a:bodyPr/>
          <a:lstStyle>
            <a:lvl1pPr marL="0" indent="0" algn="l" defTabSz="685891" rtl="0" eaLnBrk="1" latinLnBrk="0" hangingPunct="1">
              <a:spcBef>
                <a:spcPct val="20000"/>
              </a:spcBef>
              <a:buFont typeface="Arial" pitchFamily="34" charset="0"/>
              <a:buNone/>
              <a:defRPr sz="2400" kern="1200">
                <a:solidFill>
                  <a:schemeClr val="bg1"/>
                </a:solidFill>
                <a:latin typeface="Segoe UI Light" pitchFamily="34" charset="0"/>
                <a:ea typeface="+mn-ea"/>
                <a:cs typeface="+mn-cs"/>
              </a:defRPr>
            </a:lvl1pPr>
            <a:lvl2pPr marL="457200" indent="0" algn="ctr" defTabSz="685891"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2pPr>
            <a:lvl3pPr marL="914400" indent="0" algn="ctr" defTabSz="685891"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3pPr>
            <a:lvl4pPr marL="13716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4pPr>
            <a:lvl5pPr marL="18288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5pPr>
            <a:lvl6pPr marL="22860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91"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fontAlgn="ctr"/>
            <a:r>
              <a:rPr lang="en-US" sz="4313" b="1" dirty="0">
                <a:solidFill>
                  <a:prstClr val="white"/>
                </a:solidFill>
              </a:rPr>
              <a:t>BizTalk Mapping Patterns and Best Practices</a:t>
            </a:r>
          </a:p>
          <a:p>
            <a:pPr fontAlgn="ctr"/>
            <a:r>
              <a:rPr lang="en-US" sz="2745" b="1" dirty="0">
                <a:solidFill>
                  <a:prstClr val="white"/>
                </a:solidFill>
              </a:rPr>
              <a:t>Sandro Pereira</a:t>
            </a:r>
            <a:endParaRPr lang="en-US" sz="2745" dirty="0">
              <a:solidFill>
                <a:prstClr val="white"/>
              </a:solidFill>
            </a:endParaRPr>
          </a:p>
        </p:txBody>
      </p:sp>
      <p:sp>
        <p:nvSpPr>
          <p:cNvPr id="20" name="Rectangle 19"/>
          <p:cNvSpPr/>
          <p:nvPr/>
        </p:nvSpPr>
        <p:spPr bwMode="auto">
          <a:xfrm>
            <a:off x="4331188" y="223511"/>
            <a:ext cx="7165246" cy="36415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03" tIns="60952" rIns="60952" bIns="121903" numCol="1" spcCol="0" rtlCol="0" fromWordArt="0" anchor="b" anchorCtr="0" forceAA="0" compatLnSpc="1">
            <a:prstTxWarp prst="textNoShape">
              <a:avLst/>
            </a:prstTxWarp>
            <a:noAutofit/>
          </a:bodyPr>
          <a:lstStyle/>
          <a:p>
            <a:pPr algn="ctr" defTabSz="1218594" fontAlgn="base">
              <a:spcBef>
                <a:spcPct val="0"/>
              </a:spcBef>
              <a:spcAft>
                <a:spcPct val="0"/>
              </a:spcAft>
            </a:pPr>
            <a:endParaRPr lang="nl-NL" sz="3200" kern="0" spc="-133" dirty="0">
              <a:gradFill>
                <a:gsLst>
                  <a:gs pos="0">
                    <a:srgbClr val="FFFFFF"/>
                  </a:gs>
                  <a:gs pos="100000">
                    <a:srgbClr val="FFFFFF"/>
                  </a:gs>
                </a:gsLst>
                <a:lin ang="5400000" scaled="0"/>
              </a:gradFill>
              <a:latin typeface="Segoe UI Light"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720" y="223511"/>
            <a:ext cx="2571353" cy="3641533"/>
          </a:xfrm>
          <a:prstGeom prst="rect">
            <a:avLst/>
          </a:prstGeom>
        </p:spPr>
      </p:pic>
      <p:sp>
        <p:nvSpPr>
          <p:cNvPr id="18" name="Text Placeholder 2"/>
          <p:cNvSpPr txBox="1">
            <a:spLocks/>
          </p:cNvSpPr>
          <p:nvPr/>
        </p:nvSpPr>
        <p:spPr bwMode="auto">
          <a:xfrm>
            <a:off x="4585944" y="464116"/>
            <a:ext cx="6592714" cy="317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9642" tIns="44821" rIns="89642" bIns="44821"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1"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130000"/>
              <a:buFont typeface="Wingdings" pitchFamily="1" charset="2"/>
              <a:buChar char="§"/>
              <a:defRPr sz="21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130000"/>
              <a:buFont typeface="Wingdings" pitchFamily="1" charset="2"/>
              <a:buChar char="§"/>
              <a:defRPr i="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130000"/>
              <a:buFont typeface="Wingdings" pitchFamily="1" charset="2"/>
              <a:buChar char="§"/>
              <a:defRPr sz="1400" b="1">
                <a:solidFill>
                  <a:schemeClr val="accent2"/>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1" charset="2"/>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9pPr>
          </a:lstStyle>
          <a:p>
            <a:pPr marL="448193" lvl="1" indent="0">
              <a:buClr>
                <a:srgbClr val="0072C6"/>
              </a:buClr>
              <a:buNone/>
            </a:pPr>
            <a:r>
              <a:rPr lang="en-US" sz="3137" b="1" dirty="0">
                <a:gradFill>
                  <a:gsLst>
                    <a:gs pos="0">
                      <a:srgbClr val="FFFFFF"/>
                    </a:gs>
                    <a:gs pos="100000">
                      <a:srgbClr val="FFFFFF"/>
                    </a:gs>
                  </a:gsLst>
                  <a:lin ang="5400000" scaled="0"/>
                </a:gradFill>
              </a:rPr>
              <a:t>12 Mapper Patterns</a:t>
            </a:r>
          </a:p>
          <a:p>
            <a:pPr marL="448193" lvl="1" indent="0">
              <a:buClr>
                <a:srgbClr val="0072C6"/>
              </a:buClr>
              <a:buNone/>
            </a:pPr>
            <a:r>
              <a:rPr lang="en-US" sz="3137" b="1" dirty="0">
                <a:gradFill>
                  <a:gsLst>
                    <a:gs pos="0">
                      <a:srgbClr val="FFFFFF"/>
                    </a:gs>
                    <a:gs pos="100000">
                      <a:srgbClr val="FFFFFF"/>
                    </a:gs>
                  </a:gsLst>
                  <a:lin ang="5400000" scaled="0"/>
                </a:gradFill>
              </a:rPr>
              <a:t>365 pages</a:t>
            </a:r>
          </a:p>
          <a:p>
            <a:pPr marL="448193" lvl="1" indent="0">
              <a:buClr>
                <a:srgbClr val="0072C6"/>
              </a:buClr>
              <a:buNone/>
            </a:pPr>
            <a:r>
              <a:rPr lang="en-US" sz="3137" b="1" dirty="0">
                <a:gradFill>
                  <a:gsLst>
                    <a:gs pos="0">
                      <a:srgbClr val="FFFFFF"/>
                    </a:gs>
                    <a:gs pos="100000">
                      <a:srgbClr val="FFFFFF"/>
                    </a:gs>
                  </a:gsLst>
                  <a:lin ang="5400000" scaled="0"/>
                </a:gradFill>
              </a:rPr>
              <a:t>4 Technical Reviewers</a:t>
            </a:r>
          </a:p>
          <a:p>
            <a:pPr marL="448193" lvl="1" indent="0">
              <a:buClr>
                <a:srgbClr val="0072C6"/>
              </a:buClr>
              <a:buNone/>
            </a:pPr>
            <a:r>
              <a:rPr lang="en-US" sz="1765" b="1" dirty="0">
                <a:gradFill>
                  <a:gsLst>
                    <a:gs pos="0">
                      <a:srgbClr val="FFFFFF"/>
                    </a:gs>
                    <a:gs pos="100000">
                      <a:srgbClr val="FFFFFF"/>
                    </a:gs>
                  </a:gsLst>
                  <a:lin ang="5400000" scaled="0"/>
                </a:gradFill>
              </a:rPr>
              <a:t>Steef-Jan Wiggers, Nino Crudele, Michael Stephenson, José António Silva </a:t>
            </a:r>
          </a:p>
          <a:p>
            <a:pPr marL="448193" lvl="1" indent="0">
              <a:buClr>
                <a:srgbClr val="0072C6"/>
              </a:buClr>
              <a:buNone/>
            </a:pPr>
            <a:endParaRPr lang="en-US" sz="1765" b="1" dirty="0">
              <a:gradFill>
                <a:gsLst>
                  <a:gs pos="0">
                    <a:srgbClr val="FFFFFF"/>
                  </a:gs>
                  <a:gs pos="100000">
                    <a:srgbClr val="FFFFFF"/>
                  </a:gs>
                </a:gsLst>
                <a:lin ang="5400000" scaled="0"/>
              </a:gradFill>
            </a:endParaRPr>
          </a:p>
          <a:p>
            <a:pPr marL="448193" lvl="1" indent="0">
              <a:buClr>
                <a:srgbClr val="0072C6"/>
              </a:buClr>
              <a:buNone/>
            </a:pPr>
            <a:r>
              <a:rPr lang="en-US" sz="3137" b="1" dirty="0">
                <a:gradFill>
                  <a:gsLst>
                    <a:gs pos="0">
                      <a:srgbClr val="FFFFFF"/>
                    </a:gs>
                    <a:gs pos="100000">
                      <a:srgbClr val="FFFFFF"/>
                    </a:gs>
                  </a:gsLst>
                  <a:lin ang="5400000" scaled="0"/>
                </a:gradFill>
              </a:rPr>
              <a:t>FREE BOOK!</a:t>
            </a:r>
          </a:p>
          <a:p>
            <a:pPr marL="448193" lvl="1" indent="0">
              <a:buClr>
                <a:srgbClr val="0072C6"/>
              </a:buClr>
              <a:buNone/>
            </a:pPr>
            <a:endParaRPr lang="en-US" sz="3137" b="1" dirty="0">
              <a:gradFill>
                <a:gsLst>
                  <a:gs pos="0">
                    <a:srgbClr val="FFFFFF"/>
                  </a:gs>
                  <a:gs pos="100000">
                    <a:srgbClr val="FFFFFF"/>
                  </a:gs>
                </a:gsLst>
                <a:lin ang="5400000" scaled="0"/>
              </a:gradFill>
            </a:endParaRPr>
          </a:p>
          <a:p>
            <a:pPr marL="448193" lvl="1" indent="0">
              <a:buClr>
                <a:srgbClr val="0072C6"/>
              </a:buClr>
              <a:buNone/>
            </a:pPr>
            <a:endParaRPr lang="en-US" sz="2843" dirty="0">
              <a:solidFill>
                <a:srgbClr val="FFFFFF"/>
              </a:solidFill>
            </a:endParaRPr>
          </a:p>
        </p:txBody>
      </p:sp>
      <p:sp>
        <p:nvSpPr>
          <p:cNvPr id="19" name="TextBox 18"/>
          <p:cNvSpPr txBox="1"/>
          <p:nvPr/>
        </p:nvSpPr>
        <p:spPr>
          <a:xfrm>
            <a:off x="7262036" y="5902419"/>
            <a:ext cx="1997324" cy="280678"/>
          </a:xfrm>
          <a:prstGeom prst="rect">
            <a:avLst/>
          </a:prstGeom>
          <a:noFill/>
        </p:spPr>
        <p:txBody>
          <a:bodyPr wrap="square" rtlCol="0">
            <a:spAutoFit/>
          </a:bodyPr>
          <a:lstStyle/>
          <a:p>
            <a:r>
              <a:rPr lang="en-US" sz="1200" dirty="0">
                <a:solidFill>
                  <a:srgbClr val="FFFFFF"/>
                </a:solidFill>
                <a:latin typeface="Segoe UI Light" panose="020B0502040204020203" pitchFamily="34" charset="0"/>
                <a:cs typeface="Segoe UI Light" panose="020B0502040204020203" pitchFamily="34" charset="0"/>
              </a:rPr>
              <a:t>brought to you by</a:t>
            </a: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5460" y="6201316"/>
            <a:ext cx="2406558" cy="35296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66151" y="5902419"/>
            <a:ext cx="2262982" cy="950758"/>
          </a:xfrm>
          <a:prstGeom prst="rect">
            <a:avLst/>
          </a:prstGeom>
        </p:spPr>
      </p:pic>
    </p:spTree>
    <p:extLst>
      <p:ext uri="{BB962C8B-B14F-4D97-AF65-F5344CB8AC3E}">
        <p14:creationId xmlns:p14="http://schemas.microsoft.com/office/powerpoint/2010/main" val="147212982"/>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398411" y="288925"/>
            <a:ext cx="11068102" cy="1163638"/>
          </a:xfrm>
        </p:spPr>
        <p:txBody>
          <a:bodyPr/>
          <a:lstStyle/>
          <a:p>
            <a:r>
              <a:rPr lang="en-US" dirty="0"/>
              <a:t>Agenda</a:t>
            </a:r>
            <a:endParaRPr lang="pt-PT" dirty="0"/>
          </a:p>
        </p:txBody>
      </p:sp>
      <p:sp>
        <p:nvSpPr>
          <p:cNvPr id="7" name="Text Placeholder 2"/>
          <p:cNvSpPr txBox="1">
            <a:spLocks/>
          </p:cNvSpPr>
          <p:nvPr/>
        </p:nvSpPr>
        <p:spPr bwMode="auto">
          <a:xfrm>
            <a:off x="398411" y="1928910"/>
            <a:ext cx="9862545" cy="404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9642" tIns="44821" rIns="89642" bIns="44821"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1"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130000"/>
              <a:buFont typeface="Wingdings" pitchFamily="1" charset="2"/>
              <a:buChar char="§"/>
              <a:defRPr sz="21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130000"/>
              <a:buFont typeface="Wingdings" pitchFamily="1" charset="2"/>
              <a:buChar char="§"/>
              <a:defRPr i="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130000"/>
              <a:buFont typeface="Wingdings" pitchFamily="1" charset="2"/>
              <a:buChar char="§"/>
              <a:defRPr sz="1400" b="1">
                <a:solidFill>
                  <a:schemeClr val="accent2"/>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1" charset="2"/>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1" charset="2"/>
              <a:defRPr sz="2000">
                <a:solidFill>
                  <a:schemeClr val="tx1"/>
                </a:solidFill>
                <a:latin typeface="+mn-lt"/>
                <a:ea typeface="+mn-ea"/>
              </a:defRPr>
            </a:lvl9pPr>
          </a:lstStyle>
          <a:p>
            <a:pPr marL="336145" lvl="1" indent="-336145">
              <a:buClr>
                <a:schemeClr val="tx1"/>
              </a:buClr>
            </a:pPr>
            <a:r>
              <a:rPr lang="en-US" sz="3333" dirty="0"/>
              <a:t>BizTalk </a:t>
            </a:r>
            <a:r>
              <a:rPr lang="en-US" sz="3333" dirty="0" smtClean="0"/>
              <a:t>Server</a:t>
            </a:r>
            <a:endParaRPr lang="en-US" sz="3333" dirty="0"/>
          </a:p>
          <a:p>
            <a:pPr>
              <a:buClr>
                <a:schemeClr val="tx1"/>
              </a:buClr>
            </a:pPr>
            <a:r>
              <a:rPr lang="en-US" sz="3333" dirty="0" smtClean="0"/>
              <a:t>Azure BizTalk Services </a:t>
            </a:r>
            <a:endParaRPr lang="en-US" sz="3333" dirty="0"/>
          </a:p>
          <a:p>
            <a:pPr>
              <a:buClr>
                <a:schemeClr val="tx1"/>
              </a:buClr>
            </a:pPr>
            <a:r>
              <a:rPr lang="en-US" sz="3500" dirty="0" smtClean="0"/>
              <a:t>Azure </a:t>
            </a:r>
            <a:r>
              <a:rPr lang="en-US" sz="3500" dirty="0"/>
              <a:t>App </a:t>
            </a:r>
            <a:r>
              <a:rPr lang="en-US" sz="3500" dirty="0" smtClean="0"/>
              <a:t>Service - Logic Apps and API Apps</a:t>
            </a:r>
          </a:p>
          <a:p>
            <a:pPr lvl="1">
              <a:buClr>
                <a:schemeClr val="tx1"/>
              </a:buClr>
            </a:pPr>
            <a:endParaRPr lang="en-US" sz="2843" dirty="0"/>
          </a:p>
          <a:p>
            <a:pPr>
              <a:buClr>
                <a:schemeClr val="tx1"/>
              </a:buClr>
            </a:pPr>
            <a:endParaRPr lang="en-US" sz="1568" dirty="0">
              <a:latin typeface="+mj-lt"/>
            </a:endParaRPr>
          </a:p>
        </p:txBody>
      </p:sp>
    </p:spTree>
    <p:extLst>
      <p:ext uri="{BB962C8B-B14F-4D97-AF65-F5344CB8AC3E}">
        <p14:creationId xmlns:p14="http://schemas.microsoft.com/office/powerpoint/2010/main" val="163677950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219444" y="4297287"/>
            <a:ext cx="2377440" cy="15240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4712061" y="2676167"/>
            <a:ext cx="1592189" cy="1533704"/>
          </a:xfrm>
          <a:prstGeom prst="rect">
            <a:avLst/>
          </a:prstGeom>
          <a:solidFill>
            <a:srgbClr val="9100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580267" y="4309162"/>
            <a:ext cx="1524000" cy="15240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a:xfrm>
            <a:off x="580268" y="1210896"/>
            <a:ext cx="10558423" cy="136815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lIns="91173" tIns="45588" rIns="91173" bIns="45588" spcCol="0" rtlCol="0" anchor="ctr"/>
          <a:lstStyle/>
          <a:p>
            <a:r>
              <a:rPr lang="en-GB" sz="8800" spc="-100" dirty="0" smtClean="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rPr>
              <a:t>BizTalk Server</a:t>
            </a:r>
            <a:endParaRPr lang="en-US" sz="8800" spc="-100" dirty="0">
              <a:ln w="3175">
                <a:noFill/>
              </a:ln>
              <a:gradFill flip="none" rotWithShape="1">
                <a:gsLst>
                  <a:gs pos="0">
                    <a:srgbClr val="FFFFFF">
                      <a:lumMod val="75000"/>
                      <a:lumOff val="25000"/>
                    </a:srgbClr>
                  </a:gs>
                  <a:gs pos="86000">
                    <a:srgbClr val="FFFFFF">
                      <a:lumMod val="75000"/>
                      <a:lumOff val="25000"/>
                    </a:srgbClr>
                  </a:gs>
                </a:gsLst>
                <a:lin ang="5400000" scaled="0"/>
                <a:tileRect/>
              </a:gradFill>
              <a:latin typeface="Segoe UI Light" pitchFamily="34" charset="0"/>
              <a:cs typeface="Arial" charset="0"/>
            </a:endParaRPr>
          </a:p>
        </p:txBody>
      </p:sp>
      <p:sp>
        <p:nvSpPr>
          <p:cNvPr id="15" name="Rectangle 14"/>
          <p:cNvSpPr/>
          <p:nvPr/>
        </p:nvSpPr>
        <p:spPr bwMode="auto">
          <a:xfrm>
            <a:off x="2252713" y="2676167"/>
            <a:ext cx="2377440" cy="1524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a:xfrm>
            <a:off x="4712061" y="4297288"/>
            <a:ext cx="1592189" cy="152399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71120" tIns="48260" rIns="71120" bIns="48260" spcCol="0" rtlCol="0" anchor="b"/>
          <a:lstStyle/>
          <a:p>
            <a:pPr lvl="0"/>
            <a:endParaRPr lang="en-US" sz="1500" dirty="0">
              <a:solidFill>
                <a:prstClr val="white"/>
              </a:solidFill>
              <a:latin typeface="Segoe UI Light" pitchFamily="34" charset="0"/>
            </a:endParaRPr>
          </a:p>
        </p:txBody>
      </p:sp>
      <p:sp>
        <p:nvSpPr>
          <p:cNvPr id="17" name="Rectangle 16"/>
          <p:cNvSpPr/>
          <p:nvPr/>
        </p:nvSpPr>
        <p:spPr bwMode="auto">
          <a:xfrm>
            <a:off x="6470034" y="4297287"/>
            <a:ext cx="4827701" cy="1524000"/>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marL="285750" indent="-285750" defTabSz="914099" fontAlgn="base">
              <a:spcBef>
                <a:spcPct val="0"/>
              </a:spcBef>
              <a:spcAft>
                <a:spcPct val="0"/>
              </a:spcAft>
              <a:buFont typeface="Arial" pitchFamily="34" charset="0"/>
              <a:buChar char="•"/>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custDataLst>
              <p:tags r:id="rId1"/>
            </p:custDataLst>
          </p:nvPr>
        </p:nvSpPr>
        <p:spPr bwMode="auto">
          <a:xfrm>
            <a:off x="8136335" y="2695575"/>
            <a:ext cx="3161400" cy="150459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580267" y="2676167"/>
            <a:ext cx="1524000" cy="15240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Rectangle 18"/>
          <p:cNvSpPr/>
          <p:nvPr/>
        </p:nvSpPr>
        <p:spPr bwMode="auto">
          <a:xfrm>
            <a:off x="6448518" y="2685871"/>
            <a:ext cx="1524000" cy="15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15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9140038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00530"/>
          <p:cNvSpPr txBox="1">
            <a:spLocks noChangeArrowheads="1"/>
          </p:cNvSpPr>
          <p:nvPr/>
        </p:nvSpPr>
        <p:spPr bwMode="auto">
          <a:xfrm>
            <a:off x="4427414" y="5888367"/>
            <a:ext cx="964924" cy="387231"/>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FFFFFF">
                    <a:alpha val="99000"/>
                  </a:srgbClr>
                </a:solidFill>
                <a:effectLst/>
                <a:uLnTx/>
                <a:uFillTx/>
              </a:rPr>
              <a:t>In-house</a:t>
            </a:r>
            <a:br>
              <a:rPr kumimoji="0" lang="en-US" sz="1050" b="0" i="0" u="none" strike="noStrike" kern="0" cap="none" spc="0" normalizeH="0" baseline="0" noProof="0" dirty="0" smtClean="0">
                <a:ln>
                  <a:noFill/>
                </a:ln>
                <a:solidFill>
                  <a:srgbClr val="FFFFFF">
                    <a:alpha val="99000"/>
                  </a:srgbClr>
                </a:solidFill>
                <a:effectLst/>
                <a:uLnTx/>
                <a:uFillTx/>
              </a:rPr>
            </a:br>
            <a:r>
              <a:rPr kumimoji="0" lang="en-US" sz="1050" b="0" i="0" u="none" strike="noStrike" kern="0" cap="none" spc="0" normalizeH="0" baseline="0" noProof="0" dirty="0" smtClean="0">
                <a:ln>
                  <a:noFill/>
                </a:ln>
                <a:solidFill>
                  <a:srgbClr val="FFFFFF">
                    <a:alpha val="99000"/>
                  </a:srgbClr>
                </a:solidFill>
                <a:effectLst/>
                <a:uLnTx/>
                <a:uFillTx/>
              </a:rPr>
              <a:t>LOB</a:t>
            </a:r>
          </a:p>
        </p:txBody>
      </p:sp>
      <p:sp>
        <p:nvSpPr>
          <p:cNvPr id="3" name="TextBox 400530"/>
          <p:cNvSpPr txBox="1">
            <a:spLocks noChangeArrowheads="1"/>
          </p:cNvSpPr>
          <p:nvPr/>
        </p:nvSpPr>
        <p:spPr bwMode="auto">
          <a:xfrm>
            <a:off x="938662" y="5089560"/>
            <a:ext cx="1887005" cy="246058"/>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RFID</a:t>
            </a:r>
          </a:p>
        </p:txBody>
      </p:sp>
      <p:sp>
        <p:nvSpPr>
          <p:cNvPr id="4" name="TextBox 400530"/>
          <p:cNvSpPr txBox="1">
            <a:spLocks noChangeArrowheads="1"/>
          </p:cNvSpPr>
          <p:nvPr/>
        </p:nvSpPr>
        <p:spPr bwMode="auto">
          <a:xfrm>
            <a:off x="3582863" y="5888365"/>
            <a:ext cx="561508" cy="222465"/>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FFFFFF">
                    <a:alpha val="99000"/>
                  </a:srgbClr>
                </a:solidFill>
                <a:effectLst/>
                <a:uLnTx/>
                <a:uFillTx/>
              </a:rPr>
              <a:t>SAP</a:t>
            </a:r>
          </a:p>
        </p:txBody>
      </p:sp>
      <p:grpSp>
        <p:nvGrpSpPr>
          <p:cNvPr id="5" name="Group 4"/>
          <p:cNvGrpSpPr/>
          <p:nvPr/>
        </p:nvGrpSpPr>
        <p:grpSpPr>
          <a:xfrm>
            <a:off x="4965594" y="2113862"/>
            <a:ext cx="801365" cy="771152"/>
            <a:chOff x="6591871" y="2347035"/>
            <a:chExt cx="962025" cy="925513"/>
          </a:xfrm>
        </p:grpSpPr>
        <p:sp>
          <p:nvSpPr>
            <p:cNvPr id="6" name="Rounded Rectangle 5"/>
            <p:cNvSpPr>
              <a:spLocks noChangeArrowheads="1"/>
            </p:cNvSpPr>
            <p:nvPr/>
          </p:nvSpPr>
          <p:spPr bwMode="auto">
            <a:xfrm>
              <a:off x="6591871" y="2347035"/>
              <a:ext cx="962025" cy="925513"/>
            </a:xfrm>
            <a:prstGeom prst="roundRect">
              <a:avLst>
                <a:gd name="adj" fmla="val 0"/>
              </a:avLst>
            </a:prstGeom>
            <a:solidFill>
              <a:srgbClr val="008272"/>
            </a:solidFill>
            <a:ln w="9525" cap="flat" cmpd="sng" algn="ctr">
              <a:noFill/>
              <a:prstDash val="solid"/>
              <a:round/>
              <a:headEnd type="none" w="med" len="med"/>
              <a:tailEnd type="none" w="med" len="med"/>
            </a:ln>
            <a:effectLst/>
          </p:spPr>
          <p:txBody>
            <a:bodyPr wrap="none" anchor="ctr"/>
            <a:lstStyle/>
            <a:p>
              <a:pPr marL="0" marR="0" lvl="0" indent="0" defTabSz="685721"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Arial" charset="0"/>
              </a:endParaRPr>
            </a:p>
          </p:txBody>
        </p:sp>
        <p:grpSp>
          <p:nvGrpSpPr>
            <p:cNvPr id="7" name="Group 28"/>
            <p:cNvGrpSpPr>
              <a:grpSpLocks/>
            </p:cNvGrpSpPr>
            <p:nvPr/>
          </p:nvGrpSpPr>
          <p:grpSpPr bwMode="auto">
            <a:xfrm>
              <a:off x="6656958" y="2391485"/>
              <a:ext cx="787400" cy="842963"/>
              <a:chOff x="1200" y="1152"/>
              <a:chExt cx="717" cy="1008"/>
            </a:xfrm>
          </p:grpSpPr>
          <p:pic>
            <p:nvPicPr>
              <p:cNvPr id="8" name="Rectangle 16398"/>
              <p:cNvPicPr>
                <a:picLocks noChangeAspect="1" noChangeArrowheads="1"/>
              </p:cNvPicPr>
              <p:nvPr/>
            </p:nvPicPr>
            <p:blipFill>
              <a:blip r:embed="rId2">
                <a:biLevel thresh="25000"/>
              </a:blip>
              <a:srcRect/>
              <a:stretch>
                <a:fillRect/>
              </a:stretch>
            </p:blipFill>
            <p:spPr bwMode="auto">
              <a:xfrm>
                <a:off x="1488" y="1344"/>
                <a:ext cx="144" cy="144"/>
              </a:xfrm>
              <a:prstGeom prst="rect">
                <a:avLst/>
              </a:prstGeom>
              <a:noFill/>
              <a:ln w="9525">
                <a:noFill/>
                <a:miter lim="800000"/>
                <a:headEnd/>
                <a:tailEnd/>
              </a:ln>
            </p:spPr>
          </p:pic>
          <p:pic>
            <p:nvPicPr>
              <p:cNvPr id="9" name="Rectangle 16399"/>
              <p:cNvPicPr>
                <a:picLocks noChangeAspect="1" noChangeArrowheads="1"/>
              </p:cNvPicPr>
              <p:nvPr/>
            </p:nvPicPr>
            <p:blipFill>
              <a:blip r:embed="rId3">
                <a:biLevel thresh="25000"/>
              </a:blip>
              <a:srcRect/>
              <a:stretch>
                <a:fillRect/>
              </a:stretch>
            </p:blipFill>
            <p:spPr bwMode="auto">
              <a:xfrm>
                <a:off x="1584" y="1632"/>
                <a:ext cx="333" cy="182"/>
              </a:xfrm>
              <a:prstGeom prst="rect">
                <a:avLst/>
              </a:prstGeom>
              <a:noFill/>
              <a:ln w="9525">
                <a:noFill/>
                <a:miter lim="800000"/>
                <a:headEnd/>
                <a:tailEnd/>
              </a:ln>
            </p:spPr>
          </p:pic>
          <p:pic>
            <p:nvPicPr>
              <p:cNvPr id="10" name="Rectangle 16400"/>
              <p:cNvPicPr>
                <a:picLocks noChangeAspect="1" noChangeArrowheads="1"/>
              </p:cNvPicPr>
              <p:nvPr/>
            </p:nvPicPr>
            <p:blipFill>
              <a:blip r:embed="rId3">
                <a:biLevel thresh="25000"/>
              </a:blip>
              <a:srcRect/>
              <a:stretch>
                <a:fillRect/>
              </a:stretch>
            </p:blipFill>
            <p:spPr bwMode="auto">
              <a:xfrm>
                <a:off x="1200" y="1536"/>
                <a:ext cx="333" cy="182"/>
              </a:xfrm>
              <a:prstGeom prst="rect">
                <a:avLst/>
              </a:prstGeom>
              <a:noFill/>
              <a:ln w="9525">
                <a:noFill/>
                <a:miter lim="800000"/>
                <a:headEnd/>
                <a:tailEnd/>
              </a:ln>
            </p:spPr>
          </p:pic>
          <p:pic>
            <p:nvPicPr>
              <p:cNvPr id="11" name="Rectangle 16401"/>
              <p:cNvPicPr>
                <a:picLocks noChangeAspect="1" noChangeArrowheads="1"/>
              </p:cNvPicPr>
              <p:nvPr/>
            </p:nvPicPr>
            <p:blipFill>
              <a:blip r:embed="rId4">
                <a:biLevel thresh="25000"/>
              </a:blip>
              <a:srcRect/>
              <a:stretch>
                <a:fillRect/>
              </a:stretch>
            </p:blipFill>
            <p:spPr bwMode="auto">
              <a:xfrm>
                <a:off x="1488" y="2016"/>
                <a:ext cx="144" cy="144"/>
              </a:xfrm>
              <a:prstGeom prst="rect">
                <a:avLst/>
              </a:prstGeom>
              <a:noFill/>
              <a:ln w="9525">
                <a:noFill/>
                <a:miter lim="800000"/>
                <a:headEnd/>
                <a:tailEnd/>
              </a:ln>
            </p:spPr>
          </p:pic>
          <p:cxnSp>
            <p:nvCxnSpPr>
              <p:cNvPr id="12" name="Shape 16402"/>
              <p:cNvCxnSpPr>
                <a:cxnSpLocks noChangeShapeType="1"/>
              </p:cNvCxnSpPr>
              <p:nvPr/>
            </p:nvCxnSpPr>
            <p:spPr bwMode="auto">
              <a:xfrm rot="-5400000">
                <a:off x="1369" y="1417"/>
                <a:ext cx="120" cy="118"/>
              </a:xfrm>
              <a:prstGeom prst="bentConnector2">
                <a:avLst/>
              </a:prstGeom>
              <a:noFill/>
              <a:ln w="25400" algn="ctr">
                <a:solidFill>
                  <a:srgbClr val="0072C6">
                    <a:lumMod val="40000"/>
                    <a:lumOff val="60000"/>
                  </a:srgbClr>
                </a:solidFill>
                <a:miter lim="800000"/>
                <a:headEnd/>
                <a:tailEnd/>
              </a:ln>
            </p:spPr>
          </p:cxnSp>
          <p:cxnSp>
            <p:nvCxnSpPr>
              <p:cNvPr id="13" name="Shape 16403"/>
              <p:cNvCxnSpPr>
                <a:cxnSpLocks noChangeShapeType="1"/>
              </p:cNvCxnSpPr>
              <p:nvPr/>
            </p:nvCxnSpPr>
            <p:spPr bwMode="auto">
              <a:xfrm>
                <a:off x="1632" y="1416"/>
                <a:ext cx="119" cy="216"/>
              </a:xfrm>
              <a:prstGeom prst="bentConnector2">
                <a:avLst/>
              </a:prstGeom>
              <a:noFill/>
              <a:ln w="25400" algn="ctr">
                <a:solidFill>
                  <a:srgbClr val="0072C6">
                    <a:lumMod val="40000"/>
                    <a:lumOff val="60000"/>
                  </a:srgbClr>
                </a:solidFill>
                <a:miter lim="800000"/>
                <a:headEnd/>
                <a:tailEnd/>
              </a:ln>
            </p:spPr>
          </p:cxnSp>
          <p:cxnSp>
            <p:nvCxnSpPr>
              <p:cNvPr id="14" name="Straight Arrow Connector 16404"/>
              <p:cNvCxnSpPr>
                <a:cxnSpLocks noChangeShapeType="1"/>
              </p:cNvCxnSpPr>
              <p:nvPr/>
            </p:nvCxnSpPr>
            <p:spPr bwMode="auto">
              <a:xfrm>
                <a:off x="1370" y="1718"/>
                <a:ext cx="0" cy="0"/>
              </a:xfrm>
              <a:prstGeom prst="straightConnector1">
                <a:avLst/>
              </a:prstGeom>
              <a:noFill/>
              <a:ln w="12700" algn="ctr">
                <a:solidFill>
                  <a:srgbClr val="68217A"/>
                </a:solidFill>
                <a:round/>
                <a:headEnd/>
                <a:tailEnd/>
              </a:ln>
            </p:spPr>
          </p:cxnSp>
          <p:cxnSp>
            <p:nvCxnSpPr>
              <p:cNvPr id="15" name="Straight Arrow Connector 16405"/>
              <p:cNvCxnSpPr>
                <a:cxnSpLocks noChangeShapeType="1"/>
              </p:cNvCxnSpPr>
              <p:nvPr/>
            </p:nvCxnSpPr>
            <p:spPr bwMode="auto">
              <a:xfrm>
                <a:off x="1370" y="1718"/>
                <a:ext cx="0" cy="0"/>
              </a:xfrm>
              <a:prstGeom prst="straightConnector1">
                <a:avLst/>
              </a:prstGeom>
              <a:noFill/>
              <a:ln w="12700" algn="ctr">
                <a:solidFill>
                  <a:srgbClr val="68217A"/>
                </a:solidFill>
                <a:round/>
                <a:headEnd/>
                <a:tailEnd/>
              </a:ln>
            </p:spPr>
          </p:cxnSp>
          <p:cxnSp>
            <p:nvCxnSpPr>
              <p:cNvPr id="16" name="Elbow Connector 16406"/>
              <p:cNvCxnSpPr>
                <a:cxnSpLocks noChangeShapeType="1"/>
              </p:cNvCxnSpPr>
              <p:nvPr/>
            </p:nvCxnSpPr>
            <p:spPr bwMode="auto">
              <a:xfrm rot="16200000" flipH="1">
                <a:off x="1416" y="1871"/>
                <a:ext cx="96" cy="193"/>
              </a:xfrm>
              <a:prstGeom prst="bentConnector3">
                <a:avLst>
                  <a:gd name="adj1" fmla="val 50000"/>
                </a:avLst>
              </a:prstGeom>
              <a:noFill/>
              <a:ln w="25400" algn="ctr">
                <a:solidFill>
                  <a:srgbClr val="0072C6">
                    <a:lumMod val="40000"/>
                    <a:lumOff val="60000"/>
                  </a:srgbClr>
                </a:solidFill>
                <a:miter lim="800000"/>
                <a:headEnd/>
                <a:tailEnd/>
              </a:ln>
            </p:spPr>
          </p:cxnSp>
          <p:pic>
            <p:nvPicPr>
              <p:cNvPr id="17" name="Rectangle 16407"/>
              <p:cNvPicPr>
                <a:picLocks noChangeAspect="1" noChangeArrowheads="1"/>
              </p:cNvPicPr>
              <p:nvPr/>
            </p:nvPicPr>
            <p:blipFill>
              <a:blip r:embed="rId5">
                <a:biLevel thresh="25000"/>
              </a:blip>
              <a:srcRect/>
              <a:stretch>
                <a:fillRect/>
              </a:stretch>
            </p:blipFill>
            <p:spPr bwMode="auto">
              <a:xfrm>
                <a:off x="1488" y="1152"/>
                <a:ext cx="144" cy="144"/>
              </a:xfrm>
              <a:prstGeom prst="rect">
                <a:avLst/>
              </a:prstGeom>
              <a:noFill/>
              <a:ln w="9525">
                <a:noFill/>
                <a:miter lim="800000"/>
                <a:headEnd/>
                <a:tailEnd/>
              </a:ln>
            </p:spPr>
          </p:pic>
          <p:cxnSp>
            <p:nvCxnSpPr>
              <p:cNvPr id="18" name="Straight Arrow Connector 16408"/>
              <p:cNvCxnSpPr>
                <a:cxnSpLocks noChangeShapeType="1"/>
              </p:cNvCxnSpPr>
              <p:nvPr/>
            </p:nvCxnSpPr>
            <p:spPr bwMode="auto">
              <a:xfrm>
                <a:off x="1560" y="1296"/>
                <a:ext cx="0" cy="48"/>
              </a:xfrm>
              <a:prstGeom prst="straightConnector1">
                <a:avLst/>
              </a:prstGeom>
              <a:noFill/>
              <a:ln w="25400" algn="ctr">
                <a:solidFill>
                  <a:srgbClr val="A1D8F1"/>
                </a:solidFill>
                <a:round/>
                <a:headEnd/>
                <a:tailEnd/>
              </a:ln>
            </p:spPr>
          </p:cxnSp>
          <p:pic>
            <p:nvPicPr>
              <p:cNvPr id="19" name="Rectangle 16409"/>
              <p:cNvPicPr>
                <a:picLocks noChangeAspect="1" noChangeArrowheads="1"/>
              </p:cNvPicPr>
              <p:nvPr/>
            </p:nvPicPr>
            <p:blipFill>
              <a:blip r:embed="rId3">
                <a:biLevel thresh="25000"/>
              </a:blip>
              <a:srcRect/>
              <a:stretch>
                <a:fillRect/>
              </a:stretch>
            </p:blipFill>
            <p:spPr bwMode="auto">
              <a:xfrm>
                <a:off x="1200" y="1738"/>
                <a:ext cx="333" cy="182"/>
              </a:xfrm>
              <a:prstGeom prst="rect">
                <a:avLst/>
              </a:prstGeom>
              <a:noFill/>
              <a:ln w="9525">
                <a:noFill/>
                <a:miter lim="800000"/>
                <a:headEnd/>
                <a:tailEnd/>
              </a:ln>
            </p:spPr>
          </p:pic>
          <p:cxnSp>
            <p:nvCxnSpPr>
              <p:cNvPr id="20" name="Straight Arrow Connector 16410"/>
              <p:cNvCxnSpPr>
                <a:cxnSpLocks noChangeShapeType="1"/>
              </p:cNvCxnSpPr>
              <p:nvPr/>
            </p:nvCxnSpPr>
            <p:spPr bwMode="auto">
              <a:xfrm flipH="1">
                <a:off x="1367" y="1718"/>
                <a:ext cx="3" cy="20"/>
              </a:xfrm>
              <a:prstGeom prst="straightConnector1">
                <a:avLst/>
              </a:prstGeom>
              <a:noFill/>
              <a:ln w="25400" algn="ctr">
                <a:solidFill>
                  <a:srgbClr val="A1D8F1"/>
                </a:solidFill>
                <a:round/>
                <a:headEnd/>
                <a:tailEnd/>
              </a:ln>
            </p:spPr>
          </p:cxnSp>
          <p:cxnSp>
            <p:nvCxnSpPr>
              <p:cNvPr id="21" name="Shape 16411"/>
              <p:cNvCxnSpPr>
                <a:cxnSpLocks noChangeShapeType="1"/>
              </p:cNvCxnSpPr>
              <p:nvPr/>
            </p:nvCxnSpPr>
            <p:spPr bwMode="auto">
              <a:xfrm flipV="1">
                <a:off x="1536" y="1814"/>
                <a:ext cx="215" cy="154"/>
              </a:xfrm>
              <a:prstGeom prst="bentConnector2">
                <a:avLst/>
              </a:prstGeom>
              <a:noFill/>
              <a:ln w="25400" algn="ctr">
                <a:solidFill>
                  <a:srgbClr val="0072C6">
                    <a:lumMod val="40000"/>
                    <a:lumOff val="60000"/>
                  </a:srgbClr>
                </a:solidFill>
                <a:miter lim="800000"/>
                <a:headEnd/>
                <a:tailEnd/>
              </a:ln>
            </p:spPr>
          </p:cxnSp>
        </p:grpSp>
      </p:grpSp>
      <p:sp>
        <p:nvSpPr>
          <p:cNvPr id="22" name="TextBox 400530"/>
          <p:cNvSpPr txBox="1">
            <a:spLocks noChangeArrowheads="1"/>
          </p:cNvSpPr>
          <p:nvPr/>
        </p:nvSpPr>
        <p:spPr bwMode="auto">
          <a:xfrm>
            <a:off x="4655312" y="1784020"/>
            <a:ext cx="1421929" cy="246058"/>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Orchestration</a:t>
            </a:r>
          </a:p>
        </p:txBody>
      </p:sp>
      <p:sp>
        <p:nvSpPr>
          <p:cNvPr id="23" name="TextBox 400530"/>
          <p:cNvSpPr txBox="1">
            <a:spLocks noChangeArrowheads="1"/>
          </p:cNvSpPr>
          <p:nvPr/>
        </p:nvSpPr>
        <p:spPr bwMode="auto">
          <a:xfrm>
            <a:off x="3462171" y="1630627"/>
            <a:ext cx="1250141" cy="434416"/>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Business Rules Engine</a:t>
            </a:r>
          </a:p>
        </p:txBody>
      </p:sp>
      <p:sp>
        <p:nvSpPr>
          <p:cNvPr id="24" name="TextBox 400530"/>
          <p:cNvSpPr txBox="1">
            <a:spLocks noChangeArrowheads="1"/>
          </p:cNvSpPr>
          <p:nvPr/>
        </p:nvSpPr>
        <p:spPr bwMode="auto">
          <a:xfrm>
            <a:off x="1117095" y="2373950"/>
            <a:ext cx="1651023" cy="434416"/>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Business Activity Monitoring</a:t>
            </a:r>
          </a:p>
        </p:txBody>
      </p:sp>
      <p:sp>
        <p:nvSpPr>
          <p:cNvPr id="25" name="Line 58"/>
          <p:cNvSpPr>
            <a:spLocks noChangeShapeType="1"/>
          </p:cNvSpPr>
          <p:nvPr/>
        </p:nvSpPr>
        <p:spPr bwMode="auto">
          <a:xfrm flipH="1">
            <a:off x="4495192" y="2496841"/>
            <a:ext cx="443639" cy="18950"/>
          </a:xfrm>
          <a:prstGeom prst="line">
            <a:avLst/>
          </a:prstGeom>
          <a:noFill/>
          <a:ln w="57150">
            <a:solidFill>
              <a:srgbClr val="FFFFFF"/>
            </a:solidFill>
            <a:round/>
            <a:headEnd type="triangle" w="sm" len="med"/>
            <a:tailEnd type="triangle" w="sm" len="med"/>
          </a:ln>
        </p:spPr>
        <p:txBody>
          <a:bodyPr lIns="57142" tIns="28571" rIns="57142" bIns="28571"/>
          <a:lstStyle/>
          <a:p>
            <a:pPr marL="0" marR="0" lvl="0" indent="0" defTabSz="685721" eaLnBrk="1" fontAlgn="auto" latinLnBrk="0" hangingPunct="1">
              <a:lnSpc>
                <a:spcPct val="100000"/>
              </a:lnSpc>
              <a:spcBef>
                <a:spcPts val="0"/>
              </a:spcBef>
              <a:spcAft>
                <a:spcPts val="0"/>
              </a:spcAft>
              <a:buClrTx/>
              <a:buSzTx/>
              <a:buFontTx/>
              <a:buNone/>
              <a:tabLst/>
              <a:defRPr/>
            </a:pPr>
            <a:endParaRPr kumimoji="0" lang="en-AU" sz="1300" b="0" i="0" u="none" strike="noStrike" kern="0" cap="none" spc="0" normalizeH="0" baseline="0" noProof="0" dirty="0" smtClean="0">
              <a:ln>
                <a:noFill/>
              </a:ln>
              <a:solidFill>
                <a:prstClr val="black"/>
              </a:solidFill>
              <a:effectLst/>
              <a:uLnTx/>
              <a:uFillTx/>
            </a:endParaRPr>
          </a:p>
        </p:txBody>
      </p:sp>
      <p:sp>
        <p:nvSpPr>
          <p:cNvPr id="26" name="Shape 17573"/>
          <p:cNvSpPr>
            <a:spLocks noChangeArrowheads="1"/>
          </p:cNvSpPr>
          <p:nvPr/>
        </p:nvSpPr>
        <p:spPr bwMode="auto">
          <a:xfrm rot="16200000">
            <a:off x="8102101" y="3244611"/>
            <a:ext cx="1842563" cy="1790632"/>
          </a:xfrm>
          <a:prstGeom prst="triangle">
            <a:avLst>
              <a:gd name="adj" fmla="val 50000"/>
            </a:avLst>
          </a:prstGeom>
          <a:solidFill>
            <a:srgbClr val="008272"/>
          </a:solidFill>
          <a:ln w="9525">
            <a:noFill/>
            <a:miter lim="800000"/>
            <a:headEnd/>
            <a:tailEnd/>
          </a:ln>
        </p:spPr>
        <p:txBody>
          <a:bodyPr vert="eaVert" wrap="none" anchor="ctr"/>
          <a:lstStyle/>
          <a:p>
            <a:pPr marL="0" marR="0" lvl="0" indent="0" defTabSz="685721"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smtClean="0">
              <a:ln>
                <a:noFill/>
              </a:ln>
              <a:solidFill>
                <a:srgbClr val="000000"/>
              </a:solidFill>
              <a:effectLst/>
              <a:uLnTx/>
              <a:uFillTx/>
              <a:latin typeface="Arial" pitchFamily="34" charset="0"/>
            </a:endParaRPr>
          </a:p>
        </p:txBody>
      </p:sp>
      <p:sp>
        <p:nvSpPr>
          <p:cNvPr id="27" name="Oval 70"/>
          <p:cNvSpPr>
            <a:spLocks noChangeArrowheads="1"/>
          </p:cNvSpPr>
          <p:nvPr/>
        </p:nvSpPr>
        <p:spPr bwMode="auto">
          <a:xfrm>
            <a:off x="6944889" y="2841223"/>
            <a:ext cx="1864562" cy="368002"/>
          </a:xfrm>
          <a:prstGeom prst="ellipse">
            <a:avLst/>
          </a:prstGeom>
          <a:noFill/>
          <a:ln w="9525" algn="ctr">
            <a:noFill/>
            <a:round/>
            <a:headEnd/>
            <a:tailEnd/>
          </a:ln>
          <a:effectLst>
            <a:prstShdw prst="shdw17" dist="17961" dir="2700000">
              <a:srgbClr val="0072C6">
                <a:gamma/>
                <a:shade val="60000"/>
                <a:invGamma/>
              </a:srgbClr>
            </a:prstShdw>
          </a:effectLst>
        </p:spPr>
        <p:txBody>
          <a:bodyPr lIns="57142" tIns="28571" rIns="57142" bIns="28571" anchor="ctr">
            <a:spAutoFit/>
          </a:bodyPr>
          <a:lstStyle/>
          <a:p>
            <a:pPr marL="0" marR="0" lvl="0" indent="0" defTabSz="685721"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prstClr val="black"/>
              </a:solidFill>
              <a:effectLst/>
              <a:uLnTx/>
              <a:uFillTx/>
            </a:endParaRPr>
          </a:p>
        </p:txBody>
      </p:sp>
      <p:sp>
        <p:nvSpPr>
          <p:cNvPr id="28" name="Line 58"/>
          <p:cNvSpPr>
            <a:spLocks noChangeShapeType="1"/>
          </p:cNvSpPr>
          <p:nvPr/>
        </p:nvSpPr>
        <p:spPr bwMode="auto">
          <a:xfrm flipH="1">
            <a:off x="9500572" y="1808140"/>
            <a:ext cx="533283" cy="0"/>
          </a:xfrm>
          <a:prstGeom prst="line">
            <a:avLst/>
          </a:prstGeom>
          <a:noFill/>
          <a:ln w="57150">
            <a:solidFill>
              <a:srgbClr val="FFFFFF"/>
            </a:solidFill>
            <a:round/>
            <a:headEnd type="triangle" w="sm" len="med"/>
            <a:tailEnd type="triangle" w="sm" len="med"/>
          </a:ln>
        </p:spPr>
        <p:txBody>
          <a:bodyPr lIns="57142" tIns="28571" rIns="57142" bIns="28571"/>
          <a:lstStyle/>
          <a:p>
            <a:pPr marL="0" marR="0" lvl="0" indent="0" defTabSz="685721" eaLnBrk="1" fontAlgn="auto" latinLnBrk="0" hangingPunct="1">
              <a:lnSpc>
                <a:spcPct val="100000"/>
              </a:lnSpc>
              <a:spcBef>
                <a:spcPts val="0"/>
              </a:spcBef>
              <a:spcAft>
                <a:spcPts val="0"/>
              </a:spcAft>
              <a:buClrTx/>
              <a:buSzTx/>
              <a:buFontTx/>
              <a:buNone/>
              <a:tabLst/>
              <a:defRPr/>
            </a:pPr>
            <a:endParaRPr kumimoji="0" lang="en-AU" sz="1300" b="0" i="0" u="none" strike="noStrike" kern="0" cap="none" spc="0" normalizeH="0" baseline="0" noProof="0" dirty="0" smtClean="0">
              <a:ln>
                <a:noFill/>
              </a:ln>
              <a:solidFill>
                <a:prstClr val="black"/>
              </a:solidFill>
              <a:effectLst/>
              <a:uLnTx/>
              <a:uFillTx/>
            </a:endParaRPr>
          </a:p>
        </p:txBody>
      </p:sp>
      <p:sp>
        <p:nvSpPr>
          <p:cNvPr id="29" name="TextBox 400530"/>
          <p:cNvSpPr txBox="1">
            <a:spLocks noChangeArrowheads="1"/>
          </p:cNvSpPr>
          <p:nvPr/>
        </p:nvSpPr>
        <p:spPr bwMode="auto">
          <a:xfrm>
            <a:off x="10056799" y="1641427"/>
            <a:ext cx="1104003" cy="242382"/>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Customers</a:t>
            </a:r>
          </a:p>
        </p:txBody>
      </p:sp>
      <p:sp>
        <p:nvSpPr>
          <p:cNvPr id="30" name="TextBox 400530"/>
          <p:cNvSpPr txBox="1">
            <a:spLocks noChangeArrowheads="1"/>
          </p:cNvSpPr>
          <p:nvPr/>
        </p:nvSpPr>
        <p:spPr bwMode="auto">
          <a:xfrm>
            <a:off x="8432794" y="3165337"/>
            <a:ext cx="1104003" cy="434416"/>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FFFFF">
                  <a:alpha val="99000"/>
                </a:srgbClr>
              </a:solidFill>
              <a:effectLst/>
              <a:uLnTx/>
              <a:uFillTx/>
            </a:endParaRPr>
          </a:p>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Partners</a:t>
            </a:r>
          </a:p>
        </p:txBody>
      </p:sp>
      <p:sp>
        <p:nvSpPr>
          <p:cNvPr id="31" name="TextBox 400530"/>
          <p:cNvSpPr txBox="1">
            <a:spLocks noChangeArrowheads="1"/>
          </p:cNvSpPr>
          <p:nvPr/>
        </p:nvSpPr>
        <p:spPr bwMode="auto">
          <a:xfrm>
            <a:off x="6461842" y="5888365"/>
            <a:ext cx="732700" cy="222465"/>
          </a:xfrm>
          <a:prstGeom prst="rect">
            <a:avLst/>
          </a:prstGeom>
          <a:noFill/>
          <a:ln w="9525">
            <a:noFill/>
            <a:miter lim="800000"/>
            <a:headEnd/>
            <a:tailEnd/>
          </a:ln>
        </p:spPr>
        <p:txBody>
          <a:bodyPr wrap="square" lIns="57142" tIns="28571" rIns="57142" bIns="28571">
            <a:spAutoFit/>
          </a:bodyPr>
          <a:lstStyle>
            <a:defPPr>
              <a:defRPr lang="en-US"/>
            </a:defPPr>
            <a:lvl1pPr algn="r" rtl="1">
              <a:defRPr sz="1400" b="1">
                <a:solidFill>
                  <a:schemeClr val="accent1"/>
                </a:solidFill>
                <a:latin typeface="Arial" pitchFamily="34" charset="0"/>
              </a:defRPr>
            </a:lvl1pPr>
          </a:lstStyle>
          <a:p>
            <a:pPr algn="ctr" defTabSz="685721"/>
            <a:r>
              <a:rPr lang="en-US" sz="1050" b="0" dirty="0">
                <a:solidFill>
                  <a:srgbClr val="FFFFFF">
                    <a:alpha val="99000"/>
                  </a:srgbClr>
                </a:solidFill>
                <a:latin typeface="Segoe UI"/>
              </a:rPr>
              <a:t>Siebel</a:t>
            </a:r>
          </a:p>
        </p:txBody>
      </p:sp>
      <p:cxnSp>
        <p:nvCxnSpPr>
          <p:cNvPr id="32" name="Elbow Connector 31"/>
          <p:cNvCxnSpPr/>
          <p:nvPr/>
        </p:nvCxnSpPr>
        <p:spPr>
          <a:xfrm rot="10800000" flipV="1">
            <a:off x="2328748" y="4379693"/>
            <a:ext cx="1526763" cy="335512"/>
          </a:xfrm>
          <a:prstGeom prst="bentConnector3">
            <a:avLst>
              <a:gd name="adj1" fmla="val 50000"/>
            </a:avLst>
          </a:prstGeom>
          <a:noFill/>
          <a:ln w="25400" cap="flat" cmpd="sng" algn="ctr">
            <a:solidFill>
              <a:srgbClr val="FFFFFF"/>
            </a:solidFill>
            <a:prstDash val="dash"/>
          </a:ln>
          <a:effectLst/>
        </p:spPr>
      </p:cxnSp>
      <p:cxnSp>
        <p:nvCxnSpPr>
          <p:cNvPr id="33" name="Elbow Connector 32"/>
          <p:cNvCxnSpPr>
            <a:stCxn id="80" idx="0"/>
            <a:endCxn id="6" idx="2"/>
          </p:cNvCxnSpPr>
          <p:nvPr/>
        </p:nvCxnSpPr>
        <p:spPr>
          <a:xfrm rot="5400000" flipH="1" flipV="1">
            <a:off x="4903248" y="3345817"/>
            <a:ext cx="923832" cy="2226"/>
          </a:xfrm>
          <a:prstGeom prst="bentConnector3">
            <a:avLst>
              <a:gd name="adj1" fmla="val 50000"/>
            </a:avLst>
          </a:prstGeom>
          <a:noFill/>
          <a:ln w="25400" cap="flat" cmpd="sng" algn="ctr">
            <a:solidFill>
              <a:srgbClr val="FFFFFF"/>
            </a:solidFill>
            <a:prstDash val="dash"/>
          </a:ln>
          <a:effectLst/>
        </p:spPr>
      </p:cxnSp>
      <p:cxnSp>
        <p:nvCxnSpPr>
          <p:cNvPr id="34" name="Elbow Connector 33"/>
          <p:cNvCxnSpPr/>
          <p:nvPr/>
        </p:nvCxnSpPr>
        <p:spPr>
          <a:xfrm rot="10800000">
            <a:off x="2326636" y="3177399"/>
            <a:ext cx="1449567" cy="928490"/>
          </a:xfrm>
          <a:prstGeom prst="bentConnector3">
            <a:avLst>
              <a:gd name="adj1" fmla="val 46873"/>
            </a:avLst>
          </a:prstGeom>
          <a:noFill/>
          <a:ln w="25400" cap="flat" cmpd="sng" algn="ctr">
            <a:solidFill>
              <a:srgbClr val="FFFFFF"/>
            </a:solidFill>
            <a:prstDash val="dash"/>
          </a:ln>
          <a:effectLst/>
        </p:spPr>
      </p:cxnSp>
      <p:cxnSp>
        <p:nvCxnSpPr>
          <p:cNvPr id="35" name="Elbow Connector 34"/>
          <p:cNvCxnSpPr>
            <a:stCxn id="80" idx="3"/>
          </p:cNvCxnSpPr>
          <p:nvPr/>
        </p:nvCxnSpPr>
        <p:spPr>
          <a:xfrm>
            <a:off x="6872598" y="4174947"/>
            <a:ext cx="1524602" cy="4"/>
          </a:xfrm>
          <a:prstGeom prst="bentConnector3">
            <a:avLst>
              <a:gd name="adj1" fmla="val 50000"/>
            </a:avLst>
          </a:prstGeom>
          <a:noFill/>
          <a:ln w="25400" cap="flat" cmpd="sng" algn="ctr">
            <a:solidFill>
              <a:srgbClr val="FFFFFF"/>
            </a:solidFill>
            <a:prstDash val="dash"/>
          </a:ln>
          <a:effectLst/>
        </p:spPr>
      </p:cxnSp>
      <p:cxnSp>
        <p:nvCxnSpPr>
          <p:cNvPr id="36" name="Elbow Connector 35"/>
          <p:cNvCxnSpPr/>
          <p:nvPr/>
        </p:nvCxnSpPr>
        <p:spPr>
          <a:xfrm rot="5400000" flipH="1" flipV="1">
            <a:off x="4682730" y="4723643"/>
            <a:ext cx="753126" cy="387948"/>
          </a:xfrm>
          <a:prstGeom prst="bentConnector3">
            <a:avLst>
              <a:gd name="adj1" fmla="val 50000"/>
            </a:avLst>
          </a:prstGeom>
          <a:noFill/>
          <a:ln w="25400" cap="flat" cmpd="sng" algn="ctr">
            <a:solidFill>
              <a:srgbClr val="FFFFFF"/>
            </a:solidFill>
            <a:prstDash val="dash"/>
          </a:ln>
          <a:effectLst/>
        </p:spPr>
      </p:cxnSp>
      <p:sp>
        <p:nvSpPr>
          <p:cNvPr id="37" name="TextBox 400530"/>
          <p:cNvSpPr txBox="1">
            <a:spLocks noChangeArrowheads="1"/>
          </p:cNvSpPr>
          <p:nvPr/>
        </p:nvSpPr>
        <p:spPr bwMode="auto">
          <a:xfrm>
            <a:off x="5353902" y="5888367"/>
            <a:ext cx="1125695" cy="387231"/>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FFFFFF">
                    <a:alpha val="99000"/>
                  </a:srgbClr>
                </a:solidFill>
                <a:effectLst/>
                <a:uLnTx/>
                <a:uFillTx/>
              </a:rPr>
              <a:t>IBM</a:t>
            </a:r>
            <a:br>
              <a:rPr kumimoji="0" lang="en-US" sz="1050" b="0" i="0" u="none" strike="noStrike" kern="0" cap="none" spc="0" normalizeH="0" baseline="0" noProof="0" dirty="0" smtClean="0">
                <a:ln>
                  <a:noFill/>
                </a:ln>
                <a:solidFill>
                  <a:srgbClr val="FFFFFF">
                    <a:alpha val="99000"/>
                  </a:srgbClr>
                </a:solidFill>
                <a:effectLst/>
                <a:uLnTx/>
                <a:uFillTx/>
              </a:rPr>
            </a:br>
            <a:r>
              <a:rPr kumimoji="0" lang="en-US" sz="1050" b="0" i="0" u="none" strike="noStrike" kern="0" cap="none" spc="0" normalizeH="0" baseline="0" noProof="0" dirty="0" smtClean="0">
                <a:ln>
                  <a:noFill/>
                </a:ln>
                <a:solidFill>
                  <a:srgbClr val="FFFFFF">
                    <a:alpha val="99000"/>
                  </a:srgbClr>
                </a:solidFill>
                <a:effectLst/>
                <a:uLnTx/>
                <a:uFillTx/>
              </a:rPr>
              <a:t>Mainframe</a:t>
            </a:r>
          </a:p>
        </p:txBody>
      </p:sp>
      <p:cxnSp>
        <p:nvCxnSpPr>
          <p:cNvPr id="38" name="Elbow Connector 37"/>
          <p:cNvCxnSpPr/>
          <p:nvPr/>
        </p:nvCxnSpPr>
        <p:spPr>
          <a:xfrm rot="5400000" flipH="1" flipV="1">
            <a:off x="3719624" y="4702067"/>
            <a:ext cx="717866" cy="466376"/>
          </a:xfrm>
          <a:prstGeom prst="bentConnector3">
            <a:avLst>
              <a:gd name="adj1" fmla="val 50000"/>
            </a:avLst>
          </a:prstGeom>
          <a:noFill/>
          <a:ln w="25400" cap="flat" cmpd="sng" algn="ctr">
            <a:solidFill>
              <a:srgbClr val="FFFFFF"/>
            </a:solidFill>
            <a:prstDash val="dash"/>
          </a:ln>
          <a:effectLst/>
        </p:spPr>
      </p:cxnSp>
      <p:cxnSp>
        <p:nvCxnSpPr>
          <p:cNvPr id="39" name="Elbow Connector 38"/>
          <p:cNvCxnSpPr/>
          <p:nvPr/>
        </p:nvCxnSpPr>
        <p:spPr>
          <a:xfrm rot="16200000" flipH="1">
            <a:off x="5306316" y="4699110"/>
            <a:ext cx="717865" cy="472269"/>
          </a:xfrm>
          <a:prstGeom prst="bentConnector3">
            <a:avLst>
              <a:gd name="adj1" fmla="val 50000"/>
            </a:avLst>
          </a:prstGeom>
          <a:noFill/>
          <a:ln w="25400" cap="flat" cmpd="sng" algn="ctr">
            <a:solidFill>
              <a:srgbClr val="FFFFFF"/>
            </a:solidFill>
            <a:prstDash val="dash"/>
          </a:ln>
          <a:effectLst/>
        </p:spPr>
      </p:cxnSp>
      <p:cxnSp>
        <p:nvCxnSpPr>
          <p:cNvPr id="40" name="Elbow Connector 39"/>
          <p:cNvCxnSpPr/>
          <p:nvPr/>
        </p:nvCxnSpPr>
        <p:spPr>
          <a:xfrm rot="16200000" flipH="1">
            <a:off x="6207602" y="4726688"/>
            <a:ext cx="717866" cy="417118"/>
          </a:xfrm>
          <a:prstGeom prst="bentConnector3">
            <a:avLst>
              <a:gd name="adj1" fmla="val 50000"/>
            </a:avLst>
          </a:prstGeom>
          <a:noFill/>
          <a:ln w="25400" cap="flat" cmpd="sng" algn="ctr">
            <a:solidFill>
              <a:srgbClr val="FFFFFF"/>
            </a:solidFill>
            <a:prstDash val="dash"/>
          </a:ln>
          <a:effectLst/>
        </p:spPr>
      </p:cxnSp>
      <p:sp>
        <p:nvSpPr>
          <p:cNvPr id="41" name="Freeform 128"/>
          <p:cNvSpPr>
            <a:spLocks noChangeAspect="1"/>
          </p:cNvSpPr>
          <p:nvPr/>
        </p:nvSpPr>
        <p:spPr bwMode="black">
          <a:xfrm>
            <a:off x="8346554" y="1518816"/>
            <a:ext cx="1015791" cy="5611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42" name="Freeform 156"/>
          <p:cNvSpPr>
            <a:spLocks noEditPoints="1"/>
          </p:cNvSpPr>
          <p:nvPr/>
        </p:nvSpPr>
        <p:spPr bwMode="black">
          <a:xfrm>
            <a:off x="1515675" y="2876379"/>
            <a:ext cx="669612" cy="647522"/>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3" tIns="41147" rIns="82293" bIns="41147"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endParaRPr>
          </a:p>
        </p:txBody>
      </p:sp>
      <p:sp>
        <p:nvSpPr>
          <p:cNvPr id="43" name="Freeform 24"/>
          <p:cNvSpPr>
            <a:spLocks noEditPoints="1"/>
          </p:cNvSpPr>
          <p:nvPr/>
        </p:nvSpPr>
        <p:spPr bwMode="black">
          <a:xfrm>
            <a:off x="1413967" y="4424229"/>
            <a:ext cx="821668" cy="63465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44" name="Freeform 33"/>
          <p:cNvSpPr>
            <a:spLocks noEditPoints="1"/>
          </p:cNvSpPr>
          <p:nvPr/>
        </p:nvSpPr>
        <p:spPr bwMode="black">
          <a:xfrm>
            <a:off x="4510307" y="5423437"/>
            <a:ext cx="654593" cy="423432"/>
          </a:xfrm>
          <a:custGeom>
            <a:avLst/>
            <a:gdLst>
              <a:gd name="T0" fmla="*/ 517 w 521"/>
              <a:gd name="T1" fmla="*/ 52 h 313"/>
              <a:gd name="T2" fmla="*/ 394 w 521"/>
              <a:gd name="T3" fmla="*/ 52 h 313"/>
              <a:gd name="T4" fmla="*/ 391 w 521"/>
              <a:gd name="T5" fmla="*/ 55 h 313"/>
              <a:gd name="T6" fmla="*/ 391 w 521"/>
              <a:gd name="T7" fmla="*/ 106 h 313"/>
              <a:gd name="T8" fmla="*/ 391 w 521"/>
              <a:gd name="T9" fmla="*/ 110 h 313"/>
              <a:gd name="T10" fmla="*/ 391 w 521"/>
              <a:gd name="T11" fmla="*/ 310 h 313"/>
              <a:gd name="T12" fmla="*/ 394 w 521"/>
              <a:gd name="T13" fmla="*/ 313 h 313"/>
              <a:gd name="T14" fmla="*/ 517 w 521"/>
              <a:gd name="T15" fmla="*/ 313 h 313"/>
              <a:gd name="T16" fmla="*/ 521 w 521"/>
              <a:gd name="T17" fmla="*/ 310 h 313"/>
              <a:gd name="T18" fmla="*/ 521 w 521"/>
              <a:gd name="T19" fmla="*/ 110 h 313"/>
              <a:gd name="T20" fmla="*/ 521 w 521"/>
              <a:gd name="T21" fmla="*/ 106 h 313"/>
              <a:gd name="T22" fmla="*/ 521 w 521"/>
              <a:gd name="T23" fmla="*/ 55 h 313"/>
              <a:gd name="T24" fmla="*/ 517 w 521"/>
              <a:gd name="T25" fmla="*/ 52 h 313"/>
              <a:gd name="T26" fmla="*/ 407 w 521"/>
              <a:gd name="T27" fmla="*/ 92 h 313"/>
              <a:gd name="T28" fmla="*/ 407 w 521"/>
              <a:gd name="T29" fmla="*/ 80 h 313"/>
              <a:gd name="T30" fmla="*/ 410 w 521"/>
              <a:gd name="T31" fmla="*/ 76 h 313"/>
              <a:gd name="T32" fmla="*/ 502 w 521"/>
              <a:gd name="T33" fmla="*/ 76 h 313"/>
              <a:gd name="T34" fmla="*/ 505 w 521"/>
              <a:gd name="T35" fmla="*/ 80 h 313"/>
              <a:gd name="T36" fmla="*/ 505 w 521"/>
              <a:gd name="T37" fmla="*/ 92 h 313"/>
              <a:gd name="T38" fmla="*/ 502 w 521"/>
              <a:gd name="T39" fmla="*/ 95 h 313"/>
              <a:gd name="T40" fmla="*/ 410 w 521"/>
              <a:gd name="T41" fmla="*/ 95 h 313"/>
              <a:gd name="T42" fmla="*/ 407 w 521"/>
              <a:gd name="T43" fmla="*/ 92 h 313"/>
              <a:gd name="T44" fmla="*/ 494 w 521"/>
              <a:gd name="T45" fmla="*/ 175 h 313"/>
              <a:gd name="T46" fmla="*/ 486 w 521"/>
              <a:gd name="T47" fmla="*/ 166 h 313"/>
              <a:gd name="T48" fmla="*/ 494 w 521"/>
              <a:gd name="T49" fmla="*/ 158 h 313"/>
              <a:gd name="T50" fmla="*/ 504 w 521"/>
              <a:gd name="T51" fmla="*/ 166 h 313"/>
              <a:gd name="T52" fmla="*/ 494 w 521"/>
              <a:gd name="T53" fmla="*/ 175 h 313"/>
              <a:gd name="T54" fmla="*/ 494 w 521"/>
              <a:gd name="T55" fmla="*/ 146 h 313"/>
              <a:gd name="T56" fmla="*/ 483 w 521"/>
              <a:gd name="T57" fmla="*/ 134 h 313"/>
              <a:gd name="T58" fmla="*/ 494 w 521"/>
              <a:gd name="T59" fmla="*/ 123 h 313"/>
              <a:gd name="T60" fmla="*/ 507 w 521"/>
              <a:gd name="T61" fmla="*/ 134 h 313"/>
              <a:gd name="T62" fmla="*/ 494 w 521"/>
              <a:gd name="T63" fmla="*/ 146 h 313"/>
              <a:gd name="T64" fmla="*/ 358 w 521"/>
              <a:gd name="T65" fmla="*/ 0 h 313"/>
              <a:gd name="T66" fmla="*/ 12 w 521"/>
              <a:gd name="T67" fmla="*/ 0 h 313"/>
              <a:gd name="T68" fmla="*/ 0 w 521"/>
              <a:gd name="T69" fmla="*/ 11 h 313"/>
              <a:gd name="T70" fmla="*/ 0 w 521"/>
              <a:gd name="T71" fmla="*/ 260 h 313"/>
              <a:gd name="T72" fmla="*/ 12 w 521"/>
              <a:gd name="T73" fmla="*/ 271 h 313"/>
              <a:gd name="T74" fmla="*/ 126 w 521"/>
              <a:gd name="T75" fmla="*/ 271 h 313"/>
              <a:gd name="T76" fmla="*/ 126 w 521"/>
              <a:gd name="T77" fmla="*/ 289 h 313"/>
              <a:gd name="T78" fmla="*/ 101 w 521"/>
              <a:gd name="T79" fmla="*/ 313 h 313"/>
              <a:gd name="T80" fmla="*/ 275 w 521"/>
              <a:gd name="T81" fmla="*/ 313 h 313"/>
              <a:gd name="T82" fmla="*/ 251 w 521"/>
              <a:gd name="T83" fmla="*/ 289 h 313"/>
              <a:gd name="T84" fmla="*/ 251 w 521"/>
              <a:gd name="T85" fmla="*/ 271 h 313"/>
              <a:gd name="T86" fmla="*/ 358 w 521"/>
              <a:gd name="T87" fmla="*/ 271 h 313"/>
              <a:gd name="T88" fmla="*/ 369 w 521"/>
              <a:gd name="T89" fmla="*/ 260 h 313"/>
              <a:gd name="T90" fmla="*/ 369 w 521"/>
              <a:gd name="T91" fmla="*/ 11 h 313"/>
              <a:gd name="T92" fmla="*/ 358 w 521"/>
              <a:gd name="T93" fmla="*/ 0 h 313"/>
              <a:gd name="T94" fmla="*/ 348 w 521"/>
              <a:gd name="T95" fmla="*/ 241 h 313"/>
              <a:gd name="T96" fmla="*/ 338 w 521"/>
              <a:gd name="T97" fmla="*/ 251 h 313"/>
              <a:gd name="T98" fmla="*/ 32 w 521"/>
              <a:gd name="T99" fmla="*/ 251 h 313"/>
              <a:gd name="T100" fmla="*/ 22 w 521"/>
              <a:gd name="T101" fmla="*/ 241 h 313"/>
              <a:gd name="T102" fmla="*/ 22 w 521"/>
              <a:gd name="T103" fmla="*/ 30 h 313"/>
              <a:gd name="T104" fmla="*/ 32 w 521"/>
              <a:gd name="T105" fmla="*/ 20 h 313"/>
              <a:gd name="T106" fmla="*/ 338 w 521"/>
              <a:gd name="T107" fmla="*/ 20 h 313"/>
              <a:gd name="T108" fmla="*/ 348 w 521"/>
              <a:gd name="T109" fmla="*/ 30 h 313"/>
              <a:gd name="T110" fmla="*/ 348 w 521"/>
              <a:gd name="T111" fmla="*/ 241 h 313"/>
              <a:gd name="T112" fmla="*/ 348 w 521"/>
              <a:gd name="T113" fmla="*/ 24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1" h="313">
                <a:moveTo>
                  <a:pt x="517" y="52"/>
                </a:moveTo>
                <a:cubicBezTo>
                  <a:pt x="394" y="52"/>
                  <a:pt x="394" y="52"/>
                  <a:pt x="394" y="52"/>
                </a:cubicBezTo>
                <a:cubicBezTo>
                  <a:pt x="393" y="52"/>
                  <a:pt x="391" y="53"/>
                  <a:pt x="391" y="55"/>
                </a:cubicBezTo>
                <a:cubicBezTo>
                  <a:pt x="391" y="106"/>
                  <a:pt x="391" y="106"/>
                  <a:pt x="391" y="106"/>
                </a:cubicBezTo>
                <a:cubicBezTo>
                  <a:pt x="391" y="110"/>
                  <a:pt x="391" y="110"/>
                  <a:pt x="391" y="110"/>
                </a:cubicBezTo>
                <a:cubicBezTo>
                  <a:pt x="391" y="310"/>
                  <a:pt x="391" y="310"/>
                  <a:pt x="391" y="310"/>
                </a:cubicBezTo>
                <a:cubicBezTo>
                  <a:pt x="391" y="312"/>
                  <a:pt x="393" y="313"/>
                  <a:pt x="394" y="313"/>
                </a:cubicBezTo>
                <a:cubicBezTo>
                  <a:pt x="517" y="313"/>
                  <a:pt x="517" y="313"/>
                  <a:pt x="517" y="313"/>
                </a:cubicBezTo>
                <a:cubicBezTo>
                  <a:pt x="519" y="313"/>
                  <a:pt x="521" y="312"/>
                  <a:pt x="521" y="310"/>
                </a:cubicBezTo>
                <a:cubicBezTo>
                  <a:pt x="521" y="110"/>
                  <a:pt x="521" y="110"/>
                  <a:pt x="521" y="110"/>
                </a:cubicBezTo>
                <a:cubicBezTo>
                  <a:pt x="521" y="106"/>
                  <a:pt x="521" y="106"/>
                  <a:pt x="521" y="106"/>
                </a:cubicBezTo>
                <a:cubicBezTo>
                  <a:pt x="521" y="55"/>
                  <a:pt x="521" y="55"/>
                  <a:pt x="521" y="55"/>
                </a:cubicBezTo>
                <a:cubicBezTo>
                  <a:pt x="521" y="53"/>
                  <a:pt x="519" y="52"/>
                  <a:pt x="517" y="52"/>
                </a:cubicBezTo>
                <a:close/>
                <a:moveTo>
                  <a:pt x="407" y="92"/>
                </a:moveTo>
                <a:cubicBezTo>
                  <a:pt x="407" y="80"/>
                  <a:pt x="407" y="80"/>
                  <a:pt x="407" y="80"/>
                </a:cubicBezTo>
                <a:cubicBezTo>
                  <a:pt x="407" y="78"/>
                  <a:pt x="408" y="76"/>
                  <a:pt x="410" y="76"/>
                </a:cubicBezTo>
                <a:cubicBezTo>
                  <a:pt x="502" y="76"/>
                  <a:pt x="502" y="76"/>
                  <a:pt x="502" y="76"/>
                </a:cubicBezTo>
                <a:cubicBezTo>
                  <a:pt x="504" y="76"/>
                  <a:pt x="505" y="78"/>
                  <a:pt x="505" y="80"/>
                </a:cubicBezTo>
                <a:cubicBezTo>
                  <a:pt x="505" y="92"/>
                  <a:pt x="505" y="92"/>
                  <a:pt x="505" y="92"/>
                </a:cubicBezTo>
                <a:cubicBezTo>
                  <a:pt x="505" y="94"/>
                  <a:pt x="504" y="95"/>
                  <a:pt x="502" y="95"/>
                </a:cubicBezTo>
                <a:cubicBezTo>
                  <a:pt x="410" y="95"/>
                  <a:pt x="410" y="95"/>
                  <a:pt x="410" y="95"/>
                </a:cubicBezTo>
                <a:cubicBezTo>
                  <a:pt x="408" y="95"/>
                  <a:pt x="407" y="94"/>
                  <a:pt x="407" y="92"/>
                </a:cubicBezTo>
                <a:close/>
                <a:moveTo>
                  <a:pt x="494" y="175"/>
                </a:moveTo>
                <a:cubicBezTo>
                  <a:pt x="490" y="175"/>
                  <a:pt x="486" y="171"/>
                  <a:pt x="486" y="166"/>
                </a:cubicBezTo>
                <a:cubicBezTo>
                  <a:pt x="486" y="162"/>
                  <a:pt x="490" y="158"/>
                  <a:pt x="494" y="158"/>
                </a:cubicBezTo>
                <a:cubicBezTo>
                  <a:pt x="499" y="158"/>
                  <a:pt x="504" y="162"/>
                  <a:pt x="504" y="166"/>
                </a:cubicBezTo>
                <a:cubicBezTo>
                  <a:pt x="504" y="171"/>
                  <a:pt x="499" y="175"/>
                  <a:pt x="494" y="175"/>
                </a:cubicBezTo>
                <a:close/>
                <a:moveTo>
                  <a:pt x="494" y="146"/>
                </a:moveTo>
                <a:cubicBezTo>
                  <a:pt x="488" y="146"/>
                  <a:pt x="483" y="141"/>
                  <a:pt x="483" y="134"/>
                </a:cubicBezTo>
                <a:cubicBezTo>
                  <a:pt x="483" y="128"/>
                  <a:pt x="488" y="123"/>
                  <a:pt x="494" y="123"/>
                </a:cubicBezTo>
                <a:cubicBezTo>
                  <a:pt x="501" y="123"/>
                  <a:pt x="507" y="128"/>
                  <a:pt x="507" y="134"/>
                </a:cubicBezTo>
                <a:cubicBezTo>
                  <a:pt x="507" y="141"/>
                  <a:pt x="501" y="146"/>
                  <a:pt x="494" y="146"/>
                </a:cubicBezTo>
                <a:close/>
                <a:moveTo>
                  <a:pt x="358" y="0"/>
                </a:moveTo>
                <a:cubicBezTo>
                  <a:pt x="12" y="0"/>
                  <a:pt x="12" y="0"/>
                  <a:pt x="12" y="0"/>
                </a:cubicBezTo>
                <a:cubicBezTo>
                  <a:pt x="6" y="0"/>
                  <a:pt x="0" y="5"/>
                  <a:pt x="0" y="11"/>
                </a:cubicBezTo>
                <a:cubicBezTo>
                  <a:pt x="0" y="260"/>
                  <a:pt x="0" y="260"/>
                  <a:pt x="0" y="260"/>
                </a:cubicBezTo>
                <a:cubicBezTo>
                  <a:pt x="0" y="266"/>
                  <a:pt x="6" y="271"/>
                  <a:pt x="12" y="271"/>
                </a:cubicBezTo>
                <a:cubicBezTo>
                  <a:pt x="126" y="271"/>
                  <a:pt x="126" y="271"/>
                  <a:pt x="126" y="271"/>
                </a:cubicBezTo>
                <a:cubicBezTo>
                  <a:pt x="126" y="289"/>
                  <a:pt x="126" y="289"/>
                  <a:pt x="126" y="289"/>
                </a:cubicBezTo>
                <a:cubicBezTo>
                  <a:pt x="101" y="313"/>
                  <a:pt x="101" y="313"/>
                  <a:pt x="101" y="313"/>
                </a:cubicBezTo>
                <a:cubicBezTo>
                  <a:pt x="275" y="313"/>
                  <a:pt x="275" y="313"/>
                  <a:pt x="275" y="313"/>
                </a:cubicBezTo>
                <a:cubicBezTo>
                  <a:pt x="251" y="289"/>
                  <a:pt x="251" y="289"/>
                  <a:pt x="251" y="289"/>
                </a:cubicBezTo>
                <a:cubicBezTo>
                  <a:pt x="251" y="271"/>
                  <a:pt x="251" y="271"/>
                  <a:pt x="251" y="271"/>
                </a:cubicBezTo>
                <a:cubicBezTo>
                  <a:pt x="358" y="271"/>
                  <a:pt x="358" y="271"/>
                  <a:pt x="358" y="271"/>
                </a:cubicBezTo>
                <a:cubicBezTo>
                  <a:pt x="364" y="271"/>
                  <a:pt x="369" y="266"/>
                  <a:pt x="369" y="260"/>
                </a:cubicBezTo>
                <a:cubicBezTo>
                  <a:pt x="369" y="11"/>
                  <a:pt x="369" y="11"/>
                  <a:pt x="369" y="11"/>
                </a:cubicBezTo>
                <a:cubicBezTo>
                  <a:pt x="369" y="5"/>
                  <a:pt x="364" y="0"/>
                  <a:pt x="358" y="0"/>
                </a:cubicBezTo>
                <a:close/>
                <a:moveTo>
                  <a:pt x="348" y="241"/>
                </a:moveTo>
                <a:cubicBezTo>
                  <a:pt x="348" y="247"/>
                  <a:pt x="344" y="251"/>
                  <a:pt x="338" y="251"/>
                </a:cubicBezTo>
                <a:cubicBezTo>
                  <a:pt x="32" y="251"/>
                  <a:pt x="32" y="251"/>
                  <a:pt x="32" y="251"/>
                </a:cubicBezTo>
                <a:cubicBezTo>
                  <a:pt x="26" y="251"/>
                  <a:pt x="22" y="247"/>
                  <a:pt x="22" y="241"/>
                </a:cubicBezTo>
                <a:cubicBezTo>
                  <a:pt x="22" y="30"/>
                  <a:pt x="22" y="30"/>
                  <a:pt x="22" y="30"/>
                </a:cubicBezTo>
                <a:cubicBezTo>
                  <a:pt x="22" y="24"/>
                  <a:pt x="26" y="20"/>
                  <a:pt x="32" y="20"/>
                </a:cubicBezTo>
                <a:cubicBezTo>
                  <a:pt x="338" y="20"/>
                  <a:pt x="338" y="20"/>
                  <a:pt x="338" y="20"/>
                </a:cubicBezTo>
                <a:cubicBezTo>
                  <a:pt x="344" y="20"/>
                  <a:pt x="348" y="24"/>
                  <a:pt x="348" y="30"/>
                </a:cubicBezTo>
                <a:cubicBezTo>
                  <a:pt x="348" y="241"/>
                  <a:pt x="348" y="241"/>
                  <a:pt x="348" y="241"/>
                </a:cubicBezTo>
                <a:cubicBezTo>
                  <a:pt x="348" y="241"/>
                  <a:pt x="348" y="241"/>
                  <a:pt x="348"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45" name="Freeform 22"/>
          <p:cNvSpPr>
            <a:spLocks noEditPoints="1"/>
          </p:cNvSpPr>
          <p:nvPr/>
        </p:nvSpPr>
        <p:spPr bwMode="auto">
          <a:xfrm flipH="1">
            <a:off x="3660321" y="5451085"/>
            <a:ext cx="344640" cy="403007"/>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46" name="Freeform 6"/>
          <p:cNvSpPr>
            <a:spLocks noChangeAspect="1" noEditPoints="1"/>
          </p:cNvSpPr>
          <p:nvPr/>
        </p:nvSpPr>
        <p:spPr bwMode="auto">
          <a:xfrm>
            <a:off x="5740148" y="5426235"/>
            <a:ext cx="344213" cy="4523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grpSp>
        <p:nvGrpSpPr>
          <p:cNvPr id="47" name="Group 46"/>
          <p:cNvGrpSpPr/>
          <p:nvPr/>
        </p:nvGrpSpPr>
        <p:grpSpPr>
          <a:xfrm>
            <a:off x="3685172" y="2075842"/>
            <a:ext cx="834682" cy="679052"/>
            <a:chOff x="398936" y="4906597"/>
            <a:chExt cx="721231" cy="586753"/>
          </a:xfrm>
        </p:grpSpPr>
        <p:sp>
          <p:nvSpPr>
            <p:cNvPr id="48" name="Freeform 86"/>
            <p:cNvSpPr>
              <a:spLocks noEditPoints="1"/>
            </p:cNvSpPr>
            <p:nvPr/>
          </p:nvSpPr>
          <p:spPr bwMode="black">
            <a:xfrm>
              <a:off x="398936" y="4963823"/>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endParaRPr>
            </a:p>
          </p:txBody>
        </p:sp>
        <p:sp>
          <p:nvSpPr>
            <p:cNvPr id="49" name="Oval 87"/>
            <p:cNvSpPr>
              <a:spLocks noChangeArrowheads="1"/>
            </p:cNvSpPr>
            <p:nvPr/>
          </p:nvSpPr>
          <p:spPr bwMode="black">
            <a:xfrm>
              <a:off x="613397" y="5188910"/>
              <a:ext cx="97691" cy="9766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endParaRPr>
            </a:p>
          </p:txBody>
        </p:sp>
        <p:sp>
          <p:nvSpPr>
            <p:cNvPr id="50" name="Freeform 88"/>
            <p:cNvSpPr>
              <a:spLocks noEditPoints="1"/>
            </p:cNvSpPr>
            <p:nvPr/>
          </p:nvSpPr>
          <p:spPr bwMode="black">
            <a:xfrm>
              <a:off x="853044" y="4906597"/>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FFFFFF"/>
                </a:solidFill>
                <a:effectLst/>
                <a:uLnTx/>
                <a:uFillTx/>
              </a:endParaRPr>
            </a:p>
          </p:txBody>
        </p:sp>
      </p:grpSp>
      <p:sp>
        <p:nvSpPr>
          <p:cNvPr id="51" name="Freeform 6"/>
          <p:cNvSpPr>
            <a:spLocks noChangeAspect="1" noEditPoints="1"/>
          </p:cNvSpPr>
          <p:nvPr/>
        </p:nvSpPr>
        <p:spPr bwMode="auto">
          <a:xfrm>
            <a:off x="6661534" y="5426235"/>
            <a:ext cx="344213" cy="4523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52" name="Freeform 33"/>
          <p:cNvSpPr>
            <a:spLocks noEditPoints="1"/>
          </p:cNvSpPr>
          <p:nvPr/>
        </p:nvSpPr>
        <p:spPr bwMode="black">
          <a:xfrm>
            <a:off x="9281685" y="3723241"/>
            <a:ext cx="527071" cy="340942"/>
          </a:xfrm>
          <a:custGeom>
            <a:avLst/>
            <a:gdLst>
              <a:gd name="T0" fmla="*/ 517 w 521"/>
              <a:gd name="T1" fmla="*/ 52 h 313"/>
              <a:gd name="T2" fmla="*/ 394 w 521"/>
              <a:gd name="T3" fmla="*/ 52 h 313"/>
              <a:gd name="T4" fmla="*/ 391 w 521"/>
              <a:gd name="T5" fmla="*/ 55 h 313"/>
              <a:gd name="T6" fmla="*/ 391 w 521"/>
              <a:gd name="T7" fmla="*/ 106 h 313"/>
              <a:gd name="T8" fmla="*/ 391 w 521"/>
              <a:gd name="T9" fmla="*/ 110 h 313"/>
              <a:gd name="T10" fmla="*/ 391 w 521"/>
              <a:gd name="T11" fmla="*/ 310 h 313"/>
              <a:gd name="T12" fmla="*/ 394 w 521"/>
              <a:gd name="T13" fmla="*/ 313 h 313"/>
              <a:gd name="T14" fmla="*/ 517 w 521"/>
              <a:gd name="T15" fmla="*/ 313 h 313"/>
              <a:gd name="T16" fmla="*/ 521 w 521"/>
              <a:gd name="T17" fmla="*/ 310 h 313"/>
              <a:gd name="T18" fmla="*/ 521 w 521"/>
              <a:gd name="T19" fmla="*/ 110 h 313"/>
              <a:gd name="T20" fmla="*/ 521 w 521"/>
              <a:gd name="T21" fmla="*/ 106 h 313"/>
              <a:gd name="T22" fmla="*/ 521 w 521"/>
              <a:gd name="T23" fmla="*/ 55 h 313"/>
              <a:gd name="T24" fmla="*/ 517 w 521"/>
              <a:gd name="T25" fmla="*/ 52 h 313"/>
              <a:gd name="T26" fmla="*/ 407 w 521"/>
              <a:gd name="T27" fmla="*/ 92 h 313"/>
              <a:gd name="T28" fmla="*/ 407 w 521"/>
              <a:gd name="T29" fmla="*/ 80 h 313"/>
              <a:gd name="T30" fmla="*/ 410 w 521"/>
              <a:gd name="T31" fmla="*/ 76 h 313"/>
              <a:gd name="T32" fmla="*/ 502 w 521"/>
              <a:gd name="T33" fmla="*/ 76 h 313"/>
              <a:gd name="T34" fmla="*/ 505 w 521"/>
              <a:gd name="T35" fmla="*/ 80 h 313"/>
              <a:gd name="T36" fmla="*/ 505 w 521"/>
              <a:gd name="T37" fmla="*/ 92 h 313"/>
              <a:gd name="T38" fmla="*/ 502 w 521"/>
              <a:gd name="T39" fmla="*/ 95 h 313"/>
              <a:gd name="T40" fmla="*/ 410 w 521"/>
              <a:gd name="T41" fmla="*/ 95 h 313"/>
              <a:gd name="T42" fmla="*/ 407 w 521"/>
              <a:gd name="T43" fmla="*/ 92 h 313"/>
              <a:gd name="T44" fmla="*/ 494 w 521"/>
              <a:gd name="T45" fmla="*/ 175 h 313"/>
              <a:gd name="T46" fmla="*/ 486 w 521"/>
              <a:gd name="T47" fmla="*/ 166 h 313"/>
              <a:gd name="T48" fmla="*/ 494 w 521"/>
              <a:gd name="T49" fmla="*/ 158 h 313"/>
              <a:gd name="T50" fmla="*/ 504 w 521"/>
              <a:gd name="T51" fmla="*/ 166 h 313"/>
              <a:gd name="T52" fmla="*/ 494 w 521"/>
              <a:gd name="T53" fmla="*/ 175 h 313"/>
              <a:gd name="T54" fmla="*/ 494 w 521"/>
              <a:gd name="T55" fmla="*/ 146 h 313"/>
              <a:gd name="T56" fmla="*/ 483 w 521"/>
              <a:gd name="T57" fmla="*/ 134 h 313"/>
              <a:gd name="T58" fmla="*/ 494 w 521"/>
              <a:gd name="T59" fmla="*/ 123 h 313"/>
              <a:gd name="T60" fmla="*/ 507 w 521"/>
              <a:gd name="T61" fmla="*/ 134 h 313"/>
              <a:gd name="T62" fmla="*/ 494 w 521"/>
              <a:gd name="T63" fmla="*/ 146 h 313"/>
              <a:gd name="T64" fmla="*/ 358 w 521"/>
              <a:gd name="T65" fmla="*/ 0 h 313"/>
              <a:gd name="T66" fmla="*/ 12 w 521"/>
              <a:gd name="T67" fmla="*/ 0 h 313"/>
              <a:gd name="T68" fmla="*/ 0 w 521"/>
              <a:gd name="T69" fmla="*/ 11 h 313"/>
              <a:gd name="T70" fmla="*/ 0 w 521"/>
              <a:gd name="T71" fmla="*/ 260 h 313"/>
              <a:gd name="T72" fmla="*/ 12 w 521"/>
              <a:gd name="T73" fmla="*/ 271 h 313"/>
              <a:gd name="T74" fmla="*/ 126 w 521"/>
              <a:gd name="T75" fmla="*/ 271 h 313"/>
              <a:gd name="T76" fmla="*/ 126 w 521"/>
              <a:gd name="T77" fmla="*/ 289 h 313"/>
              <a:gd name="T78" fmla="*/ 101 w 521"/>
              <a:gd name="T79" fmla="*/ 313 h 313"/>
              <a:gd name="T80" fmla="*/ 275 w 521"/>
              <a:gd name="T81" fmla="*/ 313 h 313"/>
              <a:gd name="T82" fmla="*/ 251 w 521"/>
              <a:gd name="T83" fmla="*/ 289 h 313"/>
              <a:gd name="T84" fmla="*/ 251 w 521"/>
              <a:gd name="T85" fmla="*/ 271 h 313"/>
              <a:gd name="T86" fmla="*/ 358 w 521"/>
              <a:gd name="T87" fmla="*/ 271 h 313"/>
              <a:gd name="T88" fmla="*/ 369 w 521"/>
              <a:gd name="T89" fmla="*/ 260 h 313"/>
              <a:gd name="T90" fmla="*/ 369 w 521"/>
              <a:gd name="T91" fmla="*/ 11 h 313"/>
              <a:gd name="T92" fmla="*/ 358 w 521"/>
              <a:gd name="T93" fmla="*/ 0 h 313"/>
              <a:gd name="T94" fmla="*/ 348 w 521"/>
              <a:gd name="T95" fmla="*/ 241 h 313"/>
              <a:gd name="T96" fmla="*/ 338 w 521"/>
              <a:gd name="T97" fmla="*/ 251 h 313"/>
              <a:gd name="T98" fmla="*/ 32 w 521"/>
              <a:gd name="T99" fmla="*/ 251 h 313"/>
              <a:gd name="T100" fmla="*/ 22 w 521"/>
              <a:gd name="T101" fmla="*/ 241 h 313"/>
              <a:gd name="T102" fmla="*/ 22 w 521"/>
              <a:gd name="T103" fmla="*/ 30 h 313"/>
              <a:gd name="T104" fmla="*/ 32 w 521"/>
              <a:gd name="T105" fmla="*/ 20 h 313"/>
              <a:gd name="T106" fmla="*/ 338 w 521"/>
              <a:gd name="T107" fmla="*/ 20 h 313"/>
              <a:gd name="T108" fmla="*/ 348 w 521"/>
              <a:gd name="T109" fmla="*/ 30 h 313"/>
              <a:gd name="T110" fmla="*/ 348 w 521"/>
              <a:gd name="T111" fmla="*/ 241 h 313"/>
              <a:gd name="T112" fmla="*/ 348 w 521"/>
              <a:gd name="T113" fmla="*/ 241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1" h="313">
                <a:moveTo>
                  <a:pt x="517" y="52"/>
                </a:moveTo>
                <a:cubicBezTo>
                  <a:pt x="394" y="52"/>
                  <a:pt x="394" y="52"/>
                  <a:pt x="394" y="52"/>
                </a:cubicBezTo>
                <a:cubicBezTo>
                  <a:pt x="393" y="52"/>
                  <a:pt x="391" y="53"/>
                  <a:pt x="391" y="55"/>
                </a:cubicBezTo>
                <a:cubicBezTo>
                  <a:pt x="391" y="106"/>
                  <a:pt x="391" y="106"/>
                  <a:pt x="391" y="106"/>
                </a:cubicBezTo>
                <a:cubicBezTo>
                  <a:pt x="391" y="110"/>
                  <a:pt x="391" y="110"/>
                  <a:pt x="391" y="110"/>
                </a:cubicBezTo>
                <a:cubicBezTo>
                  <a:pt x="391" y="310"/>
                  <a:pt x="391" y="310"/>
                  <a:pt x="391" y="310"/>
                </a:cubicBezTo>
                <a:cubicBezTo>
                  <a:pt x="391" y="312"/>
                  <a:pt x="393" y="313"/>
                  <a:pt x="394" y="313"/>
                </a:cubicBezTo>
                <a:cubicBezTo>
                  <a:pt x="517" y="313"/>
                  <a:pt x="517" y="313"/>
                  <a:pt x="517" y="313"/>
                </a:cubicBezTo>
                <a:cubicBezTo>
                  <a:pt x="519" y="313"/>
                  <a:pt x="521" y="312"/>
                  <a:pt x="521" y="310"/>
                </a:cubicBezTo>
                <a:cubicBezTo>
                  <a:pt x="521" y="110"/>
                  <a:pt x="521" y="110"/>
                  <a:pt x="521" y="110"/>
                </a:cubicBezTo>
                <a:cubicBezTo>
                  <a:pt x="521" y="106"/>
                  <a:pt x="521" y="106"/>
                  <a:pt x="521" y="106"/>
                </a:cubicBezTo>
                <a:cubicBezTo>
                  <a:pt x="521" y="55"/>
                  <a:pt x="521" y="55"/>
                  <a:pt x="521" y="55"/>
                </a:cubicBezTo>
                <a:cubicBezTo>
                  <a:pt x="521" y="53"/>
                  <a:pt x="519" y="52"/>
                  <a:pt x="517" y="52"/>
                </a:cubicBezTo>
                <a:close/>
                <a:moveTo>
                  <a:pt x="407" y="92"/>
                </a:moveTo>
                <a:cubicBezTo>
                  <a:pt x="407" y="80"/>
                  <a:pt x="407" y="80"/>
                  <a:pt x="407" y="80"/>
                </a:cubicBezTo>
                <a:cubicBezTo>
                  <a:pt x="407" y="78"/>
                  <a:pt x="408" y="76"/>
                  <a:pt x="410" y="76"/>
                </a:cubicBezTo>
                <a:cubicBezTo>
                  <a:pt x="502" y="76"/>
                  <a:pt x="502" y="76"/>
                  <a:pt x="502" y="76"/>
                </a:cubicBezTo>
                <a:cubicBezTo>
                  <a:pt x="504" y="76"/>
                  <a:pt x="505" y="78"/>
                  <a:pt x="505" y="80"/>
                </a:cubicBezTo>
                <a:cubicBezTo>
                  <a:pt x="505" y="92"/>
                  <a:pt x="505" y="92"/>
                  <a:pt x="505" y="92"/>
                </a:cubicBezTo>
                <a:cubicBezTo>
                  <a:pt x="505" y="94"/>
                  <a:pt x="504" y="95"/>
                  <a:pt x="502" y="95"/>
                </a:cubicBezTo>
                <a:cubicBezTo>
                  <a:pt x="410" y="95"/>
                  <a:pt x="410" y="95"/>
                  <a:pt x="410" y="95"/>
                </a:cubicBezTo>
                <a:cubicBezTo>
                  <a:pt x="408" y="95"/>
                  <a:pt x="407" y="94"/>
                  <a:pt x="407" y="92"/>
                </a:cubicBezTo>
                <a:close/>
                <a:moveTo>
                  <a:pt x="494" y="175"/>
                </a:moveTo>
                <a:cubicBezTo>
                  <a:pt x="490" y="175"/>
                  <a:pt x="486" y="171"/>
                  <a:pt x="486" y="166"/>
                </a:cubicBezTo>
                <a:cubicBezTo>
                  <a:pt x="486" y="162"/>
                  <a:pt x="490" y="158"/>
                  <a:pt x="494" y="158"/>
                </a:cubicBezTo>
                <a:cubicBezTo>
                  <a:pt x="499" y="158"/>
                  <a:pt x="504" y="162"/>
                  <a:pt x="504" y="166"/>
                </a:cubicBezTo>
                <a:cubicBezTo>
                  <a:pt x="504" y="171"/>
                  <a:pt x="499" y="175"/>
                  <a:pt x="494" y="175"/>
                </a:cubicBezTo>
                <a:close/>
                <a:moveTo>
                  <a:pt x="494" y="146"/>
                </a:moveTo>
                <a:cubicBezTo>
                  <a:pt x="488" y="146"/>
                  <a:pt x="483" y="141"/>
                  <a:pt x="483" y="134"/>
                </a:cubicBezTo>
                <a:cubicBezTo>
                  <a:pt x="483" y="128"/>
                  <a:pt x="488" y="123"/>
                  <a:pt x="494" y="123"/>
                </a:cubicBezTo>
                <a:cubicBezTo>
                  <a:pt x="501" y="123"/>
                  <a:pt x="507" y="128"/>
                  <a:pt x="507" y="134"/>
                </a:cubicBezTo>
                <a:cubicBezTo>
                  <a:pt x="507" y="141"/>
                  <a:pt x="501" y="146"/>
                  <a:pt x="494" y="146"/>
                </a:cubicBezTo>
                <a:close/>
                <a:moveTo>
                  <a:pt x="358" y="0"/>
                </a:moveTo>
                <a:cubicBezTo>
                  <a:pt x="12" y="0"/>
                  <a:pt x="12" y="0"/>
                  <a:pt x="12" y="0"/>
                </a:cubicBezTo>
                <a:cubicBezTo>
                  <a:pt x="6" y="0"/>
                  <a:pt x="0" y="5"/>
                  <a:pt x="0" y="11"/>
                </a:cubicBezTo>
                <a:cubicBezTo>
                  <a:pt x="0" y="260"/>
                  <a:pt x="0" y="260"/>
                  <a:pt x="0" y="260"/>
                </a:cubicBezTo>
                <a:cubicBezTo>
                  <a:pt x="0" y="266"/>
                  <a:pt x="6" y="271"/>
                  <a:pt x="12" y="271"/>
                </a:cubicBezTo>
                <a:cubicBezTo>
                  <a:pt x="126" y="271"/>
                  <a:pt x="126" y="271"/>
                  <a:pt x="126" y="271"/>
                </a:cubicBezTo>
                <a:cubicBezTo>
                  <a:pt x="126" y="289"/>
                  <a:pt x="126" y="289"/>
                  <a:pt x="126" y="289"/>
                </a:cubicBezTo>
                <a:cubicBezTo>
                  <a:pt x="101" y="313"/>
                  <a:pt x="101" y="313"/>
                  <a:pt x="101" y="313"/>
                </a:cubicBezTo>
                <a:cubicBezTo>
                  <a:pt x="275" y="313"/>
                  <a:pt x="275" y="313"/>
                  <a:pt x="275" y="313"/>
                </a:cubicBezTo>
                <a:cubicBezTo>
                  <a:pt x="251" y="289"/>
                  <a:pt x="251" y="289"/>
                  <a:pt x="251" y="289"/>
                </a:cubicBezTo>
                <a:cubicBezTo>
                  <a:pt x="251" y="271"/>
                  <a:pt x="251" y="271"/>
                  <a:pt x="251" y="271"/>
                </a:cubicBezTo>
                <a:cubicBezTo>
                  <a:pt x="358" y="271"/>
                  <a:pt x="358" y="271"/>
                  <a:pt x="358" y="271"/>
                </a:cubicBezTo>
                <a:cubicBezTo>
                  <a:pt x="364" y="271"/>
                  <a:pt x="369" y="266"/>
                  <a:pt x="369" y="260"/>
                </a:cubicBezTo>
                <a:cubicBezTo>
                  <a:pt x="369" y="11"/>
                  <a:pt x="369" y="11"/>
                  <a:pt x="369" y="11"/>
                </a:cubicBezTo>
                <a:cubicBezTo>
                  <a:pt x="369" y="5"/>
                  <a:pt x="364" y="0"/>
                  <a:pt x="358" y="0"/>
                </a:cubicBezTo>
                <a:close/>
                <a:moveTo>
                  <a:pt x="348" y="241"/>
                </a:moveTo>
                <a:cubicBezTo>
                  <a:pt x="348" y="247"/>
                  <a:pt x="344" y="251"/>
                  <a:pt x="338" y="251"/>
                </a:cubicBezTo>
                <a:cubicBezTo>
                  <a:pt x="32" y="251"/>
                  <a:pt x="32" y="251"/>
                  <a:pt x="32" y="251"/>
                </a:cubicBezTo>
                <a:cubicBezTo>
                  <a:pt x="26" y="251"/>
                  <a:pt x="22" y="247"/>
                  <a:pt x="22" y="241"/>
                </a:cubicBezTo>
                <a:cubicBezTo>
                  <a:pt x="22" y="30"/>
                  <a:pt x="22" y="30"/>
                  <a:pt x="22" y="30"/>
                </a:cubicBezTo>
                <a:cubicBezTo>
                  <a:pt x="22" y="24"/>
                  <a:pt x="26" y="20"/>
                  <a:pt x="32" y="20"/>
                </a:cubicBezTo>
                <a:cubicBezTo>
                  <a:pt x="338" y="20"/>
                  <a:pt x="338" y="20"/>
                  <a:pt x="338" y="20"/>
                </a:cubicBezTo>
                <a:cubicBezTo>
                  <a:pt x="344" y="20"/>
                  <a:pt x="348" y="24"/>
                  <a:pt x="348" y="30"/>
                </a:cubicBezTo>
                <a:cubicBezTo>
                  <a:pt x="348" y="241"/>
                  <a:pt x="348" y="241"/>
                  <a:pt x="348" y="241"/>
                </a:cubicBezTo>
                <a:cubicBezTo>
                  <a:pt x="348" y="241"/>
                  <a:pt x="348" y="241"/>
                  <a:pt x="348"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53" name="Freeform 22"/>
          <p:cNvSpPr>
            <a:spLocks noEditPoints="1"/>
          </p:cNvSpPr>
          <p:nvPr/>
        </p:nvSpPr>
        <p:spPr bwMode="auto">
          <a:xfrm flipH="1">
            <a:off x="8908040" y="4050523"/>
            <a:ext cx="277501" cy="324497"/>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sp>
        <p:nvSpPr>
          <p:cNvPr id="54" name="Freeform 6"/>
          <p:cNvSpPr>
            <a:spLocks noChangeAspect="1" noEditPoints="1"/>
          </p:cNvSpPr>
          <p:nvPr/>
        </p:nvSpPr>
        <p:spPr bwMode="auto">
          <a:xfrm>
            <a:off x="9435346" y="4256160"/>
            <a:ext cx="277156" cy="364249"/>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endParaRPr>
          </a:p>
        </p:txBody>
      </p:sp>
      <p:grpSp>
        <p:nvGrpSpPr>
          <p:cNvPr id="55" name="Group 54"/>
          <p:cNvGrpSpPr/>
          <p:nvPr/>
        </p:nvGrpSpPr>
        <p:grpSpPr>
          <a:xfrm>
            <a:off x="7074568" y="1518816"/>
            <a:ext cx="633155" cy="3910386"/>
            <a:chOff x="7505023" y="2821961"/>
            <a:chExt cx="1262460" cy="2672124"/>
          </a:xfrm>
        </p:grpSpPr>
        <p:sp>
          <p:nvSpPr>
            <p:cNvPr id="56" name="Parallelogram 55"/>
            <p:cNvSpPr/>
            <p:nvPr/>
          </p:nvSpPr>
          <p:spPr bwMode="auto">
            <a:xfrm>
              <a:off x="7607194" y="2835409"/>
              <a:ext cx="1160289" cy="2658676"/>
            </a:xfrm>
            <a:prstGeom prst="parallelogram">
              <a:avLst/>
            </a:prstGeom>
            <a:solidFill>
              <a:srgbClr val="A1D8F1">
                <a:lumMod val="75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57" name="Rectangle 56"/>
            <p:cNvSpPr/>
            <p:nvPr/>
          </p:nvSpPr>
          <p:spPr bwMode="auto">
            <a:xfrm>
              <a:off x="7576456" y="3004457"/>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58" name="Rectangle 57"/>
            <p:cNvSpPr/>
            <p:nvPr/>
          </p:nvSpPr>
          <p:spPr bwMode="auto">
            <a:xfrm>
              <a:off x="7576456" y="3191649"/>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59" name="Rectangle 58"/>
            <p:cNvSpPr/>
            <p:nvPr/>
          </p:nvSpPr>
          <p:spPr bwMode="auto">
            <a:xfrm>
              <a:off x="7576456" y="3378841"/>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0" name="Rectangle 59"/>
            <p:cNvSpPr/>
            <p:nvPr/>
          </p:nvSpPr>
          <p:spPr bwMode="auto">
            <a:xfrm>
              <a:off x="7576456" y="3566033"/>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1" name="Rectangle 60"/>
            <p:cNvSpPr/>
            <p:nvPr/>
          </p:nvSpPr>
          <p:spPr bwMode="auto">
            <a:xfrm>
              <a:off x="7576456" y="3753225"/>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2" name="Rectangle 61"/>
            <p:cNvSpPr/>
            <p:nvPr/>
          </p:nvSpPr>
          <p:spPr bwMode="auto">
            <a:xfrm>
              <a:off x="7550263" y="3940417"/>
              <a:ext cx="109728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3" name="Rectangle 62"/>
            <p:cNvSpPr/>
            <p:nvPr/>
          </p:nvSpPr>
          <p:spPr bwMode="auto">
            <a:xfrm>
              <a:off x="7526447" y="4127609"/>
              <a:ext cx="109728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4" name="Rectangle 63"/>
            <p:cNvSpPr/>
            <p:nvPr/>
          </p:nvSpPr>
          <p:spPr bwMode="auto">
            <a:xfrm>
              <a:off x="7505023" y="4314801"/>
              <a:ext cx="109728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5" name="Rectangle 64"/>
            <p:cNvSpPr/>
            <p:nvPr/>
          </p:nvSpPr>
          <p:spPr bwMode="auto">
            <a:xfrm>
              <a:off x="7576456" y="4501993"/>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6" name="Rectangle 65"/>
            <p:cNvSpPr/>
            <p:nvPr/>
          </p:nvSpPr>
          <p:spPr bwMode="auto">
            <a:xfrm>
              <a:off x="7576456" y="4689185"/>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7" name="Rectangle 66"/>
            <p:cNvSpPr/>
            <p:nvPr/>
          </p:nvSpPr>
          <p:spPr bwMode="auto">
            <a:xfrm>
              <a:off x="7576456" y="4876377"/>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8" name="Rectangle 67"/>
            <p:cNvSpPr/>
            <p:nvPr/>
          </p:nvSpPr>
          <p:spPr bwMode="auto">
            <a:xfrm>
              <a:off x="7576456" y="5063569"/>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useBgFill="1">
          <p:nvSpPr>
            <p:cNvPr id="69" name="Rectangle 68"/>
            <p:cNvSpPr/>
            <p:nvPr/>
          </p:nvSpPr>
          <p:spPr bwMode="auto">
            <a:xfrm>
              <a:off x="7576456" y="5250756"/>
              <a:ext cx="1188720" cy="45719"/>
            </a:xfrm>
            <a:prstGeom prst="rect">
              <a:avLst/>
            </a:prstGeom>
            <a:solidFill>
              <a:srgbClr val="0072C6">
                <a:shade val="80000"/>
                <a:satMod val="180000"/>
              </a:srgbClr>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0" name="Rectangle 69"/>
            <p:cNvSpPr/>
            <p:nvPr/>
          </p:nvSpPr>
          <p:spPr bwMode="auto">
            <a:xfrm>
              <a:off x="8029815" y="5079146"/>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1" name="Rectangle 70"/>
            <p:cNvSpPr/>
            <p:nvPr/>
          </p:nvSpPr>
          <p:spPr bwMode="auto">
            <a:xfrm>
              <a:off x="8106656" y="4717996"/>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2" name="Rectangle 71"/>
            <p:cNvSpPr/>
            <p:nvPr/>
          </p:nvSpPr>
          <p:spPr bwMode="auto">
            <a:xfrm>
              <a:off x="8137392" y="4333795"/>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3" name="Rectangle 72"/>
            <p:cNvSpPr/>
            <p:nvPr/>
          </p:nvSpPr>
          <p:spPr bwMode="auto">
            <a:xfrm>
              <a:off x="8198864" y="3957277"/>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4" name="Rectangle 73"/>
            <p:cNvSpPr/>
            <p:nvPr/>
          </p:nvSpPr>
          <p:spPr bwMode="auto">
            <a:xfrm>
              <a:off x="8229600" y="3596127"/>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5" name="Rectangle 74"/>
            <p:cNvSpPr/>
            <p:nvPr/>
          </p:nvSpPr>
          <p:spPr bwMode="auto">
            <a:xfrm>
              <a:off x="8283388" y="3236899"/>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sp>
          <p:nvSpPr>
            <p:cNvPr id="76" name="Rectangle 75"/>
            <p:cNvSpPr/>
            <p:nvPr/>
          </p:nvSpPr>
          <p:spPr bwMode="auto">
            <a:xfrm>
              <a:off x="8321809" y="2821961"/>
              <a:ext cx="61472" cy="192101"/>
            </a:xfrm>
            <a:prstGeom prst="rect">
              <a:avLst/>
            </a:prstGeom>
            <a:solidFill>
              <a:srgbClr val="002050"/>
            </a:solidFill>
            <a:ln w="9525" cap="flat" cmpd="sng" algn="ctr">
              <a:no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3924"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alpha val="98824"/>
                  </a:srgbClr>
                </a:solidFill>
                <a:effectLst/>
                <a:uLnTx/>
                <a:uFillTx/>
                <a:latin typeface="Segoe UI"/>
                <a:ea typeface="Segoe UI" pitchFamily="34" charset="0"/>
                <a:cs typeface="Segoe UI" pitchFamily="34" charset="0"/>
              </a:endParaRPr>
            </a:p>
          </p:txBody>
        </p:sp>
      </p:grpSp>
      <p:sp>
        <p:nvSpPr>
          <p:cNvPr id="77"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5294" b="0" i="0" u="none" strike="noStrike" kern="1200" cap="none" spc="-100" normalizeH="0" baseline="0" dirty="0" smtClean="0">
                <a:ln w="3175">
                  <a:noFill/>
                </a:ln>
                <a:gradFill>
                  <a:gsLst>
                    <a:gs pos="1250">
                      <a:srgbClr val="FFFFFF"/>
                    </a:gs>
                    <a:gs pos="100000">
                      <a:srgbClr val="FFFFFF"/>
                    </a:gs>
                  </a:gsLst>
                  <a:lin ang="5400000" scaled="0"/>
                </a:gradFill>
                <a:effectLst/>
                <a:uLnTx/>
                <a:uFillTx/>
                <a:latin typeface="Segoe UI Light"/>
                <a:ea typeface="+mn-ea"/>
                <a:cs typeface="Segoe UI" pitchFamily="34" charset="0"/>
              </a:rPr>
              <a:t>What is BizTalk Server </a:t>
            </a:r>
            <a:br>
              <a:rPr kumimoji="0" lang="en-US" sz="5294" b="0" i="0" u="none" strike="noStrike" kern="1200" cap="none" spc="-100" normalizeH="0" baseline="0" dirty="0" smtClean="0">
                <a:ln w="3175">
                  <a:noFill/>
                </a:ln>
                <a:gradFill>
                  <a:gsLst>
                    <a:gs pos="1250">
                      <a:srgbClr val="FFFFFF"/>
                    </a:gs>
                    <a:gs pos="100000">
                      <a:srgbClr val="FFFFFF"/>
                    </a:gs>
                  </a:gsLst>
                  <a:lin ang="5400000" scaled="0"/>
                </a:gradFill>
                <a:effectLst/>
                <a:uLnTx/>
                <a:uFillTx/>
                <a:latin typeface="Segoe UI Light"/>
                <a:ea typeface="+mn-ea"/>
                <a:cs typeface="Segoe UI" pitchFamily="34" charset="0"/>
              </a:rPr>
            </a:br>
            <a:endParaRPr kumimoji="0" lang="en-US" sz="3600" b="0" i="0" u="none" strike="noStrike" kern="1200" cap="none" spc="-100" normalizeH="0" baseline="0" dirty="0">
              <a:ln w="3175">
                <a:noFill/>
              </a:ln>
              <a:gradFill>
                <a:gsLst>
                  <a:gs pos="1250">
                    <a:srgbClr val="FFFFFF"/>
                  </a:gs>
                  <a:gs pos="100000">
                    <a:srgbClr val="FFFFFF"/>
                  </a:gs>
                </a:gsLst>
                <a:lin ang="5400000" scaled="0"/>
              </a:gradFill>
              <a:effectLst/>
              <a:uLnTx/>
              <a:uFillTx/>
              <a:latin typeface="Segoe UI Light"/>
              <a:ea typeface="+mn-ea"/>
              <a:cs typeface="Segoe UI" pitchFamily="34" charset="0"/>
            </a:endParaRPr>
          </a:p>
        </p:txBody>
      </p:sp>
      <p:sp>
        <p:nvSpPr>
          <p:cNvPr id="78" name="Line 58"/>
          <p:cNvSpPr>
            <a:spLocks noChangeShapeType="1"/>
          </p:cNvSpPr>
          <p:nvPr/>
        </p:nvSpPr>
        <p:spPr bwMode="auto">
          <a:xfrm flipH="1" flipV="1">
            <a:off x="9160167" y="2423969"/>
            <a:ext cx="1" cy="601254"/>
          </a:xfrm>
          <a:prstGeom prst="line">
            <a:avLst/>
          </a:prstGeom>
          <a:noFill/>
          <a:ln w="57150">
            <a:solidFill>
              <a:srgbClr val="FFFFFF"/>
            </a:solidFill>
            <a:round/>
            <a:headEnd type="triangle" w="sm" len="med"/>
            <a:tailEnd type="triangle" w="sm" len="med"/>
          </a:ln>
        </p:spPr>
        <p:txBody>
          <a:bodyPr lIns="57142" tIns="28571" rIns="57142" bIns="28571"/>
          <a:lstStyle/>
          <a:p>
            <a:pPr marL="0" marR="0" lvl="0" indent="0" defTabSz="685721" eaLnBrk="1" fontAlgn="auto" latinLnBrk="0" hangingPunct="1">
              <a:lnSpc>
                <a:spcPct val="100000"/>
              </a:lnSpc>
              <a:spcBef>
                <a:spcPts val="0"/>
              </a:spcBef>
              <a:spcAft>
                <a:spcPts val="0"/>
              </a:spcAft>
              <a:buClrTx/>
              <a:buSzTx/>
              <a:buFontTx/>
              <a:buNone/>
              <a:tabLst/>
              <a:defRPr/>
            </a:pPr>
            <a:endParaRPr kumimoji="0" lang="en-AU" sz="1300" b="0" i="0" u="none" strike="noStrike" kern="0" cap="none" spc="0" normalizeH="0" baseline="0" noProof="0" dirty="0" smtClean="0">
              <a:ln>
                <a:noFill/>
              </a:ln>
              <a:solidFill>
                <a:prstClr val="black"/>
              </a:solidFill>
              <a:effectLst/>
              <a:uLnTx/>
              <a:uFillTx/>
            </a:endParaRPr>
          </a:p>
        </p:txBody>
      </p:sp>
      <p:cxnSp>
        <p:nvCxnSpPr>
          <p:cNvPr id="79" name="Elbow Connector 78"/>
          <p:cNvCxnSpPr/>
          <p:nvPr/>
        </p:nvCxnSpPr>
        <p:spPr>
          <a:xfrm rot="5400000" flipH="1" flipV="1">
            <a:off x="6179322" y="1736629"/>
            <a:ext cx="2493540" cy="2306170"/>
          </a:xfrm>
          <a:prstGeom prst="bentConnector3">
            <a:avLst>
              <a:gd name="adj1" fmla="val 50000"/>
            </a:avLst>
          </a:prstGeom>
          <a:noFill/>
          <a:ln w="25400" cap="flat" cmpd="sng" algn="ctr">
            <a:solidFill>
              <a:srgbClr val="FFFFFF"/>
            </a:solidFill>
            <a:prstDash val="dash"/>
          </a:ln>
          <a:effectLst/>
        </p:spPr>
      </p:cxnSp>
      <p:sp>
        <p:nvSpPr>
          <p:cNvPr id="80" name="Rectangle 79"/>
          <p:cNvSpPr/>
          <p:nvPr/>
        </p:nvSpPr>
        <p:spPr bwMode="auto">
          <a:xfrm>
            <a:off x="3855501" y="3808843"/>
            <a:ext cx="3017098" cy="732208"/>
          </a:xfrm>
          <a:prstGeom prst="rect">
            <a:avLst/>
          </a:prstGeom>
          <a:solidFill>
            <a:srgbClr val="008272"/>
          </a:solidFill>
          <a:ln w="9525" cap="flat" cmpd="sng" algn="ctr">
            <a:noFill/>
            <a:prstDash val="solid"/>
            <a:headEnd type="none" w="med" len="med"/>
            <a:tailEnd type="none" w="med" len="med"/>
          </a:ln>
          <a:effectLst/>
        </p:spPr>
        <p:txBody>
          <a:bodyPr lIns="57140" tIns="28570" rIns="57140" bIns="28570" anchor="ctr"/>
          <a:lstStyle/>
          <a:p>
            <a:pPr marL="0" marR="0" lvl="0" indent="0" algn="ctr" defTabSz="571202"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a:ea typeface="+mn-ea"/>
                <a:cs typeface="+mn-cs"/>
              </a:rPr>
              <a:t>BizTalk Server </a:t>
            </a:r>
          </a:p>
        </p:txBody>
      </p:sp>
      <p:sp>
        <p:nvSpPr>
          <p:cNvPr id="81" name="TextBox 400530"/>
          <p:cNvSpPr txBox="1">
            <a:spLocks noChangeArrowheads="1"/>
          </p:cNvSpPr>
          <p:nvPr/>
        </p:nvSpPr>
        <p:spPr bwMode="auto">
          <a:xfrm>
            <a:off x="7625721" y="2429950"/>
            <a:ext cx="1104003" cy="434416"/>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FFFFF">
                  <a:alpha val="99000"/>
                </a:srgbClr>
              </a:solidFill>
              <a:effectLst/>
              <a:uLnTx/>
              <a:uFillTx/>
            </a:endParaRPr>
          </a:p>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Hybrid</a:t>
            </a:r>
          </a:p>
        </p:txBody>
      </p:sp>
      <p:sp>
        <p:nvSpPr>
          <p:cNvPr id="82" name="TextBox 400530"/>
          <p:cNvSpPr txBox="1">
            <a:spLocks noChangeArrowheads="1"/>
          </p:cNvSpPr>
          <p:nvPr/>
        </p:nvSpPr>
        <p:spPr bwMode="auto">
          <a:xfrm>
            <a:off x="7420472" y="3733243"/>
            <a:ext cx="1104003" cy="434416"/>
          </a:xfrm>
          <a:prstGeom prst="rect">
            <a:avLst/>
          </a:prstGeom>
          <a:noFill/>
          <a:ln w="9525">
            <a:noFill/>
            <a:miter lim="800000"/>
            <a:headEnd/>
            <a:tailEnd/>
          </a:ln>
        </p:spPr>
        <p:txBody>
          <a:bodyPr wrap="square" lIns="57142" tIns="28571" rIns="57142" bIns="28571">
            <a:spAutoFit/>
          </a:bodyPr>
          <a:lstStyle/>
          <a:p>
            <a:pPr marL="0" marR="0" lvl="0" indent="0" algn="ctr" defTabSz="685721" rtl="1"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FFFFF">
                  <a:alpha val="99000"/>
                </a:srgbClr>
              </a:solidFill>
              <a:effectLst/>
              <a:uLnTx/>
              <a:uFillTx/>
            </a:endParaRPr>
          </a:p>
          <a:p>
            <a:pPr marL="0" marR="0" lvl="0" indent="0" algn="ctr" defTabSz="685721" rtl="1"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alpha val="99000"/>
                  </a:srgbClr>
                </a:solidFill>
                <a:effectLst/>
                <a:uLnTx/>
                <a:uFillTx/>
              </a:rPr>
              <a:t>B2B</a:t>
            </a:r>
          </a:p>
        </p:txBody>
      </p:sp>
    </p:spTree>
    <p:extLst>
      <p:ext uri="{BB962C8B-B14F-4D97-AF65-F5344CB8AC3E}">
        <p14:creationId xmlns:p14="http://schemas.microsoft.com/office/powerpoint/2010/main" val="18079658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4665" y="1627147"/>
            <a:ext cx="6822805" cy="1477328"/>
          </a:xfrm>
        </p:spPr>
        <p:txBody>
          <a:bodyPr/>
          <a:lstStyle/>
          <a:p>
            <a:pPr>
              <a:lnSpc>
                <a:spcPts val="7500"/>
              </a:lnSpc>
            </a:pPr>
            <a:r>
              <a:rPr lang="en-US" sz="6600" dirty="0" smtClean="0">
                <a:solidFill>
                  <a:schemeClr val="tx1"/>
                </a:solidFill>
              </a:rPr>
              <a:t>Traditional app integration</a:t>
            </a:r>
            <a:endParaRPr lang="en-US" sz="6600" dirty="0">
              <a:solidFill>
                <a:schemeClr val="tx1"/>
              </a:solidFill>
            </a:endParaRPr>
          </a:p>
        </p:txBody>
      </p:sp>
      <p:sp>
        <p:nvSpPr>
          <p:cNvPr id="3" name="TextBox 2"/>
          <p:cNvSpPr txBox="1"/>
          <p:nvPr/>
        </p:nvSpPr>
        <p:spPr>
          <a:xfrm>
            <a:off x="4564665" y="3529776"/>
            <a:ext cx="6822805" cy="187743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smtClean="0">
                <a:latin typeface="+mj-lt"/>
              </a:rPr>
              <a:t>Enterprise apps installed in a local datacenter</a:t>
            </a:r>
          </a:p>
          <a:p>
            <a:pPr marL="342900" indent="-342900">
              <a:spcAft>
                <a:spcPts val="1200"/>
              </a:spcAft>
              <a:buFont typeface="Arial" panose="020B0604020202020204" pitchFamily="34" charset="0"/>
              <a:buChar char="•"/>
            </a:pPr>
            <a:r>
              <a:rPr lang="en-US" sz="2400" dirty="0" smtClean="0">
                <a:latin typeface="+mj-lt"/>
              </a:rPr>
              <a:t>Specialized BizTalk server integrated common enterprise apps</a:t>
            </a:r>
          </a:p>
          <a:p>
            <a:pPr marL="342900" indent="-342900">
              <a:spcAft>
                <a:spcPts val="1200"/>
              </a:spcAft>
              <a:buFont typeface="Arial" panose="020B0604020202020204" pitchFamily="34" charset="0"/>
              <a:buChar char="•"/>
            </a:pPr>
            <a:r>
              <a:rPr lang="en-US" sz="2400" dirty="0" smtClean="0">
                <a:latin typeface="+mj-lt"/>
              </a:rPr>
              <a:t>Few touch points with tight coupling</a:t>
            </a:r>
          </a:p>
        </p:txBody>
      </p:sp>
      <p:pic>
        <p:nvPicPr>
          <p:cNvPr id="6" name="Picture 5"/>
          <p:cNvPicPr>
            <a:picLocks noChangeAspect="1"/>
          </p:cNvPicPr>
          <p:nvPr/>
        </p:nvPicPr>
        <p:blipFill>
          <a:blip r:embed="rId3"/>
          <a:stretch>
            <a:fillRect/>
          </a:stretch>
        </p:blipFill>
        <p:spPr>
          <a:xfrm>
            <a:off x="449864" y="1627147"/>
            <a:ext cx="3462917" cy="5230853"/>
          </a:xfrm>
          <a:prstGeom prst="rect">
            <a:avLst/>
          </a:prstGeom>
        </p:spPr>
      </p:pic>
    </p:spTree>
    <p:extLst>
      <p:ext uri="{BB962C8B-B14F-4D97-AF65-F5344CB8AC3E}">
        <p14:creationId xmlns:p14="http://schemas.microsoft.com/office/powerpoint/2010/main" val="324770888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547" y="446568"/>
            <a:ext cx="10783946" cy="1391370"/>
          </a:xfrm>
        </p:spPr>
        <p:txBody>
          <a:bodyPr/>
          <a:lstStyle/>
          <a:p>
            <a:r>
              <a:rPr lang="en-US" sz="5400" dirty="0" smtClean="0">
                <a:solidFill>
                  <a:schemeClr val="tx1"/>
                </a:solidFill>
              </a:rPr>
              <a:t>Traditional trading partnerships</a:t>
            </a:r>
            <a:endParaRPr lang="en-US" sz="5400" dirty="0">
              <a:solidFill>
                <a:schemeClr val="tx1"/>
              </a:solidFill>
            </a:endParaRPr>
          </a:p>
        </p:txBody>
      </p:sp>
      <p:pic>
        <p:nvPicPr>
          <p:cNvPr id="7" name="Picture 6"/>
          <p:cNvPicPr>
            <a:picLocks noChangeAspect="1"/>
          </p:cNvPicPr>
          <p:nvPr/>
        </p:nvPicPr>
        <p:blipFill>
          <a:blip r:embed="rId3"/>
          <a:stretch>
            <a:fillRect/>
          </a:stretch>
        </p:blipFill>
        <p:spPr>
          <a:xfrm>
            <a:off x="417862" y="2122714"/>
            <a:ext cx="2722805" cy="4746172"/>
          </a:xfrm>
          <a:prstGeom prst="rect">
            <a:avLst/>
          </a:prstGeom>
        </p:spPr>
      </p:pic>
      <p:pic>
        <p:nvPicPr>
          <p:cNvPr id="8" name="Picture 7"/>
          <p:cNvPicPr>
            <a:picLocks noChangeAspect="1"/>
          </p:cNvPicPr>
          <p:nvPr/>
        </p:nvPicPr>
        <p:blipFill>
          <a:blip r:embed="rId3"/>
          <a:stretch>
            <a:fillRect/>
          </a:stretch>
        </p:blipFill>
        <p:spPr>
          <a:xfrm>
            <a:off x="9039348" y="2122714"/>
            <a:ext cx="2722805" cy="4746172"/>
          </a:xfrm>
          <a:prstGeom prst="rect">
            <a:avLst/>
          </a:prstGeom>
        </p:spPr>
      </p:pic>
      <p:sp>
        <p:nvSpPr>
          <p:cNvPr id="10" name="TextBox 9"/>
          <p:cNvSpPr txBox="1"/>
          <p:nvPr/>
        </p:nvSpPr>
        <p:spPr>
          <a:xfrm>
            <a:off x="3913064" y="2365092"/>
            <a:ext cx="4353886" cy="923330"/>
          </a:xfrm>
          <a:prstGeom prst="rect">
            <a:avLst/>
          </a:prstGeom>
          <a:noFill/>
        </p:spPr>
        <p:txBody>
          <a:bodyPr wrap="square" rtlCol="0">
            <a:spAutoFit/>
          </a:bodyPr>
          <a:lstStyle/>
          <a:p>
            <a:pPr algn="ctr"/>
            <a:r>
              <a:rPr lang="en-US" sz="5400" dirty="0" smtClean="0">
                <a:latin typeface="+mj-lt"/>
              </a:rPr>
              <a:t>BizTalk server</a:t>
            </a:r>
            <a:endParaRPr lang="en-US" sz="5400" dirty="0">
              <a:latin typeface="+mj-lt"/>
            </a:endParaRPr>
          </a:p>
        </p:txBody>
      </p:sp>
      <p:sp>
        <p:nvSpPr>
          <p:cNvPr id="11" name="TextBox 10"/>
          <p:cNvSpPr txBox="1"/>
          <p:nvPr/>
        </p:nvSpPr>
        <p:spPr>
          <a:xfrm>
            <a:off x="3374874" y="3995678"/>
            <a:ext cx="5664474" cy="2554545"/>
          </a:xfrm>
          <a:prstGeom prst="rect">
            <a:avLst/>
          </a:prstGeom>
          <a:noFill/>
        </p:spPr>
        <p:txBody>
          <a:bodyPr wrap="square" rtlCol="0">
            <a:spAutoFit/>
          </a:bodyPr>
          <a:lstStyle/>
          <a:p>
            <a:pPr marL="285750" indent="-285750">
              <a:spcBef>
                <a:spcPts val="1200"/>
              </a:spcBef>
              <a:buFont typeface="Wingdings" panose="05000000000000000000" pitchFamily="2" charset="2"/>
              <a:buChar char="à"/>
            </a:pPr>
            <a:r>
              <a:rPr lang="en-US" sz="2000" dirty="0">
                <a:latin typeface="+mj-lt"/>
              </a:rPr>
              <a:t>Fixed set of B2B </a:t>
            </a:r>
            <a:r>
              <a:rPr lang="en-US" sz="2000" dirty="0" smtClean="0">
                <a:latin typeface="+mj-lt"/>
              </a:rPr>
              <a:t>protocols/schemas</a:t>
            </a:r>
            <a:endParaRPr lang="en-US" sz="2000" dirty="0">
              <a:latin typeface="+mj-lt"/>
            </a:endParaRPr>
          </a:p>
          <a:p>
            <a:pPr marL="285750" indent="-285750">
              <a:spcBef>
                <a:spcPts val="1200"/>
              </a:spcBef>
              <a:buFont typeface="Wingdings" panose="05000000000000000000" pitchFamily="2" charset="2"/>
              <a:buChar char="à"/>
            </a:pPr>
            <a:r>
              <a:rPr lang="en-US" sz="2000" dirty="0">
                <a:latin typeface="+mj-lt"/>
              </a:rPr>
              <a:t>Lengthy </a:t>
            </a:r>
            <a:r>
              <a:rPr lang="en-US" sz="2000" dirty="0" smtClean="0">
                <a:latin typeface="+mj-lt"/>
              </a:rPr>
              <a:t>partner onboarding</a:t>
            </a:r>
            <a:endParaRPr lang="en-US" sz="2000" dirty="0">
              <a:latin typeface="+mj-lt"/>
            </a:endParaRPr>
          </a:p>
          <a:p>
            <a:pPr marL="285750" indent="-285750">
              <a:spcBef>
                <a:spcPts val="1200"/>
              </a:spcBef>
              <a:buFont typeface="Wingdings" panose="05000000000000000000" pitchFamily="2" charset="2"/>
              <a:buChar char="à"/>
            </a:pPr>
            <a:r>
              <a:rPr lang="en-US" sz="2000" dirty="0">
                <a:latin typeface="+mj-lt"/>
              </a:rPr>
              <a:t>Crossing enterprise boundaries through firewalls</a:t>
            </a:r>
          </a:p>
          <a:p>
            <a:pPr marL="285750" indent="-285750">
              <a:spcBef>
                <a:spcPts val="1200"/>
              </a:spcBef>
              <a:buFont typeface="Wingdings" panose="05000000000000000000" pitchFamily="2" charset="2"/>
              <a:buChar char="à"/>
            </a:pPr>
            <a:r>
              <a:rPr lang="en-US" sz="2000" dirty="0">
                <a:latin typeface="+mj-lt"/>
              </a:rPr>
              <a:t>Hard to do resource planning to adjust for seasonal demands</a:t>
            </a:r>
          </a:p>
          <a:p>
            <a:pPr>
              <a:spcBef>
                <a:spcPts val="1200"/>
              </a:spcBef>
            </a:pPr>
            <a:endParaRPr lang="en-US" sz="2000" dirty="0">
              <a:latin typeface="+mj-lt"/>
            </a:endParaRPr>
          </a:p>
        </p:txBody>
      </p:sp>
      <p:cxnSp>
        <p:nvCxnSpPr>
          <p:cNvPr id="12" name="Straight Arrow Connector 11"/>
          <p:cNvCxnSpPr/>
          <p:nvPr/>
        </p:nvCxnSpPr>
        <p:spPr>
          <a:xfrm>
            <a:off x="3514725" y="3589543"/>
            <a:ext cx="5214938" cy="0"/>
          </a:xfrm>
          <a:prstGeom prst="straightConnector1">
            <a:avLst/>
          </a:prstGeom>
          <a:ln w="5715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90467"/>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4_CSS_General_Template_16x9_DARK">
  <a:themeElements>
    <a:clrScheme name="CSS_Template_COLORS">
      <a:dk1>
        <a:srgbClr val="000000"/>
      </a:dk1>
      <a:lt1>
        <a:srgbClr val="FFFFFF"/>
      </a:lt1>
      <a:dk2>
        <a:srgbClr val="0072C6"/>
      </a:dk2>
      <a:lt2>
        <a:srgbClr val="D2D2D2"/>
      </a:lt2>
      <a:accent1>
        <a:srgbClr val="0072C6"/>
      </a:accent1>
      <a:accent2>
        <a:srgbClr val="FF8C00"/>
      </a:accent2>
      <a:accent3>
        <a:srgbClr val="FFB900"/>
      </a:accent3>
      <a:accent4>
        <a:srgbClr val="7FBA00"/>
      </a:accent4>
      <a:accent5>
        <a:srgbClr val="002050"/>
      </a:accent5>
      <a:accent6>
        <a:srgbClr val="D2D2D2"/>
      </a:accent6>
      <a:hlink>
        <a:srgbClr val="A5A5A5"/>
      </a:hlink>
      <a:folHlink>
        <a:srgbClr val="BFBFB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2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2010</TotalTime>
  <Words>2673</Words>
  <Application>Microsoft Office PowerPoint</Application>
  <PresentationFormat>Widescreen</PresentationFormat>
  <Paragraphs>479</Paragraphs>
  <Slides>37</Slides>
  <Notes>24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37</vt:i4>
      </vt:variant>
    </vt:vector>
  </HeadingPairs>
  <TitlesOfParts>
    <vt:vector size="49" baseType="lpstr">
      <vt:lpstr>Adobe Gothic Std B</vt:lpstr>
      <vt:lpstr>Arial</vt:lpstr>
      <vt:lpstr>Calibri</vt:lpstr>
      <vt:lpstr>Consolas</vt:lpstr>
      <vt:lpstr>Roboto Cn</vt:lpstr>
      <vt:lpstr>Segoe UI</vt:lpstr>
      <vt:lpstr>Segoe UI Light</vt:lpstr>
      <vt:lpstr>Segoe UI Symbol</vt:lpstr>
      <vt:lpstr>Wingdings</vt:lpstr>
      <vt:lpstr>4_CSS_General_Template_16x9_DARK</vt:lpstr>
      <vt:lpstr>1_MSVID_Product_Brand_template_16-9_WHITE_Cyan-accent</vt:lpstr>
      <vt:lpstr>2_MSVID_Product_Brand_template_16-9_WHITE_Cyan-accent</vt:lpstr>
      <vt:lpstr>BizTalk: Server, Services and Apps</vt:lpstr>
      <vt:lpstr>Social Responsability</vt:lpstr>
      <vt:lpstr>PowerPoint Presentation</vt:lpstr>
      <vt:lpstr>PowerPoint Presentation</vt:lpstr>
      <vt:lpstr>Agenda</vt:lpstr>
      <vt:lpstr>PowerPoint Presentation</vt:lpstr>
      <vt:lpstr>PowerPoint Presentation</vt:lpstr>
      <vt:lpstr>Traditional app integration</vt:lpstr>
      <vt:lpstr>Traditional trading partnerships</vt:lpstr>
      <vt:lpstr>Bring the Cloud to  your Enterprise: Infrastructure</vt:lpstr>
      <vt:lpstr>PowerPoint Presentation</vt:lpstr>
      <vt:lpstr>PowerPoint Presentation</vt:lpstr>
      <vt:lpstr>PowerPoint Presentation</vt:lpstr>
      <vt:lpstr>PowerPoint Presentation</vt:lpstr>
      <vt:lpstr>Today’s Azure Platform</vt:lpstr>
      <vt:lpstr>Microsoft Azure BizTalk Services</vt:lpstr>
      <vt:lpstr>Bring the Cloud to  your Enterprise:  Integration</vt:lpstr>
      <vt:lpstr>Bridges in BizTalk Services</vt:lpstr>
      <vt:lpstr>Hybrid Connectivity</vt:lpstr>
      <vt:lpstr>PowerPoint Presentation</vt:lpstr>
      <vt:lpstr>PowerPoint Presentation</vt:lpstr>
      <vt:lpstr>Partnering in the cloud era</vt:lpstr>
      <vt:lpstr>Microsoft Azure App Service</vt:lpstr>
      <vt:lpstr>Logic Apps </vt:lpstr>
      <vt:lpstr>API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We &lt;3 love our sponsors !</vt:lpstr>
      <vt:lpstr>Global Azure Bootcamp http://gablx2015.eventday.com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EMEA</dc:title>
  <dc:creator>Alessandro Teglia</dc:creator>
  <cp:lastModifiedBy>Sandro Pereira</cp:lastModifiedBy>
  <cp:revision>230</cp:revision>
  <dcterms:created xsi:type="dcterms:W3CDTF">2013-12-03T14:35:58Z</dcterms:created>
  <dcterms:modified xsi:type="dcterms:W3CDTF">2015-04-22T14:28:39Z</dcterms:modified>
</cp:coreProperties>
</file>