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xml" ContentType="application/vnd.openxmlformats-officedocument.themeOverride+xml"/>
  <Override PartName="/ppt/notesSlides/notesSlide25.xml" ContentType="application/vnd.openxmlformats-officedocument.presentationml.notesSlide+xml"/>
  <Override PartName="/ppt/theme/themeOverride2.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5"/>
  </p:sldMasterIdLst>
  <p:notesMasterIdLst>
    <p:notesMasterId r:id="rId38"/>
  </p:notesMasterIdLst>
  <p:handoutMasterIdLst>
    <p:handoutMasterId r:id="rId39"/>
  </p:handoutMasterIdLst>
  <p:sldIdLst>
    <p:sldId id="399" r:id="rId6"/>
    <p:sldId id="402" r:id="rId7"/>
    <p:sldId id="333" r:id="rId8"/>
    <p:sldId id="259" r:id="rId9"/>
    <p:sldId id="367" r:id="rId10"/>
    <p:sldId id="368" r:id="rId11"/>
    <p:sldId id="412" r:id="rId12"/>
    <p:sldId id="430" r:id="rId13"/>
    <p:sldId id="415" r:id="rId14"/>
    <p:sldId id="414" r:id="rId15"/>
    <p:sldId id="416" r:id="rId16"/>
    <p:sldId id="413" r:id="rId17"/>
    <p:sldId id="372" r:id="rId18"/>
    <p:sldId id="363" r:id="rId19"/>
    <p:sldId id="421" r:id="rId20"/>
    <p:sldId id="373" r:id="rId21"/>
    <p:sldId id="420" r:id="rId22"/>
    <p:sldId id="419" r:id="rId23"/>
    <p:sldId id="418" r:id="rId24"/>
    <p:sldId id="417" r:id="rId25"/>
    <p:sldId id="407" r:id="rId26"/>
    <p:sldId id="435" r:id="rId27"/>
    <p:sldId id="339" r:id="rId28"/>
    <p:sldId id="382" r:id="rId29"/>
    <p:sldId id="422" r:id="rId30"/>
    <p:sldId id="428" r:id="rId31"/>
    <p:sldId id="423" r:id="rId32"/>
    <p:sldId id="426" r:id="rId33"/>
    <p:sldId id="427" r:id="rId34"/>
    <p:sldId id="408" r:id="rId35"/>
    <p:sldId id="429" r:id="rId36"/>
    <p:sldId id="396" r:id="rId37"/>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ED5326"/>
    <a:srgbClr val="4BACC6"/>
    <a:srgbClr val="31859C"/>
    <a:srgbClr val="8064A2"/>
    <a:srgbClr val="F79646"/>
    <a:srgbClr val="C0504D"/>
    <a:srgbClr val="4F81BD"/>
    <a:srgbClr val="03B1F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6" autoAdjust="0"/>
    <p:restoredTop sz="59424" autoAdjust="0"/>
  </p:normalViewPr>
  <p:slideViewPr>
    <p:cSldViewPr>
      <p:cViewPr>
        <p:scale>
          <a:sx n="75" d="100"/>
          <a:sy n="75" d="100"/>
        </p:scale>
        <p:origin x="-1692" y="-72"/>
      </p:cViewPr>
      <p:guideLst>
        <p:guide orient="horz" pos="1620"/>
        <p:guide pos="2880"/>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100" d="100"/>
        <a:sy n="100" d="100"/>
      </p:scale>
      <p:origin x="0" y="6948"/>
    </p:cViewPr>
  </p:sorterViewPr>
  <p:notesViewPr>
    <p:cSldViewPr>
      <p:cViewPr varScale="1">
        <p:scale>
          <a:sx n="93" d="100"/>
          <a:sy n="93" d="100"/>
        </p:scale>
        <p:origin x="-208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E4411C3-D923-49C6-AE3E-B0F8A5523486}" type="datetimeFigureOut">
              <a:rPr lang="en-US" smtClean="0"/>
              <a:t>9/27/2012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smtClean="0"/>
              <a:t>lorem ipsum</a:t>
            </a: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9526097B-AF02-49CC-B091-AB2F2883861D}" type="slidenum">
              <a:rPr lang="en-US" smtClean="0"/>
              <a:t>‹#›</a:t>
            </a:fld>
            <a:endParaRPr lang="en-US"/>
          </a:p>
        </p:txBody>
      </p:sp>
    </p:spTree>
    <p:extLst>
      <p:ext uri="{BB962C8B-B14F-4D97-AF65-F5344CB8AC3E}">
        <p14:creationId xmlns:p14="http://schemas.microsoft.com/office/powerpoint/2010/main" val="19961694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DB24CCE-82F9-469F-B0D3-CCDE297C61D0}" type="datetimeFigureOut">
              <a:rPr lang="en-US" smtClean="0"/>
              <a:t>9/27/2012</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smtClean="0"/>
              <a:t>lorem ipsum</a:t>
            </a: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E116F5B0-2218-4C13-B576-F1D4E210943C}" type="slidenum">
              <a:rPr lang="en-US" smtClean="0"/>
              <a:t>‹#›</a:t>
            </a:fld>
            <a:endParaRPr lang="en-US"/>
          </a:p>
        </p:txBody>
      </p:sp>
    </p:spTree>
    <p:extLst>
      <p:ext uri="{BB962C8B-B14F-4D97-AF65-F5344CB8AC3E}">
        <p14:creationId xmlns:p14="http://schemas.microsoft.com/office/powerpoint/2010/main" val="94617762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1</a:t>
            </a:fld>
            <a:endParaRPr lang="en-US" dirty="0"/>
          </a:p>
        </p:txBody>
      </p:sp>
      <p:sp>
        <p:nvSpPr>
          <p:cNvPr id="5" name="Footer Placeholder 4"/>
          <p:cNvSpPr>
            <a:spLocks noGrp="1"/>
          </p:cNvSpPr>
          <p:nvPr>
            <p:ph type="ftr" sz="quarter" idx="11"/>
          </p:nvPr>
        </p:nvSpPr>
        <p:spPr/>
        <p:txBody>
          <a:bodyPr/>
          <a:lstStyle/>
          <a:p>
            <a:r>
              <a:rPr lang="en-US" dirty="0" err="1" smtClean="0"/>
              <a:t>lorem</a:t>
            </a:r>
            <a:r>
              <a:rPr lang="en-US" smtClean="0"/>
              <a:t> ipsum</a:t>
            </a:r>
            <a:endParaRPr lang="en-US"/>
          </a:p>
        </p:txBody>
      </p:sp>
    </p:spTree>
    <p:extLst>
      <p:ext uri="{BB962C8B-B14F-4D97-AF65-F5344CB8AC3E}">
        <p14:creationId xmlns:p14="http://schemas.microsoft.com/office/powerpoint/2010/main" val="661561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10</a:t>
            </a:fld>
            <a:endParaRPr lang="en-US"/>
          </a:p>
        </p:txBody>
      </p:sp>
    </p:spTree>
    <p:extLst>
      <p:ext uri="{BB962C8B-B14F-4D97-AF65-F5344CB8AC3E}">
        <p14:creationId xmlns:p14="http://schemas.microsoft.com/office/powerpoint/2010/main" val="600234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11</a:t>
            </a:fld>
            <a:endParaRPr lang="en-US"/>
          </a:p>
        </p:txBody>
      </p:sp>
    </p:spTree>
    <p:extLst>
      <p:ext uri="{BB962C8B-B14F-4D97-AF65-F5344CB8AC3E}">
        <p14:creationId xmlns:p14="http://schemas.microsoft.com/office/powerpoint/2010/main" val="43617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12</a:t>
            </a:fld>
            <a:endParaRPr lang="en-US"/>
          </a:p>
        </p:txBody>
      </p:sp>
    </p:spTree>
    <p:extLst>
      <p:ext uri="{BB962C8B-B14F-4D97-AF65-F5344CB8AC3E}">
        <p14:creationId xmlns:p14="http://schemas.microsoft.com/office/powerpoint/2010/main" val="2896970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13</a:t>
            </a:fld>
            <a:endParaRPr lang="en-US"/>
          </a:p>
        </p:txBody>
      </p:sp>
    </p:spTree>
    <p:extLst>
      <p:ext uri="{BB962C8B-B14F-4D97-AF65-F5344CB8AC3E}">
        <p14:creationId xmlns:p14="http://schemas.microsoft.com/office/powerpoint/2010/main" val="609375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smtClean="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14</a:t>
            </a:fld>
            <a:endParaRPr lang="en-US"/>
          </a:p>
        </p:txBody>
      </p:sp>
    </p:spTree>
    <p:extLst>
      <p:ext uri="{BB962C8B-B14F-4D97-AF65-F5344CB8AC3E}">
        <p14:creationId xmlns:p14="http://schemas.microsoft.com/office/powerpoint/2010/main" val="2572986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15</a:t>
            </a:fld>
            <a:endParaRPr lang="en-US"/>
          </a:p>
        </p:txBody>
      </p:sp>
    </p:spTree>
    <p:extLst>
      <p:ext uri="{BB962C8B-B14F-4D97-AF65-F5344CB8AC3E}">
        <p14:creationId xmlns:p14="http://schemas.microsoft.com/office/powerpoint/2010/main" val="3122774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16</a:t>
            </a:fld>
            <a:endParaRPr lang="en-US"/>
          </a:p>
        </p:txBody>
      </p:sp>
      <p:sp>
        <p:nvSpPr>
          <p:cNvPr id="5" name="Footer Placeholder 4"/>
          <p:cNvSpPr>
            <a:spLocks noGrp="1"/>
          </p:cNvSpPr>
          <p:nvPr>
            <p:ph type="ftr" sz="quarter" idx="11"/>
          </p:nvPr>
        </p:nvSpPr>
        <p:spPr/>
        <p:txBody>
          <a:bodyPr/>
          <a:lstStyle/>
          <a:p>
            <a:r>
              <a:rPr lang="en-US" smtClean="0"/>
              <a:t>lorem ipsum</a:t>
            </a:r>
            <a:endParaRPr lang="en-US"/>
          </a:p>
        </p:txBody>
      </p:sp>
    </p:spTree>
    <p:extLst>
      <p:ext uri="{BB962C8B-B14F-4D97-AF65-F5344CB8AC3E}">
        <p14:creationId xmlns:p14="http://schemas.microsoft.com/office/powerpoint/2010/main" val="3319851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17</a:t>
            </a:fld>
            <a:endParaRPr lang="en-US"/>
          </a:p>
        </p:txBody>
      </p:sp>
    </p:spTree>
    <p:extLst>
      <p:ext uri="{BB962C8B-B14F-4D97-AF65-F5344CB8AC3E}">
        <p14:creationId xmlns:p14="http://schemas.microsoft.com/office/powerpoint/2010/main" val="2482920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smtClean="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19</a:t>
            </a:fld>
            <a:endParaRPr lang="en-US"/>
          </a:p>
        </p:txBody>
      </p:sp>
    </p:spTree>
    <p:extLst>
      <p:ext uri="{BB962C8B-B14F-4D97-AF65-F5344CB8AC3E}">
        <p14:creationId xmlns:p14="http://schemas.microsoft.com/office/powerpoint/2010/main" val="798569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sz="1200" kern="1200" dirty="0" smtClean="0">
              <a:solidFill>
                <a:schemeClr val="tx1"/>
              </a:solidFill>
              <a:effectLst/>
              <a:latin typeface="Segoe UI" pitchFamily="34" charset="0"/>
              <a:ea typeface="+mn-ea"/>
              <a:cs typeface="+mn-cs"/>
            </a:endParaRPr>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20</a:t>
            </a:fld>
            <a:endParaRPr lang="en-US"/>
          </a:p>
        </p:txBody>
      </p:sp>
    </p:spTree>
    <p:extLst>
      <p:ext uri="{BB962C8B-B14F-4D97-AF65-F5344CB8AC3E}">
        <p14:creationId xmlns:p14="http://schemas.microsoft.com/office/powerpoint/2010/main" val="3114345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2</a:t>
            </a:fld>
            <a:endParaRPr lang="en-US"/>
          </a:p>
        </p:txBody>
      </p:sp>
    </p:spTree>
    <p:extLst>
      <p:ext uri="{BB962C8B-B14F-4D97-AF65-F5344CB8AC3E}">
        <p14:creationId xmlns:p14="http://schemas.microsoft.com/office/powerpoint/2010/main" val="974277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21</a:t>
            </a:fld>
            <a:endParaRPr lang="en-US"/>
          </a:p>
        </p:txBody>
      </p:sp>
    </p:spTree>
    <p:extLst>
      <p:ext uri="{BB962C8B-B14F-4D97-AF65-F5344CB8AC3E}">
        <p14:creationId xmlns:p14="http://schemas.microsoft.com/office/powerpoint/2010/main" val="609375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22</a:t>
            </a:fld>
            <a:endParaRPr lang="en-US"/>
          </a:p>
        </p:txBody>
      </p:sp>
    </p:spTree>
    <p:extLst>
      <p:ext uri="{BB962C8B-B14F-4D97-AF65-F5344CB8AC3E}">
        <p14:creationId xmlns:p14="http://schemas.microsoft.com/office/powerpoint/2010/main" val="3372235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23</a:t>
            </a:fld>
            <a:endParaRPr lang="en-US"/>
          </a:p>
        </p:txBody>
      </p:sp>
      <p:sp>
        <p:nvSpPr>
          <p:cNvPr id="5" name="Footer Placeholder 4"/>
          <p:cNvSpPr>
            <a:spLocks noGrp="1"/>
          </p:cNvSpPr>
          <p:nvPr>
            <p:ph type="ftr" sz="quarter" idx="11"/>
          </p:nvPr>
        </p:nvSpPr>
        <p:spPr/>
        <p:txBody>
          <a:bodyPr/>
          <a:lstStyle/>
          <a:p>
            <a:r>
              <a:rPr lang="en-US" smtClean="0"/>
              <a:t>lorem ipsum</a:t>
            </a:r>
            <a:endParaRPr lang="en-US"/>
          </a:p>
        </p:txBody>
      </p:sp>
    </p:spTree>
    <p:extLst>
      <p:ext uri="{BB962C8B-B14F-4D97-AF65-F5344CB8AC3E}">
        <p14:creationId xmlns:p14="http://schemas.microsoft.com/office/powerpoint/2010/main" val="3319851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26</a:t>
            </a:fld>
            <a:endParaRPr lang="en-US"/>
          </a:p>
        </p:txBody>
      </p:sp>
    </p:spTree>
    <p:extLst>
      <p:ext uri="{BB962C8B-B14F-4D97-AF65-F5344CB8AC3E}">
        <p14:creationId xmlns:p14="http://schemas.microsoft.com/office/powerpoint/2010/main" val="1048540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27</a:t>
            </a:fld>
            <a:endParaRPr lang="en-US"/>
          </a:p>
        </p:txBody>
      </p:sp>
    </p:spTree>
    <p:extLst>
      <p:ext uri="{BB962C8B-B14F-4D97-AF65-F5344CB8AC3E}">
        <p14:creationId xmlns:p14="http://schemas.microsoft.com/office/powerpoint/2010/main" val="1048540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28</a:t>
            </a:fld>
            <a:endParaRPr lang="en-US"/>
          </a:p>
        </p:txBody>
      </p:sp>
    </p:spTree>
    <p:extLst>
      <p:ext uri="{BB962C8B-B14F-4D97-AF65-F5344CB8AC3E}">
        <p14:creationId xmlns:p14="http://schemas.microsoft.com/office/powerpoint/2010/main" val="1048540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29</a:t>
            </a:fld>
            <a:endParaRPr lang="en-US"/>
          </a:p>
        </p:txBody>
      </p:sp>
    </p:spTree>
    <p:extLst>
      <p:ext uri="{BB962C8B-B14F-4D97-AF65-F5344CB8AC3E}">
        <p14:creationId xmlns:p14="http://schemas.microsoft.com/office/powerpoint/2010/main" val="1048540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30</a:t>
            </a:fld>
            <a:endParaRPr lang="en-US"/>
          </a:p>
        </p:txBody>
      </p:sp>
    </p:spTree>
    <p:extLst>
      <p:ext uri="{BB962C8B-B14F-4D97-AF65-F5344CB8AC3E}">
        <p14:creationId xmlns:p14="http://schemas.microsoft.com/office/powerpoint/2010/main" val="1958057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31</a:t>
            </a:fld>
            <a:endParaRPr lang="en-US"/>
          </a:p>
        </p:txBody>
      </p:sp>
    </p:spTree>
    <p:extLst>
      <p:ext uri="{BB962C8B-B14F-4D97-AF65-F5344CB8AC3E}">
        <p14:creationId xmlns:p14="http://schemas.microsoft.com/office/powerpoint/2010/main" val="1241093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32</a:t>
            </a:fld>
            <a:endParaRPr lang="en-US"/>
          </a:p>
        </p:txBody>
      </p:sp>
    </p:spTree>
    <p:extLst>
      <p:ext uri="{BB962C8B-B14F-4D97-AF65-F5344CB8AC3E}">
        <p14:creationId xmlns:p14="http://schemas.microsoft.com/office/powerpoint/2010/main" val="124109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3</a:t>
            </a:fld>
            <a:endParaRPr lang="en-US" dirty="0"/>
          </a:p>
        </p:txBody>
      </p:sp>
      <p:sp>
        <p:nvSpPr>
          <p:cNvPr id="5" name="Footer Placeholder 4"/>
          <p:cNvSpPr>
            <a:spLocks noGrp="1"/>
          </p:cNvSpPr>
          <p:nvPr>
            <p:ph type="ftr" sz="quarter" idx="11"/>
          </p:nvPr>
        </p:nvSpPr>
        <p:spPr/>
        <p:txBody>
          <a:bodyPr/>
          <a:lstStyle/>
          <a:p>
            <a:r>
              <a:rPr lang="en-US" dirty="0" err="1" smtClean="0"/>
              <a:t>lorem</a:t>
            </a:r>
            <a:r>
              <a:rPr lang="en-US" dirty="0" smtClean="0"/>
              <a:t> </a:t>
            </a:r>
            <a:r>
              <a:rPr lang="en-US" dirty="0" err="1" smtClean="0"/>
              <a:t>ipsum</a:t>
            </a:r>
            <a:endParaRPr lang="en-US" dirty="0"/>
          </a:p>
        </p:txBody>
      </p:sp>
    </p:spTree>
    <p:extLst>
      <p:ext uri="{BB962C8B-B14F-4D97-AF65-F5344CB8AC3E}">
        <p14:creationId xmlns:p14="http://schemas.microsoft.com/office/powerpoint/2010/main" val="2075097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4</a:t>
            </a:fld>
            <a:endParaRPr lang="en-US"/>
          </a:p>
        </p:txBody>
      </p:sp>
    </p:spTree>
    <p:extLst>
      <p:ext uri="{BB962C8B-B14F-4D97-AF65-F5344CB8AC3E}">
        <p14:creationId xmlns:p14="http://schemas.microsoft.com/office/powerpoint/2010/main" val="4130683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5</a:t>
            </a:fld>
            <a:endParaRPr lang="en-US"/>
          </a:p>
        </p:txBody>
      </p:sp>
    </p:spTree>
    <p:extLst>
      <p:ext uri="{BB962C8B-B14F-4D97-AF65-F5344CB8AC3E}">
        <p14:creationId xmlns:p14="http://schemas.microsoft.com/office/powerpoint/2010/main" val="74865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6</a:t>
            </a:fld>
            <a:endParaRPr lang="en-US"/>
          </a:p>
        </p:txBody>
      </p:sp>
    </p:spTree>
    <p:extLst>
      <p:ext uri="{BB962C8B-B14F-4D97-AF65-F5344CB8AC3E}">
        <p14:creationId xmlns:p14="http://schemas.microsoft.com/office/powerpoint/2010/main" val="288288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7</a:t>
            </a:fld>
            <a:endParaRPr lang="en-US"/>
          </a:p>
        </p:txBody>
      </p:sp>
    </p:spTree>
    <p:extLst>
      <p:ext uri="{BB962C8B-B14F-4D97-AF65-F5344CB8AC3E}">
        <p14:creationId xmlns:p14="http://schemas.microsoft.com/office/powerpoint/2010/main" val="609375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sz="1200" kern="1200" dirty="0" smtClean="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8</a:t>
            </a:fld>
            <a:endParaRPr lang="en-US"/>
          </a:p>
        </p:txBody>
      </p:sp>
    </p:spTree>
    <p:extLst>
      <p:ext uri="{BB962C8B-B14F-4D97-AF65-F5344CB8AC3E}">
        <p14:creationId xmlns:p14="http://schemas.microsoft.com/office/powerpoint/2010/main" val="428868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Footer Placeholder 3"/>
          <p:cNvSpPr>
            <a:spLocks noGrp="1"/>
          </p:cNvSpPr>
          <p:nvPr>
            <p:ph type="ftr" sz="quarter" idx="10"/>
          </p:nvPr>
        </p:nvSpPr>
        <p:spPr/>
        <p:txBody>
          <a:bodyPr/>
          <a:lstStyle/>
          <a:p>
            <a:r>
              <a:rPr lang="en-US" smtClean="0"/>
              <a:t>lorem ipsum</a:t>
            </a:r>
            <a:endParaRPr lang="en-US"/>
          </a:p>
        </p:txBody>
      </p:sp>
      <p:sp>
        <p:nvSpPr>
          <p:cNvPr id="5" name="Slide Number Placeholder 4"/>
          <p:cNvSpPr>
            <a:spLocks noGrp="1"/>
          </p:cNvSpPr>
          <p:nvPr>
            <p:ph type="sldNum" sz="quarter" idx="11"/>
          </p:nvPr>
        </p:nvSpPr>
        <p:spPr/>
        <p:txBody>
          <a:bodyPr/>
          <a:lstStyle/>
          <a:p>
            <a:fld id="{E116F5B0-2218-4C13-B576-F1D4E210943C}" type="slidenum">
              <a:rPr lang="en-US" smtClean="0"/>
              <a:t>9</a:t>
            </a:fld>
            <a:endParaRPr lang="en-US"/>
          </a:p>
        </p:txBody>
      </p:sp>
    </p:spTree>
    <p:extLst>
      <p:ext uri="{BB962C8B-B14F-4D97-AF65-F5344CB8AC3E}">
        <p14:creationId xmlns:p14="http://schemas.microsoft.com/office/powerpoint/2010/main" val="428868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36230"/>
            <a:ext cx="7772400" cy="498598"/>
          </a:xfrm>
        </p:spPr>
        <p:txBody>
          <a:bodyPr anchor="ctr">
            <a:spAutoFit/>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608201"/>
            <a:ext cx="6400800" cy="249299"/>
          </a:xfrm>
        </p:spPr>
        <p:txBody>
          <a:bodyPr anchor="ctr">
            <a:sp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3741543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449154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37859" y="1263356"/>
            <a:ext cx="8363938" cy="3289593"/>
          </a:xfrm>
        </p:spPr>
        <p:txBody>
          <a:bodyPr/>
          <a:lstStyle>
            <a:lvl1pPr>
              <a:lnSpc>
                <a:spcPct val="150000"/>
              </a:lnSpc>
              <a:buClr>
                <a:schemeClr val="accent4"/>
              </a:buClr>
              <a:defRPr/>
            </a:lvl1pPr>
            <a:lvl2pPr>
              <a:lnSpc>
                <a:spcPct val="150000"/>
              </a:lnSpc>
              <a:buClr>
                <a:schemeClr val="accent4"/>
              </a:buClr>
              <a:defRPr/>
            </a:lvl2pPr>
            <a:lvl3pPr>
              <a:lnSpc>
                <a:spcPct val="150000"/>
              </a:lnSpc>
              <a:buClr>
                <a:schemeClr val="accent4"/>
              </a:buClr>
              <a:defRPr/>
            </a:lvl3pPr>
            <a:lvl4pPr>
              <a:lnSpc>
                <a:spcPct val="150000"/>
              </a:lnSpc>
              <a:buClr>
                <a:schemeClr val="accent4"/>
              </a:buClr>
              <a:defRPr/>
            </a:lvl4pPr>
            <a:lvl5pPr>
              <a:lnSpc>
                <a:spcPct val="150000"/>
              </a:lnSpc>
              <a:buClr>
                <a:schemeClr val="accent4"/>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1"/>
          </p:nvPr>
        </p:nvSpPr>
        <p:spPr>
          <a:xfrm>
            <a:off x="451376" y="4558661"/>
            <a:ext cx="4253628" cy="152349"/>
          </a:xfrm>
        </p:spPr>
        <p:txBody>
          <a:bodyPr/>
          <a:lstStyle>
            <a:lvl1pPr marL="0" indent="0">
              <a:buNone/>
              <a:defRPr sz="1100"/>
            </a:lvl1pPr>
          </a:lstStyle>
          <a:p>
            <a:pPr lvl="0"/>
            <a:r>
              <a:rPr lang="en-US" dirty="0" smtClean="0"/>
              <a:t>Click to edit Master text styles</a:t>
            </a:r>
          </a:p>
        </p:txBody>
      </p:sp>
      <p:sp>
        <p:nvSpPr>
          <p:cNvPr id="3" name="Oval 2"/>
          <p:cNvSpPr/>
          <p:nvPr userDrawn="1"/>
        </p:nvSpPr>
        <p:spPr bwMode="auto">
          <a:xfrm>
            <a:off x="8567219" y="4629150"/>
            <a:ext cx="271877" cy="271877"/>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8" name="Title 7"/>
          <p:cNvSpPr>
            <a:spLocks noGrp="1"/>
          </p:cNvSpPr>
          <p:nvPr>
            <p:ph type="title"/>
          </p:nvPr>
        </p:nvSpPr>
        <p:spPr>
          <a:xfrm>
            <a:off x="437859" y="147245"/>
            <a:ext cx="8363938" cy="872728"/>
          </a:xfrm>
        </p:spPr>
        <p:txBody>
          <a:bodyPr/>
          <a:lstStyle/>
          <a:p>
            <a:r>
              <a:rPr lang="en-US" smtClean="0"/>
              <a:t>Click to edit Master title style</a:t>
            </a:r>
            <a:endParaRPr lang="pt-PT"/>
          </a:p>
        </p:txBody>
      </p:sp>
      <p:sp>
        <p:nvSpPr>
          <p:cNvPr id="32" name="Footer Placeholder 31"/>
          <p:cNvSpPr>
            <a:spLocks noGrp="1"/>
          </p:cNvSpPr>
          <p:nvPr>
            <p:ph type="ftr" sz="quarter" idx="13"/>
          </p:nvPr>
        </p:nvSpPr>
        <p:spPr>
          <a:xfrm>
            <a:off x="6629400" y="4705350"/>
            <a:ext cx="2895600" cy="152400"/>
          </a:xfrm>
        </p:spPr>
        <p:txBody>
          <a:bodyPr anchor="ctr"/>
          <a:lstStyle/>
          <a:p>
            <a:r>
              <a:rPr lang="pt-PT" noProof="0" dirty="0" smtClean="0"/>
              <a:t>www.devscope.net</a:t>
            </a:r>
            <a:endParaRPr lang="pt-PT" noProof="0" dirty="0"/>
          </a:p>
        </p:txBody>
      </p:sp>
      <p:sp>
        <p:nvSpPr>
          <p:cNvPr id="33" name="Slide Number Placeholder 32"/>
          <p:cNvSpPr>
            <a:spLocks noGrp="1"/>
          </p:cNvSpPr>
          <p:nvPr>
            <p:ph type="sldNum" sz="quarter" idx="14"/>
          </p:nvPr>
        </p:nvSpPr>
        <p:spPr>
          <a:xfrm>
            <a:off x="7636357" y="4676568"/>
            <a:ext cx="2133600" cy="181182"/>
          </a:xfrm>
        </p:spPr>
        <p:txBody>
          <a:bodyPr anchor="ctr"/>
          <a:lstStyle>
            <a:lvl1pPr>
              <a:defRPr sz="700">
                <a:solidFill>
                  <a:schemeClr val="bg1"/>
                </a:solidFill>
              </a:defRPr>
            </a:lvl1pPr>
          </a:lstStyle>
          <a:p>
            <a:fld id="{406BA5C3-4A3D-4FA7-8EA0-AB15012EA744}" type="slidenum">
              <a:rPr lang="pt-PT" smtClean="0"/>
              <a:pPr/>
              <a:t>‹#›</a:t>
            </a:fld>
            <a:endParaRPr lang="pt-PT"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7859" y="147245"/>
            <a:ext cx="8363938" cy="872728"/>
          </a:xfrm>
        </p:spPr>
        <p:txBody>
          <a:bodyPr/>
          <a:lstStyle/>
          <a:p>
            <a:r>
              <a:rPr lang="en-US" dirty="0" smtClean="0"/>
              <a:t>Click to edit Master title style</a:t>
            </a:r>
            <a:endParaRPr lang="pt-PT" dirty="0"/>
          </a:p>
        </p:txBody>
      </p:sp>
      <p:sp>
        <p:nvSpPr>
          <p:cNvPr id="7" name="Oval 6"/>
          <p:cNvSpPr/>
          <p:nvPr userDrawn="1"/>
        </p:nvSpPr>
        <p:spPr bwMode="auto">
          <a:xfrm>
            <a:off x="8567219" y="4629150"/>
            <a:ext cx="271877" cy="271877"/>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8" name="Footer Placeholder 31"/>
          <p:cNvSpPr>
            <a:spLocks noGrp="1"/>
          </p:cNvSpPr>
          <p:nvPr>
            <p:ph type="ftr" sz="quarter" idx="13"/>
          </p:nvPr>
        </p:nvSpPr>
        <p:spPr>
          <a:xfrm>
            <a:off x="6629400" y="4705350"/>
            <a:ext cx="2895600" cy="152400"/>
          </a:xfrm>
        </p:spPr>
        <p:txBody>
          <a:bodyPr anchor="ctr"/>
          <a:lstStyle/>
          <a:p>
            <a:r>
              <a:rPr lang="pt-PT" noProof="0" dirty="0" smtClean="0"/>
              <a:t>www.devscope.net</a:t>
            </a:r>
            <a:endParaRPr lang="pt-PT" noProof="0" dirty="0"/>
          </a:p>
        </p:txBody>
      </p:sp>
      <p:sp>
        <p:nvSpPr>
          <p:cNvPr id="9" name="Slide Number Placeholder 32"/>
          <p:cNvSpPr>
            <a:spLocks noGrp="1"/>
          </p:cNvSpPr>
          <p:nvPr>
            <p:ph type="sldNum" sz="quarter" idx="14"/>
          </p:nvPr>
        </p:nvSpPr>
        <p:spPr>
          <a:xfrm>
            <a:off x="7636357" y="4674497"/>
            <a:ext cx="2133600" cy="181182"/>
          </a:xfrm>
        </p:spPr>
        <p:txBody>
          <a:bodyPr anchor="ctr"/>
          <a:lstStyle>
            <a:lvl1pPr>
              <a:defRPr sz="700">
                <a:solidFill>
                  <a:schemeClr val="bg1"/>
                </a:solidFill>
              </a:defRPr>
            </a:lvl1pPr>
          </a:lstStyle>
          <a:p>
            <a:fld id="{406BA5C3-4A3D-4FA7-8EA0-AB15012EA744}" type="slidenum">
              <a:rPr lang="pt-PT" smtClean="0"/>
              <a:pPr/>
              <a:t>‹#›</a:t>
            </a:fld>
            <a:endParaRPr lang="pt-PT" dirty="0"/>
          </a:p>
        </p:txBody>
      </p:sp>
      <p:sp>
        <p:nvSpPr>
          <p:cNvPr id="11" name="Subtitle 2"/>
          <p:cNvSpPr>
            <a:spLocks noGrp="1"/>
          </p:cNvSpPr>
          <p:nvPr>
            <p:ph type="subTitle" idx="1" hasCustomPrompt="1"/>
          </p:nvPr>
        </p:nvSpPr>
        <p:spPr>
          <a:xfrm>
            <a:off x="437858" y="1047750"/>
            <a:ext cx="8401238" cy="457200"/>
          </a:xfrm>
        </p:spPr>
        <p:txBody>
          <a:bodyPr>
            <a:normAutofit/>
          </a:bodyPr>
          <a:lstStyle>
            <a:lvl1pPr marL="0" indent="0" algn="l">
              <a:buNone/>
              <a:defRPr sz="1500" b="1">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Placeholder 4"/>
          <p:cNvSpPr>
            <a:spLocks noGrp="1"/>
          </p:cNvSpPr>
          <p:nvPr>
            <p:ph type="body" sz="quarter" idx="10"/>
          </p:nvPr>
        </p:nvSpPr>
        <p:spPr>
          <a:xfrm>
            <a:off x="437858" y="1568157"/>
            <a:ext cx="8363938" cy="2908593"/>
          </a:xfrm>
        </p:spPr>
        <p:txBody>
          <a:bodyPr/>
          <a:lstStyle>
            <a:lvl1pPr marL="0" indent="0">
              <a:lnSpc>
                <a:spcPct val="150000"/>
              </a:lnSpc>
              <a:buClr>
                <a:schemeClr val="accent4"/>
              </a:buClr>
              <a:buNone/>
              <a:defRPr/>
            </a:lvl1pPr>
            <a:lvl2pPr marL="345327" indent="0">
              <a:lnSpc>
                <a:spcPct val="150000"/>
              </a:lnSpc>
              <a:buClr>
                <a:schemeClr val="accent4"/>
              </a:buClr>
              <a:buNone/>
              <a:defRPr/>
            </a:lvl2pPr>
            <a:lvl3pPr marL="641833" indent="0">
              <a:lnSpc>
                <a:spcPct val="150000"/>
              </a:lnSpc>
              <a:buClr>
                <a:schemeClr val="accent4"/>
              </a:buClr>
              <a:buNone/>
              <a:defRPr/>
            </a:lvl3pPr>
            <a:lvl4pPr marL="944292" indent="0">
              <a:lnSpc>
                <a:spcPct val="150000"/>
              </a:lnSpc>
              <a:buClr>
                <a:schemeClr val="accent4"/>
              </a:buClr>
              <a:buNone/>
              <a:defRPr/>
            </a:lvl4pPr>
            <a:lvl5pPr marL="1203883" indent="0">
              <a:lnSpc>
                <a:spcPct val="150000"/>
              </a:lnSpc>
              <a:buClr>
                <a:schemeClr val="accent4"/>
              </a:buClr>
              <a:buNone/>
              <a:defRPr/>
            </a:lvl5pPr>
          </a:lstStyle>
          <a:p>
            <a:pPr lvl="0"/>
            <a:r>
              <a:rPr lang="en-US" dirty="0" smtClean="0"/>
              <a:t>Click to edit Master text styles</a:t>
            </a:r>
          </a:p>
        </p:txBody>
      </p:sp>
    </p:spTree>
    <p:extLst>
      <p:ext uri="{BB962C8B-B14F-4D97-AF65-F5344CB8AC3E}">
        <p14:creationId xmlns:p14="http://schemas.microsoft.com/office/powerpoint/2010/main" val="408663825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7" name="Content Placeholder 6"/>
          <p:cNvSpPr>
            <a:spLocks noGrp="1"/>
          </p:cNvSpPr>
          <p:nvPr>
            <p:ph sz="quarter" idx="13"/>
          </p:nvPr>
        </p:nvSpPr>
        <p:spPr>
          <a:xfrm>
            <a:off x="762000" y="1809750"/>
            <a:ext cx="3505200" cy="2819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
        <p:nvSpPr>
          <p:cNvPr id="9" name="Content Placeholder 8"/>
          <p:cNvSpPr>
            <a:spLocks noGrp="1"/>
          </p:cNvSpPr>
          <p:nvPr>
            <p:ph sz="quarter" idx="14"/>
          </p:nvPr>
        </p:nvSpPr>
        <p:spPr>
          <a:xfrm>
            <a:off x="4800600" y="1809750"/>
            <a:ext cx="3657600" cy="2895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t-PT" dirty="0"/>
          </a:p>
        </p:txBody>
      </p:sp>
      <p:sp>
        <p:nvSpPr>
          <p:cNvPr id="13" name="Text Placeholder 12"/>
          <p:cNvSpPr>
            <a:spLocks noGrp="1"/>
          </p:cNvSpPr>
          <p:nvPr>
            <p:ph type="body" sz="quarter" idx="15"/>
          </p:nvPr>
        </p:nvSpPr>
        <p:spPr>
          <a:xfrm>
            <a:off x="644106" y="1123950"/>
            <a:ext cx="3437626" cy="457199"/>
          </a:xfrm>
          <a:solidFill>
            <a:srgbClr val="2BAD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45720" bIns="91440" numCol="1" spcCol="0" rtlCol="0" fromWordArt="0" anchor="t" anchorCtr="0" forceAA="0" compatLnSpc="1">
            <a:prstTxWarp prst="textNoShape">
              <a:avLst/>
            </a:prstTxWarp>
            <a:noAutofit/>
          </a:bodyPr>
          <a:lstStyle>
            <a:lvl1pPr marL="0" indent="0" algn="ctr">
              <a:buNone/>
              <a:defRPr lang="en-US" dirty="0" smtClean="0"/>
            </a:lvl1pPr>
            <a:lvl2pPr>
              <a:defRPr lang="en-US" sz="1800" dirty="0" smtClean="0">
                <a:solidFill>
                  <a:schemeClr val="lt1"/>
                </a:solidFill>
              </a:defRPr>
            </a:lvl2pPr>
            <a:lvl3pPr>
              <a:defRPr lang="en-US" sz="1800" dirty="0" smtClean="0">
                <a:solidFill>
                  <a:schemeClr val="lt1"/>
                </a:solidFill>
              </a:defRPr>
            </a:lvl3pPr>
            <a:lvl4pPr>
              <a:defRPr lang="en-US" sz="1800" dirty="0" smtClean="0">
                <a:solidFill>
                  <a:schemeClr val="lt1"/>
                </a:solidFill>
              </a:defRPr>
            </a:lvl4pPr>
            <a:lvl5pPr>
              <a:defRPr lang="pt-PT" sz="1800" dirty="0">
                <a:solidFill>
                  <a:schemeClr val="lt1"/>
                </a:solidFill>
              </a:defRPr>
            </a:lvl5pPr>
          </a:lstStyle>
          <a:p>
            <a:pPr marL="0" lvl="0" algn="ctr" defTabSz="914099" fontAlgn="base">
              <a:spcBef>
                <a:spcPct val="0"/>
              </a:spcBef>
              <a:spcAft>
                <a:spcPct val="0"/>
              </a:spcAft>
            </a:pPr>
            <a:r>
              <a:rPr lang="en-US" dirty="0" smtClean="0"/>
              <a:t>Click to edit Master text styles</a:t>
            </a:r>
          </a:p>
        </p:txBody>
      </p:sp>
      <p:sp>
        <p:nvSpPr>
          <p:cNvPr id="14" name="Text Placeholder 12"/>
          <p:cNvSpPr>
            <a:spLocks noGrp="1"/>
          </p:cNvSpPr>
          <p:nvPr>
            <p:ph type="body" sz="quarter" idx="16"/>
          </p:nvPr>
        </p:nvSpPr>
        <p:spPr>
          <a:xfrm>
            <a:off x="4724400" y="1123950"/>
            <a:ext cx="3437626" cy="457199"/>
          </a:xfrm>
          <a:solidFill>
            <a:srgbClr val="2BADD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45720" bIns="91440" numCol="1" spcCol="0" rtlCol="0" fromWordArt="0" anchor="t" anchorCtr="0" forceAA="0" compatLnSpc="1">
            <a:prstTxWarp prst="textNoShape">
              <a:avLst/>
            </a:prstTxWarp>
            <a:noAutofit/>
          </a:bodyPr>
          <a:lstStyle>
            <a:lvl1pPr marL="0" indent="0" algn="ctr">
              <a:buNone/>
              <a:defRPr lang="en-US" dirty="0" smtClean="0"/>
            </a:lvl1pPr>
            <a:lvl2pPr>
              <a:defRPr lang="en-US" sz="1800" dirty="0" smtClean="0">
                <a:solidFill>
                  <a:schemeClr val="lt1"/>
                </a:solidFill>
              </a:defRPr>
            </a:lvl2pPr>
            <a:lvl3pPr>
              <a:defRPr lang="en-US" sz="1800" dirty="0" smtClean="0">
                <a:solidFill>
                  <a:schemeClr val="lt1"/>
                </a:solidFill>
              </a:defRPr>
            </a:lvl3pPr>
            <a:lvl4pPr>
              <a:defRPr lang="en-US" sz="1800" dirty="0" smtClean="0">
                <a:solidFill>
                  <a:schemeClr val="lt1"/>
                </a:solidFill>
              </a:defRPr>
            </a:lvl4pPr>
            <a:lvl5pPr>
              <a:defRPr lang="pt-PT" sz="1800" dirty="0">
                <a:solidFill>
                  <a:schemeClr val="lt1"/>
                </a:solidFill>
              </a:defRPr>
            </a:lvl5pPr>
          </a:lstStyle>
          <a:p>
            <a:pPr marL="0" lvl="0" algn="ctr" defTabSz="914099" fontAlgn="base">
              <a:spcBef>
                <a:spcPct val="0"/>
              </a:spcBef>
              <a:spcAft>
                <a:spcPct val="0"/>
              </a:spcAft>
            </a:pPr>
            <a:r>
              <a:rPr lang="en-US" dirty="0" smtClean="0"/>
              <a:t>Click to edit Master text styles</a:t>
            </a:r>
          </a:p>
        </p:txBody>
      </p:sp>
      <p:sp>
        <p:nvSpPr>
          <p:cNvPr id="16" name="Oval 15"/>
          <p:cNvSpPr/>
          <p:nvPr userDrawn="1"/>
        </p:nvSpPr>
        <p:spPr bwMode="auto">
          <a:xfrm>
            <a:off x="8567219" y="4629150"/>
            <a:ext cx="271877" cy="271877"/>
          </a:xfrm>
          <a:prstGeom prst="ellipse">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17" name="Footer Placeholder 31"/>
          <p:cNvSpPr>
            <a:spLocks noGrp="1"/>
          </p:cNvSpPr>
          <p:nvPr>
            <p:ph type="ftr" sz="quarter" idx="17"/>
          </p:nvPr>
        </p:nvSpPr>
        <p:spPr>
          <a:xfrm>
            <a:off x="6629400" y="4705350"/>
            <a:ext cx="2895600" cy="152400"/>
          </a:xfrm>
        </p:spPr>
        <p:txBody>
          <a:bodyPr anchor="ctr"/>
          <a:lstStyle/>
          <a:p>
            <a:r>
              <a:rPr lang="pt-PT" noProof="0" dirty="0" smtClean="0"/>
              <a:t>www.devscope.net</a:t>
            </a:r>
            <a:endParaRPr lang="pt-PT" noProof="0" dirty="0"/>
          </a:p>
        </p:txBody>
      </p:sp>
      <p:sp>
        <p:nvSpPr>
          <p:cNvPr id="18" name="Slide Number Placeholder 32"/>
          <p:cNvSpPr>
            <a:spLocks noGrp="1"/>
          </p:cNvSpPr>
          <p:nvPr>
            <p:ph type="sldNum" sz="quarter" idx="18"/>
          </p:nvPr>
        </p:nvSpPr>
        <p:spPr>
          <a:xfrm>
            <a:off x="7636357" y="4676568"/>
            <a:ext cx="2133600" cy="181182"/>
          </a:xfrm>
        </p:spPr>
        <p:txBody>
          <a:bodyPr anchor="ctr"/>
          <a:lstStyle>
            <a:lvl1pPr>
              <a:defRPr sz="700">
                <a:solidFill>
                  <a:schemeClr val="bg1"/>
                </a:solidFill>
              </a:defRPr>
            </a:lvl1pPr>
          </a:lstStyle>
          <a:p>
            <a:fld id="{406BA5C3-4A3D-4FA7-8EA0-AB15012EA744}" type="slidenum">
              <a:rPr lang="pt-PT" smtClean="0"/>
              <a:pPr/>
              <a:t>‹#›</a:t>
            </a:fld>
            <a:endParaRPr lang="pt-PT" dirty="0"/>
          </a:p>
        </p:txBody>
      </p:sp>
    </p:spTree>
    <p:extLst>
      <p:ext uri="{BB962C8B-B14F-4D97-AF65-F5344CB8AC3E}">
        <p14:creationId xmlns:p14="http://schemas.microsoft.com/office/powerpoint/2010/main" val="15742472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4" name="Rectangle 3"/>
          <p:cNvSpPr/>
          <p:nvPr userDrawn="1"/>
        </p:nvSpPr>
        <p:spPr bwMode="auto">
          <a:xfrm>
            <a:off x="0" y="3562350"/>
            <a:ext cx="9144000" cy="165735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chemeClr val="bg1"/>
              </a:solidFill>
            </a:endParaRPr>
          </a:p>
        </p:txBody>
      </p:sp>
      <p:sp>
        <p:nvSpPr>
          <p:cNvPr id="6" name="Title 1"/>
          <p:cNvSpPr>
            <a:spLocks noGrp="1"/>
          </p:cNvSpPr>
          <p:nvPr>
            <p:ph type="ctrTitle"/>
          </p:nvPr>
        </p:nvSpPr>
        <p:spPr>
          <a:xfrm>
            <a:off x="762000" y="2141089"/>
            <a:ext cx="7696200" cy="1345061"/>
          </a:xfrm>
        </p:spPr>
        <p:txBody>
          <a:bodyPr/>
          <a:lstStyle>
            <a:lvl1pPr algn="l">
              <a:defRPr/>
            </a:lvl1pPr>
          </a:lstStyle>
          <a:p>
            <a:r>
              <a:rPr lang="en-US" dirty="0" smtClean="0"/>
              <a:t>Click to edit Master title style</a:t>
            </a:r>
            <a:endParaRPr lang="en-US" dirty="0"/>
          </a:p>
        </p:txBody>
      </p:sp>
      <p:sp>
        <p:nvSpPr>
          <p:cNvPr id="7" name="Subtitle 2"/>
          <p:cNvSpPr>
            <a:spLocks noGrp="1"/>
          </p:cNvSpPr>
          <p:nvPr>
            <p:ph type="subTitle" idx="1"/>
          </p:nvPr>
        </p:nvSpPr>
        <p:spPr>
          <a:xfrm>
            <a:off x="762000" y="3638550"/>
            <a:ext cx="7696200" cy="1219200"/>
          </a:xfrm>
        </p:spPr>
        <p:txBody>
          <a:bodyPr/>
          <a:lstStyle>
            <a:lvl1pPr marL="0" indent="0" algn="l">
              <a:buNone/>
              <a:defRPr>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970928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25010"/>
          <a:stretch/>
        </p:blipFill>
        <p:spPr bwMode="auto">
          <a:xfrm>
            <a:off x="0" y="1"/>
            <a:ext cx="9145277" cy="5143500"/>
          </a:xfrm>
          <a:prstGeom prst="rect">
            <a:avLst/>
          </a:prstGeom>
          <a:noFill/>
          <a:ln>
            <a:noFill/>
          </a:ln>
          <a:extLst/>
        </p:spPr>
      </p:pic>
      <p:sp>
        <p:nvSpPr>
          <p:cNvPr id="2" name="Title 1"/>
          <p:cNvSpPr>
            <a:spLocks noGrp="1"/>
          </p:cNvSpPr>
          <p:nvPr>
            <p:ph type="ctrTitle"/>
          </p:nvPr>
        </p:nvSpPr>
        <p:spPr>
          <a:xfrm>
            <a:off x="0" y="1850231"/>
            <a:ext cx="9144000" cy="1443038"/>
          </a:xfrm>
        </p:spPr>
        <p:txBody>
          <a:bodyPr anchor="ctr" anchorCtr="1">
            <a:normAutofit/>
          </a:bodyPr>
          <a:lstStyle>
            <a:lvl1pPr algn="l">
              <a:lnSpc>
                <a:spcPts val="4507"/>
              </a:lnSpc>
              <a:defRPr kumimoji="0" lang="en-US" sz="5400" b="0" i="0" u="none" strike="noStrike" kern="1200" cap="none" spc="-150" normalizeH="0" baseline="0" noProof="0" dirty="0">
                <a:ln>
                  <a:noFill/>
                </a:ln>
                <a:solidFill>
                  <a:schemeClr val="bg1"/>
                </a:solidFill>
                <a:effectLst/>
                <a:uLnTx/>
                <a:uFillTx/>
                <a:latin typeface="Segoe UI Light"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0"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5649994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s Slide">
    <p:bg bwMode="gray">
      <p:bgPr>
        <a:solidFill>
          <a:schemeClr val="tx1">
            <a:alpha val="96000"/>
          </a:schemeClr>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a:xfrm>
            <a:off x="2702867" y="2542475"/>
            <a:ext cx="4002733" cy="457200"/>
          </a:xfrm>
        </p:spPr>
        <p:txBody>
          <a:bodyPr anchor="ctr">
            <a:noAutofit/>
          </a:bodyPr>
          <a:lstStyle>
            <a:lvl1pPr marL="0" indent="0" algn="r">
              <a:buNone/>
              <a:defRPr sz="2800" baseline="0">
                <a:solidFill>
                  <a:schemeClr val="bg1">
                    <a:alpha val="99000"/>
                  </a:schemeClr>
                </a:solidFill>
                <a:latin typeface="Segoe UI Light" pitchFamily="34" charset="0"/>
              </a:defRPr>
            </a:lvl1pPr>
          </a:lstStyle>
          <a:p>
            <a:pPr lvl="0"/>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21795" y="2521388"/>
            <a:ext cx="1447800" cy="507562"/>
          </a:xfrm>
          <a:prstGeom prst="rect">
            <a:avLst/>
          </a:prstGeom>
        </p:spPr>
      </p:pic>
      <p:sp>
        <p:nvSpPr>
          <p:cNvPr id="6" name="Text Placeholder 12"/>
          <p:cNvSpPr>
            <a:spLocks noGrp="1"/>
          </p:cNvSpPr>
          <p:nvPr>
            <p:ph type="body" sz="quarter" idx="11"/>
          </p:nvPr>
        </p:nvSpPr>
        <p:spPr>
          <a:xfrm>
            <a:off x="2702867" y="3105150"/>
            <a:ext cx="4002733" cy="304800"/>
          </a:xfrm>
        </p:spPr>
        <p:txBody>
          <a:bodyPr anchor="ctr">
            <a:noAutofit/>
          </a:bodyPr>
          <a:lstStyle>
            <a:lvl1pPr marL="0" indent="0" algn="r">
              <a:buNone/>
              <a:defRPr sz="1800" baseline="0">
                <a:solidFill>
                  <a:schemeClr val="bg1">
                    <a:alpha val="99000"/>
                  </a:schemeClr>
                </a:solidFill>
                <a:latin typeface="Segoe UI Light" pitchFamily="34" charset="0"/>
              </a:defRPr>
            </a:lvl1pPr>
          </a:lstStyle>
          <a:p>
            <a:pPr lvl="0"/>
            <a:endParaRPr lang="en-US" dirty="0" smtClean="0"/>
          </a:p>
        </p:txBody>
      </p:sp>
      <p:sp>
        <p:nvSpPr>
          <p:cNvPr id="7" name="Text Placeholder 12"/>
          <p:cNvSpPr>
            <a:spLocks noGrp="1"/>
          </p:cNvSpPr>
          <p:nvPr>
            <p:ph type="body" sz="quarter" idx="12"/>
          </p:nvPr>
        </p:nvSpPr>
        <p:spPr>
          <a:xfrm>
            <a:off x="2702867" y="3409950"/>
            <a:ext cx="4002733" cy="838200"/>
          </a:xfrm>
        </p:spPr>
        <p:txBody>
          <a:bodyPr anchor="t">
            <a:noAutofit/>
          </a:bodyPr>
          <a:lstStyle>
            <a:lvl1pPr marL="0" indent="0" algn="r">
              <a:lnSpc>
                <a:spcPct val="100000"/>
              </a:lnSpc>
              <a:buNone/>
              <a:defRPr sz="1200" baseline="0">
                <a:solidFill>
                  <a:schemeClr val="bg1">
                    <a:alpha val="99000"/>
                  </a:schemeClr>
                </a:solidFill>
                <a:latin typeface="Segoe UI Light" pitchFamily="34" charset="0"/>
              </a:defRPr>
            </a:lvl1pPr>
          </a:lstStyle>
          <a:p>
            <a:pPr lvl="0"/>
            <a:endParaRPr lang="en-US" dirty="0" smtClean="0"/>
          </a:p>
        </p:txBody>
      </p:sp>
      <p:sp>
        <p:nvSpPr>
          <p:cNvPr id="8" name="Text Placeholder 12"/>
          <p:cNvSpPr>
            <a:spLocks noGrp="1"/>
          </p:cNvSpPr>
          <p:nvPr>
            <p:ph type="body" sz="quarter" idx="13"/>
          </p:nvPr>
        </p:nvSpPr>
        <p:spPr>
          <a:xfrm>
            <a:off x="190500" y="4572000"/>
            <a:ext cx="8763000" cy="438150"/>
          </a:xfrm>
        </p:spPr>
        <p:txBody>
          <a:bodyPr anchor="t">
            <a:noAutofit/>
          </a:bodyPr>
          <a:lstStyle>
            <a:lvl1pPr marL="0" indent="0" algn="just">
              <a:lnSpc>
                <a:spcPct val="150000"/>
              </a:lnSpc>
              <a:buNone/>
              <a:defRPr sz="600" baseline="0">
                <a:solidFill>
                  <a:schemeClr val="bg1">
                    <a:lumMod val="50000"/>
                    <a:alpha val="99000"/>
                  </a:schemeClr>
                </a:solidFill>
                <a:latin typeface="Segoe UI Light" pitchFamily="34" charset="0"/>
              </a:defRPr>
            </a:lvl1pPr>
          </a:lstStyle>
          <a:p>
            <a:pPr lvl="0"/>
            <a:endParaRPr lang="en-US" dirty="0" smtClean="0"/>
          </a:p>
        </p:txBody>
      </p:sp>
    </p:spTree>
    <p:extLst>
      <p:ext uri="{BB962C8B-B14F-4D97-AF65-F5344CB8AC3E}">
        <p14:creationId xmlns:p14="http://schemas.microsoft.com/office/powerpoint/2010/main" val="148275258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7859" y="147245"/>
            <a:ext cx="8363938" cy="872728"/>
          </a:xfrm>
          <a:prstGeom prst="rect">
            <a:avLst/>
          </a:prstGeom>
        </p:spPr>
        <p:txBody>
          <a:bodyPr vert="horz" wrap="square" lIns="0" tIns="0" rIns="0" bIns="0" rtlCol="0" anchor="b" anchorCtr="0">
            <a:noAutofit/>
          </a:bodyPr>
          <a:lstStyle/>
          <a:p>
            <a:r>
              <a:rPr lang="pt-PT" noProof="0" dirty="0" err="1" smtClean="0"/>
              <a:t>Click</a:t>
            </a:r>
            <a:r>
              <a:rPr lang="pt-PT" noProof="0" dirty="0" smtClean="0"/>
              <a:t> to </a:t>
            </a:r>
            <a:r>
              <a:rPr lang="pt-PT" noProof="0" dirty="0" err="1" smtClean="0"/>
              <a:t>edit</a:t>
            </a:r>
            <a:r>
              <a:rPr lang="pt-PT" noProof="0" dirty="0" smtClean="0"/>
              <a:t> </a:t>
            </a:r>
            <a:r>
              <a:rPr lang="pt-PT" noProof="0" dirty="0" err="1" smtClean="0"/>
              <a:t>Master</a:t>
            </a:r>
            <a:r>
              <a:rPr lang="pt-PT" noProof="0" dirty="0" smtClean="0"/>
              <a:t> </a:t>
            </a:r>
            <a:r>
              <a:rPr lang="pt-PT" noProof="0" dirty="0" err="1" smtClean="0"/>
              <a:t>title</a:t>
            </a:r>
            <a:r>
              <a:rPr lang="pt-PT" noProof="0" dirty="0" smtClean="0"/>
              <a:t> </a:t>
            </a:r>
            <a:r>
              <a:rPr lang="pt-PT" noProof="0" dirty="0" err="1" smtClean="0"/>
              <a:t>style</a:t>
            </a:r>
            <a:endParaRPr lang="pt-PT" noProof="0" dirty="0"/>
          </a:p>
        </p:txBody>
      </p:sp>
      <p:sp>
        <p:nvSpPr>
          <p:cNvPr id="3" name="Text Placeholder 2"/>
          <p:cNvSpPr>
            <a:spLocks noGrp="1"/>
          </p:cNvSpPr>
          <p:nvPr>
            <p:ph type="body" idx="1"/>
          </p:nvPr>
        </p:nvSpPr>
        <p:spPr>
          <a:xfrm>
            <a:off x="454001" y="1263356"/>
            <a:ext cx="8363937" cy="3441993"/>
          </a:xfrm>
          <a:prstGeom prst="rect">
            <a:avLst/>
          </a:prstGeom>
        </p:spPr>
        <p:txBody>
          <a:bodyPr vert="horz" wrap="square" lIns="0" tIns="0" rIns="0" bIns="0" rtlCol="0">
            <a:normAutofit/>
          </a:bodyPr>
          <a:lstStyle/>
          <a:p>
            <a:pPr lvl="0"/>
            <a:r>
              <a:rPr lang="pt-PT" noProof="0" dirty="0" err="1" smtClean="0"/>
              <a:t>Click</a:t>
            </a:r>
            <a:r>
              <a:rPr lang="pt-PT" noProof="0" dirty="0" smtClean="0"/>
              <a:t> to </a:t>
            </a:r>
            <a:r>
              <a:rPr lang="pt-PT" noProof="0" dirty="0" err="1" smtClean="0"/>
              <a:t>edit</a:t>
            </a:r>
            <a:r>
              <a:rPr lang="pt-PT" noProof="0" dirty="0" smtClean="0"/>
              <a:t> </a:t>
            </a:r>
            <a:r>
              <a:rPr lang="pt-PT" noProof="0" dirty="0" err="1" smtClean="0"/>
              <a:t>Master</a:t>
            </a:r>
            <a:r>
              <a:rPr lang="pt-PT" noProof="0" dirty="0" smtClean="0"/>
              <a:t> </a:t>
            </a:r>
            <a:r>
              <a:rPr lang="pt-PT" noProof="0" dirty="0" err="1" smtClean="0"/>
              <a:t>text</a:t>
            </a:r>
            <a:r>
              <a:rPr lang="pt-PT" noProof="0" dirty="0" smtClean="0"/>
              <a:t> </a:t>
            </a:r>
            <a:r>
              <a:rPr lang="pt-PT" noProof="0" dirty="0" err="1" smtClean="0"/>
              <a:t>styles</a:t>
            </a:r>
            <a:endParaRPr lang="pt-PT" noProof="0" dirty="0" smtClean="0"/>
          </a:p>
          <a:p>
            <a:pPr lvl="1"/>
            <a:r>
              <a:rPr lang="pt-PT" noProof="0" dirty="0" err="1" smtClean="0"/>
              <a:t>Second</a:t>
            </a:r>
            <a:r>
              <a:rPr lang="pt-PT" noProof="0" dirty="0" smtClean="0"/>
              <a:t> </a:t>
            </a:r>
            <a:r>
              <a:rPr lang="pt-PT" noProof="0" dirty="0" err="1" smtClean="0"/>
              <a:t>level</a:t>
            </a:r>
            <a:endParaRPr lang="pt-PT" noProof="0" dirty="0" smtClean="0"/>
          </a:p>
          <a:p>
            <a:pPr lvl="2"/>
            <a:r>
              <a:rPr lang="pt-PT" noProof="0" dirty="0" err="1" smtClean="0"/>
              <a:t>Third</a:t>
            </a:r>
            <a:r>
              <a:rPr lang="pt-PT" noProof="0" dirty="0" smtClean="0"/>
              <a:t> </a:t>
            </a:r>
            <a:r>
              <a:rPr lang="pt-PT" noProof="0" dirty="0" err="1" smtClean="0"/>
              <a:t>level</a:t>
            </a:r>
            <a:endParaRPr lang="pt-PT" noProof="0" dirty="0" smtClean="0"/>
          </a:p>
          <a:p>
            <a:pPr lvl="3"/>
            <a:r>
              <a:rPr lang="pt-PT" noProof="0" dirty="0" err="1" smtClean="0"/>
              <a:t>Fourth</a:t>
            </a:r>
            <a:r>
              <a:rPr lang="pt-PT" noProof="0" dirty="0" smtClean="0"/>
              <a:t> </a:t>
            </a:r>
            <a:r>
              <a:rPr lang="pt-PT" noProof="0" dirty="0" err="1" smtClean="0"/>
              <a:t>level</a:t>
            </a:r>
            <a:endParaRPr lang="pt-PT" noProof="0" dirty="0" smtClean="0"/>
          </a:p>
          <a:p>
            <a:pPr lvl="4"/>
            <a:r>
              <a:rPr lang="pt-PT" noProof="0" dirty="0" err="1" smtClean="0"/>
              <a:t>Fifth</a:t>
            </a:r>
            <a:r>
              <a:rPr lang="pt-PT" noProof="0" dirty="0" smtClean="0"/>
              <a:t> </a:t>
            </a:r>
            <a:r>
              <a:rPr lang="pt-PT" noProof="0" dirty="0" err="1" smtClean="0"/>
              <a:t>level</a:t>
            </a:r>
            <a:endParaRPr lang="pt-PT" noProof="0" dirty="0"/>
          </a:p>
        </p:txBody>
      </p:sp>
      <p:sp>
        <p:nvSpPr>
          <p:cNvPr id="4" name="Date Placeholder 3"/>
          <p:cNvSpPr>
            <a:spLocks noGrp="1"/>
          </p:cNvSpPr>
          <p:nvPr>
            <p:ph type="dt" sz="half" idx="2"/>
          </p:nvPr>
        </p:nvSpPr>
        <p:spPr>
          <a:xfrm>
            <a:off x="533400" y="4888706"/>
            <a:ext cx="2133600" cy="273844"/>
          </a:xfrm>
          <a:prstGeom prst="rect">
            <a:avLst/>
          </a:prstGeom>
        </p:spPr>
        <p:txBody>
          <a:bodyPr anchor="b"/>
          <a:lstStyle>
            <a:lvl1pPr algn="ctr">
              <a:defRPr sz="800">
                <a:solidFill>
                  <a:schemeClr val="tx1">
                    <a:lumMod val="75000"/>
                    <a:lumOff val="25000"/>
                  </a:schemeClr>
                </a:solidFill>
              </a:defRPr>
            </a:lvl1pPr>
          </a:lstStyle>
          <a:p>
            <a:fld id="{DA97B450-6A9F-4603-BB85-9F7704CBB83E}" type="datetime1">
              <a:rPr lang="pt-PT" noProof="0" smtClean="0"/>
              <a:t>27-09-2012</a:t>
            </a:fld>
            <a:endParaRPr lang="pt-PT" noProof="0" dirty="0"/>
          </a:p>
        </p:txBody>
      </p:sp>
      <p:sp>
        <p:nvSpPr>
          <p:cNvPr id="5" name="Footer Placeholder 4"/>
          <p:cNvSpPr>
            <a:spLocks noGrp="1"/>
          </p:cNvSpPr>
          <p:nvPr>
            <p:ph type="ftr" sz="quarter" idx="3"/>
          </p:nvPr>
        </p:nvSpPr>
        <p:spPr>
          <a:xfrm>
            <a:off x="3200400" y="4888706"/>
            <a:ext cx="2895600" cy="273844"/>
          </a:xfrm>
          <a:prstGeom prst="rect">
            <a:avLst/>
          </a:prstGeom>
        </p:spPr>
        <p:txBody>
          <a:bodyPr anchor="b"/>
          <a:lstStyle>
            <a:lvl1pPr algn="ctr">
              <a:defRPr sz="800">
                <a:solidFill>
                  <a:schemeClr val="tx1">
                    <a:lumMod val="75000"/>
                    <a:lumOff val="25000"/>
                  </a:schemeClr>
                </a:solidFill>
              </a:defRPr>
            </a:lvl1pPr>
          </a:lstStyle>
          <a:p>
            <a:r>
              <a:rPr lang="pt-PT" noProof="0" smtClean="0"/>
              <a:t>www.devscope.net</a:t>
            </a:r>
            <a:endParaRPr lang="pt-PT" noProof="0"/>
          </a:p>
        </p:txBody>
      </p:sp>
      <p:sp>
        <p:nvSpPr>
          <p:cNvPr id="6" name="Slide Number Placeholder 5"/>
          <p:cNvSpPr>
            <a:spLocks noGrp="1"/>
          </p:cNvSpPr>
          <p:nvPr>
            <p:ph type="sldNum" sz="quarter" idx="4"/>
          </p:nvPr>
        </p:nvSpPr>
        <p:spPr>
          <a:xfrm>
            <a:off x="6629400" y="4888706"/>
            <a:ext cx="2133600" cy="273844"/>
          </a:xfrm>
          <a:prstGeom prst="rect">
            <a:avLst/>
          </a:prstGeom>
        </p:spPr>
        <p:txBody>
          <a:bodyPr anchor="b"/>
          <a:lstStyle>
            <a:lvl1pPr algn="ctr">
              <a:defRPr sz="800">
                <a:solidFill>
                  <a:schemeClr val="tx1">
                    <a:lumMod val="75000"/>
                    <a:lumOff val="25000"/>
                  </a:schemeClr>
                </a:solidFill>
              </a:defRPr>
            </a:lvl1pPr>
          </a:lstStyle>
          <a:p>
            <a:fld id="{406BA5C3-4A3D-4FA7-8EA0-AB15012EA744}" type="slidenum">
              <a:rPr lang="pt-PT" noProof="0" smtClean="0"/>
              <a:pPr/>
              <a:t>‹#›</a:t>
            </a:fld>
            <a:endParaRPr lang="pt-PT" noProof="0"/>
          </a:p>
        </p:txBody>
      </p:sp>
    </p:spTree>
  </p:cSld>
  <p:clrMap bg1="lt1" tx1="dk1" bg2="lt2" tx2="dk2" accent1="accent1" accent2="accent2" accent3="accent3" accent4="accent4" accent5="accent5" accent6="accent6" hlink="hlink" folHlink="folHlink"/>
  <p:sldLayoutIdLst>
    <p:sldLayoutId id="2147483686" r:id="rId1"/>
    <p:sldLayoutId id="2147483702" r:id="rId2"/>
    <p:sldLayoutId id="2147483668" r:id="rId3"/>
    <p:sldLayoutId id="2147483700" r:id="rId4"/>
    <p:sldLayoutId id="2147483703" r:id="rId5"/>
    <p:sldLayoutId id="2147483666" r:id="rId6"/>
    <p:sldLayoutId id="2147483689" r:id="rId7"/>
    <p:sldLayoutId id="2147483681" r:id="rId8"/>
    <p:sldLayoutId id="2147483701" r:id="rId9"/>
  </p:sldLayoutIdLst>
  <p:transition>
    <p:fade/>
  </p:transition>
  <p:timing>
    <p:tnLst>
      <p:par>
        <p:cTn id="1" dur="indefinite" restart="never" nodeType="tmRoot"/>
      </p:par>
    </p:tnLst>
  </p:timing>
  <p:hf hdr="0" dt="0"/>
  <p:txStyles>
    <p:titleStyle>
      <a:lvl1pPr algn="l" defTabSz="685864" rtl="0" eaLnBrk="1" latinLnBrk="0" hangingPunct="1">
        <a:lnSpc>
          <a:spcPct val="90000"/>
        </a:lnSpc>
        <a:spcBef>
          <a:spcPct val="0"/>
        </a:spcBef>
        <a:buNone/>
        <a:defRPr lang="en-US" sz="3600"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345327" indent="-345327" algn="l" defTabSz="685864" rtl="0" eaLnBrk="1" latinLnBrk="0" hangingPunct="1">
        <a:lnSpc>
          <a:spcPct val="150000"/>
        </a:lnSpc>
        <a:spcBef>
          <a:spcPct val="20000"/>
        </a:spcBef>
        <a:buClr>
          <a:srgbClr val="EE700C"/>
        </a:buClr>
        <a:buSzPct val="90000"/>
        <a:buFont typeface="Arial" pitchFamily="34" charset="0"/>
        <a:buChar char="•"/>
        <a:defRPr sz="1800" kern="1200">
          <a:solidFill>
            <a:schemeClr val="tx1">
              <a:lumMod val="75000"/>
              <a:lumOff val="25000"/>
              <a:alpha val="99000"/>
            </a:schemeClr>
          </a:solidFill>
          <a:latin typeface="+mn-lt"/>
          <a:ea typeface="+mn-ea"/>
          <a:cs typeface="+mn-cs"/>
        </a:defRPr>
      </a:lvl1pPr>
      <a:lvl2pPr marL="641833" indent="-296506" algn="l" defTabSz="685864" rtl="0" eaLnBrk="1" latinLnBrk="0" hangingPunct="1">
        <a:lnSpc>
          <a:spcPct val="150000"/>
        </a:lnSpc>
        <a:spcBef>
          <a:spcPct val="20000"/>
        </a:spcBef>
        <a:buClr>
          <a:srgbClr val="EE700C"/>
        </a:buClr>
        <a:buSzPct val="90000"/>
        <a:buFont typeface="Arial" pitchFamily="34" charset="0"/>
        <a:buChar char="•"/>
        <a:defRPr sz="1500" kern="1200">
          <a:solidFill>
            <a:schemeClr val="tx1">
              <a:lumMod val="75000"/>
              <a:lumOff val="25000"/>
              <a:alpha val="99000"/>
            </a:schemeClr>
          </a:solidFill>
          <a:latin typeface="+mn-lt"/>
          <a:ea typeface="+mn-ea"/>
          <a:cs typeface="+mn-cs"/>
        </a:defRPr>
      </a:lvl2pPr>
      <a:lvl3pPr marL="944292" indent="-302459" algn="l" defTabSz="685864" rtl="0" eaLnBrk="1" latinLnBrk="0" hangingPunct="1">
        <a:lnSpc>
          <a:spcPct val="150000"/>
        </a:lnSpc>
        <a:spcBef>
          <a:spcPct val="20000"/>
        </a:spcBef>
        <a:buClr>
          <a:srgbClr val="EE700C"/>
        </a:buClr>
        <a:buSzPct val="90000"/>
        <a:buFont typeface="Arial" pitchFamily="34" charset="0"/>
        <a:buChar char="•"/>
        <a:defRPr sz="1400" kern="1200">
          <a:solidFill>
            <a:schemeClr val="tx1">
              <a:lumMod val="75000"/>
              <a:lumOff val="25000"/>
              <a:alpha val="99000"/>
            </a:schemeClr>
          </a:solidFill>
          <a:latin typeface="+mn-lt"/>
          <a:ea typeface="+mn-ea"/>
          <a:cs typeface="+mn-cs"/>
        </a:defRPr>
      </a:lvl3pPr>
      <a:lvl4pPr marL="1203883" indent="-259591" algn="l" defTabSz="685864" rtl="0" eaLnBrk="1" latinLnBrk="0" hangingPunct="1">
        <a:lnSpc>
          <a:spcPct val="15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4pPr>
      <a:lvl5pPr marL="1456329" indent="-252446" algn="l" defTabSz="685864" rtl="0" eaLnBrk="1" latinLnBrk="0" hangingPunct="1">
        <a:lnSpc>
          <a:spcPct val="15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25.png"/><Relationship Id="rId10" Type="http://schemas.openxmlformats.org/officeDocument/2006/relationships/image" Target="../media/image28.png"/><Relationship Id="rId4" Type="http://schemas.microsoft.com/office/2007/relationships/hdphoto" Target="../media/hdphoto1.wdp"/><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27.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hyperlink" Target="http://social.msdn.microsoft.com/Forums/en-US/servicebuslabs/threads" TargetMode="External"/><Relationship Id="rId3" Type="http://schemas.openxmlformats.org/officeDocument/2006/relationships/hyperlink" Target="http://blogs.msdn.com/b/windowsazure/archive/2011/12/16/announcing-the-service-bus-eai-amp-edi-labs-release.aspx" TargetMode="External"/><Relationship Id="rId7" Type="http://schemas.openxmlformats.org/officeDocument/2006/relationships/hyperlink" Target="http://msdn.microsoft.com/en-us/library/windowsazure/hh689864.aspx" TargetMode="External"/><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hyperlink" Target="http://www.microsoft.com/download/en/details.aspx?displaylang=en&amp;id=17691" TargetMode="External"/><Relationship Id="rId5" Type="http://schemas.openxmlformats.org/officeDocument/2006/relationships/hyperlink" Target="https://edi.appfabriclabs.com/" TargetMode="External"/><Relationship Id="rId4" Type="http://schemas.openxmlformats.org/officeDocument/2006/relationships/hyperlink" Target="https://portal.appfabriclabs.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9.png"/><Relationship Id="rId7" Type="http://schemas.openxmlformats.org/officeDocument/2006/relationships/hyperlink" Target="http://pt.linkedin.com/in/sandropereir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twitter.com/sandro_asp" TargetMode="External"/><Relationship Id="rId5" Type="http://schemas.openxmlformats.org/officeDocument/2006/relationships/hyperlink" Target="http://sandroaspbiztalkblog.wordpress.com/" TargetMode="External"/><Relationship Id="rId10" Type="http://schemas.openxmlformats.org/officeDocument/2006/relationships/image" Target="../media/image11.png"/><Relationship Id="rId4" Type="http://schemas.openxmlformats.org/officeDocument/2006/relationships/hyperlink" Target="mailto:sandro.pereira@devscope.net" TargetMode="External"/><Relationship Id="rId9" Type="http://schemas.openxmlformats.org/officeDocument/2006/relationships/hyperlink" Target="http://www.devscope.ne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hyperlink" Target="http://msdn.microsoft.com/en-us/library/windowsazure/hh689760.aspx"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go.microsoft.com/fwlink/?LinkId=235057" TargetMode="External"/><Relationship Id="rId5" Type="http://schemas.openxmlformats.org/officeDocument/2006/relationships/hyperlink" Target="https://edi.appfabriclabs.com/" TargetMode="External"/><Relationship Id="rId4" Type="http://schemas.openxmlformats.org/officeDocument/2006/relationships/hyperlink" Target="https://portal.appfabriclabs.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hyperlink" Target="http://sandroaspbiztalkblog.wordpress.com/" TargetMode="External"/><Relationship Id="rId7" Type="http://schemas.openxmlformats.org/officeDocument/2006/relationships/hyperlink" Target="http://netponto.org/membro/sandro-pereira/" TargetMode="Externa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hyperlink" Target="http://www.biztalkbrasil.com.br/" TargetMode="External"/><Relationship Id="rId5" Type="http://schemas.openxmlformats.org/officeDocument/2006/relationships/hyperlink" Target="http://social.msdn.microsoft.com/profile/sandro%20pereira/" TargetMode="External"/><Relationship Id="rId4" Type="http://schemas.openxmlformats.org/officeDocument/2006/relationships/hyperlink" Target="https://mvp.support.microsoft.com/profile/Sandro.Pereir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6296" r="62840" b="83704"/>
          <a:stretch/>
        </p:blipFill>
        <p:spPr bwMode="auto">
          <a:xfrm>
            <a:off x="108385" y="-123825"/>
            <a:ext cx="1225115" cy="58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0" y="4783500"/>
            <a:ext cx="9144000" cy="36000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pt-PT" sz="2200" dirty="0" smtClean="0">
              <a:solidFill>
                <a:schemeClr val="tx1"/>
              </a:solidFill>
            </a:endParaRPr>
          </a:p>
        </p:txBody>
      </p:sp>
      <p:grpSp>
        <p:nvGrpSpPr>
          <p:cNvPr id="3" name="Group 2"/>
          <p:cNvGrpSpPr/>
          <p:nvPr/>
        </p:nvGrpSpPr>
        <p:grpSpPr>
          <a:xfrm>
            <a:off x="2100181" y="4855500"/>
            <a:ext cx="4943639" cy="216000"/>
            <a:chOff x="2057400" y="4855500"/>
            <a:chExt cx="4943639" cy="216000"/>
          </a:xfrm>
        </p:grpSpPr>
        <p:grpSp>
          <p:nvGrpSpPr>
            <p:cNvPr id="2051" name="Group 2050"/>
            <p:cNvGrpSpPr/>
            <p:nvPr/>
          </p:nvGrpSpPr>
          <p:grpSpPr>
            <a:xfrm>
              <a:off x="4625951" y="4855500"/>
              <a:ext cx="914400" cy="216000"/>
              <a:chOff x="5486400" y="4855500"/>
              <a:chExt cx="914400" cy="216000"/>
            </a:xfrm>
          </p:grpSpPr>
          <p:sp>
            <p:nvSpPr>
              <p:cNvPr id="30" name="Subtitle 3"/>
              <p:cNvSpPr txBox="1">
                <a:spLocks/>
              </p:cNvSpPr>
              <p:nvPr/>
            </p:nvSpPr>
            <p:spPr>
              <a:xfrm>
                <a:off x="5791200" y="4890578"/>
                <a:ext cx="609600" cy="145844"/>
              </a:xfrm>
              <a:prstGeom prst="rect">
                <a:avLst/>
              </a:prstGeom>
            </p:spPr>
            <p:txBody>
              <a:bodyPr vert="horz" wrap="square" lIns="0" tIns="0" rIns="0" bIns="0" rtlCol="0" anchor="ctr">
                <a:normAutofit/>
              </a:bodyPr>
              <a:lstStyle>
                <a:lvl1pPr marL="0" indent="0" algn="ctr" defTabSz="685864" rtl="0" eaLnBrk="1" latinLnBrk="0" hangingPunct="1">
                  <a:lnSpc>
                    <a:spcPct val="90000"/>
                  </a:lnSpc>
                  <a:spcBef>
                    <a:spcPct val="20000"/>
                  </a:spcBef>
                  <a:buClr>
                    <a:srgbClr val="EE700C"/>
                  </a:buClr>
                  <a:buSzPct val="90000"/>
                  <a:buFont typeface="Arial" pitchFamily="34" charset="0"/>
                  <a:buNone/>
                  <a:defRPr sz="1800" kern="1200">
                    <a:solidFill>
                      <a:schemeClr val="tx1">
                        <a:tint val="75000"/>
                      </a:schemeClr>
                    </a:solidFill>
                    <a:latin typeface="+mn-lt"/>
                    <a:ea typeface="+mn-ea"/>
                    <a:cs typeface="+mn-cs"/>
                  </a:defRPr>
                </a:lvl1pPr>
                <a:lvl2pPr marL="457200" indent="0" algn="ctr" defTabSz="685864" rtl="0" eaLnBrk="1" latinLnBrk="0" hangingPunct="1">
                  <a:lnSpc>
                    <a:spcPct val="9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914400" indent="0" algn="ctr" defTabSz="685864" rtl="0" eaLnBrk="1" latinLnBrk="0" hangingPunct="1">
                  <a:lnSpc>
                    <a:spcPct val="9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3716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8288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22860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l"/>
                <a:r>
                  <a:rPr lang="pt-PT" sz="800" dirty="0" smtClean="0">
                    <a:solidFill>
                      <a:schemeClr val="bg1"/>
                    </a:solidFill>
                  </a:rPr>
                  <a:t>26-09-2012</a:t>
                </a:r>
              </a:p>
            </p:txBody>
          </p:sp>
          <p:pic>
            <p:nvPicPr>
              <p:cNvPr id="3075" name="Picture 3" descr="C:\Users\sgomes.DEVSCOPE\Documents\SoniaGomes\Projectos\WindowsPhone 7\Icons\metrostation_by_yankoa-d312tty\PNG\Communications\White\MB_0000_calenda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4855500"/>
                <a:ext cx="216000" cy="21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p:cNvGrpSpPr/>
            <p:nvPr/>
          </p:nvGrpSpPr>
          <p:grpSpPr>
            <a:xfrm>
              <a:off x="2057400" y="4855500"/>
              <a:ext cx="762000" cy="216000"/>
              <a:chOff x="2514600" y="4855500"/>
              <a:chExt cx="762000" cy="216000"/>
            </a:xfrm>
          </p:grpSpPr>
          <p:sp>
            <p:nvSpPr>
              <p:cNvPr id="25" name="Subtitle 3"/>
              <p:cNvSpPr txBox="1">
                <a:spLocks/>
              </p:cNvSpPr>
              <p:nvPr/>
            </p:nvSpPr>
            <p:spPr>
              <a:xfrm>
                <a:off x="2819400" y="4890578"/>
                <a:ext cx="457200" cy="145844"/>
              </a:xfrm>
              <a:prstGeom prst="rect">
                <a:avLst/>
              </a:prstGeom>
            </p:spPr>
            <p:txBody>
              <a:bodyPr vert="horz" wrap="square" lIns="0" tIns="0" rIns="0" bIns="0" rtlCol="0" anchor="ctr">
                <a:normAutofit/>
              </a:bodyPr>
              <a:lstStyle>
                <a:lvl1pPr marL="0" indent="0" algn="ctr" defTabSz="685864" rtl="0" eaLnBrk="1" latinLnBrk="0" hangingPunct="1">
                  <a:lnSpc>
                    <a:spcPct val="90000"/>
                  </a:lnSpc>
                  <a:spcBef>
                    <a:spcPct val="20000"/>
                  </a:spcBef>
                  <a:buClr>
                    <a:srgbClr val="EE700C"/>
                  </a:buClr>
                  <a:buSzPct val="90000"/>
                  <a:buFont typeface="Arial" pitchFamily="34" charset="0"/>
                  <a:buNone/>
                  <a:defRPr sz="1800" kern="1200">
                    <a:solidFill>
                      <a:schemeClr val="tx1">
                        <a:tint val="75000"/>
                      </a:schemeClr>
                    </a:solidFill>
                    <a:latin typeface="+mn-lt"/>
                    <a:ea typeface="+mn-ea"/>
                    <a:cs typeface="+mn-cs"/>
                  </a:defRPr>
                </a:lvl1pPr>
                <a:lvl2pPr marL="457200" indent="0" algn="ctr" defTabSz="685864" rtl="0" eaLnBrk="1" latinLnBrk="0" hangingPunct="1">
                  <a:lnSpc>
                    <a:spcPct val="9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914400" indent="0" algn="ctr" defTabSz="685864" rtl="0" eaLnBrk="1" latinLnBrk="0" hangingPunct="1">
                  <a:lnSpc>
                    <a:spcPct val="9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3716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8288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22860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l"/>
                <a:r>
                  <a:rPr lang="pt-PT" sz="800" dirty="0" smtClean="0">
                    <a:solidFill>
                      <a:schemeClr val="bg1"/>
                    </a:solidFill>
                  </a:rPr>
                  <a:t>DevScope</a:t>
                </a:r>
              </a:p>
            </p:txBody>
          </p:sp>
          <p:pic>
            <p:nvPicPr>
              <p:cNvPr id="3077" name="Picture 5" descr="C:\Users\sgomes.DEVSCOPE\Documents\SoniaGomes\Projectos\Devscope\Branding\Template powerpoint\v2\D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4600" y="4855500"/>
                <a:ext cx="216000" cy="21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9" name="Group 2048"/>
            <p:cNvGrpSpPr/>
            <p:nvPr/>
          </p:nvGrpSpPr>
          <p:grpSpPr>
            <a:xfrm>
              <a:off x="3146450" y="4855500"/>
              <a:ext cx="1152451" cy="216000"/>
              <a:chOff x="3876749" y="4855500"/>
              <a:chExt cx="1152451" cy="216000"/>
            </a:xfrm>
          </p:grpSpPr>
          <p:sp>
            <p:nvSpPr>
              <p:cNvPr id="27" name="Subtitle 3"/>
              <p:cNvSpPr txBox="1">
                <a:spLocks/>
              </p:cNvSpPr>
              <p:nvPr/>
            </p:nvSpPr>
            <p:spPr>
              <a:xfrm>
                <a:off x="4191000" y="4890578"/>
                <a:ext cx="838200" cy="145844"/>
              </a:xfrm>
              <a:prstGeom prst="rect">
                <a:avLst/>
              </a:prstGeom>
            </p:spPr>
            <p:txBody>
              <a:bodyPr vert="horz" wrap="square" lIns="0" tIns="0" rIns="0" bIns="0" rtlCol="0" anchor="ctr">
                <a:normAutofit/>
              </a:bodyPr>
              <a:lstStyle>
                <a:lvl1pPr marL="0" indent="0" algn="ctr" defTabSz="685864" rtl="0" eaLnBrk="1" latinLnBrk="0" hangingPunct="1">
                  <a:lnSpc>
                    <a:spcPct val="90000"/>
                  </a:lnSpc>
                  <a:spcBef>
                    <a:spcPct val="20000"/>
                  </a:spcBef>
                  <a:buClr>
                    <a:srgbClr val="EE700C"/>
                  </a:buClr>
                  <a:buSzPct val="90000"/>
                  <a:buFont typeface="Arial" pitchFamily="34" charset="0"/>
                  <a:buNone/>
                  <a:defRPr sz="1800" kern="1200">
                    <a:solidFill>
                      <a:schemeClr val="tx1">
                        <a:tint val="75000"/>
                      </a:schemeClr>
                    </a:solidFill>
                    <a:latin typeface="+mn-lt"/>
                    <a:ea typeface="+mn-ea"/>
                    <a:cs typeface="+mn-cs"/>
                  </a:defRPr>
                </a:lvl1pPr>
                <a:lvl2pPr marL="457200" indent="0" algn="ctr" defTabSz="685864" rtl="0" eaLnBrk="1" latinLnBrk="0" hangingPunct="1">
                  <a:lnSpc>
                    <a:spcPct val="9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914400" indent="0" algn="ctr" defTabSz="685864" rtl="0" eaLnBrk="1" latinLnBrk="0" hangingPunct="1">
                  <a:lnSpc>
                    <a:spcPct val="9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3716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8288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22860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l"/>
                <a:r>
                  <a:rPr lang="en-US" sz="800" dirty="0" smtClean="0">
                    <a:solidFill>
                      <a:schemeClr val="bg1"/>
                    </a:solidFill>
                  </a:rPr>
                  <a:t>Innovation Event</a:t>
                </a:r>
                <a:endParaRPr lang="en-US" sz="800" dirty="0">
                  <a:solidFill>
                    <a:schemeClr val="bg1"/>
                  </a:solidFill>
                </a:endParaRPr>
              </a:p>
            </p:txBody>
          </p:sp>
          <p:pic>
            <p:nvPicPr>
              <p:cNvPr id="3079" name="Picture 7" descr="C:\Users\sgomes.DEVSCOPE\Documents\SoniaGomes\Projectos\Devscope\Branding\Template powerpoint\v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76749" y="4855500"/>
                <a:ext cx="216000" cy="21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2" name="Group 2051"/>
            <p:cNvGrpSpPr/>
            <p:nvPr/>
          </p:nvGrpSpPr>
          <p:grpSpPr>
            <a:xfrm>
              <a:off x="5867400" y="4855500"/>
              <a:ext cx="1133639" cy="216000"/>
              <a:chOff x="6714961" y="4855500"/>
              <a:chExt cx="1133639" cy="216000"/>
            </a:xfrm>
          </p:grpSpPr>
          <p:pic>
            <p:nvPicPr>
              <p:cNvPr id="3078" name="Picture 6" descr="C:\Users\sgomes.DEVSCOPE\Documents\SoniaGomes\Projectos\WindowsPhone 7\Icons\Windows_Phone_7_Icons_by_yankoa\png\peopl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14961" y="4855500"/>
                <a:ext cx="216000" cy="216000"/>
              </a:xfrm>
              <a:prstGeom prst="rect">
                <a:avLst/>
              </a:prstGeom>
              <a:noFill/>
              <a:extLst>
                <a:ext uri="{909E8E84-426E-40DD-AFC4-6F175D3DCCD1}">
                  <a14:hiddenFill xmlns:a14="http://schemas.microsoft.com/office/drawing/2010/main">
                    <a:solidFill>
                      <a:srgbClr val="FFFFFF"/>
                    </a:solidFill>
                  </a14:hiddenFill>
                </a:ext>
              </a:extLst>
            </p:spPr>
          </p:pic>
          <p:sp>
            <p:nvSpPr>
              <p:cNvPr id="36" name="Subtitle 3"/>
              <p:cNvSpPr txBox="1">
                <a:spLocks/>
              </p:cNvSpPr>
              <p:nvPr/>
            </p:nvSpPr>
            <p:spPr>
              <a:xfrm>
                <a:off x="7010400" y="4890578"/>
                <a:ext cx="838200" cy="145844"/>
              </a:xfrm>
              <a:prstGeom prst="rect">
                <a:avLst/>
              </a:prstGeom>
            </p:spPr>
            <p:txBody>
              <a:bodyPr vert="horz" wrap="square" lIns="0" tIns="0" rIns="0" bIns="0" rtlCol="0" anchor="ctr">
                <a:normAutofit/>
              </a:bodyPr>
              <a:lstStyle>
                <a:lvl1pPr marL="0" indent="0" algn="ctr" defTabSz="685864" rtl="0" eaLnBrk="1" latinLnBrk="0" hangingPunct="1">
                  <a:lnSpc>
                    <a:spcPct val="90000"/>
                  </a:lnSpc>
                  <a:spcBef>
                    <a:spcPct val="20000"/>
                  </a:spcBef>
                  <a:buClr>
                    <a:srgbClr val="EE700C"/>
                  </a:buClr>
                  <a:buSzPct val="90000"/>
                  <a:buFont typeface="Arial" pitchFamily="34" charset="0"/>
                  <a:buNone/>
                  <a:defRPr sz="1800" kern="1200">
                    <a:solidFill>
                      <a:schemeClr val="tx1">
                        <a:tint val="75000"/>
                      </a:schemeClr>
                    </a:solidFill>
                    <a:latin typeface="+mn-lt"/>
                    <a:ea typeface="+mn-ea"/>
                    <a:cs typeface="+mn-cs"/>
                  </a:defRPr>
                </a:lvl1pPr>
                <a:lvl2pPr marL="457200" indent="0" algn="ctr" defTabSz="685864" rtl="0" eaLnBrk="1" latinLnBrk="0" hangingPunct="1">
                  <a:lnSpc>
                    <a:spcPct val="9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914400" indent="0" algn="ctr" defTabSz="685864" rtl="0" eaLnBrk="1" latinLnBrk="0" hangingPunct="1">
                  <a:lnSpc>
                    <a:spcPct val="9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3716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828800" indent="0" algn="ctr" defTabSz="685864" rtl="0" eaLnBrk="1" latinLnBrk="0" hangingPunct="1">
                  <a:lnSpc>
                    <a:spcPct val="9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22860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7432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32004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365760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l"/>
                <a:r>
                  <a:rPr lang="pt-PT" sz="800" dirty="0" smtClean="0">
                    <a:solidFill>
                      <a:schemeClr val="bg1"/>
                    </a:solidFill>
                  </a:rPr>
                  <a:t>Sandro Pereira</a:t>
                </a:r>
              </a:p>
            </p:txBody>
          </p:sp>
        </p:grpSp>
      </p:grpSp>
      <p:sp>
        <p:nvSpPr>
          <p:cNvPr id="22" name="Title 1"/>
          <p:cNvSpPr>
            <a:spLocks noGrp="1"/>
          </p:cNvSpPr>
          <p:nvPr>
            <p:ph type="ctrTitle"/>
          </p:nvPr>
        </p:nvSpPr>
        <p:spPr/>
        <p:txBody>
          <a:bodyPr/>
          <a:lstStyle/>
          <a:p>
            <a:r>
              <a:rPr lang="en-US" dirty="0" smtClean="0"/>
              <a:t>Azure Service Bus EAI/EDI</a:t>
            </a:r>
            <a:endParaRPr lang="en-US" dirty="0"/>
          </a:p>
        </p:txBody>
      </p:sp>
      <p:pic>
        <p:nvPicPr>
          <p:cNvPr id="1026" name="Picture 2" descr="C:\Users\sgomes.DEVSCOPE\Documents\Projects\Sandro Pereira\bouvet-event.png"/>
          <p:cNvPicPr>
            <a:picLocks noChangeAspect="1" noChangeArrowheads="1"/>
          </p:cNvPicPr>
          <p:nvPr/>
        </p:nvPicPr>
        <p:blipFill>
          <a:blip r:embed="rId8">
            <a:clrChange>
              <a:clrFrom>
                <a:srgbClr val="ACC4D1"/>
              </a:clrFrom>
              <a:clrTo>
                <a:srgbClr val="ACC4D1">
                  <a:alpha val="0"/>
                </a:srgbClr>
              </a:clrTo>
            </a:clrChange>
            <a:extLst>
              <a:ext uri="{28A0092B-C50C-407E-A947-70E740481C1C}">
                <a14:useLocalDpi xmlns:a14="http://schemas.microsoft.com/office/drawing/2010/main" val="0"/>
              </a:ext>
            </a:extLst>
          </a:blip>
          <a:stretch>
            <a:fillRect/>
          </a:stretch>
        </p:blipFill>
        <p:spPr bwMode="auto">
          <a:xfrm>
            <a:off x="2919413" y="2457450"/>
            <a:ext cx="3305175" cy="2171700"/>
          </a:xfrm>
          <a:prstGeom prst="rect">
            <a:avLst/>
          </a:prstGeom>
          <a:solidFill>
            <a:schemeClr val="accent1"/>
          </a:solidFill>
        </p:spPr>
      </p:pic>
    </p:spTree>
    <p:extLst>
      <p:ext uri="{BB962C8B-B14F-4D97-AF65-F5344CB8AC3E}">
        <p14:creationId xmlns:p14="http://schemas.microsoft.com/office/powerpoint/2010/main" val="3056601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424" y="387350"/>
            <a:ext cx="5601803" cy="203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smtClean="0"/>
              <a:t>Queues</a:t>
            </a:r>
            <a:endParaRPr lang="en-US"/>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10</a:t>
            </a:fld>
            <a:endParaRPr lang="pt-PT" dirty="0"/>
          </a:p>
        </p:txBody>
      </p:sp>
      <p:sp>
        <p:nvSpPr>
          <p:cNvPr id="7" name="Rectangle 6"/>
          <p:cNvSpPr/>
          <p:nvPr/>
        </p:nvSpPr>
        <p:spPr bwMode="auto">
          <a:xfrm>
            <a:off x="2587849" y="2419350"/>
            <a:ext cx="3834952"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b="1" dirty="0">
                <a:gradFill>
                  <a:gsLst>
                    <a:gs pos="0">
                      <a:srgbClr val="FFFFFF"/>
                    </a:gs>
                    <a:gs pos="100000">
                      <a:srgbClr val="FFFFFF"/>
                    </a:gs>
                  </a:gsLst>
                  <a:lin ang="5400000" scaled="0"/>
                </a:gradFill>
                <a:latin typeface="Segoe UI Light" pitchFamily="34" charset="0"/>
              </a:rPr>
              <a:t>Load </a:t>
            </a:r>
            <a:r>
              <a:rPr lang="en-US" sz="2000" b="1" dirty="0" smtClean="0">
                <a:gradFill>
                  <a:gsLst>
                    <a:gs pos="0">
                      <a:srgbClr val="FFFFFF"/>
                    </a:gs>
                    <a:gs pos="100000">
                      <a:srgbClr val="FFFFFF"/>
                    </a:gs>
                  </a:gsLst>
                  <a:lin ang="5400000" scaled="0"/>
                </a:gradFill>
                <a:latin typeface="Segoe UI Light" pitchFamily="34" charset="0"/>
              </a:rPr>
              <a:t>Balancing</a:t>
            </a:r>
          </a:p>
          <a:p>
            <a:pPr defTabSz="914099" fontAlgn="base">
              <a:spcBef>
                <a:spcPct val="0"/>
              </a:spcBef>
              <a:spcAft>
                <a:spcPct val="0"/>
              </a:spcAft>
            </a:pPr>
            <a:r>
              <a:rPr lang="en-US" sz="1400" dirty="0">
                <a:gradFill>
                  <a:gsLst>
                    <a:gs pos="0">
                      <a:srgbClr val="FFFFFF"/>
                    </a:gs>
                    <a:gs pos="100000">
                      <a:srgbClr val="FFFFFF"/>
                    </a:gs>
                  </a:gsLst>
                  <a:lin ang="5400000" scaled="0"/>
                </a:gradFill>
                <a:latin typeface="+mj-lt"/>
              </a:rPr>
              <a:t>Multiple receivers compete for messages on the same queue (or subscription). Provides automatic load balancing of work to receivers volunteering for jobs.</a:t>
            </a:r>
          </a:p>
          <a:p>
            <a:pPr defTabSz="914099" fontAlgn="base">
              <a:spcBef>
                <a:spcPct val="0"/>
              </a:spcBef>
              <a:spcAft>
                <a:spcPct val="0"/>
              </a:spcAft>
            </a:pPr>
            <a:r>
              <a:rPr lang="en-US" sz="1400" dirty="0">
                <a:gradFill>
                  <a:gsLst>
                    <a:gs pos="0">
                      <a:srgbClr val="FFFFFF"/>
                    </a:gs>
                    <a:gs pos="100000">
                      <a:srgbClr val="FFFFFF"/>
                    </a:gs>
                  </a:gsLst>
                  <a:lin ang="5400000" scaled="0"/>
                </a:gradFill>
                <a:latin typeface="+mj-lt"/>
              </a:rPr>
              <a:t>Observing the queue length allows </a:t>
            </a:r>
            <a:r>
              <a:rPr lang="en-US" sz="1400" dirty="0" smtClean="0">
                <a:gradFill>
                  <a:gsLst>
                    <a:gs pos="0">
                      <a:srgbClr val="FFFFFF"/>
                    </a:gs>
                    <a:gs pos="100000">
                      <a:srgbClr val="FFFFFF"/>
                    </a:gs>
                  </a:gsLst>
                  <a:lin ang="5400000" scaled="0"/>
                </a:gradFill>
                <a:latin typeface="+mj-lt"/>
              </a:rPr>
              <a:t/>
            </a:r>
            <a:br>
              <a:rPr lang="en-US" sz="1400" dirty="0" smtClean="0">
                <a:gradFill>
                  <a:gsLst>
                    <a:gs pos="0">
                      <a:srgbClr val="FFFFFF"/>
                    </a:gs>
                    <a:gs pos="100000">
                      <a:srgbClr val="FFFFFF"/>
                    </a:gs>
                  </a:gsLst>
                  <a:lin ang="5400000" scaled="0"/>
                </a:gradFill>
                <a:latin typeface="+mj-lt"/>
              </a:rPr>
            </a:br>
            <a:r>
              <a:rPr lang="en-US" sz="1400" dirty="0" smtClean="0">
                <a:gradFill>
                  <a:gsLst>
                    <a:gs pos="0">
                      <a:srgbClr val="FFFFFF"/>
                    </a:gs>
                    <a:gs pos="100000">
                      <a:srgbClr val="FFFFFF"/>
                    </a:gs>
                  </a:gsLst>
                  <a:lin ang="5400000" scaled="0"/>
                </a:gradFill>
                <a:latin typeface="+mj-lt"/>
              </a:rPr>
              <a:t>to </a:t>
            </a:r>
            <a:r>
              <a:rPr lang="en-US" sz="1400" dirty="0">
                <a:gradFill>
                  <a:gsLst>
                    <a:gs pos="0">
                      <a:srgbClr val="FFFFFF"/>
                    </a:gs>
                    <a:gs pos="100000">
                      <a:srgbClr val="FFFFFF"/>
                    </a:gs>
                  </a:gsLst>
                  <a:lin ang="5400000" scaled="0"/>
                </a:gradFill>
                <a:latin typeface="+mj-lt"/>
              </a:rPr>
              <a:t>determine whether more receivers </a:t>
            </a:r>
            <a:r>
              <a:rPr lang="en-US" sz="1400" dirty="0" smtClean="0">
                <a:gradFill>
                  <a:gsLst>
                    <a:gs pos="0">
                      <a:srgbClr val="FFFFFF"/>
                    </a:gs>
                    <a:gs pos="100000">
                      <a:srgbClr val="FFFFFF"/>
                    </a:gs>
                  </a:gsLst>
                  <a:lin ang="5400000" scaled="0"/>
                </a:gradFill>
                <a:latin typeface="+mj-lt"/>
              </a:rPr>
              <a:t/>
            </a:r>
            <a:br>
              <a:rPr lang="en-US" sz="1400" dirty="0" smtClean="0">
                <a:gradFill>
                  <a:gsLst>
                    <a:gs pos="0">
                      <a:srgbClr val="FFFFFF"/>
                    </a:gs>
                    <a:gs pos="100000">
                      <a:srgbClr val="FFFFFF"/>
                    </a:gs>
                  </a:gsLst>
                  <a:lin ang="5400000" scaled="0"/>
                </a:gradFill>
                <a:latin typeface="+mj-lt"/>
              </a:rPr>
            </a:br>
            <a:r>
              <a:rPr lang="en-US" sz="1400" dirty="0" smtClean="0">
                <a:gradFill>
                  <a:gsLst>
                    <a:gs pos="0">
                      <a:srgbClr val="FFFFFF"/>
                    </a:gs>
                    <a:gs pos="100000">
                      <a:srgbClr val="FFFFFF"/>
                    </a:gs>
                  </a:gsLst>
                  <a:lin ang="5400000" scaled="0"/>
                </a:gradFill>
                <a:latin typeface="+mj-lt"/>
              </a:rPr>
              <a:t>are </a:t>
            </a:r>
            <a:r>
              <a:rPr lang="en-US" sz="1400" dirty="0">
                <a:gradFill>
                  <a:gsLst>
                    <a:gs pos="0">
                      <a:srgbClr val="FFFFFF"/>
                    </a:gs>
                    <a:gs pos="100000">
                      <a:srgbClr val="FFFFFF"/>
                    </a:gs>
                  </a:gsLst>
                  <a:lin ang="5400000" scaled="0"/>
                </a:gradFill>
                <a:latin typeface="+mj-lt"/>
              </a:rPr>
              <a:t>required.</a:t>
            </a:r>
          </a:p>
        </p:txBody>
      </p:sp>
    </p:spTree>
    <p:extLst>
      <p:ext uri="{BB962C8B-B14F-4D97-AF65-F5344CB8AC3E}">
        <p14:creationId xmlns:p14="http://schemas.microsoft.com/office/powerpoint/2010/main" val="338555035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Topics</a:t>
            </a:r>
            <a:endParaRPr lang="en-US"/>
          </a:p>
        </p:txBody>
      </p:sp>
      <p:sp>
        <p:nvSpPr>
          <p:cNvPr id="6" name="Slide Number Placeholder 5"/>
          <p:cNvSpPr>
            <a:spLocks noGrp="1"/>
          </p:cNvSpPr>
          <p:nvPr>
            <p:ph type="sldNum" sz="quarter" idx="14"/>
          </p:nvPr>
        </p:nvSpPr>
        <p:spPr/>
        <p:txBody>
          <a:bodyPr/>
          <a:lstStyle/>
          <a:p>
            <a:fld id="{406BA5C3-4A3D-4FA7-8EA0-AB15012EA744}" type="slidenum">
              <a:rPr lang="pt-PT" smtClean="0"/>
              <a:pPr/>
              <a:t>11</a:t>
            </a:fld>
            <a:endParaRPr lang="pt-PT"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233" y="361950"/>
            <a:ext cx="6289567" cy="2156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4"/>
          <p:cNvSpPr txBox="1">
            <a:spLocks/>
          </p:cNvSpPr>
          <p:nvPr/>
        </p:nvSpPr>
        <p:spPr>
          <a:xfrm>
            <a:off x="6629400" y="4705350"/>
            <a:ext cx="2895600" cy="152400"/>
          </a:xfrm>
          <a:prstGeom prst="rect">
            <a:avLst/>
          </a:prstGeom>
        </p:spPr>
        <p:txBody>
          <a:bodyPr anchor="ctr"/>
          <a:lstStyle>
            <a:defPPr>
              <a:defRPr lang="en-US"/>
            </a:defPPr>
            <a:lvl1pPr marL="0" algn="ctr" defTabSz="914400" rtl="0" eaLnBrk="1" latinLnBrk="0" hangingPunct="1">
              <a:defRPr sz="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mtClean="0"/>
              <a:t>www.devscope.net</a:t>
            </a:r>
            <a:endParaRPr lang="pt-PT" dirty="0"/>
          </a:p>
        </p:txBody>
      </p:sp>
      <p:sp>
        <p:nvSpPr>
          <p:cNvPr id="11" name="Slide Number Placeholder 5"/>
          <p:cNvSpPr txBox="1">
            <a:spLocks/>
          </p:cNvSpPr>
          <p:nvPr/>
        </p:nvSpPr>
        <p:spPr>
          <a:xfrm>
            <a:off x="7636357" y="4676568"/>
            <a:ext cx="2133600" cy="181182"/>
          </a:xfrm>
          <a:prstGeom prst="rect">
            <a:avLst/>
          </a:prstGeom>
        </p:spPr>
        <p:txBody>
          <a:bodyPr anchor="ctr"/>
          <a:lstStyle>
            <a:defPPr>
              <a:defRPr lang="en-US"/>
            </a:defPPr>
            <a:lvl1pPr marL="0" algn="ctr" defTabSz="914400" rtl="0" eaLnBrk="1" latinLnBrk="0" hangingPunct="1">
              <a:defRPr sz="7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6BA5C3-4A3D-4FA7-8EA0-AB15012EA744}" type="slidenum">
              <a:rPr lang="pt-PT" smtClean="0"/>
              <a:pPr/>
              <a:t>11</a:t>
            </a:fld>
            <a:endParaRPr lang="pt-PT" dirty="0"/>
          </a:p>
        </p:txBody>
      </p:sp>
      <p:grpSp>
        <p:nvGrpSpPr>
          <p:cNvPr id="12" name="Group 11"/>
          <p:cNvGrpSpPr/>
          <p:nvPr/>
        </p:nvGrpSpPr>
        <p:grpSpPr>
          <a:xfrm>
            <a:off x="837472" y="2419350"/>
            <a:ext cx="7469057" cy="2128641"/>
            <a:chOff x="1007110" y="2237619"/>
            <a:chExt cx="7013314" cy="2128641"/>
          </a:xfrm>
        </p:grpSpPr>
        <p:sp>
          <p:nvSpPr>
            <p:cNvPr id="13" name="Rectangle 12"/>
            <p:cNvSpPr/>
            <p:nvPr/>
          </p:nvSpPr>
          <p:spPr bwMode="auto">
            <a:xfrm>
              <a:off x="1007110" y="2237619"/>
              <a:ext cx="3402704"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b="1" dirty="0">
                  <a:gradFill>
                    <a:gsLst>
                      <a:gs pos="0">
                        <a:srgbClr val="FFFFFF"/>
                      </a:gs>
                      <a:gs pos="100000">
                        <a:srgbClr val="FFFFFF"/>
                      </a:gs>
                    </a:gsLst>
                    <a:lin ang="5400000" scaled="0"/>
                  </a:gradFill>
                  <a:latin typeface="Segoe UI Light" pitchFamily="34" charset="0"/>
                </a:rPr>
                <a:t>Message </a:t>
              </a:r>
              <a:r>
                <a:rPr lang="en-US" sz="2000" b="1" dirty="0" smtClean="0">
                  <a:gradFill>
                    <a:gsLst>
                      <a:gs pos="0">
                        <a:srgbClr val="FFFFFF"/>
                      </a:gs>
                      <a:gs pos="100000">
                        <a:srgbClr val="FFFFFF"/>
                      </a:gs>
                    </a:gsLst>
                    <a:lin ang="5400000" scaled="0"/>
                  </a:gradFill>
                  <a:latin typeface="Segoe UI Light" pitchFamily="34" charset="0"/>
                </a:rPr>
                <a:t>Distribution</a:t>
              </a:r>
            </a:p>
            <a:p>
              <a:pPr defTabSz="914099" fontAlgn="base">
                <a:spcBef>
                  <a:spcPct val="0"/>
                </a:spcBef>
                <a:spcAft>
                  <a:spcPts val="600"/>
                </a:spcAft>
              </a:pPr>
              <a:r>
                <a:rPr lang="en-US" sz="1400" dirty="0">
                  <a:gradFill>
                    <a:gsLst>
                      <a:gs pos="0">
                        <a:srgbClr val="FFFFFF"/>
                      </a:gs>
                      <a:gs pos="100000">
                        <a:srgbClr val="FFFFFF"/>
                      </a:gs>
                    </a:gsLst>
                    <a:lin ang="5400000" scaled="0"/>
                  </a:gradFill>
                  <a:latin typeface="+mj-lt"/>
                </a:rPr>
                <a:t>Each receiver gets its own copy of each message. Subscriptions are independent. Allows for many independent ‘taps’ into a message stream. Subscriber can filter down by interest. </a:t>
              </a:r>
            </a:p>
          </p:txBody>
        </p:sp>
        <p:sp>
          <p:nvSpPr>
            <p:cNvPr id="14" name="Rectangle 13"/>
            <p:cNvSpPr/>
            <p:nvPr/>
          </p:nvSpPr>
          <p:spPr bwMode="auto">
            <a:xfrm>
              <a:off x="4617720" y="2237619"/>
              <a:ext cx="3402704"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dirty="0">
                  <a:gradFill>
                    <a:gsLst>
                      <a:gs pos="0">
                        <a:srgbClr val="FFFFFF"/>
                      </a:gs>
                      <a:gs pos="100000">
                        <a:srgbClr val="FFFFFF"/>
                      </a:gs>
                    </a:gsLst>
                    <a:lin ang="5400000" scaled="0"/>
                  </a:gradFill>
                  <a:latin typeface="Segoe UI Light" pitchFamily="34" charset="0"/>
                </a:rPr>
                <a:t>Constrained Message Distribution (Partitioning</a:t>
              </a:r>
              <a:r>
                <a:rPr lang="en-US" sz="2000" dirty="0" smtClean="0">
                  <a:gradFill>
                    <a:gsLst>
                      <a:gs pos="0">
                        <a:srgbClr val="FFFFFF"/>
                      </a:gs>
                      <a:gs pos="100000">
                        <a:srgbClr val="FFFFFF"/>
                      </a:gs>
                    </a:gsLst>
                    <a:lin ang="5400000" scaled="0"/>
                  </a:gradFill>
                  <a:latin typeface="Segoe UI Light" pitchFamily="34" charset="0"/>
                </a:rPr>
                <a:t>)</a:t>
              </a:r>
              <a:endParaRPr lang="en-US" sz="20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400" dirty="0">
                  <a:gradFill>
                    <a:gsLst>
                      <a:gs pos="0">
                        <a:srgbClr val="FFFFFF"/>
                      </a:gs>
                      <a:gs pos="100000">
                        <a:srgbClr val="FFFFFF"/>
                      </a:gs>
                    </a:gsLst>
                    <a:lin ang="5400000" scaled="0"/>
                  </a:gradFill>
                  <a:latin typeface="+mj-lt"/>
                </a:rPr>
                <a:t>Receiver get mutually exclusive slices </a:t>
              </a:r>
              <a:br>
                <a:rPr lang="en-US" sz="1400" dirty="0">
                  <a:gradFill>
                    <a:gsLst>
                      <a:gs pos="0">
                        <a:srgbClr val="FFFFFF"/>
                      </a:gs>
                      <a:gs pos="100000">
                        <a:srgbClr val="FFFFFF"/>
                      </a:gs>
                    </a:gsLst>
                    <a:lin ang="5400000" scaled="0"/>
                  </a:gradFill>
                  <a:latin typeface="+mj-lt"/>
                </a:rPr>
              </a:br>
              <a:r>
                <a:rPr lang="en-US" sz="1400" dirty="0">
                  <a:gradFill>
                    <a:gsLst>
                      <a:gs pos="0">
                        <a:srgbClr val="FFFFFF"/>
                      </a:gs>
                      <a:gs pos="100000">
                        <a:srgbClr val="FFFFFF"/>
                      </a:gs>
                    </a:gsLst>
                    <a:lin ang="5400000" scaled="0"/>
                  </a:gradFill>
                  <a:latin typeface="+mj-lt"/>
                </a:rPr>
                <a:t>of the message stream by creating appropriate filter expressions.</a:t>
              </a:r>
            </a:p>
          </p:txBody>
        </p:sp>
      </p:grpSp>
    </p:spTree>
    <p:extLst>
      <p:ext uri="{BB962C8B-B14F-4D97-AF65-F5344CB8AC3E}">
        <p14:creationId xmlns:p14="http://schemas.microsoft.com/office/powerpoint/2010/main" val="149211125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Windows Azure Service Bus overview</a:t>
            </a:r>
            <a:endParaRPr lang="pt-PT"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71575"/>
            <a:ext cx="51816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5"/>
          <p:cNvSpPr>
            <a:spLocks noGrp="1"/>
          </p:cNvSpPr>
          <p:nvPr>
            <p:ph type="sldNum" sz="quarter" idx="14"/>
          </p:nvPr>
        </p:nvSpPr>
        <p:spPr>
          <a:xfrm>
            <a:off x="7636357" y="4676568"/>
            <a:ext cx="2133600" cy="181182"/>
          </a:xfrm>
        </p:spPr>
        <p:txBody>
          <a:bodyPr/>
          <a:lstStyle/>
          <a:p>
            <a:fld id="{406BA5C3-4A3D-4FA7-8EA0-AB15012EA744}" type="slidenum">
              <a:rPr lang="pt-PT" smtClean="0"/>
              <a:pPr/>
              <a:t>12</a:t>
            </a:fld>
            <a:endParaRPr lang="pt-PT" dirty="0"/>
          </a:p>
        </p:txBody>
      </p:sp>
      <p:sp>
        <p:nvSpPr>
          <p:cNvPr id="6" name="Footer Placeholder 4"/>
          <p:cNvSpPr txBox="1">
            <a:spLocks/>
          </p:cNvSpPr>
          <p:nvPr/>
        </p:nvSpPr>
        <p:spPr>
          <a:xfrm>
            <a:off x="6629400" y="4705350"/>
            <a:ext cx="2895600" cy="152400"/>
          </a:xfrm>
          <a:prstGeom prst="rect">
            <a:avLst/>
          </a:prstGeom>
        </p:spPr>
        <p:txBody>
          <a:bodyPr anchor="ctr"/>
          <a:lstStyle>
            <a:defPPr>
              <a:defRPr lang="en-US"/>
            </a:defPPr>
            <a:lvl1pPr marL="0" algn="ctr" defTabSz="914400" rtl="0" eaLnBrk="1" latinLnBrk="0" hangingPunct="1">
              <a:defRPr sz="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smtClean="0"/>
              <a:t>www.devscope.net</a:t>
            </a:r>
            <a:endParaRPr lang="pt-PT" dirty="0"/>
          </a:p>
        </p:txBody>
      </p:sp>
      <p:sp>
        <p:nvSpPr>
          <p:cNvPr id="7" name="Slide Number Placeholder 5"/>
          <p:cNvSpPr txBox="1">
            <a:spLocks/>
          </p:cNvSpPr>
          <p:nvPr/>
        </p:nvSpPr>
        <p:spPr>
          <a:xfrm>
            <a:off x="7636357" y="4676568"/>
            <a:ext cx="2133600" cy="181182"/>
          </a:xfrm>
          <a:prstGeom prst="rect">
            <a:avLst/>
          </a:prstGeom>
        </p:spPr>
        <p:txBody>
          <a:bodyPr anchor="ctr"/>
          <a:lstStyle>
            <a:defPPr>
              <a:defRPr lang="en-US"/>
            </a:defPPr>
            <a:lvl1pPr marL="0" algn="ctr" defTabSz="914400" rtl="0" eaLnBrk="1" latinLnBrk="0" hangingPunct="1">
              <a:defRPr sz="7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6BA5C3-4A3D-4FA7-8EA0-AB15012EA744}" type="slidenum">
              <a:rPr lang="pt-PT" smtClean="0"/>
              <a:pPr/>
              <a:t>12</a:t>
            </a:fld>
            <a:endParaRPr lang="pt-PT" dirty="0"/>
          </a:p>
        </p:txBody>
      </p:sp>
    </p:spTree>
    <p:extLst>
      <p:ext uri="{BB962C8B-B14F-4D97-AF65-F5344CB8AC3E}">
        <p14:creationId xmlns:p14="http://schemas.microsoft.com/office/powerpoint/2010/main" val="22852175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4000" dirty="0"/>
              <a:t>Windows Azure Service Bus EAI &amp; EDI Labs</a:t>
            </a:r>
          </a:p>
        </p:txBody>
      </p:sp>
      <p:sp>
        <p:nvSpPr>
          <p:cNvPr id="6" name="Subtitle 5"/>
          <p:cNvSpPr>
            <a:spLocks noGrp="1"/>
          </p:cNvSpPr>
          <p:nvPr>
            <p:ph type="subTitle" idx="1"/>
          </p:nvPr>
        </p:nvSpPr>
        <p:spPr>
          <a:xfrm>
            <a:off x="460720" y="4233090"/>
            <a:ext cx="8073679" cy="276226"/>
          </a:xfrm>
        </p:spPr>
        <p:txBody>
          <a:bodyPr/>
          <a:lstStyle/>
          <a:p>
            <a:r>
              <a:rPr lang="en-US" dirty="0"/>
              <a:t>a glimpse into the </a:t>
            </a:r>
            <a:r>
              <a:rPr lang="en-US" dirty="0" smtClean="0"/>
              <a:t>future… </a:t>
            </a:r>
            <a:r>
              <a:rPr lang="en-US" dirty="0"/>
              <a:t>CTP (Community Technology Preview) version</a:t>
            </a:r>
            <a:endParaRPr lang="pt-PT" dirty="0"/>
          </a:p>
        </p:txBody>
      </p:sp>
      <p:sp>
        <p:nvSpPr>
          <p:cNvPr id="8" name="Subtitle 5"/>
          <p:cNvSpPr txBox="1">
            <a:spLocks/>
          </p:cNvSpPr>
          <p:nvPr/>
        </p:nvSpPr>
        <p:spPr>
          <a:xfrm>
            <a:off x="457200" y="2876550"/>
            <a:ext cx="8073679" cy="276226"/>
          </a:xfrm>
          <a:prstGeom prst="rect">
            <a:avLst/>
          </a:prstGeom>
        </p:spPr>
        <p:txBody>
          <a:bodyPr vert="horz" wrap="square" lIns="0" tIns="0" rIns="0" bIns="0" rtlCol="0">
            <a:noAutofit/>
          </a:bodyPr>
          <a:lstStyle>
            <a:lvl1pPr marL="0" indent="0" algn="l" defTabSz="685864" rtl="0" eaLnBrk="1" latinLnBrk="0" hangingPunct="1">
              <a:lnSpc>
                <a:spcPct val="150000"/>
              </a:lnSpc>
              <a:spcBef>
                <a:spcPct val="20000"/>
              </a:spcBef>
              <a:buClr>
                <a:srgbClr val="EE700C"/>
              </a:buClr>
              <a:buSzPct val="90000"/>
              <a:buFont typeface="Arial" pitchFamily="34" charset="0"/>
              <a:buNone/>
              <a:defRPr sz="1500" b="1" kern="1200" cap="all" spc="0" baseline="0">
                <a:solidFill>
                  <a:schemeClr val="bg1"/>
                </a:solidFill>
                <a:latin typeface="Segoe UI" pitchFamily="34" charset="0"/>
                <a:ea typeface="Segoe UI" pitchFamily="34" charset="0"/>
                <a:cs typeface="Segoe UI" pitchFamily="34" charset="0"/>
              </a:defRPr>
            </a:lvl1pPr>
            <a:lvl2pPr marL="343356" indent="0" algn="ctr" defTabSz="685864" rtl="0" eaLnBrk="1" latinLnBrk="0" hangingPunct="1">
              <a:lnSpc>
                <a:spcPct val="15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686713" indent="0" algn="ctr" defTabSz="685864" rtl="0" eaLnBrk="1" latinLnBrk="0" hangingPunct="1">
              <a:lnSpc>
                <a:spcPct val="15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030069" indent="0" algn="ctr" defTabSz="685864" rtl="0" eaLnBrk="1" latinLnBrk="0" hangingPunct="1">
              <a:lnSpc>
                <a:spcPct val="15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373425" indent="0" algn="ctr" defTabSz="685864" rtl="0" eaLnBrk="1" latinLnBrk="0" hangingPunct="1">
              <a:lnSpc>
                <a:spcPct val="15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1716782"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060138"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2403494"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685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smtClean="0"/>
              <a:t>OR BizTalk as paas… or </a:t>
            </a:r>
            <a:r>
              <a:rPr lang="en-US" sz="1600" dirty="0"/>
              <a:t>BizTalk Azure EAI &amp; EDI </a:t>
            </a:r>
            <a:r>
              <a:rPr lang="en-US" sz="1600" dirty="0" smtClean="0"/>
              <a:t>Services</a:t>
            </a:r>
            <a:endParaRPr lang="en-US" sz="1600" dirty="0"/>
          </a:p>
        </p:txBody>
      </p:sp>
    </p:spTree>
    <p:extLst>
      <p:ext uri="{BB962C8B-B14F-4D97-AF65-F5344CB8AC3E}">
        <p14:creationId xmlns:p14="http://schemas.microsoft.com/office/powerpoint/2010/main" val="107174985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smtClean="0"/>
              <a:t>EAI Capabilities</a:t>
            </a:r>
            <a:endParaRPr lang="en-US" dirty="0"/>
          </a:p>
        </p:txBody>
      </p:sp>
      <p:sp>
        <p:nvSpPr>
          <p:cNvPr id="9" name="Subtitle 8"/>
          <p:cNvSpPr>
            <a:spLocks noGrp="1"/>
          </p:cNvSpPr>
          <p:nvPr>
            <p:ph type="subTitle" idx="1"/>
          </p:nvPr>
        </p:nvSpPr>
        <p:spPr/>
        <p:txBody>
          <a:bodyPr/>
          <a:lstStyle/>
          <a:p>
            <a:r>
              <a:rPr lang="en-US" b="1" dirty="0" smtClean="0"/>
              <a:t>Enterprise </a:t>
            </a:r>
            <a:r>
              <a:rPr lang="en-US" b="1" dirty="0"/>
              <a:t>Application Integration (EAI)</a:t>
            </a:r>
            <a:r>
              <a:rPr lang="en-US" dirty="0"/>
              <a:t> which provide rich message processing capabilities and the ability to connect private cloud assets to the public cloud.</a:t>
            </a:r>
          </a:p>
        </p:txBody>
      </p:sp>
      <p:grpSp>
        <p:nvGrpSpPr>
          <p:cNvPr id="5" name="Group 4"/>
          <p:cNvGrpSpPr/>
          <p:nvPr/>
        </p:nvGrpSpPr>
        <p:grpSpPr>
          <a:xfrm>
            <a:off x="2421163" y="557842"/>
            <a:ext cx="6253583" cy="1828799"/>
            <a:chOff x="1267669" y="1547874"/>
            <a:chExt cx="9567972" cy="2798060"/>
          </a:xfrm>
        </p:grpSpPr>
        <p:sp>
          <p:nvSpPr>
            <p:cNvPr id="6" name="Rectangle 5"/>
            <p:cNvSpPr/>
            <p:nvPr/>
          </p:nvSpPr>
          <p:spPr bwMode="auto">
            <a:xfrm>
              <a:off x="1267669" y="1547876"/>
              <a:ext cx="2949454" cy="279805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VETER</a:t>
              </a:r>
              <a:endParaRPr lang="nl-NL" sz="2400" kern="0" spc="-100" dirty="0">
                <a:gradFill>
                  <a:gsLst>
                    <a:gs pos="0">
                      <a:srgbClr val="FFFFFF"/>
                    </a:gs>
                    <a:gs pos="100000">
                      <a:srgbClr val="FFFFFF"/>
                    </a:gs>
                  </a:gsLst>
                  <a:lin ang="5400000" scaled="0"/>
                </a:gradFill>
                <a:latin typeface="+mj-lt"/>
              </a:endParaRPr>
            </a:p>
          </p:txBody>
        </p:sp>
        <p:sp>
          <p:nvSpPr>
            <p:cNvPr id="7" name="Rectangle 6"/>
            <p:cNvSpPr/>
            <p:nvPr/>
          </p:nvSpPr>
          <p:spPr bwMode="auto">
            <a:xfrm>
              <a:off x="4570911" y="1547874"/>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Transform</a:t>
              </a:r>
              <a:endParaRPr lang="nl-NL" sz="2400" kern="0" spc="-100" dirty="0">
                <a:gradFill>
                  <a:gsLst>
                    <a:gs pos="0">
                      <a:srgbClr val="FFFFFF"/>
                    </a:gs>
                    <a:gs pos="100000">
                      <a:srgbClr val="FFFFFF"/>
                    </a:gs>
                  </a:gsLst>
                  <a:lin ang="5400000" scaled="0"/>
                </a:gradFill>
                <a:latin typeface="+mj-lt"/>
              </a:endParaRPr>
            </a:p>
          </p:txBody>
        </p:sp>
        <p:sp>
          <p:nvSpPr>
            <p:cNvPr id="10" name="Rectangle 9"/>
            <p:cNvSpPr/>
            <p:nvPr/>
          </p:nvSpPr>
          <p:spPr bwMode="auto">
            <a:xfrm>
              <a:off x="7886186" y="1547876"/>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Connect LOB</a:t>
              </a:r>
              <a:endParaRPr lang="nl-NL" sz="2400" kern="0" spc="-100" dirty="0">
                <a:gradFill>
                  <a:gsLst>
                    <a:gs pos="0">
                      <a:srgbClr val="FFFFFF"/>
                    </a:gs>
                    <a:gs pos="100000">
                      <a:srgbClr val="FFFFFF"/>
                    </a:gs>
                  </a:gsLst>
                  <a:lin ang="5400000" scaled="0"/>
                </a:gradFill>
                <a:latin typeface="+mj-lt"/>
              </a:endParaRPr>
            </a:p>
          </p:txBody>
        </p:sp>
        <p:sp>
          <p:nvSpPr>
            <p:cNvPr id="11" name="Rectangle 10"/>
            <p:cNvSpPr/>
            <p:nvPr/>
          </p:nvSpPr>
          <p:spPr bwMode="auto">
            <a:xfrm>
              <a:off x="2038894" y="1941064"/>
              <a:ext cx="1436915" cy="1702022"/>
            </a:xfrm>
            <a:prstGeom prst="rect">
              <a:avLst/>
            </a:prstGeom>
            <a:no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bwMode="auto">
            <a:xfrm>
              <a:off x="2169887" y="2093464"/>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2177147" y="2449060"/>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Rectangle 13"/>
            <p:cNvSpPr/>
            <p:nvPr/>
          </p:nvSpPr>
          <p:spPr bwMode="auto">
            <a:xfrm>
              <a:off x="2177147" y="2826424"/>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Rectangle 14"/>
            <p:cNvSpPr/>
            <p:nvPr/>
          </p:nvSpPr>
          <p:spPr bwMode="auto">
            <a:xfrm>
              <a:off x="2177147" y="3232816"/>
              <a:ext cx="1153886" cy="272365"/>
            </a:xfrm>
            <a:prstGeom prst="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bwMode="auto">
            <a:xfrm>
              <a:off x="5188863" y="2436229"/>
              <a:ext cx="1603824" cy="847604"/>
            </a:xfrm>
            <a:prstGeom prst="rect">
              <a:avLst/>
            </a:prstGeom>
            <a:noFill/>
            <a:ln w="762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 name="Straight Connector 16"/>
            <p:cNvCxnSpPr/>
            <p:nvPr/>
          </p:nvCxnSpPr>
          <p:spPr>
            <a:xfrm flipH="1">
              <a:off x="4833257" y="2365829"/>
              <a:ext cx="2380343" cy="1003169"/>
            </a:xfrm>
            <a:prstGeom prst="line">
              <a:avLst/>
            </a:prstGeom>
            <a:ln w="28575">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4833258" y="2365830"/>
              <a:ext cx="2380342" cy="1003168"/>
            </a:xfrm>
            <a:prstGeom prst="line">
              <a:avLst/>
            </a:prstGeom>
            <a:ln w="28575">
              <a:solidFill>
                <a:schemeClr val="bg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19" name="Picture 4" descr="\\MAGNUM\Projects\Microsoft\Cloud Power FY12\Design\ICONS_PNG\Connect_to_Cloud_Services.png"/>
            <p:cNvPicPr>
              <a:picLocks noChangeAspect="1" noChangeArrowheads="1"/>
            </p:cNvPicPr>
            <p:nvPr/>
          </p:nvPicPr>
          <p:blipFill>
            <a:blip r:embed="rId3" cstate="print">
              <a:lum bright="100000"/>
            </a:blip>
            <a:srcRect/>
            <a:stretch>
              <a:fillRect/>
            </a:stretch>
          </p:blipFill>
          <p:spPr bwMode="auto">
            <a:xfrm>
              <a:off x="8461027" y="1941064"/>
              <a:ext cx="1828800" cy="1828800"/>
            </a:xfrm>
            <a:prstGeom prst="rect">
              <a:avLst/>
            </a:prstGeom>
            <a:noFill/>
          </p:spPr>
        </p:pic>
        <p:sp>
          <p:nvSpPr>
            <p:cNvPr id="20" name="Down Arrow 19"/>
            <p:cNvSpPr/>
            <p:nvPr/>
          </p:nvSpPr>
          <p:spPr bwMode="auto">
            <a:xfrm>
              <a:off x="2554514" y="2093464"/>
              <a:ext cx="362857" cy="1411717"/>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8673844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bwMode="auto">
          <a:xfrm>
            <a:off x="4416860" y="2875381"/>
            <a:ext cx="4173785" cy="547269"/>
          </a:xfrm>
          <a:prstGeom prst="rect">
            <a:avLst/>
          </a:prstGeom>
          <a:solidFill>
            <a:srgbClr val="ED5326">
              <a:alpha val="60784"/>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645920" tIns="45718" rIns="91436" bIns="45718" numCol="1" rtlCol="0" anchor="b" anchorCtr="0" compatLnSpc="1">
            <a:prstTxWarp prst="textNoShape">
              <a:avLst/>
            </a:prstTxWarp>
          </a:bodyPr>
          <a:lstStyle/>
          <a:p>
            <a:pPr defTabSz="914099"/>
            <a:r>
              <a:rPr lang="en-US" sz="1050" dirty="0">
                <a:solidFill>
                  <a:schemeClr val="bg1"/>
                </a:solidFill>
                <a:latin typeface="Segoe UI Light" pitchFamily="34" charset="0"/>
                <a:ea typeface="Segoe UI" pitchFamily="34" charset="0"/>
                <a:cs typeface="Segoe UI" pitchFamily="34" charset="0"/>
              </a:rPr>
              <a:t>Behind </a:t>
            </a:r>
            <a:br>
              <a:rPr lang="en-US" sz="1050" dirty="0">
                <a:solidFill>
                  <a:schemeClr val="bg1"/>
                </a:solidFill>
                <a:latin typeface="Segoe UI Light" pitchFamily="34" charset="0"/>
                <a:ea typeface="Segoe UI" pitchFamily="34" charset="0"/>
                <a:cs typeface="Segoe UI" pitchFamily="34" charset="0"/>
              </a:rPr>
            </a:br>
            <a:r>
              <a:rPr lang="en-US" sz="1600" dirty="0" err="1">
                <a:solidFill>
                  <a:schemeClr val="bg1"/>
                </a:solidFill>
                <a:latin typeface="Segoe UI Light" pitchFamily="34" charset="0"/>
                <a:ea typeface="Segoe UI" pitchFamily="34" charset="0"/>
                <a:cs typeface="Segoe UI" pitchFamily="34" charset="0"/>
              </a:rPr>
              <a:t>Constoso’s</a:t>
            </a:r>
            <a:r>
              <a:rPr lang="en-US" sz="1600" dirty="0">
                <a:solidFill>
                  <a:schemeClr val="bg1"/>
                </a:solidFill>
                <a:latin typeface="Segoe UI Light" pitchFamily="34" charset="0"/>
                <a:ea typeface="Segoe UI" pitchFamily="34" charset="0"/>
                <a:cs typeface="Segoe UI" pitchFamily="34" charset="0"/>
              </a:rPr>
              <a:t> </a:t>
            </a:r>
            <a:r>
              <a:rPr lang="en-US" sz="1050" dirty="0" smtClean="0">
                <a:solidFill>
                  <a:schemeClr val="bg1"/>
                </a:solidFill>
                <a:latin typeface="Segoe UI Light" pitchFamily="34" charset="0"/>
                <a:ea typeface="Segoe UI" pitchFamily="34" charset="0"/>
                <a:cs typeface="Segoe UI" pitchFamily="34" charset="0"/>
              </a:rPr>
              <a:t>Firewall</a:t>
            </a:r>
            <a:endParaRPr lang="en-US" sz="1050" dirty="0">
              <a:solidFill>
                <a:schemeClr val="bg1"/>
              </a:solidFill>
              <a:latin typeface="Segoe UI Light" pitchFamily="34" charset="0"/>
              <a:ea typeface="Segoe UI" pitchFamily="34" charset="0"/>
              <a:cs typeface="Segoe UI" pitchFamily="34" charset="0"/>
            </a:endParaRPr>
          </a:p>
        </p:txBody>
      </p:sp>
      <p:sp>
        <p:nvSpPr>
          <p:cNvPr id="118" name="Rectangle 117"/>
          <p:cNvSpPr/>
          <p:nvPr/>
        </p:nvSpPr>
        <p:spPr>
          <a:xfrm>
            <a:off x="4416860" y="3416156"/>
            <a:ext cx="4173785" cy="1365394"/>
          </a:xfrm>
          <a:prstGeom prst="rect">
            <a:avLst/>
          </a:prstGeom>
          <a:solidFill>
            <a:srgbClr val="ED5326">
              <a:alpha val="60784"/>
            </a:srgb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645920" tIns="45718" rIns="91436" bIns="45718" numCol="1" rtlCol="0" anchor="b" anchorCtr="0" compatLnSpc="1">
            <a:prstTxWarp prst="textNoShape">
              <a:avLst/>
            </a:prstTxWarp>
          </a:bodyPr>
          <a:lstStyle/>
          <a:p>
            <a:pPr defTabSz="914099"/>
            <a:endParaRPr lang="en-US" sz="1050" smtClean="0">
              <a:solidFill>
                <a:schemeClr val="bg1"/>
              </a:solidFill>
              <a:latin typeface="Segoe UI Light" pitchFamily="34" charset="0"/>
              <a:ea typeface="Segoe UI" pitchFamily="34" charset="0"/>
              <a:cs typeface="Segoe UI" pitchFamily="34" charset="0"/>
            </a:endParaRPr>
          </a:p>
          <a:p>
            <a:pPr defTabSz="914099"/>
            <a:endParaRPr lang="en-US" sz="1050" smtClean="0">
              <a:solidFill>
                <a:schemeClr val="bg1"/>
              </a:solidFill>
              <a:latin typeface="Segoe UI Light" pitchFamily="34" charset="0"/>
              <a:ea typeface="Segoe UI" pitchFamily="34" charset="0"/>
              <a:cs typeface="Segoe UI" pitchFamily="34" charset="0"/>
            </a:endParaRPr>
          </a:p>
          <a:p>
            <a:pPr defTabSz="914099"/>
            <a:endParaRPr lang="en-US" sz="1050" smtClean="0">
              <a:solidFill>
                <a:schemeClr val="bg1"/>
              </a:solidFill>
              <a:latin typeface="Segoe UI Light" pitchFamily="34" charset="0"/>
              <a:ea typeface="Segoe UI" pitchFamily="34" charset="0"/>
              <a:cs typeface="Segoe UI" pitchFamily="34" charset="0"/>
            </a:endParaRPr>
          </a:p>
          <a:p>
            <a:pPr defTabSz="914099"/>
            <a:endParaRPr lang="en-US" sz="1050" dirty="0">
              <a:solidFill>
                <a:schemeClr val="bg1"/>
              </a:solidFill>
              <a:latin typeface="Segoe UI Light" pitchFamily="34" charset="0"/>
              <a:ea typeface="Segoe UI" pitchFamily="34" charset="0"/>
              <a:cs typeface="Segoe UI" pitchFamily="34" charset="0"/>
            </a:endParaRPr>
          </a:p>
        </p:txBody>
      </p:sp>
      <p:sp>
        <p:nvSpPr>
          <p:cNvPr id="122" name="Rectangle 121"/>
          <p:cNvSpPr/>
          <p:nvPr/>
        </p:nvSpPr>
        <p:spPr>
          <a:xfrm>
            <a:off x="6503752" y="3422649"/>
            <a:ext cx="1978624" cy="1358899"/>
          </a:xfrm>
          <a:prstGeom prst="rect">
            <a:avLst/>
          </a:prstGeom>
          <a:solidFill>
            <a:srgbClr val="ED53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smtClean="0"/>
              <a:t>Line of Business System</a:t>
            </a:r>
            <a:endParaRPr lang="en-US" sz="1400" dirty="0"/>
          </a:p>
        </p:txBody>
      </p:sp>
      <p:sp>
        <p:nvSpPr>
          <p:cNvPr id="120" name="Rectangle 119"/>
          <p:cNvSpPr/>
          <p:nvPr/>
        </p:nvSpPr>
        <p:spPr>
          <a:xfrm>
            <a:off x="4495800" y="3416156"/>
            <a:ext cx="1459983" cy="136539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Service Bus Connect</a:t>
            </a:r>
            <a:endParaRPr lang="en-US" sz="1200" dirty="0"/>
          </a:p>
        </p:txBody>
      </p:sp>
      <p:sp>
        <p:nvSpPr>
          <p:cNvPr id="4" name="Title 3"/>
          <p:cNvSpPr>
            <a:spLocks noGrp="1"/>
          </p:cNvSpPr>
          <p:nvPr>
            <p:ph type="title"/>
          </p:nvPr>
        </p:nvSpPr>
        <p:spPr>
          <a:xfrm>
            <a:off x="437859" y="147245"/>
            <a:ext cx="4667541" cy="931712"/>
          </a:xfrm>
        </p:spPr>
        <p:txBody>
          <a:bodyPr anchor="ctr"/>
          <a:lstStyle/>
          <a:p>
            <a:r>
              <a:rPr lang="en-US" dirty="0"/>
              <a:t>EAI – Incident Management Scenario</a:t>
            </a:r>
            <a:endParaRPr lang="pt-PT" dirty="0"/>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15</a:t>
            </a:fld>
            <a:endParaRPr lang="pt-PT" dirty="0"/>
          </a:p>
        </p:txBody>
      </p:sp>
      <p:sp>
        <p:nvSpPr>
          <p:cNvPr id="62" name="Rectangle 61"/>
          <p:cNvSpPr/>
          <p:nvPr/>
        </p:nvSpPr>
        <p:spPr bwMode="auto">
          <a:xfrm>
            <a:off x="193161" y="3235872"/>
            <a:ext cx="648527" cy="1825603"/>
          </a:xfrm>
          <a:prstGeom prst="rect">
            <a:avLst/>
          </a:prstGeom>
          <a:solidFill>
            <a:srgbClr val="03B1F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000" b="1" dirty="0" smtClean="0">
                <a:solidFill>
                  <a:schemeClr val="bg1"/>
                </a:solidFill>
                <a:latin typeface="Segoe UI Light" pitchFamily="34" charset="0"/>
                <a:ea typeface="Segoe UI" pitchFamily="34" charset="0"/>
                <a:cs typeface="Segoe UI" pitchFamily="34" charset="0"/>
              </a:rPr>
              <a:t>Partners</a:t>
            </a:r>
          </a:p>
        </p:txBody>
      </p:sp>
      <p:sp>
        <p:nvSpPr>
          <p:cNvPr id="63" name="Rectangle 62"/>
          <p:cNvSpPr/>
          <p:nvPr/>
        </p:nvSpPr>
        <p:spPr bwMode="auto">
          <a:xfrm>
            <a:off x="955260" y="3232142"/>
            <a:ext cx="1666124" cy="1829333"/>
          </a:xfrm>
          <a:prstGeom prst="rect">
            <a:avLst/>
          </a:prstGeom>
          <a:solidFill>
            <a:srgbClr val="00B050"/>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b" anchorCtr="0" compatLnSpc="1">
            <a:prstTxWarp prst="textNoShape">
              <a:avLst/>
            </a:prstTxWarp>
          </a:bodyPr>
          <a:lstStyle/>
          <a:p>
            <a:pPr defTabSz="914099"/>
            <a:r>
              <a:rPr lang="en-US" sz="1000" dirty="0" smtClean="0">
                <a:solidFill>
                  <a:schemeClr val="bg1"/>
                </a:solidFill>
                <a:latin typeface="Segoe UI Light" pitchFamily="34" charset="0"/>
                <a:ea typeface="Segoe UI" pitchFamily="34" charset="0"/>
                <a:cs typeface="Segoe UI" pitchFamily="34" charset="0"/>
              </a:rPr>
              <a:t>FTP Shares could be on-premise or in Cloud</a:t>
            </a:r>
          </a:p>
        </p:txBody>
      </p:sp>
      <p:pic>
        <p:nvPicPr>
          <p:cNvPr id="64" name="Picture 2" descr="C:\Users\chrisw\Desktop\Cloud Services 3.png"/>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3680092" y="-159224"/>
            <a:ext cx="4639008" cy="3198672"/>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p:cNvPicPr>
            <a:picLocks noChangeAspect="1" noChangeArrowheads="1"/>
          </p:cNvPicPr>
          <p:nvPr/>
        </p:nvPicPr>
        <p:blipFill>
          <a:blip r:embed="rId5" cstate="print">
            <a:biLevel thresh="50000"/>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bwMode="auto">
          <a:xfrm>
            <a:off x="194830" y="2207067"/>
            <a:ext cx="646858" cy="646858"/>
          </a:xfrm>
          <a:prstGeom prst="rect">
            <a:avLst/>
          </a:prstGeom>
          <a:noFill/>
          <a:ln>
            <a:noFill/>
          </a:ln>
        </p:spPr>
      </p:pic>
      <p:pic>
        <p:nvPicPr>
          <p:cNvPr id="66" name="Picture 2" descr="\\MAGNUM\Projects\Microsoft\Cloud Power FY12\Design\ICONS_PNG\Next_Gen_Application.png"/>
          <p:cNvPicPr>
            <a:picLocks noChangeAspect="1" noChangeArrowheads="1"/>
          </p:cNvPicPr>
          <p:nvPr/>
        </p:nvPicPr>
        <p:blipFill rotWithShape="1">
          <a:blip r:embed="rId7" cstate="print">
            <a:duotone>
              <a:prstClr val="black"/>
              <a:schemeClr val="accent6">
                <a:tint val="45000"/>
                <a:satMod val="400000"/>
              </a:schemeClr>
            </a:duotone>
          </a:blip>
          <a:srcRect l="19757" t="33364" r="40122" b="34687"/>
          <a:stretch/>
        </p:blipFill>
        <p:spPr bwMode="auto">
          <a:xfrm>
            <a:off x="1895559" y="1943154"/>
            <a:ext cx="904827" cy="720528"/>
          </a:xfrm>
          <a:prstGeom prst="rect">
            <a:avLst/>
          </a:prstGeom>
          <a:noFill/>
        </p:spPr>
      </p:pic>
      <p:sp>
        <p:nvSpPr>
          <p:cNvPr id="67" name="tower"/>
          <p:cNvSpPr>
            <a:spLocks noEditPoints="1" noChangeArrowheads="1"/>
          </p:cNvSpPr>
          <p:nvPr/>
        </p:nvSpPr>
        <p:spPr bwMode="auto">
          <a:xfrm>
            <a:off x="1370496" y="3309901"/>
            <a:ext cx="375752" cy="613342"/>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w="12700">
            <a:solidFill>
              <a:schemeClr val="bg2">
                <a:lumMod val="50000"/>
              </a:schemeClr>
            </a:solidFill>
            <a:headEnd/>
            <a:tailEnd/>
          </a:ln>
          <a:effectLst/>
        </p:spPr>
        <p:style>
          <a:lnRef idx="2">
            <a:schemeClr val="dk1"/>
          </a:lnRef>
          <a:fillRef idx="1">
            <a:schemeClr val="lt1"/>
          </a:fillRef>
          <a:effectRef idx="0">
            <a:schemeClr val="dk1"/>
          </a:effectRef>
          <a:fontRef idx="minor">
            <a:schemeClr val="dk1"/>
          </a:fontRef>
        </p:style>
        <p:txBody>
          <a:bodyPr vert="horz" wrap="square" lIns="76179" tIns="38089" rIns="76179" bIns="38089" numCol="1" anchor="t" anchorCtr="0" compatLnSpc="1">
            <a:prstTxWarp prst="textNoShape">
              <a:avLst/>
            </a:prstTxWarp>
          </a:bodyPr>
          <a:lstStyle/>
          <a:p>
            <a:pPr defTabSz="1097116"/>
            <a:endParaRPr lang="en-US" sz="900">
              <a:solidFill>
                <a:srgbClr val="3397D3"/>
              </a:solidFill>
              <a:latin typeface="Segoe UI Light" pitchFamily="34" charset="0"/>
            </a:endParaRPr>
          </a:p>
        </p:txBody>
      </p:sp>
      <p:sp>
        <p:nvSpPr>
          <p:cNvPr id="68" name="tower"/>
          <p:cNvSpPr>
            <a:spLocks noEditPoints="1" noChangeArrowheads="1"/>
          </p:cNvSpPr>
          <p:nvPr/>
        </p:nvSpPr>
        <p:spPr bwMode="auto">
          <a:xfrm>
            <a:off x="2017912" y="3796378"/>
            <a:ext cx="375752" cy="613342"/>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w="12700">
            <a:solidFill>
              <a:schemeClr val="bg2">
                <a:lumMod val="50000"/>
              </a:schemeClr>
            </a:solidFill>
            <a:headEnd/>
            <a:tailEnd/>
          </a:ln>
          <a:effectLst/>
        </p:spPr>
        <p:style>
          <a:lnRef idx="2">
            <a:schemeClr val="dk1"/>
          </a:lnRef>
          <a:fillRef idx="1">
            <a:schemeClr val="lt1"/>
          </a:fillRef>
          <a:effectRef idx="0">
            <a:schemeClr val="dk1"/>
          </a:effectRef>
          <a:fontRef idx="minor">
            <a:schemeClr val="dk1"/>
          </a:fontRef>
        </p:style>
        <p:txBody>
          <a:bodyPr vert="horz" wrap="square" lIns="76179" tIns="38089" rIns="76179" bIns="38089" numCol="1" anchor="t" anchorCtr="0" compatLnSpc="1">
            <a:prstTxWarp prst="textNoShape">
              <a:avLst/>
            </a:prstTxWarp>
          </a:bodyPr>
          <a:lstStyle/>
          <a:p>
            <a:pPr defTabSz="1097116"/>
            <a:endParaRPr lang="en-US" sz="900">
              <a:solidFill>
                <a:srgbClr val="3397D3"/>
              </a:solidFill>
              <a:latin typeface="Segoe UI Light" pitchFamily="34" charset="0"/>
            </a:endParaRPr>
          </a:p>
        </p:txBody>
      </p:sp>
      <p:pic>
        <p:nvPicPr>
          <p:cNvPr id="74" name="Picture 2" descr="\\MAGNUM\Projects\Microsoft\Cloud Power FY12\Design\ICONS_PNG\Next_Gen_Application.png"/>
          <p:cNvPicPr>
            <a:picLocks noChangeAspect="1" noChangeArrowheads="1"/>
          </p:cNvPicPr>
          <p:nvPr/>
        </p:nvPicPr>
        <p:blipFill rotWithShape="1">
          <a:blip r:embed="rId7" cstate="print">
            <a:biLevel thresh="25000"/>
          </a:blip>
          <a:srcRect l="19757" t="33364" r="40122" b="34687"/>
          <a:stretch/>
        </p:blipFill>
        <p:spPr bwMode="auto">
          <a:xfrm>
            <a:off x="7178331" y="466034"/>
            <a:ext cx="776473" cy="618318"/>
          </a:xfrm>
          <a:prstGeom prst="rect">
            <a:avLst/>
          </a:prstGeom>
          <a:noFill/>
        </p:spPr>
      </p:pic>
      <p:sp>
        <p:nvSpPr>
          <p:cNvPr id="75" name="Rectangle 74"/>
          <p:cNvSpPr/>
          <p:nvPr/>
        </p:nvSpPr>
        <p:spPr>
          <a:xfrm>
            <a:off x="6200230" y="2024128"/>
            <a:ext cx="886781" cy="369332"/>
          </a:xfrm>
          <a:prstGeom prst="rect">
            <a:avLst/>
          </a:prstGeom>
        </p:spPr>
        <p:txBody>
          <a:bodyPr wrap="none">
            <a:spAutoFit/>
          </a:bodyPr>
          <a:lstStyle/>
          <a:p>
            <a:pPr defTabSz="914099"/>
            <a:r>
              <a:rPr lang="en-US" sz="900" dirty="0" smtClean="0">
                <a:solidFill>
                  <a:schemeClr val="bg1"/>
                </a:solidFill>
                <a:latin typeface="Segoe UI Light" pitchFamily="34" charset="0"/>
                <a:ea typeface="Segoe UI" pitchFamily="34" charset="0"/>
                <a:cs typeface="Segoe UI" pitchFamily="34" charset="0"/>
              </a:rPr>
              <a:t>(routing based</a:t>
            </a:r>
            <a:br>
              <a:rPr lang="en-US" sz="900" dirty="0" smtClean="0">
                <a:solidFill>
                  <a:schemeClr val="bg1"/>
                </a:solidFill>
                <a:latin typeface="Segoe UI Light" pitchFamily="34" charset="0"/>
                <a:ea typeface="Segoe UI" pitchFamily="34" charset="0"/>
                <a:cs typeface="Segoe UI" pitchFamily="34" charset="0"/>
              </a:rPr>
            </a:br>
            <a:r>
              <a:rPr lang="en-US" sz="900" dirty="0" smtClean="0">
                <a:solidFill>
                  <a:schemeClr val="bg1"/>
                </a:solidFill>
                <a:latin typeface="Segoe UI Light" pitchFamily="34" charset="0"/>
                <a:ea typeface="Segoe UI" pitchFamily="34" charset="0"/>
                <a:cs typeface="Segoe UI" pitchFamily="34" charset="0"/>
              </a:rPr>
              <a:t>on condition)</a:t>
            </a:r>
            <a:endParaRPr lang="en-US" sz="900" dirty="0">
              <a:solidFill>
                <a:schemeClr val="bg1"/>
              </a:solidFill>
              <a:latin typeface="Segoe UI Light" pitchFamily="34" charset="0"/>
              <a:ea typeface="Segoe UI" pitchFamily="34" charset="0"/>
              <a:cs typeface="Segoe UI" pitchFamily="34" charset="0"/>
            </a:endParaRPr>
          </a:p>
        </p:txBody>
      </p:sp>
      <p:sp>
        <p:nvSpPr>
          <p:cNvPr id="76" name="Rectangle 75"/>
          <p:cNvSpPr/>
          <p:nvPr/>
        </p:nvSpPr>
        <p:spPr>
          <a:xfrm>
            <a:off x="7464918" y="1078957"/>
            <a:ext cx="524503" cy="369332"/>
          </a:xfrm>
          <a:prstGeom prst="rect">
            <a:avLst/>
          </a:prstGeom>
        </p:spPr>
        <p:txBody>
          <a:bodyPr wrap="none">
            <a:spAutoFit/>
          </a:bodyPr>
          <a:lstStyle/>
          <a:p>
            <a:pPr defTabSz="914099"/>
            <a:r>
              <a:rPr lang="en-US" sz="900" dirty="0" smtClean="0">
                <a:solidFill>
                  <a:schemeClr val="bg1"/>
                </a:solidFill>
                <a:latin typeface="Segoe UI Light" pitchFamily="34" charset="0"/>
                <a:ea typeface="Segoe UI" pitchFamily="34" charset="0"/>
                <a:cs typeface="Segoe UI" pitchFamily="34" charset="0"/>
              </a:rPr>
              <a:t>Web</a:t>
            </a:r>
          </a:p>
          <a:p>
            <a:pPr defTabSz="914099"/>
            <a:r>
              <a:rPr lang="en-US" sz="900" dirty="0" smtClean="0">
                <a:solidFill>
                  <a:schemeClr val="bg1"/>
                </a:solidFill>
                <a:latin typeface="Segoe UI Light" pitchFamily="34" charset="0"/>
                <a:ea typeface="Segoe UI" pitchFamily="34" charset="0"/>
                <a:cs typeface="Segoe UI" pitchFamily="34" charset="0"/>
              </a:rPr>
              <a:t>Service</a:t>
            </a:r>
            <a:endParaRPr lang="en-US" sz="900" dirty="0">
              <a:solidFill>
                <a:schemeClr val="bg1"/>
              </a:solidFill>
              <a:latin typeface="Segoe UI Light" pitchFamily="34" charset="0"/>
              <a:ea typeface="Segoe UI" pitchFamily="34" charset="0"/>
              <a:cs typeface="Segoe UI" pitchFamily="34" charset="0"/>
            </a:endParaRPr>
          </a:p>
        </p:txBody>
      </p:sp>
      <p:cxnSp>
        <p:nvCxnSpPr>
          <p:cNvPr id="77" name="Straight Arrow Connector 76"/>
          <p:cNvCxnSpPr/>
          <p:nvPr/>
        </p:nvCxnSpPr>
        <p:spPr>
          <a:xfrm flipV="1">
            <a:off x="5882575" y="971550"/>
            <a:ext cx="1251650" cy="13499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238205" y="2568791"/>
            <a:ext cx="0" cy="128759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rot="10800000">
            <a:off x="4008871" y="1960996"/>
            <a:ext cx="2191359" cy="607794"/>
            <a:chOff x="5686425" y="3435882"/>
            <a:chExt cx="2191359" cy="607794"/>
          </a:xfrm>
          <a:solidFill>
            <a:schemeClr val="tx2"/>
          </a:solidFill>
        </p:grpSpPr>
        <p:sp>
          <p:nvSpPr>
            <p:cNvPr id="80" name="Flowchart: Stored Data 79"/>
            <p:cNvSpPr/>
            <p:nvPr/>
          </p:nvSpPr>
          <p:spPr bwMode="auto">
            <a:xfrm>
              <a:off x="5686425" y="3435882"/>
              <a:ext cx="1924050" cy="607794"/>
            </a:xfrm>
            <a:prstGeom prst="flowChartOnlineStorage">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endParaRPr lang="en-US" sz="900" dirty="0" smtClean="0">
                <a:solidFill>
                  <a:srgbClr val="3397D3"/>
                </a:solidFill>
                <a:latin typeface="Segoe UI Light" pitchFamily="34" charset="0"/>
                <a:ea typeface="Segoe UI" pitchFamily="34" charset="0"/>
                <a:cs typeface="Segoe UI" pitchFamily="34" charset="0"/>
              </a:endParaRPr>
            </a:p>
          </p:txBody>
        </p:sp>
        <p:sp>
          <p:nvSpPr>
            <p:cNvPr id="81" name="Oval 80"/>
            <p:cNvSpPr/>
            <p:nvPr/>
          </p:nvSpPr>
          <p:spPr bwMode="auto">
            <a:xfrm>
              <a:off x="7310140" y="3455478"/>
              <a:ext cx="567644" cy="566828"/>
            </a:xfrm>
            <a:prstGeom prst="ellipse">
              <a:avLst/>
            </a:prstGeom>
            <a:grp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900" dirty="0" smtClean="0">
                <a:solidFill>
                  <a:srgbClr val="3397D3"/>
                </a:solidFill>
                <a:latin typeface="Segoe UI Light" pitchFamily="34" charset="0"/>
                <a:ea typeface="Segoe UI" pitchFamily="34" charset="0"/>
                <a:cs typeface="Segoe UI" pitchFamily="34" charset="0"/>
              </a:endParaRPr>
            </a:p>
          </p:txBody>
        </p:sp>
      </p:grpSp>
      <p:sp>
        <p:nvSpPr>
          <p:cNvPr id="82" name="Rectangle 81"/>
          <p:cNvSpPr/>
          <p:nvPr/>
        </p:nvSpPr>
        <p:spPr>
          <a:xfrm>
            <a:off x="4631774" y="2051244"/>
            <a:ext cx="1075936" cy="338554"/>
          </a:xfrm>
          <a:prstGeom prst="rect">
            <a:avLst/>
          </a:prstGeom>
        </p:spPr>
        <p:txBody>
          <a:bodyPr wrap="none">
            <a:spAutoFit/>
          </a:bodyPr>
          <a:lstStyle/>
          <a:p>
            <a:pPr defTabSz="914099"/>
            <a:r>
              <a:rPr lang="en-US" sz="1600" dirty="0">
                <a:solidFill>
                  <a:schemeClr val="bg1"/>
                </a:solidFill>
                <a:latin typeface="Segoe UI Light" pitchFamily="34" charset="0"/>
                <a:ea typeface="Segoe UI" pitchFamily="34" charset="0"/>
                <a:cs typeface="Segoe UI" pitchFamily="34" charset="0"/>
              </a:rPr>
              <a:t>EAI Bridge</a:t>
            </a:r>
          </a:p>
        </p:txBody>
      </p:sp>
      <p:grpSp>
        <p:nvGrpSpPr>
          <p:cNvPr id="84" name="Group 83"/>
          <p:cNvGrpSpPr/>
          <p:nvPr/>
        </p:nvGrpSpPr>
        <p:grpSpPr>
          <a:xfrm>
            <a:off x="7932235" y="2923203"/>
            <a:ext cx="552570" cy="454904"/>
            <a:chOff x="6256624" y="2584066"/>
            <a:chExt cx="475410" cy="391381"/>
          </a:xfrm>
          <a:solidFill>
            <a:srgbClr val="ED5326"/>
          </a:solidFill>
        </p:grpSpPr>
        <p:sp>
          <p:nvSpPr>
            <p:cNvPr id="85" name="Freeform 106"/>
            <p:cNvSpPr>
              <a:spLocks/>
            </p:cNvSpPr>
            <p:nvPr/>
          </p:nvSpPr>
          <p:spPr bwMode="black">
            <a:xfrm>
              <a:off x="6261132" y="2785399"/>
              <a:ext cx="145015" cy="86031"/>
            </a:xfrm>
            <a:custGeom>
              <a:avLst/>
              <a:gdLst>
                <a:gd name="T0" fmla="*/ 77 w 77"/>
                <a:gd name="T1" fmla="*/ 33 h 46"/>
                <a:gd name="T2" fmla="*/ 77 w 77"/>
                <a:gd name="T3" fmla="*/ 12 h 46"/>
                <a:gd name="T4" fmla="*/ 65 w 77"/>
                <a:gd name="T5" fmla="*/ 0 h 46"/>
                <a:gd name="T6" fmla="*/ 13 w 77"/>
                <a:gd name="T7" fmla="*/ 0 h 46"/>
                <a:gd name="T8" fmla="*/ 0 w 77"/>
                <a:gd name="T9" fmla="*/ 12 h 46"/>
                <a:gd name="T10" fmla="*/ 0 w 77"/>
                <a:gd name="T11" fmla="*/ 33 h 46"/>
                <a:gd name="T12" fmla="*/ 13 w 77"/>
                <a:gd name="T13" fmla="*/ 46 h 46"/>
                <a:gd name="T14" fmla="*/ 65 w 77"/>
                <a:gd name="T15" fmla="*/ 46 h 46"/>
                <a:gd name="T16" fmla="*/ 77 w 77"/>
                <a:gd name="T17" fmla="*/ 3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77" y="33"/>
                  </a:moveTo>
                  <a:cubicBezTo>
                    <a:pt x="77" y="12"/>
                    <a:pt x="77" y="12"/>
                    <a:pt x="77" y="12"/>
                  </a:cubicBezTo>
                  <a:cubicBezTo>
                    <a:pt x="77" y="5"/>
                    <a:pt x="72" y="0"/>
                    <a:pt x="65" y="0"/>
                  </a:cubicBezTo>
                  <a:cubicBezTo>
                    <a:pt x="13" y="0"/>
                    <a:pt x="13" y="0"/>
                    <a:pt x="13" y="0"/>
                  </a:cubicBezTo>
                  <a:cubicBezTo>
                    <a:pt x="6" y="0"/>
                    <a:pt x="0" y="5"/>
                    <a:pt x="0" y="12"/>
                  </a:cubicBezTo>
                  <a:cubicBezTo>
                    <a:pt x="0" y="33"/>
                    <a:pt x="0" y="33"/>
                    <a:pt x="0" y="33"/>
                  </a:cubicBezTo>
                  <a:cubicBezTo>
                    <a:pt x="0" y="40"/>
                    <a:pt x="6" y="46"/>
                    <a:pt x="13" y="46"/>
                  </a:cubicBezTo>
                  <a:cubicBezTo>
                    <a:pt x="65" y="46"/>
                    <a:pt x="65" y="46"/>
                    <a:pt x="65" y="46"/>
                  </a:cubicBezTo>
                  <a:cubicBezTo>
                    <a:pt x="72" y="46"/>
                    <a:pt x="77" y="40"/>
                    <a:pt x="77"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86" name="Freeform 107"/>
            <p:cNvSpPr>
              <a:spLocks/>
            </p:cNvSpPr>
            <p:nvPr/>
          </p:nvSpPr>
          <p:spPr bwMode="black">
            <a:xfrm>
              <a:off x="6421286" y="2785399"/>
              <a:ext cx="147406" cy="86031"/>
            </a:xfrm>
            <a:custGeom>
              <a:avLst/>
              <a:gdLst>
                <a:gd name="T0" fmla="*/ 0 w 78"/>
                <a:gd name="T1" fmla="*/ 12 h 46"/>
                <a:gd name="T2" fmla="*/ 0 w 78"/>
                <a:gd name="T3" fmla="*/ 33 h 46"/>
                <a:gd name="T4" fmla="*/ 13 w 78"/>
                <a:gd name="T5" fmla="*/ 46 h 46"/>
                <a:gd name="T6" fmla="*/ 65 w 78"/>
                <a:gd name="T7" fmla="*/ 46 h 46"/>
                <a:gd name="T8" fmla="*/ 78 w 78"/>
                <a:gd name="T9" fmla="*/ 33 h 46"/>
                <a:gd name="T10" fmla="*/ 78 w 78"/>
                <a:gd name="T11" fmla="*/ 12 h 46"/>
                <a:gd name="T12" fmla="*/ 65 w 78"/>
                <a:gd name="T13" fmla="*/ 0 h 46"/>
                <a:gd name="T14" fmla="*/ 13 w 78"/>
                <a:gd name="T15" fmla="*/ 0 h 46"/>
                <a:gd name="T16" fmla="*/ 0 w 78"/>
                <a:gd name="T17"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0" y="12"/>
                  </a:moveTo>
                  <a:cubicBezTo>
                    <a:pt x="0" y="33"/>
                    <a:pt x="0" y="33"/>
                    <a:pt x="0" y="33"/>
                  </a:cubicBezTo>
                  <a:cubicBezTo>
                    <a:pt x="0" y="40"/>
                    <a:pt x="6" y="46"/>
                    <a:pt x="13" y="46"/>
                  </a:cubicBezTo>
                  <a:cubicBezTo>
                    <a:pt x="65" y="46"/>
                    <a:pt x="65" y="46"/>
                    <a:pt x="65" y="46"/>
                  </a:cubicBezTo>
                  <a:cubicBezTo>
                    <a:pt x="72" y="46"/>
                    <a:pt x="78" y="40"/>
                    <a:pt x="78" y="33"/>
                  </a:cubicBezTo>
                  <a:cubicBezTo>
                    <a:pt x="78" y="12"/>
                    <a:pt x="78" y="12"/>
                    <a:pt x="78" y="12"/>
                  </a:cubicBezTo>
                  <a:cubicBezTo>
                    <a:pt x="78" y="5"/>
                    <a:pt x="72" y="0"/>
                    <a:pt x="65" y="0"/>
                  </a:cubicBezTo>
                  <a:cubicBezTo>
                    <a:pt x="13" y="0"/>
                    <a:pt x="13" y="0"/>
                    <a:pt x="13" y="0"/>
                  </a:cubicBezTo>
                  <a:cubicBezTo>
                    <a:pt x="6" y="0"/>
                    <a:pt x="0" y="5"/>
                    <a:pt x="0"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87" name="Freeform 108"/>
            <p:cNvSpPr>
              <a:spLocks/>
            </p:cNvSpPr>
            <p:nvPr/>
          </p:nvSpPr>
          <p:spPr bwMode="black">
            <a:xfrm>
              <a:off x="6585425" y="2785399"/>
              <a:ext cx="146609" cy="86031"/>
            </a:xfrm>
            <a:custGeom>
              <a:avLst/>
              <a:gdLst>
                <a:gd name="T0" fmla="*/ 65 w 78"/>
                <a:gd name="T1" fmla="*/ 46 h 46"/>
                <a:gd name="T2" fmla="*/ 78 w 78"/>
                <a:gd name="T3" fmla="*/ 33 h 46"/>
                <a:gd name="T4" fmla="*/ 78 w 78"/>
                <a:gd name="T5" fmla="*/ 12 h 46"/>
                <a:gd name="T6" fmla="*/ 65 w 78"/>
                <a:gd name="T7" fmla="*/ 0 h 46"/>
                <a:gd name="T8" fmla="*/ 13 w 78"/>
                <a:gd name="T9" fmla="*/ 0 h 46"/>
                <a:gd name="T10" fmla="*/ 0 w 78"/>
                <a:gd name="T11" fmla="*/ 12 h 46"/>
                <a:gd name="T12" fmla="*/ 0 w 78"/>
                <a:gd name="T13" fmla="*/ 33 h 46"/>
                <a:gd name="T14" fmla="*/ 13 w 78"/>
                <a:gd name="T15" fmla="*/ 46 h 46"/>
                <a:gd name="T16" fmla="*/ 65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65" y="46"/>
                  </a:moveTo>
                  <a:cubicBezTo>
                    <a:pt x="72" y="46"/>
                    <a:pt x="78" y="40"/>
                    <a:pt x="78" y="33"/>
                  </a:cubicBezTo>
                  <a:cubicBezTo>
                    <a:pt x="78" y="12"/>
                    <a:pt x="78" y="12"/>
                    <a:pt x="78" y="12"/>
                  </a:cubicBezTo>
                  <a:cubicBezTo>
                    <a:pt x="78" y="5"/>
                    <a:pt x="72" y="0"/>
                    <a:pt x="65" y="0"/>
                  </a:cubicBezTo>
                  <a:cubicBezTo>
                    <a:pt x="13" y="0"/>
                    <a:pt x="13" y="0"/>
                    <a:pt x="13" y="0"/>
                  </a:cubicBezTo>
                  <a:cubicBezTo>
                    <a:pt x="6" y="0"/>
                    <a:pt x="0" y="5"/>
                    <a:pt x="0" y="12"/>
                  </a:cubicBezTo>
                  <a:cubicBezTo>
                    <a:pt x="0" y="33"/>
                    <a:pt x="0" y="33"/>
                    <a:pt x="0" y="33"/>
                  </a:cubicBezTo>
                  <a:cubicBezTo>
                    <a:pt x="0" y="40"/>
                    <a:pt x="6" y="46"/>
                    <a:pt x="13" y="46"/>
                  </a:cubicBezTo>
                  <a:lnTo>
                    <a:pt x="65" y="46"/>
                  </a:ln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88" name="Freeform 109"/>
            <p:cNvSpPr>
              <a:spLocks/>
            </p:cNvSpPr>
            <p:nvPr/>
          </p:nvSpPr>
          <p:spPr bwMode="black">
            <a:xfrm>
              <a:off x="6340810" y="2884971"/>
              <a:ext cx="146609" cy="86828"/>
            </a:xfrm>
            <a:custGeom>
              <a:avLst/>
              <a:gdLst>
                <a:gd name="T0" fmla="*/ 65 w 78"/>
                <a:gd name="T1" fmla="*/ 0 h 46"/>
                <a:gd name="T2" fmla="*/ 13 w 78"/>
                <a:gd name="T3" fmla="*/ 0 h 46"/>
                <a:gd name="T4" fmla="*/ 0 w 78"/>
                <a:gd name="T5" fmla="*/ 13 h 46"/>
                <a:gd name="T6" fmla="*/ 0 w 78"/>
                <a:gd name="T7" fmla="*/ 34 h 46"/>
                <a:gd name="T8" fmla="*/ 13 w 78"/>
                <a:gd name="T9" fmla="*/ 46 h 46"/>
                <a:gd name="T10" fmla="*/ 65 w 78"/>
                <a:gd name="T11" fmla="*/ 46 h 46"/>
                <a:gd name="T12" fmla="*/ 78 w 78"/>
                <a:gd name="T13" fmla="*/ 34 h 46"/>
                <a:gd name="T14" fmla="*/ 78 w 78"/>
                <a:gd name="T15" fmla="*/ 13 h 46"/>
                <a:gd name="T16" fmla="*/ 65 w 78"/>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65" y="0"/>
                  </a:moveTo>
                  <a:cubicBezTo>
                    <a:pt x="13" y="0"/>
                    <a:pt x="13" y="0"/>
                    <a:pt x="13" y="0"/>
                  </a:cubicBezTo>
                  <a:cubicBezTo>
                    <a:pt x="6" y="0"/>
                    <a:pt x="0" y="5"/>
                    <a:pt x="0" y="13"/>
                  </a:cubicBezTo>
                  <a:cubicBezTo>
                    <a:pt x="0" y="34"/>
                    <a:pt x="0" y="34"/>
                    <a:pt x="0" y="34"/>
                  </a:cubicBezTo>
                  <a:cubicBezTo>
                    <a:pt x="0" y="41"/>
                    <a:pt x="6" y="46"/>
                    <a:pt x="13" y="46"/>
                  </a:cubicBezTo>
                  <a:cubicBezTo>
                    <a:pt x="65" y="46"/>
                    <a:pt x="65" y="46"/>
                    <a:pt x="65" y="46"/>
                  </a:cubicBezTo>
                  <a:cubicBezTo>
                    <a:pt x="72" y="46"/>
                    <a:pt x="78" y="41"/>
                    <a:pt x="78" y="34"/>
                  </a:cubicBezTo>
                  <a:cubicBezTo>
                    <a:pt x="78" y="13"/>
                    <a:pt x="78" y="13"/>
                    <a:pt x="78" y="13"/>
                  </a:cubicBezTo>
                  <a:cubicBezTo>
                    <a:pt x="78" y="5"/>
                    <a:pt x="72" y="0"/>
                    <a:pt x="6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89" name="Freeform 110"/>
            <p:cNvSpPr>
              <a:spLocks/>
            </p:cNvSpPr>
            <p:nvPr/>
          </p:nvSpPr>
          <p:spPr bwMode="black">
            <a:xfrm>
              <a:off x="6502558" y="2884971"/>
              <a:ext cx="145015" cy="86828"/>
            </a:xfrm>
            <a:custGeom>
              <a:avLst/>
              <a:gdLst>
                <a:gd name="T0" fmla="*/ 64 w 77"/>
                <a:gd name="T1" fmla="*/ 0 h 46"/>
                <a:gd name="T2" fmla="*/ 13 w 77"/>
                <a:gd name="T3" fmla="*/ 0 h 46"/>
                <a:gd name="T4" fmla="*/ 0 w 77"/>
                <a:gd name="T5" fmla="*/ 13 h 46"/>
                <a:gd name="T6" fmla="*/ 0 w 77"/>
                <a:gd name="T7" fmla="*/ 34 h 46"/>
                <a:gd name="T8" fmla="*/ 13 w 77"/>
                <a:gd name="T9" fmla="*/ 46 h 46"/>
                <a:gd name="T10" fmla="*/ 64 w 77"/>
                <a:gd name="T11" fmla="*/ 46 h 46"/>
                <a:gd name="T12" fmla="*/ 77 w 77"/>
                <a:gd name="T13" fmla="*/ 34 h 46"/>
                <a:gd name="T14" fmla="*/ 77 w 77"/>
                <a:gd name="T15" fmla="*/ 13 h 46"/>
                <a:gd name="T16" fmla="*/ 64 w 77"/>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64" y="0"/>
                  </a:moveTo>
                  <a:cubicBezTo>
                    <a:pt x="13" y="0"/>
                    <a:pt x="13" y="0"/>
                    <a:pt x="13" y="0"/>
                  </a:cubicBezTo>
                  <a:cubicBezTo>
                    <a:pt x="6" y="0"/>
                    <a:pt x="0" y="5"/>
                    <a:pt x="0" y="13"/>
                  </a:cubicBezTo>
                  <a:cubicBezTo>
                    <a:pt x="0" y="34"/>
                    <a:pt x="0" y="34"/>
                    <a:pt x="0" y="34"/>
                  </a:cubicBezTo>
                  <a:cubicBezTo>
                    <a:pt x="0" y="41"/>
                    <a:pt x="6" y="46"/>
                    <a:pt x="13" y="46"/>
                  </a:cubicBezTo>
                  <a:cubicBezTo>
                    <a:pt x="64" y="46"/>
                    <a:pt x="64" y="46"/>
                    <a:pt x="64" y="46"/>
                  </a:cubicBezTo>
                  <a:cubicBezTo>
                    <a:pt x="71" y="46"/>
                    <a:pt x="77" y="41"/>
                    <a:pt x="77" y="34"/>
                  </a:cubicBezTo>
                  <a:cubicBezTo>
                    <a:pt x="77" y="13"/>
                    <a:pt x="77" y="13"/>
                    <a:pt x="77" y="13"/>
                  </a:cubicBezTo>
                  <a:cubicBezTo>
                    <a:pt x="77" y="5"/>
                    <a:pt x="71" y="0"/>
                    <a:pt x="6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90" name="Freeform 106"/>
            <p:cNvSpPr>
              <a:spLocks/>
            </p:cNvSpPr>
            <p:nvPr/>
          </p:nvSpPr>
          <p:spPr bwMode="black">
            <a:xfrm>
              <a:off x="6585425" y="2584066"/>
              <a:ext cx="145015" cy="86031"/>
            </a:xfrm>
            <a:custGeom>
              <a:avLst/>
              <a:gdLst>
                <a:gd name="T0" fmla="*/ 77 w 77"/>
                <a:gd name="T1" fmla="*/ 33 h 46"/>
                <a:gd name="T2" fmla="*/ 77 w 77"/>
                <a:gd name="T3" fmla="*/ 12 h 46"/>
                <a:gd name="T4" fmla="*/ 65 w 77"/>
                <a:gd name="T5" fmla="*/ 0 h 46"/>
                <a:gd name="T6" fmla="*/ 13 w 77"/>
                <a:gd name="T7" fmla="*/ 0 h 46"/>
                <a:gd name="T8" fmla="*/ 0 w 77"/>
                <a:gd name="T9" fmla="*/ 12 h 46"/>
                <a:gd name="T10" fmla="*/ 0 w 77"/>
                <a:gd name="T11" fmla="*/ 33 h 46"/>
                <a:gd name="T12" fmla="*/ 13 w 77"/>
                <a:gd name="T13" fmla="*/ 46 h 46"/>
                <a:gd name="T14" fmla="*/ 65 w 77"/>
                <a:gd name="T15" fmla="*/ 46 h 46"/>
                <a:gd name="T16" fmla="*/ 77 w 77"/>
                <a:gd name="T17" fmla="*/ 3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77" y="33"/>
                  </a:moveTo>
                  <a:cubicBezTo>
                    <a:pt x="77" y="12"/>
                    <a:pt x="77" y="12"/>
                    <a:pt x="77" y="12"/>
                  </a:cubicBezTo>
                  <a:cubicBezTo>
                    <a:pt x="77" y="5"/>
                    <a:pt x="72" y="0"/>
                    <a:pt x="65" y="0"/>
                  </a:cubicBezTo>
                  <a:cubicBezTo>
                    <a:pt x="13" y="0"/>
                    <a:pt x="13" y="0"/>
                    <a:pt x="13" y="0"/>
                  </a:cubicBezTo>
                  <a:cubicBezTo>
                    <a:pt x="6" y="0"/>
                    <a:pt x="0" y="5"/>
                    <a:pt x="0" y="12"/>
                  </a:cubicBezTo>
                  <a:cubicBezTo>
                    <a:pt x="0" y="33"/>
                    <a:pt x="0" y="33"/>
                    <a:pt x="0" y="33"/>
                  </a:cubicBezTo>
                  <a:cubicBezTo>
                    <a:pt x="0" y="40"/>
                    <a:pt x="6" y="46"/>
                    <a:pt x="13" y="46"/>
                  </a:cubicBezTo>
                  <a:cubicBezTo>
                    <a:pt x="65" y="46"/>
                    <a:pt x="65" y="46"/>
                    <a:pt x="65" y="46"/>
                  </a:cubicBezTo>
                  <a:cubicBezTo>
                    <a:pt x="72" y="46"/>
                    <a:pt x="77" y="40"/>
                    <a:pt x="77"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91" name="Freeform 107"/>
            <p:cNvSpPr>
              <a:spLocks/>
            </p:cNvSpPr>
            <p:nvPr/>
          </p:nvSpPr>
          <p:spPr bwMode="black">
            <a:xfrm>
              <a:off x="6256624" y="2584066"/>
              <a:ext cx="147406" cy="86031"/>
            </a:xfrm>
            <a:custGeom>
              <a:avLst/>
              <a:gdLst>
                <a:gd name="T0" fmla="*/ 0 w 78"/>
                <a:gd name="T1" fmla="*/ 12 h 46"/>
                <a:gd name="T2" fmla="*/ 0 w 78"/>
                <a:gd name="T3" fmla="*/ 33 h 46"/>
                <a:gd name="T4" fmla="*/ 13 w 78"/>
                <a:gd name="T5" fmla="*/ 46 h 46"/>
                <a:gd name="T6" fmla="*/ 65 w 78"/>
                <a:gd name="T7" fmla="*/ 46 h 46"/>
                <a:gd name="T8" fmla="*/ 78 w 78"/>
                <a:gd name="T9" fmla="*/ 33 h 46"/>
                <a:gd name="T10" fmla="*/ 78 w 78"/>
                <a:gd name="T11" fmla="*/ 12 h 46"/>
                <a:gd name="T12" fmla="*/ 65 w 78"/>
                <a:gd name="T13" fmla="*/ 0 h 46"/>
                <a:gd name="T14" fmla="*/ 13 w 78"/>
                <a:gd name="T15" fmla="*/ 0 h 46"/>
                <a:gd name="T16" fmla="*/ 0 w 78"/>
                <a:gd name="T17"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0" y="12"/>
                  </a:moveTo>
                  <a:cubicBezTo>
                    <a:pt x="0" y="33"/>
                    <a:pt x="0" y="33"/>
                    <a:pt x="0" y="33"/>
                  </a:cubicBezTo>
                  <a:cubicBezTo>
                    <a:pt x="0" y="40"/>
                    <a:pt x="6" y="46"/>
                    <a:pt x="13" y="46"/>
                  </a:cubicBezTo>
                  <a:cubicBezTo>
                    <a:pt x="65" y="46"/>
                    <a:pt x="65" y="46"/>
                    <a:pt x="65" y="46"/>
                  </a:cubicBezTo>
                  <a:cubicBezTo>
                    <a:pt x="72" y="46"/>
                    <a:pt x="78" y="40"/>
                    <a:pt x="78" y="33"/>
                  </a:cubicBezTo>
                  <a:cubicBezTo>
                    <a:pt x="78" y="12"/>
                    <a:pt x="78" y="12"/>
                    <a:pt x="78" y="12"/>
                  </a:cubicBezTo>
                  <a:cubicBezTo>
                    <a:pt x="78" y="5"/>
                    <a:pt x="72" y="0"/>
                    <a:pt x="65" y="0"/>
                  </a:cubicBezTo>
                  <a:cubicBezTo>
                    <a:pt x="13" y="0"/>
                    <a:pt x="13" y="0"/>
                    <a:pt x="13" y="0"/>
                  </a:cubicBezTo>
                  <a:cubicBezTo>
                    <a:pt x="6" y="0"/>
                    <a:pt x="0" y="5"/>
                    <a:pt x="0"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92" name="Freeform 108"/>
            <p:cNvSpPr>
              <a:spLocks/>
            </p:cNvSpPr>
            <p:nvPr/>
          </p:nvSpPr>
          <p:spPr bwMode="black">
            <a:xfrm>
              <a:off x="6420763" y="2584066"/>
              <a:ext cx="146609" cy="86031"/>
            </a:xfrm>
            <a:custGeom>
              <a:avLst/>
              <a:gdLst>
                <a:gd name="T0" fmla="*/ 65 w 78"/>
                <a:gd name="T1" fmla="*/ 46 h 46"/>
                <a:gd name="T2" fmla="*/ 78 w 78"/>
                <a:gd name="T3" fmla="*/ 33 h 46"/>
                <a:gd name="T4" fmla="*/ 78 w 78"/>
                <a:gd name="T5" fmla="*/ 12 h 46"/>
                <a:gd name="T6" fmla="*/ 65 w 78"/>
                <a:gd name="T7" fmla="*/ 0 h 46"/>
                <a:gd name="T8" fmla="*/ 13 w 78"/>
                <a:gd name="T9" fmla="*/ 0 h 46"/>
                <a:gd name="T10" fmla="*/ 0 w 78"/>
                <a:gd name="T11" fmla="*/ 12 h 46"/>
                <a:gd name="T12" fmla="*/ 0 w 78"/>
                <a:gd name="T13" fmla="*/ 33 h 46"/>
                <a:gd name="T14" fmla="*/ 13 w 78"/>
                <a:gd name="T15" fmla="*/ 46 h 46"/>
                <a:gd name="T16" fmla="*/ 65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65" y="46"/>
                  </a:moveTo>
                  <a:cubicBezTo>
                    <a:pt x="72" y="46"/>
                    <a:pt x="78" y="40"/>
                    <a:pt x="78" y="33"/>
                  </a:cubicBezTo>
                  <a:cubicBezTo>
                    <a:pt x="78" y="12"/>
                    <a:pt x="78" y="12"/>
                    <a:pt x="78" y="12"/>
                  </a:cubicBezTo>
                  <a:cubicBezTo>
                    <a:pt x="78" y="5"/>
                    <a:pt x="72" y="0"/>
                    <a:pt x="65" y="0"/>
                  </a:cubicBezTo>
                  <a:cubicBezTo>
                    <a:pt x="13" y="0"/>
                    <a:pt x="13" y="0"/>
                    <a:pt x="13" y="0"/>
                  </a:cubicBezTo>
                  <a:cubicBezTo>
                    <a:pt x="6" y="0"/>
                    <a:pt x="0" y="5"/>
                    <a:pt x="0" y="12"/>
                  </a:cubicBezTo>
                  <a:cubicBezTo>
                    <a:pt x="0" y="33"/>
                    <a:pt x="0" y="33"/>
                    <a:pt x="0" y="33"/>
                  </a:cubicBezTo>
                  <a:cubicBezTo>
                    <a:pt x="0" y="40"/>
                    <a:pt x="6" y="46"/>
                    <a:pt x="13" y="46"/>
                  </a:cubicBezTo>
                  <a:lnTo>
                    <a:pt x="65" y="46"/>
                  </a:ln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93" name="Freeform 109"/>
            <p:cNvSpPr>
              <a:spLocks/>
            </p:cNvSpPr>
            <p:nvPr/>
          </p:nvSpPr>
          <p:spPr bwMode="black">
            <a:xfrm>
              <a:off x="6664307" y="2683638"/>
              <a:ext cx="65637" cy="86828"/>
            </a:xfrm>
            <a:custGeom>
              <a:avLst/>
              <a:gdLst/>
              <a:ahLst/>
              <a:cxnLst/>
              <a:rect l="l" t="t" r="r" b="b"/>
              <a:pathLst>
                <a:path w="65637" h="86828">
                  <a:moveTo>
                    <a:pt x="24435" y="0"/>
                  </a:moveTo>
                  <a:cubicBezTo>
                    <a:pt x="24444" y="0"/>
                    <a:pt x="25047" y="0"/>
                    <a:pt x="65637" y="0"/>
                  </a:cubicBezTo>
                  <a:lnTo>
                    <a:pt x="65637" y="86828"/>
                  </a:lnTo>
                  <a:cubicBezTo>
                    <a:pt x="54320" y="86828"/>
                    <a:pt x="40737" y="86828"/>
                    <a:pt x="24435" y="86828"/>
                  </a:cubicBezTo>
                  <a:cubicBezTo>
                    <a:pt x="11278" y="86828"/>
                    <a:pt x="0" y="77390"/>
                    <a:pt x="0" y="64177"/>
                  </a:cubicBezTo>
                  <a:cubicBezTo>
                    <a:pt x="0" y="64167"/>
                    <a:pt x="0" y="63550"/>
                    <a:pt x="0" y="24538"/>
                  </a:cubicBezTo>
                  <a:cubicBezTo>
                    <a:pt x="0" y="9438"/>
                    <a:pt x="11278" y="0"/>
                    <a:pt x="244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94" name="Freeform 110"/>
            <p:cNvSpPr>
              <a:spLocks/>
            </p:cNvSpPr>
            <p:nvPr/>
          </p:nvSpPr>
          <p:spPr bwMode="black">
            <a:xfrm>
              <a:off x="6337896" y="2683638"/>
              <a:ext cx="145015" cy="86828"/>
            </a:xfrm>
            <a:custGeom>
              <a:avLst/>
              <a:gdLst>
                <a:gd name="T0" fmla="*/ 64 w 77"/>
                <a:gd name="T1" fmla="*/ 0 h 46"/>
                <a:gd name="T2" fmla="*/ 13 w 77"/>
                <a:gd name="T3" fmla="*/ 0 h 46"/>
                <a:gd name="T4" fmla="*/ 0 w 77"/>
                <a:gd name="T5" fmla="*/ 13 h 46"/>
                <a:gd name="T6" fmla="*/ 0 w 77"/>
                <a:gd name="T7" fmla="*/ 34 h 46"/>
                <a:gd name="T8" fmla="*/ 13 w 77"/>
                <a:gd name="T9" fmla="*/ 46 h 46"/>
                <a:gd name="T10" fmla="*/ 64 w 77"/>
                <a:gd name="T11" fmla="*/ 46 h 46"/>
                <a:gd name="T12" fmla="*/ 77 w 77"/>
                <a:gd name="T13" fmla="*/ 34 h 46"/>
                <a:gd name="T14" fmla="*/ 77 w 77"/>
                <a:gd name="T15" fmla="*/ 13 h 46"/>
                <a:gd name="T16" fmla="*/ 64 w 77"/>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64" y="0"/>
                  </a:moveTo>
                  <a:cubicBezTo>
                    <a:pt x="13" y="0"/>
                    <a:pt x="13" y="0"/>
                    <a:pt x="13" y="0"/>
                  </a:cubicBezTo>
                  <a:cubicBezTo>
                    <a:pt x="6" y="0"/>
                    <a:pt x="0" y="5"/>
                    <a:pt x="0" y="13"/>
                  </a:cubicBezTo>
                  <a:cubicBezTo>
                    <a:pt x="0" y="34"/>
                    <a:pt x="0" y="34"/>
                    <a:pt x="0" y="34"/>
                  </a:cubicBezTo>
                  <a:cubicBezTo>
                    <a:pt x="0" y="41"/>
                    <a:pt x="6" y="46"/>
                    <a:pt x="13" y="46"/>
                  </a:cubicBezTo>
                  <a:cubicBezTo>
                    <a:pt x="64" y="46"/>
                    <a:pt x="64" y="46"/>
                    <a:pt x="64" y="46"/>
                  </a:cubicBezTo>
                  <a:cubicBezTo>
                    <a:pt x="71" y="46"/>
                    <a:pt x="77" y="41"/>
                    <a:pt x="77" y="34"/>
                  </a:cubicBezTo>
                  <a:cubicBezTo>
                    <a:pt x="77" y="13"/>
                    <a:pt x="77" y="13"/>
                    <a:pt x="77" y="13"/>
                  </a:cubicBezTo>
                  <a:cubicBezTo>
                    <a:pt x="77" y="5"/>
                    <a:pt x="71" y="0"/>
                    <a:pt x="6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95" name="Freeform 111"/>
            <p:cNvSpPr>
              <a:spLocks/>
            </p:cNvSpPr>
            <p:nvPr/>
          </p:nvSpPr>
          <p:spPr bwMode="black">
            <a:xfrm>
              <a:off x="6501238" y="2683638"/>
              <a:ext cx="145015" cy="86828"/>
            </a:xfrm>
            <a:custGeom>
              <a:avLst/>
              <a:gdLst>
                <a:gd name="T0" fmla="*/ 64 w 77"/>
                <a:gd name="T1" fmla="*/ 0 h 46"/>
                <a:gd name="T2" fmla="*/ 13 w 77"/>
                <a:gd name="T3" fmla="*/ 0 h 46"/>
                <a:gd name="T4" fmla="*/ 0 w 77"/>
                <a:gd name="T5" fmla="*/ 13 h 46"/>
                <a:gd name="T6" fmla="*/ 0 w 77"/>
                <a:gd name="T7" fmla="*/ 34 h 46"/>
                <a:gd name="T8" fmla="*/ 13 w 77"/>
                <a:gd name="T9" fmla="*/ 46 h 46"/>
                <a:gd name="T10" fmla="*/ 64 w 77"/>
                <a:gd name="T11" fmla="*/ 46 h 46"/>
                <a:gd name="T12" fmla="*/ 77 w 77"/>
                <a:gd name="T13" fmla="*/ 34 h 46"/>
                <a:gd name="T14" fmla="*/ 77 w 77"/>
                <a:gd name="T15" fmla="*/ 13 h 46"/>
                <a:gd name="T16" fmla="*/ 64 w 77"/>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64" y="0"/>
                  </a:moveTo>
                  <a:cubicBezTo>
                    <a:pt x="13" y="0"/>
                    <a:pt x="13" y="0"/>
                    <a:pt x="13" y="0"/>
                  </a:cubicBezTo>
                  <a:cubicBezTo>
                    <a:pt x="6" y="0"/>
                    <a:pt x="0" y="5"/>
                    <a:pt x="0" y="13"/>
                  </a:cubicBezTo>
                  <a:cubicBezTo>
                    <a:pt x="0" y="34"/>
                    <a:pt x="0" y="34"/>
                    <a:pt x="0" y="34"/>
                  </a:cubicBezTo>
                  <a:cubicBezTo>
                    <a:pt x="0" y="41"/>
                    <a:pt x="6" y="46"/>
                    <a:pt x="13" y="46"/>
                  </a:cubicBezTo>
                  <a:cubicBezTo>
                    <a:pt x="64" y="46"/>
                    <a:pt x="64" y="46"/>
                    <a:pt x="64" y="46"/>
                  </a:cubicBezTo>
                  <a:cubicBezTo>
                    <a:pt x="71" y="46"/>
                    <a:pt x="77" y="41"/>
                    <a:pt x="77" y="34"/>
                  </a:cubicBezTo>
                  <a:cubicBezTo>
                    <a:pt x="77" y="13"/>
                    <a:pt x="77" y="13"/>
                    <a:pt x="77" y="13"/>
                  </a:cubicBezTo>
                  <a:cubicBezTo>
                    <a:pt x="77" y="5"/>
                    <a:pt x="71" y="0"/>
                    <a:pt x="6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96" name="Freeform 109"/>
            <p:cNvSpPr>
              <a:spLocks/>
            </p:cNvSpPr>
            <p:nvPr/>
          </p:nvSpPr>
          <p:spPr bwMode="black">
            <a:xfrm>
              <a:off x="6256625" y="2884971"/>
              <a:ext cx="70365" cy="86828"/>
            </a:xfrm>
            <a:custGeom>
              <a:avLst/>
              <a:gdLst/>
              <a:ahLst/>
              <a:cxnLst/>
              <a:rect l="l" t="t" r="r" b="b"/>
              <a:pathLst>
                <a:path w="70365" h="86828">
                  <a:moveTo>
                    <a:pt x="0" y="0"/>
                  </a:moveTo>
                  <a:cubicBezTo>
                    <a:pt x="12208" y="0"/>
                    <a:pt x="27292" y="0"/>
                    <a:pt x="45930" y="0"/>
                  </a:cubicBezTo>
                  <a:cubicBezTo>
                    <a:pt x="59088" y="0"/>
                    <a:pt x="70365" y="9438"/>
                    <a:pt x="70365" y="24538"/>
                  </a:cubicBezTo>
                  <a:cubicBezTo>
                    <a:pt x="70365" y="24548"/>
                    <a:pt x="70365" y="25169"/>
                    <a:pt x="70365" y="64177"/>
                  </a:cubicBezTo>
                  <a:cubicBezTo>
                    <a:pt x="70365" y="77390"/>
                    <a:pt x="59088" y="86828"/>
                    <a:pt x="45930" y="86828"/>
                  </a:cubicBezTo>
                  <a:cubicBezTo>
                    <a:pt x="45920" y="86828"/>
                    <a:pt x="45255" y="86828"/>
                    <a:pt x="0" y="868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97" name="Freeform 110"/>
            <p:cNvSpPr>
              <a:spLocks/>
            </p:cNvSpPr>
            <p:nvPr/>
          </p:nvSpPr>
          <p:spPr bwMode="black">
            <a:xfrm>
              <a:off x="6256625" y="2683638"/>
              <a:ext cx="65857" cy="86828"/>
            </a:xfrm>
            <a:custGeom>
              <a:avLst/>
              <a:gdLst/>
              <a:ahLst/>
              <a:cxnLst/>
              <a:rect l="l" t="t" r="r" b="b"/>
              <a:pathLst>
                <a:path w="65857" h="86828">
                  <a:moveTo>
                    <a:pt x="0" y="0"/>
                  </a:moveTo>
                  <a:cubicBezTo>
                    <a:pt x="11297" y="0"/>
                    <a:pt x="24927" y="0"/>
                    <a:pt x="41374" y="0"/>
                  </a:cubicBezTo>
                  <a:cubicBezTo>
                    <a:pt x="54557" y="0"/>
                    <a:pt x="65857" y="9438"/>
                    <a:pt x="65857" y="24538"/>
                  </a:cubicBezTo>
                  <a:cubicBezTo>
                    <a:pt x="65857" y="24548"/>
                    <a:pt x="65857" y="25169"/>
                    <a:pt x="65857" y="64177"/>
                  </a:cubicBezTo>
                  <a:cubicBezTo>
                    <a:pt x="65857" y="77390"/>
                    <a:pt x="54557" y="86828"/>
                    <a:pt x="41374" y="86828"/>
                  </a:cubicBezTo>
                  <a:cubicBezTo>
                    <a:pt x="41365" y="86828"/>
                    <a:pt x="40763" y="86828"/>
                    <a:pt x="0" y="868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sp>
          <p:nvSpPr>
            <p:cNvPr id="98" name="Freeform 109"/>
            <p:cNvSpPr>
              <a:spLocks/>
            </p:cNvSpPr>
            <p:nvPr/>
          </p:nvSpPr>
          <p:spPr bwMode="black">
            <a:xfrm>
              <a:off x="6664307" y="2888619"/>
              <a:ext cx="65637" cy="86828"/>
            </a:xfrm>
            <a:custGeom>
              <a:avLst/>
              <a:gdLst/>
              <a:ahLst/>
              <a:cxnLst/>
              <a:rect l="l" t="t" r="r" b="b"/>
              <a:pathLst>
                <a:path w="65637" h="86828">
                  <a:moveTo>
                    <a:pt x="24435" y="0"/>
                  </a:moveTo>
                  <a:cubicBezTo>
                    <a:pt x="24444" y="0"/>
                    <a:pt x="25047" y="0"/>
                    <a:pt x="65637" y="0"/>
                  </a:cubicBezTo>
                  <a:lnTo>
                    <a:pt x="65637" y="86828"/>
                  </a:lnTo>
                  <a:cubicBezTo>
                    <a:pt x="54320" y="86828"/>
                    <a:pt x="40737" y="86828"/>
                    <a:pt x="24435" y="86828"/>
                  </a:cubicBezTo>
                  <a:cubicBezTo>
                    <a:pt x="11278" y="86828"/>
                    <a:pt x="0" y="77390"/>
                    <a:pt x="0" y="64177"/>
                  </a:cubicBezTo>
                  <a:cubicBezTo>
                    <a:pt x="0" y="64167"/>
                    <a:pt x="0" y="63550"/>
                    <a:pt x="0" y="24538"/>
                  </a:cubicBezTo>
                  <a:cubicBezTo>
                    <a:pt x="0" y="9438"/>
                    <a:pt x="11278" y="0"/>
                    <a:pt x="2443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900">
                <a:solidFill>
                  <a:srgbClr val="3397D3"/>
                </a:solidFill>
                <a:latin typeface="Segoe UI Light" pitchFamily="34" charset="0"/>
              </a:endParaRPr>
            </a:p>
          </p:txBody>
        </p:sp>
      </p:grpSp>
      <p:sp>
        <p:nvSpPr>
          <p:cNvPr id="102" name="Rectangle 101"/>
          <p:cNvSpPr/>
          <p:nvPr/>
        </p:nvSpPr>
        <p:spPr>
          <a:xfrm>
            <a:off x="1827319" y="4422534"/>
            <a:ext cx="819455" cy="246221"/>
          </a:xfrm>
          <a:prstGeom prst="rect">
            <a:avLst/>
          </a:prstGeom>
        </p:spPr>
        <p:txBody>
          <a:bodyPr wrap="none">
            <a:spAutoFit/>
          </a:bodyPr>
          <a:lstStyle/>
          <a:p>
            <a:pPr defTabSz="914099"/>
            <a:r>
              <a:rPr lang="en-US" sz="1000" dirty="0" smtClean="0">
                <a:solidFill>
                  <a:schemeClr val="bg1"/>
                </a:solidFill>
                <a:latin typeface="Segoe UI Light" pitchFamily="34" charset="0"/>
                <a:ea typeface="Segoe UI" pitchFamily="34" charset="0"/>
                <a:cs typeface="Segoe UI" pitchFamily="34" charset="0"/>
              </a:rPr>
              <a:t>FTP Share 2</a:t>
            </a:r>
            <a:endParaRPr lang="en-US" sz="1000" dirty="0">
              <a:solidFill>
                <a:schemeClr val="bg1"/>
              </a:solidFill>
              <a:latin typeface="Segoe UI Light" pitchFamily="34" charset="0"/>
              <a:ea typeface="Segoe UI" pitchFamily="34" charset="0"/>
              <a:cs typeface="Segoe UI" pitchFamily="34" charset="0"/>
            </a:endParaRPr>
          </a:p>
        </p:txBody>
      </p:sp>
      <p:sp>
        <p:nvSpPr>
          <p:cNvPr id="103" name="Rectangle 102"/>
          <p:cNvSpPr/>
          <p:nvPr/>
        </p:nvSpPr>
        <p:spPr>
          <a:xfrm>
            <a:off x="733605" y="1692906"/>
            <a:ext cx="1002197" cy="230832"/>
          </a:xfrm>
          <a:prstGeom prst="rect">
            <a:avLst/>
          </a:prstGeom>
        </p:spPr>
        <p:txBody>
          <a:bodyPr wrap="none">
            <a:spAutoFit/>
          </a:bodyPr>
          <a:lstStyle/>
          <a:p>
            <a:pPr defTabSz="914099"/>
            <a:r>
              <a:rPr lang="en-US" sz="900" dirty="0" smtClean="0">
                <a:solidFill>
                  <a:schemeClr val="tx1">
                    <a:lumMod val="75000"/>
                    <a:lumOff val="25000"/>
                  </a:schemeClr>
                </a:solidFill>
                <a:latin typeface="Segoe UI Light" pitchFamily="34" charset="0"/>
                <a:ea typeface="Segoe UI" pitchFamily="34" charset="0"/>
                <a:cs typeface="Segoe UI" pitchFamily="34" charset="0"/>
              </a:rPr>
              <a:t>User 1 via phone</a:t>
            </a:r>
            <a:endParaRPr lang="en-US" sz="900" dirty="0">
              <a:solidFill>
                <a:schemeClr val="tx1">
                  <a:lumMod val="75000"/>
                  <a:lumOff val="25000"/>
                </a:schemeClr>
              </a:solidFill>
              <a:latin typeface="Segoe UI Light" pitchFamily="34" charset="0"/>
              <a:ea typeface="Segoe UI" pitchFamily="34" charset="0"/>
              <a:cs typeface="Segoe UI" pitchFamily="34" charset="0"/>
            </a:endParaRPr>
          </a:p>
        </p:txBody>
      </p:sp>
      <p:sp>
        <p:nvSpPr>
          <p:cNvPr id="104" name="Rectangle 103"/>
          <p:cNvSpPr/>
          <p:nvPr/>
        </p:nvSpPr>
        <p:spPr>
          <a:xfrm>
            <a:off x="733605" y="2373828"/>
            <a:ext cx="986167" cy="230832"/>
          </a:xfrm>
          <a:prstGeom prst="rect">
            <a:avLst/>
          </a:prstGeom>
        </p:spPr>
        <p:txBody>
          <a:bodyPr wrap="none">
            <a:spAutoFit/>
          </a:bodyPr>
          <a:lstStyle/>
          <a:p>
            <a:pPr defTabSz="914099"/>
            <a:r>
              <a:rPr lang="en-US" sz="900" dirty="0" smtClean="0">
                <a:solidFill>
                  <a:schemeClr val="tx1">
                    <a:lumMod val="75000"/>
                    <a:lumOff val="25000"/>
                  </a:schemeClr>
                </a:solidFill>
                <a:latin typeface="Segoe UI Light" pitchFamily="34" charset="0"/>
                <a:ea typeface="Segoe UI" pitchFamily="34" charset="0"/>
                <a:cs typeface="Segoe UI" pitchFamily="34" charset="0"/>
              </a:rPr>
              <a:t>User 2 via online</a:t>
            </a:r>
            <a:endParaRPr lang="en-US" sz="900" dirty="0">
              <a:solidFill>
                <a:schemeClr val="tx1">
                  <a:lumMod val="75000"/>
                  <a:lumOff val="25000"/>
                </a:schemeClr>
              </a:solidFill>
              <a:latin typeface="Segoe UI Light" pitchFamily="34" charset="0"/>
              <a:ea typeface="Segoe UI" pitchFamily="34" charset="0"/>
              <a:cs typeface="Segoe UI" pitchFamily="34" charset="0"/>
            </a:endParaRPr>
          </a:p>
        </p:txBody>
      </p:sp>
      <p:cxnSp>
        <p:nvCxnSpPr>
          <p:cNvPr id="105" name="Straight Arrow Connector 104"/>
          <p:cNvCxnSpPr/>
          <p:nvPr/>
        </p:nvCxnSpPr>
        <p:spPr>
          <a:xfrm>
            <a:off x="684557" y="1969905"/>
            <a:ext cx="118813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05784" y="2652304"/>
            <a:ext cx="116690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2922672" y="2264893"/>
            <a:ext cx="13700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7" idx="3"/>
          </p:cNvCxnSpPr>
          <p:nvPr/>
        </p:nvCxnSpPr>
        <p:spPr>
          <a:xfrm flipV="1">
            <a:off x="1746248" y="2233893"/>
            <a:ext cx="2566096" cy="10760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68" idx="3"/>
          </p:cNvCxnSpPr>
          <p:nvPr/>
        </p:nvCxnSpPr>
        <p:spPr>
          <a:xfrm flipV="1">
            <a:off x="2393664" y="2249800"/>
            <a:ext cx="1854781" cy="15465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966360" y="3922789"/>
            <a:ext cx="1032764" cy="246221"/>
          </a:xfrm>
          <a:prstGeom prst="rect">
            <a:avLst/>
          </a:prstGeom>
        </p:spPr>
        <p:txBody>
          <a:bodyPr wrap="square">
            <a:spAutoFit/>
          </a:bodyPr>
          <a:lstStyle/>
          <a:p>
            <a:pPr algn="ctr" defTabSz="914099"/>
            <a:r>
              <a:rPr lang="en-US" sz="1000" dirty="0" smtClean="0">
                <a:solidFill>
                  <a:schemeClr val="bg1"/>
                </a:solidFill>
                <a:latin typeface="Segoe UI Light" pitchFamily="34" charset="0"/>
                <a:ea typeface="Segoe UI" pitchFamily="34" charset="0"/>
                <a:cs typeface="Segoe UI" pitchFamily="34" charset="0"/>
              </a:rPr>
              <a:t>FTP Share 1</a:t>
            </a:r>
            <a:endParaRPr lang="en-US" sz="1000" dirty="0">
              <a:solidFill>
                <a:schemeClr val="bg1"/>
              </a:solidFill>
              <a:latin typeface="Segoe UI Light" pitchFamily="34" charset="0"/>
              <a:ea typeface="Segoe UI" pitchFamily="34" charset="0"/>
              <a:cs typeface="Segoe UI" pitchFamily="34" charset="0"/>
            </a:endParaRPr>
          </a:p>
        </p:txBody>
      </p:sp>
      <p:cxnSp>
        <p:nvCxnSpPr>
          <p:cNvPr id="111" name="Straight Arrow Connector 110"/>
          <p:cNvCxnSpPr/>
          <p:nvPr/>
        </p:nvCxnSpPr>
        <p:spPr>
          <a:xfrm>
            <a:off x="643067" y="4313136"/>
            <a:ext cx="135605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12" name="Picture 2"/>
          <p:cNvPicPr>
            <a:picLocks noChangeAspect="1" noChangeArrowheads="1"/>
          </p:cNvPicPr>
          <p:nvPr/>
        </p:nvPicPr>
        <p:blipFill>
          <a:blip r:embed="rId5" cstate="print">
            <a:biLevel thresh="50000"/>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bwMode="auto">
          <a:xfrm>
            <a:off x="196499" y="1512469"/>
            <a:ext cx="646858" cy="646858"/>
          </a:xfrm>
          <a:prstGeom prst="rect">
            <a:avLst/>
          </a:prstGeom>
          <a:noFill/>
          <a:ln>
            <a:noFill/>
          </a:ln>
        </p:spPr>
      </p:pic>
      <p:pic>
        <p:nvPicPr>
          <p:cNvPr id="113" name="Picture 2"/>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bwMode="auto">
          <a:xfrm>
            <a:off x="193161" y="3972206"/>
            <a:ext cx="646858" cy="646858"/>
          </a:xfrm>
          <a:prstGeom prst="rect">
            <a:avLst/>
          </a:prstGeom>
          <a:noFill/>
          <a:ln>
            <a:noFill/>
          </a:ln>
        </p:spPr>
      </p:pic>
      <p:pic>
        <p:nvPicPr>
          <p:cNvPr id="114" name="Picture 2"/>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bwMode="auto">
          <a:xfrm>
            <a:off x="194830" y="3277608"/>
            <a:ext cx="646858" cy="646858"/>
          </a:xfrm>
          <a:prstGeom prst="rect">
            <a:avLst/>
          </a:prstGeom>
          <a:noFill/>
          <a:ln>
            <a:noFill/>
          </a:ln>
        </p:spPr>
      </p:pic>
      <p:cxnSp>
        <p:nvCxnSpPr>
          <p:cNvPr id="115" name="Straight Arrow Connector 114"/>
          <p:cNvCxnSpPr/>
          <p:nvPr/>
        </p:nvCxnSpPr>
        <p:spPr>
          <a:xfrm>
            <a:off x="632621" y="3756962"/>
            <a:ext cx="68847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9855" y="2058006"/>
            <a:ext cx="495620" cy="38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2420" y="3149015"/>
            <a:ext cx="495620" cy="38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2045" y="3616572"/>
            <a:ext cx="495620" cy="38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 name="Rectangle 116"/>
          <p:cNvSpPr/>
          <p:nvPr/>
        </p:nvSpPr>
        <p:spPr>
          <a:xfrm>
            <a:off x="4864099" y="2568738"/>
            <a:ext cx="805511" cy="222088"/>
          </a:xfrm>
          <a:prstGeom prst="rect">
            <a:avLst/>
          </a:prstGeom>
          <a:solidFill>
            <a:schemeClr val="accent6">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sz="900" b="1" dirty="0"/>
              <a:t>LOB Relay</a:t>
            </a:r>
          </a:p>
        </p:txBody>
      </p:sp>
      <p:pic>
        <p:nvPicPr>
          <p:cNvPr id="69" name="Picture 6" descr="\\magnum\Projects\Microsoft\Cloud Power FY12\Design\Icons\PNGs\Server_2.png"/>
          <p:cNvPicPr>
            <a:picLocks noChangeAspect="1" noChangeArrowheads="1"/>
          </p:cNvPicPr>
          <p:nvPr/>
        </p:nvPicPr>
        <p:blipFill>
          <a:blip r:embed="rId9" cstate="print">
            <a:duotone>
              <a:prstClr val="black"/>
              <a:schemeClr val="accent6">
                <a:tint val="45000"/>
                <a:satMod val="400000"/>
              </a:schemeClr>
            </a:duotone>
          </a:blip>
          <a:srcRect/>
          <a:stretch>
            <a:fillRect/>
          </a:stretch>
        </p:blipFill>
        <p:spPr bwMode="auto">
          <a:xfrm>
            <a:off x="4628089" y="3681452"/>
            <a:ext cx="1220232" cy="1182588"/>
          </a:xfrm>
          <a:prstGeom prst="rect">
            <a:avLst/>
          </a:prstGeom>
          <a:noFill/>
        </p:spPr>
      </p:pic>
      <p:sp>
        <p:nvSpPr>
          <p:cNvPr id="121" name="Rectangle 120"/>
          <p:cNvSpPr/>
          <p:nvPr/>
        </p:nvSpPr>
        <p:spPr>
          <a:xfrm>
            <a:off x="5514058" y="4134515"/>
            <a:ext cx="949632" cy="266035"/>
          </a:xfrm>
          <a:prstGeom prst="rect">
            <a:avLst/>
          </a:prstGeom>
          <a:solidFill>
            <a:srgbClr val="B12E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smtClean="0"/>
              <a:t>LOB Target</a:t>
            </a:r>
            <a:endParaRPr lang="fi-FI" sz="1200" dirty="0"/>
          </a:p>
        </p:txBody>
      </p:sp>
      <p:grpSp>
        <p:nvGrpSpPr>
          <p:cNvPr id="70" name="Group 69"/>
          <p:cNvGrpSpPr/>
          <p:nvPr/>
        </p:nvGrpSpPr>
        <p:grpSpPr>
          <a:xfrm>
            <a:off x="6673373" y="3808366"/>
            <a:ext cx="1796943" cy="870754"/>
            <a:chOff x="9142472" y="4981848"/>
            <a:chExt cx="2251457" cy="1091000"/>
          </a:xfrm>
        </p:grpSpPr>
        <p:pic>
          <p:nvPicPr>
            <p:cNvPr id="71" name="Picture 6" descr="\\magnum\Projects\Microsoft\Cloud Power FY12\Design\Icons\PNGs\Server_2.png"/>
            <p:cNvPicPr>
              <a:picLocks noChangeAspect="1" noChangeArrowheads="1"/>
            </p:cNvPicPr>
            <p:nvPr/>
          </p:nvPicPr>
          <p:blipFill>
            <a:blip r:embed="rId9" cstate="print">
              <a:duotone>
                <a:prstClr val="black"/>
                <a:schemeClr val="accent6">
                  <a:tint val="45000"/>
                  <a:satMod val="400000"/>
                </a:schemeClr>
              </a:duotone>
            </a:blip>
            <a:srcRect/>
            <a:stretch>
              <a:fillRect/>
            </a:stretch>
          </p:blipFill>
          <p:spPr bwMode="auto">
            <a:xfrm>
              <a:off x="9142472" y="4981848"/>
              <a:ext cx="1125729" cy="1091000"/>
            </a:xfrm>
            <a:prstGeom prst="rect">
              <a:avLst/>
            </a:prstGeom>
            <a:noFill/>
          </p:spPr>
        </p:pic>
        <p:pic>
          <p:nvPicPr>
            <p:cNvPr id="72" name="Picture 6" descr="\\magnum\Projects\Microsoft\Cloud Power FY12\Design\Icons\PNGs\Server_2.png"/>
            <p:cNvPicPr>
              <a:picLocks noChangeAspect="1" noChangeArrowheads="1"/>
            </p:cNvPicPr>
            <p:nvPr/>
          </p:nvPicPr>
          <p:blipFill>
            <a:blip r:embed="rId9" cstate="print">
              <a:duotone>
                <a:prstClr val="black"/>
                <a:schemeClr val="accent6">
                  <a:tint val="45000"/>
                  <a:satMod val="400000"/>
                </a:schemeClr>
              </a:duotone>
            </a:blip>
            <a:srcRect/>
            <a:stretch>
              <a:fillRect/>
            </a:stretch>
          </p:blipFill>
          <p:spPr bwMode="auto">
            <a:xfrm>
              <a:off x="9705336" y="4981848"/>
              <a:ext cx="1125729" cy="1091000"/>
            </a:xfrm>
            <a:prstGeom prst="rect">
              <a:avLst/>
            </a:prstGeom>
            <a:noFill/>
          </p:spPr>
        </p:pic>
        <p:pic>
          <p:nvPicPr>
            <p:cNvPr id="73" name="Picture 6" descr="\\magnum\Projects\Microsoft\Cloud Power FY12\Design\Icons\PNGs\Server_2.png"/>
            <p:cNvPicPr>
              <a:picLocks noChangeAspect="1" noChangeArrowheads="1"/>
            </p:cNvPicPr>
            <p:nvPr/>
          </p:nvPicPr>
          <p:blipFill>
            <a:blip r:embed="rId9" cstate="print">
              <a:duotone>
                <a:prstClr val="black"/>
                <a:schemeClr val="accent6">
                  <a:tint val="45000"/>
                  <a:satMod val="400000"/>
                </a:schemeClr>
              </a:duotone>
            </a:blip>
            <a:srcRect/>
            <a:stretch>
              <a:fillRect/>
            </a:stretch>
          </p:blipFill>
          <p:spPr bwMode="auto">
            <a:xfrm>
              <a:off x="10268200" y="4981848"/>
              <a:ext cx="1125729" cy="1091000"/>
            </a:xfrm>
            <a:prstGeom prst="rect">
              <a:avLst/>
            </a:prstGeom>
            <a:noFill/>
          </p:spPr>
        </p:pic>
      </p:grpSp>
      <p:cxnSp>
        <p:nvCxnSpPr>
          <p:cNvPr id="100" name="Straight Arrow Connector 99"/>
          <p:cNvCxnSpPr/>
          <p:nvPr/>
        </p:nvCxnSpPr>
        <p:spPr>
          <a:xfrm>
            <a:off x="5501704" y="4171950"/>
            <a:ext cx="1356296" cy="72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7772" y="1986243"/>
            <a:ext cx="638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6" name="Picture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0523" y="1981202"/>
            <a:ext cx="638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2095500" y="964439"/>
            <a:ext cx="4953001" cy="3214622"/>
            <a:chOff x="-5522648" y="58324"/>
            <a:chExt cx="4953001" cy="3214622"/>
          </a:xfrm>
        </p:grpSpPr>
        <p:grpSp>
          <p:nvGrpSpPr>
            <p:cNvPr id="155" name="Group 154"/>
            <p:cNvGrpSpPr/>
            <p:nvPr/>
          </p:nvGrpSpPr>
          <p:grpSpPr>
            <a:xfrm>
              <a:off x="-5522648" y="58324"/>
              <a:ext cx="4953001" cy="3214622"/>
              <a:chOff x="1551468" y="1254157"/>
              <a:chExt cx="5945150" cy="3857546"/>
            </a:xfrm>
          </p:grpSpPr>
          <p:sp>
            <p:nvSpPr>
              <p:cNvPr id="156" name="Rectangle 155"/>
              <p:cNvSpPr/>
              <p:nvPr/>
            </p:nvSpPr>
            <p:spPr>
              <a:xfrm>
                <a:off x="1551468" y="1254157"/>
                <a:ext cx="5945150" cy="3857546"/>
              </a:xfrm>
              <a:prstGeom prst="rect">
                <a:avLst/>
              </a:prstGeom>
              <a:solidFill>
                <a:schemeClr val="bg1">
                  <a:alpha val="81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762"/>
                <a:endParaRPr lang="en-US" sz="1700">
                  <a:solidFill>
                    <a:prstClr val="white"/>
                  </a:solidFill>
                </a:endParaRPr>
              </a:p>
            </p:txBody>
          </p:sp>
          <p:grpSp>
            <p:nvGrpSpPr>
              <p:cNvPr id="157" name="Group 156"/>
              <p:cNvGrpSpPr/>
              <p:nvPr/>
            </p:nvGrpSpPr>
            <p:grpSpPr>
              <a:xfrm>
                <a:off x="1979711" y="1777107"/>
                <a:ext cx="4680521" cy="2876029"/>
                <a:chOff x="1979711" y="1777107"/>
                <a:chExt cx="4680521" cy="2876029"/>
              </a:xfrm>
            </p:grpSpPr>
            <p:sp>
              <p:nvSpPr>
                <p:cNvPr id="158" name="Rectangle 157"/>
                <p:cNvSpPr/>
                <p:nvPr/>
              </p:nvSpPr>
              <p:spPr>
                <a:xfrm>
                  <a:off x="2483767" y="1777107"/>
                  <a:ext cx="4176465" cy="2876029"/>
                </a:xfrm>
                <a:prstGeom prst="rect">
                  <a:avLst/>
                </a:prstGeom>
                <a:solidFill>
                  <a:schemeClr val="tx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762"/>
                  <a:endParaRPr lang="en-US" sz="1700" dirty="0">
                    <a:solidFill>
                      <a:prstClr val="white"/>
                    </a:solidFill>
                  </a:endParaRPr>
                </a:p>
              </p:txBody>
            </p:sp>
            <p:sp>
              <p:nvSpPr>
                <p:cNvPr id="159" name="TextBox 158"/>
                <p:cNvSpPr txBox="1"/>
                <p:nvPr/>
              </p:nvSpPr>
              <p:spPr>
                <a:xfrm>
                  <a:off x="2522278" y="1823985"/>
                  <a:ext cx="970135" cy="424732"/>
                </a:xfrm>
                <a:prstGeom prst="rect">
                  <a:avLst/>
                </a:prstGeom>
                <a:noFill/>
              </p:spPr>
              <p:txBody>
                <a:bodyPr wrap="none" rtlCol="0">
                  <a:spAutoFit/>
                </a:bodyPr>
                <a:lstStyle/>
                <a:p>
                  <a:pPr defTabSz="912762"/>
                  <a:r>
                    <a:rPr lang="sv-SE" sz="1700" dirty="0">
                      <a:solidFill>
                        <a:prstClr val="black"/>
                      </a:solidFill>
                    </a:rPr>
                    <a:t>Bridge</a:t>
                  </a:r>
                  <a:endParaRPr lang="en-US" sz="1700" dirty="0">
                    <a:solidFill>
                      <a:prstClr val="black"/>
                    </a:solidFill>
                  </a:endParaRPr>
                </a:p>
              </p:txBody>
            </p:sp>
            <p:grpSp>
              <p:nvGrpSpPr>
                <p:cNvPr id="160" name="Group 159"/>
                <p:cNvGrpSpPr/>
                <p:nvPr/>
              </p:nvGrpSpPr>
              <p:grpSpPr>
                <a:xfrm>
                  <a:off x="1979711" y="2996952"/>
                  <a:ext cx="504056" cy="288032"/>
                  <a:chOff x="3059832" y="2248279"/>
                  <a:chExt cx="504056" cy="288032"/>
                </a:xfrm>
              </p:grpSpPr>
              <p:grpSp>
                <p:nvGrpSpPr>
                  <p:cNvPr id="178" name="Group 177"/>
                  <p:cNvGrpSpPr/>
                  <p:nvPr/>
                </p:nvGrpSpPr>
                <p:grpSpPr>
                  <a:xfrm>
                    <a:off x="3059832" y="2248279"/>
                    <a:ext cx="504056" cy="288032"/>
                    <a:chOff x="1187624" y="1772816"/>
                    <a:chExt cx="504056" cy="288032"/>
                  </a:xfrm>
                </p:grpSpPr>
                <p:sp>
                  <p:nvSpPr>
                    <p:cNvPr id="180" name="Oval 179"/>
                    <p:cNvSpPr/>
                    <p:nvPr/>
                  </p:nvSpPr>
                  <p:spPr>
                    <a:xfrm>
                      <a:off x="1187624" y="177281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762"/>
                      <a:endParaRPr lang="en-US" sz="1700">
                        <a:solidFill>
                          <a:prstClr val="white"/>
                        </a:solidFill>
                      </a:endParaRPr>
                    </a:p>
                  </p:txBody>
                </p:sp>
                <p:cxnSp>
                  <p:nvCxnSpPr>
                    <p:cNvPr id="181" name="Straight Connector 180"/>
                    <p:cNvCxnSpPr/>
                    <p:nvPr/>
                  </p:nvCxnSpPr>
                  <p:spPr>
                    <a:xfrm>
                      <a:off x="1475656" y="1916832"/>
                      <a:ext cx="21602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79" name="Straight Connector 178"/>
                  <p:cNvCxnSpPr/>
                  <p:nvPr/>
                </p:nvCxnSpPr>
                <p:spPr>
                  <a:xfrm>
                    <a:off x="3563144" y="2292209"/>
                    <a:ext cx="0" cy="1910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2688322" y="2924945"/>
                  <a:ext cx="432048" cy="432048"/>
                  <a:chOff x="3754321" y="5166716"/>
                  <a:chExt cx="432048" cy="432048"/>
                </a:xfrm>
              </p:grpSpPr>
              <p:sp>
                <p:nvSpPr>
                  <p:cNvPr id="176" name="Rectangle 175"/>
                  <p:cNvSpPr/>
                  <p:nvPr/>
                </p:nvSpPr>
                <p:spPr>
                  <a:xfrm>
                    <a:off x="3754321" y="5166716"/>
                    <a:ext cx="4320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762"/>
                    <a:endParaRPr lang="en-US" sz="1700">
                      <a:solidFill>
                        <a:prstClr val="white"/>
                      </a:solidFill>
                    </a:endParaRPr>
                  </a:p>
                </p:txBody>
              </p:sp>
              <p:sp>
                <p:nvSpPr>
                  <p:cNvPr id="177" name="Cross 176"/>
                  <p:cNvSpPr/>
                  <p:nvPr/>
                </p:nvSpPr>
                <p:spPr>
                  <a:xfrm rot="18847516">
                    <a:off x="3768891" y="5188957"/>
                    <a:ext cx="407645" cy="407042"/>
                  </a:xfrm>
                  <a:prstGeom prst="plus">
                    <a:avLst>
                      <a:gd name="adj" fmla="val 345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762"/>
                    <a:endParaRPr lang="en-US" sz="1700">
                      <a:solidFill>
                        <a:prstClr val="white"/>
                      </a:solidFill>
                    </a:endParaRPr>
                  </a:p>
                </p:txBody>
              </p:sp>
            </p:grpSp>
            <p:grpSp>
              <p:nvGrpSpPr>
                <p:cNvPr id="162" name="Group 161"/>
                <p:cNvGrpSpPr/>
                <p:nvPr/>
              </p:nvGrpSpPr>
              <p:grpSpPr>
                <a:xfrm>
                  <a:off x="5570105" y="3861048"/>
                  <a:ext cx="504056" cy="288032"/>
                  <a:chOff x="3059832" y="2248279"/>
                  <a:chExt cx="504056" cy="288032"/>
                </a:xfrm>
              </p:grpSpPr>
              <p:grpSp>
                <p:nvGrpSpPr>
                  <p:cNvPr id="172" name="Group 171"/>
                  <p:cNvGrpSpPr/>
                  <p:nvPr/>
                </p:nvGrpSpPr>
                <p:grpSpPr>
                  <a:xfrm>
                    <a:off x="3059832" y="2248279"/>
                    <a:ext cx="504056" cy="288032"/>
                    <a:chOff x="1187624" y="1772816"/>
                    <a:chExt cx="504056" cy="288032"/>
                  </a:xfrm>
                </p:grpSpPr>
                <p:sp>
                  <p:nvSpPr>
                    <p:cNvPr id="174" name="Oval 173"/>
                    <p:cNvSpPr/>
                    <p:nvPr/>
                  </p:nvSpPr>
                  <p:spPr>
                    <a:xfrm>
                      <a:off x="1187624" y="177281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762"/>
                      <a:endParaRPr lang="en-US" sz="1700">
                        <a:solidFill>
                          <a:prstClr val="white"/>
                        </a:solidFill>
                      </a:endParaRPr>
                    </a:p>
                  </p:txBody>
                </p:sp>
                <p:cxnSp>
                  <p:nvCxnSpPr>
                    <p:cNvPr id="175" name="Straight Connector 174"/>
                    <p:cNvCxnSpPr/>
                    <p:nvPr/>
                  </p:nvCxnSpPr>
                  <p:spPr>
                    <a:xfrm>
                      <a:off x="1475656" y="1916832"/>
                      <a:ext cx="21602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73" name="Straight Connector 172"/>
                  <p:cNvCxnSpPr/>
                  <p:nvPr/>
                </p:nvCxnSpPr>
                <p:spPr>
                  <a:xfrm>
                    <a:off x="3563144" y="2292209"/>
                    <a:ext cx="0" cy="1910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5508104" y="2132856"/>
                  <a:ext cx="504056" cy="486054"/>
                  <a:chOff x="3563888" y="692696"/>
                  <a:chExt cx="504056" cy="486054"/>
                </a:xfrm>
              </p:grpSpPr>
              <p:sp>
                <p:nvSpPr>
                  <p:cNvPr id="168" name="Rectangle 167"/>
                  <p:cNvSpPr/>
                  <p:nvPr/>
                </p:nvSpPr>
                <p:spPr>
                  <a:xfrm>
                    <a:off x="3563888" y="692696"/>
                    <a:ext cx="504056" cy="4860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762"/>
                    <a:endParaRPr lang="en-US" sz="1700">
                      <a:solidFill>
                        <a:prstClr val="white"/>
                      </a:solidFill>
                    </a:endParaRPr>
                  </a:p>
                </p:txBody>
              </p:sp>
              <p:grpSp>
                <p:nvGrpSpPr>
                  <p:cNvPr id="169" name="Group 168"/>
                  <p:cNvGrpSpPr/>
                  <p:nvPr/>
                </p:nvGrpSpPr>
                <p:grpSpPr>
                  <a:xfrm flipV="1">
                    <a:off x="3672408" y="849496"/>
                    <a:ext cx="297650" cy="185988"/>
                    <a:chOff x="6020544" y="2096852"/>
                    <a:chExt cx="639688" cy="252028"/>
                  </a:xfrm>
                </p:grpSpPr>
                <p:cxnSp>
                  <p:nvCxnSpPr>
                    <p:cNvPr id="170" name="Elbow Connector 169"/>
                    <p:cNvCxnSpPr/>
                    <p:nvPr/>
                  </p:nvCxnSpPr>
                  <p:spPr>
                    <a:xfrm>
                      <a:off x="6264188" y="2096852"/>
                      <a:ext cx="396044" cy="252028"/>
                    </a:xfrm>
                    <a:prstGeom prst="bentConnector3">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Elbow Connector 170"/>
                    <p:cNvCxnSpPr/>
                    <p:nvPr/>
                  </p:nvCxnSpPr>
                  <p:spPr>
                    <a:xfrm flipH="1">
                      <a:off x="6020544" y="2096852"/>
                      <a:ext cx="396044" cy="252028"/>
                    </a:xfrm>
                    <a:prstGeom prst="bentConnector3">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64" name="Elbow Connector 163"/>
                <p:cNvCxnSpPr>
                  <a:stCxn id="176" idx="3"/>
                </p:cNvCxnSpPr>
                <p:nvPr/>
              </p:nvCxnSpPr>
              <p:spPr>
                <a:xfrm flipV="1">
                  <a:off x="3120370" y="2382650"/>
                  <a:ext cx="2387734" cy="758319"/>
                </a:xfrm>
                <a:prstGeom prst="bentConnector3">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5" name="Elbow Connector 164"/>
                <p:cNvCxnSpPr>
                  <a:stCxn id="176" idx="3"/>
                  <a:endCxn id="174" idx="2"/>
                </p:cNvCxnSpPr>
                <p:nvPr/>
              </p:nvCxnSpPr>
              <p:spPr>
                <a:xfrm>
                  <a:off x="3120370" y="3140969"/>
                  <a:ext cx="2449735" cy="864095"/>
                </a:xfrm>
                <a:prstGeom prst="bentConnector3">
                  <a:avLst>
                    <a:gd name="adj1" fmla="val 48834"/>
                  </a:avLst>
                </a:prstGeom>
                <a:ln w="28575">
                  <a:prstDash val="sysDot"/>
                  <a:tailEnd type="arrow"/>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3222862" y="2039428"/>
                  <a:ext cx="2118748" cy="332399"/>
                </a:xfrm>
                <a:prstGeom prst="rect">
                  <a:avLst/>
                </a:prstGeom>
                <a:noFill/>
              </p:spPr>
              <p:txBody>
                <a:bodyPr wrap="none" rtlCol="0">
                  <a:spAutoFit/>
                </a:bodyPr>
                <a:lstStyle/>
                <a:p>
                  <a:pPr defTabSz="912762"/>
                  <a:r>
                    <a:rPr lang="en-US" sz="1200" dirty="0" err="1">
                      <a:solidFill>
                        <a:prstClr val="black"/>
                      </a:solidFill>
                    </a:rPr>
                    <a:t>customerType</a:t>
                  </a:r>
                  <a:r>
                    <a:rPr lang="en-US" sz="1200" dirty="0">
                      <a:solidFill>
                        <a:prstClr val="black"/>
                      </a:solidFill>
                    </a:rPr>
                    <a:t> == “VIP”</a:t>
                  </a:r>
                  <a:endParaRPr lang="en-US" sz="1700" dirty="0">
                    <a:solidFill>
                      <a:prstClr val="black"/>
                    </a:solidFill>
                  </a:endParaRPr>
                </a:p>
              </p:txBody>
            </p:sp>
            <p:sp>
              <p:nvSpPr>
                <p:cNvPr id="167" name="TextBox 166"/>
                <p:cNvSpPr txBox="1"/>
                <p:nvPr/>
              </p:nvSpPr>
              <p:spPr>
                <a:xfrm>
                  <a:off x="3253862" y="4032897"/>
                  <a:ext cx="2438150" cy="332399"/>
                </a:xfrm>
                <a:prstGeom prst="rect">
                  <a:avLst/>
                </a:prstGeom>
                <a:noFill/>
              </p:spPr>
              <p:txBody>
                <a:bodyPr wrap="none" rtlCol="0">
                  <a:spAutoFit/>
                </a:bodyPr>
                <a:lstStyle/>
                <a:p>
                  <a:pPr defTabSz="912762"/>
                  <a:r>
                    <a:rPr lang="en-US" sz="1200" dirty="0" err="1">
                      <a:solidFill>
                        <a:prstClr val="black"/>
                      </a:solidFill>
                    </a:rPr>
                    <a:t>customerType</a:t>
                  </a:r>
                  <a:r>
                    <a:rPr lang="en-US" sz="1200" dirty="0">
                      <a:solidFill>
                        <a:prstClr val="black"/>
                      </a:solidFill>
                    </a:rPr>
                    <a:t> == “Default”</a:t>
                  </a:r>
                  <a:endParaRPr lang="en-US" sz="1700" dirty="0">
                    <a:solidFill>
                      <a:prstClr val="black"/>
                    </a:solidFill>
                  </a:endParaRPr>
                </a:p>
              </p:txBody>
            </p:sp>
          </p:grpSp>
        </p:grpSp>
        <p:sp>
          <p:nvSpPr>
            <p:cNvPr id="183" name="TextBox 182"/>
            <p:cNvSpPr txBox="1"/>
            <p:nvPr/>
          </p:nvSpPr>
          <p:spPr>
            <a:xfrm>
              <a:off x="-4743574" y="2654343"/>
              <a:ext cx="3480832" cy="230832"/>
            </a:xfrm>
            <a:prstGeom prst="rect">
              <a:avLst/>
            </a:prstGeom>
            <a:noFill/>
          </p:spPr>
          <p:txBody>
            <a:bodyPr wrap="square" rtlCol="0">
              <a:spAutoFit/>
            </a:bodyPr>
            <a:lstStyle/>
            <a:p>
              <a:pPr algn="ctr" defTabSz="912762"/>
              <a:r>
                <a:rPr lang="en-US" sz="900" b="1" dirty="0">
                  <a:solidFill>
                    <a:schemeClr val="bg1"/>
                  </a:solidFill>
                </a:rPr>
                <a:t>Validate – Enrich – Transform – Enrich - Route (VETER</a:t>
              </a:r>
              <a:r>
                <a:rPr lang="pt-PT" sz="900" b="1" dirty="0">
                  <a:solidFill>
                    <a:schemeClr val="bg1"/>
                  </a:solidFill>
                </a:rPr>
                <a:t>)</a:t>
              </a:r>
              <a:endParaRPr lang="en-US" sz="1100" b="1" dirty="0">
                <a:solidFill>
                  <a:schemeClr val="bg1"/>
                </a:solidFill>
              </a:endParaRPr>
            </a:p>
          </p:txBody>
        </p:sp>
      </p:grpSp>
    </p:spTree>
    <p:extLst>
      <p:ext uri="{BB962C8B-B14F-4D97-AF65-F5344CB8AC3E}">
        <p14:creationId xmlns:p14="http://schemas.microsoft.com/office/powerpoint/2010/main" val="10339356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0"/>
                            </p:stCondLst>
                            <p:childTnLst>
                              <p:par>
                                <p:cTn id="12" presetID="42" presetClass="path" presetSubtype="0" accel="50000" decel="50000" fill="hold" nodeType="afterEffect">
                                  <p:stCondLst>
                                    <p:cond delay="0"/>
                                  </p:stCondLst>
                                  <p:childTnLst>
                                    <p:animMotion origin="layout" path="M -1.94444E-6 4.32099E-6 L 0.17379 0.00339 " pathEditMode="relative" rAng="0" ptsTypes="AA">
                                      <p:cBhvr>
                                        <p:cTn id="13" dur="2000" fill="hold"/>
                                        <p:tgtEl>
                                          <p:spTgt spid="59"/>
                                        </p:tgtEl>
                                        <p:attrNameLst>
                                          <p:attrName>ppt_x</p:attrName>
                                          <p:attrName>ppt_y</p:attrName>
                                        </p:attrNameLst>
                                      </p:cBhvr>
                                      <p:rCtr x="8681" y="154"/>
                                    </p:animMotion>
                                  </p:childTnLst>
                                </p:cTn>
                              </p:par>
                              <p:par>
                                <p:cTn id="14" presetID="42" presetClass="path" presetSubtype="0" accel="50000" decel="50000" fill="hold" nodeType="withEffect">
                                  <p:stCondLst>
                                    <p:cond delay="0"/>
                                  </p:stCondLst>
                                  <p:childTnLst>
                                    <p:animMotion origin="layout" path="M 3.33333E-6 -2.71605E-6 L 0.27708 -0.22345 " pathEditMode="relative" rAng="0" ptsTypes="AA">
                                      <p:cBhvr>
                                        <p:cTn id="15" dur="2000" fill="hold"/>
                                        <p:tgtEl>
                                          <p:spTgt spid="60"/>
                                        </p:tgtEl>
                                        <p:attrNameLst>
                                          <p:attrName>ppt_x</p:attrName>
                                          <p:attrName>ppt_y</p:attrName>
                                        </p:attrNameLst>
                                      </p:cBhvr>
                                      <p:rCtr x="13854" y="-11173"/>
                                    </p:animMotion>
                                  </p:childTnLst>
                                </p:cTn>
                              </p:par>
                              <p:par>
                                <p:cTn id="16" presetID="42" presetClass="path" presetSubtype="0" accel="50000" decel="50000" fill="hold" nodeType="withEffect">
                                  <p:stCondLst>
                                    <p:cond delay="0"/>
                                  </p:stCondLst>
                                  <p:childTnLst>
                                    <p:animMotion origin="layout" path="M 1.38889E-6 -2.09877E-6 L 0.2092 -0.3145 " pathEditMode="relative" rAng="0" ptsTypes="AA">
                                      <p:cBhvr>
                                        <p:cTn id="17" dur="2000" fill="hold"/>
                                        <p:tgtEl>
                                          <p:spTgt spid="61"/>
                                        </p:tgtEl>
                                        <p:attrNameLst>
                                          <p:attrName>ppt_x</p:attrName>
                                          <p:attrName>ppt_y</p:attrName>
                                        </p:attrNameLst>
                                      </p:cBhvr>
                                      <p:rCtr x="10451" y="-15741"/>
                                    </p:animMotion>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59"/>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60"/>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61"/>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25"/>
                                        </p:tgtEl>
                                        <p:attrNameLst>
                                          <p:attrName>style.visibility</p:attrName>
                                        </p:attrNameLst>
                                      </p:cBhvr>
                                      <p:to>
                                        <p:strVal val="visible"/>
                                      </p:to>
                                    </p:set>
                                  </p:childTnLst>
                                </p:cTn>
                              </p:par>
                            </p:childTnLst>
                          </p:cTn>
                        </p:par>
                        <p:par>
                          <p:cTn id="38" fill="hold">
                            <p:stCondLst>
                              <p:cond delay="0"/>
                            </p:stCondLst>
                            <p:childTnLst>
                              <p:par>
                                <p:cTn id="39" presetID="42" presetClass="path" presetSubtype="0" accel="50000" decel="50000" fill="hold" nodeType="afterEffect">
                                  <p:stCondLst>
                                    <p:cond delay="0"/>
                                  </p:stCondLst>
                                  <p:childTnLst>
                                    <p:animMotion origin="layout" path="M -0.00313 -0.00463 L 0.15555 0.00185 " pathEditMode="relative" rAng="0" ptsTypes="AA">
                                      <p:cBhvr>
                                        <p:cTn id="40" dur="2000" fill="hold"/>
                                        <p:tgtEl>
                                          <p:spTgt spid="125"/>
                                        </p:tgtEl>
                                        <p:attrNameLst>
                                          <p:attrName>ppt_x</p:attrName>
                                          <p:attrName>ppt_y</p:attrName>
                                        </p:attrNameLst>
                                      </p:cBhvr>
                                      <p:rCtr x="7934" y="309"/>
                                    </p:animMotion>
                                  </p:childTnLst>
                                </p:cTn>
                              </p:par>
                            </p:childTnLst>
                          </p:cTn>
                        </p:par>
                        <p:par>
                          <p:cTn id="41" fill="hold">
                            <p:stCondLst>
                              <p:cond delay="2000"/>
                            </p:stCondLst>
                            <p:childTnLst>
                              <p:par>
                                <p:cTn id="42" presetID="42" presetClass="path" presetSubtype="0" accel="50000" decel="50000" fill="hold" nodeType="afterEffect">
                                  <p:stCondLst>
                                    <p:cond delay="0"/>
                                  </p:stCondLst>
                                  <p:childTnLst>
                                    <p:animMotion origin="layout" path="M 0.15555 0.00185 L 0.30868 -0.275 " pathEditMode="relative" rAng="0" ptsTypes="AA">
                                      <p:cBhvr>
                                        <p:cTn id="43" dur="2000" fill="hold"/>
                                        <p:tgtEl>
                                          <p:spTgt spid="125"/>
                                        </p:tgtEl>
                                        <p:attrNameLst>
                                          <p:attrName>ppt_x</p:attrName>
                                          <p:attrName>ppt_y</p:attrName>
                                        </p:attrNameLst>
                                      </p:cBhvr>
                                      <p:rCtr x="7656" y="-13858"/>
                                    </p:animMotion>
                                  </p:childTnLst>
                                </p:cTn>
                              </p:par>
                            </p:childTnLst>
                          </p:cTn>
                        </p:par>
                        <p:par>
                          <p:cTn id="44" fill="hold">
                            <p:stCondLst>
                              <p:cond delay="4000"/>
                            </p:stCondLst>
                            <p:childTnLst>
                              <p:par>
                                <p:cTn id="45" presetID="1" presetClass="exit" presetSubtype="0" fill="hold" nodeType="afterEffect">
                                  <p:stCondLst>
                                    <p:cond delay="0"/>
                                  </p:stCondLst>
                                  <p:childTnLst>
                                    <p:set>
                                      <p:cBhvr>
                                        <p:cTn id="46" dur="1" fill="hold">
                                          <p:stCondLst>
                                            <p:cond delay="0"/>
                                          </p:stCondLst>
                                        </p:cTn>
                                        <p:tgtEl>
                                          <p:spTgt spid="125"/>
                                        </p:tgtEl>
                                        <p:attrNameLst>
                                          <p:attrName>style.visibility</p:attrName>
                                        </p:attrNameLst>
                                      </p:cBhvr>
                                      <p:to>
                                        <p:strVal val="hidden"/>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126"/>
                                        </p:tgtEl>
                                        <p:attrNameLst>
                                          <p:attrName>style.visibility</p:attrName>
                                        </p:attrNameLst>
                                      </p:cBhvr>
                                      <p:to>
                                        <p:strVal val="visible"/>
                                      </p:to>
                                    </p:set>
                                  </p:childTnLst>
                                </p:cTn>
                              </p:par>
                            </p:childTnLst>
                          </p:cTn>
                        </p:par>
                        <p:par>
                          <p:cTn id="50" fill="hold">
                            <p:stCondLst>
                              <p:cond delay="4000"/>
                            </p:stCondLst>
                            <p:childTnLst>
                              <p:par>
                                <p:cTn id="51" presetID="42" presetClass="path" presetSubtype="0" accel="50000" decel="50000" fill="hold" nodeType="afterEffect">
                                  <p:stCondLst>
                                    <p:cond delay="0"/>
                                  </p:stCondLst>
                                  <p:childTnLst>
                                    <p:animMotion origin="layout" path="M 2.5E-6 -3.45679E-6 L 0.08489 0.0071 " pathEditMode="relative" rAng="0" ptsTypes="AA">
                                      <p:cBhvr>
                                        <p:cTn id="52" dur="2000" fill="hold"/>
                                        <p:tgtEl>
                                          <p:spTgt spid="126"/>
                                        </p:tgtEl>
                                        <p:attrNameLst>
                                          <p:attrName>ppt_x</p:attrName>
                                          <p:attrName>ppt_y</p:attrName>
                                        </p:attrNameLst>
                                      </p:cBhvr>
                                      <p:rCtr x="4236" y="340"/>
                                    </p:animMotion>
                                  </p:childTnLst>
                                </p:cTn>
                              </p:par>
                            </p:childTnLst>
                          </p:cTn>
                        </p:par>
                        <p:par>
                          <p:cTn id="53" fill="hold">
                            <p:stCondLst>
                              <p:cond delay="6000"/>
                            </p:stCondLst>
                            <p:childTnLst>
                              <p:par>
                                <p:cTn id="54" presetID="42" presetClass="path" presetSubtype="0" accel="50000" decel="50000" fill="hold" nodeType="afterEffect">
                                  <p:stCondLst>
                                    <p:cond delay="0"/>
                                  </p:stCondLst>
                                  <p:childTnLst>
                                    <p:animMotion origin="layout" path="M 0.0849 0.0071 L 0.0849 0.37747 " pathEditMode="relative" rAng="0" ptsTypes="AA">
                                      <p:cBhvr>
                                        <p:cTn id="55" dur="2000" fill="hold"/>
                                        <p:tgtEl>
                                          <p:spTgt spid="126"/>
                                        </p:tgtEl>
                                        <p:attrNameLst>
                                          <p:attrName>ppt_x</p:attrName>
                                          <p:attrName>ppt_y</p:attrName>
                                        </p:attrNameLst>
                                      </p:cBhvr>
                                      <p:rCtr x="0" y="18519"/>
                                    </p:animMotion>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nodeType="clickEffect">
                                  <p:stCondLst>
                                    <p:cond delay="0"/>
                                  </p:stCondLst>
                                  <p:childTnLst>
                                    <p:animMotion origin="layout" path="M 0.0849 0.37782 L 0.33334 0.37813 " pathEditMode="relative" rAng="0" ptsTypes="AA">
                                      <p:cBhvr>
                                        <p:cTn id="59" dur="2000" fill="hold"/>
                                        <p:tgtEl>
                                          <p:spTgt spid="126"/>
                                        </p:tgtEl>
                                        <p:attrNameLst>
                                          <p:attrName>ppt_x</p:attrName>
                                          <p:attrName>ppt_y</p:attrName>
                                        </p:attrNameLst>
                                      </p:cBhvr>
                                      <p:rCtr x="12413" y="0"/>
                                    </p:animMotion>
                                  </p:childTnLst>
                                </p:cTn>
                              </p:par>
                            </p:childTnLst>
                          </p:cTn>
                        </p:par>
                        <p:par>
                          <p:cTn id="60" fill="hold">
                            <p:stCondLst>
                              <p:cond delay="2000"/>
                            </p:stCondLst>
                            <p:childTnLst>
                              <p:par>
                                <p:cTn id="61" presetID="1" presetClass="exit" presetSubtype="0" fill="hold" nodeType="afterEffect">
                                  <p:stCondLst>
                                    <p:cond delay="0"/>
                                  </p:stCondLst>
                                  <p:childTnLst>
                                    <p:set>
                                      <p:cBhvr>
                                        <p:cTn id="62"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EDI Capabilities</a:t>
            </a:r>
          </a:p>
        </p:txBody>
      </p:sp>
      <p:sp>
        <p:nvSpPr>
          <p:cNvPr id="2" name="Subtitle 1"/>
          <p:cNvSpPr>
            <a:spLocks noGrp="1"/>
          </p:cNvSpPr>
          <p:nvPr>
            <p:ph type="subTitle" idx="1"/>
          </p:nvPr>
        </p:nvSpPr>
        <p:spPr/>
        <p:txBody>
          <a:bodyPr/>
          <a:lstStyle/>
          <a:p>
            <a:pPr lvl="0" fontAlgn="ctr"/>
            <a:r>
              <a:rPr lang="pt-PT" b="1" dirty="0" err="1"/>
              <a:t>Electronic</a:t>
            </a:r>
            <a:r>
              <a:rPr lang="pt-PT" b="1" dirty="0"/>
              <a:t> Data </a:t>
            </a:r>
            <a:r>
              <a:rPr lang="pt-PT" b="1" dirty="0" err="1"/>
              <a:t>Interchange</a:t>
            </a:r>
            <a:r>
              <a:rPr lang="pt-PT" b="1" dirty="0"/>
              <a:t> (EDI)</a:t>
            </a:r>
            <a:r>
              <a:rPr lang="pt-PT" dirty="0"/>
              <a:t> </a:t>
            </a:r>
            <a:r>
              <a:rPr lang="pt-PT" dirty="0" err="1"/>
              <a:t>targeted</a:t>
            </a:r>
            <a:r>
              <a:rPr lang="pt-PT" dirty="0"/>
              <a:t> </a:t>
            </a:r>
            <a:r>
              <a:rPr lang="pt-PT" dirty="0" err="1"/>
              <a:t>at</a:t>
            </a:r>
            <a:r>
              <a:rPr lang="pt-PT" dirty="0"/>
              <a:t> </a:t>
            </a:r>
            <a:r>
              <a:rPr lang="pt-PT" dirty="0" err="1"/>
              <a:t>business</a:t>
            </a:r>
            <a:r>
              <a:rPr lang="pt-PT" dirty="0"/>
              <a:t>-to-</a:t>
            </a:r>
            <a:r>
              <a:rPr lang="pt-PT" dirty="0" err="1"/>
              <a:t>business</a:t>
            </a:r>
            <a:r>
              <a:rPr lang="pt-PT" dirty="0"/>
              <a:t> (B2B) </a:t>
            </a:r>
            <a:r>
              <a:rPr lang="pt-PT" dirty="0" err="1"/>
              <a:t>scenarios</a:t>
            </a:r>
            <a:r>
              <a:rPr lang="pt-PT" dirty="0"/>
              <a:t> </a:t>
            </a:r>
            <a:r>
              <a:rPr lang="pt-PT" dirty="0" err="1"/>
              <a:t>in</a:t>
            </a:r>
            <a:r>
              <a:rPr lang="pt-PT" dirty="0"/>
              <a:t> </a:t>
            </a:r>
            <a:r>
              <a:rPr lang="pt-PT" dirty="0" err="1"/>
              <a:t>the</a:t>
            </a:r>
            <a:r>
              <a:rPr lang="pt-PT" dirty="0"/>
              <a:t> </a:t>
            </a:r>
            <a:r>
              <a:rPr lang="pt-PT" dirty="0" err="1"/>
              <a:t>form</a:t>
            </a:r>
            <a:r>
              <a:rPr lang="pt-PT" dirty="0"/>
              <a:t> </a:t>
            </a:r>
            <a:r>
              <a:rPr lang="pt-PT" dirty="0" err="1"/>
              <a:t>of</a:t>
            </a:r>
            <a:r>
              <a:rPr lang="pt-PT" dirty="0"/>
              <a:t> a </a:t>
            </a:r>
            <a:r>
              <a:rPr lang="pt-PT" dirty="0" err="1"/>
              <a:t>finished</a:t>
            </a:r>
            <a:r>
              <a:rPr lang="pt-PT" dirty="0"/>
              <a:t> </a:t>
            </a:r>
            <a:r>
              <a:rPr lang="pt-PT" dirty="0" err="1"/>
              <a:t>service</a:t>
            </a:r>
            <a:r>
              <a:rPr lang="pt-PT" dirty="0"/>
              <a:t> </a:t>
            </a:r>
            <a:r>
              <a:rPr lang="pt-PT" dirty="0" err="1"/>
              <a:t>built</a:t>
            </a:r>
            <a:r>
              <a:rPr lang="pt-PT" dirty="0"/>
              <a:t> for </a:t>
            </a:r>
            <a:r>
              <a:rPr lang="pt-PT" dirty="0" err="1"/>
              <a:t>trading</a:t>
            </a:r>
            <a:r>
              <a:rPr lang="pt-PT" dirty="0"/>
              <a:t> </a:t>
            </a:r>
            <a:r>
              <a:rPr lang="pt-PT" dirty="0" err="1"/>
              <a:t>partner</a:t>
            </a:r>
            <a:r>
              <a:rPr lang="pt-PT" dirty="0"/>
              <a:t> </a:t>
            </a:r>
            <a:r>
              <a:rPr lang="pt-PT" dirty="0" err="1"/>
              <a:t>management</a:t>
            </a:r>
            <a:r>
              <a:rPr lang="pt-PT" dirty="0"/>
              <a:t>.</a:t>
            </a:r>
          </a:p>
        </p:txBody>
      </p:sp>
      <p:grpSp>
        <p:nvGrpSpPr>
          <p:cNvPr id="30" name="Group 29"/>
          <p:cNvGrpSpPr/>
          <p:nvPr/>
        </p:nvGrpSpPr>
        <p:grpSpPr>
          <a:xfrm>
            <a:off x="4445507" y="691948"/>
            <a:ext cx="4199137" cy="1828799"/>
            <a:chOff x="2985452" y="1941064"/>
            <a:chExt cx="6424674" cy="2798059"/>
          </a:xfrm>
        </p:grpSpPr>
        <p:sp>
          <p:nvSpPr>
            <p:cNvPr id="31" name="Rectangle 30"/>
            <p:cNvSpPr/>
            <p:nvPr/>
          </p:nvSpPr>
          <p:spPr bwMode="auto">
            <a:xfrm>
              <a:off x="3157429" y="1941066"/>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B2B comm</a:t>
              </a:r>
              <a:endParaRPr lang="nl-NL" sz="2400" kern="0" spc="-100" dirty="0">
                <a:gradFill>
                  <a:gsLst>
                    <a:gs pos="0">
                      <a:srgbClr val="FFFFFF"/>
                    </a:gs>
                    <a:gs pos="100000">
                      <a:srgbClr val="FFFFFF"/>
                    </a:gs>
                  </a:gsLst>
                  <a:lin ang="5400000" scaled="0"/>
                </a:gradFill>
                <a:latin typeface="+mj-lt"/>
              </a:endParaRPr>
            </a:p>
          </p:txBody>
        </p:sp>
        <p:sp>
          <p:nvSpPr>
            <p:cNvPr id="32" name="Rectangle 31"/>
            <p:cNvSpPr/>
            <p:nvPr/>
          </p:nvSpPr>
          <p:spPr bwMode="auto">
            <a:xfrm>
              <a:off x="6460671" y="1941064"/>
              <a:ext cx="2949455" cy="27980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Portal</a:t>
              </a:r>
              <a:endParaRPr lang="nl-NL" sz="2400" kern="0" spc="-100" dirty="0">
                <a:gradFill>
                  <a:gsLst>
                    <a:gs pos="0">
                      <a:srgbClr val="FFFFFF"/>
                    </a:gs>
                    <a:gs pos="100000">
                      <a:srgbClr val="FFFFFF"/>
                    </a:gs>
                  </a:gsLst>
                  <a:lin ang="5400000" scaled="0"/>
                </a:gradFill>
                <a:latin typeface="+mj-lt"/>
              </a:endParaRPr>
            </a:p>
          </p:txBody>
        </p:sp>
        <p:pic>
          <p:nvPicPr>
            <p:cNvPr id="33" name="Picture 8" descr="\\MAGNUM\Projects\Microsoft\Cloud Power FY12\Design\Icons\PNGs\Partner.png"/>
            <p:cNvPicPr>
              <a:picLocks noChangeAspect="1" noChangeArrowheads="1"/>
            </p:cNvPicPr>
            <p:nvPr/>
          </p:nvPicPr>
          <p:blipFill>
            <a:blip r:embed="rId3" cstate="print">
              <a:lum bright="100000"/>
            </a:blip>
            <a:srcRect/>
            <a:stretch>
              <a:fillRect/>
            </a:stretch>
          </p:blipFill>
          <p:spPr bwMode="auto">
            <a:xfrm>
              <a:off x="4418012" y="2133600"/>
              <a:ext cx="1828800" cy="1828800"/>
            </a:xfrm>
            <a:prstGeom prst="rect">
              <a:avLst/>
            </a:prstGeom>
            <a:noFill/>
          </p:spPr>
        </p:pic>
        <p:pic>
          <p:nvPicPr>
            <p:cNvPr id="34" name="Picture 8" descr="\\MAGNUM\Projects\Microsoft\Cloud Power FY12\Design\Icons\PNGs\Partner.png"/>
            <p:cNvPicPr>
              <a:picLocks noChangeAspect="1" noChangeArrowheads="1"/>
            </p:cNvPicPr>
            <p:nvPr/>
          </p:nvPicPr>
          <p:blipFill>
            <a:blip r:embed="rId3" cstate="print">
              <a:lum bright="100000"/>
            </a:blip>
            <a:srcRect/>
            <a:stretch>
              <a:fillRect/>
            </a:stretch>
          </p:blipFill>
          <p:spPr bwMode="auto">
            <a:xfrm>
              <a:off x="2985452" y="2133600"/>
              <a:ext cx="1828800" cy="1828800"/>
            </a:xfrm>
            <a:prstGeom prst="rect">
              <a:avLst/>
            </a:prstGeom>
            <a:noFill/>
          </p:spPr>
        </p:pic>
        <p:pic>
          <p:nvPicPr>
            <p:cNvPr id="35" name="Picture 2" descr="\\MAGNUM\Projects\Microsoft\Cloud Power FY12\Design\ICONS_PNG\Devices.png"/>
            <p:cNvPicPr>
              <a:picLocks noChangeAspect="1" noChangeArrowheads="1"/>
            </p:cNvPicPr>
            <p:nvPr/>
          </p:nvPicPr>
          <p:blipFill>
            <a:blip r:embed="rId4" cstate="print">
              <a:lum bright="100000"/>
            </a:blip>
            <a:srcRect l="50000" r="2000" b="50000"/>
            <a:stretch>
              <a:fillRect/>
            </a:stretch>
          </p:blipFill>
          <p:spPr bwMode="auto">
            <a:xfrm>
              <a:off x="7020998" y="2113272"/>
              <a:ext cx="1828800" cy="1905000"/>
            </a:xfrm>
            <a:prstGeom prst="rect">
              <a:avLst/>
            </a:prstGeom>
            <a:noFill/>
            <a:ln>
              <a:noFill/>
            </a:ln>
          </p:spPr>
        </p:pic>
      </p:grpSp>
    </p:spTree>
    <p:extLst>
      <p:ext uri="{BB962C8B-B14F-4D97-AF65-F5344CB8AC3E}">
        <p14:creationId xmlns:p14="http://schemas.microsoft.com/office/powerpoint/2010/main" val="402531299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r>
              <a:rPr lang="it-IT" dirty="0"/>
              <a:t>EDI </a:t>
            </a:r>
            <a:r>
              <a:rPr lang="it-IT" dirty="0" smtClean="0"/>
              <a:t>Service</a:t>
            </a:r>
            <a:br>
              <a:rPr lang="it-IT" dirty="0" smtClean="0"/>
            </a:br>
            <a:r>
              <a:rPr lang="it-IT" dirty="0" smtClean="0"/>
              <a:t>Order </a:t>
            </a:r>
            <a:r>
              <a:rPr lang="it-IT" dirty="0"/>
              <a:t>Processing Scenario</a:t>
            </a:r>
            <a:endParaRPr lang="pt-PT" dirty="0"/>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17</a:t>
            </a:fld>
            <a:endParaRPr lang="pt-PT" dirty="0"/>
          </a:p>
        </p:txBody>
      </p:sp>
      <p:sp>
        <p:nvSpPr>
          <p:cNvPr id="7" name="Rectangle 6"/>
          <p:cNvSpPr/>
          <p:nvPr/>
        </p:nvSpPr>
        <p:spPr>
          <a:xfrm>
            <a:off x="2990432" y="3307041"/>
            <a:ext cx="4295396" cy="1556028"/>
          </a:xfrm>
          <a:prstGeom prst="rect">
            <a:avLst/>
          </a:prstGeom>
          <a:solidFill>
            <a:schemeClr val="accent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sz="1600" dirty="0" smtClean="0">
              <a:latin typeface="Segoe UI Light" pitchFamily="34" charset="0"/>
            </a:endParaRPr>
          </a:p>
          <a:p>
            <a:pPr algn="ctr"/>
            <a:endParaRPr lang="en-US" sz="1600" dirty="0">
              <a:latin typeface="Segoe UI Light" pitchFamily="34" charset="0"/>
            </a:endParaRPr>
          </a:p>
          <a:p>
            <a:pPr algn="ctr"/>
            <a:endParaRPr lang="en-US" sz="1600" dirty="0" smtClean="0">
              <a:latin typeface="Segoe UI Light" pitchFamily="34" charset="0"/>
            </a:endParaRPr>
          </a:p>
          <a:p>
            <a:pPr algn="ctr"/>
            <a:endParaRPr lang="en-US" sz="1600" dirty="0" smtClean="0">
              <a:solidFill>
                <a:schemeClr val="tx1">
                  <a:lumMod val="65000"/>
                  <a:lumOff val="35000"/>
                </a:schemeClr>
              </a:solidFill>
              <a:latin typeface="Segoe UI Light" pitchFamily="34" charset="0"/>
            </a:endParaRPr>
          </a:p>
          <a:p>
            <a:pPr algn="r"/>
            <a:endParaRPr lang="en-US" sz="1600" dirty="0" smtClean="0">
              <a:solidFill>
                <a:srgbClr val="C00000"/>
              </a:solidFill>
              <a:latin typeface="Segoe UI Light" pitchFamily="34" charset="0"/>
            </a:endParaRPr>
          </a:p>
          <a:p>
            <a:pPr algn="r"/>
            <a:endParaRPr lang="en-US" sz="1600" dirty="0">
              <a:solidFill>
                <a:srgbClr val="C00000"/>
              </a:solidFill>
              <a:latin typeface="Segoe UI Light" pitchFamily="34" charset="0"/>
            </a:endParaRPr>
          </a:p>
        </p:txBody>
      </p:sp>
      <p:pic>
        <p:nvPicPr>
          <p:cNvPr id="8" name="Picture 2" descr="C:\Users\chrisw\Desktop\Cloud Services 3.png"/>
          <p:cNvPicPr>
            <a:picLocks noChangeAspect="1" noChangeArrowheads="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3529953" y="-145589"/>
            <a:ext cx="4640400" cy="319963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990432" y="3295610"/>
            <a:ext cx="1540700" cy="958890"/>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solidFill>
                  <a:schemeClr val="bg1"/>
                </a:solidFill>
                <a:latin typeface="Segoe UI Light" pitchFamily="34" charset="0"/>
              </a:rPr>
              <a:t>Sales Dashboard</a:t>
            </a:r>
          </a:p>
          <a:p>
            <a:pPr fontAlgn="auto">
              <a:spcBef>
                <a:spcPts val="0"/>
              </a:spcBef>
              <a:spcAft>
                <a:spcPts val="0"/>
              </a:spcAft>
            </a:pPr>
            <a:r>
              <a:rPr lang="en-US" sz="1600" dirty="0">
                <a:solidFill>
                  <a:schemeClr val="bg1"/>
                </a:solidFill>
                <a:latin typeface="Segoe UI Light" pitchFamily="34" charset="0"/>
              </a:rPr>
              <a:t>(ASP .NET)</a:t>
            </a:r>
          </a:p>
        </p:txBody>
      </p:sp>
      <p:sp>
        <p:nvSpPr>
          <p:cNvPr id="12" name="Rectangle 11"/>
          <p:cNvSpPr/>
          <p:nvPr/>
        </p:nvSpPr>
        <p:spPr>
          <a:xfrm>
            <a:off x="5725616" y="3307040"/>
            <a:ext cx="1560211" cy="958890"/>
          </a:xfrm>
          <a:prstGeom prst="rect">
            <a:avLst/>
          </a:prstGeom>
          <a:solidFill>
            <a:schemeClr val="tx2"/>
          </a:solidFill>
          <a:ln>
            <a:noFill/>
          </a:ln>
          <a:effectLst/>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solidFill>
                  <a:schemeClr val="bg1"/>
                </a:solidFill>
                <a:latin typeface="Segoe UI Light" pitchFamily="34" charset="0"/>
              </a:rPr>
              <a:t>Order Management </a:t>
            </a:r>
            <a:r>
              <a:rPr lang="en-US" sz="1600" dirty="0" smtClean="0">
                <a:solidFill>
                  <a:schemeClr val="bg1"/>
                </a:solidFill>
                <a:latin typeface="Segoe UI Light" pitchFamily="34" charset="0"/>
              </a:rPr>
              <a:t>LOB System</a:t>
            </a:r>
            <a:endParaRPr lang="en-US" sz="1600" dirty="0">
              <a:solidFill>
                <a:schemeClr val="bg1"/>
              </a:solidFill>
              <a:latin typeface="Segoe UI Light" pitchFamily="34" charset="0"/>
            </a:endParaRPr>
          </a:p>
        </p:txBody>
      </p:sp>
      <p:cxnSp>
        <p:nvCxnSpPr>
          <p:cNvPr id="13" name="Straight Arrow Connector 12"/>
          <p:cNvCxnSpPr>
            <a:stCxn id="9" idx="3"/>
            <a:endCxn id="12" idx="1"/>
          </p:cNvCxnSpPr>
          <p:nvPr/>
        </p:nvCxnSpPr>
        <p:spPr>
          <a:xfrm>
            <a:off x="4531132" y="3775055"/>
            <a:ext cx="1194484" cy="1143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29"/>
          <p:cNvSpPr txBox="1"/>
          <p:nvPr/>
        </p:nvSpPr>
        <p:spPr>
          <a:xfrm>
            <a:off x="3892577" y="2529701"/>
            <a:ext cx="1111222"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fontAlgn="auto">
              <a:spcBef>
                <a:spcPts val="0"/>
              </a:spcBef>
              <a:spcAft>
                <a:spcPts val="0"/>
              </a:spcAft>
            </a:pPr>
            <a:r>
              <a:rPr lang="en-US" sz="1200" b="1" dirty="0" smtClean="0">
                <a:gradFill>
                  <a:gsLst>
                    <a:gs pos="0">
                      <a:schemeClr val="bg2"/>
                    </a:gs>
                    <a:gs pos="100000">
                      <a:schemeClr val="bg2"/>
                    </a:gs>
                  </a:gsLst>
                  <a:lin ang="16200000" scaled="1"/>
                </a:gradFill>
                <a:latin typeface="Segoe UI Light" pitchFamily="34" charset="0"/>
              </a:rPr>
              <a:t>Orders</a:t>
            </a:r>
            <a:endParaRPr lang="en-US" sz="1200" b="1" dirty="0">
              <a:gradFill>
                <a:gsLst>
                  <a:gs pos="0">
                    <a:schemeClr val="bg2"/>
                  </a:gs>
                  <a:gs pos="100000">
                    <a:schemeClr val="bg2"/>
                  </a:gs>
                </a:gsLst>
                <a:lin ang="16200000" scaled="1"/>
              </a:gradFill>
              <a:latin typeface="Segoe UI Light" pitchFamily="34" charset="0"/>
            </a:endParaRPr>
          </a:p>
        </p:txBody>
      </p:sp>
      <p:cxnSp>
        <p:nvCxnSpPr>
          <p:cNvPr id="15" name="Straight Arrow Connector 14"/>
          <p:cNvCxnSpPr>
            <a:stCxn id="22" idx="3"/>
            <a:endCxn id="16" idx="1"/>
          </p:cNvCxnSpPr>
          <p:nvPr/>
        </p:nvCxnSpPr>
        <p:spPr>
          <a:xfrm flipV="1">
            <a:off x="1803400" y="2253315"/>
            <a:ext cx="2047220" cy="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50620" y="2025570"/>
            <a:ext cx="1153179" cy="455490"/>
          </a:xfrm>
          <a:prstGeom prst="rect">
            <a:avLst/>
          </a:prstGeom>
          <a:solidFill>
            <a:srgbClr val="4BACC6"/>
          </a:solidFill>
          <a:ln>
            <a:noFill/>
          </a:ln>
          <a:effectLst/>
        </p:spPr>
        <p:style>
          <a:lnRef idx="1">
            <a:schemeClr val="accent5"/>
          </a:lnRef>
          <a:fillRef idx="2">
            <a:schemeClr val="accent5"/>
          </a:fillRef>
          <a:effectRef idx="1">
            <a:schemeClr val="accent5"/>
          </a:effectRef>
          <a:fontRef idx="minor">
            <a:schemeClr val="dk1"/>
          </a:fontRef>
        </p:style>
        <p:txBody>
          <a:bodyPr rtlCol="0" anchor="b"/>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gradFill>
                  <a:gsLst>
                    <a:gs pos="0">
                      <a:schemeClr val="bg2"/>
                    </a:gs>
                    <a:gs pos="100000">
                      <a:schemeClr val="bg2"/>
                    </a:gs>
                  </a:gsLst>
                  <a:lin ang="5400000" scaled="0"/>
                </a:gradFill>
                <a:latin typeface="Segoe UI Light" pitchFamily="34" charset="0"/>
              </a:rPr>
              <a:t>EDI Bridge</a:t>
            </a:r>
          </a:p>
        </p:txBody>
      </p:sp>
      <p:sp>
        <p:nvSpPr>
          <p:cNvPr id="17" name="Rectangle 16"/>
          <p:cNvSpPr/>
          <p:nvPr/>
        </p:nvSpPr>
        <p:spPr>
          <a:xfrm>
            <a:off x="5423903" y="1976335"/>
            <a:ext cx="2053851" cy="553366"/>
          </a:xfrm>
          <a:prstGeom prst="rect">
            <a:avLst/>
          </a:prstGeom>
          <a:solidFill>
            <a:srgbClr val="4BACC6"/>
          </a:solidFill>
          <a:ln>
            <a:noFill/>
          </a:ln>
          <a:effectLst/>
        </p:spPr>
        <p:style>
          <a:lnRef idx="1">
            <a:schemeClr val="accent5"/>
          </a:lnRef>
          <a:fillRef idx="2">
            <a:schemeClr val="accent5"/>
          </a:fillRef>
          <a:effectRef idx="1">
            <a:schemeClr val="accent5"/>
          </a:effectRef>
          <a:fontRef idx="minor">
            <a:schemeClr val="dk1"/>
          </a:fontRef>
        </p:style>
        <p:txBody>
          <a:bodyPr rtlCol="0" anchor="b"/>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gradFill>
                  <a:gsLst>
                    <a:gs pos="0">
                      <a:schemeClr val="bg2"/>
                    </a:gs>
                    <a:gs pos="100000">
                      <a:schemeClr val="bg2"/>
                    </a:gs>
                  </a:gsLst>
                  <a:lin ang="5400000" scaled="0"/>
                </a:gradFill>
                <a:latin typeface="Segoe UI Light" pitchFamily="34" charset="0"/>
              </a:rPr>
              <a:t>Service Bus</a:t>
            </a:r>
          </a:p>
          <a:p>
            <a:pPr fontAlgn="auto">
              <a:spcBef>
                <a:spcPts val="0"/>
              </a:spcBef>
              <a:spcAft>
                <a:spcPts val="0"/>
              </a:spcAft>
            </a:pPr>
            <a:r>
              <a:rPr lang="en-US" sz="1600" dirty="0">
                <a:gradFill>
                  <a:gsLst>
                    <a:gs pos="0">
                      <a:schemeClr val="bg2"/>
                    </a:gs>
                    <a:gs pos="100000">
                      <a:schemeClr val="bg2"/>
                    </a:gs>
                  </a:gsLst>
                  <a:lin ang="5400000" scaled="0"/>
                </a:gradFill>
                <a:latin typeface="Segoe UI Light" pitchFamily="34" charset="0"/>
              </a:rPr>
              <a:t>Hybrid Connectivity</a:t>
            </a:r>
          </a:p>
        </p:txBody>
      </p:sp>
      <p:sp>
        <p:nvSpPr>
          <p:cNvPr id="18" name="Rectangle 17"/>
          <p:cNvSpPr/>
          <p:nvPr/>
        </p:nvSpPr>
        <p:spPr>
          <a:xfrm>
            <a:off x="5147334" y="1244478"/>
            <a:ext cx="1156565" cy="455490"/>
          </a:xfrm>
          <a:prstGeom prst="rect">
            <a:avLst/>
          </a:prstGeom>
          <a:solidFill>
            <a:srgbClr val="4BACC6"/>
          </a:solidFill>
          <a:ln>
            <a:noFill/>
          </a:ln>
          <a:effectLst/>
        </p:spPr>
        <p:style>
          <a:lnRef idx="1">
            <a:schemeClr val="accent5"/>
          </a:lnRef>
          <a:fillRef idx="2">
            <a:schemeClr val="accent5"/>
          </a:fillRef>
          <a:effectRef idx="1">
            <a:schemeClr val="accent5"/>
          </a:effectRef>
          <a:fontRef idx="minor">
            <a:schemeClr val="dk1"/>
          </a:fontRef>
        </p:style>
        <p:txBody>
          <a:bodyPr rtlCol="0" anchor="b"/>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a:gradFill>
                  <a:gsLst>
                    <a:gs pos="0">
                      <a:schemeClr val="bg2"/>
                    </a:gs>
                    <a:gs pos="100000">
                      <a:schemeClr val="bg2"/>
                    </a:gs>
                  </a:gsLst>
                  <a:lin ang="5400000" scaled="0"/>
                </a:gradFill>
                <a:latin typeface="Segoe UI Light" pitchFamily="34" charset="0"/>
              </a:rPr>
              <a:t>TPM Portal</a:t>
            </a:r>
          </a:p>
        </p:txBody>
      </p:sp>
      <p:cxnSp>
        <p:nvCxnSpPr>
          <p:cNvPr id="19" name="Straight Arrow Connector 18"/>
          <p:cNvCxnSpPr>
            <a:endCxn id="12" idx="0"/>
          </p:cNvCxnSpPr>
          <p:nvPr/>
        </p:nvCxnSpPr>
        <p:spPr>
          <a:xfrm>
            <a:off x="6505721" y="2529701"/>
            <a:ext cx="1" cy="7773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604966" y="1123950"/>
            <a:ext cx="0" cy="3593193"/>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90432" y="4403419"/>
            <a:ext cx="2784143" cy="406265"/>
          </a:xfrm>
          <a:prstGeom prst="rect">
            <a:avLst/>
          </a:prstGeom>
          <a:noFill/>
        </p:spPr>
        <p:txBody>
          <a:bodyPr wrap="square" lIns="91440" tIns="91440" rIns="91440" bIns="91440" rtlCol="0">
            <a:spAutoFit/>
          </a:bodyPr>
          <a:lstStyle/>
          <a:p>
            <a:pPr>
              <a:lnSpc>
                <a:spcPct val="90000"/>
              </a:lnSpc>
              <a:spcBef>
                <a:spcPct val="20000"/>
              </a:spcBef>
              <a:buSzPct val="90000"/>
            </a:pPr>
            <a:r>
              <a:rPr lang="en-US" sz="1600" dirty="0" smtClean="0">
                <a:solidFill>
                  <a:srgbClr val="3397D3">
                    <a:alpha val="99000"/>
                  </a:srgbClr>
                </a:solidFill>
                <a:latin typeface="Segoe UI Light" pitchFamily="34" charset="0"/>
              </a:rPr>
              <a:t>Contoso</a:t>
            </a:r>
            <a:endParaRPr lang="en-IN" sz="1600" dirty="0" err="1" smtClean="0">
              <a:solidFill>
                <a:srgbClr val="3397D3">
                  <a:alpha val="99000"/>
                </a:srgbClr>
              </a:solidFill>
              <a:latin typeface="Segoe UI Light" pitchFamily="34" charset="0"/>
            </a:endParaRPr>
          </a:p>
        </p:txBody>
      </p:sp>
      <p:sp>
        <p:nvSpPr>
          <p:cNvPr id="22" name="Rectangle 21"/>
          <p:cNvSpPr/>
          <p:nvPr/>
        </p:nvSpPr>
        <p:spPr>
          <a:xfrm>
            <a:off x="296182" y="1699968"/>
            <a:ext cx="1507218" cy="1106732"/>
          </a:xfrm>
          <a:prstGeom prst="rect">
            <a:avLst/>
          </a:prstGeom>
          <a:solidFill>
            <a:schemeClr val="accent6"/>
          </a:solidFill>
          <a:effectLst/>
        </p:spPr>
        <p:style>
          <a:lnRef idx="1">
            <a:schemeClr val="accent4"/>
          </a:lnRef>
          <a:fillRef idx="2">
            <a:schemeClr val="accent4"/>
          </a:fillRef>
          <a:effectRef idx="1">
            <a:schemeClr val="accent4"/>
          </a:effectRef>
          <a:fontRef idx="minor">
            <a:schemeClr val="dk1"/>
          </a:fontRef>
        </p:style>
        <p:txBody>
          <a:bodyPr rtlCol="0" anchor="b"/>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fontAlgn="auto">
              <a:spcBef>
                <a:spcPts val="0"/>
              </a:spcBef>
              <a:spcAft>
                <a:spcPts val="0"/>
              </a:spcAft>
            </a:pPr>
            <a:r>
              <a:rPr lang="en-US" sz="1600" dirty="0" smtClean="0">
                <a:solidFill>
                  <a:schemeClr val="bg1"/>
                </a:solidFill>
                <a:latin typeface="Segoe UI Light" pitchFamily="34" charset="0"/>
              </a:rPr>
              <a:t>EDI App</a:t>
            </a:r>
          </a:p>
        </p:txBody>
      </p:sp>
      <p:sp>
        <p:nvSpPr>
          <p:cNvPr id="23" name="TextBox 22"/>
          <p:cNvSpPr txBox="1"/>
          <p:nvPr/>
        </p:nvSpPr>
        <p:spPr>
          <a:xfrm>
            <a:off x="296182" y="4403418"/>
            <a:ext cx="1101007" cy="406265"/>
          </a:xfrm>
          <a:prstGeom prst="rect">
            <a:avLst/>
          </a:prstGeom>
          <a:noFill/>
        </p:spPr>
        <p:txBody>
          <a:bodyPr wrap="none" lIns="91440" tIns="91440" rIns="91440" bIns="91440" rtlCol="0">
            <a:spAutoFit/>
          </a:bodyPr>
          <a:lstStyle/>
          <a:p>
            <a:pPr>
              <a:lnSpc>
                <a:spcPct val="90000"/>
              </a:lnSpc>
              <a:spcBef>
                <a:spcPct val="20000"/>
              </a:spcBef>
              <a:buSzPct val="90000"/>
            </a:pPr>
            <a:r>
              <a:rPr lang="en-US" sz="1600" dirty="0" smtClean="0">
                <a:solidFill>
                  <a:srgbClr val="3397D3">
                    <a:alpha val="99000"/>
                  </a:srgbClr>
                </a:solidFill>
                <a:latin typeface="Segoe UI Light" pitchFamily="34" charset="0"/>
              </a:rPr>
              <a:t>Northwind</a:t>
            </a:r>
          </a:p>
        </p:txBody>
      </p:sp>
      <p:cxnSp>
        <p:nvCxnSpPr>
          <p:cNvPr id="24" name="Straight Arrow Connector 23"/>
          <p:cNvCxnSpPr>
            <a:endCxn id="17" idx="1"/>
          </p:cNvCxnSpPr>
          <p:nvPr/>
        </p:nvCxnSpPr>
        <p:spPr>
          <a:xfrm>
            <a:off x="4997620" y="2253018"/>
            <a:ext cx="42628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420" y="2038350"/>
            <a:ext cx="495620" cy="38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Group 25"/>
          <p:cNvGrpSpPr/>
          <p:nvPr/>
        </p:nvGrpSpPr>
        <p:grpSpPr>
          <a:xfrm>
            <a:off x="2927272" y="1694846"/>
            <a:ext cx="3289456" cy="1753808"/>
            <a:chOff x="5398824" y="5007430"/>
            <a:chExt cx="3948376" cy="2104570"/>
          </a:xfrm>
        </p:grpSpPr>
        <p:sp>
          <p:nvSpPr>
            <p:cNvPr id="27" name="Rectangle 26"/>
            <p:cNvSpPr/>
            <p:nvPr/>
          </p:nvSpPr>
          <p:spPr>
            <a:xfrm>
              <a:off x="5407207" y="5007430"/>
              <a:ext cx="3939993" cy="2104570"/>
            </a:xfrm>
            <a:prstGeom prst="rect">
              <a:avLst/>
            </a:prstGeom>
            <a:solidFill>
              <a:schemeClr val="tx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2452"/>
              <a:endParaRPr lang="en-US" sz="1600">
                <a:solidFill>
                  <a:prstClr val="white"/>
                </a:solidFill>
              </a:endParaRPr>
            </a:p>
          </p:txBody>
        </p:sp>
        <p:sp>
          <p:nvSpPr>
            <p:cNvPr id="28" name="TextBox 27"/>
            <p:cNvSpPr txBox="1"/>
            <p:nvPr/>
          </p:nvSpPr>
          <p:spPr>
            <a:xfrm>
              <a:off x="5464413" y="5007430"/>
              <a:ext cx="585313" cy="406265"/>
            </a:xfrm>
            <a:prstGeom prst="rect">
              <a:avLst/>
            </a:prstGeom>
            <a:noFill/>
          </p:spPr>
          <p:txBody>
            <a:bodyPr wrap="none" rtlCol="0">
              <a:spAutoFit/>
            </a:bodyPr>
            <a:lstStyle/>
            <a:p>
              <a:pPr defTabSz="912452"/>
              <a:r>
                <a:rPr lang="sv-SE" sz="1600" dirty="0">
                  <a:solidFill>
                    <a:prstClr val="black"/>
                  </a:solidFill>
                </a:rPr>
                <a:t>EDI</a:t>
              </a:r>
              <a:endParaRPr lang="en-US" sz="1600" dirty="0">
                <a:solidFill>
                  <a:prstClr val="black"/>
                </a:solidFill>
              </a:endParaRPr>
            </a:p>
          </p:txBody>
        </p:sp>
        <p:sp>
          <p:nvSpPr>
            <p:cNvPr id="29" name="Rectangle 28"/>
            <p:cNvSpPr/>
            <p:nvPr/>
          </p:nvSpPr>
          <p:spPr bwMode="auto">
            <a:xfrm>
              <a:off x="5542840" y="5478906"/>
              <a:ext cx="1152128" cy="522513"/>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0070"/>
              <a:r>
                <a:rPr lang="sv-SE" sz="1600" dirty="0">
                  <a:gradFill>
                    <a:gsLst>
                      <a:gs pos="0">
                        <a:srgbClr val="FFFFFF"/>
                      </a:gs>
                      <a:gs pos="100000">
                        <a:srgbClr val="FFFFFF"/>
                      </a:gs>
                    </a:gsLst>
                    <a:lin ang="5400000" scaled="0"/>
                  </a:gradFill>
                </a:rPr>
                <a:t>TPM</a:t>
              </a:r>
            </a:p>
          </p:txBody>
        </p:sp>
        <p:sp>
          <p:nvSpPr>
            <p:cNvPr id="30" name="Rectangle 29"/>
            <p:cNvSpPr/>
            <p:nvPr/>
          </p:nvSpPr>
          <p:spPr bwMode="auto">
            <a:xfrm>
              <a:off x="6766976" y="5478905"/>
              <a:ext cx="1152128" cy="522513"/>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0070"/>
              <a:r>
                <a:rPr lang="sv-SE" sz="1600" dirty="0">
                  <a:gradFill>
                    <a:gsLst>
                      <a:gs pos="0">
                        <a:srgbClr val="FFFFFF"/>
                      </a:gs>
                      <a:gs pos="100000">
                        <a:srgbClr val="FFFFFF"/>
                      </a:gs>
                    </a:gsLst>
                    <a:lin ang="5400000" scaled="0"/>
                  </a:gradFill>
                </a:rPr>
                <a:t>AS2</a:t>
              </a:r>
            </a:p>
          </p:txBody>
        </p:sp>
        <p:sp>
          <p:nvSpPr>
            <p:cNvPr id="31" name="Rectangle 30"/>
            <p:cNvSpPr/>
            <p:nvPr/>
          </p:nvSpPr>
          <p:spPr bwMode="auto">
            <a:xfrm>
              <a:off x="5542840" y="6059716"/>
              <a:ext cx="1152128" cy="522513"/>
            </a:xfrm>
            <a:prstGeom prst="rect">
              <a:avLst/>
            </a:prstGeom>
            <a:solidFill>
              <a:schemeClr val="tx2">
                <a:lumMod val="40000"/>
                <a:lumOff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0070"/>
              <a:r>
                <a:rPr lang="sv-SE" sz="1600" dirty="0">
                  <a:gradFill>
                    <a:gsLst>
                      <a:gs pos="0">
                        <a:srgbClr val="FFFFFF"/>
                      </a:gs>
                      <a:gs pos="100000">
                        <a:srgbClr val="FFFFFF"/>
                      </a:gs>
                    </a:gsLst>
                    <a:lin ang="5400000" scaled="0"/>
                  </a:gradFill>
                </a:rPr>
                <a:t>EDIFACT</a:t>
              </a:r>
            </a:p>
          </p:txBody>
        </p:sp>
        <p:sp>
          <p:nvSpPr>
            <p:cNvPr id="32" name="Rectangle 31"/>
            <p:cNvSpPr/>
            <p:nvPr/>
          </p:nvSpPr>
          <p:spPr bwMode="auto">
            <a:xfrm>
              <a:off x="6766976" y="6059715"/>
              <a:ext cx="1152128" cy="522513"/>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0070"/>
              <a:r>
                <a:rPr lang="sv-SE" sz="1600" dirty="0">
                  <a:gradFill>
                    <a:gsLst>
                      <a:gs pos="0">
                        <a:srgbClr val="FFFFFF"/>
                      </a:gs>
                      <a:gs pos="100000">
                        <a:srgbClr val="FFFFFF"/>
                      </a:gs>
                    </a:gsLst>
                    <a:lin ang="5400000" scaled="0"/>
                  </a:gradFill>
                </a:rPr>
                <a:t>X12</a:t>
              </a:r>
            </a:p>
          </p:txBody>
        </p:sp>
        <p:sp>
          <p:nvSpPr>
            <p:cNvPr id="33" name="Rectangle 32"/>
            <p:cNvSpPr/>
            <p:nvPr/>
          </p:nvSpPr>
          <p:spPr bwMode="auto">
            <a:xfrm>
              <a:off x="8031907" y="5478906"/>
              <a:ext cx="1152128" cy="522513"/>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0070"/>
              <a:r>
                <a:rPr lang="sv-SE" sz="1600" dirty="0">
                  <a:gradFill>
                    <a:gsLst>
                      <a:gs pos="0">
                        <a:srgbClr val="FFFFFF"/>
                      </a:gs>
                      <a:gs pos="100000">
                        <a:srgbClr val="FFFFFF"/>
                      </a:gs>
                    </a:gsLst>
                    <a:lin ang="5400000" scaled="0"/>
                  </a:gradFill>
                </a:rPr>
                <a:t>BAM</a:t>
              </a:r>
            </a:p>
          </p:txBody>
        </p:sp>
        <p:sp>
          <p:nvSpPr>
            <p:cNvPr id="34" name="Rectangle 33"/>
            <p:cNvSpPr/>
            <p:nvPr/>
          </p:nvSpPr>
          <p:spPr bwMode="auto">
            <a:xfrm>
              <a:off x="8031907" y="6059716"/>
              <a:ext cx="1152128" cy="522513"/>
            </a:xfrm>
            <a:prstGeom prst="rect">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760070"/>
              <a:r>
                <a:rPr lang="sv-SE" sz="1600" dirty="0">
                  <a:gradFill>
                    <a:gsLst>
                      <a:gs pos="0">
                        <a:srgbClr val="FFFFFF"/>
                      </a:gs>
                      <a:gs pos="100000">
                        <a:srgbClr val="FFFFFF"/>
                      </a:gs>
                    </a:gsLst>
                    <a:lin ang="5400000" scaled="0"/>
                  </a:gradFill>
                </a:rPr>
                <a:t>FTP</a:t>
              </a:r>
            </a:p>
          </p:txBody>
        </p:sp>
        <p:sp>
          <p:nvSpPr>
            <p:cNvPr id="35" name="TextBox 34"/>
            <p:cNvSpPr txBox="1"/>
            <p:nvPr/>
          </p:nvSpPr>
          <p:spPr>
            <a:xfrm>
              <a:off x="5398824" y="6644137"/>
              <a:ext cx="3948376" cy="295465"/>
            </a:xfrm>
            <a:prstGeom prst="rect">
              <a:avLst/>
            </a:prstGeom>
            <a:noFill/>
          </p:spPr>
          <p:txBody>
            <a:bodyPr wrap="square" lIns="0" tIns="0" rIns="0" bIns="0" rtlCol="0">
              <a:spAutoFit/>
            </a:bodyPr>
            <a:lstStyle/>
            <a:p>
              <a:pPr algn="ctr" defTabSz="912452"/>
              <a:r>
                <a:rPr lang="sv-SE" sz="1600" i="1" dirty="0">
                  <a:gradFill>
                    <a:gsLst>
                      <a:gs pos="0">
                        <a:prstClr val="black"/>
                      </a:gs>
                      <a:gs pos="86000">
                        <a:prstClr val="black"/>
                      </a:gs>
                    </a:gsLst>
                    <a:lin ang="5400000" scaled="0"/>
                  </a:gradFill>
                </a:rPr>
                <a:t>10.000+ EDI schemas</a:t>
              </a:r>
            </a:p>
          </p:txBody>
        </p:sp>
      </p:grpSp>
      <p:pic>
        <p:nvPicPr>
          <p:cNvPr id="36" name="Picture 3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464720" y="1981203"/>
            <a:ext cx="638175" cy="495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3101" y="2021687"/>
            <a:ext cx="6381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39356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 -7.40741E-7 L 0.21875 -7.40741E-7 " pathEditMode="relative" rAng="0" ptsTypes="AA">
                                      <p:cBhvr>
                                        <p:cTn id="8" dur="2000" fill="hold"/>
                                        <p:tgtEl>
                                          <p:spTgt spid="25"/>
                                        </p:tgtEl>
                                        <p:attrNameLst>
                                          <p:attrName>ppt_x</p:attrName>
                                          <p:attrName>ppt_y</p:attrName>
                                        </p:attrNameLst>
                                      </p:cBhvr>
                                      <p:rCtr x="10938" y="0"/>
                                    </p:animMotion>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5"/>
                                        </p:tgtEl>
                                        <p:attrNameLst>
                                          <p:attrName>style.visibility</p:attrName>
                                        </p:attrNameLst>
                                      </p:cBhvr>
                                      <p:to>
                                        <p:strVal val="hidden"/>
                                      </p:to>
                                    </p:set>
                                  </p:childTnLst>
                                </p:cTn>
                              </p:par>
                            </p:childTnLst>
                          </p:cTn>
                        </p:par>
                        <p:par>
                          <p:cTn id="13" fill="hold">
                            <p:stCondLst>
                              <p:cond delay="0"/>
                            </p:stCondLst>
                            <p:childTnLst>
                              <p:par>
                                <p:cTn id="14" presetID="23" presetClass="entr" presetSubtype="16"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1000" fill="hold"/>
                                        <p:tgtEl>
                                          <p:spTgt spid="26"/>
                                        </p:tgtEl>
                                        <p:attrNameLst>
                                          <p:attrName>ppt_w</p:attrName>
                                        </p:attrNameLst>
                                      </p:cBhvr>
                                      <p:tavLst>
                                        <p:tav tm="0">
                                          <p:val>
                                            <p:fltVal val="0"/>
                                          </p:val>
                                        </p:tav>
                                        <p:tav tm="100000">
                                          <p:val>
                                            <p:strVal val="#ppt_w"/>
                                          </p:val>
                                        </p:tav>
                                      </p:tavLst>
                                    </p:anim>
                                    <p:anim calcmode="lin" valueType="num">
                                      <p:cBhvr>
                                        <p:cTn id="17" dur="10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6"/>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0.00278 0.00031 L 0.15556 0.00772 " pathEditMode="relative" rAng="0" ptsTypes="AA">
                                      <p:cBhvr>
                                        <p:cTn id="25" dur="2000" fill="hold"/>
                                        <p:tgtEl>
                                          <p:spTgt spid="36"/>
                                        </p:tgtEl>
                                        <p:attrNameLst>
                                          <p:attrName>ppt_x</p:attrName>
                                          <p:attrName>ppt_y</p:attrName>
                                        </p:attrNameLst>
                                      </p:cBhvr>
                                      <p:rCtr x="7639" y="370"/>
                                    </p:animMotion>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6"/>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childTnLst>
                                </p:cTn>
                              </p:par>
                            </p:childTnLst>
                          </p:cTn>
                        </p:par>
                        <p:par>
                          <p:cTn id="32" fill="hold">
                            <p:stCondLst>
                              <p:cond delay="0"/>
                            </p:stCondLst>
                            <p:childTnLst>
                              <p:par>
                                <p:cTn id="33" presetID="42" presetClass="path" presetSubtype="0" accel="50000" decel="50000" fill="hold" nodeType="afterEffect">
                                  <p:stCondLst>
                                    <p:cond delay="0"/>
                                  </p:stCondLst>
                                  <p:childTnLst>
                                    <p:animMotion origin="layout" path="M 0.00278 -0.00031 L 0.14444 -0.00093 " pathEditMode="relative" rAng="0" ptsTypes="AA">
                                      <p:cBhvr>
                                        <p:cTn id="34" dur="2000" fill="hold"/>
                                        <p:tgtEl>
                                          <p:spTgt spid="37"/>
                                        </p:tgtEl>
                                        <p:attrNameLst>
                                          <p:attrName>ppt_x</p:attrName>
                                          <p:attrName>ppt_y</p:attrName>
                                        </p:attrNameLst>
                                      </p:cBhvr>
                                      <p:rCtr x="7083" y="-31"/>
                                    </p:animMotion>
                                  </p:childTnLst>
                                </p:cTn>
                              </p:par>
                            </p:childTnLst>
                          </p:cTn>
                        </p:par>
                        <p:par>
                          <p:cTn id="35" fill="hold">
                            <p:stCondLst>
                              <p:cond delay="2000"/>
                            </p:stCondLst>
                            <p:childTnLst>
                              <p:par>
                                <p:cTn id="36" presetID="42" presetClass="path" presetSubtype="0" accel="50000" decel="50000" fill="hold" nodeType="afterEffect">
                                  <p:stCondLst>
                                    <p:cond delay="0"/>
                                  </p:stCondLst>
                                  <p:childTnLst>
                                    <p:animMotion origin="layout" path="M 0.14687 -0.00031 L 0.14409 0.29629 " pathEditMode="relative" rAng="0" ptsTypes="AA">
                                      <p:cBhvr>
                                        <p:cTn id="37" dur="2000" fill="hold"/>
                                        <p:tgtEl>
                                          <p:spTgt spid="37"/>
                                        </p:tgtEl>
                                        <p:attrNameLst>
                                          <p:attrName>ppt_x</p:attrName>
                                          <p:attrName>ppt_y</p:attrName>
                                        </p:attrNameLst>
                                      </p:cBhvr>
                                      <p:rCtr x="-139" y="14815"/>
                                    </p:animMotion>
                                  </p:childTnLst>
                                </p:cTn>
                              </p:par>
                            </p:childTnLst>
                          </p:cTn>
                        </p:par>
                        <p:par>
                          <p:cTn id="38" fill="hold">
                            <p:stCondLst>
                              <p:cond delay="4000"/>
                            </p:stCondLst>
                            <p:childTnLst>
                              <p:par>
                                <p:cTn id="39" presetID="1" presetClass="exit" presetSubtype="0" fill="hold" nodeType="afterEffect">
                                  <p:stCondLst>
                                    <p:cond delay="0"/>
                                  </p:stCondLst>
                                  <p:childTnLst>
                                    <p:set>
                                      <p:cBhvr>
                                        <p:cTn id="4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BizTalk Azure EAI &amp; EDI Services are in CTP</a:t>
            </a:r>
            <a:endParaRPr lang="pt-PT" dirty="0"/>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18</a:t>
            </a:fld>
            <a:endParaRPr lang="pt-PT" dirty="0"/>
          </a:p>
        </p:txBody>
      </p:sp>
      <p:sp>
        <p:nvSpPr>
          <p:cNvPr id="7" name="Content Placeholder 5"/>
          <p:cNvSpPr txBox="1">
            <a:spLocks/>
          </p:cNvSpPr>
          <p:nvPr/>
        </p:nvSpPr>
        <p:spPr>
          <a:xfrm>
            <a:off x="393700" y="1123950"/>
            <a:ext cx="4169575" cy="716048"/>
          </a:xfrm>
          <a:prstGeom prst="rect">
            <a:avLst/>
          </a:prstGeom>
          <a:solidFill>
            <a:srgbClr val="9BBB59"/>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b="1" spc="-70" dirty="0">
                <a:gradFill>
                  <a:gsLst>
                    <a:gs pos="0">
                      <a:srgbClr val="FFFFFF"/>
                    </a:gs>
                    <a:gs pos="86000">
                      <a:srgbClr val="FFFFFF"/>
                    </a:gs>
                  </a:gsLst>
                  <a:lin ang="5400000" scaled="0"/>
                </a:gradFill>
                <a:latin typeface="Segoe UI Light" pitchFamily="34" charset="0"/>
              </a:rPr>
              <a:t>First LABS went live in Dec 2011</a:t>
            </a:r>
          </a:p>
        </p:txBody>
      </p:sp>
      <p:sp>
        <p:nvSpPr>
          <p:cNvPr id="8" name="Content Placeholder 5"/>
          <p:cNvSpPr txBox="1">
            <a:spLocks/>
          </p:cNvSpPr>
          <p:nvPr/>
        </p:nvSpPr>
        <p:spPr>
          <a:xfrm>
            <a:off x="393699" y="2000251"/>
            <a:ext cx="4169575" cy="716048"/>
          </a:xfrm>
          <a:prstGeom prst="rect">
            <a:avLst/>
          </a:prstGeom>
          <a:solidFill>
            <a:srgbClr val="4BACC6"/>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b="1" spc="-70" dirty="0">
                <a:gradFill>
                  <a:gsLst>
                    <a:gs pos="0">
                      <a:srgbClr val="FFFFFF"/>
                    </a:gs>
                    <a:gs pos="86000">
                      <a:srgbClr val="FFFFFF"/>
                    </a:gs>
                  </a:gsLst>
                  <a:lin ang="5400000" scaled="0"/>
                </a:gradFill>
                <a:latin typeface="Segoe UI Light" pitchFamily="34" charset="0"/>
              </a:rPr>
              <a:t>Links</a:t>
            </a:r>
            <a:r>
              <a:rPr lang="en-US" sz="1800" spc="-70" dirty="0">
                <a:gradFill>
                  <a:gsLst>
                    <a:gs pos="0">
                      <a:srgbClr val="FFFFFF"/>
                    </a:gs>
                    <a:gs pos="86000">
                      <a:srgbClr val="FFFFFF"/>
                    </a:gs>
                  </a:gsLst>
                  <a:lin ang="5400000" scaled="0"/>
                </a:gradFill>
                <a:latin typeface="Segoe UI Light" pitchFamily="34" charset="0"/>
              </a:rPr>
              <a:t>:</a:t>
            </a:r>
          </a:p>
        </p:txBody>
      </p:sp>
      <p:sp>
        <p:nvSpPr>
          <p:cNvPr id="9" name="Content Placeholder 2"/>
          <p:cNvSpPr txBox="1">
            <a:spLocks/>
          </p:cNvSpPr>
          <p:nvPr/>
        </p:nvSpPr>
        <p:spPr>
          <a:xfrm>
            <a:off x="76200" y="2724150"/>
            <a:ext cx="7531100" cy="2302424"/>
          </a:xfrm>
          <a:prstGeom prst="rect">
            <a:avLst/>
          </a:prstGeom>
        </p:spPr>
        <p:txBody>
          <a:bodyPr vert="horz" wrap="square" lIns="0" tIns="0" rIns="0" bIns="0" rtlCol="0">
            <a:normAutofit/>
          </a:bodyPr>
          <a:lstStyle>
            <a:lvl1pPr marL="345327" indent="-345327" defTabSz="685864">
              <a:lnSpc>
                <a:spcPct val="150000"/>
              </a:lnSpc>
              <a:spcBef>
                <a:spcPct val="20000"/>
              </a:spcBef>
              <a:buClr>
                <a:schemeClr val="accent4"/>
              </a:buClr>
              <a:buSzPct val="90000"/>
              <a:buFont typeface="Arial" pitchFamily="34" charset="0"/>
              <a:buChar char="•"/>
              <a:defRPr b="1">
                <a:solidFill>
                  <a:schemeClr val="tx1">
                    <a:lumMod val="75000"/>
                    <a:lumOff val="25000"/>
                    <a:alpha val="99000"/>
                  </a:schemeClr>
                </a:solidFill>
              </a:defRPr>
            </a:lvl1pPr>
            <a:lvl2pPr marL="641833" lvl="1" indent="-296506" defTabSz="685864">
              <a:lnSpc>
                <a:spcPct val="150000"/>
              </a:lnSpc>
              <a:spcBef>
                <a:spcPct val="20000"/>
              </a:spcBef>
              <a:buClr>
                <a:schemeClr val="accent4"/>
              </a:buClr>
              <a:buSzPct val="90000"/>
              <a:buFont typeface="Arial" pitchFamily="34" charset="0"/>
              <a:buChar char="•"/>
              <a:defRPr sz="1500">
                <a:solidFill>
                  <a:schemeClr val="tx1">
                    <a:lumMod val="75000"/>
                    <a:lumOff val="25000"/>
                    <a:alpha val="99000"/>
                  </a:schemeClr>
                </a:solidFill>
              </a:defRPr>
            </a:lvl2pPr>
            <a:lvl3pPr marL="944292" indent="-302459" defTabSz="685864">
              <a:lnSpc>
                <a:spcPct val="150000"/>
              </a:lnSpc>
              <a:spcBef>
                <a:spcPct val="20000"/>
              </a:spcBef>
              <a:buClr>
                <a:schemeClr val="accent4"/>
              </a:buClr>
              <a:buSzPct val="90000"/>
              <a:buFont typeface="Arial" pitchFamily="34" charset="0"/>
              <a:buChar char="•"/>
              <a:defRPr sz="1400">
                <a:solidFill>
                  <a:schemeClr val="tx1">
                    <a:lumMod val="75000"/>
                    <a:lumOff val="25000"/>
                    <a:alpha val="99000"/>
                  </a:schemeClr>
                </a:solidFill>
              </a:defRPr>
            </a:lvl3pPr>
            <a:lvl4pPr marL="1203883" indent="-259591" defTabSz="685864">
              <a:lnSpc>
                <a:spcPct val="150000"/>
              </a:lnSpc>
              <a:spcBef>
                <a:spcPct val="20000"/>
              </a:spcBef>
              <a:buClr>
                <a:schemeClr val="accent4"/>
              </a:buClr>
              <a:buSzPct val="90000"/>
              <a:buFont typeface="Arial" pitchFamily="34" charset="0"/>
              <a:buChar char="•"/>
              <a:defRPr sz="1200">
                <a:solidFill>
                  <a:schemeClr val="tx1">
                    <a:lumMod val="75000"/>
                    <a:lumOff val="25000"/>
                    <a:alpha val="99000"/>
                  </a:schemeClr>
                </a:solidFill>
              </a:defRPr>
            </a:lvl4pPr>
            <a:lvl5pPr marL="1456329" indent="-252446" defTabSz="685864">
              <a:lnSpc>
                <a:spcPct val="150000"/>
              </a:lnSpc>
              <a:spcBef>
                <a:spcPct val="20000"/>
              </a:spcBef>
              <a:buClr>
                <a:schemeClr val="accent4"/>
              </a:buClr>
              <a:buSzPct val="90000"/>
              <a:buFont typeface="Arial" pitchFamily="34" charset="0"/>
              <a:buChar char="•"/>
              <a:defRPr sz="1200">
                <a:solidFill>
                  <a:schemeClr val="tx1">
                    <a:lumMod val="75000"/>
                    <a:lumOff val="25000"/>
                    <a:alpha val="99000"/>
                  </a:schemeClr>
                </a:solidFill>
              </a:defRPr>
            </a:lvl5pPr>
            <a:lvl6pPr marL="1886126" indent="-171466" defTabSz="685864">
              <a:spcBef>
                <a:spcPct val="20000"/>
              </a:spcBef>
              <a:buFont typeface="Arial" pitchFamily="34" charset="0"/>
              <a:buChar char="•"/>
              <a:defRPr sz="1500"/>
            </a:lvl6pPr>
            <a:lvl7pPr marL="2229058" indent="-171466" defTabSz="685864">
              <a:spcBef>
                <a:spcPct val="20000"/>
              </a:spcBef>
              <a:buFont typeface="Arial" pitchFamily="34" charset="0"/>
              <a:buChar char="•"/>
              <a:defRPr sz="1500"/>
            </a:lvl7pPr>
            <a:lvl8pPr marL="2571990" indent="-171466" defTabSz="685864">
              <a:spcBef>
                <a:spcPct val="20000"/>
              </a:spcBef>
              <a:buFont typeface="Arial" pitchFamily="34" charset="0"/>
              <a:buChar char="•"/>
              <a:defRPr sz="1500"/>
            </a:lvl8pPr>
            <a:lvl9pPr marL="2914922" indent="-171466" defTabSz="685864">
              <a:spcBef>
                <a:spcPct val="20000"/>
              </a:spcBef>
              <a:buFont typeface="Arial" pitchFamily="34" charset="0"/>
              <a:buChar char="•"/>
              <a:defRPr sz="1500"/>
            </a:lvl9pPr>
          </a:lstStyle>
          <a:p>
            <a:pPr lvl="1"/>
            <a:r>
              <a:rPr lang="en-US" sz="1400" dirty="0"/>
              <a:t>Public announcement: </a:t>
            </a:r>
            <a:r>
              <a:rPr lang="en-US" sz="1400" dirty="0">
                <a:hlinkClick r:id="rId3"/>
              </a:rPr>
              <a:t>here</a:t>
            </a:r>
            <a:endParaRPr lang="en-US" sz="1400" dirty="0"/>
          </a:p>
          <a:p>
            <a:pPr lvl="1"/>
            <a:r>
              <a:rPr lang="en-US" sz="1400" dirty="0"/>
              <a:t>Portal to provision namespaces: </a:t>
            </a:r>
            <a:r>
              <a:rPr lang="en-US" sz="1400" dirty="0">
                <a:hlinkClick r:id="rId4"/>
              </a:rPr>
              <a:t>https://portal.appfabriclabs.com</a:t>
            </a:r>
            <a:endParaRPr lang="en-US" sz="1400" dirty="0"/>
          </a:p>
          <a:p>
            <a:pPr lvl="1"/>
            <a:r>
              <a:rPr lang="en-US" sz="1400" dirty="0"/>
              <a:t>EDI Portal: </a:t>
            </a:r>
            <a:r>
              <a:rPr lang="en-US" sz="1400" dirty="0">
                <a:hlinkClick r:id="rId5"/>
              </a:rPr>
              <a:t>https://edi.appfabriclabs.com</a:t>
            </a:r>
            <a:r>
              <a:rPr lang="en-US" sz="1400" dirty="0"/>
              <a:t> </a:t>
            </a:r>
          </a:p>
          <a:p>
            <a:pPr lvl="1"/>
            <a:r>
              <a:rPr lang="en-US" sz="1400" dirty="0"/>
              <a:t>SDK &amp; Samples: </a:t>
            </a:r>
            <a:r>
              <a:rPr lang="en-US" sz="1400" dirty="0">
                <a:hlinkClick r:id="rId6"/>
              </a:rPr>
              <a:t>here</a:t>
            </a:r>
            <a:endParaRPr lang="en-US" sz="1400" dirty="0"/>
          </a:p>
          <a:p>
            <a:pPr lvl="1"/>
            <a:r>
              <a:rPr lang="en-US" sz="1400" dirty="0"/>
              <a:t>Tutorial &amp; documentation: </a:t>
            </a:r>
            <a:r>
              <a:rPr lang="en-US" sz="1400" dirty="0">
                <a:hlinkClick r:id="rId7"/>
              </a:rPr>
              <a:t>here</a:t>
            </a:r>
            <a:endParaRPr lang="en-US" sz="1400" dirty="0"/>
          </a:p>
          <a:p>
            <a:pPr lvl="1"/>
            <a:r>
              <a:rPr lang="en-US" sz="1400" dirty="0"/>
              <a:t>Forum: </a:t>
            </a:r>
            <a:r>
              <a:rPr lang="en-US" sz="1400" dirty="0">
                <a:hlinkClick r:id="rId8"/>
              </a:rPr>
              <a:t>http://social.msdn.microsoft.com/Forums/en-US/servicebuslabs/threads</a:t>
            </a:r>
            <a:endParaRPr lang="en-US" sz="1400" dirty="0"/>
          </a:p>
        </p:txBody>
      </p:sp>
      <p:sp>
        <p:nvSpPr>
          <p:cNvPr id="10" name="Content Placeholder 5"/>
          <p:cNvSpPr txBox="1">
            <a:spLocks/>
          </p:cNvSpPr>
          <p:nvPr/>
        </p:nvSpPr>
        <p:spPr>
          <a:xfrm>
            <a:off x="4670939" y="1123950"/>
            <a:ext cx="4169575" cy="716048"/>
          </a:xfrm>
          <a:prstGeom prst="rect">
            <a:avLst/>
          </a:prstGeom>
          <a:solidFill>
            <a:srgbClr val="8064A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b="1" spc="-70" dirty="0">
                <a:gradFill>
                  <a:gsLst>
                    <a:gs pos="0">
                      <a:srgbClr val="FFFFFF"/>
                    </a:gs>
                    <a:gs pos="86000">
                      <a:srgbClr val="FFFFFF"/>
                    </a:gs>
                  </a:gsLst>
                  <a:lin ang="5400000" scaled="0"/>
                </a:gradFill>
                <a:latin typeface="Segoe UI Light" pitchFamily="34" charset="0"/>
              </a:rPr>
              <a:t>LABS refresh in April 2012</a:t>
            </a:r>
          </a:p>
        </p:txBody>
      </p:sp>
    </p:spTree>
    <p:extLst>
      <p:ext uri="{BB962C8B-B14F-4D97-AF65-F5344CB8AC3E}">
        <p14:creationId xmlns:p14="http://schemas.microsoft.com/office/powerpoint/2010/main" val="36832069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BizTalk Azure EAI &amp; EDI Services are in CTP</a:t>
            </a:r>
            <a:endParaRPr lang="pt-PT" dirty="0"/>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19</a:t>
            </a:fld>
            <a:endParaRPr lang="pt-PT" dirty="0"/>
          </a:p>
        </p:txBody>
      </p:sp>
      <p:sp>
        <p:nvSpPr>
          <p:cNvPr id="10" name="Content Placeholder 5"/>
          <p:cNvSpPr txBox="1">
            <a:spLocks/>
          </p:cNvSpPr>
          <p:nvPr/>
        </p:nvSpPr>
        <p:spPr>
          <a:xfrm>
            <a:off x="393700" y="1123950"/>
            <a:ext cx="4169575" cy="716048"/>
          </a:xfrm>
          <a:prstGeom prst="rect">
            <a:avLst/>
          </a:prstGeom>
          <a:solidFill>
            <a:srgbClr val="9BBB59"/>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b="1" spc="-70" dirty="0">
                <a:gradFill>
                  <a:gsLst>
                    <a:gs pos="0">
                      <a:srgbClr val="FFFFFF"/>
                    </a:gs>
                    <a:gs pos="86000">
                      <a:srgbClr val="FFFFFF"/>
                    </a:gs>
                  </a:gsLst>
                  <a:lin ang="5400000" scaled="0"/>
                </a:gradFill>
                <a:latin typeface="Segoe UI Light" pitchFamily="34" charset="0"/>
              </a:rPr>
              <a:t>First LABS went live in Dec 2011</a:t>
            </a:r>
          </a:p>
        </p:txBody>
      </p:sp>
      <p:sp>
        <p:nvSpPr>
          <p:cNvPr id="11" name="Content Placeholder 2"/>
          <p:cNvSpPr txBox="1">
            <a:spLocks/>
          </p:cNvSpPr>
          <p:nvPr/>
        </p:nvSpPr>
        <p:spPr>
          <a:xfrm>
            <a:off x="396875" y="1889093"/>
            <a:ext cx="8350250" cy="3281997"/>
          </a:xfrm>
          <a:prstGeom prst="rect">
            <a:avLst/>
          </a:prstGeom>
        </p:spPr>
        <p:txBody>
          <a:bodyPr vert="horz" wrap="square" lIns="0" tIns="0" rIns="0" bIns="0" rtlCol="0">
            <a:normAutofit/>
          </a:bodyPr>
          <a:lstStyle>
            <a:lvl1pPr marL="345327" indent="-345327" algn="l" defTabSz="685864" rtl="0" eaLnBrk="1" latinLnBrk="0" hangingPunct="1">
              <a:lnSpc>
                <a:spcPct val="150000"/>
              </a:lnSpc>
              <a:spcBef>
                <a:spcPct val="20000"/>
              </a:spcBef>
              <a:buClr>
                <a:schemeClr val="accent4"/>
              </a:buClr>
              <a:buSzPct val="90000"/>
              <a:buFont typeface="Arial" pitchFamily="34" charset="0"/>
              <a:buChar char="•"/>
              <a:defRPr sz="1800" kern="1200">
                <a:solidFill>
                  <a:schemeClr val="tx1">
                    <a:lumMod val="75000"/>
                    <a:lumOff val="25000"/>
                    <a:alpha val="99000"/>
                  </a:schemeClr>
                </a:solidFill>
                <a:latin typeface="+mn-lt"/>
                <a:ea typeface="+mn-ea"/>
                <a:cs typeface="+mn-cs"/>
              </a:defRPr>
            </a:lvl1pPr>
            <a:lvl2pPr marL="641833" indent="-296506" algn="l" defTabSz="685864" rtl="0" eaLnBrk="1" latinLnBrk="0" hangingPunct="1">
              <a:lnSpc>
                <a:spcPct val="150000"/>
              </a:lnSpc>
              <a:spcBef>
                <a:spcPct val="20000"/>
              </a:spcBef>
              <a:buClr>
                <a:schemeClr val="accent4"/>
              </a:buClr>
              <a:buSzPct val="90000"/>
              <a:buFont typeface="Arial" pitchFamily="34" charset="0"/>
              <a:buChar char="•"/>
              <a:defRPr sz="1500" kern="1200">
                <a:solidFill>
                  <a:schemeClr val="tx1">
                    <a:lumMod val="75000"/>
                    <a:lumOff val="25000"/>
                    <a:alpha val="99000"/>
                  </a:schemeClr>
                </a:solidFill>
                <a:latin typeface="+mn-lt"/>
                <a:ea typeface="+mn-ea"/>
                <a:cs typeface="+mn-cs"/>
              </a:defRPr>
            </a:lvl2pPr>
            <a:lvl3pPr marL="944292" indent="-302459" algn="l" defTabSz="685864" rtl="0" eaLnBrk="1" latinLnBrk="0" hangingPunct="1">
              <a:lnSpc>
                <a:spcPct val="150000"/>
              </a:lnSpc>
              <a:spcBef>
                <a:spcPct val="20000"/>
              </a:spcBef>
              <a:buClr>
                <a:schemeClr val="accent4"/>
              </a:buClr>
              <a:buSzPct val="90000"/>
              <a:buFont typeface="Arial" pitchFamily="34" charset="0"/>
              <a:buChar char="•"/>
              <a:defRPr sz="1400" kern="1200">
                <a:solidFill>
                  <a:schemeClr val="tx1">
                    <a:lumMod val="75000"/>
                    <a:lumOff val="25000"/>
                    <a:alpha val="99000"/>
                  </a:schemeClr>
                </a:solidFill>
                <a:latin typeface="+mn-lt"/>
                <a:ea typeface="+mn-ea"/>
                <a:cs typeface="+mn-cs"/>
              </a:defRPr>
            </a:lvl3pPr>
            <a:lvl4pPr marL="1203883" indent="-259591" algn="l" defTabSz="685864" rtl="0" eaLnBrk="1" latinLnBrk="0" hangingPunct="1">
              <a:lnSpc>
                <a:spcPct val="150000"/>
              </a:lnSpc>
              <a:spcBef>
                <a:spcPct val="20000"/>
              </a:spcBef>
              <a:buClr>
                <a:schemeClr val="accent4"/>
              </a:buClr>
              <a:buSzPct val="90000"/>
              <a:buFont typeface="Arial" pitchFamily="34" charset="0"/>
              <a:buChar char="•"/>
              <a:defRPr sz="1200" kern="1200">
                <a:solidFill>
                  <a:schemeClr val="tx1">
                    <a:lumMod val="75000"/>
                    <a:lumOff val="25000"/>
                    <a:alpha val="99000"/>
                  </a:schemeClr>
                </a:solidFill>
                <a:latin typeface="+mn-lt"/>
                <a:ea typeface="+mn-ea"/>
                <a:cs typeface="+mn-cs"/>
              </a:defRPr>
            </a:lvl4pPr>
            <a:lvl5pPr marL="1456329" indent="-252446" algn="l" defTabSz="685864" rtl="0" eaLnBrk="1" latinLnBrk="0" hangingPunct="1">
              <a:lnSpc>
                <a:spcPct val="150000"/>
              </a:lnSpc>
              <a:spcBef>
                <a:spcPct val="20000"/>
              </a:spcBef>
              <a:buClr>
                <a:schemeClr val="accent4"/>
              </a:buClr>
              <a:buSzPct val="90000"/>
              <a:buFont typeface="Arial" pitchFamily="34" charset="0"/>
              <a:buChar char="•"/>
              <a:defRPr sz="1200" kern="1200">
                <a:solidFill>
                  <a:schemeClr val="tx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XML Bridge</a:t>
            </a:r>
          </a:p>
          <a:p>
            <a:r>
              <a:rPr lang="en-US" dirty="0" smtClean="0"/>
              <a:t>Transforms </a:t>
            </a:r>
          </a:p>
          <a:p>
            <a:r>
              <a:rPr lang="en-US" dirty="0" smtClean="0"/>
              <a:t>Service Bus Connect </a:t>
            </a:r>
          </a:p>
          <a:p>
            <a:r>
              <a:rPr lang="en-US" dirty="0" smtClean="0"/>
              <a:t>B2B</a:t>
            </a:r>
          </a:p>
          <a:p>
            <a:endParaRPr lang="en-US" dirty="0"/>
          </a:p>
        </p:txBody>
      </p:sp>
    </p:spTree>
    <p:extLst>
      <p:ext uri="{BB962C8B-B14F-4D97-AF65-F5344CB8AC3E}">
        <p14:creationId xmlns:p14="http://schemas.microsoft.com/office/powerpoint/2010/main" val="36832069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2</a:t>
            </a:fld>
            <a:endParaRPr lang="pt-PT" dirty="0"/>
          </a:p>
        </p:txBody>
      </p:sp>
      <p:pic>
        <p:nvPicPr>
          <p:cNvPr id="7" name="Picture 6" descr="MVP_FullColor_ForScreen.png"/>
          <p:cNvPicPr>
            <a:picLocks noChangeAspect="1"/>
          </p:cNvPicPr>
          <p:nvPr/>
        </p:nvPicPr>
        <p:blipFill>
          <a:blip r:embed="rId3" cstate="print"/>
          <a:stretch>
            <a:fillRect/>
          </a:stretch>
        </p:blipFill>
        <p:spPr>
          <a:xfrm>
            <a:off x="7937624" y="524289"/>
            <a:ext cx="901576" cy="1415008"/>
          </a:xfrm>
          <a:prstGeom prst="roundRect">
            <a:avLst>
              <a:gd name="adj" fmla="val 8594"/>
            </a:avLst>
          </a:prstGeom>
          <a:solidFill>
            <a:srgbClr val="FFFFFF">
              <a:shade val="85000"/>
            </a:srgbClr>
          </a:solidFill>
          <a:ln>
            <a:noFill/>
          </a:ln>
          <a:effectLst>
            <a:reflection blurRad="6350" stA="50000" endA="300" endPos="55500" dist="50800" dir="5400000" sy="-100000" algn="bl" rotWithShape="0"/>
          </a:effectLst>
        </p:spPr>
      </p:pic>
      <p:sp>
        <p:nvSpPr>
          <p:cNvPr id="12" name="Subtitle 4"/>
          <p:cNvSpPr>
            <a:spLocks noGrp="1"/>
          </p:cNvSpPr>
          <p:nvPr/>
        </p:nvSpPr>
        <p:spPr>
          <a:xfrm>
            <a:off x="457200" y="524289"/>
            <a:ext cx="6400800" cy="1752600"/>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Clr>
                <a:schemeClr val="tx1"/>
              </a:buClr>
              <a:buSzPct val="120000"/>
              <a:buFontTx/>
              <a:buNone/>
              <a:defRPr lang="en-US" sz="3200" kern="1200" dirty="0">
                <a:gradFill>
                  <a:gsLst>
                    <a:gs pos="0">
                      <a:srgbClr val="031C4E"/>
                    </a:gs>
                    <a:gs pos="86000">
                      <a:srgbClr val="031C4E"/>
                    </a:gs>
                  </a:gsLst>
                  <a:lin ang="5400000" scaled="0"/>
                </a:gradFill>
                <a:latin typeface="+mn-lt"/>
                <a:ea typeface="+mn-ea"/>
                <a:cs typeface="+mn-cs"/>
              </a:defRPr>
            </a:lvl1pPr>
            <a:lvl2pPr marL="457182" indent="0" algn="ctr" defTabSz="914363" rtl="0" eaLnBrk="1" latinLnBrk="0" hangingPunct="1">
              <a:lnSpc>
                <a:spcPct val="90000"/>
              </a:lnSpc>
              <a:spcBef>
                <a:spcPct val="20000"/>
              </a:spcBef>
              <a:buSzPct val="90000"/>
              <a:buFont typeface="Wingdings" pitchFamily="2" charset="2"/>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 typeface="Wingdings" pitchFamily="2" charset="2"/>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 typeface="Wingdings" pitchFamily="2" charset="2"/>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 typeface="Wingdings" pitchFamily="2" charset="2"/>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defTabSz="685864">
              <a:spcBef>
                <a:spcPct val="0"/>
              </a:spcBef>
            </a:pPr>
            <a:r>
              <a:rPr lang="en-US" sz="3600" spc="-150" dirty="0">
                <a:ln w="3175">
                  <a:noFill/>
                </a:ln>
                <a:solidFill>
                  <a:schemeClr val="accent6">
                    <a:alpha val="98824"/>
                  </a:schemeClr>
                </a:solidFill>
                <a:latin typeface="Segoe UI Light" pitchFamily="34" charset="0"/>
                <a:cs typeface="Arial" charset="0"/>
              </a:rPr>
              <a:t>Sandro Pereira</a:t>
            </a:r>
          </a:p>
          <a:p>
            <a:r>
              <a:rPr lang="en-US" sz="1600" dirty="0" smtClean="0">
                <a:solidFill>
                  <a:schemeClr val="tx1">
                    <a:lumMod val="75000"/>
                    <a:lumOff val="25000"/>
                    <a:alpha val="99000"/>
                  </a:schemeClr>
                </a:solidFill>
              </a:rPr>
              <a:t>Microsoft BizTalk MVP since 2011</a:t>
            </a:r>
            <a:endParaRPr lang="lv-LV" sz="1600" dirty="0">
              <a:solidFill>
                <a:schemeClr val="tx1">
                  <a:lumMod val="75000"/>
                  <a:lumOff val="25000"/>
                  <a:alpha val="99000"/>
                </a:schemeClr>
              </a:solidFill>
            </a:endParaRPr>
          </a:p>
        </p:txBody>
      </p:sp>
      <p:sp>
        <p:nvSpPr>
          <p:cNvPr id="13" name="TextBox 3"/>
          <p:cNvSpPr txBox="1"/>
          <p:nvPr/>
        </p:nvSpPr>
        <p:spPr>
          <a:xfrm>
            <a:off x="1537123" y="1657350"/>
            <a:ext cx="4095865" cy="135421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sz="1600" dirty="0" smtClean="0">
                <a:solidFill>
                  <a:schemeClr val="tx1">
                    <a:lumMod val="75000"/>
                    <a:lumOff val="25000"/>
                    <a:alpha val="99000"/>
                  </a:schemeClr>
                </a:solidFill>
                <a:latin typeface="+mn-lt"/>
                <a:cs typeface="+mn-cs"/>
              </a:rPr>
              <a:t>Senior Software Developer at</a:t>
            </a:r>
            <a:r>
              <a:rPr lang="pt-PT" sz="1600" dirty="0" smtClean="0">
                <a:solidFill>
                  <a:schemeClr val="tx1">
                    <a:lumMod val="75000"/>
                    <a:lumOff val="25000"/>
                    <a:alpha val="99000"/>
                  </a:schemeClr>
                </a:solidFill>
                <a:latin typeface="+mn-lt"/>
                <a:cs typeface="+mn-cs"/>
              </a:rPr>
              <a:t> </a:t>
            </a:r>
            <a:r>
              <a:rPr lang="en-US" sz="1600" dirty="0" smtClean="0">
                <a:solidFill>
                  <a:schemeClr val="tx1">
                    <a:lumMod val="75000"/>
                    <a:lumOff val="25000"/>
                    <a:alpha val="99000"/>
                  </a:schemeClr>
                </a:solidFill>
                <a:latin typeface="+mn-lt"/>
                <a:cs typeface="+mn-cs"/>
              </a:rPr>
              <a:t>DevScope</a:t>
            </a:r>
          </a:p>
          <a:p>
            <a:r>
              <a:rPr lang="pt-PT" sz="1600" dirty="0" smtClean="0">
                <a:solidFill>
                  <a:schemeClr val="tx1">
                    <a:lumMod val="75000"/>
                    <a:lumOff val="25000"/>
                    <a:alpha val="99000"/>
                  </a:schemeClr>
                </a:solidFill>
                <a:latin typeface="+mn-lt"/>
                <a:cs typeface="+mn-cs"/>
                <a:hlinkClick r:id="rId4"/>
              </a:rPr>
              <a:t>sandro.pereira@devscope.net</a:t>
            </a:r>
            <a:r>
              <a:rPr lang="pt-PT" sz="1600" dirty="0" smtClean="0">
                <a:solidFill>
                  <a:schemeClr val="tx1">
                    <a:lumMod val="75000"/>
                    <a:lumOff val="25000"/>
                    <a:alpha val="99000"/>
                  </a:schemeClr>
                </a:solidFill>
                <a:latin typeface="+mn-lt"/>
                <a:cs typeface="+mn-cs"/>
              </a:rPr>
              <a:t> </a:t>
            </a:r>
            <a:endParaRPr lang="lv-LV" sz="1600" dirty="0">
              <a:solidFill>
                <a:schemeClr val="tx1">
                  <a:lumMod val="75000"/>
                  <a:lumOff val="25000"/>
                  <a:alpha val="99000"/>
                </a:schemeClr>
              </a:solidFill>
              <a:latin typeface="+mn-lt"/>
              <a:cs typeface="+mn-cs"/>
            </a:endParaRPr>
          </a:p>
          <a:p>
            <a:r>
              <a:rPr lang="lv-LV" sz="1600" dirty="0" smtClean="0">
                <a:latin typeface="+mj-lt"/>
                <a:hlinkClick r:id="rId5"/>
              </a:rPr>
              <a:t>http</a:t>
            </a:r>
            <a:r>
              <a:rPr lang="lv-LV" sz="1600" dirty="0">
                <a:latin typeface="+mj-lt"/>
                <a:hlinkClick r:id="rId5"/>
              </a:rPr>
              <a:t>://</a:t>
            </a:r>
            <a:r>
              <a:rPr lang="lv-LV" sz="1600" dirty="0" smtClean="0">
                <a:latin typeface="+mj-lt"/>
                <a:hlinkClick r:id="rId5"/>
              </a:rPr>
              <a:t>sandroaspbiztalkblog.wordpress.com</a:t>
            </a:r>
            <a:endParaRPr lang="pt-PT" sz="1600" dirty="0" smtClean="0">
              <a:latin typeface="+mj-lt"/>
            </a:endParaRPr>
          </a:p>
          <a:p>
            <a:r>
              <a:rPr lang="pt-PT" sz="1600" dirty="0" smtClean="0">
                <a:solidFill>
                  <a:schemeClr val="tx1">
                    <a:lumMod val="75000"/>
                    <a:lumOff val="25000"/>
                    <a:alpha val="99000"/>
                  </a:schemeClr>
                </a:solidFill>
                <a:latin typeface="+mn-lt"/>
                <a:cs typeface="+mn-cs"/>
                <a:hlinkClick r:id="rId6"/>
              </a:rPr>
              <a:t>http://Twitter.com/</a:t>
            </a:r>
            <a:r>
              <a:rPr lang="lv-LV" sz="1600" dirty="0" smtClean="0">
                <a:solidFill>
                  <a:schemeClr val="tx1">
                    <a:lumMod val="75000"/>
                    <a:lumOff val="25000"/>
                    <a:alpha val="99000"/>
                  </a:schemeClr>
                </a:solidFill>
                <a:latin typeface="+mn-lt"/>
                <a:cs typeface="+mn-cs"/>
                <a:hlinkClick r:id="rId6"/>
              </a:rPr>
              <a:t>sandro_asp</a:t>
            </a:r>
            <a:r>
              <a:rPr lang="pt-PT" sz="1600" dirty="0" smtClean="0">
                <a:solidFill>
                  <a:schemeClr val="tx1">
                    <a:lumMod val="75000"/>
                    <a:lumOff val="25000"/>
                    <a:alpha val="99000"/>
                  </a:schemeClr>
                </a:solidFill>
                <a:latin typeface="+mn-lt"/>
                <a:cs typeface="+mn-cs"/>
              </a:rPr>
              <a:t> </a:t>
            </a:r>
          </a:p>
          <a:p>
            <a:r>
              <a:rPr lang="en-US" sz="1600" dirty="0">
                <a:latin typeface="+mj-lt"/>
                <a:hlinkClick r:id="rId7"/>
              </a:rPr>
              <a:t>http://pt.linkedin.com/in/sandropereira</a:t>
            </a:r>
            <a:endParaRPr lang="en-US" sz="1600" dirty="0">
              <a:latin typeface="+mj-lt"/>
            </a:endParaRPr>
          </a:p>
        </p:txBody>
      </p:sp>
      <p:pic>
        <p:nvPicPr>
          <p:cNvPr id="6147" name="Picture 3" descr="C:\Users\spereira\Pictures\sandro96x9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1800314"/>
            <a:ext cx="914400" cy="914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6" name="Picture 2" descr="C:\Users\spereira\Desktop\Imagem DevScope\devscope-with-signature.png">
            <a:hlinkClick r:id="rId9"/>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38748" y="3181350"/>
            <a:ext cx="1661652" cy="58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9586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BizTalk Azure EAI &amp; EDI Services are in CTP</a:t>
            </a:r>
            <a:endParaRPr lang="pt-PT" dirty="0"/>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20</a:t>
            </a:fld>
            <a:endParaRPr lang="pt-PT" dirty="0"/>
          </a:p>
        </p:txBody>
      </p:sp>
      <p:sp>
        <p:nvSpPr>
          <p:cNvPr id="11" name="Content Placeholder 5"/>
          <p:cNvSpPr txBox="1">
            <a:spLocks/>
          </p:cNvSpPr>
          <p:nvPr/>
        </p:nvSpPr>
        <p:spPr>
          <a:xfrm>
            <a:off x="4670939" y="1115410"/>
            <a:ext cx="4169575" cy="716048"/>
          </a:xfrm>
          <a:prstGeom prst="rect">
            <a:avLst/>
          </a:prstGeom>
          <a:solidFill>
            <a:srgbClr val="8064A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800" spc="-70" dirty="0">
                <a:gradFill>
                  <a:gsLst>
                    <a:gs pos="0">
                      <a:srgbClr val="FFFFFF"/>
                    </a:gs>
                    <a:gs pos="86000">
                      <a:srgbClr val="FFFFFF"/>
                    </a:gs>
                  </a:gsLst>
                  <a:lin ang="5400000" scaled="0"/>
                </a:gradFill>
                <a:latin typeface="Segoe UI Light" pitchFamily="34" charset="0"/>
              </a:rPr>
              <a:t>LABS refresh in April 2012</a:t>
            </a:r>
          </a:p>
        </p:txBody>
      </p:sp>
      <p:sp>
        <p:nvSpPr>
          <p:cNvPr id="12" name="Content Placeholder 2"/>
          <p:cNvSpPr txBox="1">
            <a:spLocks/>
          </p:cNvSpPr>
          <p:nvPr/>
        </p:nvSpPr>
        <p:spPr>
          <a:xfrm>
            <a:off x="396875" y="1880553"/>
            <a:ext cx="8350250" cy="3281997"/>
          </a:xfrm>
          <a:prstGeom prst="rect">
            <a:avLst/>
          </a:prstGeom>
        </p:spPr>
        <p:txBody>
          <a:bodyPr vert="horz" wrap="square" lIns="0" tIns="0" rIns="0" bIns="0" rtlCol="0">
            <a:normAutofit/>
          </a:bodyPr>
          <a:lstStyle>
            <a:lvl1pPr marL="345327" indent="-345327" algn="l" defTabSz="685864" rtl="0" eaLnBrk="1" latinLnBrk="0" hangingPunct="1">
              <a:lnSpc>
                <a:spcPct val="150000"/>
              </a:lnSpc>
              <a:spcBef>
                <a:spcPct val="20000"/>
              </a:spcBef>
              <a:buClr>
                <a:schemeClr val="accent4"/>
              </a:buClr>
              <a:buSzPct val="90000"/>
              <a:buFont typeface="Arial" pitchFamily="34" charset="0"/>
              <a:buChar char="•"/>
              <a:defRPr sz="1800" kern="1200">
                <a:solidFill>
                  <a:schemeClr val="tx1">
                    <a:lumMod val="75000"/>
                    <a:lumOff val="25000"/>
                    <a:alpha val="99000"/>
                  </a:schemeClr>
                </a:solidFill>
                <a:latin typeface="+mn-lt"/>
                <a:ea typeface="+mn-ea"/>
                <a:cs typeface="+mn-cs"/>
              </a:defRPr>
            </a:lvl1pPr>
            <a:lvl2pPr marL="641833" indent="-296506" algn="l" defTabSz="685864" rtl="0" eaLnBrk="1" latinLnBrk="0" hangingPunct="1">
              <a:lnSpc>
                <a:spcPct val="150000"/>
              </a:lnSpc>
              <a:spcBef>
                <a:spcPct val="20000"/>
              </a:spcBef>
              <a:buClr>
                <a:schemeClr val="accent4"/>
              </a:buClr>
              <a:buSzPct val="90000"/>
              <a:buFont typeface="Arial" pitchFamily="34" charset="0"/>
              <a:buChar char="•"/>
              <a:defRPr sz="1500" kern="1200">
                <a:solidFill>
                  <a:schemeClr val="tx1">
                    <a:lumMod val="75000"/>
                    <a:lumOff val="25000"/>
                    <a:alpha val="99000"/>
                  </a:schemeClr>
                </a:solidFill>
                <a:latin typeface="+mn-lt"/>
                <a:ea typeface="+mn-ea"/>
                <a:cs typeface="+mn-cs"/>
              </a:defRPr>
            </a:lvl2pPr>
            <a:lvl3pPr marL="944292" indent="-302459" algn="l" defTabSz="685864" rtl="0" eaLnBrk="1" latinLnBrk="0" hangingPunct="1">
              <a:lnSpc>
                <a:spcPct val="150000"/>
              </a:lnSpc>
              <a:spcBef>
                <a:spcPct val="20000"/>
              </a:spcBef>
              <a:buClr>
                <a:schemeClr val="accent4"/>
              </a:buClr>
              <a:buSzPct val="90000"/>
              <a:buFont typeface="Arial" pitchFamily="34" charset="0"/>
              <a:buChar char="•"/>
              <a:defRPr sz="1400" kern="1200">
                <a:solidFill>
                  <a:schemeClr val="tx1">
                    <a:lumMod val="75000"/>
                    <a:lumOff val="25000"/>
                    <a:alpha val="99000"/>
                  </a:schemeClr>
                </a:solidFill>
                <a:latin typeface="+mn-lt"/>
                <a:ea typeface="+mn-ea"/>
                <a:cs typeface="+mn-cs"/>
              </a:defRPr>
            </a:lvl3pPr>
            <a:lvl4pPr marL="1203883" indent="-259591" algn="l" defTabSz="685864" rtl="0" eaLnBrk="1" latinLnBrk="0" hangingPunct="1">
              <a:lnSpc>
                <a:spcPct val="150000"/>
              </a:lnSpc>
              <a:spcBef>
                <a:spcPct val="20000"/>
              </a:spcBef>
              <a:buClr>
                <a:schemeClr val="accent4"/>
              </a:buClr>
              <a:buSzPct val="90000"/>
              <a:buFont typeface="Arial" pitchFamily="34" charset="0"/>
              <a:buChar char="•"/>
              <a:defRPr sz="1200" kern="1200">
                <a:solidFill>
                  <a:schemeClr val="tx1">
                    <a:lumMod val="75000"/>
                    <a:lumOff val="25000"/>
                    <a:alpha val="99000"/>
                  </a:schemeClr>
                </a:solidFill>
                <a:latin typeface="+mn-lt"/>
                <a:ea typeface="+mn-ea"/>
                <a:cs typeface="+mn-cs"/>
              </a:defRPr>
            </a:lvl4pPr>
            <a:lvl5pPr marL="1456329" indent="-252446" algn="l" defTabSz="685864" rtl="0" eaLnBrk="1" latinLnBrk="0" hangingPunct="1">
              <a:lnSpc>
                <a:spcPct val="150000"/>
              </a:lnSpc>
              <a:spcBef>
                <a:spcPct val="20000"/>
              </a:spcBef>
              <a:buClr>
                <a:schemeClr val="accent4"/>
              </a:buClr>
              <a:buSzPct val="90000"/>
              <a:buFont typeface="Arial" pitchFamily="34" charset="0"/>
              <a:buChar char="•"/>
              <a:defRPr sz="1200" kern="1200">
                <a:solidFill>
                  <a:schemeClr val="tx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t>Flat File Support </a:t>
            </a:r>
          </a:p>
          <a:p>
            <a:r>
              <a:rPr lang="en-US" dirty="0" smtClean="0"/>
              <a:t>Enriched the Mapper functionalities</a:t>
            </a:r>
          </a:p>
          <a:p>
            <a:r>
              <a:rPr lang="en-US" dirty="0" smtClean="0"/>
              <a:t>Enriched EDI Portal  functionalities</a:t>
            </a:r>
          </a:p>
          <a:p>
            <a:pPr lvl="1"/>
            <a:r>
              <a:rPr lang="en-US" sz="1800" dirty="0" smtClean="0">
                <a:solidFill>
                  <a:schemeClr val="tx1">
                    <a:lumMod val="75000"/>
                    <a:lumOff val="25000"/>
                  </a:schemeClr>
                </a:solidFill>
                <a:cs typeface="Segoe UI Light"/>
              </a:rPr>
              <a:t>Message Tracking and send side batching</a:t>
            </a:r>
          </a:p>
          <a:p>
            <a:r>
              <a:rPr lang="en-US" dirty="0" smtClean="0"/>
              <a:t>FTP Support</a:t>
            </a:r>
          </a:p>
          <a:p>
            <a:r>
              <a:rPr lang="en-US" dirty="0" smtClean="0"/>
              <a:t>UTF-16, UTF-16LE and UTF-16BE</a:t>
            </a:r>
            <a:endParaRPr lang="en-US" dirty="0"/>
          </a:p>
        </p:txBody>
      </p:sp>
    </p:spTree>
    <p:extLst>
      <p:ext uri="{BB962C8B-B14F-4D97-AF65-F5344CB8AC3E}">
        <p14:creationId xmlns:p14="http://schemas.microsoft.com/office/powerpoint/2010/main" val="359929416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How can I GET STARTED?</a:t>
            </a:r>
            <a:endParaRPr lang="en-US" dirty="0"/>
          </a:p>
        </p:txBody>
      </p:sp>
      <p:sp>
        <p:nvSpPr>
          <p:cNvPr id="6" name="Subtitle 5"/>
          <p:cNvSpPr>
            <a:spLocks noGrp="1"/>
          </p:cNvSpPr>
          <p:nvPr>
            <p:ph type="subTitle" idx="1"/>
          </p:nvPr>
        </p:nvSpPr>
        <p:spPr/>
        <p:txBody>
          <a:bodyPr/>
          <a:lstStyle/>
          <a:p>
            <a:r>
              <a:rPr lang="en-US" dirty="0"/>
              <a:t>Azure Service Bus </a:t>
            </a:r>
            <a:r>
              <a:rPr lang="en-US" dirty="0" smtClean="0"/>
              <a:t>EAI/EDI LABS</a:t>
            </a:r>
            <a:endParaRPr lang="pt-PT" dirty="0"/>
          </a:p>
        </p:txBody>
      </p:sp>
      <p:sp>
        <p:nvSpPr>
          <p:cNvPr id="7" name="Text Placeholder 6"/>
          <p:cNvSpPr>
            <a:spLocks noGrp="1"/>
          </p:cNvSpPr>
          <p:nvPr>
            <p:ph type="body" sz="quarter" idx="10"/>
          </p:nvPr>
        </p:nvSpPr>
        <p:spPr/>
        <p:txBody>
          <a:bodyPr/>
          <a:lstStyle/>
          <a:p>
            <a:endParaRPr lang="pt-PT" dirty="0"/>
          </a:p>
        </p:txBody>
      </p:sp>
    </p:spTree>
    <p:extLst>
      <p:ext uri="{BB962C8B-B14F-4D97-AF65-F5344CB8AC3E}">
        <p14:creationId xmlns:p14="http://schemas.microsoft.com/office/powerpoint/2010/main" val="119367670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Requirements</a:t>
            </a:r>
            <a:endParaRPr lang="pt-PT" dirty="0"/>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22</a:t>
            </a:fld>
            <a:endParaRPr lang="pt-PT" dirty="0"/>
          </a:p>
        </p:txBody>
      </p:sp>
      <p:grpSp>
        <p:nvGrpSpPr>
          <p:cNvPr id="9" name="Group 8"/>
          <p:cNvGrpSpPr/>
          <p:nvPr/>
        </p:nvGrpSpPr>
        <p:grpSpPr>
          <a:xfrm>
            <a:off x="457199" y="1082577"/>
            <a:ext cx="8229599" cy="1236396"/>
            <a:chOff x="6177523" y="1447799"/>
            <a:chExt cx="5498917" cy="1236396"/>
          </a:xfrm>
        </p:grpSpPr>
        <p:sp>
          <p:nvSpPr>
            <p:cNvPr id="13" name="Content Placeholder 5"/>
            <p:cNvSpPr txBox="1">
              <a:spLocks/>
            </p:cNvSpPr>
            <p:nvPr/>
          </p:nvSpPr>
          <p:spPr>
            <a:xfrm>
              <a:off x="6177524" y="1447799"/>
              <a:ext cx="5498916" cy="720700"/>
            </a:xfrm>
            <a:prstGeom prst="rect">
              <a:avLst/>
            </a:prstGeom>
            <a:solidFill>
              <a:srgbClr val="9BBB59"/>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spc="-70" dirty="0">
                  <a:gradFill>
                    <a:gsLst>
                      <a:gs pos="0">
                        <a:srgbClr val="FFFFFF"/>
                      </a:gs>
                      <a:gs pos="86000">
                        <a:srgbClr val="FFFFFF"/>
                      </a:gs>
                    </a:gsLst>
                    <a:lin ang="5400000" scaled="0"/>
                  </a:gradFill>
                  <a:latin typeface="Segoe UI Light" pitchFamily="34" charset="0"/>
                </a:rPr>
                <a:t>Platform</a:t>
              </a:r>
            </a:p>
          </p:txBody>
        </p:sp>
        <p:sp>
          <p:nvSpPr>
            <p:cNvPr id="14" name="Content Placeholder 2"/>
            <p:cNvSpPr txBox="1">
              <a:spLocks/>
            </p:cNvSpPr>
            <p:nvPr/>
          </p:nvSpPr>
          <p:spPr>
            <a:xfrm>
              <a:off x="6177523" y="2222530"/>
              <a:ext cx="5498917" cy="461665"/>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chemeClr val="tx1">
                      <a:lumMod val="75000"/>
                      <a:lumOff val="25000"/>
                    </a:schemeClr>
                  </a:solidFill>
                  <a:latin typeface="Segoe UI Light" pitchFamily="34" charset="0"/>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285750" indent="-285750">
                <a:buClr>
                  <a:schemeClr val="accent6"/>
                </a:buClr>
              </a:pPr>
              <a:r>
                <a:rPr lang="en-US" dirty="0"/>
                <a:t>Windows Server 2008 R2 or Windows </a:t>
              </a:r>
              <a:r>
                <a:rPr lang="en-US" dirty="0" smtClean="0"/>
                <a:t>7, Visual </a:t>
              </a:r>
              <a:r>
                <a:rPr lang="en-US" dirty="0"/>
                <a:t>Studio </a:t>
              </a:r>
              <a:r>
                <a:rPr lang="en-US" dirty="0" smtClean="0"/>
                <a:t>2010, .</a:t>
              </a:r>
              <a:r>
                <a:rPr lang="en-US" dirty="0"/>
                <a:t>NET Framework 4 and Microsoft Visual C# .NET</a:t>
              </a:r>
            </a:p>
            <a:p>
              <a:pPr marL="285750" indent="-285750">
                <a:buClr>
                  <a:schemeClr val="accent6"/>
                </a:buClr>
              </a:pPr>
              <a:r>
                <a:rPr lang="en-US" dirty="0"/>
                <a:t>SQL </a:t>
              </a:r>
              <a:r>
                <a:rPr lang="en-US" dirty="0" smtClean="0"/>
                <a:t>Server, Windows </a:t>
              </a:r>
              <a:r>
                <a:rPr lang="en-US" dirty="0"/>
                <a:t>Server </a:t>
              </a:r>
              <a:r>
                <a:rPr lang="en-US" dirty="0" err="1"/>
                <a:t>AppFabric</a:t>
              </a:r>
              <a:r>
                <a:rPr lang="en-US" dirty="0"/>
                <a:t> 1.0 or </a:t>
              </a:r>
              <a:r>
                <a:rPr lang="en-US" dirty="0" smtClean="0"/>
                <a:t>1.1, IIS </a:t>
              </a:r>
              <a:r>
                <a:rPr lang="en-US" dirty="0"/>
                <a:t>7.0 or </a:t>
              </a:r>
              <a:r>
                <a:rPr lang="en-US" dirty="0" smtClean="0"/>
                <a:t>higher</a:t>
              </a:r>
              <a:endParaRPr lang="en-US" dirty="0"/>
            </a:p>
          </p:txBody>
        </p:sp>
      </p:grpSp>
      <p:grpSp>
        <p:nvGrpSpPr>
          <p:cNvPr id="15" name="Group 14"/>
          <p:cNvGrpSpPr/>
          <p:nvPr/>
        </p:nvGrpSpPr>
        <p:grpSpPr>
          <a:xfrm>
            <a:off x="457200" y="2647950"/>
            <a:ext cx="8229599" cy="1859665"/>
            <a:chOff x="6177523" y="1447799"/>
            <a:chExt cx="5498917" cy="1859665"/>
          </a:xfrm>
        </p:grpSpPr>
        <p:sp>
          <p:nvSpPr>
            <p:cNvPr id="16" name="Content Placeholder 5"/>
            <p:cNvSpPr txBox="1">
              <a:spLocks/>
            </p:cNvSpPr>
            <p:nvPr/>
          </p:nvSpPr>
          <p:spPr>
            <a:xfrm>
              <a:off x="6177523" y="1447799"/>
              <a:ext cx="5498916" cy="702572"/>
            </a:xfrm>
            <a:prstGeom prst="rect">
              <a:avLst/>
            </a:prstGeom>
            <a:solidFill>
              <a:srgbClr val="4BACC6"/>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spc="-70" dirty="0">
                  <a:gradFill>
                    <a:gsLst>
                      <a:gs pos="0">
                        <a:srgbClr val="FFFFFF"/>
                      </a:gs>
                      <a:gs pos="86000">
                        <a:srgbClr val="FFFFFF"/>
                      </a:gs>
                    </a:gsLst>
                    <a:lin ang="5400000" scaled="0"/>
                  </a:gradFill>
                  <a:latin typeface="Segoe UI Light" pitchFamily="34" charset="0"/>
                </a:rPr>
                <a:t>Windows Azure Service Bus EAI/EDI April, 2012 Release</a:t>
              </a:r>
            </a:p>
          </p:txBody>
        </p:sp>
        <p:sp>
          <p:nvSpPr>
            <p:cNvPr id="17" name="Content Placeholder 2"/>
            <p:cNvSpPr txBox="1">
              <a:spLocks/>
            </p:cNvSpPr>
            <p:nvPr/>
          </p:nvSpPr>
          <p:spPr>
            <a:xfrm>
              <a:off x="6177523" y="2202546"/>
              <a:ext cx="5498917" cy="1104918"/>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chemeClr val="tx1">
                      <a:lumMod val="75000"/>
                      <a:lumOff val="25000"/>
                    </a:schemeClr>
                  </a:solidFill>
                  <a:latin typeface="Segoe UI Light" pitchFamily="34" charset="0"/>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285750" indent="-285750">
                <a:buClr>
                  <a:schemeClr val="accent6"/>
                </a:buClr>
              </a:pPr>
              <a:r>
                <a:rPr lang="en-US" dirty="0"/>
                <a:t>WindowsAzureServiceBusEAI-EDILabsSDK.msi</a:t>
              </a:r>
            </a:p>
            <a:p>
              <a:pPr marL="285750" indent="-285750">
                <a:buClr>
                  <a:schemeClr val="accent6"/>
                </a:buClr>
              </a:pPr>
              <a:r>
                <a:rPr lang="en-US" dirty="0"/>
                <a:t>ServiceBusConnectSetup.exe</a:t>
              </a:r>
            </a:p>
            <a:p>
              <a:pPr marL="285750" indent="-285750">
                <a:buClr>
                  <a:schemeClr val="accent6"/>
                </a:buClr>
              </a:pPr>
              <a:r>
                <a:rPr lang="en-US" dirty="0"/>
                <a:t>MicrosoftEdiXSDTemplates.zip</a:t>
              </a:r>
            </a:p>
            <a:p>
              <a:pPr marL="285750" indent="-285750">
                <a:buClr>
                  <a:schemeClr val="accent6"/>
                </a:buClr>
              </a:pPr>
              <a:r>
                <a:rPr lang="en-US" dirty="0"/>
                <a:t>Portal to provision namespaces: </a:t>
              </a:r>
              <a:r>
                <a:rPr lang="pt-PT" dirty="0">
                  <a:hlinkClick r:id="rId4"/>
                </a:rPr>
                <a:t>https://portal.appfabriclabs.com/</a:t>
              </a:r>
              <a:r>
                <a:rPr lang="pt-PT" dirty="0"/>
                <a:t> </a:t>
              </a:r>
              <a:endParaRPr lang="en-US" dirty="0"/>
            </a:p>
            <a:p>
              <a:pPr marL="285750" indent="-285750">
                <a:buClr>
                  <a:schemeClr val="accent6"/>
                </a:buClr>
              </a:pPr>
              <a:r>
                <a:rPr lang="en-US" dirty="0"/>
                <a:t>EDI Portal: </a:t>
              </a:r>
              <a:r>
                <a:rPr lang="nl-NL" dirty="0">
                  <a:hlinkClick r:id="rId5"/>
                </a:rPr>
                <a:t>https://edi.appfabriclabs.com/</a:t>
              </a:r>
              <a:r>
                <a:rPr lang="nl-NL" dirty="0"/>
                <a:t> </a:t>
              </a:r>
              <a:endParaRPr lang="en-US" dirty="0"/>
            </a:p>
          </p:txBody>
        </p:sp>
      </p:grpSp>
      <p:sp>
        <p:nvSpPr>
          <p:cNvPr id="19" name="Text Placeholder 12"/>
          <p:cNvSpPr>
            <a:spLocks noGrp="1"/>
          </p:cNvSpPr>
          <p:nvPr>
            <p:ph type="body" sz="quarter" idx="11"/>
          </p:nvPr>
        </p:nvSpPr>
        <p:spPr>
          <a:xfrm>
            <a:off x="5638800" y="256254"/>
            <a:ext cx="3242252" cy="791496"/>
          </a:xfrm>
        </p:spPr>
        <p:txBody>
          <a:bodyPr>
            <a:normAutofit fontScale="77500" lnSpcReduction="20000"/>
          </a:bodyPr>
          <a:lstStyle/>
          <a:p>
            <a:r>
              <a:rPr lang="en-US" sz="800" dirty="0"/>
              <a:t>You can download the Service Bus EAI and EDI Labs SDK – April 2012 Release from </a:t>
            </a:r>
            <a:r>
              <a:rPr lang="en-US" sz="800" dirty="0">
                <a:hlinkClick r:id="rId6"/>
              </a:rPr>
              <a:t>http://go.microsoft.com/fwlink/?LinkId=235057</a:t>
            </a:r>
            <a:r>
              <a:rPr lang="en-US" dirty="0" smtClean="0"/>
              <a:t>.</a:t>
            </a:r>
            <a:endParaRPr lang="en-US" sz="800" dirty="0" smtClean="0"/>
          </a:p>
          <a:p>
            <a:endParaRPr lang="en-US" sz="800" dirty="0"/>
          </a:p>
          <a:p>
            <a:r>
              <a:rPr lang="en-US" sz="800" dirty="0"/>
              <a:t>Installing the Windows Azure Service Bus EAI and EDI Labs - April </a:t>
            </a:r>
            <a:r>
              <a:rPr lang="en-US" sz="800" dirty="0" smtClean="0"/>
              <a:t>2012</a:t>
            </a:r>
            <a:endParaRPr lang="en-US" sz="800" dirty="0"/>
          </a:p>
          <a:p>
            <a:r>
              <a:rPr lang="en-US" sz="800" dirty="0">
                <a:hlinkClick r:id="rId7"/>
              </a:rPr>
              <a:t>http://msdn.microsoft.com/en-us/library/windowsazure/hh689760.aspx </a:t>
            </a:r>
            <a:endParaRPr lang="en-US" sz="800" dirty="0" smtClean="0"/>
          </a:p>
        </p:txBody>
      </p:sp>
    </p:spTree>
    <p:extLst>
      <p:ext uri="{BB962C8B-B14F-4D97-AF65-F5344CB8AC3E}">
        <p14:creationId xmlns:p14="http://schemas.microsoft.com/office/powerpoint/2010/main" val="320507803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60" b="1"/>
          <a:stretch/>
        </p:blipFill>
        <p:spPr bwMode="auto">
          <a:xfrm>
            <a:off x="3200400" y="1901841"/>
            <a:ext cx="2438400" cy="1492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1367103"/>
            <a:ext cx="1965216" cy="1942062"/>
          </a:xfrm>
          <a:prstGeom prst="rect">
            <a:avLst/>
          </a:prstGeom>
        </p:spPr>
      </p:pic>
      <p:sp>
        <p:nvSpPr>
          <p:cNvPr id="5" name="Title 4"/>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dirty="0"/>
              <a:t>EAI Capabilities (Transform, VETER, CBR, Connect LOB) </a:t>
            </a:r>
          </a:p>
          <a:p>
            <a:r>
              <a:rPr lang="en-US" dirty="0"/>
              <a:t>EDI Capabilities (B2B </a:t>
            </a:r>
            <a:r>
              <a:rPr lang="en-US" dirty="0" err="1"/>
              <a:t>comm</a:t>
            </a:r>
            <a:r>
              <a:rPr lang="en-US" dirty="0"/>
              <a:t>, Portal)</a:t>
            </a: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00400" y="133351"/>
            <a:ext cx="2286000" cy="1278610"/>
          </a:xfrm>
          <a:prstGeom prst="rect">
            <a:avLst/>
          </a:prstGeom>
        </p:spPr>
      </p:pic>
      <p:grpSp>
        <p:nvGrpSpPr>
          <p:cNvPr id="7" name="Group 6"/>
          <p:cNvGrpSpPr/>
          <p:nvPr/>
        </p:nvGrpSpPr>
        <p:grpSpPr>
          <a:xfrm>
            <a:off x="5176991" y="15221"/>
            <a:ext cx="2747809" cy="2632729"/>
            <a:chOff x="4025532" y="1220737"/>
            <a:chExt cx="4878805" cy="4674476"/>
          </a:xfrm>
        </p:grpSpPr>
        <p:pic>
          <p:nvPicPr>
            <p:cNvPr id="8" name="Picture 2" descr="C:\kursmat\asiakaskohtaiset\TechDays\2012\Images\BridgeConfigu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112" y="1220737"/>
              <a:ext cx="332422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kursmat\asiakaskohtaiset\TechDays\2012\Images\BridgeConfigurationToolbox.png"/>
            <p:cNvPicPr>
              <a:picLocks noChangeAspect="1" noChangeArrowheads="1"/>
            </p:cNvPicPr>
            <p:nvPr/>
          </p:nvPicPr>
          <p:blipFill rotWithShape="1">
            <a:blip r:embed="rId7">
              <a:extLst>
                <a:ext uri="{28A0092B-C50C-407E-A947-70E740481C1C}">
                  <a14:useLocalDpi xmlns:a14="http://schemas.microsoft.com/office/drawing/2010/main" val="0"/>
                </a:ext>
              </a:extLst>
            </a:blip>
            <a:srcRect l="1182"/>
            <a:stretch/>
          </p:blipFill>
          <p:spPr bwMode="auto">
            <a:xfrm>
              <a:off x="4025532" y="2348881"/>
              <a:ext cx="2474202" cy="35463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4279054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next?</a:t>
            </a:r>
            <a:endParaRPr lang="en-US" dirty="0"/>
          </a:p>
        </p:txBody>
      </p:sp>
      <p:sp>
        <p:nvSpPr>
          <p:cNvPr id="6" name="Subtitle 5"/>
          <p:cNvSpPr>
            <a:spLocks noGrp="1"/>
          </p:cNvSpPr>
          <p:nvPr>
            <p:ph type="subTitle" idx="1"/>
          </p:nvPr>
        </p:nvSpPr>
        <p:spPr/>
        <p:txBody>
          <a:bodyPr/>
          <a:lstStyle/>
          <a:p>
            <a:r>
              <a:rPr lang="en-US" dirty="0" smtClean="0"/>
              <a:t>Still to come</a:t>
            </a:r>
            <a:r>
              <a:rPr lang="nl-NL" dirty="0" smtClean="0"/>
              <a:t>... In </a:t>
            </a:r>
            <a:r>
              <a:rPr lang="en-US" dirty="0"/>
              <a:t>Windows Azure Service Bus EAI &amp; EDI </a:t>
            </a:r>
            <a:r>
              <a:rPr lang="en-US" dirty="0" smtClean="0"/>
              <a:t>Services</a:t>
            </a:r>
            <a:endParaRPr lang="pt-PT" dirty="0" smtClean="0"/>
          </a:p>
          <a:p>
            <a:endParaRPr lang="pt-PT" dirty="0"/>
          </a:p>
        </p:txBody>
      </p:sp>
      <p:sp>
        <p:nvSpPr>
          <p:cNvPr id="5" name="Subtitle 5"/>
          <p:cNvSpPr txBox="1">
            <a:spLocks/>
          </p:cNvSpPr>
          <p:nvPr/>
        </p:nvSpPr>
        <p:spPr>
          <a:xfrm>
            <a:off x="0" y="2800350"/>
            <a:ext cx="9144000" cy="276226"/>
          </a:xfrm>
          <a:prstGeom prst="rect">
            <a:avLst/>
          </a:prstGeom>
        </p:spPr>
        <p:txBody>
          <a:bodyPr vert="horz" wrap="square" lIns="0" tIns="0" rIns="0" bIns="0" rtlCol="0">
            <a:noAutofit/>
          </a:bodyPr>
          <a:lstStyle>
            <a:lvl1pPr marL="0" indent="0" algn="l" defTabSz="685864" rtl="0" eaLnBrk="1" latinLnBrk="0" hangingPunct="1">
              <a:lnSpc>
                <a:spcPct val="150000"/>
              </a:lnSpc>
              <a:spcBef>
                <a:spcPct val="20000"/>
              </a:spcBef>
              <a:buClr>
                <a:srgbClr val="EE700C"/>
              </a:buClr>
              <a:buSzPct val="90000"/>
              <a:buFont typeface="Arial" pitchFamily="34" charset="0"/>
              <a:buNone/>
              <a:defRPr sz="1500" b="1" kern="1200" cap="all" spc="0" baseline="0">
                <a:solidFill>
                  <a:schemeClr val="bg1"/>
                </a:solidFill>
                <a:latin typeface="Segoe UI" pitchFamily="34" charset="0"/>
                <a:ea typeface="Segoe UI" pitchFamily="34" charset="0"/>
                <a:cs typeface="Segoe UI" pitchFamily="34" charset="0"/>
              </a:defRPr>
            </a:lvl1pPr>
            <a:lvl2pPr marL="343356" indent="0" algn="ctr" defTabSz="685864" rtl="0" eaLnBrk="1" latinLnBrk="0" hangingPunct="1">
              <a:lnSpc>
                <a:spcPct val="150000"/>
              </a:lnSpc>
              <a:spcBef>
                <a:spcPct val="20000"/>
              </a:spcBef>
              <a:buClr>
                <a:srgbClr val="EE700C"/>
              </a:buClr>
              <a:buSzPct val="90000"/>
              <a:buFont typeface="Arial" pitchFamily="34" charset="0"/>
              <a:buNone/>
              <a:defRPr sz="1500" kern="1200">
                <a:solidFill>
                  <a:schemeClr val="tx1">
                    <a:tint val="75000"/>
                  </a:schemeClr>
                </a:solidFill>
                <a:latin typeface="+mn-lt"/>
                <a:ea typeface="+mn-ea"/>
                <a:cs typeface="+mn-cs"/>
              </a:defRPr>
            </a:lvl2pPr>
            <a:lvl3pPr marL="686713" indent="0" algn="ctr" defTabSz="685864" rtl="0" eaLnBrk="1" latinLnBrk="0" hangingPunct="1">
              <a:lnSpc>
                <a:spcPct val="150000"/>
              </a:lnSpc>
              <a:spcBef>
                <a:spcPct val="20000"/>
              </a:spcBef>
              <a:buClr>
                <a:srgbClr val="EE700C"/>
              </a:buClr>
              <a:buSzPct val="90000"/>
              <a:buFont typeface="Arial" pitchFamily="34" charset="0"/>
              <a:buNone/>
              <a:defRPr sz="1400" kern="1200">
                <a:solidFill>
                  <a:schemeClr val="tx1">
                    <a:tint val="75000"/>
                  </a:schemeClr>
                </a:solidFill>
                <a:latin typeface="+mn-lt"/>
                <a:ea typeface="+mn-ea"/>
                <a:cs typeface="+mn-cs"/>
              </a:defRPr>
            </a:lvl3pPr>
            <a:lvl4pPr marL="1030069" indent="0" algn="ctr" defTabSz="685864" rtl="0" eaLnBrk="1" latinLnBrk="0" hangingPunct="1">
              <a:lnSpc>
                <a:spcPct val="15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4pPr>
            <a:lvl5pPr marL="1373425" indent="0" algn="ctr" defTabSz="685864" rtl="0" eaLnBrk="1" latinLnBrk="0" hangingPunct="1">
              <a:lnSpc>
                <a:spcPct val="150000"/>
              </a:lnSpc>
              <a:spcBef>
                <a:spcPct val="20000"/>
              </a:spcBef>
              <a:buClr>
                <a:srgbClr val="EE700C"/>
              </a:buClr>
              <a:buSzPct val="90000"/>
              <a:buFont typeface="Arial" pitchFamily="34" charset="0"/>
              <a:buNone/>
              <a:defRPr sz="1200" kern="1200">
                <a:solidFill>
                  <a:schemeClr val="tx1">
                    <a:tint val="75000"/>
                  </a:schemeClr>
                </a:solidFill>
                <a:latin typeface="+mn-lt"/>
                <a:ea typeface="+mn-ea"/>
                <a:cs typeface="+mn-cs"/>
              </a:defRPr>
            </a:lvl5pPr>
            <a:lvl6pPr marL="1716782"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6pPr>
            <a:lvl7pPr marL="2060138"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7pPr>
            <a:lvl8pPr marL="2403494"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6850" indent="0" algn="ctr" defTabSz="685864"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algn="ctr"/>
            <a:r>
              <a:rPr lang="en-US" sz="1600" dirty="0"/>
              <a:t>BizTalk </a:t>
            </a:r>
            <a:r>
              <a:rPr lang="en-US" sz="1600" dirty="0" err="1" smtClean="0"/>
              <a:t>PaaS</a:t>
            </a:r>
            <a:endParaRPr lang="en-US" sz="1600" dirty="0"/>
          </a:p>
        </p:txBody>
      </p:sp>
    </p:spTree>
    <p:extLst>
      <p:ext uri="{BB962C8B-B14F-4D97-AF65-F5344CB8AC3E}">
        <p14:creationId xmlns:p14="http://schemas.microsoft.com/office/powerpoint/2010/main" val="1414281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 Azure Service Bus EAI &amp; EDI Services </a:t>
            </a:r>
            <a:endParaRPr lang="pt-PT" dirty="0"/>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25</a:t>
            </a:fld>
            <a:endParaRPr lang="pt-PT" dirty="0"/>
          </a:p>
        </p:txBody>
      </p:sp>
      <p:sp>
        <p:nvSpPr>
          <p:cNvPr id="25" name="Rectangle 24"/>
          <p:cNvSpPr/>
          <p:nvPr/>
        </p:nvSpPr>
        <p:spPr bwMode="auto">
          <a:xfrm>
            <a:off x="390361" y="1181044"/>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b="1" spc="-70" dirty="0">
                <a:gradFill>
                  <a:gsLst>
                    <a:gs pos="0">
                      <a:srgbClr val="FFFFFF"/>
                    </a:gs>
                    <a:gs pos="86000">
                      <a:srgbClr val="FFFFFF"/>
                    </a:gs>
                  </a:gsLst>
                  <a:lin ang="5400000" scaled="0"/>
                </a:gradFill>
                <a:latin typeface="Segoe UI Light" pitchFamily="34" charset="0"/>
              </a:rPr>
              <a:t>Rich Message Processing</a:t>
            </a:r>
          </a:p>
        </p:txBody>
      </p:sp>
      <p:sp>
        <p:nvSpPr>
          <p:cNvPr id="26" name="TextBox 25"/>
          <p:cNvSpPr txBox="1"/>
          <p:nvPr/>
        </p:nvSpPr>
        <p:spPr>
          <a:xfrm>
            <a:off x="390361" y="1824842"/>
            <a:ext cx="2556039" cy="1572738"/>
          </a:xfrm>
          <a:prstGeom prst="rect">
            <a:avLst/>
          </a:prstGeom>
          <a:noFill/>
        </p:spPr>
        <p:txBody>
          <a:bodyPr wrap="square" lIns="0" tIns="0" rIns="0" bIns="0" rtlCol="0">
            <a:spAutoFit/>
          </a:bodyPr>
          <a:lstStyle/>
          <a:p>
            <a:pPr marL="285750" indent="-285750">
              <a:lnSpc>
                <a:spcPct val="90000"/>
              </a:lnSpc>
              <a:spcBef>
                <a:spcPct val="20000"/>
              </a:spcBef>
              <a:buClr>
                <a:schemeClr val="accent6"/>
              </a:buClr>
              <a:buSzPct val="90000"/>
              <a:buFont typeface="Arial" pitchFamily="34" charset="0"/>
              <a:buChar char="•"/>
            </a:pPr>
            <a:r>
              <a:rPr lang="en-US" sz="1400" spc="-30" dirty="0">
                <a:solidFill>
                  <a:schemeClr val="tx1">
                    <a:lumMod val="75000"/>
                    <a:lumOff val="25000"/>
                  </a:schemeClr>
                </a:solidFill>
                <a:latin typeface="Segoe UI Light" pitchFamily="34" charset="0"/>
              </a:rPr>
              <a:t>Sequence of activities to perform impedance mismatch</a:t>
            </a:r>
          </a:p>
          <a:p>
            <a:pPr marL="285750" indent="-285750">
              <a:lnSpc>
                <a:spcPct val="90000"/>
              </a:lnSpc>
              <a:spcBef>
                <a:spcPct val="20000"/>
              </a:spcBef>
              <a:buClr>
                <a:schemeClr val="accent6"/>
              </a:buClr>
              <a:buSzPct val="90000"/>
              <a:buFont typeface="Arial" pitchFamily="34" charset="0"/>
              <a:buChar char="•"/>
            </a:pPr>
            <a:r>
              <a:rPr lang="en-US" sz="1400" spc="-30" dirty="0">
                <a:solidFill>
                  <a:schemeClr val="tx1">
                    <a:lumMod val="75000"/>
                    <a:lumOff val="25000"/>
                  </a:schemeClr>
                </a:solidFill>
                <a:latin typeface="Segoe UI Light" pitchFamily="34" charset="0"/>
              </a:rPr>
              <a:t>Disassembly</a:t>
            </a:r>
          </a:p>
          <a:p>
            <a:pPr marL="285750" indent="-285750">
              <a:lnSpc>
                <a:spcPct val="90000"/>
              </a:lnSpc>
              <a:spcBef>
                <a:spcPct val="20000"/>
              </a:spcBef>
              <a:buClr>
                <a:schemeClr val="accent6"/>
              </a:buClr>
              <a:buSzPct val="90000"/>
              <a:buFont typeface="Arial" pitchFamily="34" charset="0"/>
              <a:buChar char="•"/>
            </a:pPr>
            <a:r>
              <a:rPr lang="en-US" sz="1400" spc="-30" dirty="0">
                <a:solidFill>
                  <a:schemeClr val="tx1">
                    <a:lumMod val="75000"/>
                    <a:lumOff val="25000"/>
                  </a:schemeClr>
                </a:solidFill>
                <a:latin typeface="Segoe UI Light" pitchFamily="34" charset="0"/>
              </a:rPr>
              <a:t>Message Validation</a:t>
            </a:r>
          </a:p>
          <a:p>
            <a:pPr marL="285750" indent="-285750">
              <a:lnSpc>
                <a:spcPct val="90000"/>
              </a:lnSpc>
              <a:spcBef>
                <a:spcPct val="20000"/>
              </a:spcBef>
              <a:buClr>
                <a:schemeClr val="accent6"/>
              </a:buClr>
              <a:buSzPct val="90000"/>
              <a:buFont typeface="Arial" pitchFamily="34" charset="0"/>
              <a:buChar char="•"/>
            </a:pPr>
            <a:r>
              <a:rPr lang="en-US" sz="1400" spc="-30" dirty="0">
                <a:solidFill>
                  <a:schemeClr val="tx1">
                    <a:lumMod val="75000"/>
                    <a:lumOff val="25000"/>
                  </a:schemeClr>
                </a:solidFill>
                <a:latin typeface="Segoe UI Light" pitchFamily="34" charset="0"/>
              </a:rPr>
              <a:t>Transforms</a:t>
            </a:r>
          </a:p>
          <a:p>
            <a:pPr marL="285750" indent="-285750">
              <a:lnSpc>
                <a:spcPct val="90000"/>
              </a:lnSpc>
              <a:spcBef>
                <a:spcPct val="20000"/>
              </a:spcBef>
              <a:buClr>
                <a:schemeClr val="accent6"/>
              </a:buClr>
              <a:buSzPct val="90000"/>
              <a:buFont typeface="Arial" pitchFamily="34" charset="0"/>
              <a:buChar char="•"/>
            </a:pPr>
            <a:r>
              <a:rPr lang="en-US" sz="1400" spc="-30" dirty="0">
                <a:solidFill>
                  <a:schemeClr val="tx1">
                    <a:lumMod val="75000"/>
                    <a:lumOff val="25000"/>
                  </a:schemeClr>
                </a:solidFill>
                <a:latin typeface="Segoe UI Light" pitchFamily="34" charset="0"/>
              </a:rPr>
              <a:t>Content based Routing</a:t>
            </a:r>
          </a:p>
          <a:p>
            <a:pPr marL="285750" indent="-285750">
              <a:lnSpc>
                <a:spcPct val="90000"/>
              </a:lnSpc>
              <a:spcBef>
                <a:spcPct val="20000"/>
              </a:spcBef>
              <a:buClr>
                <a:schemeClr val="accent6"/>
              </a:buClr>
              <a:buSzPct val="90000"/>
              <a:buFont typeface="Arial" pitchFamily="34" charset="0"/>
              <a:buChar char="•"/>
            </a:pPr>
            <a:r>
              <a:rPr lang="en-US" sz="1400" spc="-30" dirty="0">
                <a:solidFill>
                  <a:schemeClr val="tx1">
                    <a:lumMod val="75000"/>
                    <a:lumOff val="25000"/>
                  </a:schemeClr>
                </a:solidFill>
                <a:latin typeface="Segoe UI Light" pitchFamily="34" charset="0"/>
              </a:rPr>
              <a:t>Hosting custom code</a:t>
            </a:r>
          </a:p>
        </p:txBody>
      </p:sp>
      <p:sp>
        <p:nvSpPr>
          <p:cNvPr id="27" name="TextBox 26"/>
          <p:cNvSpPr txBox="1"/>
          <p:nvPr/>
        </p:nvSpPr>
        <p:spPr>
          <a:xfrm>
            <a:off x="390361" y="3893463"/>
            <a:ext cx="2556039" cy="492443"/>
          </a:xfrm>
          <a:prstGeom prst="rect">
            <a:avLst/>
          </a:prstGeom>
          <a:noFill/>
        </p:spPr>
        <p:txBody>
          <a:bodyPr wrap="square" lIns="0" tIns="0" rIns="0" bIns="0" rtlCol="0">
            <a:spAutoFit/>
          </a:bodyPr>
          <a:lstStyle/>
          <a:p>
            <a:pPr marL="285750" indent="-285750">
              <a:lnSpc>
                <a:spcPct val="90000"/>
              </a:lnSpc>
              <a:spcBef>
                <a:spcPct val="20000"/>
              </a:spcBef>
              <a:buSzPct val="90000"/>
              <a:buFont typeface="Arial" pitchFamily="34" charset="0"/>
              <a:buChar char="•"/>
            </a:pPr>
            <a:r>
              <a:rPr lang="en-US" sz="1600" spc="-30" dirty="0">
                <a:solidFill>
                  <a:srgbClr val="3397D3"/>
                </a:solidFill>
                <a:latin typeface="Segoe UI Light" pitchFamily="34" charset="0"/>
              </a:rPr>
              <a:t>EAI Bridges</a:t>
            </a:r>
          </a:p>
          <a:p>
            <a:pPr marL="285750" indent="-285750">
              <a:lnSpc>
                <a:spcPct val="90000"/>
              </a:lnSpc>
              <a:spcBef>
                <a:spcPct val="20000"/>
              </a:spcBef>
              <a:buSzPct val="90000"/>
              <a:buFont typeface="Arial" pitchFamily="34" charset="0"/>
              <a:buChar char="•"/>
            </a:pPr>
            <a:r>
              <a:rPr lang="en-US" sz="1600" spc="-30" dirty="0">
                <a:solidFill>
                  <a:srgbClr val="3397D3"/>
                </a:solidFill>
                <a:latin typeface="Segoe UI Light" pitchFamily="34" charset="0"/>
              </a:rPr>
              <a:t>Transforms</a:t>
            </a:r>
          </a:p>
        </p:txBody>
      </p:sp>
      <p:sp>
        <p:nvSpPr>
          <p:cNvPr id="28" name="Rectangle 27"/>
          <p:cNvSpPr/>
          <p:nvPr/>
        </p:nvSpPr>
        <p:spPr bwMode="auto">
          <a:xfrm>
            <a:off x="3308926" y="1181044"/>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b="1" spc="-70" dirty="0">
                <a:gradFill>
                  <a:gsLst>
                    <a:gs pos="0">
                      <a:srgbClr val="FFFFFF"/>
                    </a:gs>
                    <a:gs pos="86000">
                      <a:srgbClr val="FFFFFF"/>
                    </a:gs>
                  </a:gsLst>
                  <a:lin ang="5400000" scaled="0"/>
                </a:gradFill>
                <a:latin typeface="Segoe UI Light" pitchFamily="34" charset="0"/>
              </a:rPr>
              <a:t>Platform for B2B</a:t>
            </a:r>
          </a:p>
        </p:txBody>
      </p:sp>
      <p:sp>
        <p:nvSpPr>
          <p:cNvPr id="29" name="TextBox 28"/>
          <p:cNvSpPr txBox="1"/>
          <p:nvPr/>
        </p:nvSpPr>
        <p:spPr>
          <a:xfrm>
            <a:off x="3308926" y="1824843"/>
            <a:ext cx="2559571" cy="818686"/>
          </a:xfrm>
          <a:prstGeom prst="rect">
            <a:avLst/>
          </a:prstGeom>
          <a:noFill/>
        </p:spPr>
        <p:txBody>
          <a:bodyPr wrap="square" lIns="0" tIns="0" rIns="0" bIns="0" rtlCol="0">
            <a:spAutoFit/>
          </a:bodyPr>
          <a:lstStyle>
            <a:defPPr>
              <a:defRPr lang="en-US"/>
            </a:defPPr>
            <a:lvl1pPr marL="287338" indent="-287338" defTabSz="914363">
              <a:lnSpc>
                <a:spcPct val="90000"/>
              </a:lnSpc>
              <a:spcBef>
                <a:spcPct val="20000"/>
              </a:spcBef>
              <a:buSzPct val="90000"/>
              <a:buBlip>
                <a:blip r:embed="rId2"/>
              </a:buBlip>
              <a:defRPr sz="2000" spc="-30">
                <a:gradFill>
                  <a:gsLst>
                    <a:gs pos="0">
                      <a:schemeClr val="tx1"/>
                    </a:gs>
                    <a:gs pos="86000">
                      <a:schemeClr val="tx1"/>
                    </a:gs>
                  </a:gsLst>
                  <a:lin ang="5400000" scaled="0"/>
                </a:gradFill>
              </a:defRPr>
            </a:lvl1pPr>
          </a:lstStyle>
          <a:p>
            <a:pPr marL="285750" indent="-285750" defTabSz="914400">
              <a:buClr>
                <a:schemeClr val="accent6"/>
              </a:buClr>
              <a:buFont typeface="Arial" pitchFamily="34" charset="0"/>
              <a:buChar char="•"/>
            </a:pPr>
            <a:r>
              <a:rPr lang="en-US" sz="1400" dirty="0">
                <a:solidFill>
                  <a:schemeClr val="tx1">
                    <a:lumMod val="75000"/>
                    <a:lumOff val="25000"/>
                  </a:schemeClr>
                </a:solidFill>
                <a:latin typeface="Segoe UI Light" pitchFamily="34" charset="0"/>
              </a:rPr>
              <a:t>Scalable EDI bridges for X12 and AS2</a:t>
            </a:r>
          </a:p>
          <a:p>
            <a:pPr marL="285750" indent="-285750" defTabSz="914400">
              <a:buClr>
                <a:schemeClr val="accent6"/>
              </a:buClr>
              <a:buFont typeface="Arial" pitchFamily="34" charset="0"/>
              <a:buChar char="•"/>
            </a:pPr>
            <a:r>
              <a:rPr lang="en-US" sz="1400" dirty="0">
                <a:solidFill>
                  <a:schemeClr val="tx1">
                    <a:lumMod val="75000"/>
                    <a:lumOff val="25000"/>
                  </a:schemeClr>
                </a:solidFill>
                <a:latin typeface="Segoe UI Light" pitchFamily="34" charset="0"/>
              </a:rPr>
              <a:t>EDI Portal for agreement management and tracking</a:t>
            </a:r>
          </a:p>
        </p:txBody>
      </p:sp>
      <p:sp>
        <p:nvSpPr>
          <p:cNvPr id="30" name="TextBox 29"/>
          <p:cNvSpPr txBox="1"/>
          <p:nvPr/>
        </p:nvSpPr>
        <p:spPr>
          <a:xfrm>
            <a:off x="3308924" y="3893463"/>
            <a:ext cx="2556039" cy="492443"/>
          </a:xfrm>
          <a:prstGeom prst="rect">
            <a:avLst/>
          </a:prstGeom>
          <a:noFill/>
        </p:spPr>
        <p:txBody>
          <a:bodyPr wrap="square" lIns="0" tIns="0" rIns="0" bIns="0" rtlCol="0">
            <a:spAutoFit/>
          </a:bodyPr>
          <a:lstStyle>
            <a:defPPr>
              <a:defRPr lang="en-US"/>
            </a:defPPr>
            <a:lvl1pPr marL="285750" indent="-285750">
              <a:lnSpc>
                <a:spcPct val="90000"/>
              </a:lnSpc>
              <a:spcBef>
                <a:spcPct val="20000"/>
              </a:spcBef>
              <a:buSzPct val="90000"/>
              <a:buFont typeface="Arial" pitchFamily="34" charset="0"/>
              <a:buChar char="•"/>
              <a:defRPr sz="1600" spc="-30">
                <a:solidFill>
                  <a:srgbClr val="3397D3"/>
                </a:solidFill>
                <a:latin typeface="Segoe UI Light" pitchFamily="34" charset="0"/>
              </a:defRPr>
            </a:lvl1pPr>
          </a:lstStyle>
          <a:p>
            <a:r>
              <a:rPr lang="en-US" dirty="0"/>
              <a:t>EDI Bridges</a:t>
            </a:r>
          </a:p>
          <a:p>
            <a:r>
              <a:rPr lang="en-US" dirty="0"/>
              <a:t>EDI Portal</a:t>
            </a:r>
          </a:p>
        </p:txBody>
      </p:sp>
      <p:sp>
        <p:nvSpPr>
          <p:cNvPr id="31" name="Rectangle 30"/>
          <p:cNvSpPr/>
          <p:nvPr/>
        </p:nvSpPr>
        <p:spPr bwMode="auto">
          <a:xfrm>
            <a:off x="6227492" y="1181044"/>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b="1" spc="-70" dirty="0">
                <a:gradFill>
                  <a:gsLst>
                    <a:gs pos="0">
                      <a:srgbClr val="FFFFFF"/>
                    </a:gs>
                    <a:gs pos="86000">
                      <a:srgbClr val="FFFFFF"/>
                    </a:gs>
                  </a:gsLst>
                  <a:lin ang="5400000" scaled="0"/>
                </a:gradFill>
                <a:latin typeface="Segoe UI Light" pitchFamily="34" charset="0"/>
              </a:rPr>
              <a:t>Build Hybrid Applications</a:t>
            </a:r>
          </a:p>
        </p:txBody>
      </p:sp>
      <p:sp>
        <p:nvSpPr>
          <p:cNvPr id="32" name="TextBox 31"/>
          <p:cNvSpPr txBox="1"/>
          <p:nvPr/>
        </p:nvSpPr>
        <p:spPr>
          <a:xfrm>
            <a:off x="6227492" y="1824842"/>
            <a:ext cx="2559571" cy="1443472"/>
          </a:xfrm>
          <a:prstGeom prst="rect">
            <a:avLst/>
          </a:prstGeom>
          <a:noFill/>
        </p:spPr>
        <p:txBody>
          <a:bodyPr wrap="square" lIns="0" tIns="0" rIns="0" bIns="0" rtlCol="0">
            <a:spAutoFit/>
          </a:bodyPr>
          <a:lstStyle>
            <a:defPPr>
              <a:defRPr lang="en-US"/>
            </a:defPPr>
            <a:lvl1pPr marL="287338" indent="-287338" defTabSz="914363">
              <a:lnSpc>
                <a:spcPct val="90000"/>
              </a:lnSpc>
              <a:spcBef>
                <a:spcPct val="20000"/>
              </a:spcBef>
              <a:buSzPct val="90000"/>
              <a:buBlip>
                <a:blip r:embed="rId2"/>
              </a:buBlip>
              <a:defRPr sz="2000" spc="-30">
                <a:gradFill>
                  <a:gsLst>
                    <a:gs pos="0">
                      <a:schemeClr val="tx1"/>
                    </a:gs>
                    <a:gs pos="86000">
                      <a:schemeClr val="tx1"/>
                    </a:gs>
                  </a:gsLst>
                  <a:lin ang="5400000" scaled="0"/>
                </a:gradFill>
              </a:defRPr>
            </a:lvl1pPr>
          </a:lstStyle>
          <a:p>
            <a:pPr marL="285750" indent="-285750" defTabSz="914400">
              <a:buClr>
                <a:schemeClr val="accent6"/>
              </a:buClr>
              <a:buFont typeface="Arial" pitchFamily="34" charset="0"/>
              <a:buChar char="•"/>
            </a:pPr>
            <a:r>
              <a:rPr lang="en-US" sz="1400" dirty="0">
                <a:solidFill>
                  <a:schemeClr val="tx1">
                    <a:lumMod val="75000"/>
                    <a:lumOff val="25000"/>
                  </a:schemeClr>
                </a:solidFill>
                <a:latin typeface="Segoe UI Light" pitchFamily="34" charset="0"/>
              </a:rPr>
              <a:t>Include on-premises applications, services, data in cloud applications</a:t>
            </a:r>
          </a:p>
          <a:p>
            <a:pPr marL="285750" indent="-285750" defTabSz="914400">
              <a:buClr>
                <a:schemeClr val="accent6"/>
              </a:buClr>
              <a:buFont typeface="Arial" pitchFamily="34" charset="0"/>
              <a:buChar char="•"/>
            </a:pPr>
            <a:r>
              <a:rPr lang="en-US" sz="1400" dirty="0">
                <a:solidFill>
                  <a:schemeClr val="tx1">
                    <a:lumMod val="75000"/>
                    <a:lumOff val="25000"/>
                  </a:schemeClr>
                </a:solidFill>
                <a:latin typeface="Segoe UI Light" pitchFamily="34" charset="0"/>
              </a:rPr>
              <a:t>Manage hybrid apps easily</a:t>
            </a:r>
          </a:p>
          <a:p>
            <a:pPr marL="285750" indent="-285750" defTabSz="914400">
              <a:buClr>
                <a:schemeClr val="accent6"/>
              </a:buClr>
              <a:buFont typeface="Arial" pitchFamily="34" charset="0"/>
              <a:buChar char="•"/>
            </a:pPr>
            <a:r>
              <a:rPr lang="en-US" sz="1400" dirty="0">
                <a:solidFill>
                  <a:schemeClr val="tx1">
                    <a:lumMod val="75000"/>
                    <a:lumOff val="25000"/>
                  </a:schemeClr>
                </a:solidFill>
                <a:latin typeface="Segoe UI Light" pitchFamily="34" charset="0"/>
              </a:rPr>
              <a:t>Enable store and forward scenarios in BizTalk by enabling Service Bus queues, topics</a:t>
            </a:r>
          </a:p>
        </p:txBody>
      </p:sp>
      <p:sp>
        <p:nvSpPr>
          <p:cNvPr id="33" name="TextBox 32"/>
          <p:cNvSpPr txBox="1"/>
          <p:nvPr/>
        </p:nvSpPr>
        <p:spPr>
          <a:xfrm>
            <a:off x="6231025" y="3893463"/>
            <a:ext cx="2556038" cy="492443"/>
          </a:xfrm>
          <a:prstGeom prst="rect">
            <a:avLst/>
          </a:prstGeom>
          <a:noFill/>
        </p:spPr>
        <p:txBody>
          <a:bodyPr wrap="square" lIns="0" tIns="0" rIns="0" bIns="0" rtlCol="0">
            <a:spAutoFit/>
          </a:bodyPr>
          <a:lstStyle>
            <a:defPPr>
              <a:defRPr lang="en-US"/>
            </a:defPPr>
            <a:lvl1pPr marL="285750" indent="-285750">
              <a:lnSpc>
                <a:spcPct val="90000"/>
              </a:lnSpc>
              <a:spcBef>
                <a:spcPct val="20000"/>
              </a:spcBef>
              <a:buSzPct val="90000"/>
              <a:buFont typeface="Arial" pitchFamily="34" charset="0"/>
              <a:buChar char="•"/>
              <a:defRPr sz="1600" spc="-30">
                <a:solidFill>
                  <a:srgbClr val="3397D3"/>
                </a:solidFill>
                <a:latin typeface="Segoe UI Light" pitchFamily="34" charset="0"/>
              </a:defRPr>
            </a:lvl1pPr>
          </a:lstStyle>
          <a:p>
            <a:r>
              <a:rPr lang="en-US" dirty="0"/>
              <a:t>Azure Service Bus Connect</a:t>
            </a:r>
          </a:p>
          <a:p>
            <a:r>
              <a:rPr lang="en-US" dirty="0"/>
              <a:t>BizTalk Service Bus Adapter</a:t>
            </a:r>
          </a:p>
        </p:txBody>
      </p:sp>
      <p:sp>
        <p:nvSpPr>
          <p:cNvPr id="34" name="Rectangle 33"/>
          <p:cNvSpPr/>
          <p:nvPr/>
        </p:nvSpPr>
        <p:spPr bwMode="auto">
          <a:xfrm>
            <a:off x="390361" y="3668040"/>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
        <p:nvSpPr>
          <p:cNvPr id="35" name="Rectangle 34"/>
          <p:cNvSpPr/>
          <p:nvPr/>
        </p:nvSpPr>
        <p:spPr bwMode="auto">
          <a:xfrm>
            <a:off x="3308925" y="3668040"/>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
        <p:nvSpPr>
          <p:cNvPr id="36" name="Rectangle 35"/>
          <p:cNvSpPr/>
          <p:nvPr/>
        </p:nvSpPr>
        <p:spPr bwMode="auto">
          <a:xfrm>
            <a:off x="6227491" y="3668040"/>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Tree>
    <p:extLst>
      <p:ext uri="{BB962C8B-B14F-4D97-AF65-F5344CB8AC3E}">
        <p14:creationId xmlns:p14="http://schemas.microsoft.com/office/powerpoint/2010/main" val="397103522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3"/>
          </p:nvPr>
        </p:nvSpPr>
        <p:spPr/>
        <p:txBody>
          <a:bodyPr/>
          <a:lstStyle/>
          <a:p>
            <a:r>
              <a:rPr lang="pt-PT" smtClean="0"/>
              <a:t>www.devscope.net</a:t>
            </a:r>
            <a:endParaRPr lang="pt-PT" dirty="0"/>
          </a:p>
        </p:txBody>
      </p:sp>
      <p:sp>
        <p:nvSpPr>
          <p:cNvPr id="7" name="Slide Number Placeholder 6"/>
          <p:cNvSpPr>
            <a:spLocks noGrp="1"/>
          </p:cNvSpPr>
          <p:nvPr>
            <p:ph type="sldNum" sz="quarter" idx="14"/>
          </p:nvPr>
        </p:nvSpPr>
        <p:spPr/>
        <p:txBody>
          <a:bodyPr/>
          <a:lstStyle/>
          <a:p>
            <a:fld id="{406BA5C3-4A3D-4FA7-8EA0-AB15012EA744}" type="slidenum">
              <a:rPr lang="pt-PT" noProof="0" smtClean="0"/>
              <a:pPr/>
              <a:t>26</a:t>
            </a:fld>
            <a:endParaRPr lang="pt-PT" noProof="0"/>
          </a:p>
        </p:txBody>
      </p:sp>
      <p:sp>
        <p:nvSpPr>
          <p:cNvPr id="6" name="Title 5"/>
          <p:cNvSpPr>
            <a:spLocks noGrp="1"/>
          </p:cNvSpPr>
          <p:nvPr>
            <p:ph type="title"/>
          </p:nvPr>
        </p:nvSpPr>
        <p:spPr/>
        <p:txBody>
          <a:bodyPr/>
          <a:lstStyle/>
          <a:p>
            <a:r>
              <a:rPr lang="en-US" dirty="0"/>
              <a:t>EAI Capabilities</a:t>
            </a:r>
            <a:endParaRPr lang="pt-PT" dirty="0"/>
          </a:p>
        </p:txBody>
      </p:sp>
      <p:sp>
        <p:nvSpPr>
          <p:cNvPr id="5" name="Content Placeholder 5"/>
          <p:cNvSpPr txBox="1">
            <a:spLocks/>
          </p:cNvSpPr>
          <p:nvPr/>
        </p:nvSpPr>
        <p:spPr>
          <a:xfrm>
            <a:off x="3687410" y="1095375"/>
            <a:ext cx="2459391" cy="708023"/>
          </a:xfrm>
          <a:prstGeom prst="rect">
            <a:avLst/>
          </a:prstGeom>
          <a:solidFill>
            <a:srgbClr val="4F81BD"/>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b="1" spc="-70" dirty="0">
                <a:gradFill>
                  <a:gsLst>
                    <a:gs pos="0">
                      <a:srgbClr val="FFFFFF"/>
                    </a:gs>
                    <a:gs pos="86000">
                      <a:srgbClr val="FFFFFF"/>
                    </a:gs>
                  </a:gsLst>
                  <a:lin ang="5400000" scaled="0"/>
                </a:gradFill>
                <a:latin typeface="Segoe UI Light" pitchFamily="34" charset="0"/>
              </a:rPr>
              <a:t>Ability</a:t>
            </a:r>
            <a:r>
              <a:rPr lang="en-US" sz="1600" b="1" spc="-70" dirty="0">
                <a:gradFill>
                  <a:gsLst>
                    <a:gs pos="0">
                      <a:srgbClr val="FFFFFF"/>
                    </a:gs>
                    <a:gs pos="86000">
                      <a:srgbClr val="FFFFFF"/>
                    </a:gs>
                  </a:gsLst>
                  <a:lin ang="5400000" scaled="0"/>
                </a:gradFill>
              </a:rPr>
              <a:t> </a:t>
            </a:r>
            <a:r>
              <a:rPr lang="en-US" sz="1600" b="1" spc="-70" dirty="0">
                <a:gradFill>
                  <a:gsLst>
                    <a:gs pos="0">
                      <a:srgbClr val="FFFFFF"/>
                    </a:gs>
                    <a:gs pos="86000">
                      <a:srgbClr val="FFFFFF"/>
                    </a:gs>
                  </a:gsLst>
                  <a:lin ang="5400000" scaled="0"/>
                </a:gradFill>
                <a:latin typeface="Segoe UI Light" pitchFamily="34" charset="0"/>
              </a:rPr>
              <a:t>to author custom activities</a:t>
            </a:r>
          </a:p>
        </p:txBody>
      </p:sp>
      <p:sp>
        <p:nvSpPr>
          <p:cNvPr id="9" name="Content Placeholder 5"/>
          <p:cNvSpPr txBox="1">
            <a:spLocks/>
          </p:cNvSpPr>
          <p:nvPr/>
        </p:nvSpPr>
        <p:spPr>
          <a:xfrm>
            <a:off x="3687409" y="1844676"/>
            <a:ext cx="2459391" cy="708023"/>
          </a:xfrm>
          <a:prstGeom prst="rect">
            <a:avLst/>
          </a:prstGeom>
          <a:solidFill>
            <a:srgbClr val="C00000"/>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Ability to author custom flow of activities (i.e. build a message pattern)</a:t>
            </a:r>
          </a:p>
        </p:txBody>
      </p:sp>
      <p:sp>
        <p:nvSpPr>
          <p:cNvPr id="10" name="Content Placeholder 2"/>
          <p:cNvSpPr txBox="1">
            <a:spLocks/>
          </p:cNvSpPr>
          <p:nvPr/>
        </p:nvSpPr>
        <p:spPr>
          <a:xfrm>
            <a:off x="3687410" y="3278957"/>
            <a:ext cx="3322990" cy="1071062"/>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chemeClr val="tx1">
                    <a:lumMod val="75000"/>
                    <a:lumOff val="25000"/>
                  </a:schemeClr>
                </a:solidFill>
                <a:latin typeface="Segoe UI Light" pitchFamily="34" charset="0"/>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Auto pull messages from FTP shares</a:t>
            </a:r>
          </a:p>
          <a:p>
            <a:r>
              <a:rPr lang="en-US" dirty="0"/>
              <a:t>Disassembly of messages</a:t>
            </a:r>
          </a:p>
          <a:p>
            <a:r>
              <a:rPr lang="en-US" dirty="0"/>
              <a:t>Processing flat files</a:t>
            </a:r>
          </a:p>
          <a:p>
            <a:r>
              <a:rPr lang="en-US" dirty="0"/>
              <a:t>XML message validation</a:t>
            </a:r>
          </a:p>
          <a:p>
            <a:r>
              <a:rPr lang="en-US" dirty="0"/>
              <a:t>Enrich message </a:t>
            </a:r>
            <a:r>
              <a:rPr lang="en-US" dirty="0" smtClean="0"/>
              <a:t>properties</a:t>
            </a:r>
            <a:endParaRPr lang="en-US" dirty="0"/>
          </a:p>
        </p:txBody>
      </p:sp>
      <p:sp>
        <p:nvSpPr>
          <p:cNvPr id="11" name="Content Placeholder 5"/>
          <p:cNvSpPr txBox="1">
            <a:spLocks/>
          </p:cNvSpPr>
          <p:nvPr/>
        </p:nvSpPr>
        <p:spPr>
          <a:xfrm>
            <a:off x="6312353" y="1095374"/>
            <a:ext cx="2459391" cy="708023"/>
          </a:xfrm>
          <a:prstGeom prst="rect">
            <a:avLst/>
          </a:prstGeom>
          <a:solidFill>
            <a:srgbClr val="F79646"/>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Rich schema editor</a:t>
            </a:r>
          </a:p>
        </p:txBody>
      </p:sp>
      <p:sp>
        <p:nvSpPr>
          <p:cNvPr id="12" name="Content Placeholder 5"/>
          <p:cNvSpPr txBox="1">
            <a:spLocks/>
          </p:cNvSpPr>
          <p:nvPr/>
        </p:nvSpPr>
        <p:spPr>
          <a:xfrm>
            <a:off x="6312353" y="1844676"/>
            <a:ext cx="2459391" cy="708023"/>
          </a:xfrm>
          <a:prstGeom prst="rect">
            <a:avLst/>
          </a:prstGeom>
          <a:solidFill>
            <a:srgbClr val="8064A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Easy to build and deploy experiences</a:t>
            </a:r>
          </a:p>
        </p:txBody>
      </p:sp>
      <p:sp>
        <p:nvSpPr>
          <p:cNvPr id="13" name="Content Placeholder 5"/>
          <p:cNvSpPr txBox="1">
            <a:spLocks/>
          </p:cNvSpPr>
          <p:nvPr/>
        </p:nvSpPr>
        <p:spPr>
          <a:xfrm>
            <a:off x="3687410" y="2597153"/>
            <a:ext cx="2459391" cy="708023"/>
          </a:xfrm>
          <a:prstGeom prst="rect">
            <a:avLst/>
          </a:prstGeom>
          <a:solidFill>
            <a:srgbClr val="9BBB59"/>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Out-of-box capabilities for:</a:t>
            </a:r>
          </a:p>
        </p:txBody>
      </p:sp>
      <p:sp>
        <p:nvSpPr>
          <p:cNvPr id="14" name="Rectangle 13"/>
          <p:cNvSpPr/>
          <p:nvPr/>
        </p:nvSpPr>
        <p:spPr bwMode="auto">
          <a:xfrm>
            <a:off x="361950" y="1095375"/>
            <a:ext cx="2940050" cy="3476625"/>
          </a:xfrm>
          <a:prstGeom prst="rect">
            <a:avLst/>
          </a:prstGeom>
          <a:noFill/>
          <a:ln w="38100">
            <a:solidFill>
              <a:srgbClr val="92D05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15" name="Rectangle 14"/>
          <p:cNvSpPr/>
          <p:nvPr/>
        </p:nvSpPr>
        <p:spPr bwMode="auto">
          <a:xfrm>
            <a:off x="564531" y="1316981"/>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b="1" spc="-70" dirty="0">
                <a:gradFill>
                  <a:gsLst>
                    <a:gs pos="0">
                      <a:srgbClr val="FFFFFF"/>
                    </a:gs>
                    <a:gs pos="86000">
                      <a:srgbClr val="FFFFFF"/>
                    </a:gs>
                  </a:gsLst>
                  <a:lin ang="5400000" scaled="0"/>
                </a:gradFill>
                <a:latin typeface="Segoe UI Light" pitchFamily="34" charset="0"/>
              </a:rPr>
              <a:t>Rich Message Processing</a:t>
            </a:r>
          </a:p>
        </p:txBody>
      </p:sp>
      <p:sp>
        <p:nvSpPr>
          <p:cNvPr id="16" name="TextBox 15"/>
          <p:cNvSpPr txBox="1"/>
          <p:nvPr/>
        </p:nvSpPr>
        <p:spPr>
          <a:xfrm>
            <a:off x="564531" y="1960779"/>
            <a:ext cx="2556039" cy="1572738"/>
          </a:xfrm>
          <a:prstGeom prst="rect">
            <a:avLst/>
          </a:prstGeom>
          <a:noFill/>
        </p:spPr>
        <p:txBody>
          <a:bodyPr wrap="square" lIns="0" tIns="0" rIns="0" bIns="0" rtlCol="0">
            <a:spAutoFit/>
          </a:bodyPr>
          <a:lstStyle>
            <a:defPPr>
              <a:defRPr lang="en-US"/>
            </a:defPPr>
            <a:lvl1pPr marL="285750" indent="-285750">
              <a:lnSpc>
                <a:spcPct val="90000"/>
              </a:lnSpc>
              <a:spcBef>
                <a:spcPct val="20000"/>
              </a:spcBef>
              <a:buClr>
                <a:schemeClr val="accent6"/>
              </a:buClr>
              <a:buSzPct val="90000"/>
              <a:buFont typeface="Arial" pitchFamily="34" charset="0"/>
              <a:buChar char="•"/>
              <a:defRPr sz="1400" spc="-30">
                <a:solidFill>
                  <a:schemeClr val="tx1">
                    <a:lumMod val="75000"/>
                    <a:lumOff val="25000"/>
                  </a:schemeClr>
                </a:solidFill>
                <a:latin typeface="Segoe UI Light" pitchFamily="34" charset="0"/>
              </a:defRPr>
            </a:lvl1pPr>
          </a:lstStyle>
          <a:p>
            <a:r>
              <a:rPr lang="en-US" dirty="0"/>
              <a:t>Sequence of activities to perform impedance mismatch</a:t>
            </a:r>
          </a:p>
          <a:p>
            <a:r>
              <a:rPr lang="en-US" dirty="0"/>
              <a:t>Disassembly</a:t>
            </a:r>
          </a:p>
          <a:p>
            <a:r>
              <a:rPr lang="en-US" dirty="0"/>
              <a:t>Message Validation</a:t>
            </a:r>
          </a:p>
          <a:p>
            <a:r>
              <a:rPr lang="en-US" dirty="0"/>
              <a:t>Transforms</a:t>
            </a:r>
          </a:p>
          <a:p>
            <a:r>
              <a:rPr lang="en-US" dirty="0"/>
              <a:t>Content based Routing</a:t>
            </a:r>
          </a:p>
          <a:p>
            <a:r>
              <a:rPr lang="en-US" dirty="0"/>
              <a:t>Hosting custom code</a:t>
            </a:r>
          </a:p>
        </p:txBody>
      </p:sp>
      <p:sp>
        <p:nvSpPr>
          <p:cNvPr id="17" name="TextBox 16"/>
          <p:cNvSpPr txBox="1"/>
          <p:nvPr/>
        </p:nvSpPr>
        <p:spPr>
          <a:xfrm>
            <a:off x="564531" y="4029400"/>
            <a:ext cx="2556039" cy="492443"/>
          </a:xfrm>
          <a:prstGeom prst="rect">
            <a:avLst/>
          </a:prstGeom>
          <a:noFill/>
        </p:spPr>
        <p:txBody>
          <a:bodyPr wrap="square" lIns="0" tIns="0" rIns="0" bIns="0" rtlCol="0">
            <a:spAutoFit/>
          </a:bodyPr>
          <a:lstStyle>
            <a:defPPr>
              <a:defRPr lang="en-US"/>
            </a:defPPr>
            <a:lvl1pPr marL="285750" indent="-285750">
              <a:lnSpc>
                <a:spcPct val="90000"/>
              </a:lnSpc>
              <a:spcBef>
                <a:spcPct val="20000"/>
              </a:spcBef>
              <a:buSzPct val="90000"/>
              <a:buFont typeface="Arial" pitchFamily="34" charset="0"/>
              <a:buChar char="•"/>
              <a:defRPr sz="1600" spc="-30">
                <a:solidFill>
                  <a:srgbClr val="3397D3"/>
                </a:solidFill>
                <a:latin typeface="Segoe UI Light" pitchFamily="34" charset="0"/>
              </a:defRPr>
            </a:lvl1pPr>
          </a:lstStyle>
          <a:p>
            <a:r>
              <a:rPr lang="en-US" b="1" dirty="0"/>
              <a:t>EAI Bridges</a:t>
            </a:r>
          </a:p>
          <a:p>
            <a:r>
              <a:rPr lang="en-US" dirty="0"/>
              <a:t>Transforms</a:t>
            </a:r>
          </a:p>
        </p:txBody>
      </p:sp>
      <p:sp>
        <p:nvSpPr>
          <p:cNvPr id="18" name="Rectangle 17"/>
          <p:cNvSpPr/>
          <p:nvPr/>
        </p:nvSpPr>
        <p:spPr bwMode="auto">
          <a:xfrm>
            <a:off x="564531" y="3803977"/>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latin typeface="Segoe UI Light" pitchFamily="34" charset="0"/>
            </a:endParaRPr>
          </a:p>
        </p:txBody>
      </p:sp>
      <p:sp>
        <p:nvSpPr>
          <p:cNvPr id="2" name="Rectangle 1"/>
          <p:cNvSpPr/>
          <p:nvPr/>
        </p:nvSpPr>
        <p:spPr>
          <a:xfrm>
            <a:off x="6312353" y="3278957"/>
            <a:ext cx="2658256" cy="867930"/>
          </a:xfrm>
          <a:prstGeom prst="rect">
            <a:avLst/>
          </a:prstGeom>
        </p:spPr>
        <p:txBody>
          <a:bodyPr vert="horz" wrap="square" lIns="0" tIns="91440" rIns="0" bIns="0" rtlCol="0">
            <a:spAutoFit/>
          </a:bodyPr>
          <a:lstStyle/>
          <a:p>
            <a:pPr marL="171450" indent="-171450" defTabSz="914363">
              <a:lnSpc>
                <a:spcPct val="90000"/>
              </a:lnSpc>
              <a:spcBef>
                <a:spcPct val="20000"/>
              </a:spcBef>
              <a:buSzPct val="90000"/>
              <a:buFont typeface="Arial" pitchFamily="34" charset="0"/>
              <a:buChar char="•"/>
            </a:pPr>
            <a:r>
              <a:rPr lang="en-US" sz="1200" spc="-30" dirty="0">
                <a:solidFill>
                  <a:schemeClr val="tx1">
                    <a:lumMod val="75000"/>
                    <a:lumOff val="25000"/>
                  </a:schemeClr>
                </a:solidFill>
                <a:latin typeface="Segoe UI Light" pitchFamily="34" charset="0"/>
              </a:rPr>
              <a:t>Transformations: structural normalization</a:t>
            </a:r>
          </a:p>
          <a:p>
            <a:pPr marL="171450" indent="-171450" defTabSz="914363">
              <a:lnSpc>
                <a:spcPct val="90000"/>
              </a:lnSpc>
              <a:spcBef>
                <a:spcPct val="20000"/>
              </a:spcBef>
              <a:buSzPct val="90000"/>
              <a:buFont typeface="Arial" pitchFamily="34" charset="0"/>
              <a:buChar char="•"/>
            </a:pPr>
            <a:r>
              <a:rPr lang="en-US" sz="1200" spc="-30" dirty="0">
                <a:solidFill>
                  <a:schemeClr val="tx1">
                    <a:lumMod val="75000"/>
                    <a:lumOff val="25000"/>
                  </a:schemeClr>
                </a:solidFill>
                <a:latin typeface="Segoe UI Light" pitchFamily="34" charset="0"/>
              </a:rPr>
              <a:t>Operational Tracking and Archiving</a:t>
            </a:r>
          </a:p>
          <a:p>
            <a:pPr marL="171450" indent="-171450" defTabSz="914363">
              <a:lnSpc>
                <a:spcPct val="90000"/>
              </a:lnSpc>
              <a:spcBef>
                <a:spcPct val="20000"/>
              </a:spcBef>
              <a:buSzPct val="90000"/>
              <a:buFont typeface="Arial" pitchFamily="34" charset="0"/>
              <a:buChar char="•"/>
            </a:pPr>
            <a:r>
              <a:rPr lang="en-US" sz="1200" spc="-30" dirty="0">
                <a:solidFill>
                  <a:schemeClr val="tx1">
                    <a:lumMod val="75000"/>
                    <a:lumOff val="25000"/>
                  </a:schemeClr>
                </a:solidFill>
                <a:latin typeface="Segoe UI Light" pitchFamily="34" charset="0"/>
              </a:rPr>
              <a:t>Character set encoding (Receive side)</a:t>
            </a:r>
          </a:p>
          <a:p>
            <a:pPr marL="171450" indent="-171450" defTabSz="914363">
              <a:lnSpc>
                <a:spcPct val="90000"/>
              </a:lnSpc>
              <a:spcBef>
                <a:spcPct val="20000"/>
              </a:spcBef>
              <a:buSzPct val="90000"/>
              <a:buFont typeface="Arial" pitchFamily="34" charset="0"/>
              <a:buChar char="•"/>
            </a:pPr>
            <a:r>
              <a:rPr lang="en-US" sz="1200" spc="-30" dirty="0">
                <a:solidFill>
                  <a:schemeClr val="tx1">
                    <a:lumMod val="75000"/>
                    <a:lumOff val="25000"/>
                  </a:schemeClr>
                </a:solidFill>
                <a:latin typeface="Segoe UI Light" pitchFamily="34" charset="0"/>
              </a:rPr>
              <a:t>Content based routing</a:t>
            </a:r>
          </a:p>
        </p:txBody>
      </p:sp>
    </p:spTree>
    <p:extLst>
      <p:ext uri="{BB962C8B-B14F-4D97-AF65-F5344CB8AC3E}">
        <p14:creationId xmlns:p14="http://schemas.microsoft.com/office/powerpoint/2010/main" val="168232983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3"/>
          </p:nvPr>
        </p:nvSpPr>
        <p:spPr/>
        <p:txBody>
          <a:bodyPr/>
          <a:lstStyle/>
          <a:p>
            <a:r>
              <a:rPr lang="pt-PT" dirty="0" smtClean="0"/>
              <a:t>www.devscope.net</a:t>
            </a:r>
            <a:endParaRPr lang="pt-PT" dirty="0"/>
          </a:p>
        </p:txBody>
      </p:sp>
      <p:sp>
        <p:nvSpPr>
          <p:cNvPr id="7" name="Slide Number Placeholder 6"/>
          <p:cNvSpPr>
            <a:spLocks noGrp="1"/>
          </p:cNvSpPr>
          <p:nvPr>
            <p:ph type="sldNum" sz="quarter" idx="14"/>
          </p:nvPr>
        </p:nvSpPr>
        <p:spPr/>
        <p:txBody>
          <a:bodyPr/>
          <a:lstStyle/>
          <a:p>
            <a:fld id="{406BA5C3-4A3D-4FA7-8EA0-AB15012EA744}" type="slidenum">
              <a:rPr lang="pt-PT" noProof="0" smtClean="0"/>
              <a:pPr/>
              <a:t>27</a:t>
            </a:fld>
            <a:endParaRPr lang="pt-PT" noProof="0" dirty="0"/>
          </a:p>
        </p:txBody>
      </p:sp>
      <p:sp>
        <p:nvSpPr>
          <p:cNvPr id="6" name="Title 5"/>
          <p:cNvSpPr>
            <a:spLocks noGrp="1"/>
          </p:cNvSpPr>
          <p:nvPr>
            <p:ph type="title"/>
          </p:nvPr>
        </p:nvSpPr>
        <p:spPr/>
        <p:txBody>
          <a:bodyPr/>
          <a:lstStyle/>
          <a:p>
            <a:r>
              <a:rPr lang="en-US" dirty="0"/>
              <a:t>EAI Capabilities</a:t>
            </a:r>
            <a:endParaRPr lang="pt-PT" dirty="0"/>
          </a:p>
        </p:txBody>
      </p:sp>
      <p:sp>
        <p:nvSpPr>
          <p:cNvPr id="12" name="Rectangle 11"/>
          <p:cNvSpPr/>
          <p:nvPr/>
        </p:nvSpPr>
        <p:spPr bwMode="auto">
          <a:xfrm>
            <a:off x="361950" y="1098982"/>
            <a:ext cx="2940050" cy="3476625"/>
          </a:xfrm>
          <a:prstGeom prst="rect">
            <a:avLst/>
          </a:prstGeom>
          <a:noFill/>
          <a:ln w="38100">
            <a:solidFill>
              <a:srgbClr val="92D05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14" name="Rectangle 13"/>
          <p:cNvSpPr/>
          <p:nvPr/>
        </p:nvSpPr>
        <p:spPr bwMode="auto">
          <a:xfrm>
            <a:off x="564531" y="1320588"/>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b="1" spc="-70" dirty="0">
                <a:gradFill>
                  <a:gsLst>
                    <a:gs pos="0">
                      <a:srgbClr val="FFFFFF"/>
                    </a:gs>
                    <a:gs pos="86000">
                      <a:srgbClr val="FFFFFF"/>
                    </a:gs>
                  </a:gsLst>
                  <a:lin ang="5400000" scaled="0"/>
                </a:gradFill>
                <a:latin typeface="Segoe UI Light" pitchFamily="34" charset="0"/>
              </a:rPr>
              <a:t>Rich Message Processing</a:t>
            </a:r>
          </a:p>
        </p:txBody>
      </p:sp>
      <p:sp>
        <p:nvSpPr>
          <p:cNvPr id="15" name="TextBox 14"/>
          <p:cNvSpPr txBox="1"/>
          <p:nvPr/>
        </p:nvSpPr>
        <p:spPr>
          <a:xfrm>
            <a:off x="564531" y="1964386"/>
            <a:ext cx="2556039" cy="1572738"/>
          </a:xfrm>
          <a:prstGeom prst="rect">
            <a:avLst/>
          </a:prstGeom>
          <a:noFill/>
        </p:spPr>
        <p:txBody>
          <a:bodyPr wrap="square" lIns="0" tIns="0" rIns="0" bIns="0" rtlCol="0">
            <a:spAutoFit/>
          </a:bodyPr>
          <a:lstStyle>
            <a:defPPr>
              <a:defRPr lang="en-US"/>
            </a:defPPr>
            <a:lvl1pPr marL="285750" indent="-285750">
              <a:lnSpc>
                <a:spcPct val="90000"/>
              </a:lnSpc>
              <a:spcBef>
                <a:spcPct val="20000"/>
              </a:spcBef>
              <a:buClr>
                <a:schemeClr val="accent6"/>
              </a:buClr>
              <a:buSzPct val="90000"/>
              <a:buFont typeface="Arial" pitchFamily="34" charset="0"/>
              <a:buChar char="•"/>
              <a:defRPr sz="1400" spc="-30">
                <a:solidFill>
                  <a:schemeClr val="tx1">
                    <a:lumMod val="75000"/>
                    <a:lumOff val="25000"/>
                  </a:schemeClr>
                </a:solidFill>
                <a:latin typeface="Segoe UI Light" pitchFamily="34" charset="0"/>
              </a:defRPr>
            </a:lvl1pPr>
          </a:lstStyle>
          <a:p>
            <a:r>
              <a:rPr lang="en-US" dirty="0"/>
              <a:t>Sequence of activities to perform impedance mismatch</a:t>
            </a:r>
          </a:p>
          <a:p>
            <a:r>
              <a:rPr lang="en-US" dirty="0"/>
              <a:t>Disassembly</a:t>
            </a:r>
          </a:p>
          <a:p>
            <a:r>
              <a:rPr lang="en-US" dirty="0"/>
              <a:t>Message Validation</a:t>
            </a:r>
          </a:p>
          <a:p>
            <a:r>
              <a:rPr lang="en-US" dirty="0"/>
              <a:t>Transforms</a:t>
            </a:r>
          </a:p>
          <a:p>
            <a:r>
              <a:rPr lang="en-US" dirty="0"/>
              <a:t>Content based Routing</a:t>
            </a:r>
          </a:p>
          <a:p>
            <a:r>
              <a:rPr lang="en-US" dirty="0"/>
              <a:t>Hosting custom code</a:t>
            </a:r>
          </a:p>
        </p:txBody>
      </p:sp>
      <p:sp>
        <p:nvSpPr>
          <p:cNvPr id="16" name="TextBox 15"/>
          <p:cNvSpPr txBox="1"/>
          <p:nvPr/>
        </p:nvSpPr>
        <p:spPr>
          <a:xfrm>
            <a:off x="564531" y="4033007"/>
            <a:ext cx="2556039" cy="492443"/>
          </a:xfrm>
          <a:prstGeom prst="rect">
            <a:avLst/>
          </a:prstGeom>
          <a:noFill/>
        </p:spPr>
        <p:txBody>
          <a:bodyPr wrap="square" lIns="0" tIns="0" rIns="0" bIns="0" rtlCol="0">
            <a:spAutoFit/>
          </a:bodyPr>
          <a:lstStyle>
            <a:defPPr>
              <a:defRPr lang="en-US"/>
            </a:defPPr>
            <a:lvl1pPr marL="285750" indent="-285750">
              <a:lnSpc>
                <a:spcPct val="90000"/>
              </a:lnSpc>
              <a:spcBef>
                <a:spcPct val="20000"/>
              </a:spcBef>
              <a:buSzPct val="90000"/>
              <a:buFont typeface="Arial" pitchFamily="34" charset="0"/>
              <a:buChar char="•"/>
              <a:defRPr sz="1600" spc="-30">
                <a:solidFill>
                  <a:srgbClr val="3397D3"/>
                </a:solidFill>
                <a:latin typeface="Segoe UI Light" pitchFamily="34" charset="0"/>
              </a:defRPr>
            </a:lvl1pPr>
          </a:lstStyle>
          <a:p>
            <a:r>
              <a:rPr lang="en-US" dirty="0"/>
              <a:t>EAI Bridges</a:t>
            </a:r>
          </a:p>
          <a:p>
            <a:r>
              <a:rPr lang="en-US" b="1" dirty="0"/>
              <a:t>Transforms</a:t>
            </a:r>
          </a:p>
        </p:txBody>
      </p:sp>
      <p:sp>
        <p:nvSpPr>
          <p:cNvPr id="17" name="Rectangle 16"/>
          <p:cNvSpPr/>
          <p:nvPr/>
        </p:nvSpPr>
        <p:spPr bwMode="auto">
          <a:xfrm>
            <a:off x="564531" y="3807584"/>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latin typeface="Segoe UI Light" pitchFamily="34" charset="0"/>
            </a:endParaRPr>
          </a:p>
        </p:txBody>
      </p:sp>
      <p:sp>
        <p:nvSpPr>
          <p:cNvPr id="18" name="Content Placeholder 5"/>
          <p:cNvSpPr txBox="1">
            <a:spLocks/>
          </p:cNvSpPr>
          <p:nvPr/>
        </p:nvSpPr>
        <p:spPr>
          <a:xfrm>
            <a:off x="3695761" y="1098144"/>
            <a:ext cx="2459391" cy="727076"/>
          </a:xfrm>
          <a:prstGeom prst="rect">
            <a:avLst/>
          </a:prstGeom>
          <a:solidFill>
            <a:srgbClr val="4F81BD"/>
          </a:solidFill>
        </p:spPr>
        <p:txBody>
          <a:bodyPr vert="horz" wrap="square" lIns="91440" tIns="91440" rIns="0" bIns="91440" rtlCol="0" anchor="ctr" anchorCtr="0">
            <a:noAutofit/>
          </a:bodyPr>
          <a:lstStyle>
            <a:defPPr>
              <a:defRPr lang="en-US"/>
            </a:defPPr>
            <a:lvl1pPr indent="0" defTabSz="914363">
              <a:lnSpc>
                <a:spcPct val="90000"/>
              </a:lnSpc>
              <a:spcBef>
                <a:spcPct val="20000"/>
              </a:spcBef>
              <a:buSzPct val="90000"/>
              <a:buFontTx/>
              <a:buNone/>
              <a:defRPr sz="1600" spc="-70">
                <a:gradFill>
                  <a:gsLst>
                    <a:gs pos="0">
                      <a:srgbClr val="FFFFFF"/>
                    </a:gs>
                    <a:gs pos="86000">
                      <a:srgbClr val="FFFFFF"/>
                    </a:gs>
                  </a:gsLst>
                  <a:lin ang="5400000" scaled="0"/>
                </a:gradFill>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b="1" dirty="0">
                <a:latin typeface="Segoe UI Light" pitchFamily="34" charset="0"/>
              </a:rPr>
              <a:t>Simple and easy-to-use UI mechanism for creating simple/complex maps </a:t>
            </a:r>
          </a:p>
        </p:txBody>
      </p:sp>
      <p:sp>
        <p:nvSpPr>
          <p:cNvPr id="19" name="Content Placeholder 5"/>
          <p:cNvSpPr txBox="1">
            <a:spLocks/>
          </p:cNvSpPr>
          <p:nvPr/>
        </p:nvSpPr>
        <p:spPr>
          <a:xfrm>
            <a:off x="3695760" y="1860983"/>
            <a:ext cx="2459391" cy="727076"/>
          </a:xfrm>
          <a:prstGeom prst="rect">
            <a:avLst/>
          </a:prstGeom>
          <a:solidFill>
            <a:srgbClr val="C00000"/>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Scripting </a:t>
            </a:r>
            <a:r>
              <a:rPr lang="en-US" sz="1600" b="1" spc="-70" dirty="0" err="1">
                <a:gradFill>
                  <a:gsLst>
                    <a:gs pos="0">
                      <a:srgbClr val="FFFFFF"/>
                    </a:gs>
                    <a:gs pos="86000">
                      <a:srgbClr val="FFFFFF"/>
                    </a:gs>
                  </a:gsLst>
                  <a:lin ang="5400000" scaled="0"/>
                </a:gradFill>
                <a:latin typeface="Segoe UI Light" pitchFamily="34" charset="0"/>
              </a:rPr>
              <a:t>functoid</a:t>
            </a:r>
            <a:r>
              <a:rPr lang="en-US" sz="1600" b="1" spc="-70" dirty="0">
                <a:gradFill>
                  <a:gsLst>
                    <a:gs pos="0">
                      <a:srgbClr val="FFFFFF"/>
                    </a:gs>
                    <a:gs pos="86000">
                      <a:srgbClr val="FFFFFF"/>
                    </a:gs>
                  </a:gsLst>
                  <a:lin ang="5400000" scaled="0"/>
                </a:gradFill>
                <a:latin typeface="Segoe UI Light" pitchFamily="34" charset="0"/>
              </a:rPr>
              <a:t> to host .NET code</a:t>
            </a:r>
          </a:p>
        </p:txBody>
      </p:sp>
      <p:sp>
        <p:nvSpPr>
          <p:cNvPr id="20" name="Content Placeholder 2"/>
          <p:cNvSpPr txBox="1">
            <a:spLocks/>
          </p:cNvSpPr>
          <p:nvPr/>
        </p:nvSpPr>
        <p:spPr>
          <a:xfrm>
            <a:off x="6324373" y="1951548"/>
            <a:ext cx="2743427" cy="2179058"/>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chemeClr val="tx1">
                    <a:lumMod val="75000"/>
                    <a:lumOff val="25000"/>
                  </a:schemeClr>
                </a:solidFill>
                <a:latin typeface="Segoe UI Light" pitchFamily="34" charset="0"/>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Looping functoids – foreach, mapeach</a:t>
            </a:r>
          </a:p>
          <a:p>
            <a:r>
              <a:rPr lang="en-US" dirty="0"/>
              <a:t>Expression functoids – arithmetic , logical , conditional , if-then-else</a:t>
            </a:r>
          </a:p>
          <a:p>
            <a:r>
              <a:rPr lang="en-US" dirty="0"/>
              <a:t>Temporary store – Lists and related operations</a:t>
            </a:r>
          </a:p>
          <a:p>
            <a:r>
              <a:rPr lang="en-US" dirty="0"/>
              <a:t>String and date-time manipulation operations</a:t>
            </a:r>
          </a:p>
          <a:p>
            <a:r>
              <a:rPr lang="en-US" dirty="0"/>
              <a:t>Cumulative operations </a:t>
            </a:r>
          </a:p>
          <a:p>
            <a:r>
              <a:rPr lang="en-US" dirty="0"/>
              <a:t>Number format operations</a:t>
            </a:r>
          </a:p>
          <a:p>
            <a:r>
              <a:rPr lang="en-US" dirty="0"/>
              <a:t>Support for Pages in UI</a:t>
            </a:r>
          </a:p>
          <a:p>
            <a:r>
              <a:rPr lang="en-US" dirty="0"/>
              <a:t>Test map functionality </a:t>
            </a:r>
          </a:p>
        </p:txBody>
      </p:sp>
      <p:sp>
        <p:nvSpPr>
          <p:cNvPr id="21" name="Content Placeholder 5"/>
          <p:cNvSpPr txBox="1">
            <a:spLocks/>
          </p:cNvSpPr>
          <p:nvPr/>
        </p:nvSpPr>
        <p:spPr>
          <a:xfrm>
            <a:off x="6324373" y="1095375"/>
            <a:ext cx="2459391" cy="727076"/>
          </a:xfrm>
          <a:prstGeom prst="rect">
            <a:avLst/>
          </a:prstGeom>
          <a:solidFill>
            <a:srgbClr val="F79646"/>
          </a:solidFill>
        </p:spPr>
        <p:txBody>
          <a:bodyPr vert="horz" wrap="square" lIns="91440" tIns="91440" rIns="0" bIns="91440" rtlCol="0" anchor="ctr" anchorCtr="0">
            <a:noAutofit/>
          </a:bodyPr>
          <a:lstStyle>
            <a:defPPr>
              <a:defRPr lang="en-US"/>
            </a:defPPr>
            <a:lvl1pPr indent="0" defTabSz="914363">
              <a:lnSpc>
                <a:spcPct val="90000"/>
              </a:lnSpc>
              <a:spcBef>
                <a:spcPct val="20000"/>
              </a:spcBef>
              <a:buSzPct val="90000"/>
              <a:buFontTx/>
              <a:buNone/>
              <a:defRPr sz="1600" spc="-70">
                <a:gradFill>
                  <a:gsLst>
                    <a:gs pos="0">
                      <a:srgbClr val="FFFFFF"/>
                    </a:gs>
                    <a:gs pos="86000">
                      <a:srgbClr val="FFFFFF"/>
                    </a:gs>
                  </a:gsLst>
                  <a:lin ang="5400000" scaled="0"/>
                </a:gradFill>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b="1" dirty="0">
                <a:latin typeface="Segoe UI Light" pitchFamily="34" charset="0"/>
              </a:rPr>
              <a:t>Visual tools for common operations:</a:t>
            </a:r>
          </a:p>
        </p:txBody>
      </p:sp>
      <p:sp>
        <p:nvSpPr>
          <p:cNvPr id="22" name="Content Placeholder 5"/>
          <p:cNvSpPr txBox="1">
            <a:spLocks/>
          </p:cNvSpPr>
          <p:nvPr/>
        </p:nvSpPr>
        <p:spPr>
          <a:xfrm>
            <a:off x="3695758" y="3385219"/>
            <a:ext cx="2459391" cy="727076"/>
          </a:xfrm>
          <a:prstGeom prst="rect">
            <a:avLst/>
          </a:prstGeom>
          <a:solidFill>
            <a:srgbClr val="8064A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Taking existing investments forward</a:t>
            </a:r>
          </a:p>
        </p:txBody>
      </p:sp>
      <p:sp>
        <p:nvSpPr>
          <p:cNvPr id="23" name="Content Placeholder 5"/>
          <p:cNvSpPr txBox="1">
            <a:spLocks/>
          </p:cNvSpPr>
          <p:nvPr/>
        </p:nvSpPr>
        <p:spPr>
          <a:xfrm>
            <a:off x="3695759" y="2619810"/>
            <a:ext cx="2459391" cy="727076"/>
          </a:xfrm>
          <a:prstGeom prst="rect">
            <a:avLst/>
          </a:prstGeom>
          <a:solidFill>
            <a:srgbClr val="9BBB59"/>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XSLT support</a:t>
            </a:r>
          </a:p>
        </p:txBody>
      </p:sp>
      <p:sp>
        <p:nvSpPr>
          <p:cNvPr id="24" name="Content Placeholder 2"/>
          <p:cNvSpPr txBox="1">
            <a:spLocks/>
          </p:cNvSpPr>
          <p:nvPr/>
        </p:nvSpPr>
        <p:spPr>
          <a:xfrm>
            <a:off x="3695761" y="4233061"/>
            <a:ext cx="2459391" cy="461665"/>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chemeClr val="tx1">
                    <a:lumMod val="75000"/>
                    <a:lumOff val="25000"/>
                  </a:schemeClr>
                </a:solidFill>
                <a:latin typeface="Segoe UI Light" pitchFamily="34" charset="0"/>
              </a:defRPr>
            </a:lvl1pPr>
            <a:lvl2pPr marL="855663" indent="-395288" defTabSz="914363">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Migrate BizTalk maps</a:t>
            </a:r>
          </a:p>
          <a:p>
            <a:r>
              <a:rPr lang="en-US" dirty="0"/>
              <a:t>Support XSLT maps</a:t>
            </a:r>
          </a:p>
        </p:txBody>
      </p:sp>
    </p:spTree>
    <p:extLst>
      <p:ext uri="{BB962C8B-B14F-4D97-AF65-F5344CB8AC3E}">
        <p14:creationId xmlns:p14="http://schemas.microsoft.com/office/powerpoint/2010/main" val="335383815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EAI Capabilities</a:t>
            </a:r>
            <a:endParaRPr lang="pt-PT" dirty="0"/>
          </a:p>
        </p:txBody>
      </p:sp>
      <p:sp>
        <p:nvSpPr>
          <p:cNvPr id="8" name="Footer Placeholder 7"/>
          <p:cNvSpPr>
            <a:spLocks noGrp="1"/>
          </p:cNvSpPr>
          <p:nvPr>
            <p:ph type="ftr" sz="quarter" idx="13"/>
          </p:nvPr>
        </p:nvSpPr>
        <p:spPr/>
        <p:txBody>
          <a:bodyPr/>
          <a:lstStyle/>
          <a:p>
            <a:r>
              <a:rPr lang="pt-PT" smtClean="0"/>
              <a:t>www.devscope.net</a:t>
            </a:r>
            <a:endParaRPr lang="pt-PT" dirty="0"/>
          </a:p>
        </p:txBody>
      </p:sp>
      <p:sp>
        <p:nvSpPr>
          <p:cNvPr id="7" name="Slide Number Placeholder 6"/>
          <p:cNvSpPr>
            <a:spLocks noGrp="1"/>
          </p:cNvSpPr>
          <p:nvPr>
            <p:ph type="sldNum" sz="quarter" idx="14"/>
          </p:nvPr>
        </p:nvSpPr>
        <p:spPr/>
        <p:txBody>
          <a:bodyPr/>
          <a:lstStyle/>
          <a:p>
            <a:fld id="{406BA5C3-4A3D-4FA7-8EA0-AB15012EA744}" type="slidenum">
              <a:rPr lang="pt-PT" noProof="0" smtClean="0"/>
              <a:pPr/>
              <a:t>28</a:t>
            </a:fld>
            <a:endParaRPr lang="pt-PT" noProof="0"/>
          </a:p>
        </p:txBody>
      </p:sp>
      <p:sp>
        <p:nvSpPr>
          <p:cNvPr id="9" name="Rectangle 8"/>
          <p:cNvSpPr/>
          <p:nvPr/>
        </p:nvSpPr>
        <p:spPr bwMode="auto">
          <a:xfrm>
            <a:off x="564532" y="1316981"/>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sz="1800" spc="-70" dirty="0">
                <a:gradFill>
                  <a:gsLst>
                    <a:gs pos="0">
                      <a:srgbClr val="FFFFFF"/>
                    </a:gs>
                    <a:gs pos="86000">
                      <a:srgbClr val="FFFFFF"/>
                    </a:gs>
                  </a:gsLst>
                  <a:lin ang="5400000" scaled="0"/>
                </a:gradFill>
              </a:rPr>
              <a:t>Build Hybrid Applications</a:t>
            </a:r>
          </a:p>
        </p:txBody>
      </p:sp>
      <p:sp>
        <p:nvSpPr>
          <p:cNvPr id="10" name="TextBox 9"/>
          <p:cNvSpPr txBox="1"/>
          <p:nvPr/>
        </p:nvSpPr>
        <p:spPr>
          <a:xfrm>
            <a:off x="568065" y="4029400"/>
            <a:ext cx="2556038" cy="492443"/>
          </a:xfrm>
          <a:prstGeom prst="rect">
            <a:avLst/>
          </a:prstGeom>
          <a:noFill/>
        </p:spPr>
        <p:txBody>
          <a:bodyPr wrap="square" lIns="0" tIns="0" rIns="0" bIns="0" rtlCol="0">
            <a:spAutoFit/>
          </a:bodyPr>
          <a:lstStyle>
            <a:defPPr>
              <a:defRPr lang="en-US"/>
            </a:defPPr>
            <a:lvl1pPr marL="285750" indent="-285750">
              <a:lnSpc>
                <a:spcPct val="90000"/>
              </a:lnSpc>
              <a:spcBef>
                <a:spcPct val="20000"/>
              </a:spcBef>
              <a:buSzPct val="90000"/>
              <a:buFont typeface="Arial" pitchFamily="34" charset="0"/>
              <a:buChar char="•"/>
              <a:defRPr sz="1600" spc="-30">
                <a:solidFill>
                  <a:srgbClr val="3397D3"/>
                </a:solidFill>
                <a:latin typeface="Segoe UI Light" pitchFamily="34" charset="0"/>
              </a:defRPr>
            </a:lvl1pPr>
          </a:lstStyle>
          <a:p>
            <a:r>
              <a:rPr lang="en-US" dirty="0"/>
              <a:t>Azure Service Bus Connect</a:t>
            </a:r>
          </a:p>
          <a:p>
            <a:r>
              <a:rPr lang="en-US" dirty="0"/>
              <a:t>BizTalk Service Bus Adapter</a:t>
            </a:r>
          </a:p>
        </p:txBody>
      </p:sp>
      <p:sp>
        <p:nvSpPr>
          <p:cNvPr id="11" name="Rectangle 10"/>
          <p:cNvSpPr/>
          <p:nvPr/>
        </p:nvSpPr>
        <p:spPr bwMode="auto">
          <a:xfrm>
            <a:off x="361950" y="1095375"/>
            <a:ext cx="2940050" cy="3476625"/>
          </a:xfrm>
          <a:prstGeom prst="rect">
            <a:avLst/>
          </a:prstGeom>
          <a:noFill/>
          <a:ln w="38100">
            <a:solidFill>
              <a:srgbClr val="92D05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12" name="Rectangle 11"/>
          <p:cNvSpPr/>
          <p:nvPr/>
        </p:nvSpPr>
        <p:spPr bwMode="auto">
          <a:xfrm>
            <a:off x="564531" y="3803977"/>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latin typeface="Segoe UI Light" pitchFamily="34" charset="0"/>
            </a:endParaRPr>
          </a:p>
        </p:txBody>
      </p:sp>
      <p:sp>
        <p:nvSpPr>
          <p:cNvPr id="13" name="TextBox 12"/>
          <p:cNvSpPr txBox="1"/>
          <p:nvPr/>
        </p:nvSpPr>
        <p:spPr>
          <a:xfrm>
            <a:off x="564532" y="1960779"/>
            <a:ext cx="2559571" cy="1443472"/>
          </a:xfrm>
          <a:prstGeom prst="rect">
            <a:avLst/>
          </a:prstGeom>
          <a:noFill/>
        </p:spPr>
        <p:txBody>
          <a:bodyPr wrap="square" lIns="0" tIns="0" rIns="0" bIns="0" rtlCol="0">
            <a:spAutoFit/>
          </a:bodyPr>
          <a:lstStyle>
            <a:defPPr>
              <a:defRPr lang="en-US"/>
            </a:defPPr>
            <a:lvl1pPr marL="285750" indent="-285750">
              <a:lnSpc>
                <a:spcPct val="90000"/>
              </a:lnSpc>
              <a:spcBef>
                <a:spcPct val="20000"/>
              </a:spcBef>
              <a:buClr>
                <a:schemeClr val="accent6"/>
              </a:buClr>
              <a:buSzPct val="90000"/>
              <a:buFont typeface="Arial" pitchFamily="34" charset="0"/>
              <a:buChar char="•"/>
              <a:defRPr sz="1400" spc="-30">
                <a:solidFill>
                  <a:schemeClr val="tx1">
                    <a:lumMod val="75000"/>
                    <a:lumOff val="25000"/>
                  </a:schemeClr>
                </a:solidFill>
                <a:latin typeface="Segoe UI Light" pitchFamily="34" charset="0"/>
              </a:defRPr>
            </a:lvl1pPr>
          </a:lstStyle>
          <a:p>
            <a:r>
              <a:rPr lang="en-US" dirty="0"/>
              <a:t>Include on-premises applications, services, data in cloud applications</a:t>
            </a:r>
          </a:p>
          <a:p>
            <a:r>
              <a:rPr lang="en-US" dirty="0"/>
              <a:t>Manage hybrid apps easily</a:t>
            </a:r>
          </a:p>
          <a:p>
            <a:r>
              <a:rPr lang="en-US" dirty="0"/>
              <a:t>Enable store and forward scenarios in BizTalk by enabling Service Bus queues, topics</a:t>
            </a:r>
          </a:p>
        </p:txBody>
      </p:sp>
      <p:sp>
        <p:nvSpPr>
          <p:cNvPr id="14" name="Rectangle 13"/>
          <p:cNvSpPr/>
          <p:nvPr/>
        </p:nvSpPr>
        <p:spPr bwMode="auto">
          <a:xfrm>
            <a:off x="564531" y="3803977"/>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
        <p:nvSpPr>
          <p:cNvPr id="15" name="Content Placeholder 5"/>
          <p:cNvSpPr txBox="1">
            <a:spLocks/>
          </p:cNvSpPr>
          <p:nvPr/>
        </p:nvSpPr>
        <p:spPr>
          <a:xfrm>
            <a:off x="3678348" y="1110454"/>
            <a:ext cx="2459391" cy="720700"/>
          </a:xfrm>
          <a:prstGeom prst="rect">
            <a:avLst/>
          </a:prstGeom>
          <a:solidFill>
            <a:srgbClr val="4F81BD"/>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On-premise service to expose to one or more LOB targets to Cloud</a:t>
            </a:r>
          </a:p>
        </p:txBody>
      </p:sp>
      <p:sp>
        <p:nvSpPr>
          <p:cNvPr id="16" name="Content Placeholder 5"/>
          <p:cNvSpPr txBox="1">
            <a:spLocks/>
          </p:cNvSpPr>
          <p:nvPr/>
        </p:nvSpPr>
        <p:spPr>
          <a:xfrm>
            <a:off x="3678349" y="1885155"/>
            <a:ext cx="2459391" cy="720700"/>
          </a:xfrm>
          <a:prstGeom prst="rect">
            <a:avLst/>
          </a:prstGeom>
          <a:solidFill>
            <a:srgbClr val="C00000"/>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spc="-70" dirty="0">
                <a:gradFill>
                  <a:gsLst>
                    <a:gs pos="0">
                      <a:srgbClr val="FFFFFF"/>
                    </a:gs>
                    <a:gs pos="86000">
                      <a:srgbClr val="FFFFFF"/>
                    </a:gs>
                  </a:gsLst>
                  <a:lin ang="5400000" scaled="0"/>
                </a:gradFill>
                <a:latin typeface="Segoe UI Light" pitchFamily="34" charset="0"/>
              </a:rPr>
              <a:t>Simple and easy-to-use configuration experience using Visual Studio’s Server Explorer</a:t>
            </a:r>
          </a:p>
        </p:txBody>
      </p:sp>
      <p:sp>
        <p:nvSpPr>
          <p:cNvPr id="17" name="Content Placeholder 2"/>
          <p:cNvSpPr txBox="1">
            <a:spLocks/>
          </p:cNvSpPr>
          <p:nvPr/>
        </p:nvSpPr>
        <p:spPr>
          <a:xfrm>
            <a:off x="3678349" y="3493869"/>
            <a:ext cx="3174634" cy="1071062"/>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rgbClr val="3397D3"/>
                </a:solidFill>
                <a:latin typeface="Segoe UI Light" pitchFamily="34" charset="0"/>
              </a:defRPr>
            </a:lvl1pPr>
            <a:lvl2pPr marL="855663" indent="-395288" defTabSz="914363">
              <a:lnSpc>
                <a:spcPct val="90000"/>
              </a:lnSpc>
              <a:spcBef>
                <a:spcPct val="20000"/>
              </a:spcBef>
              <a:buSzPct val="90000"/>
              <a:buFontTx/>
              <a:buBlip>
                <a:blip r:embed="rId4"/>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4"/>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4"/>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4"/>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solidFill>
                  <a:schemeClr val="tx1">
                    <a:lumMod val="75000"/>
                    <a:lumOff val="25000"/>
                  </a:schemeClr>
                </a:solidFill>
              </a:rPr>
              <a:t>SQL Server</a:t>
            </a:r>
          </a:p>
          <a:p>
            <a:r>
              <a:rPr lang="en-US" dirty="0">
                <a:solidFill>
                  <a:schemeClr val="tx1">
                    <a:lumMod val="75000"/>
                    <a:lumOff val="25000"/>
                  </a:schemeClr>
                </a:solidFill>
              </a:rPr>
              <a:t>Oracle DB</a:t>
            </a:r>
          </a:p>
          <a:p>
            <a:r>
              <a:rPr lang="en-US" dirty="0">
                <a:solidFill>
                  <a:schemeClr val="tx1">
                    <a:lumMod val="75000"/>
                    <a:lumOff val="25000"/>
                  </a:schemeClr>
                </a:solidFill>
              </a:rPr>
              <a:t>Oracle E-business suite</a:t>
            </a:r>
          </a:p>
          <a:p>
            <a:r>
              <a:rPr lang="en-US" dirty="0">
                <a:solidFill>
                  <a:schemeClr val="tx1">
                    <a:lumMod val="75000"/>
                    <a:lumOff val="25000"/>
                  </a:schemeClr>
                </a:solidFill>
              </a:rPr>
              <a:t>SAP</a:t>
            </a:r>
          </a:p>
          <a:p>
            <a:r>
              <a:rPr lang="en-US" dirty="0">
                <a:solidFill>
                  <a:schemeClr val="tx1">
                    <a:lumMod val="75000"/>
                    <a:lumOff val="25000"/>
                  </a:schemeClr>
                </a:solidFill>
              </a:rPr>
              <a:t>Seibel eBusiness Applications</a:t>
            </a:r>
          </a:p>
        </p:txBody>
      </p:sp>
      <p:sp>
        <p:nvSpPr>
          <p:cNvPr id="18" name="Content Placeholder 5"/>
          <p:cNvSpPr txBox="1">
            <a:spLocks/>
          </p:cNvSpPr>
          <p:nvPr/>
        </p:nvSpPr>
        <p:spPr>
          <a:xfrm>
            <a:off x="6371626" y="1087643"/>
            <a:ext cx="2459391" cy="720700"/>
          </a:xfrm>
          <a:prstGeom prst="rect">
            <a:avLst/>
          </a:prstGeom>
          <a:solidFill>
            <a:srgbClr val="F79646"/>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Contracts for each LOB can be exposed separately</a:t>
            </a:r>
          </a:p>
        </p:txBody>
      </p:sp>
      <p:sp>
        <p:nvSpPr>
          <p:cNvPr id="19" name="Content Placeholder 5"/>
          <p:cNvSpPr txBox="1">
            <a:spLocks/>
          </p:cNvSpPr>
          <p:nvPr/>
        </p:nvSpPr>
        <p:spPr>
          <a:xfrm>
            <a:off x="6368184" y="1862344"/>
            <a:ext cx="2459391" cy="720700"/>
          </a:xfrm>
          <a:prstGeom prst="rect">
            <a:avLst/>
          </a:prstGeom>
          <a:solidFill>
            <a:srgbClr val="8064A2"/>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Power-shell command-lets to manage the service</a:t>
            </a:r>
          </a:p>
        </p:txBody>
      </p:sp>
      <p:sp>
        <p:nvSpPr>
          <p:cNvPr id="20" name="Content Placeholder 5"/>
          <p:cNvSpPr txBox="1">
            <a:spLocks/>
          </p:cNvSpPr>
          <p:nvPr/>
        </p:nvSpPr>
        <p:spPr>
          <a:xfrm>
            <a:off x="3678349" y="2672555"/>
            <a:ext cx="2459391" cy="720700"/>
          </a:xfrm>
          <a:prstGeom prst="rect">
            <a:avLst/>
          </a:prstGeom>
          <a:solidFill>
            <a:srgbClr val="9BBB59"/>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Lob targets supported:</a:t>
            </a:r>
          </a:p>
        </p:txBody>
      </p:sp>
      <p:sp>
        <p:nvSpPr>
          <p:cNvPr id="21" name="Content Placeholder 5"/>
          <p:cNvSpPr txBox="1">
            <a:spLocks/>
          </p:cNvSpPr>
          <p:nvPr/>
        </p:nvSpPr>
        <p:spPr>
          <a:xfrm>
            <a:off x="6368184" y="2649744"/>
            <a:ext cx="2459391" cy="720700"/>
          </a:xfrm>
          <a:prstGeom prst="rect">
            <a:avLst/>
          </a:prstGeom>
          <a:solidFill>
            <a:srgbClr val="31859C"/>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spc="-70" dirty="0">
                <a:gradFill>
                  <a:gsLst>
                    <a:gs pos="0">
                      <a:srgbClr val="FFFFFF"/>
                    </a:gs>
                    <a:gs pos="86000">
                      <a:srgbClr val="FFFFFF"/>
                    </a:gs>
                  </a:gsLst>
                  <a:lin ang="5400000" scaled="0"/>
                </a:gradFill>
                <a:latin typeface="Segoe UI Light" pitchFamily="34" charset="0"/>
              </a:rPr>
              <a:t>Service Bus adapter features</a:t>
            </a:r>
          </a:p>
        </p:txBody>
      </p:sp>
    </p:spTree>
    <p:extLst>
      <p:ext uri="{BB962C8B-B14F-4D97-AF65-F5344CB8AC3E}">
        <p14:creationId xmlns:p14="http://schemas.microsoft.com/office/powerpoint/2010/main" val="168232983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EDI Capabilities</a:t>
            </a:r>
            <a:endParaRPr lang="pt-PT" dirty="0"/>
          </a:p>
        </p:txBody>
      </p:sp>
      <p:sp>
        <p:nvSpPr>
          <p:cNvPr id="8" name="Footer Placeholder 7"/>
          <p:cNvSpPr>
            <a:spLocks noGrp="1"/>
          </p:cNvSpPr>
          <p:nvPr>
            <p:ph type="ftr" sz="quarter" idx="13"/>
          </p:nvPr>
        </p:nvSpPr>
        <p:spPr/>
        <p:txBody>
          <a:bodyPr/>
          <a:lstStyle/>
          <a:p>
            <a:r>
              <a:rPr lang="pt-PT" smtClean="0"/>
              <a:t>www.devscope.net</a:t>
            </a:r>
            <a:endParaRPr lang="pt-PT" dirty="0"/>
          </a:p>
        </p:txBody>
      </p:sp>
      <p:sp>
        <p:nvSpPr>
          <p:cNvPr id="7" name="Slide Number Placeholder 6"/>
          <p:cNvSpPr>
            <a:spLocks noGrp="1"/>
          </p:cNvSpPr>
          <p:nvPr>
            <p:ph type="sldNum" sz="quarter" idx="14"/>
          </p:nvPr>
        </p:nvSpPr>
        <p:spPr/>
        <p:txBody>
          <a:bodyPr/>
          <a:lstStyle/>
          <a:p>
            <a:fld id="{406BA5C3-4A3D-4FA7-8EA0-AB15012EA744}" type="slidenum">
              <a:rPr lang="pt-PT" noProof="0" smtClean="0"/>
              <a:pPr/>
              <a:t>29</a:t>
            </a:fld>
            <a:endParaRPr lang="pt-PT" noProof="0"/>
          </a:p>
        </p:txBody>
      </p:sp>
      <p:sp>
        <p:nvSpPr>
          <p:cNvPr id="5" name="Rectangle 4"/>
          <p:cNvSpPr/>
          <p:nvPr/>
        </p:nvSpPr>
        <p:spPr bwMode="auto">
          <a:xfrm>
            <a:off x="568067" y="1329456"/>
            <a:ext cx="2556039" cy="475864"/>
          </a:xfrm>
          <a:prstGeom prst="rect">
            <a:avLst/>
          </a:prstGeom>
          <a:solidFill>
            <a:srgbClr val="6BBB46"/>
          </a:solidFill>
        </p:spPr>
        <p:txBody>
          <a:bodyPr vert="horz" wrap="square" lIns="91440" tIns="91440" rIns="91440" bIns="91440" rtlCol="0" anchor="ctr" anchorCtr="0">
            <a:noAutofit/>
          </a:bodyPr>
          <a:lstStyle/>
          <a:p>
            <a:pPr>
              <a:lnSpc>
                <a:spcPct val="90000"/>
              </a:lnSpc>
              <a:spcBef>
                <a:spcPct val="20000"/>
              </a:spcBef>
              <a:buSzPct val="90000"/>
            </a:pPr>
            <a:r>
              <a:rPr lang="en-US" b="1" spc="-70" dirty="0">
                <a:gradFill>
                  <a:gsLst>
                    <a:gs pos="0">
                      <a:srgbClr val="FFFFFF"/>
                    </a:gs>
                    <a:gs pos="86000">
                      <a:srgbClr val="FFFFFF"/>
                    </a:gs>
                  </a:gsLst>
                  <a:lin ang="5400000" scaled="0"/>
                </a:gradFill>
                <a:latin typeface="Segoe UI Light" pitchFamily="34" charset="0"/>
              </a:rPr>
              <a:t>Platform for B2B</a:t>
            </a:r>
          </a:p>
        </p:txBody>
      </p:sp>
      <p:sp>
        <p:nvSpPr>
          <p:cNvPr id="9" name="TextBox 8"/>
          <p:cNvSpPr txBox="1"/>
          <p:nvPr/>
        </p:nvSpPr>
        <p:spPr>
          <a:xfrm>
            <a:off x="568065" y="4041875"/>
            <a:ext cx="2556039" cy="492443"/>
          </a:xfrm>
          <a:prstGeom prst="rect">
            <a:avLst/>
          </a:prstGeom>
          <a:noFill/>
        </p:spPr>
        <p:txBody>
          <a:bodyPr wrap="square" lIns="0" tIns="0" rIns="0" bIns="0" rtlCol="0">
            <a:spAutoFit/>
          </a:bodyPr>
          <a:lstStyle>
            <a:defPPr>
              <a:defRPr lang="en-US"/>
            </a:defPPr>
            <a:lvl1pPr marL="285750" indent="-285750">
              <a:lnSpc>
                <a:spcPct val="90000"/>
              </a:lnSpc>
              <a:spcBef>
                <a:spcPct val="20000"/>
              </a:spcBef>
              <a:buSzPct val="90000"/>
              <a:buFont typeface="Arial" pitchFamily="34" charset="0"/>
              <a:buChar char="•"/>
              <a:defRPr sz="1600" spc="-30">
                <a:solidFill>
                  <a:srgbClr val="3397D3"/>
                </a:solidFill>
                <a:latin typeface="Segoe UI Light" pitchFamily="34" charset="0"/>
              </a:defRPr>
            </a:lvl1pPr>
          </a:lstStyle>
          <a:p>
            <a:r>
              <a:rPr lang="en-US" dirty="0"/>
              <a:t>EDI Bridges</a:t>
            </a:r>
          </a:p>
          <a:p>
            <a:r>
              <a:rPr lang="en-US" dirty="0"/>
              <a:t>EDI Portal</a:t>
            </a:r>
          </a:p>
        </p:txBody>
      </p:sp>
      <p:sp>
        <p:nvSpPr>
          <p:cNvPr id="10" name="Rectangle 9"/>
          <p:cNvSpPr/>
          <p:nvPr/>
        </p:nvSpPr>
        <p:spPr bwMode="auto">
          <a:xfrm>
            <a:off x="361950" y="1100101"/>
            <a:ext cx="2940050" cy="3476625"/>
          </a:xfrm>
          <a:prstGeom prst="rect">
            <a:avLst/>
          </a:prstGeom>
          <a:noFill/>
          <a:ln w="38100">
            <a:solidFill>
              <a:srgbClr val="92D05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ea typeface="Segoe UI" pitchFamily="34" charset="0"/>
              <a:cs typeface="Segoe UI" pitchFamily="34" charset="0"/>
            </a:endParaRPr>
          </a:p>
        </p:txBody>
      </p:sp>
      <p:sp>
        <p:nvSpPr>
          <p:cNvPr id="11" name="Rectangle 10"/>
          <p:cNvSpPr/>
          <p:nvPr/>
        </p:nvSpPr>
        <p:spPr bwMode="auto">
          <a:xfrm>
            <a:off x="564531" y="3808703"/>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latin typeface="Segoe UI Light" pitchFamily="34" charset="0"/>
            </a:endParaRPr>
          </a:p>
        </p:txBody>
      </p:sp>
      <p:sp>
        <p:nvSpPr>
          <p:cNvPr id="12" name="Rectangle 11"/>
          <p:cNvSpPr/>
          <p:nvPr/>
        </p:nvSpPr>
        <p:spPr bwMode="auto">
          <a:xfrm>
            <a:off x="564531" y="3808703"/>
            <a:ext cx="2556039" cy="106803"/>
          </a:xfrm>
          <a:prstGeom prst="rect">
            <a:avLst/>
          </a:prstGeom>
          <a:solidFill>
            <a:schemeClr val="accent3">
              <a:lumMod val="60000"/>
              <a:lumOff val="40000"/>
            </a:schemeClr>
          </a:solidFill>
        </p:spPr>
        <p:txBody>
          <a:bodyPr vert="horz" wrap="square" lIns="91440" tIns="91440" rIns="91440" bIns="91440" rtlCol="0" anchor="ctr" anchorCtr="0">
            <a:noAutofit/>
          </a:bodyPr>
          <a:lstStyle/>
          <a:p>
            <a:pPr>
              <a:lnSpc>
                <a:spcPct val="90000"/>
              </a:lnSpc>
              <a:spcBef>
                <a:spcPct val="20000"/>
              </a:spcBef>
              <a:buSzPct val="90000"/>
            </a:pPr>
            <a:endParaRPr lang="en-US" sz="2400" spc="-70" dirty="0">
              <a:gradFill>
                <a:gsLst>
                  <a:gs pos="0">
                    <a:srgbClr val="FFFFFF"/>
                  </a:gs>
                  <a:gs pos="86000">
                    <a:srgbClr val="FFFFFF"/>
                  </a:gs>
                </a:gsLst>
                <a:lin ang="5400000" scaled="0"/>
              </a:gradFill>
            </a:endParaRPr>
          </a:p>
        </p:txBody>
      </p:sp>
      <p:sp>
        <p:nvSpPr>
          <p:cNvPr id="13" name="TextBox 12"/>
          <p:cNvSpPr txBox="1"/>
          <p:nvPr/>
        </p:nvSpPr>
        <p:spPr>
          <a:xfrm>
            <a:off x="568067" y="1973255"/>
            <a:ext cx="2559571" cy="818686"/>
          </a:xfrm>
          <a:prstGeom prst="rect">
            <a:avLst/>
          </a:prstGeom>
          <a:noFill/>
        </p:spPr>
        <p:txBody>
          <a:bodyPr wrap="square" lIns="0" tIns="0" rIns="0" bIns="0" rtlCol="0">
            <a:spAutoFit/>
          </a:bodyPr>
          <a:lstStyle>
            <a:defPPr>
              <a:defRPr lang="en-US"/>
            </a:defPPr>
            <a:lvl1pPr marL="285750" indent="-285750">
              <a:lnSpc>
                <a:spcPct val="90000"/>
              </a:lnSpc>
              <a:spcBef>
                <a:spcPct val="20000"/>
              </a:spcBef>
              <a:buClr>
                <a:schemeClr val="accent6"/>
              </a:buClr>
              <a:buSzPct val="90000"/>
              <a:buFont typeface="Arial" pitchFamily="34" charset="0"/>
              <a:buChar char="•"/>
              <a:defRPr sz="1400" spc="-30">
                <a:solidFill>
                  <a:schemeClr val="tx1">
                    <a:lumMod val="75000"/>
                    <a:lumOff val="25000"/>
                  </a:schemeClr>
                </a:solidFill>
                <a:latin typeface="Segoe UI Light" pitchFamily="34" charset="0"/>
              </a:defRPr>
            </a:lvl1pPr>
          </a:lstStyle>
          <a:p>
            <a:r>
              <a:rPr lang="en-US" dirty="0"/>
              <a:t>Scalable EDI bridges for X12 and AS2</a:t>
            </a:r>
          </a:p>
          <a:p>
            <a:r>
              <a:rPr lang="en-US" dirty="0"/>
              <a:t>EDI Portal for agreement management and tracking</a:t>
            </a:r>
          </a:p>
        </p:txBody>
      </p:sp>
      <p:grpSp>
        <p:nvGrpSpPr>
          <p:cNvPr id="14" name="Group 13"/>
          <p:cNvGrpSpPr/>
          <p:nvPr/>
        </p:nvGrpSpPr>
        <p:grpSpPr>
          <a:xfrm>
            <a:off x="3695579" y="1082577"/>
            <a:ext cx="5577840" cy="2407633"/>
            <a:chOff x="6177523" y="1447799"/>
            <a:chExt cx="5498917" cy="2407633"/>
          </a:xfrm>
        </p:grpSpPr>
        <p:sp>
          <p:nvSpPr>
            <p:cNvPr id="15" name="Content Placeholder 5"/>
            <p:cNvSpPr txBox="1">
              <a:spLocks/>
            </p:cNvSpPr>
            <p:nvPr/>
          </p:nvSpPr>
          <p:spPr>
            <a:xfrm>
              <a:off x="6177524" y="1447799"/>
              <a:ext cx="4798972" cy="720700"/>
            </a:xfrm>
            <a:prstGeom prst="rect">
              <a:avLst/>
            </a:prstGeom>
            <a:solidFill>
              <a:srgbClr val="4F81BD"/>
            </a:solidFill>
          </p:spPr>
          <p:txBody>
            <a:bodyPr vert="horz" wrap="square" lIns="91440" tIns="91440" rIns="0" bIns="91440" rtlCol="0" anchor="ctr" anchorCtr="0">
              <a:no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b="1" spc="-70" dirty="0">
                  <a:gradFill>
                    <a:gsLst>
                      <a:gs pos="0">
                        <a:srgbClr val="FFFFFF"/>
                      </a:gs>
                      <a:gs pos="86000">
                        <a:srgbClr val="FFFFFF"/>
                      </a:gs>
                    </a:gsLst>
                    <a:lin ang="5400000" scaled="0"/>
                  </a:gradFill>
                  <a:latin typeface="Segoe UI Light" pitchFamily="34" charset="0"/>
                </a:rPr>
                <a:t>EDI Bridge</a:t>
              </a:r>
            </a:p>
          </p:txBody>
        </p:sp>
        <p:sp>
          <p:nvSpPr>
            <p:cNvPr id="16" name="Content Placeholder 2"/>
            <p:cNvSpPr txBox="1">
              <a:spLocks/>
            </p:cNvSpPr>
            <p:nvPr/>
          </p:nvSpPr>
          <p:spPr>
            <a:xfrm>
              <a:off x="6177523" y="2174972"/>
              <a:ext cx="5498917" cy="1680460"/>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chemeClr val="tx1">
                      <a:lumMod val="75000"/>
                      <a:lumOff val="25000"/>
                    </a:schemeClr>
                  </a:solidFill>
                  <a:latin typeface="Segoe UI Light" pitchFamily="34" charset="0"/>
                </a:defRPr>
              </a:lvl1pPr>
              <a:lvl2pPr marL="855663" indent="-395288" defTabSz="914363">
                <a:lnSpc>
                  <a:spcPct val="90000"/>
                </a:lnSpc>
                <a:spcBef>
                  <a:spcPct val="20000"/>
                </a:spcBef>
                <a:buSzPct val="90000"/>
                <a:buFontTx/>
                <a:buBlip>
                  <a:blip r:embed="rId4"/>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4"/>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4"/>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4"/>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Support AS2 and FTP as transport</a:t>
              </a:r>
            </a:p>
            <a:p>
              <a:r>
                <a:rPr lang="en-US" dirty="0"/>
                <a:t>Process X12 messages </a:t>
              </a:r>
              <a:r>
                <a:rPr lang="en-US" dirty="0" err="1"/>
                <a:t>upto</a:t>
              </a:r>
              <a:r>
                <a:rPr lang="en-US" dirty="0"/>
                <a:t> 5030</a:t>
              </a:r>
            </a:p>
            <a:p>
              <a:r>
                <a:rPr lang="en-US" dirty="0"/>
                <a:t>Generate and process MDN, TA1, 997</a:t>
              </a:r>
            </a:p>
            <a:p>
              <a:r>
                <a:rPr lang="en-US" dirty="0"/>
                <a:t>Archiving</a:t>
              </a:r>
            </a:p>
            <a:p>
              <a:r>
                <a:rPr lang="en-US" dirty="0"/>
                <a:t>Batching</a:t>
              </a:r>
            </a:p>
            <a:p>
              <a:r>
                <a:rPr lang="en-US" dirty="0" smtClean="0"/>
                <a:t>Tracking</a:t>
              </a:r>
              <a:endParaRPr lang="pt-PT" dirty="0" smtClean="0"/>
            </a:p>
            <a:p>
              <a:r>
                <a:rPr lang="en-US" dirty="0"/>
                <a:t>Support for EDIFACT</a:t>
              </a:r>
            </a:p>
            <a:p>
              <a:pPr marL="0" indent="0">
                <a:buNone/>
              </a:pPr>
              <a:endParaRPr lang="en-US" dirty="0" smtClean="0"/>
            </a:p>
          </p:txBody>
        </p:sp>
      </p:grpSp>
      <p:grpSp>
        <p:nvGrpSpPr>
          <p:cNvPr id="17" name="Group 16"/>
          <p:cNvGrpSpPr/>
          <p:nvPr/>
        </p:nvGrpSpPr>
        <p:grpSpPr>
          <a:xfrm>
            <a:off x="3695580" y="3333750"/>
            <a:ext cx="5577840" cy="1566430"/>
            <a:chOff x="6177523" y="1447799"/>
            <a:chExt cx="5498917" cy="1566430"/>
          </a:xfrm>
        </p:grpSpPr>
        <p:sp>
          <p:nvSpPr>
            <p:cNvPr id="18" name="Content Placeholder 5"/>
            <p:cNvSpPr txBox="1">
              <a:spLocks/>
            </p:cNvSpPr>
            <p:nvPr/>
          </p:nvSpPr>
          <p:spPr>
            <a:xfrm>
              <a:off x="6177524" y="1447799"/>
              <a:ext cx="4798972" cy="702572"/>
            </a:xfrm>
            <a:prstGeom prst="rect">
              <a:avLst/>
            </a:prstGeom>
            <a:solidFill>
              <a:srgbClr val="C00000"/>
            </a:solidFill>
          </p:spPr>
          <p:txBody>
            <a:bodyPr vert="horz" wrap="square" lIns="91440" tIns="91440" rIns="91440" bIns="91440" rtlCol="0" anchor="ctr" anchorCtr="0">
              <a:no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1600" b="1" spc="-70" dirty="0">
                  <a:gradFill>
                    <a:gsLst>
                      <a:gs pos="0">
                        <a:srgbClr val="FFFFFF"/>
                      </a:gs>
                      <a:gs pos="86000">
                        <a:srgbClr val="FFFFFF"/>
                      </a:gs>
                    </a:gsLst>
                    <a:lin ang="5400000" scaled="0"/>
                  </a:gradFill>
                  <a:latin typeface="Segoe UI Light" pitchFamily="34" charset="0"/>
                </a:rPr>
                <a:t>EDI Portal</a:t>
              </a:r>
            </a:p>
          </p:txBody>
        </p:sp>
        <p:sp>
          <p:nvSpPr>
            <p:cNvPr id="19" name="Content Placeholder 2"/>
            <p:cNvSpPr txBox="1">
              <a:spLocks/>
            </p:cNvSpPr>
            <p:nvPr/>
          </p:nvSpPr>
          <p:spPr>
            <a:xfrm>
              <a:off x="6177523" y="2146299"/>
              <a:ext cx="5498917" cy="867930"/>
            </a:xfrm>
            <a:prstGeom prst="rect">
              <a:avLst/>
            </a:prstGeom>
          </p:spPr>
          <p:txBody>
            <a:bodyPr vert="horz" wrap="square" lIns="0" tIns="91440" rIns="0" bIns="0" rtlCol="0">
              <a:spAutoFit/>
            </a:bodyPr>
            <a:lstStyle>
              <a:defPPr>
                <a:defRPr lang="en-US"/>
              </a:defPPr>
              <a:lvl1pPr marL="171450" indent="-171450" defTabSz="914363">
                <a:lnSpc>
                  <a:spcPct val="90000"/>
                </a:lnSpc>
                <a:spcBef>
                  <a:spcPct val="20000"/>
                </a:spcBef>
                <a:buSzPct val="90000"/>
                <a:buFont typeface="Arial" pitchFamily="34" charset="0"/>
                <a:buChar char="•"/>
                <a:defRPr sz="1200" spc="-30">
                  <a:solidFill>
                    <a:schemeClr val="tx1">
                      <a:lumMod val="75000"/>
                      <a:lumOff val="25000"/>
                    </a:schemeClr>
                  </a:solidFill>
                  <a:latin typeface="Segoe UI Light" pitchFamily="34" charset="0"/>
                </a:defRPr>
              </a:lvl1pPr>
              <a:lvl2pPr marL="855663" indent="-395288" defTabSz="914363">
                <a:lnSpc>
                  <a:spcPct val="90000"/>
                </a:lnSpc>
                <a:spcBef>
                  <a:spcPct val="20000"/>
                </a:spcBef>
                <a:buSzPct val="90000"/>
                <a:buFontTx/>
                <a:buBlip>
                  <a:blip r:embed="rId4"/>
                </a:buBlip>
                <a:defRPr sz="2800">
                  <a:gradFill>
                    <a:gsLst>
                      <a:gs pos="0">
                        <a:schemeClr val="tx1"/>
                      </a:gs>
                      <a:gs pos="86000">
                        <a:schemeClr val="tx1"/>
                      </a:gs>
                    </a:gsLst>
                    <a:lin ang="5400000" scaled="0"/>
                  </a:gradFill>
                </a:defRPr>
              </a:lvl2pPr>
              <a:lvl3pPr marL="1258888" indent="-403225" defTabSz="914363">
                <a:lnSpc>
                  <a:spcPct val="90000"/>
                </a:lnSpc>
                <a:spcBef>
                  <a:spcPct val="20000"/>
                </a:spcBef>
                <a:buSzPct val="90000"/>
                <a:buFontTx/>
                <a:buBlip>
                  <a:blip r:embed="rId4"/>
                </a:buBlip>
                <a:defRPr sz="2400">
                  <a:gradFill>
                    <a:gsLst>
                      <a:gs pos="0">
                        <a:schemeClr val="tx1"/>
                      </a:gs>
                      <a:gs pos="86000">
                        <a:schemeClr val="tx1"/>
                      </a:gs>
                    </a:gsLst>
                    <a:lin ang="5400000" scaled="0"/>
                  </a:gradFill>
                </a:defRPr>
              </a:lvl3pPr>
              <a:lvl4pPr marL="1604963" indent="-346075" defTabSz="914363">
                <a:lnSpc>
                  <a:spcPct val="90000"/>
                </a:lnSpc>
                <a:spcBef>
                  <a:spcPct val="20000"/>
                </a:spcBef>
                <a:buSzPct val="90000"/>
                <a:buFontTx/>
                <a:buBlip>
                  <a:blip r:embed="rId4"/>
                </a:buBlip>
                <a:defRPr sz="2000">
                  <a:gradFill>
                    <a:gsLst>
                      <a:gs pos="0">
                        <a:schemeClr val="tx1"/>
                      </a:gs>
                      <a:gs pos="86000">
                        <a:schemeClr val="tx1"/>
                      </a:gs>
                    </a:gsLst>
                    <a:lin ang="5400000" scaled="0"/>
                  </a:gradFill>
                </a:defRPr>
              </a:lvl4pPr>
              <a:lvl5pPr marL="1941513" indent="-336550" defTabSz="914363">
                <a:lnSpc>
                  <a:spcPct val="90000"/>
                </a:lnSpc>
                <a:spcBef>
                  <a:spcPct val="20000"/>
                </a:spcBef>
                <a:buSzPct val="90000"/>
                <a:buFontTx/>
                <a:buBlip>
                  <a:blip r:embed="rId4"/>
                </a:buBlip>
                <a:defRPr sz="2000">
                  <a:gradFill>
                    <a:gsLst>
                      <a:gs pos="0">
                        <a:schemeClr val="tx1"/>
                      </a:gs>
                      <a:gs pos="8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Metro UI for managing trading partners</a:t>
              </a:r>
            </a:p>
            <a:p>
              <a:r>
                <a:rPr lang="en-US" dirty="0"/>
                <a:t>Manage &amp; Monitor AS2, X12 agreements</a:t>
              </a:r>
            </a:p>
            <a:p>
              <a:r>
                <a:rPr lang="en-US" dirty="0"/>
                <a:t>View Resources like Transforms, Schemas, Certificates</a:t>
              </a:r>
            </a:p>
            <a:p>
              <a:r>
                <a:rPr lang="en-US" dirty="0"/>
                <a:t>Delete, Redeployment of agreements</a:t>
              </a:r>
            </a:p>
          </p:txBody>
        </p:sp>
      </p:grpSp>
    </p:spTree>
    <p:extLst>
      <p:ext uri="{BB962C8B-B14F-4D97-AF65-F5344CB8AC3E}">
        <p14:creationId xmlns:p14="http://schemas.microsoft.com/office/powerpoint/2010/main" val="1682329839"/>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8"/>
          <p:cNvSpPr>
            <a:spLocks noGrp="1"/>
          </p:cNvSpPr>
          <p:nvPr>
            <p:ph type="ftr" sz="quarter" idx="13"/>
          </p:nvPr>
        </p:nvSpPr>
        <p:spPr/>
        <p:txBody>
          <a:bodyPr/>
          <a:lstStyle/>
          <a:p>
            <a:r>
              <a:rPr lang="pt-PT" noProof="0" dirty="0" smtClean="0"/>
              <a:t>www.devscope.net</a:t>
            </a:r>
            <a:endParaRPr lang="pt-PT" noProof="0" dirty="0"/>
          </a:p>
        </p:txBody>
      </p:sp>
      <p:sp>
        <p:nvSpPr>
          <p:cNvPr id="9" name="Slide Number Placeholder 8"/>
          <p:cNvSpPr>
            <a:spLocks noGrp="1"/>
          </p:cNvSpPr>
          <p:nvPr>
            <p:ph type="sldNum" sz="quarter" idx="14"/>
          </p:nvPr>
        </p:nvSpPr>
        <p:spPr/>
        <p:txBody>
          <a:bodyPr/>
          <a:lstStyle/>
          <a:p>
            <a:fld id="{406BA5C3-4A3D-4FA7-8EA0-AB15012EA744}" type="slidenum">
              <a:rPr lang="pt-PT" noProof="0" smtClean="0"/>
              <a:pPr/>
              <a:t>3</a:t>
            </a:fld>
            <a:endParaRPr lang="pt-PT" noProof="0" dirty="0"/>
          </a:p>
        </p:txBody>
      </p:sp>
      <p:sp>
        <p:nvSpPr>
          <p:cNvPr id="10" name="Content Placeholder 6"/>
          <p:cNvSpPr>
            <a:spLocks noGrp="1"/>
          </p:cNvSpPr>
          <p:nvPr>
            <p:ph type="body" sz="quarter" idx="10"/>
          </p:nvPr>
        </p:nvSpPr>
        <p:spPr>
          <a:xfrm>
            <a:off x="590259" y="1415756"/>
            <a:ext cx="8363938" cy="3289593"/>
          </a:xfrm>
        </p:spPr>
        <p:txBody>
          <a:bodyPr/>
          <a:lstStyle/>
          <a:p>
            <a:r>
              <a:rPr lang="en-US" dirty="0"/>
              <a:t>Introduction - Microsoft integration stack</a:t>
            </a:r>
            <a:endParaRPr lang="en-US" dirty="0" smtClean="0"/>
          </a:p>
          <a:p>
            <a:r>
              <a:rPr lang="en-US" dirty="0" smtClean="0"/>
              <a:t>Windows Azure </a:t>
            </a:r>
            <a:r>
              <a:rPr lang="en-US" dirty="0"/>
              <a:t>Service Bus overview</a:t>
            </a:r>
            <a:endParaRPr lang="en-US" dirty="0" smtClean="0"/>
          </a:p>
          <a:p>
            <a:r>
              <a:rPr lang="en-US" dirty="0" smtClean="0"/>
              <a:t>Windows Azure Service </a:t>
            </a:r>
            <a:r>
              <a:rPr lang="en-US" dirty="0"/>
              <a:t>Bus EAI and EDI Labs </a:t>
            </a:r>
            <a:r>
              <a:rPr lang="en-US" dirty="0" smtClean="0"/>
              <a:t>SDK</a:t>
            </a:r>
          </a:p>
          <a:p>
            <a:r>
              <a:rPr lang="en-US" dirty="0"/>
              <a:t>How can I get Started!</a:t>
            </a:r>
            <a:endParaRPr lang="en-US" dirty="0" smtClean="0"/>
          </a:p>
          <a:p>
            <a:r>
              <a:rPr lang="en-US" dirty="0"/>
              <a:t>What’s next</a:t>
            </a:r>
            <a:r>
              <a:rPr lang="en-US" dirty="0" smtClean="0"/>
              <a:t>?</a:t>
            </a:r>
            <a:endParaRPr lang="en-US" dirty="0"/>
          </a:p>
        </p:txBody>
      </p:sp>
      <p:sp>
        <p:nvSpPr>
          <p:cNvPr id="14" name="Slide Number Placeholder 8"/>
          <p:cNvSpPr txBox="1">
            <a:spLocks/>
          </p:cNvSpPr>
          <p:nvPr/>
        </p:nvSpPr>
        <p:spPr>
          <a:xfrm>
            <a:off x="7788757" y="4828968"/>
            <a:ext cx="2133600" cy="181182"/>
          </a:xfrm>
          <a:prstGeom prst="rect">
            <a:avLst/>
          </a:prstGeom>
        </p:spPr>
        <p:txBody>
          <a:bodyPr anchor="ctr"/>
          <a:lstStyle>
            <a:defPPr>
              <a:defRPr lang="en-US"/>
            </a:defPPr>
            <a:lvl1pPr marL="0" algn="ctr" defTabSz="914400" rtl="0" eaLnBrk="1" latinLnBrk="0" hangingPunct="1">
              <a:defRPr sz="7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6BA5C3-4A3D-4FA7-8EA0-AB15012EA744}" type="slidenum">
              <a:rPr lang="pt-PT" smtClean="0"/>
              <a:pPr/>
              <a:t>3</a:t>
            </a:fld>
            <a:endParaRPr lang="pt-PT" dirty="0"/>
          </a:p>
        </p:txBody>
      </p:sp>
      <p:sp>
        <p:nvSpPr>
          <p:cNvPr id="2" name="Title 1"/>
          <p:cNvSpPr>
            <a:spLocks noGrp="1"/>
          </p:cNvSpPr>
          <p:nvPr>
            <p:ph type="title"/>
          </p:nvPr>
        </p:nvSpPr>
        <p:spPr/>
        <p:txBody>
          <a:bodyPr/>
          <a:lstStyle/>
          <a:p>
            <a:r>
              <a:rPr lang="en-US" dirty="0"/>
              <a:t>Agenda</a:t>
            </a:r>
            <a:endParaRPr lang="pt-PT" dirty="0"/>
          </a:p>
        </p:txBody>
      </p:sp>
    </p:spTree>
    <p:extLst>
      <p:ext uri="{BB962C8B-B14F-4D97-AF65-F5344CB8AC3E}">
        <p14:creationId xmlns:p14="http://schemas.microsoft.com/office/powerpoint/2010/main" val="21656952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6" name="Subtitle 5"/>
          <p:cNvSpPr>
            <a:spLocks noGrp="1"/>
          </p:cNvSpPr>
          <p:nvPr>
            <p:ph type="subTitle" idx="1"/>
          </p:nvPr>
        </p:nvSpPr>
        <p:spPr/>
        <p:txBody>
          <a:bodyPr/>
          <a:lstStyle/>
          <a:p>
            <a:r>
              <a:rPr lang="en-US" dirty="0"/>
              <a:t>...that aren't difficult to answer!</a:t>
            </a:r>
            <a:endParaRPr lang="pt-PT" dirty="0"/>
          </a:p>
        </p:txBody>
      </p:sp>
      <p:sp>
        <p:nvSpPr>
          <p:cNvPr id="7" name="Text Placeholder 6"/>
          <p:cNvSpPr>
            <a:spLocks noGrp="1"/>
          </p:cNvSpPr>
          <p:nvPr>
            <p:ph type="body" sz="quarter" idx="10"/>
          </p:nvPr>
        </p:nvSpPr>
        <p:spPr/>
        <p:txBody>
          <a:bodyPr/>
          <a:lstStyle/>
          <a:p>
            <a:endParaRPr lang="pt-PT"/>
          </a:p>
        </p:txBody>
      </p:sp>
    </p:spTree>
    <p:extLst>
      <p:ext uri="{BB962C8B-B14F-4D97-AF65-F5344CB8AC3E}">
        <p14:creationId xmlns:p14="http://schemas.microsoft.com/office/powerpoint/2010/main" val="3329367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Text Placeholder 28"/>
          <p:cNvSpPr>
            <a:spLocks noGrp="1"/>
          </p:cNvSpPr>
          <p:nvPr>
            <p:ph type="body" sz="quarter" idx="4294967295"/>
          </p:nvPr>
        </p:nvSpPr>
        <p:spPr>
          <a:xfrm>
            <a:off x="4876801" y="361950"/>
            <a:ext cx="954087" cy="457200"/>
          </a:xfrm>
        </p:spPr>
        <p:txBody>
          <a:bodyPr/>
          <a:lstStyle/>
          <a:p>
            <a:pPr marL="0" indent="0">
              <a:buNone/>
            </a:pPr>
            <a:r>
              <a:rPr lang="en-US" dirty="0" smtClean="0">
                <a:solidFill>
                  <a:schemeClr val="bg1">
                    <a:alpha val="99000"/>
                  </a:schemeClr>
                </a:solidFill>
              </a:rPr>
              <a:t>Thanks</a:t>
            </a:r>
            <a:endParaRPr lang="en-US" dirty="0">
              <a:solidFill>
                <a:schemeClr val="bg1">
                  <a:alpha val="99000"/>
                </a:schemeClr>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2808"/>
            <a:ext cx="4114800" cy="2746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486151"/>
            <a:ext cx="1905000" cy="1266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486151"/>
            <a:ext cx="1905000" cy="1266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3486151"/>
            <a:ext cx="1905000" cy="1266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3486150"/>
            <a:ext cx="1905000" cy="12668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6800" y="985838"/>
            <a:ext cx="1392621" cy="381000"/>
          </a:xfrm>
          <a:prstGeom prst="rect">
            <a:avLst/>
          </a:prstGeom>
        </p:spPr>
      </p:pic>
    </p:spTree>
    <p:extLst>
      <p:ext uri="{BB962C8B-B14F-4D97-AF65-F5344CB8AC3E}">
        <p14:creationId xmlns:p14="http://schemas.microsoft.com/office/powerpoint/2010/main" val="273970597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p:cNvSpPr>
            <a:spLocks noGrp="1"/>
          </p:cNvSpPr>
          <p:nvPr>
            <p:ph type="body" sz="quarter" idx="10"/>
          </p:nvPr>
        </p:nvSpPr>
        <p:spPr/>
        <p:txBody>
          <a:bodyPr/>
          <a:lstStyle/>
          <a:p>
            <a:r>
              <a:rPr lang="en-US" dirty="0" smtClean="0"/>
              <a:t>Thanks</a:t>
            </a:r>
            <a:endParaRPr lang="en-US" dirty="0"/>
          </a:p>
        </p:txBody>
      </p:sp>
      <p:sp>
        <p:nvSpPr>
          <p:cNvPr id="30" name="Text Placeholder 29"/>
          <p:cNvSpPr>
            <a:spLocks noGrp="1"/>
          </p:cNvSpPr>
          <p:nvPr>
            <p:ph type="body" sz="quarter" idx="11"/>
          </p:nvPr>
        </p:nvSpPr>
        <p:spPr/>
        <p:txBody>
          <a:bodyPr/>
          <a:lstStyle/>
          <a:p>
            <a:r>
              <a:rPr lang="pt-PT" dirty="0" smtClean="0"/>
              <a:t>Sandro Pereira</a:t>
            </a:r>
            <a:endParaRPr lang="pt-PT" dirty="0"/>
          </a:p>
        </p:txBody>
      </p:sp>
      <p:sp>
        <p:nvSpPr>
          <p:cNvPr id="31" name="Text Placeholder 30"/>
          <p:cNvSpPr>
            <a:spLocks noGrp="1"/>
          </p:cNvSpPr>
          <p:nvPr>
            <p:ph type="body" sz="quarter" idx="12"/>
          </p:nvPr>
        </p:nvSpPr>
        <p:spPr/>
        <p:txBody>
          <a:bodyPr/>
          <a:lstStyle/>
          <a:p>
            <a:r>
              <a:rPr lang="pt-PT" dirty="0" smtClean="0"/>
              <a:t>sandro.pereira@devscope.net</a:t>
            </a:r>
          </a:p>
          <a:p>
            <a:r>
              <a:rPr lang="pt-PT" dirty="0"/>
              <a:t>+351 223 751 </a:t>
            </a:r>
            <a:r>
              <a:rPr lang="pt-PT" dirty="0" smtClean="0"/>
              <a:t>350</a:t>
            </a:r>
          </a:p>
          <a:p>
            <a:r>
              <a:rPr lang="pt-PT" dirty="0" smtClean="0"/>
              <a:t>www.devscope.net</a:t>
            </a:r>
            <a:endParaRPr lang="pt-PT" dirty="0"/>
          </a:p>
        </p:txBody>
      </p:sp>
      <p:sp>
        <p:nvSpPr>
          <p:cNvPr id="19" name="Text Placeholder 18"/>
          <p:cNvSpPr>
            <a:spLocks noGrp="1"/>
          </p:cNvSpPr>
          <p:nvPr>
            <p:ph type="body" sz="quarter" idx="13"/>
          </p:nvPr>
        </p:nvSpPr>
        <p:spPr/>
        <p:txBody>
          <a:bodyPr/>
          <a:lstStyle/>
          <a:p>
            <a:r>
              <a:rPr lang="en-US" dirty="0" smtClean="0"/>
              <a:t>© 2012 DevScope. All rights reserved. DevScope, SmartDocumentor, myWebDrive and other product names are or may be registered trademarks and/or trademarks in the U.S. and/or other countries. The information herein is for informational purposes only and represents the current view of DevScope as of the date of this presentation.  Because DevScope must respond to changing market conditions, it should not be interpreted to be a commitment on the part of DevScope, and DevScope cannot guarantee the accuracy of any information provided after the date of this presentation.  DEVSCOPE MAKES NO WARRANTIES, EXPRESS, IMPLIED OR STATUTORY, AS TO THE INFORMATION IN THIS PRESENTATION.</a:t>
            </a:r>
            <a:endParaRPr lang="en-US" dirty="0"/>
          </a:p>
        </p:txBody>
      </p:sp>
      <p:sp>
        <p:nvSpPr>
          <p:cNvPr id="7" name="Text Placeholder 29"/>
          <p:cNvSpPr txBox="1">
            <a:spLocks/>
          </p:cNvSpPr>
          <p:nvPr/>
        </p:nvSpPr>
        <p:spPr>
          <a:xfrm>
            <a:off x="437859" y="438150"/>
            <a:ext cx="5159955" cy="1524000"/>
          </a:xfrm>
          <a:prstGeom prst="rect">
            <a:avLst/>
          </a:prstGeom>
        </p:spPr>
        <p:txBody>
          <a:bodyPr vert="horz" wrap="square" lIns="0" tIns="0" rIns="0" bIns="0" rtlCol="0" anchor="ctr">
            <a:noAutofit/>
          </a:bodyPr>
          <a:lstStyle>
            <a:lvl1pPr marL="0" indent="0" algn="r" defTabSz="685864" rtl="0" eaLnBrk="1" latinLnBrk="0" hangingPunct="1">
              <a:lnSpc>
                <a:spcPct val="90000"/>
              </a:lnSpc>
              <a:spcBef>
                <a:spcPct val="20000"/>
              </a:spcBef>
              <a:buClr>
                <a:srgbClr val="EE700C"/>
              </a:buClr>
              <a:buSzPct val="90000"/>
              <a:buFont typeface="Arial" pitchFamily="34" charset="0"/>
              <a:buNone/>
              <a:defRPr sz="1800" kern="1200" baseline="0">
                <a:solidFill>
                  <a:schemeClr val="bg1">
                    <a:alpha val="99000"/>
                  </a:schemeClr>
                </a:solidFill>
                <a:latin typeface="Segoe UI Light" pitchFamily="34" charset="0"/>
                <a:ea typeface="+mn-ea"/>
                <a:cs typeface="+mn-cs"/>
              </a:defRPr>
            </a:lvl1pPr>
            <a:lvl2pPr marL="641833" indent="-296506" algn="l" defTabSz="685864" rtl="0" eaLnBrk="1" latinLnBrk="0" hangingPunct="1">
              <a:lnSpc>
                <a:spcPct val="90000"/>
              </a:lnSpc>
              <a:spcBef>
                <a:spcPct val="20000"/>
              </a:spcBef>
              <a:buClr>
                <a:srgbClr val="EE700C"/>
              </a:buClr>
              <a:buSzPct val="90000"/>
              <a:buFont typeface="Arial" pitchFamily="34" charset="0"/>
              <a:buChar char="•"/>
              <a:defRPr sz="1500" kern="1200">
                <a:solidFill>
                  <a:schemeClr val="tx1">
                    <a:lumMod val="75000"/>
                    <a:lumOff val="25000"/>
                    <a:alpha val="99000"/>
                  </a:schemeClr>
                </a:solidFill>
                <a:latin typeface="+mn-lt"/>
                <a:ea typeface="+mn-ea"/>
                <a:cs typeface="+mn-cs"/>
              </a:defRPr>
            </a:lvl2pPr>
            <a:lvl3pPr marL="944292" indent="-302459" algn="l" defTabSz="685864" rtl="0" eaLnBrk="1" latinLnBrk="0" hangingPunct="1">
              <a:lnSpc>
                <a:spcPct val="90000"/>
              </a:lnSpc>
              <a:spcBef>
                <a:spcPct val="20000"/>
              </a:spcBef>
              <a:buClr>
                <a:srgbClr val="EE700C"/>
              </a:buClr>
              <a:buSzPct val="90000"/>
              <a:buFont typeface="Arial" pitchFamily="34" charset="0"/>
              <a:buChar char="•"/>
              <a:defRPr sz="1400" kern="1200">
                <a:solidFill>
                  <a:schemeClr val="tx1">
                    <a:lumMod val="75000"/>
                    <a:lumOff val="25000"/>
                    <a:alpha val="99000"/>
                  </a:schemeClr>
                </a:solidFill>
                <a:latin typeface="+mn-lt"/>
                <a:ea typeface="+mn-ea"/>
                <a:cs typeface="+mn-cs"/>
              </a:defRPr>
            </a:lvl3pPr>
            <a:lvl4pPr marL="1203883" indent="-259591" algn="l" defTabSz="685864" rtl="0" eaLnBrk="1" latinLnBrk="0" hangingPunct="1">
              <a:lnSpc>
                <a:spcPct val="9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4pPr>
            <a:lvl5pPr marL="1456329" indent="-252446" algn="l" defTabSz="685864" rtl="0" eaLnBrk="1" latinLnBrk="0" hangingPunct="1">
              <a:lnSpc>
                <a:spcPct val="90000"/>
              </a:lnSpc>
              <a:spcBef>
                <a:spcPct val="20000"/>
              </a:spcBef>
              <a:buClr>
                <a:srgbClr val="EE700C"/>
              </a:buClr>
              <a:buSzPct val="90000"/>
              <a:buFont typeface="Arial" pitchFamily="34" charset="0"/>
              <a:buChar char="•"/>
              <a:defRPr sz="1200" kern="1200">
                <a:solidFill>
                  <a:schemeClr val="tx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indent="-296506" algn="l"/>
            <a:r>
              <a:rPr lang="en-US" sz="1200" dirty="0"/>
              <a:t>Blog: </a:t>
            </a:r>
            <a:r>
              <a:rPr lang="en-US" sz="1200" dirty="0">
                <a:hlinkClick r:id="rId3"/>
              </a:rPr>
              <a:t>http://</a:t>
            </a:r>
            <a:r>
              <a:rPr lang="en-US" sz="1200" dirty="0" smtClean="0">
                <a:hlinkClick r:id="rId3"/>
              </a:rPr>
              <a:t>sandroaspbiztalkblog.wordpress.com</a:t>
            </a:r>
            <a:endParaRPr lang="en-US" sz="1200" dirty="0" smtClean="0"/>
          </a:p>
          <a:p>
            <a:pPr indent="-296506" algn="l"/>
            <a:r>
              <a:rPr lang="en-US" sz="1200" dirty="0" smtClean="0"/>
              <a:t>MVP </a:t>
            </a:r>
            <a:r>
              <a:rPr lang="en-US" sz="1200" dirty="0"/>
              <a:t>Profile: </a:t>
            </a:r>
            <a:r>
              <a:rPr lang="en-US" sz="1200" dirty="0">
                <a:hlinkClick r:id="rId4"/>
              </a:rPr>
              <a:t>https://</a:t>
            </a:r>
            <a:r>
              <a:rPr lang="en-US" sz="1200" dirty="0" smtClean="0">
                <a:hlinkClick r:id="rId4"/>
              </a:rPr>
              <a:t>mvp.support.microsoft.com/profile/Sandro.Pereira</a:t>
            </a:r>
            <a:endParaRPr lang="en-US" sz="1200" dirty="0" smtClean="0"/>
          </a:p>
          <a:p>
            <a:pPr indent="-296506" algn="l"/>
            <a:r>
              <a:rPr lang="en-US" sz="1200" dirty="0"/>
              <a:t>MSDN Profile: </a:t>
            </a:r>
            <a:r>
              <a:rPr lang="en-US" sz="1200" dirty="0">
                <a:hlinkClick r:id="rId5"/>
              </a:rPr>
              <a:t>http://social.msdn.microsoft.com/profile/sandro%20pereira</a:t>
            </a:r>
            <a:r>
              <a:rPr lang="en-US" sz="1200" dirty="0" smtClean="0">
                <a:hlinkClick r:id="rId5"/>
              </a:rPr>
              <a:t>/</a:t>
            </a:r>
            <a:endParaRPr lang="en-US" sz="1200" dirty="0" smtClean="0"/>
          </a:p>
          <a:p>
            <a:pPr indent="-296506" algn="l"/>
            <a:r>
              <a:rPr lang="en-US" sz="1200" dirty="0"/>
              <a:t>Member of </a:t>
            </a:r>
            <a:r>
              <a:rPr lang="en-US" sz="1200" dirty="0" smtClean="0"/>
              <a:t>BiztalkAdminsBlogging: </a:t>
            </a:r>
            <a:r>
              <a:rPr lang="en-US" sz="1200" dirty="0">
                <a:hlinkClick r:id="rId6"/>
              </a:rPr>
              <a:t>http://www.biztalkadminsblogging.com</a:t>
            </a:r>
            <a:r>
              <a:rPr lang="en-US" sz="1200" dirty="0" smtClean="0">
                <a:hlinkClick r:id="rId6"/>
              </a:rPr>
              <a:t>/</a:t>
            </a:r>
            <a:endParaRPr lang="en-US" sz="1200" dirty="0"/>
          </a:p>
          <a:p>
            <a:pPr indent="-296506" algn="l"/>
            <a:r>
              <a:rPr lang="en-US" sz="1200" dirty="0"/>
              <a:t>Member of BizTalk Brazil Community: </a:t>
            </a:r>
            <a:r>
              <a:rPr lang="en-US" sz="1200" dirty="0">
                <a:hlinkClick r:id="rId6"/>
              </a:rPr>
              <a:t>http://www.biztalkbrasil.com.br</a:t>
            </a:r>
            <a:r>
              <a:rPr lang="en-US" sz="1200" dirty="0" smtClean="0">
                <a:hlinkClick r:id="rId6"/>
              </a:rPr>
              <a:t>/</a:t>
            </a:r>
            <a:endParaRPr lang="en-US" sz="1200" dirty="0" smtClean="0"/>
          </a:p>
          <a:p>
            <a:pPr indent="-296506" algn="l"/>
            <a:r>
              <a:rPr lang="en-US" sz="1200" dirty="0"/>
              <a:t>Member of </a:t>
            </a:r>
            <a:r>
              <a:rPr lang="en-US" sz="1200" dirty="0" smtClean="0"/>
              <a:t>NetPonto </a:t>
            </a:r>
            <a:r>
              <a:rPr lang="en-US" sz="1200" dirty="0"/>
              <a:t>Community: </a:t>
            </a:r>
            <a:r>
              <a:rPr lang="en-US" sz="1200" dirty="0">
                <a:hlinkClick r:id="rId7"/>
              </a:rPr>
              <a:t>http://netponto.org/membro/sandro-pereira</a:t>
            </a:r>
            <a:r>
              <a:rPr lang="en-US" sz="1200" dirty="0" smtClean="0">
                <a:hlinkClick r:id="rId7"/>
              </a:rPr>
              <a:t>/</a:t>
            </a:r>
            <a:endParaRPr lang="en-US" sz="1400" dirty="0"/>
          </a:p>
        </p:txBody>
      </p:sp>
    </p:spTree>
    <p:extLst>
      <p:ext uri="{BB962C8B-B14F-4D97-AF65-F5344CB8AC3E}">
        <p14:creationId xmlns:p14="http://schemas.microsoft.com/office/powerpoint/2010/main" val="277464368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Microsoft integration stack</a:t>
            </a:r>
            <a:endParaRPr lang="en-US" dirty="0"/>
          </a:p>
        </p:txBody>
      </p:sp>
      <p:sp>
        <p:nvSpPr>
          <p:cNvPr id="7" name="Subtitle 6"/>
          <p:cNvSpPr>
            <a:spLocks noGrp="1"/>
          </p:cNvSpPr>
          <p:nvPr>
            <p:ph type="subTitle" idx="1"/>
          </p:nvPr>
        </p:nvSpPr>
        <p:spPr/>
        <p:txBody>
          <a:bodyPr/>
          <a:lstStyle/>
          <a:p>
            <a:r>
              <a:rPr lang="en-US" dirty="0"/>
              <a:t>the current stack </a:t>
            </a:r>
            <a:r>
              <a:rPr lang="en-US" dirty="0" smtClean="0"/>
              <a:t>integration From </a:t>
            </a:r>
            <a:r>
              <a:rPr lang="en-US" dirty="0" err="1" smtClean="0"/>
              <a:t>microsoft</a:t>
            </a:r>
            <a:endParaRPr lang="en-US" dirty="0"/>
          </a:p>
        </p:txBody>
      </p:sp>
    </p:spTree>
    <p:extLst>
      <p:ext uri="{BB962C8B-B14F-4D97-AF65-F5344CB8AC3E}">
        <p14:creationId xmlns:p14="http://schemas.microsoft.com/office/powerpoint/2010/main" val="3313653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3"/>
          </p:nvPr>
        </p:nvSpPr>
        <p:spPr/>
        <p:txBody>
          <a:bodyPr/>
          <a:lstStyle/>
          <a:p>
            <a:r>
              <a:rPr lang="pt-PT" noProof="0" smtClean="0"/>
              <a:t>www.devscope.net</a:t>
            </a:r>
            <a:endParaRPr lang="pt-PT" noProof="0"/>
          </a:p>
        </p:txBody>
      </p:sp>
      <p:sp>
        <p:nvSpPr>
          <p:cNvPr id="9" name="Slide Number Placeholder 8"/>
          <p:cNvSpPr>
            <a:spLocks noGrp="1"/>
          </p:cNvSpPr>
          <p:nvPr>
            <p:ph type="sldNum" sz="quarter" idx="14"/>
          </p:nvPr>
        </p:nvSpPr>
        <p:spPr/>
        <p:txBody>
          <a:bodyPr/>
          <a:lstStyle/>
          <a:p>
            <a:fld id="{406BA5C3-4A3D-4FA7-8EA0-AB15012EA744}" type="slidenum">
              <a:rPr lang="pt-PT" smtClean="0"/>
              <a:pPr/>
              <a:t>5</a:t>
            </a:fld>
            <a:endParaRPr lang="pt-PT" dirty="0"/>
          </a:p>
        </p:txBody>
      </p:sp>
      <p:sp>
        <p:nvSpPr>
          <p:cNvPr id="2" name="Title 1"/>
          <p:cNvSpPr>
            <a:spLocks noGrp="1"/>
          </p:cNvSpPr>
          <p:nvPr>
            <p:ph type="title"/>
          </p:nvPr>
        </p:nvSpPr>
        <p:spPr/>
        <p:txBody>
          <a:bodyPr/>
          <a:lstStyle/>
          <a:p>
            <a:r>
              <a:rPr lang="en-US" dirty="0"/>
              <a:t>Current Microsoft integration stack</a:t>
            </a:r>
            <a:endParaRPr lang="pt-PT" dirty="0"/>
          </a:p>
        </p:txBody>
      </p:sp>
      <p:grpSp>
        <p:nvGrpSpPr>
          <p:cNvPr id="3" name="Group 2"/>
          <p:cNvGrpSpPr/>
          <p:nvPr/>
        </p:nvGrpSpPr>
        <p:grpSpPr>
          <a:xfrm>
            <a:off x="318832" y="1657351"/>
            <a:ext cx="8506336" cy="1828799"/>
            <a:chOff x="256664" y="1733550"/>
            <a:chExt cx="8506336" cy="1828799"/>
          </a:xfrm>
        </p:grpSpPr>
        <p:sp>
          <p:nvSpPr>
            <p:cNvPr id="22" name="Rectangle 21"/>
            <p:cNvSpPr/>
            <p:nvPr/>
          </p:nvSpPr>
          <p:spPr bwMode="auto">
            <a:xfrm>
              <a:off x="256664" y="1733551"/>
              <a:ext cx="1927750" cy="182879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BizTalk </a:t>
              </a:r>
              <a:r>
                <a:rPr lang="nl-NL" sz="2400" kern="0" spc="-100" dirty="0">
                  <a:gradFill>
                    <a:gsLst>
                      <a:gs pos="0">
                        <a:srgbClr val="FFFFFF"/>
                      </a:gs>
                      <a:gs pos="100000">
                        <a:srgbClr val="FFFFFF"/>
                      </a:gs>
                    </a:gsLst>
                    <a:lin ang="5400000" scaled="0"/>
                  </a:gradFill>
                  <a:latin typeface="+mj-lt"/>
                </a:rPr>
                <a:t>Server</a:t>
              </a:r>
            </a:p>
          </p:txBody>
        </p:sp>
        <p:sp>
          <p:nvSpPr>
            <p:cNvPr id="23" name="Rectangle 22"/>
            <p:cNvSpPr/>
            <p:nvPr/>
          </p:nvSpPr>
          <p:spPr bwMode="auto">
            <a:xfrm>
              <a:off x="2449525" y="1733550"/>
              <a:ext cx="1927750" cy="182879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000" kern="0" spc="-100" dirty="0">
                  <a:gradFill>
                    <a:gsLst>
                      <a:gs pos="0">
                        <a:srgbClr val="FFFFFF"/>
                      </a:gs>
                      <a:gs pos="100000">
                        <a:srgbClr val="FFFFFF"/>
                      </a:gs>
                    </a:gsLst>
                    <a:lin ang="5400000" scaled="0"/>
                  </a:gradFill>
                  <a:latin typeface="+mj-lt"/>
                </a:rPr>
                <a:t>.</a:t>
              </a:r>
              <a:r>
                <a:rPr lang="nl-NL" sz="2000" kern="0" spc="-100" dirty="0" smtClean="0">
                  <a:gradFill>
                    <a:gsLst>
                      <a:gs pos="0">
                        <a:srgbClr val="FFFFFF"/>
                      </a:gs>
                      <a:gs pos="100000">
                        <a:srgbClr val="FFFFFF"/>
                      </a:gs>
                    </a:gsLst>
                    <a:lin ang="5400000" scaled="0"/>
                  </a:gradFill>
                  <a:latin typeface="+mj-lt"/>
                </a:rPr>
                <a:t>NET/WCF/</a:t>
              </a:r>
            </a:p>
            <a:p>
              <a:pPr algn="ctr" defTabSz="914099" fontAlgn="base">
                <a:spcBef>
                  <a:spcPct val="0"/>
                </a:spcBef>
                <a:spcAft>
                  <a:spcPct val="0"/>
                </a:spcAft>
              </a:pPr>
              <a:r>
                <a:rPr lang="nl-NL" sz="2000" kern="0" spc="-100" dirty="0" smtClean="0">
                  <a:gradFill>
                    <a:gsLst>
                      <a:gs pos="0">
                        <a:srgbClr val="FFFFFF"/>
                      </a:gs>
                      <a:gs pos="100000">
                        <a:srgbClr val="FFFFFF"/>
                      </a:gs>
                    </a:gsLst>
                    <a:lin ang="5400000" scaled="0"/>
                  </a:gradFill>
                  <a:latin typeface="+mj-lt"/>
                </a:rPr>
                <a:t>AppFabric</a:t>
              </a:r>
              <a:endParaRPr lang="nl-NL" sz="3200" kern="0" spc="-100" dirty="0">
                <a:gradFill>
                  <a:gsLst>
                    <a:gs pos="0">
                      <a:srgbClr val="FFFFFF"/>
                    </a:gs>
                    <a:gs pos="100000">
                      <a:srgbClr val="FFFFFF"/>
                    </a:gs>
                  </a:gsLst>
                  <a:lin ang="5400000" scaled="0"/>
                </a:gradFill>
                <a:latin typeface="+mj-lt"/>
              </a:endParaRPr>
            </a:p>
          </p:txBody>
        </p:sp>
        <p:sp>
          <p:nvSpPr>
            <p:cNvPr id="24" name="Rectangle 23"/>
            <p:cNvSpPr/>
            <p:nvPr/>
          </p:nvSpPr>
          <p:spPr bwMode="auto">
            <a:xfrm>
              <a:off x="6835249" y="1733551"/>
              <a:ext cx="1927751" cy="182879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Other</a:t>
              </a:r>
              <a:endParaRPr lang="nl-NL" sz="2400" kern="0" spc="-100" dirty="0">
                <a:gradFill>
                  <a:gsLst>
                    <a:gs pos="0">
                      <a:srgbClr val="FFFFFF"/>
                    </a:gs>
                    <a:gs pos="100000">
                      <a:srgbClr val="FFFFFF"/>
                    </a:gs>
                  </a:gsLst>
                  <a:lin ang="5400000" scaled="0"/>
                </a:gradFill>
                <a:latin typeface="+mj-lt"/>
              </a:endParaRPr>
            </a:p>
          </p:txBody>
        </p:sp>
        <p:pic>
          <p:nvPicPr>
            <p:cNvPr id="25" name="Picture 24"/>
            <p:cNvPicPr>
              <a:picLocks noChangeAspect="1"/>
            </p:cNvPicPr>
            <p:nvPr/>
          </p:nvPicPr>
          <p:blipFill rotWithShape="1">
            <a:blip r:embed="rId3" cstate="print">
              <a:extLst>
                <a:ext uri="{28A0092B-C50C-407E-A947-70E740481C1C}">
                  <a14:useLocalDpi xmlns:a14="http://schemas.microsoft.com/office/drawing/2010/main" val="0"/>
                </a:ext>
              </a:extLst>
            </a:blip>
            <a:srcRect l="-11712" t="-1" r="-11019" b="-19481"/>
            <a:stretch/>
          </p:blipFill>
          <p:spPr>
            <a:xfrm>
              <a:off x="845799" y="2140540"/>
              <a:ext cx="830601" cy="955052"/>
            </a:xfrm>
            <a:prstGeom prst="rect">
              <a:avLst/>
            </a:prstGeom>
          </p:spPr>
        </p:pic>
        <p:pic>
          <p:nvPicPr>
            <p:cNvPr id="26" name="Picture 6" descr="\\MAGNUM\Projects\Microsoft\Cloud Power FY12\Design\Icons\PNGs\Web Service.png"/>
            <p:cNvPicPr>
              <a:picLocks noChangeAspect="1" noChangeArrowheads="1"/>
            </p:cNvPicPr>
            <p:nvPr/>
          </p:nvPicPr>
          <p:blipFill>
            <a:blip r:embed="rId4" cstate="print">
              <a:lum bright="100000"/>
            </a:blip>
            <a:srcRect/>
            <a:stretch>
              <a:fillRect/>
            </a:stretch>
          </p:blipFill>
          <p:spPr bwMode="auto">
            <a:xfrm>
              <a:off x="2781875" y="1771398"/>
              <a:ext cx="1195296" cy="1195296"/>
            </a:xfrm>
            <a:prstGeom prst="rect">
              <a:avLst/>
            </a:prstGeom>
            <a:noFill/>
          </p:spPr>
        </p:pic>
        <p:pic>
          <p:nvPicPr>
            <p:cNvPr id="27" name="Picture 7" descr="\\MAGNUM\Projects\Microsoft\Cloud Power FY12\Design\ICONS_PNG\Gears.png"/>
            <p:cNvPicPr>
              <a:picLocks noChangeAspect="1" noChangeArrowheads="1"/>
            </p:cNvPicPr>
            <p:nvPr/>
          </p:nvPicPr>
          <p:blipFill>
            <a:blip r:embed="rId5" cstate="print">
              <a:lum bright="100000"/>
            </a:blip>
            <a:srcRect/>
            <a:stretch>
              <a:fillRect/>
            </a:stretch>
          </p:blipFill>
          <p:spPr bwMode="auto">
            <a:xfrm>
              <a:off x="7201478" y="2010459"/>
              <a:ext cx="1195296" cy="1195296"/>
            </a:xfrm>
            <a:prstGeom prst="rect">
              <a:avLst/>
            </a:prstGeom>
            <a:noFill/>
          </p:spPr>
        </p:pic>
        <p:sp>
          <p:nvSpPr>
            <p:cNvPr id="13" name="Rectangle 12"/>
            <p:cNvSpPr/>
            <p:nvPr/>
          </p:nvSpPr>
          <p:spPr bwMode="auto">
            <a:xfrm>
              <a:off x="4642386" y="1733550"/>
              <a:ext cx="1927751" cy="1828798"/>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000" kern="0" spc="-100" dirty="0" smtClean="0">
                  <a:gradFill>
                    <a:gsLst>
                      <a:gs pos="0">
                        <a:srgbClr val="FFFFFF"/>
                      </a:gs>
                      <a:gs pos="100000">
                        <a:srgbClr val="FFFFFF"/>
                      </a:gs>
                    </a:gsLst>
                    <a:lin ang="5400000" scaled="0"/>
                  </a:gradFill>
                  <a:latin typeface="+mj-lt"/>
                </a:rPr>
                <a:t>Windows </a:t>
              </a:r>
              <a:r>
                <a:rPr lang="en-US" sz="2000" kern="0" spc="-100" dirty="0" smtClean="0">
                  <a:gradFill>
                    <a:gsLst>
                      <a:gs pos="0">
                        <a:srgbClr val="FFFFFF"/>
                      </a:gs>
                      <a:gs pos="100000">
                        <a:srgbClr val="FFFFFF"/>
                      </a:gs>
                    </a:gsLst>
                    <a:lin ang="5400000" scaled="0"/>
                  </a:gradFill>
                  <a:latin typeface="+mj-lt"/>
                </a:rPr>
                <a:t>Azure</a:t>
              </a:r>
              <a:r>
                <a:rPr lang="nl-NL" sz="2000" kern="0" spc="-100" dirty="0" smtClean="0">
                  <a:gradFill>
                    <a:gsLst>
                      <a:gs pos="0">
                        <a:srgbClr val="FFFFFF"/>
                      </a:gs>
                      <a:gs pos="100000">
                        <a:srgbClr val="FFFFFF"/>
                      </a:gs>
                    </a:gsLst>
                    <a:lin ang="5400000" scaled="0"/>
                  </a:gradFill>
                  <a:latin typeface="+mj-lt"/>
                </a:rPr>
                <a:t> Service Bus</a:t>
              </a:r>
              <a:endParaRPr lang="nl-NL" sz="3200" kern="0" spc="-100" dirty="0">
                <a:gradFill>
                  <a:gsLst>
                    <a:gs pos="0">
                      <a:srgbClr val="FFFFFF"/>
                    </a:gs>
                    <a:gs pos="100000">
                      <a:srgbClr val="FFFFFF"/>
                    </a:gs>
                  </a:gsLst>
                  <a:lin ang="5400000" scaled="0"/>
                </a:gradFill>
                <a:latin typeface="+mj-lt"/>
              </a:endParaRPr>
            </a:p>
          </p:txBody>
        </p:sp>
      </p:grpSp>
      <p:pic>
        <p:nvPicPr>
          <p:cNvPr id="16" name="Picture 6" descr="\\MAGNUM\Projects\Microsoft\Cloud Power FY12\Design\Icons\PNGs\Web Service.png"/>
          <p:cNvPicPr>
            <a:picLocks noChangeAspect="1" noChangeArrowheads="1"/>
          </p:cNvPicPr>
          <p:nvPr/>
        </p:nvPicPr>
        <p:blipFill>
          <a:blip r:embed="rId4" cstate="print">
            <a:lum bright="100000"/>
          </a:blip>
          <a:srcRect/>
          <a:stretch>
            <a:fillRect/>
          </a:stretch>
        </p:blipFill>
        <p:spPr bwMode="auto">
          <a:xfrm>
            <a:off x="5070781" y="1693954"/>
            <a:ext cx="1195296" cy="1195296"/>
          </a:xfrm>
          <a:prstGeom prst="rect">
            <a:avLst/>
          </a:prstGeom>
          <a:noFill/>
        </p:spPr>
      </p:pic>
    </p:spTree>
    <p:extLst>
      <p:ext uri="{BB962C8B-B14F-4D97-AF65-F5344CB8AC3E}">
        <p14:creationId xmlns:p14="http://schemas.microsoft.com/office/powerpoint/2010/main" val="114050266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8"/>
          <p:cNvSpPr>
            <a:spLocks noGrp="1"/>
          </p:cNvSpPr>
          <p:nvPr>
            <p:ph type="ftr" sz="quarter" idx="13"/>
          </p:nvPr>
        </p:nvSpPr>
        <p:spPr/>
        <p:txBody>
          <a:bodyPr/>
          <a:lstStyle/>
          <a:p>
            <a:r>
              <a:rPr lang="pt-PT" dirty="0" smtClean="0"/>
              <a:t>www.devscope.net</a:t>
            </a:r>
            <a:endParaRPr lang="pt-PT" dirty="0"/>
          </a:p>
        </p:txBody>
      </p:sp>
      <p:sp>
        <p:nvSpPr>
          <p:cNvPr id="18" name="Slide Number Placeholder 17"/>
          <p:cNvSpPr>
            <a:spLocks noGrp="1"/>
          </p:cNvSpPr>
          <p:nvPr>
            <p:ph type="sldNum" sz="quarter" idx="14"/>
          </p:nvPr>
        </p:nvSpPr>
        <p:spPr/>
        <p:txBody>
          <a:bodyPr/>
          <a:lstStyle/>
          <a:p>
            <a:fld id="{406BA5C3-4A3D-4FA7-8EA0-AB15012EA744}" type="slidenum">
              <a:rPr lang="pt-PT" noProof="0" smtClean="0"/>
              <a:pPr/>
              <a:t>6</a:t>
            </a:fld>
            <a:endParaRPr lang="pt-PT" noProof="0" dirty="0"/>
          </a:p>
        </p:txBody>
      </p:sp>
      <p:sp>
        <p:nvSpPr>
          <p:cNvPr id="33" name="Title 32"/>
          <p:cNvSpPr>
            <a:spLocks noGrp="1"/>
          </p:cNvSpPr>
          <p:nvPr>
            <p:ph type="title"/>
          </p:nvPr>
        </p:nvSpPr>
        <p:spPr/>
        <p:txBody>
          <a:bodyPr/>
          <a:lstStyle/>
          <a:p>
            <a:r>
              <a:rPr lang="en-US" dirty="0"/>
              <a:t>Evolving Integration Needs </a:t>
            </a:r>
            <a:r>
              <a:rPr lang="en-US" dirty="0" smtClean="0"/>
              <a:t>- New </a:t>
            </a:r>
            <a:r>
              <a:rPr lang="en-US" dirty="0"/>
              <a:t>Challenges</a:t>
            </a:r>
            <a:endParaRPr lang="pt-PT" dirty="0"/>
          </a:p>
        </p:txBody>
      </p:sp>
      <p:grpSp>
        <p:nvGrpSpPr>
          <p:cNvPr id="39" name="Group 38"/>
          <p:cNvGrpSpPr/>
          <p:nvPr/>
        </p:nvGrpSpPr>
        <p:grpSpPr>
          <a:xfrm>
            <a:off x="2509520" y="3029603"/>
            <a:ext cx="2344837" cy="1828799"/>
            <a:chOff x="2836329" y="3909224"/>
            <a:chExt cx="3168866" cy="2465606"/>
          </a:xfrm>
        </p:grpSpPr>
        <p:sp>
          <p:nvSpPr>
            <p:cNvPr id="40" name="Rectangle 39"/>
            <p:cNvSpPr/>
            <p:nvPr/>
          </p:nvSpPr>
          <p:spPr bwMode="auto">
            <a:xfrm>
              <a:off x="3051582" y="3909224"/>
              <a:ext cx="2711101" cy="246560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Many applications</a:t>
              </a:r>
              <a:endParaRPr lang="nl-NL" sz="2400" kern="0" spc="-100" dirty="0">
                <a:gradFill>
                  <a:gsLst>
                    <a:gs pos="0">
                      <a:srgbClr val="FFFFFF"/>
                    </a:gs>
                    <a:gs pos="100000">
                      <a:srgbClr val="FFFFFF"/>
                    </a:gs>
                  </a:gsLst>
                  <a:lin ang="5400000" scaled="0"/>
                </a:gradFill>
                <a:latin typeface="+mj-lt"/>
              </a:endParaRPr>
            </a:p>
          </p:txBody>
        </p:sp>
        <p:pic>
          <p:nvPicPr>
            <p:cNvPr id="41" name="Picture 2"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3592313" y="3937848"/>
              <a:ext cx="1647338" cy="1647338"/>
            </a:xfrm>
            <a:prstGeom prst="rect">
              <a:avLst/>
            </a:prstGeom>
            <a:noFill/>
          </p:spPr>
        </p:pic>
        <p:pic>
          <p:nvPicPr>
            <p:cNvPr id="42" name="Picture 2"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4357857" y="3937848"/>
              <a:ext cx="1647338" cy="1647338"/>
            </a:xfrm>
            <a:prstGeom prst="rect">
              <a:avLst/>
            </a:prstGeom>
            <a:noFill/>
          </p:spPr>
        </p:pic>
        <p:pic>
          <p:nvPicPr>
            <p:cNvPr id="43" name="Picture 2"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836329" y="3937848"/>
              <a:ext cx="1647338" cy="1647338"/>
            </a:xfrm>
            <a:prstGeom prst="rect">
              <a:avLst/>
            </a:prstGeom>
            <a:noFill/>
          </p:spPr>
        </p:pic>
      </p:grpSp>
      <p:grpSp>
        <p:nvGrpSpPr>
          <p:cNvPr id="44" name="Group 43"/>
          <p:cNvGrpSpPr/>
          <p:nvPr/>
        </p:nvGrpSpPr>
        <p:grpSpPr>
          <a:xfrm>
            <a:off x="-2133600" y="1066697"/>
            <a:ext cx="2010889" cy="1828799"/>
            <a:chOff x="3052671" y="1255617"/>
            <a:chExt cx="2711101" cy="2465606"/>
          </a:xfrm>
        </p:grpSpPr>
        <p:sp>
          <p:nvSpPr>
            <p:cNvPr id="45" name="Rectangle 44"/>
            <p:cNvSpPr/>
            <p:nvPr/>
          </p:nvSpPr>
          <p:spPr bwMode="auto">
            <a:xfrm>
              <a:off x="3052671" y="1255617"/>
              <a:ext cx="2711101" cy="246560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Cloud services</a:t>
              </a:r>
              <a:endParaRPr lang="nl-NL" sz="2400" kern="0" spc="-100" dirty="0">
                <a:gradFill>
                  <a:gsLst>
                    <a:gs pos="0">
                      <a:srgbClr val="FFFFFF"/>
                    </a:gs>
                    <a:gs pos="100000">
                      <a:srgbClr val="FFFFFF"/>
                    </a:gs>
                  </a:gsLst>
                  <a:lin ang="5400000" scaled="0"/>
                </a:gradFill>
                <a:latin typeface="+mj-lt"/>
              </a:endParaRPr>
            </a:p>
          </p:txBody>
        </p:sp>
        <p:pic>
          <p:nvPicPr>
            <p:cNvPr id="46" name="Picture 6" descr="\\MAGNUM\Projects\Microsoft\Cloud Power FY12\Design\ICONS_PNG\Cloud.png"/>
            <p:cNvPicPr>
              <a:picLocks noChangeAspect="1" noChangeArrowheads="1"/>
            </p:cNvPicPr>
            <p:nvPr/>
          </p:nvPicPr>
          <p:blipFill>
            <a:blip r:embed="rId4" cstate="print">
              <a:lum bright="100000"/>
            </a:blip>
            <a:srcRect/>
            <a:stretch>
              <a:fillRect/>
            </a:stretch>
          </p:blipFill>
          <p:spPr bwMode="auto">
            <a:xfrm>
              <a:off x="3548532" y="1393297"/>
              <a:ext cx="1691119" cy="1691119"/>
            </a:xfrm>
            <a:prstGeom prst="rect">
              <a:avLst/>
            </a:prstGeom>
            <a:noFill/>
          </p:spPr>
        </p:pic>
      </p:grpSp>
      <p:grpSp>
        <p:nvGrpSpPr>
          <p:cNvPr id="3" name="Group 2"/>
          <p:cNvGrpSpPr/>
          <p:nvPr/>
        </p:nvGrpSpPr>
        <p:grpSpPr>
          <a:xfrm>
            <a:off x="9345739" y="1066697"/>
            <a:ext cx="2008061" cy="3791705"/>
            <a:chOff x="9372600" y="1066697"/>
            <a:chExt cx="2008061" cy="3791705"/>
          </a:xfrm>
        </p:grpSpPr>
        <p:grpSp>
          <p:nvGrpSpPr>
            <p:cNvPr id="47" name="Group 46"/>
            <p:cNvGrpSpPr/>
            <p:nvPr/>
          </p:nvGrpSpPr>
          <p:grpSpPr>
            <a:xfrm>
              <a:off x="9372600" y="1066697"/>
              <a:ext cx="2008061" cy="3791705"/>
              <a:chOff x="5996471" y="1255616"/>
              <a:chExt cx="2711101" cy="5119214"/>
            </a:xfrm>
            <a:solidFill>
              <a:srgbClr val="00AEEF"/>
            </a:solidFill>
          </p:grpSpPr>
          <p:sp>
            <p:nvSpPr>
              <p:cNvPr id="48" name="Rectangle 47"/>
              <p:cNvSpPr/>
              <p:nvPr/>
            </p:nvSpPr>
            <p:spPr bwMode="auto">
              <a:xfrm>
                <a:off x="5996471" y="1255616"/>
                <a:ext cx="2711101" cy="511921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nl-NL" sz="2400" kern="0" spc="-100" dirty="0" smtClean="0">
                    <a:gradFill>
                      <a:gsLst>
                        <a:gs pos="0">
                          <a:srgbClr val="FFFFFF"/>
                        </a:gs>
                        <a:gs pos="100000">
                          <a:srgbClr val="FFFFFF"/>
                        </a:gs>
                      </a:gsLst>
                      <a:lin ang="5400000" scaled="0"/>
                    </a:gradFill>
                    <a:latin typeface="+mj-lt"/>
                  </a:rPr>
                  <a:t>Connected</a:t>
                </a:r>
                <a:endParaRPr lang="nl-NL" sz="3200" kern="0" spc="-100" dirty="0">
                  <a:gradFill>
                    <a:gsLst>
                      <a:gs pos="0">
                        <a:srgbClr val="FFFFFF"/>
                      </a:gs>
                      <a:gs pos="100000">
                        <a:srgbClr val="FFFFFF"/>
                      </a:gs>
                    </a:gsLst>
                    <a:lin ang="5400000" scaled="0"/>
                  </a:gradFill>
                  <a:latin typeface="+mj-lt"/>
                </a:endParaRPr>
              </a:p>
            </p:txBody>
          </p:sp>
          <p:pic>
            <p:nvPicPr>
              <p:cNvPr id="50" name="Picture 4" descr="\\MAGNUM\Projects\Microsoft\Cloud Power FY12\Design\ICONS_PNG\Connect_to_Cloud_Services.png"/>
              <p:cNvPicPr>
                <a:picLocks noChangeAspect="1" noChangeArrowheads="1"/>
              </p:cNvPicPr>
              <p:nvPr/>
            </p:nvPicPr>
            <p:blipFill>
              <a:blip r:embed="rId5" cstate="print">
                <a:lum bright="100000"/>
              </a:blip>
              <a:srcRect/>
              <a:stretch>
                <a:fillRect/>
              </a:stretch>
            </p:blipFill>
            <p:spPr bwMode="auto">
              <a:xfrm>
                <a:off x="6481632" y="3435147"/>
                <a:ext cx="1828800" cy="1828800"/>
              </a:xfrm>
              <a:prstGeom prst="rect">
                <a:avLst/>
              </a:prstGeom>
              <a:grpFill/>
            </p:spPr>
          </p:pic>
        </p:grpSp>
        <p:pic>
          <p:nvPicPr>
            <p:cNvPr id="20" name="Picture 2" descr="\\MAGNUM\Projects\Microsoft\Cloud Power FY12\Design\Icons\PNGs\Electricity.png"/>
            <p:cNvPicPr>
              <a:picLocks noChangeAspect="1" noChangeArrowheads="1"/>
            </p:cNvPicPr>
            <p:nvPr/>
          </p:nvPicPr>
          <p:blipFill>
            <a:blip r:embed="rId6" cstate="print">
              <a:lum bright="100000"/>
            </a:blip>
            <a:srcRect/>
            <a:stretch>
              <a:fillRect/>
            </a:stretch>
          </p:blipFill>
          <p:spPr bwMode="auto">
            <a:xfrm>
              <a:off x="9708530" y="1776939"/>
              <a:ext cx="1354558" cy="1354558"/>
            </a:xfrm>
            <a:prstGeom prst="rect">
              <a:avLst/>
            </a:prstGeom>
            <a:noFill/>
          </p:spPr>
        </p:pic>
      </p:grpSp>
      <p:sp>
        <p:nvSpPr>
          <p:cNvPr id="21" name="Title 1"/>
          <p:cNvSpPr txBox="1">
            <a:spLocks/>
          </p:cNvSpPr>
          <p:nvPr/>
        </p:nvSpPr>
        <p:spPr>
          <a:xfrm>
            <a:off x="75036" y="4576721"/>
            <a:ext cx="2434484" cy="276999"/>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a:ln w="3175">
                  <a:noFill/>
                </a:ln>
                <a:solidFill>
                  <a:schemeClr val="tx2">
                    <a:alpha val="99000"/>
                  </a:schemeClr>
                </a:solidFill>
                <a:effectLst/>
                <a:latin typeface="+mj-lt"/>
                <a:ea typeface="+mn-ea"/>
                <a:cs typeface="Arial" charset="0"/>
              </a:defRPr>
            </a:lvl1pPr>
          </a:lstStyle>
          <a:p>
            <a:r>
              <a:rPr lang="en-US" sz="2000" dirty="0" smtClean="0">
                <a:solidFill>
                  <a:schemeClr val="tx1">
                    <a:lumMod val="75000"/>
                    <a:lumOff val="25000"/>
                    <a:alpha val="99000"/>
                  </a:schemeClr>
                </a:solidFill>
                <a:latin typeface="Segoe UI Light" pitchFamily="34" charset="0"/>
              </a:rPr>
              <a:t>1970 Mainframe</a:t>
            </a:r>
            <a:endParaRPr lang="en-US" sz="2000" dirty="0">
              <a:solidFill>
                <a:schemeClr val="tx1">
                  <a:lumMod val="75000"/>
                  <a:lumOff val="25000"/>
                  <a:alpha val="99000"/>
                </a:schemeClr>
              </a:solidFill>
              <a:latin typeface="Segoe UI Light" pitchFamily="34" charset="0"/>
            </a:endParaRPr>
          </a:p>
        </p:txBody>
      </p:sp>
      <p:sp>
        <p:nvSpPr>
          <p:cNvPr id="22" name="Title 1"/>
          <p:cNvSpPr txBox="1">
            <a:spLocks/>
          </p:cNvSpPr>
          <p:nvPr/>
        </p:nvSpPr>
        <p:spPr>
          <a:xfrm>
            <a:off x="75036" y="4227879"/>
            <a:ext cx="2338719" cy="276999"/>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a:ln w="3175">
                  <a:noFill/>
                </a:ln>
                <a:solidFill>
                  <a:schemeClr val="tx2">
                    <a:alpha val="99000"/>
                  </a:schemeClr>
                </a:solidFill>
                <a:effectLst/>
                <a:latin typeface="+mj-lt"/>
                <a:ea typeface="+mn-ea"/>
                <a:cs typeface="Arial" charset="0"/>
              </a:defRPr>
            </a:lvl1pPr>
          </a:lstStyle>
          <a:p>
            <a:r>
              <a:rPr lang="en-US" sz="2000" dirty="0" smtClean="0">
                <a:solidFill>
                  <a:schemeClr val="tx1">
                    <a:lumMod val="75000"/>
                    <a:lumOff val="25000"/>
                    <a:alpha val="99000"/>
                  </a:schemeClr>
                </a:solidFill>
                <a:latin typeface="Segoe UI Light" pitchFamily="34" charset="0"/>
              </a:rPr>
              <a:t>1980 Client-Server</a:t>
            </a:r>
            <a:endParaRPr lang="en-US" sz="2000" dirty="0">
              <a:solidFill>
                <a:schemeClr val="tx1">
                  <a:lumMod val="75000"/>
                  <a:lumOff val="25000"/>
                  <a:alpha val="99000"/>
                </a:schemeClr>
              </a:solidFill>
              <a:latin typeface="Segoe UI Light" pitchFamily="34" charset="0"/>
            </a:endParaRPr>
          </a:p>
        </p:txBody>
      </p:sp>
      <p:sp>
        <p:nvSpPr>
          <p:cNvPr id="23" name="Title 1"/>
          <p:cNvSpPr txBox="1">
            <a:spLocks/>
          </p:cNvSpPr>
          <p:nvPr/>
        </p:nvSpPr>
        <p:spPr>
          <a:xfrm>
            <a:off x="75036" y="3879036"/>
            <a:ext cx="2040290" cy="276999"/>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a:ln w="3175">
                  <a:noFill/>
                </a:ln>
                <a:solidFill>
                  <a:schemeClr val="tx2">
                    <a:alpha val="99000"/>
                  </a:schemeClr>
                </a:solidFill>
                <a:effectLst/>
                <a:latin typeface="+mj-lt"/>
                <a:ea typeface="+mn-ea"/>
                <a:cs typeface="Arial" charset="0"/>
              </a:defRPr>
            </a:lvl1pPr>
          </a:lstStyle>
          <a:p>
            <a:r>
              <a:rPr lang="en-US" sz="2000" dirty="0" smtClean="0">
                <a:solidFill>
                  <a:schemeClr val="tx1">
                    <a:lumMod val="75000"/>
                    <a:lumOff val="25000"/>
                    <a:alpha val="99000"/>
                  </a:schemeClr>
                </a:solidFill>
                <a:latin typeface="Segoe UI Light" pitchFamily="34" charset="0"/>
              </a:rPr>
              <a:t>1990 Web</a:t>
            </a:r>
            <a:endParaRPr lang="en-US" sz="2000" dirty="0">
              <a:solidFill>
                <a:schemeClr val="tx1">
                  <a:lumMod val="75000"/>
                  <a:lumOff val="25000"/>
                  <a:alpha val="99000"/>
                </a:schemeClr>
              </a:solidFill>
              <a:latin typeface="Segoe UI Light" pitchFamily="34" charset="0"/>
            </a:endParaRPr>
          </a:p>
        </p:txBody>
      </p:sp>
      <p:sp>
        <p:nvSpPr>
          <p:cNvPr id="24" name="Title 1"/>
          <p:cNvSpPr txBox="1">
            <a:spLocks/>
          </p:cNvSpPr>
          <p:nvPr/>
        </p:nvSpPr>
        <p:spPr>
          <a:xfrm>
            <a:off x="75036" y="3530193"/>
            <a:ext cx="2040290" cy="276999"/>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a:ln w="3175">
                  <a:noFill/>
                </a:ln>
                <a:solidFill>
                  <a:schemeClr val="tx2">
                    <a:alpha val="99000"/>
                  </a:schemeClr>
                </a:solidFill>
                <a:effectLst/>
                <a:latin typeface="+mj-lt"/>
                <a:ea typeface="+mn-ea"/>
                <a:cs typeface="Arial" charset="0"/>
              </a:defRPr>
            </a:lvl1pPr>
          </a:lstStyle>
          <a:p>
            <a:r>
              <a:rPr lang="en-US" sz="2000" dirty="0" smtClean="0">
                <a:solidFill>
                  <a:schemeClr val="tx1">
                    <a:lumMod val="75000"/>
                    <a:lumOff val="25000"/>
                    <a:alpha val="99000"/>
                  </a:schemeClr>
                </a:solidFill>
                <a:latin typeface="Segoe UI Light" pitchFamily="34" charset="0"/>
              </a:rPr>
              <a:t>2000 SOA</a:t>
            </a:r>
            <a:endParaRPr lang="en-US" sz="2000" dirty="0">
              <a:solidFill>
                <a:schemeClr val="tx1">
                  <a:lumMod val="75000"/>
                  <a:lumOff val="25000"/>
                  <a:alpha val="99000"/>
                </a:schemeClr>
              </a:solidFill>
              <a:latin typeface="Segoe UI Light" pitchFamily="34" charset="0"/>
            </a:endParaRPr>
          </a:p>
        </p:txBody>
      </p:sp>
      <p:sp>
        <p:nvSpPr>
          <p:cNvPr id="25" name="Title 1"/>
          <p:cNvSpPr txBox="1">
            <a:spLocks/>
          </p:cNvSpPr>
          <p:nvPr/>
        </p:nvSpPr>
        <p:spPr>
          <a:xfrm>
            <a:off x="75036" y="3181350"/>
            <a:ext cx="2040290" cy="276999"/>
          </a:xfrm>
          <a:prstGeom prst="rect">
            <a:avLst/>
          </a:prstGeom>
        </p:spPr>
        <p:txBody>
          <a:bodyPr vert="horz" wrap="square" lIns="0" tIns="0" rIns="0" bIns="0" rtlCol="0" anchor="t">
            <a:spAutoFit/>
          </a:bodyPr>
          <a:lstStyle>
            <a:lvl1pPr algn="l" defTabSz="1097418" rtl="0" eaLnBrk="1" latinLnBrk="0" hangingPunct="1">
              <a:lnSpc>
                <a:spcPct val="90000"/>
              </a:lnSpc>
              <a:spcBef>
                <a:spcPct val="0"/>
              </a:spcBef>
              <a:buNone/>
              <a:defRPr lang="en-US" sz="4800" b="0" kern="1200" cap="none" spc="-120" baseline="0">
                <a:ln w="3175">
                  <a:noFill/>
                </a:ln>
                <a:solidFill>
                  <a:schemeClr val="tx2">
                    <a:alpha val="99000"/>
                  </a:schemeClr>
                </a:solidFill>
                <a:effectLst/>
                <a:latin typeface="+mj-lt"/>
                <a:ea typeface="+mn-ea"/>
                <a:cs typeface="Arial" charset="0"/>
              </a:defRPr>
            </a:lvl1pPr>
          </a:lstStyle>
          <a:p>
            <a:r>
              <a:rPr lang="en-US" sz="2000" b="1" dirty="0" smtClean="0">
                <a:solidFill>
                  <a:schemeClr val="tx1">
                    <a:lumMod val="75000"/>
                    <a:lumOff val="25000"/>
                    <a:alpha val="99000"/>
                  </a:schemeClr>
                </a:solidFill>
                <a:latin typeface="Segoe UI Light" pitchFamily="34" charset="0"/>
              </a:rPr>
              <a:t>2010 Cloud</a:t>
            </a:r>
            <a:endParaRPr lang="en-US" sz="2000" b="1" dirty="0">
              <a:solidFill>
                <a:schemeClr val="tx1">
                  <a:lumMod val="75000"/>
                  <a:lumOff val="25000"/>
                  <a:alpha val="99000"/>
                </a:schemeClr>
              </a:solidFill>
              <a:latin typeface="Segoe UI Light" pitchFamily="34" charset="0"/>
            </a:endParaRPr>
          </a:p>
        </p:txBody>
      </p:sp>
    </p:spTree>
    <p:extLst>
      <p:ext uri="{BB962C8B-B14F-4D97-AF65-F5344CB8AC3E}">
        <p14:creationId xmlns:p14="http://schemas.microsoft.com/office/powerpoint/2010/main" val="3348005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525 2.89067E-6 L 0 2.89067E-6 " pathEditMode="fixed" rAng="0" ptsTypes="AA">
                                      <p:cBhvr>
                                        <p:cTn id="6" dur="2000" spd="-100000" fill="hold"/>
                                        <p:tgtEl>
                                          <p:spTgt spid="44"/>
                                        </p:tgtEl>
                                        <p:attrNameLst>
                                          <p:attrName>ppt_x</p:attrName>
                                          <p:attrName>ppt_y</p:attrName>
                                        </p:attrNameLst>
                                      </p:cBhvr>
                                      <p:rCtr x="-26250" y="0"/>
                                    </p:animMotion>
                                  </p:childTnLst>
                                </p:cTn>
                              </p:par>
                              <p:par>
                                <p:cTn id="7" presetID="16" presetClass="entr" presetSubtype="21" fill="hold" grpId="0" nodeType="withEffect">
                                  <p:stCondLst>
                                    <p:cond delay="1100"/>
                                  </p:stCondLst>
                                  <p:childTnLst>
                                    <p:set>
                                      <p:cBhvr>
                                        <p:cTn id="8" dur="1" fill="hold">
                                          <p:stCondLst>
                                            <p:cond delay="0"/>
                                          </p:stCondLst>
                                        </p:cTn>
                                        <p:tgtEl>
                                          <p:spTgt spid="25"/>
                                        </p:tgtEl>
                                        <p:attrNameLst>
                                          <p:attrName>style.visibility</p:attrName>
                                        </p:attrNameLst>
                                      </p:cBhvr>
                                      <p:to>
                                        <p:strVal val="visible"/>
                                      </p:to>
                                    </p:set>
                                    <p:animEffect transition="in" filter="barn(inVertical)">
                                      <p:cBhvr>
                                        <p:cTn id="9" dur="9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0.4998 -1.65534E-6 L -0.04824 -0.00185 " pathEditMode="fixed" rAng="0" ptsTypes="AA">
                                      <p:cBhvr>
                                        <p:cTn id="13" dur="2000" spd="-100000" fill="hold"/>
                                        <p:tgtEl>
                                          <p:spTgt spid="3"/>
                                        </p:tgtEl>
                                        <p:attrNameLst>
                                          <p:attrName>ppt_x</p:attrName>
                                          <p:attrName>ppt_y</p:attrName>
                                        </p:attrNameLst>
                                      </p:cBhvr>
                                      <p:rCtr x="225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Windows Azure Service Bus</a:t>
            </a:r>
          </a:p>
        </p:txBody>
      </p:sp>
      <p:sp>
        <p:nvSpPr>
          <p:cNvPr id="6" name="Subtitle 5"/>
          <p:cNvSpPr>
            <a:spLocks noGrp="1"/>
          </p:cNvSpPr>
          <p:nvPr>
            <p:ph type="subTitle" idx="1"/>
          </p:nvPr>
        </p:nvSpPr>
        <p:spPr>
          <a:xfrm>
            <a:off x="460720" y="4233090"/>
            <a:ext cx="8073679" cy="276226"/>
          </a:xfrm>
        </p:spPr>
        <p:txBody>
          <a:bodyPr/>
          <a:lstStyle/>
          <a:p>
            <a:r>
              <a:rPr lang="en-US" dirty="0" smtClean="0"/>
              <a:t>The present…</a:t>
            </a:r>
            <a:endParaRPr lang="pt-PT" dirty="0"/>
          </a:p>
        </p:txBody>
      </p:sp>
    </p:spTree>
    <p:extLst>
      <p:ext uri="{BB962C8B-B14F-4D97-AF65-F5344CB8AC3E}">
        <p14:creationId xmlns:p14="http://schemas.microsoft.com/office/powerpoint/2010/main" val="7958245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Relay vs. Message Broker</a:t>
            </a:r>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8</a:t>
            </a:fld>
            <a:endParaRPr lang="pt-PT"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684"/>
          <a:stretch/>
        </p:blipFill>
        <p:spPr bwMode="auto">
          <a:xfrm>
            <a:off x="952500" y="1200150"/>
            <a:ext cx="7239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2440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9068" y="1009533"/>
            <a:ext cx="5792657" cy="1009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smtClean="0"/>
              <a:t>Queues</a:t>
            </a:r>
            <a:endParaRPr lang="en-US"/>
          </a:p>
        </p:txBody>
      </p:sp>
      <p:sp>
        <p:nvSpPr>
          <p:cNvPr id="5" name="Footer Placeholder 4"/>
          <p:cNvSpPr>
            <a:spLocks noGrp="1"/>
          </p:cNvSpPr>
          <p:nvPr>
            <p:ph type="ftr" sz="quarter" idx="13"/>
          </p:nvPr>
        </p:nvSpPr>
        <p:spPr/>
        <p:txBody>
          <a:bodyPr/>
          <a:lstStyle/>
          <a:p>
            <a:r>
              <a:rPr lang="pt-PT" noProof="0" smtClean="0"/>
              <a:t>www.devscope.net</a:t>
            </a:r>
            <a:endParaRPr lang="pt-PT" noProof="0" dirty="0"/>
          </a:p>
        </p:txBody>
      </p:sp>
      <p:sp>
        <p:nvSpPr>
          <p:cNvPr id="6" name="Slide Number Placeholder 5"/>
          <p:cNvSpPr>
            <a:spLocks noGrp="1"/>
          </p:cNvSpPr>
          <p:nvPr>
            <p:ph type="sldNum" sz="quarter" idx="14"/>
          </p:nvPr>
        </p:nvSpPr>
        <p:spPr/>
        <p:txBody>
          <a:bodyPr/>
          <a:lstStyle/>
          <a:p>
            <a:fld id="{406BA5C3-4A3D-4FA7-8EA0-AB15012EA744}" type="slidenum">
              <a:rPr lang="pt-PT" smtClean="0"/>
              <a:pPr/>
              <a:t>9</a:t>
            </a:fld>
            <a:endParaRPr lang="pt-PT" dirty="0"/>
          </a:p>
        </p:txBody>
      </p:sp>
      <p:grpSp>
        <p:nvGrpSpPr>
          <p:cNvPr id="7" name="Group 6"/>
          <p:cNvGrpSpPr/>
          <p:nvPr/>
        </p:nvGrpSpPr>
        <p:grpSpPr>
          <a:xfrm>
            <a:off x="837471" y="2419350"/>
            <a:ext cx="7469056" cy="2128641"/>
            <a:chOff x="1007110" y="2237619"/>
            <a:chExt cx="7013314" cy="2128641"/>
          </a:xfrm>
        </p:grpSpPr>
        <p:sp>
          <p:nvSpPr>
            <p:cNvPr id="8" name="Rectangle 7"/>
            <p:cNvSpPr/>
            <p:nvPr/>
          </p:nvSpPr>
          <p:spPr bwMode="auto">
            <a:xfrm>
              <a:off x="1007110" y="2237619"/>
              <a:ext cx="3402704"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b="1" dirty="0">
                  <a:gradFill>
                    <a:gsLst>
                      <a:gs pos="0">
                        <a:srgbClr val="FFFFFF"/>
                      </a:gs>
                      <a:gs pos="100000">
                        <a:srgbClr val="FFFFFF"/>
                      </a:gs>
                    </a:gsLst>
                    <a:lin ang="5400000" scaled="0"/>
                  </a:gradFill>
                  <a:latin typeface="Segoe UI Light" pitchFamily="34" charset="0"/>
                </a:rPr>
                <a:t>Load </a:t>
              </a:r>
              <a:r>
                <a:rPr lang="en-US" sz="2000" b="1" dirty="0" smtClean="0">
                  <a:gradFill>
                    <a:gsLst>
                      <a:gs pos="0">
                        <a:srgbClr val="FFFFFF"/>
                      </a:gs>
                      <a:gs pos="100000">
                        <a:srgbClr val="FFFFFF"/>
                      </a:gs>
                    </a:gsLst>
                    <a:lin ang="5400000" scaled="0"/>
                  </a:gradFill>
                  <a:latin typeface="Segoe UI Light" pitchFamily="34" charset="0"/>
                </a:rPr>
                <a:t>Leveling</a:t>
              </a:r>
            </a:p>
            <a:p>
              <a:pPr defTabSz="914099" fontAlgn="base">
                <a:spcBef>
                  <a:spcPct val="0"/>
                </a:spcBef>
                <a:spcAft>
                  <a:spcPct val="0"/>
                </a:spcAft>
              </a:pPr>
              <a:r>
                <a:rPr lang="en-US" sz="1400" dirty="0">
                  <a:gradFill>
                    <a:gsLst>
                      <a:gs pos="0">
                        <a:srgbClr val="FFFFFF"/>
                      </a:gs>
                      <a:gs pos="100000">
                        <a:srgbClr val="FFFFFF"/>
                      </a:gs>
                    </a:gsLst>
                    <a:lin ang="5400000" scaled="0"/>
                  </a:gradFill>
                  <a:latin typeface="+mj-lt"/>
                </a:rPr>
                <a:t>Receiver receives and processes at its own pace. Can never be overloaded. Can add receivers as queue length grows, reduce receiver if queue length is low or zero. Gracefully handles traffic spikes by never stressing out the backend</a:t>
              </a:r>
              <a:r>
                <a:rPr lang="en-US" sz="1400" dirty="0" smtClean="0">
                  <a:gradFill>
                    <a:gsLst>
                      <a:gs pos="0">
                        <a:srgbClr val="FFFFFF"/>
                      </a:gs>
                      <a:gs pos="100000">
                        <a:srgbClr val="FFFFFF"/>
                      </a:gs>
                    </a:gsLst>
                    <a:lin ang="5400000" scaled="0"/>
                  </a:gradFill>
                  <a:latin typeface="+mj-lt"/>
                </a:rPr>
                <a:t>.</a:t>
              </a:r>
              <a:endParaRPr lang="en-US" sz="1400" dirty="0">
                <a:gradFill>
                  <a:gsLst>
                    <a:gs pos="0">
                      <a:srgbClr val="FFFFFF"/>
                    </a:gs>
                    <a:gs pos="100000">
                      <a:srgbClr val="FFFFFF"/>
                    </a:gs>
                  </a:gsLst>
                  <a:lin ang="5400000" scaled="0"/>
                </a:gradFill>
                <a:latin typeface="+mj-lt"/>
              </a:endParaRPr>
            </a:p>
          </p:txBody>
        </p:sp>
        <p:sp>
          <p:nvSpPr>
            <p:cNvPr id="9" name="Rectangle 8"/>
            <p:cNvSpPr/>
            <p:nvPr/>
          </p:nvSpPr>
          <p:spPr bwMode="auto">
            <a:xfrm>
              <a:off x="4617720" y="2237619"/>
              <a:ext cx="3402704" cy="212864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0" numCol="1" rtlCol="0" anchor="t" anchorCtr="0" compatLnSpc="1">
              <a:prstTxWarp prst="textNoShape">
                <a:avLst/>
              </a:prstTxWarp>
            </a:bodyPr>
            <a:lstStyle/>
            <a:p>
              <a:pPr defTabSz="914099" fontAlgn="base">
                <a:spcBef>
                  <a:spcPct val="0"/>
                </a:spcBef>
                <a:spcAft>
                  <a:spcPts val="600"/>
                </a:spcAft>
              </a:pPr>
              <a:r>
                <a:rPr lang="en-US" sz="2000" b="1" dirty="0">
                  <a:gradFill>
                    <a:gsLst>
                      <a:gs pos="0">
                        <a:srgbClr val="FFFFFF"/>
                      </a:gs>
                      <a:gs pos="100000">
                        <a:srgbClr val="FFFFFF"/>
                      </a:gs>
                    </a:gsLst>
                    <a:lin ang="5400000" scaled="0"/>
                  </a:gradFill>
                  <a:latin typeface="Segoe UI Light" pitchFamily="34" charset="0"/>
                </a:rPr>
                <a:t>Offline/Batch</a:t>
              </a:r>
            </a:p>
            <a:p>
              <a:pPr defTabSz="914099" fontAlgn="base">
                <a:spcBef>
                  <a:spcPct val="0"/>
                </a:spcBef>
                <a:spcAft>
                  <a:spcPct val="0"/>
                </a:spcAft>
              </a:pPr>
              <a:r>
                <a:rPr lang="en-US" sz="1400" dirty="0">
                  <a:gradFill>
                    <a:gsLst>
                      <a:gs pos="0">
                        <a:srgbClr val="FFFFFF"/>
                      </a:gs>
                      <a:gs pos="100000">
                        <a:srgbClr val="FFFFFF"/>
                      </a:gs>
                    </a:gsLst>
                    <a:lin ang="5400000" scaled="0"/>
                  </a:gradFill>
                  <a:latin typeface="+mj-lt"/>
                </a:rPr>
                <a:t>Allows taking the receiver offline for servicing or other reasons. Requests are buffered up until the receiver is available again.</a:t>
              </a:r>
            </a:p>
          </p:txBody>
        </p:sp>
      </p:grpSp>
    </p:spTree>
    <p:extLst>
      <p:ext uri="{BB962C8B-B14F-4D97-AF65-F5344CB8AC3E}">
        <p14:creationId xmlns:p14="http://schemas.microsoft.com/office/powerpoint/2010/main" val="221813530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8_PPT_Template">
  <a:themeElements>
    <a:clrScheme name="DevScope">
      <a:dk1>
        <a:srgbClr val="292929"/>
      </a:dk1>
      <a:lt1>
        <a:srgbClr val="FFFFFF"/>
      </a:lt1>
      <a:dk2>
        <a:srgbClr val="072B60"/>
      </a:dk2>
      <a:lt2>
        <a:srgbClr val="EEECE1"/>
      </a:lt2>
      <a:accent1>
        <a:srgbClr val="557EB9"/>
      </a:accent1>
      <a:accent2>
        <a:srgbClr val="FFC211"/>
      </a:accent2>
      <a:accent3>
        <a:srgbClr val="6BBD46"/>
      </a:accent3>
      <a:accent4>
        <a:srgbClr val="EE700C"/>
      </a:accent4>
      <a:accent5>
        <a:srgbClr val="EB7C00"/>
      </a:accent5>
      <a:accent6>
        <a:srgbClr val="EE700C"/>
      </a:accent6>
      <a:hlink>
        <a:srgbClr val="EE700C"/>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bodyPr vert="horz" wrap="square" lIns="0" tIns="0" rIns="0" bIns="0" rtlCol="0" anchor="ctr">
        <a:spAutoFit/>
      </a:bodyPr>
      <a:lstStyle>
        <a:defPPr>
          <a:defRPr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vScope">
    <a:dk1>
      <a:srgbClr val="292929"/>
    </a:dk1>
    <a:lt1>
      <a:srgbClr val="FFFFFF"/>
    </a:lt1>
    <a:dk2>
      <a:srgbClr val="072B60"/>
    </a:dk2>
    <a:lt2>
      <a:srgbClr val="EEECE1"/>
    </a:lt2>
    <a:accent1>
      <a:srgbClr val="557EB9"/>
    </a:accent1>
    <a:accent2>
      <a:srgbClr val="FFC211"/>
    </a:accent2>
    <a:accent3>
      <a:srgbClr val="6BBD46"/>
    </a:accent3>
    <a:accent4>
      <a:srgbClr val="EE700C"/>
    </a:accent4>
    <a:accent5>
      <a:srgbClr val="EB7C00"/>
    </a:accent5>
    <a:accent6>
      <a:srgbClr val="EE700C"/>
    </a:accent6>
    <a:hlink>
      <a:srgbClr val="EE700C"/>
    </a:hlink>
    <a:folHlink>
      <a:srgbClr val="008AB5"/>
    </a:folHlink>
  </a:clrScheme>
</a:themeOverride>
</file>

<file path=ppt/theme/themeOverride2.xml><?xml version="1.0" encoding="utf-8"?>
<a:themeOverride xmlns:a="http://schemas.openxmlformats.org/drawingml/2006/main">
  <a:clrScheme name="DevScope">
    <a:dk1>
      <a:srgbClr val="292929"/>
    </a:dk1>
    <a:lt1>
      <a:srgbClr val="FFFFFF"/>
    </a:lt1>
    <a:dk2>
      <a:srgbClr val="072B60"/>
    </a:dk2>
    <a:lt2>
      <a:srgbClr val="EEECE1"/>
    </a:lt2>
    <a:accent1>
      <a:srgbClr val="557EB9"/>
    </a:accent1>
    <a:accent2>
      <a:srgbClr val="FFC211"/>
    </a:accent2>
    <a:accent3>
      <a:srgbClr val="6BBD46"/>
    </a:accent3>
    <a:accent4>
      <a:srgbClr val="EE700C"/>
    </a:accent4>
    <a:accent5>
      <a:srgbClr val="EB7C00"/>
    </a:accent5>
    <a:accent6>
      <a:srgbClr val="EE700C"/>
    </a:accent6>
    <a:hlink>
      <a:srgbClr val="EE700C"/>
    </a:hlink>
    <a:folHlink>
      <a:srgbClr val="008AB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icture" ma:contentTypeID="0x01010200D11D29F6758C194AA657E4A76708D0D5" ma:contentTypeVersion="3" ma:contentTypeDescription="Upload an image or a photograph." ma:contentTypeScope="" ma:versionID="40142f480ac1f670534448d707e7f309">
  <xsd:schema xmlns:xsd="http://www.w3.org/2001/XMLSchema" xmlns:xs="http://www.w3.org/2001/XMLSchema" xmlns:p="http://schemas.microsoft.com/office/2006/metadata/properties" xmlns:ns1="http://schemas.microsoft.com/sharepoint/v3" xmlns:ns2="ab2dbbf2-781f-4d5f-af06-6a69bfd6db4c" targetNamespace="http://schemas.microsoft.com/office/2006/metadata/properties" ma:root="true" ma:fieldsID="bd7566479ea85790a83dd8b366f217bb" ns1:_="" ns2:_="">
    <xsd:import namespace="http://schemas.microsoft.com/sharepoint/v3"/>
    <xsd:import namespace="ab2dbbf2-781f-4d5f-af06-6a69bfd6db4c"/>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2dbbf2-781f-4d5f-af06-6a69bfd6db4c"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ab2dbbf2-781f-4d5f-af06-6a69bfd6db4c">DYKMS2FCZRFJ-80-46</_dlc_DocId>
    <_dlc_DocIdUrl xmlns="ab2dbbf2-781f-4d5f-af06-6a69bfd6db4c">
      <Url>https://intranet.devscope.net/operacional/marketing/_layouts/DocIdRedir.aspx?ID=DYKMS2FCZRFJ-80-46</Url>
      <Description>DYKMS2FCZRFJ-80-46</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AEC1DB-B00D-4EB5-9FBD-9707EFF7F8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b2dbbf2-781f-4d5f-af06-6a69bfd6db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E0D84E-F06A-4195-A0F7-E5A90EEE7B17}">
  <ds:schemaRefs>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ab2dbbf2-781f-4d5f-af06-6a69bfd6db4c"/>
    <ds:schemaRef ds:uri="http://schemas.microsoft.com/sharepoint/v3"/>
  </ds:schemaRefs>
</ds:datastoreItem>
</file>

<file path=customXml/itemProps3.xml><?xml version="1.0" encoding="utf-8"?>
<ds:datastoreItem xmlns:ds="http://schemas.openxmlformats.org/officeDocument/2006/customXml" ds:itemID="{8798E883-D314-4A40-8DD3-ED4D4CF496A5}">
  <ds:schemaRefs>
    <ds:schemaRef ds:uri="http://schemas.microsoft.com/sharepoint/events"/>
  </ds:schemaRefs>
</ds:datastoreItem>
</file>

<file path=customXml/itemProps4.xml><?xml version="1.0" encoding="utf-8"?>
<ds:datastoreItem xmlns:ds="http://schemas.openxmlformats.org/officeDocument/2006/customXml" ds:itemID="{4181B7A9-72F4-4925-A2E8-18D25AA803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1517</Words>
  <Application>Microsoft Office PowerPoint</Application>
  <PresentationFormat>On-screen Show (16:9)</PresentationFormat>
  <Paragraphs>380</Paragraphs>
  <Slides>32</Slides>
  <Notes>29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Win8_PPT_Template</vt:lpstr>
      <vt:lpstr>Azure Service Bus EAI/EDI</vt:lpstr>
      <vt:lpstr>PowerPoint Presentation</vt:lpstr>
      <vt:lpstr>Agenda</vt:lpstr>
      <vt:lpstr>Microsoft integration stack</vt:lpstr>
      <vt:lpstr>Current Microsoft integration stack</vt:lpstr>
      <vt:lpstr>Evolving Integration Needs - New Challenges</vt:lpstr>
      <vt:lpstr>Windows Azure Service Bus</vt:lpstr>
      <vt:lpstr>Relay vs. Message Broker</vt:lpstr>
      <vt:lpstr>Queues</vt:lpstr>
      <vt:lpstr>Queues</vt:lpstr>
      <vt:lpstr>Topics</vt:lpstr>
      <vt:lpstr>Windows Azure Service Bus overview</vt:lpstr>
      <vt:lpstr>Windows Azure Service Bus EAI &amp; EDI Labs</vt:lpstr>
      <vt:lpstr>EAI Capabilities</vt:lpstr>
      <vt:lpstr>EAI – Incident Management Scenario</vt:lpstr>
      <vt:lpstr>EDI Capabilities</vt:lpstr>
      <vt:lpstr>EDI Service Order Processing Scenario</vt:lpstr>
      <vt:lpstr>BizTalk Azure EAI &amp; EDI Services are in CTP</vt:lpstr>
      <vt:lpstr>BizTalk Azure EAI &amp; EDI Services are in CTP</vt:lpstr>
      <vt:lpstr>BizTalk Azure EAI &amp; EDI Services are in CTP</vt:lpstr>
      <vt:lpstr>How can I GET STARTED?</vt:lpstr>
      <vt:lpstr>Requirements</vt:lpstr>
      <vt:lpstr>Demo</vt:lpstr>
      <vt:lpstr>What’s next?</vt:lpstr>
      <vt:lpstr>Windows Azure Service Bus EAI &amp; EDI Services </vt:lpstr>
      <vt:lpstr>EAI Capabilities</vt:lpstr>
      <vt:lpstr>EAI Capabilities</vt:lpstr>
      <vt:lpstr>EAI Capabilities</vt:lpstr>
      <vt:lpstr>EDI Capabilities</vt:lpstr>
      <vt:lpstr>Questions?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2011-12-07T20:39:23Z</dcterms:created>
  <dcterms:modified xsi:type="dcterms:W3CDTF">2012-09-27T21:51:10Z</dcterms:modified>
</cp:coreProperties>
</file>