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4"/>
  </p:sldMasterIdLst>
  <p:notesMasterIdLst>
    <p:notesMasterId r:id="rId44"/>
  </p:notesMasterIdLst>
  <p:handoutMasterIdLst>
    <p:handoutMasterId r:id="rId45"/>
  </p:handoutMasterIdLst>
  <p:sldIdLst>
    <p:sldId id="257" r:id="rId5"/>
    <p:sldId id="265" r:id="rId6"/>
    <p:sldId id="266" r:id="rId7"/>
    <p:sldId id="277" r:id="rId8"/>
    <p:sldId id="276" r:id="rId9"/>
    <p:sldId id="278" r:id="rId10"/>
    <p:sldId id="283" r:id="rId11"/>
    <p:sldId id="279" r:id="rId12"/>
    <p:sldId id="319" r:id="rId13"/>
    <p:sldId id="280" r:id="rId14"/>
    <p:sldId id="281" r:id="rId15"/>
    <p:sldId id="282" r:id="rId16"/>
    <p:sldId id="310" r:id="rId17"/>
    <p:sldId id="309" r:id="rId18"/>
    <p:sldId id="321" r:id="rId19"/>
    <p:sldId id="322" r:id="rId20"/>
    <p:sldId id="311" r:id="rId21"/>
    <p:sldId id="320" r:id="rId22"/>
    <p:sldId id="312" r:id="rId23"/>
    <p:sldId id="315" r:id="rId24"/>
    <p:sldId id="317" r:id="rId25"/>
    <p:sldId id="318" r:id="rId26"/>
    <p:sldId id="316" r:id="rId27"/>
    <p:sldId id="284" r:id="rId28"/>
    <p:sldId id="285" r:id="rId29"/>
    <p:sldId id="286" r:id="rId30"/>
    <p:sldId id="289" r:id="rId31"/>
    <p:sldId id="293" r:id="rId32"/>
    <p:sldId id="287" r:id="rId33"/>
    <p:sldId id="292" r:id="rId34"/>
    <p:sldId id="290" r:id="rId35"/>
    <p:sldId id="288" r:id="rId36"/>
    <p:sldId id="294" r:id="rId37"/>
    <p:sldId id="295" r:id="rId38"/>
    <p:sldId id="296" r:id="rId39"/>
    <p:sldId id="297" r:id="rId40"/>
    <p:sldId id="299" r:id="rId41"/>
    <p:sldId id="304" r:id="rId42"/>
    <p:sldId id="303" r:id="rId43"/>
  </p:sldIdLst>
  <p:sldSz cx="9144000" cy="5143500" type="screen16x9"/>
  <p:notesSz cx="6858000" cy="9144000"/>
  <p:defaultText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7C00"/>
    <a:srgbClr val="EB7CC6"/>
    <a:srgbClr val="3397D3"/>
    <a:srgbClr val="6BBB46"/>
    <a:srgbClr val="ED5326"/>
    <a:srgbClr val="3BBFB4"/>
    <a:srgbClr val="FF3300"/>
    <a:srgbClr val="00AEEF"/>
    <a:srgbClr val="A5A5A5"/>
    <a:srgbClr val="0D77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51655" autoAdjust="0"/>
  </p:normalViewPr>
  <p:slideViewPr>
    <p:cSldViewPr snapToGrid="0">
      <p:cViewPr varScale="1">
        <p:scale>
          <a:sx n="61" d="100"/>
          <a:sy n="61" d="100"/>
        </p:scale>
        <p:origin x="-2328" y="-78"/>
      </p:cViewPr>
      <p:guideLst>
        <p:guide orient="horz" pos="110"/>
        <p:guide orient="horz" pos="3128"/>
        <p:guide orient="horz" pos="1730"/>
        <p:guide orient="horz" pos="2674"/>
        <p:guide orient="horz" pos="2718"/>
        <p:guide orient="horz" pos="684"/>
        <p:guide orient="horz" pos="793"/>
        <p:guide orient="horz" pos="1781"/>
        <p:guide orient="horz" pos="836"/>
        <p:guide pos="2855"/>
        <p:guide pos="1918"/>
        <p:guide pos="96"/>
        <p:guide pos="4727"/>
        <p:guide pos="984"/>
        <p:guide pos="3843"/>
        <p:guide pos="1035"/>
        <p:guide pos="1970"/>
        <p:guide pos="2912"/>
        <p:guide pos="3793"/>
        <p:guide pos="4777"/>
        <p:guide pos="5662"/>
        <p:guide pos="24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0" d="100"/>
          <a:sy n="70" d="100"/>
        </p:scale>
        <p:origin x="-323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7/1/2012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7/1/2012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685864"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757" indent="-79382" algn="l" defTabSz="685864"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085" indent="-86329" algn="l" defTabSz="685864"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183" indent="-110143" algn="l" defTabSz="685864"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411" indent="-86329" algn="l" defTabSz="685864"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4660" algn="l" defTabSz="685864" rtl="0" eaLnBrk="1" latinLnBrk="0" hangingPunct="1">
      <a:defRPr sz="900" kern="1200">
        <a:solidFill>
          <a:schemeClr val="tx1"/>
        </a:solidFill>
        <a:latin typeface="+mn-lt"/>
        <a:ea typeface="+mn-ea"/>
        <a:cs typeface="+mn-cs"/>
      </a:defRPr>
    </a:lvl6pPr>
    <a:lvl7pPr marL="2057592" algn="l" defTabSz="685864" rtl="0" eaLnBrk="1" latinLnBrk="0" hangingPunct="1">
      <a:defRPr sz="900" kern="1200">
        <a:solidFill>
          <a:schemeClr val="tx1"/>
        </a:solidFill>
        <a:latin typeface="+mn-lt"/>
        <a:ea typeface="+mn-ea"/>
        <a:cs typeface="+mn-cs"/>
      </a:defRPr>
    </a:lvl7pPr>
    <a:lvl8pPr marL="2400524" algn="l" defTabSz="685864" rtl="0" eaLnBrk="1" latinLnBrk="0" hangingPunct="1">
      <a:defRPr sz="900" kern="1200">
        <a:solidFill>
          <a:schemeClr val="tx1"/>
        </a:solidFill>
        <a:latin typeface="+mn-lt"/>
        <a:ea typeface="+mn-ea"/>
        <a:cs typeface="+mn-cs"/>
      </a:defRPr>
    </a:lvl8pPr>
    <a:lvl9pPr marL="2743456" algn="l" defTabSz="68586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194348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558196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pt-P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3702036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pt-P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70203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pt-P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702036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011690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755727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018009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462514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1719442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617673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816885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709037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64" rtl="0" eaLnBrk="1" fontAlgn="auto" latinLnBrk="0" hangingPunct="1">
              <a:lnSpc>
                <a:spcPct val="90000"/>
              </a:lnSpc>
              <a:spcBef>
                <a:spcPts val="0"/>
              </a:spcBef>
              <a:spcAft>
                <a:spcPts val="250"/>
              </a:spcAft>
              <a:buClrTx/>
              <a:buSzTx/>
              <a:buFontTx/>
              <a:buNone/>
              <a:tabLst/>
              <a:defRPr/>
            </a:pPr>
            <a:endParaRPr lang="pt-P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844159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69701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64" rtl="0" eaLnBrk="1" fontAlgn="auto" latinLnBrk="0" hangingPunct="1">
              <a:lnSpc>
                <a:spcPct val="90000"/>
              </a:lnSpc>
              <a:spcBef>
                <a:spcPts val="0"/>
              </a:spcBef>
              <a:spcAft>
                <a:spcPts val="250"/>
              </a:spcAft>
              <a:buClrTx/>
              <a:buSzTx/>
              <a:buFontTx/>
              <a:buNone/>
              <a:tabLst/>
              <a:defRPr/>
            </a:pPr>
            <a:endParaRPr lang="pt-PT" sz="700" kern="1200" dirty="0" smtClean="0">
              <a:solidFill>
                <a:schemeClr val="tx1"/>
              </a:solidFill>
              <a:effectLst/>
              <a:latin typeface="Segoe UI" pitchFamily="34" charset="0"/>
              <a:ea typeface="+mn-ea"/>
              <a:cs typeface="+mn-cs"/>
            </a:endParaRPr>
          </a:p>
          <a:p>
            <a:pPr marL="0" marR="0" indent="0" algn="l" defTabSz="685864" rtl="0" eaLnBrk="1" fontAlgn="auto" latinLnBrk="0" hangingPunct="1">
              <a:lnSpc>
                <a:spcPct val="90000"/>
              </a:lnSpc>
              <a:spcBef>
                <a:spcPts val="0"/>
              </a:spcBef>
              <a:spcAft>
                <a:spcPts val="250"/>
              </a:spcAft>
              <a:buClrTx/>
              <a:buSzTx/>
              <a:buFontTx/>
              <a:buNone/>
              <a:tabLst/>
              <a:defRPr/>
            </a:pPr>
            <a:endParaRPr lang="pt-PT" sz="7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904797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64" rtl="0" eaLnBrk="1" fontAlgn="auto" latinLnBrk="0" hangingPunct="1">
              <a:lnSpc>
                <a:spcPct val="90000"/>
              </a:lnSpc>
              <a:spcBef>
                <a:spcPts val="0"/>
              </a:spcBef>
              <a:spcAft>
                <a:spcPts val="250"/>
              </a:spcAft>
              <a:buClrTx/>
              <a:buSzTx/>
              <a:buFontTx/>
              <a:buNone/>
              <a:tabLst/>
              <a:defRPr/>
            </a:pPr>
            <a:endParaRPr lang="pt-PT" sz="700" kern="1200" dirty="0" smtClean="0">
              <a:solidFill>
                <a:schemeClr val="tx1"/>
              </a:solidFill>
              <a:effectLst/>
              <a:latin typeface="Segoe UI" pitchFamily="34" charset="0"/>
              <a:ea typeface="+mn-ea"/>
              <a:cs typeface="+mn-cs"/>
            </a:endParaRPr>
          </a:p>
          <a:p>
            <a:pPr marL="0" marR="0" indent="0" algn="l" defTabSz="685864" rtl="0" eaLnBrk="1" fontAlgn="auto" latinLnBrk="0" hangingPunct="1">
              <a:lnSpc>
                <a:spcPct val="90000"/>
              </a:lnSpc>
              <a:spcBef>
                <a:spcPts val="0"/>
              </a:spcBef>
              <a:spcAft>
                <a:spcPts val="250"/>
              </a:spcAft>
              <a:buClrTx/>
              <a:buSzTx/>
              <a:buFontTx/>
              <a:buNone/>
              <a:tabLst/>
              <a:defRPr/>
            </a:pPr>
            <a:endParaRPr lang="pt-PT" sz="7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904797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537228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sz="7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8190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sz="7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4200873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descr="pptx-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280" y="0"/>
            <a:ext cx="9387840" cy="5280660"/>
          </a:xfrm>
          <a:prstGeom prst="rect">
            <a:avLst/>
          </a:prstGeom>
        </p:spPr>
      </p:pic>
      <p:grpSp>
        <p:nvGrpSpPr>
          <p:cNvPr id="4" name="Group 3"/>
          <p:cNvGrpSpPr/>
          <p:nvPr userDrawn="1"/>
        </p:nvGrpSpPr>
        <p:grpSpPr>
          <a:xfrm>
            <a:off x="2" y="5346760"/>
            <a:ext cx="8000997" cy="2285405"/>
            <a:chOff x="3" y="7129013"/>
            <a:chExt cx="10665218" cy="3047206"/>
          </a:xfrm>
        </p:grpSpPr>
        <p:sp>
          <p:nvSpPr>
            <p:cNvPr id="58" name="Rectangle 57"/>
            <p:cNvSpPr/>
            <p:nvPr userDrawn="1"/>
          </p:nvSpPr>
          <p:spPr>
            <a:xfrm>
              <a:off x="6094416" y="7129014"/>
              <a:ext cx="1523603" cy="1523603"/>
            </a:xfrm>
            <a:prstGeom prst="rect">
              <a:avLst/>
            </a:prstGeom>
            <a:solidFill>
              <a:srgbClr val="F2850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userDrawn="1"/>
          </p:nvSpPr>
          <p:spPr>
            <a:xfrm>
              <a:off x="3047215" y="7129013"/>
              <a:ext cx="1523603" cy="1523603"/>
            </a:xfrm>
            <a:prstGeom prst="rect">
              <a:avLst/>
            </a:prstGeom>
            <a:solidFill>
              <a:srgbClr val="0070C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userDrawn="1"/>
          </p:nvSpPr>
          <p:spPr>
            <a:xfrm>
              <a:off x="1523603" y="7129014"/>
              <a:ext cx="1523603" cy="1523603"/>
            </a:xfrm>
            <a:prstGeom prst="rect">
              <a:avLst/>
            </a:prstGeom>
            <a:solidFill>
              <a:srgbClr val="83B80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userDrawn="1"/>
          </p:nvSpPr>
          <p:spPr>
            <a:xfrm>
              <a:off x="3047217" y="8652616"/>
              <a:ext cx="1523603" cy="1523603"/>
            </a:xfrm>
            <a:prstGeom prst="rect">
              <a:avLst/>
            </a:prstGeom>
            <a:solidFill>
              <a:srgbClr val="FF330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4570816" y="8652616"/>
              <a:ext cx="1523603" cy="1523603"/>
            </a:xfrm>
            <a:prstGeom prst="rect">
              <a:avLst/>
            </a:prstGeom>
            <a:solidFill>
              <a:srgbClr val="F2850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userDrawn="1"/>
          </p:nvSpPr>
          <p:spPr>
            <a:xfrm>
              <a:off x="3" y="8652616"/>
              <a:ext cx="1523603" cy="1523603"/>
            </a:xfrm>
            <a:prstGeom prst="rect">
              <a:avLst/>
            </a:prstGeom>
            <a:solidFill>
              <a:srgbClr val="83B80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userDrawn="1"/>
          </p:nvSpPr>
          <p:spPr>
            <a:xfrm>
              <a:off x="9141618" y="8652616"/>
              <a:ext cx="1523603" cy="1523603"/>
            </a:xfrm>
            <a:prstGeom prst="rect">
              <a:avLst/>
            </a:prstGeom>
            <a:solidFill>
              <a:srgbClr val="FF330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userDrawn="1"/>
          </p:nvSpPr>
          <p:spPr>
            <a:xfrm>
              <a:off x="7618016" y="8652615"/>
              <a:ext cx="1523603" cy="1523603"/>
            </a:xfrm>
            <a:prstGeom prst="rect">
              <a:avLst/>
            </a:prstGeom>
            <a:solidFill>
              <a:srgbClr val="0070C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userDrawn="1"/>
        </p:nvGrpSpPr>
        <p:grpSpPr>
          <a:xfrm>
            <a:off x="1" y="-3712029"/>
            <a:ext cx="9143998" cy="3428107"/>
            <a:chOff x="1" y="-1"/>
            <a:chExt cx="12188823" cy="4570809"/>
          </a:xfrm>
        </p:grpSpPr>
        <p:sp>
          <p:nvSpPr>
            <p:cNvPr id="8" name="Rectangle 7"/>
            <p:cNvSpPr/>
            <p:nvPr userDrawn="1"/>
          </p:nvSpPr>
          <p:spPr>
            <a:xfrm>
              <a:off x="1523606" y="-1"/>
              <a:ext cx="1523603" cy="1523603"/>
            </a:xfrm>
            <a:prstGeom prst="rect">
              <a:avLst/>
            </a:prstGeom>
            <a:solidFill>
              <a:srgbClr val="0070C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047209" y="-1"/>
              <a:ext cx="1523603" cy="1523603"/>
            </a:xfrm>
            <a:prstGeom prst="rect">
              <a:avLst/>
            </a:prstGeom>
            <a:solidFill>
              <a:srgbClr val="FF330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6094416" y="-1"/>
              <a:ext cx="1523603" cy="1523603"/>
            </a:xfrm>
            <a:prstGeom prst="rect">
              <a:avLst/>
            </a:prstGeom>
            <a:solidFill>
              <a:srgbClr val="83B80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618015" y="-1"/>
              <a:ext cx="1523603" cy="1523603"/>
            </a:xfrm>
            <a:prstGeom prst="rect">
              <a:avLst/>
            </a:prstGeom>
            <a:solidFill>
              <a:srgbClr val="0070C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10665221" y="-1"/>
              <a:ext cx="1523603" cy="1523603"/>
            </a:xfrm>
            <a:prstGeom prst="rect">
              <a:avLst/>
            </a:prstGeom>
            <a:solidFill>
              <a:srgbClr val="F2850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10665220" y="1523602"/>
              <a:ext cx="1523603" cy="1523603"/>
            </a:xfrm>
            <a:prstGeom prst="rect">
              <a:avLst/>
            </a:prstGeom>
            <a:solidFill>
              <a:srgbClr val="83B80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2" y="1523602"/>
              <a:ext cx="1523603" cy="1523603"/>
            </a:xfrm>
            <a:prstGeom prst="rect">
              <a:avLst/>
            </a:prstGeom>
            <a:solidFill>
              <a:srgbClr val="0070C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3047208" y="1523602"/>
              <a:ext cx="1523603" cy="1523603"/>
            </a:xfrm>
            <a:prstGeom prst="rect">
              <a:avLst/>
            </a:prstGeom>
            <a:solidFill>
              <a:srgbClr val="F2850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4570812" y="1523602"/>
              <a:ext cx="1523603" cy="1523603"/>
            </a:xfrm>
            <a:prstGeom prst="rect">
              <a:avLst/>
            </a:prstGeom>
            <a:solidFill>
              <a:srgbClr val="83B80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618018" y="1523602"/>
              <a:ext cx="1523603" cy="1523603"/>
            </a:xfrm>
            <a:prstGeom prst="rect">
              <a:avLst/>
            </a:prstGeom>
            <a:solidFill>
              <a:srgbClr val="FF330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9141617" y="1523602"/>
              <a:ext cx="1523603" cy="1523603"/>
            </a:xfrm>
            <a:prstGeom prst="rect">
              <a:avLst/>
            </a:prstGeom>
            <a:solidFill>
              <a:srgbClr val="F2850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9141616" y="3047205"/>
              <a:ext cx="1523603" cy="1523603"/>
            </a:xfrm>
            <a:prstGeom prst="rect">
              <a:avLst/>
            </a:prstGeom>
            <a:solidFill>
              <a:srgbClr val="83B80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1" y="3047205"/>
              <a:ext cx="1523603" cy="1523603"/>
            </a:xfrm>
            <a:prstGeom prst="rect">
              <a:avLst/>
            </a:prstGeom>
            <a:solidFill>
              <a:srgbClr val="FF330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1523604" y="3047205"/>
              <a:ext cx="1523603" cy="1523603"/>
            </a:xfrm>
            <a:prstGeom prst="rect">
              <a:avLst/>
            </a:prstGeom>
            <a:solidFill>
              <a:srgbClr val="F2850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570811" y="3047205"/>
              <a:ext cx="1523603" cy="1523603"/>
            </a:xfrm>
            <a:prstGeom prst="rect">
              <a:avLst/>
            </a:prstGeom>
            <a:solidFill>
              <a:srgbClr val="0070C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Picture 29" descr="C:\Users\v-anvice\AppData\Local\Microsoft\Windows\Temporary Internet Files\Content.Outlook\LNAZ6BAI\logo_Innovation-Wee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159838" y="4191930"/>
            <a:ext cx="847870" cy="847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2864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Vertical Text">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385864" y="160791"/>
            <a:ext cx="8374656" cy="642643"/>
          </a:xfrm>
          <a:prstGeom prst="rect">
            <a:avLst/>
          </a:prstGeom>
        </p:spPr>
        <p:txBody>
          <a:bodyPr vert="horz" lIns="68589" tIns="34295" rIns="68589" bIns="34295" rtlCol="0" anchor="ctr">
            <a:noAutofit/>
          </a:bodyPr>
          <a:lstStyle>
            <a:lvl1pPr>
              <a:defRPr sz="2400" baseline="0">
                <a:solidFill>
                  <a:srgbClr val="0D77B6"/>
                </a:solidFill>
              </a:defRPr>
            </a:lvl1pPr>
          </a:lstStyle>
          <a:p>
            <a:r>
              <a:rPr lang="en-US" dirty="0" err="1" smtClean="0"/>
              <a:t>Título</a:t>
            </a:r>
            <a:r>
              <a:rPr lang="en-US" dirty="0" smtClean="0"/>
              <a:t> </a:t>
            </a:r>
            <a:r>
              <a:rPr lang="en-US" dirty="0" err="1" smtClean="0"/>
              <a:t>Sessão</a:t>
            </a:r>
            <a:r>
              <a:rPr lang="en-US" dirty="0" smtClean="0"/>
              <a:t> | DEVELOPERS</a:t>
            </a:r>
            <a:endParaRPr lang="en-US" dirty="0"/>
          </a:p>
        </p:txBody>
      </p:sp>
      <p:sp>
        <p:nvSpPr>
          <p:cNvPr id="7" name="Content Placeholder 6"/>
          <p:cNvSpPr>
            <a:spLocks noGrp="1"/>
          </p:cNvSpPr>
          <p:nvPr>
            <p:ph sz="quarter" idx="10" hasCustomPrompt="1"/>
          </p:nvPr>
        </p:nvSpPr>
        <p:spPr>
          <a:xfrm>
            <a:off x="396875" y="1147762"/>
            <a:ext cx="8350250" cy="3281997"/>
          </a:xfrm>
          <a:prstGeom prst="rect">
            <a:avLst/>
          </a:prstGeom>
        </p:spPr>
        <p:txBody>
          <a:bodyPr vert="horz"/>
          <a:lstStyle>
            <a:lvl1pPr>
              <a:defRPr>
                <a:solidFill>
                  <a:srgbClr val="0D77B6"/>
                </a:solidFill>
                <a:latin typeface="Segoe UI Light"/>
                <a:cs typeface="Segoe UI Light"/>
              </a:defRPr>
            </a:lvl1pPr>
            <a:lvl2pPr>
              <a:defRPr sz="1800" baseline="0">
                <a:latin typeface="Segoe UI"/>
                <a:cs typeface="Segoe UI"/>
              </a:defRPr>
            </a:lvl2pPr>
            <a:lvl3pPr>
              <a:defRPr sz="1400">
                <a:latin typeface="Segoe UI"/>
                <a:cs typeface="Segoe UI"/>
              </a:defRPr>
            </a:lvl3pPr>
            <a:lvl4pPr>
              <a:defRPr sz="1200">
                <a:latin typeface="Segoe UI"/>
                <a:cs typeface="Segoe UI"/>
              </a:defRPr>
            </a:lvl4pPr>
            <a:lvl5pPr marL="1371783" indent="0">
              <a:buNone/>
              <a:defRPr sz="1000">
                <a:latin typeface="Segoe UI"/>
                <a:cs typeface="Segoe UI"/>
              </a:defRPr>
            </a:lvl5pPr>
          </a:lstStyle>
          <a:p>
            <a:pPr lvl="0"/>
            <a:r>
              <a:rPr lang="pt-PT" dirty="0" smtClean="0"/>
              <a:t>Tópicos Gerais Segoe UI Light 24pt</a:t>
            </a:r>
          </a:p>
          <a:p>
            <a:pPr lvl="1"/>
            <a:r>
              <a:rPr lang="pt-PT" dirty="0" smtClean="0"/>
              <a:t>Tópicos mais específicos Segoe UI 18pt</a:t>
            </a:r>
          </a:p>
          <a:p>
            <a:pPr lvl="2"/>
            <a:r>
              <a:rPr lang="pt-PT" dirty="0" smtClean="0"/>
              <a:t>Segoe UI 14pt</a:t>
            </a:r>
          </a:p>
          <a:p>
            <a:pPr lvl="3"/>
            <a:r>
              <a:rPr lang="pt-PT" dirty="0" smtClean="0"/>
              <a:t>Segoe UI 12pt</a:t>
            </a:r>
          </a:p>
          <a:p>
            <a:pPr lvl="4"/>
            <a:r>
              <a:rPr lang="pt-PT" dirty="0" smtClean="0"/>
              <a:t>Segoe UI 10pt</a:t>
            </a:r>
          </a:p>
          <a:p>
            <a:pPr lvl="4"/>
            <a:endParaRPr lang="pt-PT" dirty="0" smtClean="0"/>
          </a:p>
          <a:p>
            <a:pPr lvl="0"/>
            <a:r>
              <a:rPr lang="pt-PT" dirty="0" smtClean="0"/>
              <a:t>Tópicos Gerais Segoe UI Light 24pt</a:t>
            </a:r>
          </a:p>
          <a:p>
            <a:pPr lvl="1"/>
            <a:r>
              <a:rPr lang="pt-PT" dirty="0" smtClean="0"/>
              <a:t>Tópicos mais específicos Segoe UI 18pt</a:t>
            </a:r>
          </a:p>
          <a:p>
            <a:pPr lvl="2"/>
            <a:r>
              <a:rPr lang="pt-PT" dirty="0" smtClean="0"/>
              <a:t>Segoe UI 14pt</a:t>
            </a:r>
          </a:p>
          <a:p>
            <a:pPr lvl="3"/>
            <a:r>
              <a:rPr lang="pt-PT" dirty="0" smtClean="0"/>
              <a:t>Segoe UI 12pt</a:t>
            </a:r>
          </a:p>
          <a:p>
            <a:pPr lvl="4"/>
            <a:r>
              <a:rPr lang="pt-PT" dirty="0" smtClean="0"/>
              <a:t>Segoe UI 10pt</a:t>
            </a:r>
          </a:p>
          <a:p>
            <a:pPr lvl="4"/>
            <a:endParaRPr lang="pt-PT" dirty="0" smtClean="0"/>
          </a:p>
        </p:txBody>
      </p:sp>
    </p:spTree>
    <p:extLst>
      <p:ext uri="{BB962C8B-B14F-4D97-AF65-F5344CB8AC3E}">
        <p14:creationId xmlns:p14="http://schemas.microsoft.com/office/powerpoint/2010/main" val="178348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A5A5A5"/>
        </a:solidFill>
        <a:effectLst/>
      </p:bgPr>
    </p:bg>
    <p:spTree>
      <p:nvGrpSpPr>
        <p:cNvPr id="1" name=""/>
        <p:cNvGrpSpPr/>
        <p:nvPr/>
      </p:nvGrpSpPr>
      <p:grpSpPr>
        <a:xfrm>
          <a:off x="0" y="0"/>
          <a:ext cx="0" cy="0"/>
          <a:chOff x="0" y="0"/>
          <a:chExt cx="0" cy="0"/>
        </a:xfrm>
      </p:grpSpPr>
      <p:sp>
        <p:nvSpPr>
          <p:cNvPr id="11" name="Text Placeholder 5"/>
          <p:cNvSpPr>
            <a:spLocks noGrp="1"/>
          </p:cNvSpPr>
          <p:nvPr>
            <p:ph type="body" sz="quarter" idx="10" hasCustomPrompt="1"/>
          </p:nvPr>
        </p:nvSpPr>
        <p:spPr>
          <a:xfrm>
            <a:off x="384673" y="1326357"/>
            <a:ext cx="8423524" cy="914096"/>
          </a:xfrm>
          <a:prstGeom prst="rect">
            <a:avLst/>
          </a:prstGeom>
        </p:spPr>
        <p:txBody>
          <a:bodyPr lIns="68589" tIns="34295" rIns="68589" bIns="34295"/>
          <a:lstStyle>
            <a:lvl1pPr marL="0" indent="0">
              <a:buNone/>
              <a:defRPr lang="en-US" sz="6600" i="0" kern="1200" spc="-75" baseline="0" dirty="0" smtClean="0">
                <a:solidFill>
                  <a:schemeClr val="bg1"/>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ARQUITECTOS</a:t>
            </a:r>
          </a:p>
        </p:txBody>
      </p:sp>
      <p:sp>
        <p:nvSpPr>
          <p:cNvPr id="12" name="Text Placeholder 8"/>
          <p:cNvSpPr>
            <a:spLocks noGrp="1"/>
          </p:cNvSpPr>
          <p:nvPr>
            <p:ph type="body" sz="quarter" idx="11" hasCustomPrompt="1"/>
          </p:nvPr>
        </p:nvSpPr>
        <p:spPr>
          <a:xfrm>
            <a:off x="384673" y="2414374"/>
            <a:ext cx="5636696" cy="332399"/>
          </a:xfrm>
          <a:prstGeom prst="rect">
            <a:avLst/>
          </a:prstGeom>
        </p:spPr>
        <p:txBody>
          <a:bodyPr lIns="68589" tIns="34295" rIns="68589" bIns="34295"/>
          <a:lstStyle>
            <a:lvl1pPr marL="0" indent="0" algn="l" defTabSz="685864" rtl="0" eaLnBrk="1" latinLnBrk="0" hangingPunct="1">
              <a:lnSpc>
                <a:spcPct val="90000"/>
              </a:lnSpc>
              <a:spcBef>
                <a:spcPct val="20000"/>
              </a:spcBef>
              <a:buSzPct val="90000"/>
              <a:buFont typeface="Arial" pitchFamily="34" charset="0"/>
              <a:buNone/>
              <a:defRPr lang="en-US" sz="2400" kern="1200" spc="-75" baseline="0" dirty="0">
                <a:solidFill>
                  <a:schemeClr val="bg1"/>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SALA</a:t>
            </a:r>
            <a:endParaRPr lang="en-US" dirty="0"/>
          </a:p>
        </p:txBody>
      </p:sp>
    </p:spTree>
    <p:extLst>
      <p:ext uri="{BB962C8B-B14F-4D97-AF65-F5344CB8AC3E}">
        <p14:creationId xmlns:p14="http://schemas.microsoft.com/office/powerpoint/2010/main" val="6786640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26839" y="184603"/>
            <a:ext cx="8229362" cy="892357"/>
          </a:xfrm>
        </p:spPr>
        <p:txBody>
          <a:bodyPr/>
          <a:lstStyle>
            <a:lvl1pPr>
              <a:defRPr sz="2400">
                <a:solidFill>
                  <a:srgbClr val="A5A5A5"/>
                </a:solidFill>
              </a:defRPr>
            </a:lvl1pPr>
          </a:lstStyle>
          <a:p>
            <a:r>
              <a:rPr lang="pt-PT" dirty="0" smtClean="0"/>
              <a:t>Título Sessão | ARQUITECTOS</a:t>
            </a:r>
            <a:endParaRPr lang="en-US" dirty="0"/>
          </a:p>
        </p:txBody>
      </p:sp>
      <p:sp>
        <p:nvSpPr>
          <p:cNvPr id="3" name="Content Placeholder 2"/>
          <p:cNvSpPr>
            <a:spLocks noGrp="1"/>
          </p:cNvSpPr>
          <p:nvPr>
            <p:ph sz="quarter" idx="10" hasCustomPrompt="1"/>
          </p:nvPr>
        </p:nvSpPr>
        <p:spPr>
          <a:xfrm>
            <a:off x="447040" y="1493838"/>
            <a:ext cx="8209598" cy="547687"/>
          </a:xfrm>
          <a:prstGeom prst="rect">
            <a:avLst/>
          </a:prstGeom>
        </p:spPr>
        <p:txBody>
          <a:bodyPr vert="horz"/>
          <a:lstStyle>
            <a:lvl1pPr marL="0" indent="0">
              <a:buNone/>
              <a:defRPr sz="2400">
                <a:latin typeface="Segoe UI Light"/>
                <a:cs typeface="Segoe UI Light"/>
              </a:defRPr>
            </a:lvl1pPr>
            <a:lvl3pPr marL="685891" indent="0">
              <a:buNone/>
              <a:defRPr/>
            </a:lvl3pPr>
            <a:lvl4pPr marL="1028837" indent="0">
              <a:buNone/>
              <a:defRPr/>
            </a:lvl4pPr>
            <a:lvl5pPr marL="1371783" indent="0">
              <a:buNone/>
              <a:defRPr/>
            </a:lvl5pPr>
          </a:lstStyle>
          <a:p>
            <a:pPr lvl="0"/>
            <a:r>
              <a:rPr lang="pt-PT" sz="2700" dirty="0" smtClean="0">
                <a:solidFill>
                  <a:srgbClr val="A5A5A5"/>
                </a:solidFill>
                <a:latin typeface="Segoe UI Light" pitchFamily="34" charset="0"/>
              </a:rPr>
              <a:t>Orador</a:t>
            </a:r>
            <a:endParaRPr lang="pt-PT" dirty="0" smtClean="0"/>
          </a:p>
        </p:txBody>
      </p:sp>
      <p:sp>
        <p:nvSpPr>
          <p:cNvPr id="5" name="Text Placeholder 4"/>
          <p:cNvSpPr>
            <a:spLocks noGrp="1"/>
          </p:cNvSpPr>
          <p:nvPr>
            <p:ph type="body" sz="quarter" idx="11" hasCustomPrompt="1"/>
          </p:nvPr>
        </p:nvSpPr>
        <p:spPr>
          <a:xfrm>
            <a:off x="477838" y="2295525"/>
            <a:ext cx="8188325" cy="406400"/>
          </a:xfrm>
          <a:prstGeom prst="rect">
            <a:avLst/>
          </a:prstGeom>
        </p:spPr>
        <p:txBody>
          <a:bodyPr vert="horz"/>
          <a:lstStyle>
            <a:lvl1pPr marL="0" indent="0">
              <a:buNone/>
              <a:defRPr sz="1600">
                <a:solidFill>
                  <a:srgbClr val="A5A5A5"/>
                </a:solidFill>
                <a:latin typeface="Segoe UI"/>
                <a:cs typeface="Segoe UI"/>
              </a:defRPr>
            </a:lvl1pPr>
          </a:lstStyle>
          <a:p>
            <a:r>
              <a:rPr lang="pt-PT" sz="1500" dirty="0" smtClean="0">
                <a:solidFill>
                  <a:schemeClr val="tx1"/>
                </a:solidFill>
                <a:latin typeface="Segoe UI" pitchFamily="34" charset="0"/>
                <a:ea typeface="Segoe UI" pitchFamily="34" charset="0"/>
                <a:cs typeface="Segoe UI" pitchFamily="34" charset="0"/>
              </a:rPr>
              <a:t>Contacto </a:t>
            </a:r>
            <a:r>
              <a:rPr lang="pt-PT" sz="1500" dirty="0" smtClean="0">
                <a:solidFill>
                  <a:srgbClr val="A5A5A5"/>
                </a:solidFill>
                <a:latin typeface="Segoe UI" pitchFamily="34" charset="0"/>
                <a:ea typeface="Segoe UI" pitchFamily="34" charset="0"/>
                <a:cs typeface="Segoe UI" pitchFamily="34" charset="0"/>
              </a:rPr>
              <a:t>e-mail</a:t>
            </a:r>
            <a:endParaRPr lang="en-US" sz="1500" dirty="0" smtClean="0">
              <a:solidFill>
                <a:srgbClr val="A5A5A5"/>
              </a:solidFill>
              <a:latin typeface="Segoe UI" pitchFamily="34" charset="0"/>
              <a:ea typeface="Segoe UI" pitchFamily="34" charset="0"/>
              <a:cs typeface="Segoe UI" pitchFamily="34" charset="0"/>
            </a:endParaRPr>
          </a:p>
        </p:txBody>
      </p:sp>
      <p:sp>
        <p:nvSpPr>
          <p:cNvPr id="9" name="Text Placeholder 8"/>
          <p:cNvSpPr>
            <a:spLocks noGrp="1"/>
          </p:cNvSpPr>
          <p:nvPr>
            <p:ph type="body" sz="quarter" idx="12" hasCustomPrompt="1"/>
          </p:nvPr>
        </p:nvSpPr>
        <p:spPr>
          <a:xfrm>
            <a:off x="466725" y="2895600"/>
            <a:ext cx="8199438" cy="415925"/>
          </a:xfrm>
          <a:prstGeom prst="rect">
            <a:avLst/>
          </a:prstGeom>
        </p:spPr>
        <p:txBody>
          <a:bodyPr vert="horz"/>
          <a:lstStyle>
            <a:lvl1pPr marL="0" indent="0">
              <a:buNone/>
              <a:defRPr sz="1600">
                <a:solidFill>
                  <a:srgbClr val="A5A5A5"/>
                </a:solidFill>
                <a:latin typeface="Segoe UI"/>
                <a:cs typeface="Segoe UI"/>
              </a:defRPr>
            </a:lvl1pPr>
          </a:lstStyle>
          <a:p>
            <a:r>
              <a:rPr lang="pt-PT" sz="1500" dirty="0" smtClean="0">
                <a:solidFill>
                  <a:schemeClr val="tx1"/>
                </a:solidFill>
                <a:latin typeface="Segoe UI" pitchFamily="34" charset="0"/>
                <a:ea typeface="Segoe UI" pitchFamily="34" charset="0"/>
                <a:cs typeface="Segoe UI" pitchFamily="34" charset="0"/>
              </a:rPr>
              <a:t>Contacto </a:t>
            </a:r>
            <a:r>
              <a:rPr lang="pt-PT" sz="1500" dirty="0" smtClean="0">
                <a:solidFill>
                  <a:srgbClr val="A5A5A5"/>
                </a:solidFill>
                <a:latin typeface="Segoe UI" pitchFamily="34" charset="0"/>
                <a:ea typeface="Segoe UI" pitchFamily="34" charset="0"/>
                <a:cs typeface="Segoe UI" pitchFamily="34" charset="0"/>
              </a:rPr>
              <a:t>telemóvel</a:t>
            </a:r>
            <a:endParaRPr lang="en-US" sz="1500" dirty="0" smtClean="0">
              <a:solidFill>
                <a:srgbClr val="A5A5A5"/>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11069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Vertical Text">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385864" y="221751"/>
            <a:ext cx="8374656" cy="642643"/>
          </a:xfrm>
          <a:prstGeom prst="rect">
            <a:avLst/>
          </a:prstGeom>
        </p:spPr>
        <p:txBody>
          <a:bodyPr vert="horz" lIns="68589" tIns="34295" rIns="68589" bIns="34295" rtlCol="0" anchor="ctr">
            <a:noAutofit/>
          </a:bodyPr>
          <a:lstStyle>
            <a:lvl1pPr>
              <a:defRPr sz="2400" baseline="0">
                <a:solidFill>
                  <a:srgbClr val="A5A5A5"/>
                </a:solidFill>
              </a:defRPr>
            </a:lvl1pPr>
          </a:lstStyle>
          <a:p>
            <a:r>
              <a:rPr lang="en-US" dirty="0" err="1" smtClean="0"/>
              <a:t>Título</a:t>
            </a:r>
            <a:r>
              <a:rPr lang="en-US" dirty="0" smtClean="0"/>
              <a:t> </a:t>
            </a:r>
            <a:r>
              <a:rPr lang="en-US" dirty="0" err="1" smtClean="0"/>
              <a:t>Sessão</a:t>
            </a:r>
            <a:r>
              <a:rPr lang="en-US" dirty="0" smtClean="0"/>
              <a:t> | ARQUITECTOS</a:t>
            </a:r>
            <a:endParaRPr lang="en-US" dirty="0"/>
          </a:p>
        </p:txBody>
      </p:sp>
      <p:sp>
        <p:nvSpPr>
          <p:cNvPr id="7" name="Content Placeholder 6"/>
          <p:cNvSpPr>
            <a:spLocks noGrp="1"/>
          </p:cNvSpPr>
          <p:nvPr>
            <p:ph sz="quarter" idx="10" hasCustomPrompt="1"/>
          </p:nvPr>
        </p:nvSpPr>
        <p:spPr>
          <a:xfrm>
            <a:off x="396875" y="1147762"/>
            <a:ext cx="8350250" cy="3281997"/>
          </a:xfrm>
          <a:prstGeom prst="rect">
            <a:avLst/>
          </a:prstGeom>
        </p:spPr>
        <p:txBody>
          <a:bodyPr vert="horz"/>
          <a:lstStyle>
            <a:lvl1pPr>
              <a:defRPr>
                <a:solidFill>
                  <a:srgbClr val="A5A5A5"/>
                </a:solidFill>
                <a:latin typeface="Segoe UI Light"/>
                <a:cs typeface="Segoe UI Light"/>
              </a:defRPr>
            </a:lvl1pPr>
            <a:lvl2pPr>
              <a:defRPr sz="1800" baseline="0">
                <a:latin typeface="Segoe UI"/>
                <a:cs typeface="Segoe UI"/>
              </a:defRPr>
            </a:lvl2pPr>
            <a:lvl3pPr>
              <a:defRPr sz="1400">
                <a:latin typeface="Segoe UI"/>
                <a:cs typeface="Segoe UI"/>
              </a:defRPr>
            </a:lvl3pPr>
            <a:lvl4pPr>
              <a:defRPr sz="1200">
                <a:latin typeface="Segoe UI"/>
                <a:cs typeface="Segoe UI"/>
              </a:defRPr>
            </a:lvl4pPr>
            <a:lvl5pPr marL="1371783" indent="0">
              <a:buNone/>
              <a:defRPr sz="1000">
                <a:latin typeface="Segoe UI"/>
                <a:cs typeface="Segoe UI"/>
              </a:defRPr>
            </a:lvl5pPr>
          </a:lstStyle>
          <a:p>
            <a:pPr lvl="0"/>
            <a:r>
              <a:rPr lang="pt-PT" dirty="0" smtClean="0"/>
              <a:t>Tópicos Gerais Segoe UI Light 24pt</a:t>
            </a:r>
          </a:p>
          <a:p>
            <a:pPr lvl="1"/>
            <a:r>
              <a:rPr lang="pt-PT" dirty="0" smtClean="0"/>
              <a:t>Tópicos mais específicos Segoe UI 18pt</a:t>
            </a:r>
          </a:p>
          <a:p>
            <a:pPr lvl="2"/>
            <a:r>
              <a:rPr lang="pt-PT" dirty="0" smtClean="0"/>
              <a:t>Segoe UI 14pt</a:t>
            </a:r>
          </a:p>
          <a:p>
            <a:pPr lvl="3"/>
            <a:r>
              <a:rPr lang="pt-PT" dirty="0" smtClean="0"/>
              <a:t>Segoe UI 12pt</a:t>
            </a:r>
          </a:p>
          <a:p>
            <a:pPr lvl="4"/>
            <a:r>
              <a:rPr lang="pt-PT" dirty="0" smtClean="0"/>
              <a:t>Segoe UI 10pt</a:t>
            </a:r>
          </a:p>
          <a:p>
            <a:pPr lvl="4"/>
            <a:endParaRPr lang="pt-PT" dirty="0" smtClean="0"/>
          </a:p>
          <a:p>
            <a:pPr lvl="0"/>
            <a:r>
              <a:rPr lang="pt-PT" dirty="0" smtClean="0"/>
              <a:t>Tópicos Gerais Segoe UI Light 24pt</a:t>
            </a:r>
          </a:p>
          <a:p>
            <a:pPr lvl="1"/>
            <a:r>
              <a:rPr lang="pt-PT" dirty="0" smtClean="0"/>
              <a:t>Tópicos mais específicos Segoe UI 18pt</a:t>
            </a:r>
          </a:p>
          <a:p>
            <a:pPr lvl="2"/>
            <a:r>
              <a:rPr lang="pt-PT" dirty="0" smtClean="0"/>
              <a:t>Segoe UI 14pt</a:t>
            </a:r>
          </a:p>
          <a:p>
            <a:pPr lvl="3"/>
            <a:r>
              <a:rPr lang="pt-PT" dirty="0" smtClean="0"/>
              <a:t>Segoe UI 12pt</a:t>
            </a:r>
          </a:p>
          <a:p>
            <a:pPr lvl="4"/>
            <a:r>
              <a:rPr lang="pt-PT" dirty="0" smtClean="0"/>
              <a:t>Segoe UI 10pt</a:t>
            </a:r>
          </a:p>
          <a:p>
            <a:pPr lvl="4"/>
            <a:endParaRPr lang="pt-PT" dirty="0" smtClean="0"/>
          </a:p>
        </p:txBody>
      </p:sp>
    </p:spTree>
    <p:extLst>
      <p:ext uri="{BB962C8B-B14F-4D97-AF65-F5344CB8AC3E}">
        <p14:creationId xmlns:p14="http://schemas.microsoft.com/office/powerpoint/2010/main" val="26329119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2298E0"/>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1" hasCustomPrompt="1"/>
          </p:nvPr>
        </p:nvSpPr>
        <p:spPr>
          <a:xfrm>
            <a:off x="384673" y="2414374"/>
            <a:ext cx="5636696" cy="332399"/>
          </a:xfrm>
          <a:prstGeom prst="rect">
            <a:avLst/>
          </a:prstGeom>
        </p:spPr>
        <p:txBody>
          <a:bodyPr lIns="68589" tIns="34295" rIns="68589" bIns="34295"/>
          <a:lstStyle>
            <a:lvl1pPr marL="0" indent="0" algn="l" defTabSz="685864" rtl="0" eaLnBrk="1" latinLnBrk="0" hangingPunct="1">
              <a:lnSpc>
                <a:spcPct val="90000"/>
              </a:lnSpc>
              <a:spcBef>
                <a:spcPct val="20000"/>
              </a:spcBef>
              <a:buSzPct val="90000"/>
              <a:buFont typeface="Arial" pitchFamily="34" charset="0"/>
              <a:buNone/>
              <a:defRPr lang="en-US" sz="2400" kern="1200" spc="-75" baseline="0" dirty="0">
                <a:solidFill>
                  <a:schemeClr val="bg1"/>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SALA</a:t>
            </a:r>
            <a:endParaRPr lang="en-US" dirty="0"/>
          </a:p>
        </p:txBody>
      </p:sp>
      <p:sp>
        <p:nvSpPr>
          <p:cNvPr id="12" name="Text Placeholder 5"/>
          <p:cNvSpPr>
            <a:spLocks noGrp="1"/>
          </p:cNvSpPr>
          <p:nvPr>
            <p:ph type="body" sz="quarter" idx="10" hasCustomPrompt="1"/>
          </p:nvPr>
        </p:nvSpPr>
        <p:spPr>
          <a:xfrm>
            <a:off x="384673" y="1326357"/>
            <a:ext cx="8423524" cy="914096"/>
          </a:xfrm>
          <a:prstGeom prst="rect">
            <a:avLst/>
          </a:prstGeom>
        </p:spPr>
        <p:txBody>
          <a:bodyPr lIns="68589" tIns="34295" rIns="68589" bIns="34295"/>
          <a:lstStyle>
            <a:lvl1pPr marL="0" indent="0">
              <a:buNone/>
              <a:defRPr lang="en-US" sz="6600" i="0" kern="1200" spc="-75" baseline="0" dirty="0" smtClean="0">
                <a:solidFill>
                  <a:schemeClr val="bg1"/>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IT MANAGERS</a:t>
            </a:r>
          </a:p>
        </p:txBody>
      </p:sp>
    </p:spTree>
    <p:extLst>
      <p:ext uri="{BB962C8B-B14F-4D97-AF65-F5344CB8AC3E}">
        <p14:creationId xmlns:p14="http://schemas.microsoft.com/office/powerpoint/2010/main" val="30732773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26839" y="184603"/>
            <a:ext cx="8229362" cy="892357"/>
          </a:xfrm>
        </p:spPr>
        <p:txBody>
          <a:bodyPr/>
          <a:lstStyle>
            <a:lvl1pPr>
              <a:defRPr sz="2400" baseline="0">
                <a:solidFill>
                  <a:srgbClr val="2298E0"/>
                </a:solidFill>
              </a:defRPr>
            </a:lvl1pPr>
          </a:lstStyle>
          <a:p>
            <a:r>
              <a:rPr lang="pt-PT" dirty="0" smtClean="0"/>
              <a:t>Título Sessão | IT MANAGERS</a:t>
            </a:r>
            <a:endParaRPr lang="en-US" dirty="0"/>
          </a:p>
        </p:txBody>
      </p:sp>
      <p:sp>
        <p:nvSpPr>
          <p:cNvPr id="3" name="Content Placeholder 2"/>
          <p:cNvSpPr>
            <a:spLocks noGrp="1"/>
          </p:cNvSpPr>
          <p:nvPr>
            <p:ph sz="quarter" idx="10" hasCustomPrompt="1"/>
          </p:nvPr>
        </p:nvSpPr>
        <p:spPr>
          <a:xfrm>
            <a:off x="447040" y="1493838"/>
            <a:ext cx="8209598" cy="547687"/>
          </a:xfrm>
          <a:prstGeom prst="rect">
            <a:avLst/>
          </a:prstGeom>
        </p:spPr>
        <p:txBody>
          <a:bodyPr vert="horz"/>
          <a:lstStyle>
            <a:lvl1pPr marL="0" indent="0">
              <a:buNone/>
              <a:defRPr sz="2400">
                <a:solidFill>
                  <a:schemeClr val="tx1"/>
                </a:solidFill>
                <a:latin typeface="Segoe UI Light"/>
                <a:cs typeface="Segoe UI Light"/>
              </a:defRPr>
            </a:lvl1pPr>
            <a:lvl3pPr marL="685891" indent="0">
              <a:buNone/>
              <a:defRPr/>
            </a:lvl3pPr>
            <a:lvl4pPr marL="1028837" indent="0">
              <a:buNone/>
              <a:defRPr/>
            </a:lvl4pPr>
            <a:lvl5pPr marL="1371783" indent="0">
              <a:buNone/>
              <a:defRPr/>
            </a:lvl5pPr>
          </a:lstStyle>
          <a:p>
            <a:pPr lvl="0"/>
            <a:r>
              <a:rPr lang="pt-PT" dirty="0" smtClean="0"/>
              <a:t>Orador</a:t>
            </a:r>
          </a:p>
        </p:txBody>
      </p:sp>
      <p:sp>
        <p:nvSpPr>
          <p:cNvPr id="5" name="Text Placeholder 4"/>
          <p:cNvSpPr>
            <a:spLocks noGrp="1"/>
          </p:cNvSpPr>
          <p:nvPr>
            <p:ph type="body" sz="quarter" idx="11" hasCustomPrompt="1"/>
          </p:nvPr>
        </p:nvSpPr>
        <p:spPr>
          <a:xfrm>
            <a:off x="477838" y="2295525"/>
            <a:ext cx="8188325" cy="406400"/>
          </a:xfrm>
          <a:prstGeom prst="rect">
            <a:avLst/>
          </a:prstGeom>
        </p:spPr>
        <p:txBody>
          <a:bodyPr vert="horz"/>
          <a:lstStyle>
            <a:lvl1pPr marL="0" indent="0">
              <a:buNone/>
              <a:defRPr sz="1600" baseline="0">
                <a:solidFill>
                  <a:srgbClr val="868686"/>
                </a:solidFill>
                <a:latin typeface="Segoe UI"/>
                <a:cs typeface="Segoe UI"/>
              </a:defRPr>
            </a:lvl1pPr>
          </a:lstStyle>
          <a:p>
            <a:r>
              <a:rPr lang="pt-PT" sz="1500" dirty="0" smtClean="0">
                <a:solidFill>
                  <a:schemeClr val="tx1"/>
                </a:solidFill>
                <a:latin typeface="Segoe UI" pitchFamily="34" charset="0"/>
                <a:ea typeface="Segoe UI" pitchFamily="34" charset="0"/>
                <a:cs typeface="Segoe UI" pitchFamily="34" charset="0"/>
              </a:rPr>
              <a:t>Contacto</a:t>
            </a:r>
            <a:r>
              <a:rPr lang="pt-PT" sz="1500" dirty="0" smtClean="0">
                <a:solidFill>
                  <a:srgbClr val="2298E0"/>
                </a:solidFill>
                <a:latin typeface="Segoe UI" pitchFamily="34" charset="0"/>
                <a:ea typeface="Segoe UI" pitchFamily="34" charset="0"/>
                <a:cs typeface="Segoe UI" pitchFamily="34" charset="0"/>
              </a:rPr>
              <a:t> e-mail</a:t>
            </a:r>
            <a:endParaRPr lang="en-US" sz="1500" dirty="0" smtClean="0">
              <a:solidFill>
                <a:srgbClr val="A5A5A5"/>
              </a:solidFill>
              <a:latin typeface="Segoe UI" pitchFamily="34" charset="0"/>
              <a:ea typeface="Segoe UI" pitchFamily="34" charset="0"/>
              <a:cs typeface="Segoe UI" pitchFamily="34" charset="0"/>
            </a:endParaRPr>
          </a:p>
        </p:txBody>
      </p:sp>
      <p:sp>
        <p:nvSpPr>
          <p:cNvPr id="9" name="Text Placeholder 8"/>
          <p:cNvSpPr>
            <a:spLocks noGrp="1"/>
          </p:cNvSpPr>
          <p:nvPr>
            <p:ph type="body" sz="quarter" idx="12" hasCustomPrompt="1"/>
          </p:nvPr>
        </p:nvSpPr>
        <p:spPr>
          <a:xfrm>
            <a:off x="466725" y="2895600"/>
            <a:ext cx="8199438" cy="415925"/>
          </a:xfrm>
          <a:prstGeom prst="rect">
            <a:avLst/>
          </a:prstGeom>
        </p:spPr>
        <p:txBody>
          <a:bodyPr vert="horz"/>
          <a:lstStyle>
            <a:lvl1pPr marL="0" indent="0">
              <a:buNone/>
              <a:defRPr sz="1600" baseline="0">
                <a:solidFill>
                  <a:srgbClr val="868686"/>
                </a:solidFill>
                <a:latin typeface="Segoe UI"/>
                <a:cs typeface="Segoe UI"/>
              </a:defRPr>
            </a:lvl1pPr>
          </a:lstStyle>
          <a:p>
            <a:r>
              <a:rPr lang="pt-PT" sz="1500" dirty="0" smtClean="0">
                <a:solidFill>
                  <a:schemeClr val="tx1"/>
                </a:solidFill>
                <a:latin typeface="Segoe UI" pitchFamily="34" charset="0"/>
                <a:ea typeface="Segoe UI" pitchFamily="34" charset="0"/>
                <a:cs typeface="Segoe UI" pitchFamily="34" charset="0"/>
              </a:rPr>
              <a:t>Contacto</a:t>
            </a:r>
            <a:r>
              <a:rPr lang="pt-PT" sz="1500" dirty="0" smtClean="0">
                <a:solidFill>
                  <a:srgbClr val="2298E0"/>
                </a:solidFill>
                <a:latin typeface="Segoe UI" pitchFamily="34" charset="0"/>
                <a:ea typeface="Segoe UI" pitchFamily="34" charset="0"/>
                <a:cs typeface="Segoe UI" pitchFamily="34" charset="0"/>
              </a:rPr>
              <a:t> telemóvel</a:t>
            </a:r>
            <a:endParaRPr lang="en-US" sz="1500" dirty="0" smtClean="0">
              <a:solidFill>
                <a:srgbClr val="A5A5A5"/>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950790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385864" y="221751"/>
            <a:ext cx="8374656" cy="642643"/>
          </a:xfrm>
          <a:prstGeom prst="rect">
            <a:avLst/>
          </a:prstGeom>
        </p:spPr>
        <p:txBody>
          <a:bodyPr vert="horz" lIns="68589" tIns="34295" rIns="68589" bIns="34295" rtlCol="0" anchor="ctr">
            <a:noAutofit/>
          </a:bodyPr>
          <a:lstStyle>
            <a:lvl1pPr>
              <a:defRPr sz="2400" baseline="0">
                <a:solidFill>
                  <a:srgbClr val="2298E0"/>
                </a:solidFill>
              </a:defRPr>
            </a:lvl1pPr>
          </a:lstStyle>
          <a:p>
            <a:r>
              <a:rPr lang="en-US" dirty="0" err="1" smtClean="0"/>
              <a:t>Título</a:t>
            </a:r>
            <a:r>
              <a:rPr lang="en-US" dirty="0" smtClean="0"/>
              <a:t> </a:t>
            </a:r>
            <a:r>
              <a:rPr lang="en-US" dirty="0" err="1" smtClean="0"/>
              <a:t>Sessão</a:t>
            </a:r>
            <a:r>
              <a:rPr lang="en-US" dirty="0" smtClean="0"/>
              <a:t> | IT MANAGERS</a:t>
            </a:r>
            <a:endParaRPr lang="en-US" dirty="0"/>
          </a:p>
        </p:txBody>
      </p:sp>
      <p:sp>
        <p:nvSpPr>
          <p:cNvPr id="7" name="Content Placeholder 6"/>
          <p:cNvSpPr>
            <a:spLocks noGrp="1"/>
          </p:cNvSpPr>
          <p:nvPr>
            <p:ph sz="quarter" idx="10" hasCustomPrompt="1"/>
          </p:nvPr>
        </p:nvSpPr>
        <p:spPr>
          <a:xfrm>
            <a:off x="396875" y="1147762"/>
            <a:ext cx="8350250" cy="3281997"/>
          </a:xfrm>
          <a:prstGeom prst="rect">
            <a:avLst/>
          </a:prstGeom>
        </p:spPr>
        <p:txBody>
          <a:bodyPr vert="horz"/>
          <a:lstStyle>
            <a:lvl1pPr>
              <a:defRPr>
                <a:solidFill>
                  <a:srgbClr val="2298E0"/>
                </a:solidFill>
                <a:latin typeface="Segoe UI Light"/>
                <a:cs typeface="Segoe UI Light"/>
              </a:defRPr>
            </a:lvl1pPr>
            <a:lvl2pPr>
              <a:defRPr sz="1800" baseline="0">
                <a:latin typeface="Segoe UI"/>
                <a:cs typeface="Segoe UI"/>
              </a:defRPr>
            </a:lvl2pPr>
            <a:lvl3pPr>
              <a:defRPr sz="1400">
                <a:latin typeface="Segoe UI"/>
                <a:cs typeface="Segoe UI"/>
              </a:defRPr>
            </a:lvl3pPr>
            <a:lvl4pPr>
              <a:defRPr sz="1200">
                <a:latin typeface="Segoe UI"/>
                <a:cs typeface="Segoe UI"/>
              </a:defRPr>
            </a:lvl4pPr>
            <a:lvl5pPr marL="1371783" indent="0">
              <a:buNone/>
              <a:defRPr sz="1000">
                <a:latin typeface="Segoe UI"/>
                <a:cs typeface="Segoe UI"/>
              </a:defRPr>
            </a:lvl5pPr>
          </a:lstStyle>
          <a:p>
            <a:pPr lvl="0"/>
            <a:r>
              <a:rPr lang="pt-PT" dirty="0" smtClean="0"/>
              <a:t>Tópicos Gerais Segoe UI Light 24pt</a:t>
            </a:r>
          </a:p>
          <a:p>
            <a:pPr lvl="1"/>
            <a:r>
              <a:rPr lang="pt-PT" dirty="0" smtClean="0"/>
              <a:t>Tópicos mais específicos Segoe UI 18pt</a:t>
            </a:r>
          </a:p>
          <a:p>
            <a:pPr lvl="2"/>
            <a:r>
              <a:rPr lang="pt-PT" dirty="0" smtClean="0"/>
              <a:t>Segoe UI 14pt</a:t>
            </a:r>
          </a:p>
          <a:p>
            <a:pPr lvl="3"/>
            <a:r>
              <a:rPr lang="pt-PT" dirty="0" smtClean="0"/>
              <a:t>Segoe UI 12pt</a:t>
            </a:r>
          </a:p>
          <a:p>
            <a:pPr lvl="4"/>
            <a:r>
              <a:rPr lang="pt-PT" dirty="0" smtClean="0"/>
              <a:t>Segoe UI 10pt</a:t>
            </a:r>
          </a:p>
          <a:p>
            <a:pPr lvl="4"/>
            <a:endParaRPr lang="pt-PT" dirty="0" smtClean="0"/>
          </a:p>
          <a:p>
            <a:pPr lvl="0"/>
            <a:r>
              <a:rPr lang="pt-PT" dirty="0" smtClean="0"/>
              <a:t>Tópicos Gerais Segoe UI Light 24pt</a:t>
            </a:r>
          </a:p>
          <a:p>
            <a:pPr lvl="1"/>
            <a:r>
              <a:rPr lang="pt-PT" dirty="0" smtClean="0"/>
              <a:t>Tópicos mais específicos Segoe UI 18pt</a:t>
            </a:r>
          </a:p>
          <a:p>
            <a:pPr lvl="2"/>
            <a:r>
              <a:rPr lang="pt-PT" dirty="0" smtClean="0"/>
              <a:t>Segoe UI 14pt</a:t>
            </a:r>
          </a:p>
          <a:p>
            <a:pPr lvl="3"/>
            <a:r>
              <a:rPr lang="pt-PT" dirty="0" smtClean="0"/>
              <a:t>Segoe UI 12pt</a:t>
            </a:r>
          </a:p>
          <a:p>
            <a:pPr lvl="4"/>
            <a:r>
              <a:rPr lang="pt-PT" dirty="0" smtClean="0"/>
              <a:t>Segoe UI 10pt</a:t>
            </a:r>
          </a:p>
          <a:p>
            <a:pPr lvl="4"/>
            <a:endParaRPr lang="pt-PT" dirty="0" smtClean="0"/>
          </a:p>
        </p:txBody>
      </p:sp>
    </p:spTree>
    <p:extLst>
      <p:ext uri="{BB962C8B-B14F-4D97-AF65-F5344CB8AC3E}">
        <p14:creationId xmlns:p14="http://schemas.microsoft.com/office/powerpoint/2010/main" val="19046941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rgbClr val="868686"/>
        </a:solidFill>
        <a:effectLst/>
      </p:bgPr>
    </p:bg>
    <p:spTree>
      <p:nvGrpSpPr>
        <p:cNvPr id="1" name=""/>
        <p:cNvGrpSpPr/>
        <p:nvPr/>
      </p:nvGrpSpPr>
      <p:grpSpPr>
        <a:xfrm>
          <a:off x="0" y="0"/>
          <a:ext cx="0" cy="0"/>
          <a:chOff x="0" y="0"/>
          <a:chExt cx="0" cy="0"/>
        </a:xfrm>
      </p:grpSpPr>
      <p:sp>
        <p:nvSpPr>
          <p:cNvPr id="13" name="Text Placeholder 5"/>
          <p:cNvSpPr>
            <a:spLocks noGrp="1"/>
          </p:cNvSpPr>
          <p:nvPr>
            <p:ph type="body" sz="quarter" idx="10" hasCustomPrompt="1"/>
          </p:nvPr>
        </p:nvSpPr>
        <p:spPr>
          <a:xfrm>
            <a:off x="384673" y="1326357"/>
            <a:ext cx="8423524" cy="914096"/>
          </a:xfrm>
          <a:prstGeom prst="rect">
            <a:avLst/>
          </a:prstGeom>
        </p:spPr>
        <p:txBody>
          <a:bodyPr lIns="68589" tIns="34295" rIns="68589" bIns="34295"/>
          <a:lstStyle>
            <a:lvl1pPr marL="0" indent="0">
              <a:buNone/>
              <a:defRPr lang="en-US" sz="6600" i="0" kern="1200" spc="-75" baseline="0" dirty="0" smtClean="0">
                <a:solidFill>
                  <a:schemeClr val="bg1"/>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WEB DEVELOPERS</a:t>
            </a:r>
          </a:p>
        </p:txBody>
      </p:sp>
      <p:sp>
        <p:nvSpPr>
          <p:cNvPr id="14" name="Text Placeholder 8"/>
          <p:cNvSpPr>
            <a:spLocks noGrp="1"/>
          </p:cNvSpPr>
          <p:nvPr>
            <p:ph type="body" sz="quarter" idx="11" hasCustomPrompt="1"/>
          </p:nvPr>
        </p:nvSpPr>
        <p:spPr>
          <a:xfrm>
            <a:off x="384673" y="2414374"/>
            <a:ext cx="5636696" cy="332399"/>
          </a:xfrm>
          <a:prstGeom prst="rect">
            <a:avLst/>
          </a:prstGeom>
        </p:spPr>
        <p:txBody>
          <a:bodyPr lIns="68589" tIns="34295" rIns="68589" bIns="34295"/>
          <a:lstStyle>
            <a:lvl1pPr marL="0" indent="0" algn="l" defTabSz="685864" rtl="0" eaLnBrk="1" latinLnBrk="0" hangingPunct="1">
              <a:lnSpc>
                <a:spcPct val="90000"/>
              </a:lnSpc>
              <a:spcBef>
                <a:spcPct val="20000"/>
              </a:spcBef>
              <a:buSzPct val="90000"/>
              <a:buFont typeface="Arial" pitchFamily="34" charset="0"/>
              <a:buNone/>
              <a:defRPr lang="en-US" sz="2400" kern="1200" spc="-75" baseline="0" dirty="0">
                <a:solidFill>
                  <a:schemeClr val="bg1"/>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SALA</a:t>
            </a:r>
            <a:endParaRPr lang="en-US" dirty="0"/>
          </a:p>
        </p:txBody>
      </p:sp>
    </p:spTree>
    <p:extLst>
      <p:ext uri="{BB962C8B-B14F-4D97-AF65-F5344CB8AC3E}">
        <p14:creationId xmlns:p14="http://schemas.microsoft.com/office/powerpoint/2010/main" val="21132704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26839" y="184603"/>
            <a:ext cx="8229362" cy="892357"/>
          </a:xfrm>
        </p:spPr>
        <p:txBody>
          <a:bodyPr/>
          <a:lstStyle>
            <a:lvl1pPr>
              <a:defRPr sz="2400" baseline="0">
                <a:solidFill>
                  <a:srgbClr val="868686"/>
                </a:solidFill>
              </a:defRPr>
            </a:lvl1pPr>
          </a:lstStyle>
          <a:p>
            <a:r>
              <a:rPr lang="pt-PT" dirty="0" smtClean="0"/>
              <a:t>Título Sessão | WEB DEVELOPERS</a:t>
            </a:r>
            <a:endParaRPr lang="en-US" dirty="0"/>
          </a:p>
        </p:txBody>
      </p:sp>
      <p:sp>
        <p:nvSpPr>
          <p:cNvPr id="3" name="Content Placeholder 2"/>
          <p:cNvSpPr>
            <a:spLocks noGrp="1"/>
          </p:cNvSpPr>
          <p:nvPr>
            <p:ph sz="quarter" idx="10" hasCustomPrompt="1"/>
          </p:nvPr>
        </p:nvSpPr>
        <p:spPr>
          <a:xfrm>
            <a:off x="447040" y="1493838"/>
            <a:ext cx="8209598" cy="547687"/>
          </a:xfrm>
          <a:prstGeom prst="rect">
            <a:avLst/>
          </a:prstGeom>
        </p:spPr>
        <p:txBody>
          <a:bodyPr vert="horz"/>
          <a:lstStyle>
            <a:lvl1pPr marL="0" indent="0">
              <a:buNone/>
              <a:defRPr sz="2400">
                <a:solidFill>
                  <a:schemeClr val="tx1"/>
                </a:solidFill>
                <a:latin typeface="Segoe UI Light"/>
                <a:cs typeface="Segoe UI Light"/>
              </a:defRPr>
            </a:lvl1pPr>
            <a:lvl3pPr marL="685891" indent="0">
              <a:buNone/>
              <a:defRPr/>
            </a:lvl3pPr>
            <a:lvl4pPr marL="1028837" indent="0">
              <a:buNone/>
              <a:defRPr/>
            </a:lvl4pPr>
            <a:lvl5pPr marL="1371783" indent="0">
              <a:buNone/>
              <a:defRPr/>
            </a:lvl5pPr>
          </a:lstStyle>
          <a:p>
            <a:pPr lvl="0"/>
            <a:r>
              <a:rPr lang="pt-PT" dirty="0" smtClean="0"/>
              <a:t>Orador</a:t>
            </a:r>
          </a:p>
        </p:txBody>
      </p:sp>
      <p:sp>
        <p:nvSpPr>
          <p:cNvPr id="5" name="Text Placeholder 4"/>
          <p:cNvSpPr>
            <a:spLocks noGrp="1"/>
          </p:cNvSpPr>
          <p:nvPr>
            <p:ph type="body" sz="quarter" idx="11" hasCustomPrompt="1"/>
          </p:nvPr>
        </p:nvSpPr>
        <p:spPr>
          <a:xfrm>
            <a:off x="477838" y="2295525"/>
            <a:ext cx="8188325" cy="406400"/>
          </a:xfrm>
          <a:prstGeom prst="rect">
            <a:avLst/>
          </a:prstGeom>
        </p:spPr>
        <p:txBody>
          <a:bodyPr vert="horz"/>
          <a:lstStyle>
            <a:lvl1pPr marL="0" indent="0">
              <a:buNone/>
              <a:defRPr sz="1600" baseline="0">
                <a:solidFill>
                  <a:srgbClr val="868686"/>
                </a:solidFill>
                <a:latin typeface="Segoe UI"/>
                <a:cs typeface="Segoe UI"/>
              </a:defRPr>
            </a:lvl1pPr>
          </a:lstStyle>
          <a:p>
            <a:r>
              <a:rPr lang="pt-PT" sz="1500" dirty="0" smtClean="0">
                <a:solidFill>
                  <a:schemeClr val="tx1"/>
                </a:solidFill>
                <a:latin typeface="Segoe UI" pitchFamily="34" charset="0"/>
                <a:ea typeface="Segoe UI" pitchFamily="34" charset="0"/>
                <a:cs typeface="Segoe UI" pitchFamily="34" charset="0"/>
              </a:rPr>
              <a:t>Contacto</a:t>
            </a:r>
            <a:r>
              <a:rPr lang="pt-PT" sz="1500" dirty="0" smtClean="0">
                <a:solidFill>
                  <a:srgbClr val="868686"/>
                </a:solidFill>
                <a:latin typeface="Segoe UI" pitchFamily="34" charset="0"/>
                <a:ea typeface="Segoe UI" pitchFamily="34" charset="0"/>
                <a:cs typeface="Segoe UI" pitchFamily="34" charset="0"/>
              </a:rPr>
              <a:t> e-mail</a:t>
            </a:r>
            <a:endParaRPr lang="en-US" sz="1500" dirty="0" smtClean="0">
              <a:solidFill>
                <a:srgbClr val="A5A5A5"/>
              </a:solidFill>
              <a:latin typeface="Segoe UI" pitchFamily="34" charset="0"/>
              <a:ea typeface="Segoe UI" pitchFamily="34" charset="0"/>
              <a:cs typeface="Segoe UI" pitchFamily="34" charset="0"/>
            </a:endParaRPr>
          </a:p>
        </p:txBody>
      </p:sp>
      <p:sp>
        <p:nvSpPr>
          <p:cNvPr id="9" name="Text Placeholder 8"/>
          <p:cNvSpPr>
            <a:spLocks noGrp="1"/>
          </p:cNvSpPr>
          <p:nvPr>
            <p:ph type="body" sz="quarter" idx="12" hasCustomPrompt="1"/>
          </p:nvPr>
        </p:nvSpPr>
        <p:spPr>
          <a:xfrm>
            <a:off x="466725" y="2895600"/>
            <a:ext cx="8199438" cy="415925"/>
          </a:xfrm>
          <a:prstGeom prst="rect">
            <a:avLst/>
          </a:prstGeom>
        </p:spPr>
        <p:txBody>
          <a:bodyPr vert="horz"/>
          <a:lstStyle>
            <a:lvl1pPr marL="0" indent="0">
              <a:buNone/>
              <a:defRPr sz="1600" baseline="0">
                <a:solidFill>
                  <a:srgbClr val="868686"/>
                </a:solidFill>
                <a:latin typeface="Segoe UI"/>
                <a:cs typeface="Segoe UI"/>
              </a:defRPr>
            </a:lvl1pPr>
          </a:lstStyle>
          <a:p>
            <a:r>
              <a:rPr lang="pt-PT" sz="1500" dirty="0" smtClean="0">
                <a:solidFill>
                  <a:schemeClr val="tx1"/>
                </a:solidFill>
                <a:latin typeface="Segoe UI" pitchFamily="34" charset="0"/>
                <a:ea typeface="Segoe UI" pitchFamily="34" charset="0"/>
                <a:cs typeface="Segoe UI" pitchFamily="34" charset="0"/>
              </a:rPr>
              <a:t>Contacto</a:t>
            </a:r>
            <a:r>
              <a:rPr lang="pt-PT" sz="1500" dirty="0" smtClean="0">
                <a:solidFill>
                  <a:srgbClr val="868686"/>
                </a:solidFill>
                <a:latin typeface="Segoe UI" pitchFamily="34" charset="0"/>
                <a:ea typeface="Segoe UI" pitchFamily="34" charset="0"/>
                <a:cs typeface="Segoe UI" pitchFamily="34" charset="0"/>
              </a:rPr>
              <a:t> telemóvel</a:t>
            </a:r>
            <a:endParaRPr lang="en-US" sz="1500" dirty="0" smtClean="0">
              <a:solidFill>
                <a:srgbClr val="A5A5A5"/>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4500920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385864" y="221751"/>
            <a:ext cx="8374656" cy="642643"/>
          </a:xfrm>
          <a:prstGeom prst="rect">
            <a:avLst/>
          </a:prstGeom>
        </p:spPr>
        <p:txBody>
          <a:bodyPr vert="horz" lIns="68589" tIns="34295" rIns="68589" bIns="34295" rtlCol="0" anchor="ctr">
            <a:noAutofit/>
          </a:bodyPr>
          <a:lstStyle>
            <a:lvl1pPr>
              <a:defRPr sz="2400" baseline="0">
                <a:solidFill>
                  <a:srgbClr val="868686"/>
                </a:solidFill>
              </a:defRPr>
            </a:lvl1pPr>
          </a:lstStyle>
          <a:p>
            <a:r>
              <a:rPr lang="en-US" dirty="0" err="1" smtClean="0"/>
              <a:t>Título</a:t>
            </a:r>
            <a:r>
              <a:rPr lang="en-US" dirty="0" smtClean="0"/>
              <a:t> </a:t>
            </a:r>
            <a:r>
              <a:rPr lang="en-US" dirty="0" err="1" smtClean="0"/>
              <a:t>Sessão</a:t>
            </a:r>
            <a:r>
              <a:rPr lang="en-US" dirty="0" smtClean="0"/>
              <a:t> | WEB DEVELOPERS</a:t>
            </a:r>
            <a:endParaRPr lang="en-US" dirty="0"/>
          </a:p>
        </p:txBody>
      </p:sp>
      <p:sp>
        <p:nvSpPr>
          <p:cNvPr id="7" name="Content Placeholder 6"/>
          <p:cNvSpPr>
            <a:spLocks noGrp="1"/>
          </p:cNvSpPr>
          <p:nvPr>
            <p:ph sz="quarter" idx="10" hasCustomPrompt="1"/>
          </p:nvPr>
        </p:nvSpPr>
        <p:spPr>
          <a:xfrm>
            <a:off x="396875" y="1147762"/>
            <a:ext cx="8350250" cy="3281997"/>
          </a:xfrm>
          <a:prstGeom prst="rect">
            <a:avLst/>
          </a:prstGeom>
        </p:spPr>
        <p:txBody>
          <a:bodyPr vert="horz"/>
          <a:lstStyle>
            <a:lvl1pPr>
              <a:defRPr>
                <a:solidFill>
                  <a:srgbClr val="868686"/>
                </a:solidFill>
                <a:latin typeface="Segoe UI Light"/>
                <a:cs typeface="Segoe UI Light"/>
              </a:defRPr>
            </a:lvl1pPr>
            <a:lvl2pPr>
              <a:defRPr sz="1800" baseline="0">
                <a:latin typeface="Segoe UI"/>
                <a:cs typeface="Segoe UI"/>
              </a:defRPr>
            </a:lvl2pPr>
            <a:lvl3pPr>
              <a:defRPr sz="1400">
                <a:latin typeface="Segoe UI"/>
                <a:cs typeface="Segoe UI"/>
              </a:defRPr>
            </a:lvl3pPr>
            <a:lvl4pPr>
              <a:defRPr sz="1200">
                <a:latin typeface="Segoe UI"/>
                <a:cs typeface="Segoe UI"/>
              </a:defRPr>
            </a:lvl4pPr>
            <a:lvl5pPr marL="1371783" indent="0">
              <a:buNone/>
              <a:defRPr sz="1000">
                <a:latin typeface="Segoe UI"/>
                <a:cs typeface="Segoe UI"/>
              </a:defRPr>
            </a:lvl5pPr>
          </a:lstStyle>
          <a:p>
            <a:pPr lvl="0"/>
            <a:r>
              <a:rPr lang="pt-PT" dirty="0" smtClean="0"/>
              <a:t>Tópicos Gerais Segoe UI Light 24pt</a:t>
            </a:r>
          </a:p>
          <a:p>
            <a:pPr lvl="1"/>
            <a:r>
              <a:rPr lang="pt-PT" dirty="0" smtClean="0"/>
              <a:t>Tópicos mais específicos Segoe UI 18pt</a:t>
            </a:r>
          </a:p>
          <a:p>
            <a:pPr lvl="2"/>
            <a:r>
              <a:rPr lang="pt-PT" dirty="0" smtClean="0"/>
              <a:t>Segoe UI 14pt</a:t>
            </a:r>
          </a:p>
          <a:p>
            <a:pPr lvl="3"/>
            <a:r>
              <a:rPr lang="pt-PT" dirty="0" smtClean="0"/>
              <a:t>Segoe UI 12pt</a:t>
            </a:r>
          </a:p>
          <a:p>
            <a:pPr lvl="4"/>
            <a:r>
              <a:rPr lang="pt-PT" dirty="0" smtClean="0"/>
              <a:t>Segoe UI 10pt</a:t>
            </a:r>
          </a:p>
          <a:p>
            <a:pPr lvl="4"/>
            <a:endParaRPr lang="pt-PT" dirty="0" smtClean="0"/>
          </a:p>
          <a:p>
            <a:pPr lvl="0"/>
            <a:r>
              <a:rPr lang="pt-PT" dirty="0" smtClean="0"/>
              <a:t>Tópicos Gerais Segoe UI Light 24pt</a:t>
            </a:r>
          </a:p>
          <a:p>
            <a:pPr lvl="1"/>
            <a:r>
              <a:rPr lang="pt-PT" dirty="0" smtClean="0"/>
              <a:t>Tópicos mais específicos Segoe UI 18pt</a:t>
            </a:r>
          </a:p>
          <a:p>
            <a:pPr lvl="2"/>
            <a:r>
              <a:rPr lang="pt-PT" dirty="0" smtClean="0"/>
              <a:t>Segoe UI 14pt</a:t>
            </a:r>
          </a:p>
          <a:p>
            <a:pPr lvl="3"/>
            <a:r>
              <a:rPr lang="pt-PT" dirty="0" smtClean="0"/>
              <a:t>Segoe UI 12pt</a:t>
            </a:r>
          </a:p>
          <a:p>
            <a:pPr lvl="4"/>
            <a:r>
              <a:rPr lang="pt-PT" dirty="0" smtClean="0"/>
              <a:t>Segoe UI 10pt</a:t>
            </a:r>
          </a:p>
          <a:p>
            <a:pPr lvl="4"/>
            <a:endParaRPr lang="pt-PT" dirty="0" smtClean="0"/>
          </a:p>
        </p:txBody>
      </p:sp>
    </p:spTree>
    <p:extLst>
      <p:ext uri="{BB962C8B-B14F-4D97-AF65-F5344CB8AC3E}">
        <p14:creationId xmlns:p14="http://schemas.microsoft.com/office/powerpoint/2010/main" val="170797181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rgbClr val="0D77B6"/>
        </a:solidFill>
        <a:effectLst/>
      </p:bgPr>
    </p:bg>
    <p:spTree>
      <p:nvGrpSpPr>
        <p:cNvPr id="1" name=""/>
        <p:cNvGrpSpPr/>
        <p:nvPr/>
      </p:nvGrpSpPr>
      <p:grpSpPr>
        <a:xfrm>
          <a:off x="0" y="0"/>
          <a:ext cx="0" cy="0"/>
          <a:chOff x="0" y="0"/>
          <a:chExt cx="0" cy="0"/>
        </a:xfrm>
      </p:grpSpPr>
      <p:sp>
        <p:nvSpPr>
          <p:cNvPr id="15" name="Text Placeholder 5"/>
          <p:cNvSpPr>
            <a:spLocks noGrp="1"/>
          </p:cNvSpPr>
          <p:nvPr>
            <p:ph type="body" sz="quarter" idx="10" hasCustomPrompt="1"/>
          </p:nvPr>
        </p:nvSpPr>
        <p:spPr>
          <a:xfrm>
            <a:off x="384673" y="1326357"/>
            <a:ext cx="8423524" cy="914096"/>
          </a:xfrm>
          <a:prstGeom prst="rect">
            <a:avLst/>
          </a:prstGeom>
        </p:spPr>
        <p:txBody>
          <a:bodyPr lIns="68589" tIns="34295" rIns="68589" bIns="34295"/>
          <a:lstStyle>
            <a:lvl1pPr marL="0" indent="0">
              <a:buNone/>
              <a:defRPr lang="en-US" sz="6600" i="0" kern="1200" spc="-75" baseline="0" dirty="0" smtClean="0">
                <a:solidFill>
                  <a:schemeClr val="bg1"/>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DEVELOPERS</a:t>
            </a:r>
          </a:p>
        </p:txBody>
      </p:sp>
      <p:sp>
        <p:nvSpPr>
          <p:cNvPr id="16" name="Text Placeholder 8"/>
          <p:cNvSpPr>
            <a:spLocks noGrp="1"/>
          </p:cNvSpPr>
          <p:nvPr>
            <p:ph type="body" sz="quarter" idx="11" hasCustomPrompt="1"/>
          </p:nvPr>
        </p:nvSpPr>
        <p:spPr>
          <a:xfrm>
            <a:off x="384673" y="2414374"/>
            <a:ext cx="5636696" cy="332399"/>
          </a:xfrm>
          <a:prstGeom prst="rect">
            <a:avLst/>
          </a:prstGeom>
        </p:spPr>
        <p:txBody>
          <a:bodyPr lIns="68589" tIns="34295" rIns="68589" bIns="34295"/>
          <a:lstStyle>
            <a:lvl1pPr marL="0" indent="0" algn="l" defTabSz="685864" rtl="0" eaLnBrk="1" latinLnBrk="0" hangingPunct="1">
              <a:lnSpc>
                <a:spcPct val="90000"/>
              </a:lnSpc>
              <a:spcBef>
                <a:spcPct val="20000"/>
              </a:spcBef>
              <a:buSzPct val="90000"/>
              <a:buFont typeface="Arial" pitchFamily="34" charset="0"/>
              <a:buNone/>
              <a:defRPr lang="en-US" sz="2400" kern="1200" spc="-75" baseline="0" dirty="0">
                <a:solidFill>
                  <a:schemeClr val="bg1"/>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SALA</a:t>
            </a:r>
            <a:endParaRPr lang="en-US" dirty="0"/>
          </a:p>
        </p:txBody>
      </p:sp>
      <p:sp>
        <p:nvSpPr>
          <p:cNvPr id="2" name="AutoShape 2" descr="https://mediabank.partners.extranet.microsoft.com/Assets/Active/R-T/SQL_Server/SQL_Server_2008/SQL_Server_2008_R2_Fast_Track_Data_Warehouse/SQL-FTDW/Horizontal/online-rgb/reverse/SQL-FTDW_h_rgb_r.png"/>
          <p:cNvSpPr>
            <a:spLocks noChangeAspect="1" noChangeArrowheads="1"/>
          </p:cNvSpPr>
          <p:nvPr userDrawn="1"/>
        </p:nvSpPr>
        <p:spPr bwMode="auto">
          <a:xfrm>
            <a:off x="47638" y="-102393"/>
            <a:ext cx="13433748" cy="31361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9" tIns="34295" rIns="68589" bIns="34295" numCol="1" anchor="t" anchorCtr="0" compatLnSpc="1">
            <a:prstTxWarp prst="textNoShape">
              <a:avLst/>
            </a:prstTxWarp>
          </a:bodyPr>
          <a:lstStyle/>
          <a:p>
            <a:endParaRPr lang="en-US"/>
          </a:p>
        </p:txBody>
      </p:sp>
    </p:spTree>
    <p:extLst>
      <p:ext uri="{BB962C8B-B14F-4D97-AF65-F5344CB8AC3E}">
        <p14:creationId xmlns:p14="http://schemas.microsoft.com/office/powerpoint/2010/main" val="24983957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26839" y="184603"/>
            <a:ext cx="8229362" cy="892357"/>
          </a:xfrm>
        </p:spPr>
        <p:txBody>
          <a:bodyPr/>
          <a:lstStyle>
            <a:lvl1pPr>
              <a:defRPr sz="2400">
                <a:solidFill>
                  <a:srgbClr val="0D77B6"/>
                </a:solidFill>
              </a:defRPr>
            </a:lvl1pPr>
          </a:lstStyle>
          <a:p>
            <a:r>
              <a:rPr lang="pt-PT" dirty="0" smtClean="0"/>
              <a:t>Título Sessão | DEVELOPERS</a:t>
            </a:r>
            <a:endParaRPr lang="en-US" dirty="0"/>
          </a:p>
        </p:txBody>
      </p:sp>
      <p:sp>
        <p:nvSpPr>
          <p:cNvPr id="3" name="Content Placeholder 2"/>
          <p:cNvSpPr>
            <a:spLocks noGrp="1"/>
          </p:cNvSpPr>
          <p:nvPr>
            <p:ph sz="quarter" idx="10" hasCustomPrompt="1"/>
          </p:nvPr>
        </p:nvSpPr>
        <p:spPr>
          <a:xfrm>
            <a:off x="447040" y="1493838"/>
            <a:ext cx="8209598" cy="547687"/>
          </a:xfrm>
          <a:prstGeom prst="rect">
            <a:avLst/>
          </a:prstGeom>
        </p:spPr>
        <p:txBody>
          <a:bodyPr vert="horz"/>
          <a:lstStyle>
            <a:lvl1pPr marL="0" indent="0">
              <a:buNone/>
              <a:defRPr sz="2400">
                <a:solidFill>
                  <a:schemeClr val="tx1"/>
                </a:solidFill>
                <a:latin typeface="Segoe UI Light"/>
                <a:cs typeface="Segoe UI Light"/>
              </a:defRPr>
            </a:lvl1pPr>
            <a:lvl3pPr marL="685891" indent="0">
              <a:buNone/>
              <a:defRPr/>
            </a:lvl3pPr>
            <a:lvl4pPr marL="1028837" indent="0">
              <a:buNone/>
              <a:defRPr/>
            </a:lvl4pPr>
            <a:lvl5pPr marL="1371783" indent="0">
              <a:buNone/>
              <a:defRPr/>
            </a:lvl5pPr>
          </a:lstStyle>
          <a:p>
            <a:pPr lvl="0"/>
            <a:r>
              <a:rPr lang="pt-PT" dirty="0" smtClean="0"/>
              <a:t>Orador</a:t>
            </a:r>
          </a:p>
        </p:txBody>
      </p:sp>
      <p:sp>
        <p:nvSpPr>
          <p:cNvPr id="5" name="Text Placeholder 4"/>
          <p:cNvSpPr>
            <a:spLocks noGrp="1"/>
          </p:cNvSpPr>
          <p:nvPr>
            <p:ph type="body" sz="quarter" idx="11" hasCustomPrompt="1"/>
          </p:nvPr>
        </p:nvSpPr>
        <p:spPr>
          <a:xfrm>
            <a:off x="477838" y="2295525"/>
            <a:ext cx="8188325" cy="406400"/>
          </a:xfrm>
          <a:prstGeom prst="rect">
            <a:avLst/>
          </a:prstGeom>
        </p:spPr>
        <p:txBody>
          <a:bodyPr vert="horz"/>
          <a:lstStyle>
            <a:lvl1pPr marL="0" indent="0">
              <a:buNone/>
              <a:defRPr sz="1600">
                <a:solidFill>
                  <a:srgbClr val="0D77B6"/>
                </a:solidFill>
                <a:latin typeface="Segoe UI"/>
                <a:cs typeface="Segoe UI"/>
              </a:defRPr>
            </a:lvl1pPr>
          </a:lstStyle>
          <a:p>
            <a:r>
              <a:rPr lang="pt-PT" sz="1500" dirty="0" smtClean="0">
                <a:solidFill>
                  <a:schemeClr val="tx1"/>
                </a:solidFill>
                <a:latin typeface="Segoe UI" pitchFamily="34" charset="0"/>
                <a:ea typeface="Segoe UI" pitchFamily="34" charset="0"/>
                <a:cs typeface="Segoe UI" pitchFamily="34" charset="0"/>
              </a:rPr>
              <a:t>Contacto </a:t>
            </a:r>
            <a:r>
              <a:rPr lang="pt-PT" sz="1500" dirty="0" smtClean="0">
                <a:solidFill>
                  <a:srgbClr val="0D77B6"/>
                </a:solidFill>
                <a:latin typeface="Segoe UI" pitchFamily="34" charset="0"/>
                <a:ea typeface="Segoe UI" pitchFamily="34" charset="0"/>
                <a:cs typeface="Segoe UI" pitchFamily="34" charset="0"/>
              </a:rPr>
              <a:t>e-mail</a:t>
            </a:r>
            <a:endParaRPr lang="en-US" sz="1500" dirty="0" smtClean="0">
              <a:solidFill>
                <a:srgbClr val="A5A5A5"/>
              </a:solidFill>
              <a:latin typeface="Segoe UI" pitchFamily="34" charset="0"/>
              <a:ea typeface="Segoe UI" pitchFamily="34" charset="0"/>
              <a:cs typeface="Segoe UI" pitchFamily="34" charset="0"/>
            </a:endParaRPr>
          </a:p>
        </p:txBody>
      </p:sp>
      <p:sp>
        <p:nvSpPr>
          <p:cNvPr id="9" name="Text Placeholder 8"/>
          <p:cNvSpPr>
            <a:spLocks noGrp="1"/>
          </p:cNvSpPr>
          <p:nvPr>
            <p:ph type="body" sz="quarter" idx="12" hasCustomPrompt="1"/>
          </p:nvPr>
        </p:nvSpPr>
        <p:spPr>
          <a:xfrm>
            <a:off x="466725" y="2895600"/>
            <a:ext cx="8199438" cy="415925"/>
          </a:xfrm>
          <a:prstGeom prst="rect">
            <a:avLst/>
          </a:prstGeom>
        </p:spPr>
        <p:txBody>
          <a:bodyPr vert="horz"/>
          <a:lstStyle>
            <a:lvl1pPr marL="0" indent="0">
              <a:buNone/>
              <a:defRPr sz="1600">
                <a:solidFill>
                  <a:srgbClr val="0D77B6"/>
                </a:solidFill>
                <a:latin typeface="Segoe UI"/>
                <a:cs typeface="Segoe UI"/>
              </a:defRPr>
            </a:lvl1pPr>
          </a:lstStyle>
          <a:p>
            <a:r>
              <a:rPr lang="pt-PT" sz="1500" dirty="0" smtClean="0">
                <a:solidFill>
                  <a:schemeClr val="tx1"/>
                </a:solidFill>
                <a:latin typeface="Segoe UI" pitchFamily="34" charset="0"/>
                <a:ea typeface="Segoe UI" pitchFamily="34" charset="0"/>
                <a:cs typeface="Segoe UI" pitchFamily="34" charset="0"/>
              </a:rPr>
              <a:t>Contacto </a:t>
            </a:r>
            <a:r>
              <a:rPr lang="pt-PT" sz="1500" dirty="0" smtClean="0">
                <a:solidFill>
                  <a:srgbClr val="0D77B6"/>
                </a:solidFill>
                <a:latin typeface="Segoe UI" pitchFamily="34" charset="0"/>
                <a:ea typeface="Segoe UI" pitchFamily="34" charset="0"/>
                <a:cs typeface="Segoe UI" pitchFamily="34" charset="0"/>
              </a:rPr>
              <a:t>telemóvel</a:t>
            </a:r>
            <a:endParaRPr lang="en-US" sz="1500" dirty="0" smtClean="0">
              <a:solidFill>
                <a:srgbClr val="A5A5A5"/>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944604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319" y="1007563"/>
            <a:ext cx="8229362" cy="1958300"/>
          </a:xfrm>
          <a:prstGeom prst="rect">
            <a:avLst/>
          </a:prstGeom>
        </p:spPr>
        <p:txBody>
          <a:bodyPr vert="horz" lIns="68589" tIns="34295" rIns="68589" bIns="34295" rtlCol="0" anchor="ctr">
            <a:no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320" y="4767263"/>
            <a:ext cx="2132965" cy="273844"/>
          </a:xfrm>
          <a:prstGeom prst="rect">
            <a:avLst/>
          </a:prstGeom>
        </p:spPr>
        <p:txBody>
          <a:bodyPr vert="horz" lIns="68589" tIns="34295" rIns="68589" bIns="34295" rtlCol="0" anchor="ctr"/>
          <a:lstStyle>
            <a:lvl1pPr algn="l">
              <a:defRPr sz="900">
                <a:solidFill>
                  <a:schemeClr val="tx1">
                    <a:tint val="75000"/>
                  </a:schemeClr>
                </a:solidFill>
              </a:defRPr>
            </a:lvl1pPr>
          </a:lstStyle>
          <a:p>
            <a:fld id="{06D27A19-394D-4F06-8EE7-ABB2AF8AA828}" type="datetimeFigureOut">
              <a:rPr lang="en-US" smtClean="0"/>
              <a:t>7/1/2012</a:t>
            </a:fld>
            <a:endParaRPr lang="en-US"/>
          </a:p>
        </p:txBody>
      </p:sp>
      <p:sp>
        <p:nvSpPr>
          <p:cNvPr id="5" name="Footer Placeholder 4"/>
          <p:cNvSpPr>
            <a:spLocks noGrp="1"/>
          </p:cNvSpPr>
          <p:nvPr>
            <p:ph type="ftr" sz="quarter" idx="3"/>
          </p:nvPr>
        </p:nvSpPr>
        <p:spPr>
          <a:xfrm>
            <a:off x="3123823" y="4767263"/>
            <a:ext cx="2896354" cy="273844"/>
          </a:xfrm>
          <a:prstGeom prst="rect">
            <a:avLst/>
          </a:prstGeom>
        </p:spPr>
        <p:txBody>
          <a:bodyPr vert="horz" lIns="68589" tIns="34295" rIns="68589" bIns="34295"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717" y="4767263"/>
            <a:ext cx="2132964" cy="273844"/>
          </a:xfrm>
          <a:prstGeom prst="rect">
            <a:avLst/>
          </a:prstGeom>
        </p:spPr>
        <p:txBody>
          <a:bodyPr vert="horz" lIns="68589" tIns="34295" rIns="68589" bIns="34295" rtlCol="0" anchor="ctr"/>
          <a:lstStyle>
            <a:lvl1pPr algn="r">
              <a:defRPr sz="900">
                <a:solidFill>
                  <a:schemeClr val="tx1">
                    <a:tint val="75000"/>
                  </a:schemeClr>
                </a:solidFill>
              </a:defRPr>
            </a:lvl1pPr>
          </a:lstStyle>
          <a:p>
            <a:fld id="{D39CD7CD-452B-4444-AC75-82B7EFC56474}" type="slidenum">
              <a:rPr lang="en-US" smtClean="0"/>
              <a:t>‹#›</a:t>
            </a:fld>
            <a:endParaRPr lang="en-US"/>
          </a:p>
        </p:txBody>
      </p:sp>
      <p:pic>
        <p:nvPicPr>
          <p:cNvPr id="11" name="Picture 10" descr="C:\Users\v-anvice\AppData\Local\Microsoft\Windows\Temporary Internet Files\Content.Outlook\LNAZ6BAI\logo_Innovation-Week.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159838" y="4191930"/>
            <a:ext cx="847870" cy="847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01885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90" r:id="rId3"/>
    <p:sldLayoutId id="2147483784" r:id="rId4"/>
    <p:sldLayoutId id="2147483778" r:id="rId5"/>
    <p:sldLayoutId id="2147483789" r:id="rId6"/>
    <p:sldLayoutId id="2147483791" r:id="rId7"/>
    <p:sldLayoutId id="2147483779" r:id="rId8"/>
    <p:sldLayoutId id="2147483788" r:id="rId9"/>
    <p:sldLayoutId id="2147483792" r:id="rId10"/>
    <p:sldLayoutId id="2147483777" r:id="rId11"/>
    <p:sldLayoutId id="2147483783" r:id="rId12"/>
    <p:sldLayoutId id="2147483793" r:id="rId13"/>
  </p:sldLayoutIdLst>
  <p:timing>
    <p:tnLst>
      <p:par>
        <p:cTn id="1" dur="indefinite" restart="never" nodeType="tmRoot"/>
      </p:par>
    </p:tnLst>
  </p:timing>
  <p:txStyles>
    <p:titleStyle>
      <a:lvl1pPr algn="l" defTabSz="685891" rtl="0" eaLnBrk="1" latinLnBrk="0" hangingPunct="1">
        <a:spcBef>
          <a:spcPct val="0"/>
        </a:spcBef>
        <a:buNone/>
        <a:defRPr sz="4500" kern="1200">
          <a:solidFill>
            <a:schemeClr val="tx1"/>
          </a:solidFill>
          <a:latin typeface="Segoe UI Light" pitchFamily="34" charset="0"/>
          <a:ea typeface="+mj-ea"/>
          <a:cs typeface="+mj-cs"/>
        </a:defRPr>
      </a:lvl1pPr>
    </p:titleStyle>
    <p:bodyStyle>
      <a:lvl1pPr marL="257209" indent="-257209" algn="l" defTabSz="685891"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87" indent="-214341" algn="l" defTabSz="685891"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64" indent="-171473" algn="l" defTabSz="685891"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310"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56"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201"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147"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93"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039"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hyperlink" Target="http://msdn.microsoft.com/en-us/library/windowsazure/hh689864.aspx" TargetMode="External"/><Relationship Id="rId3" Type="http://schemas.openxmlformats.org/officeDocument/2006/relationships/image" Target="../media/image15.png"/><Relationship Id="rId7" Type="http://schemas.openxmlformats.org/officeDocument/2006/relationships/hyperlink" Target="http://www.microsoft.com/download/en/details.aspx?displaylang=en&amp;id=17691"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hyperlink" Target="https://edi.appfabriclabs.com/" TargetMode="External"/><Relationship Id="rId5" Type="http://schemas.openxmlformats.org/officeDocument/2006/relationships/hyperlink" Target="https://portal.appfabriclabs.com/" TargetMode="External"/><Relationship Id="rId4" Type="http://schemas.openxmlformats.org/officeDocument/2006/relationships/hyperlink" Target="http://blogs.msdn.com/b/windowsazure/archive/2011/12/16/announcing-the-service-bus-eai-amp-edi-labs-release.aspx" TargetMode="External"/><Relationship Id="rId9" Type="http://schemas.openxmlformats.org/officeDocument/2006/relationships/hyperlink" Target="http://social.msdn.microsoft.com/Forums/en-US/servicebuslabs/thread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hyperlink" Target="http://www.devscope.net/" TargetMode="External"/><Relationship Id="rId2" Type="http://schemas.openxmlformats.org/officeDocument/2006/relationships/image" Target="../media/image3.png"/><Relationship Id="rId1" Type="http://schemas.openxmlformats.org/officeDocument/2006/relationships/slideLayout" Target="../slideLayouts/slideLayout9.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devscope.net/"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843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65343" y="2621095"/>
            <a:ext cx="7013314" cy="2128641"/>
            <a:chOff x="1007110" y="2237619"/>
            <a:chExt cx="7013314" cy="2128641"/>
          </a:xfrm>
        </p:grpSpPr>
        <p:sp>
          <p:nvSpPr>
            <p:cNvPr id="16" name="Rectangle 15"/>
            <p:cNvSpPr/>
            <p:nvPr/>
          </p:nvSpPr>
          <p:spPr bwMode="auto">
            <a:xfrm>
              <a:off x="1007110" y="2237619"/>
              <a:ext cx="3402704" cy="212864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2000" dirty="0">
                  <a:gradFill>
                    <a:gsLst>
                      <a:gs pos="0">
                        <a:srgbClr val="FFFFFF"/>
                      </a:gs>
                      <a:gs pos="100000">
                        <a:srgbClr val="FFFFFF"/>
                      </a:gs>
                    </a:gsLst>
                    <a:lin ang="5400000" scaled="0"/>
                  </a:gradFill>
                  <a:latin typeface="Segoe UI Light" pitchFamily="34" charset="0"/>
                </a:rPr>
                <a:t>Load </a:t>
              </a:r>
              <a:r>
                <a:rPr lang="en-US" sz="2000" dirty="0" smtClean="0">
                  <a:gradFill>
                    <a:gsLst>
                      <a:gs pos="0">
                        <a:srgbClr val="FFFFFF"/>
                      </a:gs>
                      <a:gs pos="100000">
                        <a:srgbClr val="FFFFFF"/>
                      </a:gs>
                    </a:gsLst>
                    <a:lin ang="5400000" scaled="0"/>
                  </a:gradFill>
                  <a:latin typeface="Segoe UI Light" pitchFamily="34" charset="0"/>
                </a:rPr>
                <a:t>Leveling</a:t>
              </a:r>
            </a:p>
            <a:p>
              <a:pPr defTabSz="914099" fontAlgn="base">
                <a:spcBef>
                  <a:spcPct val="0"/>
                </a:spcBef>
                <a:spcAft>
                  <a:spcPct val="0"/>
                </a:spcAft>
              </a:pPr>
              <a:r>
                <a:rPr lang="en-US" dirty="0">
                  <a:gradFill>
                    <a:gsLst>
                      <a:gs pos="0">
                        <a:srgbClr val="FFFFFF"/>
                      </a:gs>
                      <a:gs pos="100000">
                        <a:srgbClr val="FFFFFF"/>
                      </a:gs>
                    </a:gsLst>
                    <a:lin ang="5400000" scaled="0"/>
                  </a:gradFill>
                  <a:latin typeface="+mj-lt"/>
                </a:rPr>
                <a:t>Receiver receives and processes at its own pace. Can never be overloaded. Can add receivers as queue length grows, reduce receiver if queue length is low or zero. Gracefully handles traffic spikes by never stressing out the backend</a:t>
              </a:r>
              <a:r>
                <a:rPr lang="en-US" dirty="0" smtClean="0">
                  <a:gradFill>
                    <a:gsLst>
                      <a:gs pos="0">
                        <a:srgbClr val="FFFFFF"/>
                      </a:gs>
                      <a:gs pos="100000">
                        <a:srgbClr val="FFFFFF"/>
                      </a:gs>
                    </a:gsLst>
                    <a:lin ang="5400000" scaled="0"/>
                  </a:gradFill>
                  <a:latin typeface="+mj-lt"/>
                </a:rPr>
                <a:t>.</a:t>
              </a:r>
              <a:endParaRPr lang="en-US" dirty="0">
                <a:gradFill>
                  <a:gsLst>
                    <a:gs pos="0">
                      <a:srgbClr val="FFFFFF"/>
                    </a:gs>
                    <a:gs pos="100000">
                      <a:srgbClr val="FFFFFF"/>
                    </a:gs>
                  </a:gsLst>
                  <a:lin ang="5400000" scaled="0"/>
                </a:gradFill>
                <a:latin typeface="+mj-lt"/>
              </a:endParaRPr>
            </a:p>
          </p:txBody>
        </p:sp>
        <p:sp>
          <p:nvSpPr>
            <p:cNvPr id="17" name="Rectangle 16"/>
            <p:cNvSpPr/>
            <p:nvPr/>
          </p:nvSpPr>
          <p:spPr bwMode="auto">
            <a:xfrm>
              <a:off x="4617720" y="2237619"/>
              <a:ext cx="3402704" cy="212864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2000" dirty="0">
                  <a:gradFill>
                    <a:gsLst>
                      <a:gs pos="0">
                        <a:srgbClr val="FFFFFF"/>
                      </a:gs>
                      <a:gs pos="100000">
                        <a:srgbClr val="FFFFFF"/>
                      </a:gs>
                    </a:gsLst>
                    <a:lin ang="5400000" scaled="0"/>
                  </a:gradFill>
                  <a:latin typeface="Segoe UI Light" pitchFamily="34" charset="0"/>
                </a:rPr>
                <a:t>Offline/Batch</a:t>
              </a:r>
            </a:p>
            <a:p>
              <a:pPr defTabSz="914099" fontAlgn="base">
                <a:spcBef>
                  <a:spcPct val="0"/>
                </a:spcBef>
                <a:spcAft>
                  <a:spcPct val="0"/>
                </a:spcAft>
              </a:pPr>
              <a:r>
                <a:rPr lang="en-US" dirty="0">
                  <a:gradFill>
                    <a:gsLst>
                      <a:gs pos="0">
                        <a:srgbClr val="FFFFFF"/>
                      </a:gs>
                      <a:gs pos="100000">
                        <a:srgbClr val="FFFFFF"/>
                      </a:gs>
                    </a:gsLst>
                    <a:lin ang="5400000" scaled="0"/>
                  </a:gradFill>
                  <a:latin typeface="+mj-lt"/>
                </a:rPr>
                <a:t>Allows taking the receiver offline for servicing or other reasons. Requests are buffered up until the receiver is available again.</a:t>
              </a:r>
            </a:p>
          </p:txBody>
        </p:sp>
      </p:grpSp>
      <p:sp>
        <p:nvSpPr>
          <p:cNvPr id="18" name="Title 17"/>
          <p:cNvSpPr>
            <a:spLocks noGrp="1"/>
          </p:cNvSpPr>
          <p:nvPr>
            <p:ph type="title"/>
          </p:nvPr>
        </p:nvSpPr>
        <p:spPr/>
        <p:txBody>
          <a:bodyPr/>
          <a:lstStyle/>
          <a:p>
            <a:r>
              <a:rPr lang="en-US" dirty="0"/>
              <a:t>Queues</a:t>
            </a:r>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968" y="909717"/>
            <a:ext cx="6719570" cy="117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5702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Queues</a:t>
            </a:r>
          </a:p>
        </p:txBody>
      </p:sp>
      <p:sp>
        <p:nvSpPr>
          <p:cNvPr id="42" name="Rectangle 41"/>
          <p:cNvSpPr/>
          <p:nvPr/>
        </p:nvSpPr>
        <p:spPr bwMode="auto">
          <a:xfrm>
            <a:off x="2870648" y="2621096"/>
            <a:ext cx="3402704" cy="212864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2000" dirty="0">
                <a:gradFill>
                  <a:gsLst>
                    <a:gs pos="0">
                      <a:srgbClr val="FFFFFF"/>
                    </a:gs>
                    <a:gs pos="100000">
                      <a:srgbClr val="FFFFFF"/>
                    </a:gs>
                  </a:gsLst>
                  <a:lin ang="5400000" scaled="0"/>
                </a:gradFill>
                <a:latin typeface="Segoe UI Light" pitchFamily="34" charset="0"/>
              </a:rPr>
              <a:t>Load </a:t>
            </a:r>
            <a:r>
              <a:rPr lang="en-US" sz="2000" dirty="0" smtClean="0">
                <a:gradFill>
                  <a:gsLst>
                    <a:gs pos="0">
                      <a:srgbClr val="FFFFFF"/>
                    </a:gs>
                    <a:gs pos="100000">
                      <a:srgbClr val="FFFFFF"/>
                    </a:gs>
                  </a:gsLst>
                  <a:lin ang="5400000" scaled="0"/>
                </a:gradFill>
                <a:latin typeface="Segoe UI Light" pitchFamily="34" charset="0"/>
              </a:rPr>
              <a:t>Balancing</a:t>
            </a:r>
          </a:p>
          <a:p>
            <a:pPr defTabSz="914099" fontAlgn="base">
              <a:spcBef>
                <a:spcPct val="0"/>
              </a:spcBef>
              <a:spcAft>
                <a:spcPct val="0"/>
              </a:spcAft>
            </a:pPr>
            <a:r>
              <a:rPr lang="en-US" dirty="0">
                <a:gradFill>
                  <a:gsLst>
                    <a:gs pos="0">
                      <a:srgbClr val="FFFFFF"/>
                    </a:gs>
                    <a:gs pos="100000">
                      <a:srgbClr val="FFFFFF"/>
                    </a:gs>
                  </a:gsLst>
                  <a:lin ang="5400000" scaled="0"/>
                </a:gradFill>
                <a:latin typeface="+mj-lt"/>
              </a:rPr>
              <a:t>Multiple receivers compete for messages on the same queue (or subscription). Provides automatic load balancing of work to receivers volunteering for jobs.</a:t>
            </a:r>
          </a:p>
          <a:p>
            <a:pPr defTabSz="914099" fontAlgn="base">
              <a:spcBef>
                <a:spcPct val="0"/>
              </a:spcBef>
              <a:spcAft>
                <a:spcPct val="0"/>
              </a:spcAft>
            </a:pPr>
            <a:r>
              <a:rPr lang="en-US" dirty="0">
                <a:gradFill>
                  <a:gsLst>
                    <a:gs pos="0">
                      <a:srgbClr val="FFFFFF"/>
                    </a:gs>
                    <a:gs pos="100000">
                      <a:srgbClr val="FFFFFF"/>
                    </a:gs>
                  </a:gsLst>
                  <a:lin ang="5400000" scaled="0"/>
                </a:gradFill>
                <a:latin typeface="+mj-lt"/>
              </a:rPr>
              <a:t>Observing the queue length allows </a:t>
            </a:r>
            <a:r>
              <a:rPr lang="en-US" dirty="0" smtClean="0">
                <a:gradFill>
                  <a:gsLst>
                    <a:gs pos="0">
                      <a:srgbClr val="FFFFFF"/>
                    </a:gs>
                    <a:gs pos="100000">
                      <a:srgbClr val="FFFFFF"/>
                    </a:gs>
                  </a:gsLst>
                  <a:lin ang="5400000" scaled="0"/>
                </a:gradFill>
                <a:latin typeface="+mj-lt"/>
              </a:rPr>
              <a:t/>
            </a:r>
            <a:br>
              <a:rPr lang="en-US" dirty="0" smtClean="0">
                <a:gradFill>
                  <a:gsLst>
                    <a:gs pos="0">
                      <a:srgbClr val="FFFFFF"/>
                    </a:gs>
                    <a:gs pos="100000">
                      <a:srgbClr val="FFFFFF"/>
                    </a:gs>
                  </a:gsLst>
                  <a:lin ang="5400000" scaled="0"/>
                </a:gradFill>
                <a:latin typeface="+mj-lt"/>
              </a:rPr>
            </a:br>
            <a:r>
              <a:rPr lang="en-US" dirty="0" smtClean="0">
                <a:gradFill>
                  <a:gsLst>
                    <a:gs pos="0">
                      <a:srgbClr val="FFFFFF"/>
                    </a:gs>
                    <a:gs pos="100000">
                      <a:srgbClr val="FFFFFF"/>
                    </a:gs>
                  </a:gsLst>
                  <a:lin ang="5400000" scaled="0"/>
                </a:gradFill>
                <a:latin typeface="+mj-lt"/>
              </a:rPr>
              <a:t>to </a:t>
            </a:r>
            <a:r>
              <a:rPr lang="en-US" dirty="0">
                <a:gradFill>
                  <a:gsLst>
                    <a:gs pos="0">
                      <a:srgbClr val="FFFFFF"/>
                    </a:gs>
                    <a:gs pos="100000">
                      <a:srgbClr val="FFFFFF"/>
                    </a:gs>
                  </a:gsLst>
                  <a:lin ang="5400000" scaled="0"/>
                </a:gradFill>
                <a:latin typeface="+mj-lt"/>
              </a:rPr>
              <a:t>determine whether more receivers </a:t>
            </a:r>
            <a:r>
              <a:rPr lang="en-US" dirty="0" smtClean="0">
                <a:gradFill>
                  <a:gsLst>
                    <a:gs pos="0">
                      <a:srgbClr val="FFFFFF"/>
                    </a:gs>
                    <a:gs pos="100000">
                      <a:srgbClr val="FFFFFF"/>
                    </a:gs>
                  </a:gsLst>
                  <a:lin ang="5400000" scaled="0"/>
                </a:gradFill>
                <a:latin typeface="+mj-lt"/>
              </a:rPr>
              <a:t/>
            </a:r>
            <a:br>
              <a:rPr lang="en-US" dirty="0" smtClean="0">
                <a:gradFill>
                  <a:gsLst>
                    <a:gs pos="0">
                      <a:srgbClr val="FFFFFF"/>
                    </a:gs>
                    <a:gs pos="100000">
                      <a:srgbClr val="FFFFFF"/>
                    </a:gs>
                  </a:gsLst>
                  <a:lin ang="5400000" scaled="0"/>
                </a:gradFill>
                <a:latin typeface="+mj-lt"/>
              </a:rPr>
            </a:br>
            <a:r>
              <a:rPr lang="en-US" dirty="0" smtClean="0">
                <a:gradFill>
                  <a:gsLst>
                    <a:gs pos="0">
                      <a:srgbClr val="FFFFFF"/>
                    </a:gs>
                    <a:gs pos="100000">
                      <a:srgbClr val="FFFFFF"/>
                    </a:gs>
                  </a:gsLst>
                  <a:lin ang="5400000" scaled="0"/>
                </a:gradFill>
                <a:latin typeface="+mj-lt"/>
              </a:rPr>
              <a:t>are </a:t>
            </a:r>
            <a:r>
              <a:rPr lang="en-US" dirty="0">
                <a:gradFill>
                  <a:gsLst>
                    <a:gs pos="0">
                      <a:srgbClr val="FFFFFF"/>
                    </a:gs>
                    <a:gs pos="100000">
                      <a:srgbClr val="FFFFFF"/>
                    </a:gs>
                  </a:gsLst>
                  <a:lin ang="5400000" scaled="0"/>
                </a:gradFill>
                <a:latin typeface="+mj-lt"/>
              </a:rPr>
              <a:t>required.</a:t>
            </a:r>
          </a:p>
        </p:txBody>
      </p:sp>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997" y="172451"/>
            <a:ext cx="6629026" cy="2410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5702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Topics</a:t>
            </a:r>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033" y="167869"/>
            <a:ext cx="7252874" cy="2486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bwMode="auto">
          <a:xfrm>
            <a:off x="4680650" y="2621102"/>
            <a:ext cx="3393967" cy="212864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2000" dirty="0">
                <a:gradFill>
                  <a:gsLst>
                    <a:gs pos="0">
                      <a:srgbClr val="FFFFFF"/>
                    </a:gs>
                    <a:gs pos="100000">
                      <a:srgbClr val="FFFFFF"/>
                    </a:gs>
                  </a:gsLst>
                  <a:lin ang="5400000" scaled="0"/>
                </a:gradFill>
                <a:latin typeface="Segoe UI Light" pitchFamily="34" charset="0"/>
              </a:rPr>
              <a:t>Constrained Message Distribution (Partitioning)</a:t>
            </a:r>
          </a:p>
          <a:p>
            <a:pPr defTabSz="914099" fontAlgn="base">
              <a:spcBef>
                <a:spcPct val="0"/>
              </a:spcBef>
              <a:spcAft>
                <a:spcPct val="0"/>
              </a:spcAft>
            </a:pPr>
            <a:r>
              <a:rPr lang="en-US" dirty="0">
                <a:gradFill>
                  <a:gsLst>
                    <a:gs pos="0">
                      <a:srgbClr val="FFFFFF"/>
                    </a:gs>
                    <a:gs pos="100000">
                      <a:srgbClr val="FFFFFF"/>
                    </a:gs>
                  </a:gsLst>
                  <a:lin ang="5400000" scaled="0"/>
                </a:gradFill>
                <a:latin typeface="+mj-lt"/>
              </a:rPr>
              <a:t>Receiver get mutually exclusive slices </a:t>
            </a:r>
            <a:br>
              <a:rPr lang="en-US" dirty="0">
                <a:gradFill>
                  <a:gsLst>
                    <a:gs pos="0">
                      <a:srgbClr val="FFFFFF"/>
                    </a:gs>
                    <a:gs pos="100000">
                      <a:srgbClr val="FFFFFF"/>
                    </a:gs>
                  </a:gsLst>
                  <a:lin ang="5400000" scaled="0"/>
                </a:gradFill>
                <a:latin typeface="+mj-lt"/>
              </a:rPr>
            </a:br>
            <a:r>
              <a:rPr lang="en-US" dirty="0">
                <a:gradFill>
                  <a:gsLst>
                    <a:gs pos="0">
                      <a:srgbClr val="FFFFFF"/>
                    </a:gs>
                    <a:gs pos="100000">
                      <a:srgbClr val="FFFFFF"/>
                    </a:gs>
                  </a:gsLst>
                  <a:lin ang="5400000" scaled="0"/>
                </a:gradFill>
                <a:latin typeface="+mj-lt"/>
              </a:rPr>
              <a:t>of the message stream by creating appropriate filter expressions.</a:t>
            </a:r>
          </a:p>
        </p:txBody>
      </p:sp>
      <p:sp>
        <p:nvSpPr>
          <p:cNvPr id="30" name="Rectangle 29"/>
          <p:cNvSpPr/>
          <p:nvPr/>
        </p:nvSpPr>
        <p:spPr bwMode="auto">
          <a:xfrm>
            <a:off x="1065343" y="2621096"/>
            <a:ext cx="3402704" cy="212864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2000" dirty="0" smtClean="0">
                <a:gradFill>
                  <a:gsLst>
                    <a:gs pos="0">
                      <a:srgbClr val="FFFFFF"/>
                    </a:gs>
                    <a:gs pos="100000">
                      <a:srgbClr val="FFFFFF"/>
                    </a:gs>
                  </a:gsLst>
                  <a:lin ang="5400000" scaled="0"/>
                </a:gradFill>
                <a:latin typeface="Segoe UI Light" pitchFamily="34" charset="0"/>
              </a:rPr>
              <a:t>Message Distribution</a:t>
            </a:r>
          </a:p>
          <a:p>
            <a:pPr defTabSz="914099" fontAlgn="base">
              <a:spcBef>
                <a:spcPct val="0"/>
              </a:spcBef>
              <a:spcAft>
                <a:spcPct val="0"/>
              </a:spcAft>
            </a:pPr>
            <a:r>
              <a:rPr lang="en-US" dirty="0">
                <a:gradFill>
                  <a:gsLst>
                    <a:gs pos="0">
                      <a:srgbClr val="FFFFFF"/>
                    </a:gs>
                    <a:gs pos="100000">
                      <a:srgbClr val="FFFFFF"/>
                    </a:gs>
                  </a:gsLst>
                  <a:lin ang="5400000" scaled="0"/>
                </a:gradFill>
                <a:latin typeface="+mj-lt"/>
              </a:rPr>
              <a:t>Each receiver gets its own copy of each message. Subscriptions are independent. Allows for many independent ‘taps’ into a message stream. Subscriber can filter down by interest. </a:t>
            </a:r>
          </a:p>
        </p:txBody>
      </p:sp>
    </p:spTree>
    <p:extLst>
      <p:ext uri="{BB962C8B-B14F-4D97-AF65-F5344CB8AC3E}">
        <p14:creationId xmlns:p14="http://schemas.microsoft.com/office/powerpoint/2010/main" val="4125702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5400" dirty="0"/>
              <a:t>BizTalk Azure EAI &amp; EDI </a:t>
            </a:r>
            <a:r>
              <a:rPr lang="en-US" sz="5400" dirty="0" smtClean="0"/>
              <a:t>Services</a:t>
            </a:r>
            <a:endParaRPr lang="en-US" sz="5400" dirty="0"/>
          </a:p>
        </p:txBody>
      </p:sp>
      <p:sp>
        <p:nvSpPr>
          <p:cNvPr id="3" name="Text Placeholder 2"/>
          <p:cNvSpPr>
            <a:spLocks noGrp="1"/>
          </p:cNvSpPr>
          <p:nvPr>
            <p:ph type="body" sz="quarter" idx="11"/>
          </p:nvPr>
        </p:nvSpPr>
        <p:spPr>
          <a:xfrm>
            <a:off x="376722" y="2939160"/>
            <a:ext cx="6318546" cy="377477"/>
          </a:xfrm>
        </p:spPr>
        <p:txBody>
          <a:bodyPr/>
          <a:lstStyle/>
          <a:p>
            <a:r>
              <a:rPr lang="en-US" dirty="0" smtClean="0"/>
              <a:t>…or </a:t>
            </a:r>
            <a:r>
              <a:rPr lang="en-US" dirty="0"/>
              <a:t>Windows Azure Service Bus EAI &amp; EDI Labs</a:t>
            </a:r>
            <a:endParaRPr lang="en-US" dirty="0" smtClean="0"/>
          </a:p>
          <a:p>
            <a:r>
              <a:rPr lang="en-US" dirty="0" smtClean="0"/>
              <a:t>CTP </a:t>
            </a:r>
            <a:r>
              <a:rPr lang="en-US" dirty="0"/>
              <a:t>(Community Technology Preview) version</a:t>
            </a:r>
          </a:p>
        </p:txBody>
      </p:sp>
    </p:spTree>
    <p:extLst>
      <p:ext uri="{BB962C8B-B14F-4D97-AF65-F5344CB8AC3E}">
        <p14:creationId xmlns:p14="http://schemas.microsoft.com/office/powerpoint/2010/main" val="116925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BizTalk Azure EAI &amp; EDI Services are in CTP</a:t>
            </a:r>
          </a:p>
        </p:txBody>
      </p:sp>
      <p:sp>
        <p:nvSpPr>
          <p:cNvPr id="20" name="Content Placeholder 5"/>
          <p:cNvSpPr txBox="1">
            <a:spLocks/>
          </p:cNvSpPr>
          <p:nvPr/>
        </p:nvSpPr>
        <p:spPr>
          <a:xfrm>
            <a:off x="393700" y="909551"/>
            <a:ext cx="4169575" cy="716048"/>
          </a:xfrm>
          <a:prstGeom prst="rect">
            <a:avLst/>
          </a:prstGeom>
          <a:solidFill>
            <a:schemeClr val="accent3"/>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800" spc="-70" dirty="0">
                <a:gradFill>
                  <a:gsLst>
                    <a:gs pos="0">
                      <a:srgbClr val="FFFFFF"/>
                    </a:gs>
                    <a:gs pos="86000">
                      <a:srgbClr val="FFFFFF"/>
                    </a:gs>
                  </a:gsLst>
                  <a:lin ang="5400000" scaled="0"/>
                </a:gradFill>
                <a:latin typeface="Segoe UI Light" pitchFamily="34" charset="0"/>
              </a:rPr>
              <a:t>First LABS went live in Dec 2011</a:t>
            </a:r>
          </a:p>
        </p:txBody>
      </p:sp>
      <p:sp>
        <p:nvSpPr>
          <p:cNvPr id="26" name="Content Placeholder 5"/>
          <p:cNvSpPr txBox="1">
            <a:spLocks/>
          </p:cNvSpPr>
          <p:nvPr/>
        </p:nvSpPr>
        <p:spPr>
          <a:xfrm>
            <a:off x="393699" y="1785852"/>
            <a:ext cx="4169575" cy="716048"/>
          </a:xfrm>
          <a:prstGeom prst="rect">
            <a:avLst/>
          </a:prstGeom>
          <a:solidFill>
            <a:schemeClr val="accent5"/>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800" spc="-70" dirty="0">
                <a:gradFill>
                  <a:gsLst>
                    <a:gs pos="0">
                      <a:srgbClr val="FFFFFF"/>
                    </a:gs>
                    <a:gs pos="86000">
                      <a:srgbClr val="FFFFFF"/>
                    </a:gs>
                  </a:gsLst>
                  <a:lin ang="5400000" scaled="0"/>
                </a:gradFill>
                <a:latin typeface="Segoe UI Light" pitchFamily="34" charset="0"/>
              </a:rPr>
              <a:t>Links:</a:t>
            </a:r>
          </a:p>
        </p:txBody>
      </p:sp>
      <p:sp>
        <p:nvSpPr>
          <p:cNvPr id="27" name="Content Placeholder 2"/>
          <p:cNvSpPr txBox="1">
            <a:spLocks/>
          </p:cNvSpPr>
          <p:nvPr/>
        </p:nvSpPr>
        <p:spPr>
          <a:xfrm>
            <a:off x="393700" y="2626677"/>
            <a:ext cx="5577840" cy="1274195"/>
          </a:xfrm>
          <a:prstGeom prst="rect">
            <a:avLst/>
          </a:prstGeom>
        </p:spPr>
        <p:txBody>
          <a:bodyPr vert="horz" wrap="square" lIns="0" tIns="91440" rIns="0" bIns="0" rtlCol="0">
            <a:spAutoFit/>
          </a:bodyPr>
          <a:lstStyle>
            <a:defPPr>
              <a:defRPr lang="en-US"/>
            </a:defPPr>
            <a:lvl1pPr marL="171450" indent="-171450" defTabSz="914363">
              <a:lnSpc>
                <a:spcPct val="90000"/>
              </a:lnSpc>
              <a:spcBef>
                <a:spcPct val="20000"/>
              </a:spcBef>
              <a:buSzPct val="90000"/>
              <a:buFont typeface="Arial" pitchFamily="34" charset="0"/>
              <a:buChar char="•"/>
              <a:defRPr sz="1200" spc="-30">
                <a:solidFill>
                  <a:srgbClr val="3397D3"/>
                </a:solidFill>
                <a:latin typeface="Segoe UI Light" pitchFamily="34" charset="0"/>
              </a:defRPr>
            </a:lvl1pPr>
            <a:lvl2pPr marL="855663" indent="-395288" defTabSz="914363">
              <a:lnSpc>
                <a:spcPct val="90000"/>
              </a:lnSpc>
              <a:spcBef>
                <a:spcPct val="20000"/>
              </a:spcBef>
              <a:buSzPct val="90000"/>
              <a:buFontTx/>
              <a:buBlip>
                <a:blip r:embed="rId3"/>
              </a:buBlip>
              <a:defRPr sz="2800">
                <a:gradFill>
                  <a:gsLst>
                    <a:gs pos="0">
                      <a:schemeClr val="tx1"/>
                    </a:gs>
                    <a:gs pos="86000">
                      <a:schemeClr val="tx1"/>
                    </a:gs>
                  </a:gsLst>
                  <a:lin ang="5400000" scaled="0"/>
                </a:gradFill>
              </a:defRPr>
            </a:lvl2pPr>
            <a:lvl3pPr marL="1258888" indent="-403225" defTabSz="914363">
              <a:lnSpc>
                <a:spcPct val="90000"/>
              </a:lnSpc>
              <a:spcBef>
                <a:spcPct val="20000"/>
              </a:spcBef>
              <a:buSzPct val="90000"/>
              <a:buFontTx/>
              <a:buBlip>
                <a:blip r:embed="rId3"/>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171450" lvl="1" indent="-171450">
              <a:buFont typeface="Arial" pitchFamily="34" charset="0"/>
              <a:buChar char="•"/>
            </a:pPr>
            <a:r>
              <a:rPr lang="en-US" sz="1200" spc="-30" dirty="0">
                <a:solidFill>
                  <a:srgbClr val="3397D3"/>
                </a:solidFill>
                <a:latin typeface="Segoe UI Light" pitchFamily="34" charset="0"/>
              </a:rPr>
              <a:t>Public announcement: </a:t>
            </a:r>
            <a:r>
              <a:rPr lang="en-US" sz="1200" spc="-30" dirty="0">
                <a:solidFill>
                  <a:srgbClr val="3397D3"/>
                </a:solidFill>
                <a:latin typeface="Segoe UI Light" pitchFamily="34" charset="0"/>
                <a:hlinkClick r:id="rId4"/>
              </a:rPr>
              <a:t>here</a:t>
            </a:r>
            <a:endParaRPr lang="en-US" sz="1200" spc="-30" dirty="0">
              <a:solidFill>
                <a:srgbClr val="3397D3"/>
              </a:solidFill>
              <a:latin typeface="Segoe UI Light" pitchFamily="34" charset="0"/>
            </a:endParaRPr>
          </a:p>
          <a:p>
            <a:pPr marL="171450" lvl="1" indent="-171450">
              <a:buFont typeface="Arial" pitchFamily="34" charset="0"/>
              <a:buChar char="•"/>
            </a:pPr>
            <a:r>
              <a:rPr lang="en-US" sz="1200" spc="-30" dirty="0">
                <a:solidFill>
                  <a:srgbClr val="3397D3"/>
                </a:solidFill>
                <a:latin typeface="Segoe UI Light" pitchFamily="34" charset="0"/>
              </a:rPr>
              <a:t>Portal to provision namespaces: </a:t>
            </a:r>
            <a:r>
              <a:rPr lang="en-US" sz="1200" spc="-30" dirty="0">
                <a:solidFill>
                  <a:srgbClr val="3397D3"/>
                </a:solidFill>
                <a:latin typeface="Segoe UI Light" pitchFamily="34" charset="0"/>
                <a:hlinkClick r:id="rId5"/>
              </a:rPr>
              <a:t>https://portal.appfabriclabs.com</a:t>
            </a:r>
            <a:endParaRPr lang="en-US" sz="1200" spc="-30" dirty="0">
              <a:solidFill>
                <a:srgbClr val="3397D3"/>
              </a:solidFill>
              <a:latin typeface="Segoe UI Light" pitchFamily="34" charset="0"/>
            </a:endParaRPr>
          </a:p>
          <a:p>
            <a:pPr marL="171450" lvl="1" indent="-171450">
              <a:buFont typeface="Arial" pitchFamily="34" charset="0"/>
              <a:buChar char="•"/>
            </a:pPr>
            <a:r>
              <a:rPr lang="en-US" sz="1200" spc="-30" dirty="0">
                <a:solidFill>
                  <a:srgbClr val="3397D3"/>
                </a:solidFill>
                <a:latin typeface="Segoe UI Light" pitchFamily="34" charset="0"/>
              </a:rPr>
              <a:t>EDI Portal: </a:t>
            </a:r>
            <a:r>
              <a:rPr lang="en-US" sz="1200" spc="-30" dirty="0">
                <a:solidFill>
                  <a:srgbClr val="3397D3"/>
                </a:solidFill>
                <a:latin typeface="Segoe UI Light" pitchFamily="34" charset="0"/>
                <a:hlinkClick r:id="rId6"/>
              </a:rPr>
              <a:t>https://edi.appfabriclabs.com</a:t>
            </a:r>
            <a:r>
              <a:rPr lang="en-US" sz="1200" spc="-30" dirty="0">
                <a:solidFill>
                  <a:srgbClr val="3397D3"/>
                </a:solidFill>
                <a:latin typeface="Segoe UI Light" pitchFamily="34" charset="0"/>
              </a:rPr>
              <a:t> </a:t>
            </a:r>
          </a:p>
          <a:p>
            <a:pPr marL="171450" lvl="1" indent="-171450">
              <a:buFont typeface="Arial" pitchFamily="34" charset="0"/>
              <a:buChar char="•"/>
            </a:pPr>
            <a:r>
              <a:rPr lang="en-US" sz="1200" spc="-30" dirty="0">
                <a:solidFill>
                  <a:srgbClr val="3397D3"/>
                </a:solidFill>
                <a:latin typeface="Segoe UI Light" pitchFamily="34" charset="0"/>
              </a:rPr>
              <a:t>SDK &amp; Samples: </a:t>
            </a:r>
            <a:r>
              <a:rPr lang="en-US" sz="1200" spc="-30" dirty="0">
                <a:solidFill>
                  <a:srgbClr val="3397D3"/>
                </a:solidFill>
                <a:latin typeface="Segoe UI Light" pitchFamily="34" charset="0"/>
                <a:hlinkClick r:id="rId7"/>
              </a:rPr>
              <a:t>here</a:t>
            </a:r>
            <a:endParaRPr lang="en-US" sz="1200" spc="-30" dirty="0">
              <a:solidFill>
                <a:srgbClr val="3397D3"/>
              </a:solidFill>
              <a:latin typeface="Segoe UI Light" pitchFamily="34" charset="0"/>
            </a:endParaRPr>
          </a:p>
          <a:p>
            <a:pPr marL="171450" lvl="1" indent="-171450">
              <a:buFont typeface="Arial" pitchFamily="34" charset="0"/>
              <a:buChar char="•"/>
            </a:pPr>
            <a:r>
              <a:rPr lang="en-US" sz="1200" spc="-30" dirty="0">
                <a:solidFill>
                  <a:srgbClr val="3397D3"/>
                </a:solidFill>
                <a:latin typeface="Segoe UI Light" pitchFamily="34" charset="0"/>
              </a:rPr>
              <a:t>Tutorial &amp; documentation: </a:t>
            </a:r>
            <a:r>
              <a:rPr lang="en-US" sz="1200" spc="-30" dirty="0">
                <a:solidFill>
                  <a:srgbClr val="3397D3"/>
                </a:solidFill>
                <a:latin typeface="Segoe UI Light" pitchFamily="34" charset="0"/>
                <a:hlinkClick r:id="rId8"/>
              </a:rPr>
              <a:t>here</a:t>
            </a:r>
            <a:endParaRPr lang="en-US" sz="1200" spc="-30" dirty="0">
              <a:solidFill>
                <a:srgbClr val="3397D3"/>
              </a:solidFill>
              <a:latin typeface="Segoe UI Light" pitchFamily="34" charset="0"/>
            </a:endParaRPr>
          </a:p>
          <a:p>
            <a:pPr marL="171450" lvl="1" indent="-171450">
              <a:buFont typeface="Arial" pitchFamily="34" charset="0"/>
              <a:buChar char="•"/>
            </a:pPr>
            <a:r>
              <a:rPr lang="en-US" sz="1200" spc="-30" dirty="0">
                <a:solidFill>
                  <a:srgbClr val="3397D3"/>
                </a:solidFill>
                <a:latin typeface="Segoe UI Light" pitchFamily="34" charset="0"/>
              </a:rPr>
              <a:t>Forum: </a:t>
            </a:r>
            <a:r>
              <a:rPr lang="en-US" sz="1200" spc="-30" dirty="0">
                <a:solidFill>
                  <a:srgbClr val="3397D3"/>
                </a:solidFill>
                <a:latin typeface="Segoe UI Light" pitchFamily="34" charset="0"/>
                <a:hlinkClick r:id="rId9"/>
              </a:rPr>
              <a:t>http://social.msdn.microsoft.com/Forums/en-US/servicebuslabs/threads</a:t>
            </a:r>
            <a:endParaRPr lang="en-US" sz="1200" spc="-30" dirty="0">
              <a:solidFill>
                <a:srgbClr val="3397D3"/>
              </a:solidFill>
              <a:latin typeface="Segoe UI Light" pitchFamily="34" charset="0"/>
            </a:endParaRPr>
          </a:p>
        </p:txBody>
      </p:sp>
      <p:sp>
        <p:nvSpPr>
          <p:cNvPr id="28" name="Content Placeholder 5"/>
          <p:cNvSpPr txBox="1">
            <a:spLocks/>
          </p:cNvSpPr>
          <p:nvPr/>
        </p:nvSpPr>
        <p:spPr>
          <a:xfrm>
            <a:off x="4670939" y="909551"/>
            <a:ext cx="4169575" cy="716048"/>
          </a:xfrm>
          <a:prstGeom prst="rect">
            <a:avLst/>
          </a:prstGeom>
          <a:solidFill>
            <a:schemeClr val="accent4"/>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800" spc="-70" dirty="0">
                <a:gradFill>
                  <a:gsLst>
                    <a:gs pos="0">
                      <a:srgbClr val="FFFFFF"/>
                    </a:gs>
                    <a:gs pos="86000">
                      <a:srgbClr val="FFFFFF"/>
                    </a:gs>
                  </a:gsLst>
                  <a:lin ang="5400000" scaled="0"/>
                </a:gradFill>
                <a:latin typeface="Segoe UI Light" pitchFamily="34" charset="0"/>
              </a:rPr>
              <a:t>LABS refresh in April 2012</a:t>
            </a:r>
          </a:p>
        </p:txBody>
      </p:sp>
    </p:spTree>
    <p:extLst>
      <p:ext uri="{BB962C8B-B14F-4D97-AF65-F5344CB8AC3E}">
        <p14:creationId xmlns:p14="http://schemas.microsoft.com/office/powerpoint/2010/main" val="1546614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BizTalk Azure EAI &amp; EDI Services are in CTP</a:t>
            </a:r>
          </a:p>
        </p:txBody>
      </p:sp>
      <p:sp>
        <p:nvSpPr>
          <p:cNvPr id="20" name="Content Placeholder 5"/>
          <p:cNvSpPr txBox="1">
            <a:spLocks/>
          </p:cNvSpPr>
          <p:nvPr/>
        </p:nvSpPr>
        <p:spPr>
          <a:xfrm>
            <a:off x="393700" y="909551"/>
            <a:ext cx="4169575" cy="716048"/>
          </a:xfrm>
          <a:prstGeom prst="rect">
            <a:avLst/>
          </a:prstGeom>
          <a:solidFill>
            <a:schemeClr val="accent3"/>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800" spc="-70" dirty="0">
                <a:gradFill>
                  <a:gsLst>
                    <a:gs pos="0">
                      <a:srgbClr val="FFFFFF"/>
                    </a:gs>
                    <a:gs pos="86000">
                      <a:srgbClr val="FFFFFF"/>
                    </a:gs>
                  </a:gsLst>
                  <a:lin ang="5400000" scaled="0"/>
                </a:gradFill>
                <a:latin typeface="Segoe UI Light" pitchFamily="34" charset="0"/>
              </a:rPr>
              <a:t>First LABS went live in Dec 2011</a:t>
            </a:r>
          </a:p>
        </p:txBody>
      </p:sp>
      <p:sp>
        <p:nvSpPr>
          <p:cNvPr id="8" name="Content Placeholder 2"/>
          <p:cNvSpPr>
            <a:spLocks noGrp="1"/>
          </p:cNvSpPr>
          <p:nvPr>
            <p:ph sz="quarter" idx="10"/>
          </p:nvPr>
        </p:nvSpPr>
        <p:spPr>
          <a:xfrm>
            <a:off x="396875" y="1674694"/>
            <a:ext cx="8350250" cy="3281997"/>
          </a:xfrm>
        </p:spPr>
        <p:txBody>
          <a:bodyPr/>
          <a:lstStyle/>
          <a:p>
            <a:r>
              <a:rPr lang="en-US" dirty="0"/>
              <a:t>XML Bridge</a:t>
            </a:r>
          </a:p>
          <a:p>
            <a:r>
              <a:rPr lang="en-US" dirty="0"/>
              <a:t>Transforms </a:t>
            </a:r>
          </a:p>
          <a:p>
            <a:r>
              <a:rPr lang="en-US" dirty="0"/>
              <a:t>Service Bus Connect </a:t>
            </a:r>
          </a:p>
          <a:p>
            <a:r>
              <a:rPr lang="en-US" dirty="0" smtClean="0"/>
              <a:t>B2B</a:t>
            </a:r>
            <a:endParaRPr lang="en-US" dirty="0"/>
          </a:p>
          <a:p>
            <a:endParaRPr lang="en-US" dirty="0"/>
          </a:p>
        </p:txBody>
      </p:sp>
    </p:spTree>
    <p:extLst>
      <p:ext uri="{BB962C8B-B14F-4D97-AF65-F5344CB8AC3E}">
        <p14:creationId xmlns:p14="http://schemas.microsoft.com/office/powerpoint/2010/main" val="672997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BizTalk Azure EAI &amp; EDI Services are in CTP</a:t>
            </a:r>
          </a:p>
        </p:txBody>
      </p:sp>
      <p:sp>
        <p:nvSpPr>
          <p:cNvPr id="28" name="Content Placeholder 5"/>
          <p:cNvSpPr txBox="1">
            <a:spLocks/>
          </p:cNvSpPr>
          <p:nvPr/>
        </p:nvSpPr>
        <p:spPr>
          <a:xfrm>
            <a:off x="4670939" y="909551"/>
            <a:ext cx="4169575" cy="716048"/>
          </a:xfrm>
          <a:prstGeom prst="rect">
            <a:avLst/>
          </a:prstGeom>
          <a:solidFill>
            <a:schemeClr val="accent4"/>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800" spc="-70" dirty="0">
                <a:gradFill>
                  <a:gsLst>
                    <a:gs pos="0">
                      <a:srgbClr val="FFFFFF"/>
                    </a:gs>
                    <a:gs pos="86000">
                      <a:srgbClr val="FFFFFF"/>
                    </a:gs>
                  </a:gsLst>
                  <a:lin ang="5400000" scaled="0"/>
                </a:gradFill>
                <a:latin typeface="Segoe UI Light" pitchFamily="34" charset="0"/>
              </a:rPr>
              <a:t>LABS refresh in April 2012</a:t>
            </a:r>
          </a:p>
        </p:txBody>
      </p:sp>
      <p:sp>
        <p:nvSpPr>
          <p:cNvPr id="8" name="Content Placeholder 2"/>
          <p:cNvSpPr>
            <a:spLocks noGrp="1"/>
          </p:cNvSpPr>
          <p:nvPr>
            <p:ph sz="quarter" idx="10"/>
          </p:nvPr>
        </p:nvSpPr>
        <p:spPr>
          <a:xfrm>
            <a:off x="396875" y="1674694"/>
            <a:ext cx="8350250" cy="3281997"/>
          </a:xfrm>
        </p:spPr>
        <p:txBody>
          <a:bodyPr/>
          <a:lstStyle/>
          <a:p>
            <a:r>
              <a:rPr lang="en-US" dirty="0"/>
              <a:t>Flat File Support </a:t>
            </a:r>
          </a:p>
          <a:p>
            <a:r>
              <a:rPr lang="en-US" dirty="0"/>
              <a:t>Enriched the Mapper functionalities</a:t>
            </a:r>
          </a:p>
          <a:p>
            <a:r>
              <a:rPr lang="en-US" dirty="0"/>
              <a:t>Enriched EDI Portal  functionalities</a:t>
            </a:r>
          </a:p>
          <a:p>
            <a:pPr lvl="1"/>
            <a:r>
              <a:rPr lang="en-US" sz="2000" dirty="0">
                <a:solidFill>
                  <a:srgbClr val="0D77B6"/>
                </a:solidFill>
                <a:latin typeface="Segoe UI Light"/>
                <a:cs typeface="Segoe UI Light"/>
              </a:rPr>
              <a:t>Message Tracking and send side batching</a:t>
            </a:r>
          </a:p>
          <a:p>
            <a:r>
              <a:rPr lang="en-US" dirty="0"/>
              <a:t>FTP Support</a:t>
            </a:r>
          </a:p>
          <a:p>
            <a:r>
              <a:rPr lang="en-US" dirty="0"/>
              <a:t>UTF-16, UTF-16LE and UTF-16BE</a:t>
            </a:r>
          </a:p>
        </p:txBody>
      </p:sp>
    </p:spTree>
    <p:extLst>
      <p:ext uri="{BB962C8B-B14F-4D97-AF65-F5344CB8AC3E}">
        <p14:creationId xmlns:p14="http://schemas.microsoft.com/office/powerpoint/2010/main" val="12397820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21163" y="557842"/>
            <a:ext cx="6253583" cy="1828799"/>
            <a:chOff x="1267669" y="1547874"/>
            <a:chExt cx="9567972" cy="2798060"/>
          </a:xfrm>
        </p:grpSpPr>
        <p:sp>
          <p:nvSpPr>
            <p:cNvPr id="7" name="Rectangle 6"/>
            <p:cNvSpPr/>
            <p:nvPr/>
          </p:nvSpPr>
          <p:spPr bwMode="auto">
            <a:xfrm>
              <a:off x="1267669" y="1547876"/>
              <a:ext cx="2949454" cy="279805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Segoe UI Light" pitchFamily="34" charset="0"/>
                </a:rPr>
                <a:t>VETER</a:t>
              </a:r>
              <a:endParaRPr lang="nl-NL" sz="2400" kern="0" spc="-100" dirty="0">
                <a:gradFill>
                  <a:gsLst>
                    <a:gs pos="0">
                      <a:srgbClr val="FFFFFF"/>
                    </a:gs>
                    <a:gs pos="100000">
                      <a:srgbClr val="FFFFFF"/>
                    </a:gs>
                  </a:gsLst>
                  <a:lin ang="5400000" scaled="0"/>
                </a:gradFill>
                <a:latin typeface="Segoe UI Light" pitchFamily="34" charset="0"/>
              </a:endParaRPr>
            </a:p>
          </p:txBody>
        </p:sp>
        <p:sp>
          <p:nvSpPr>
            <p:cNvPr id="8" name="Rectangle 7"/>
            <p:cNvSpPr/>
            <p:nvPr/>
          </p:nvSpPr>
          <p:spPr bwMode="auto">
            <a:xfrm>
              <a:off x="4570911" y="1547874"/>
              <a:ext cx="2949455" cy="279805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Segoe UI Light" pitchFamily="34" charset="0"/>
                </a:rPr>
                <a:t>Transform</a:t>
              </a:r>
              <a:endParaRPr lang="nl-NL" sz="2400" kern="0" spc="-100" dirty="0">
                <a:gradFill>
                  <a:gsLst>
                    <a:gs pos="0">
                      <a:srgbClr val="FFFFFF"/>
                    </a:gs>
                    <a:gs pos="100000">
                      <a:srgbClr val="FFFFFF"/>
                    </a:gs>
                  </a:gsLst>
                  <a:lin ang="5400000" scaled="0"/>
                </a:gradFill>
                <a:latin typeface="Segoe UI Light" pitchFamily="34" charset="0"/>
              </a:endParaRPr>
            </a:p>
          </p:txBody>
        </p:sp>
        <p:sp>
          <p:nvSpPr>
            <p:cNvPr id="9" name="Rectangle 8"/>
            <p:cNvSpPr/>
            <p:nvPr/>
          </p:nvSpPr>
          <p:spPr bwMode="auto">
            <a:xfrm>
              <a:off x="7886186" y="1547876"/>
              <a:ext cx="2949455" cy="279805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Segoe UI Light" pitchFamily="34" charset="0"/>
                </a:rPr>
                <a:t>Connect LOB</a:t>
              </a:r>
              <a:endParaRPr lang="nl-NL" sz="2400" kern="0" spc="-100" dirty="0">
                <a:gradFill>
                  <a:gsLst>
                    <a:gs pos="0">
                      <a:srgbClr val="FFFFFF"/>
                    </a:gs>
                    <a:gs pos="100000">
                      <a:srgbClr val="FFFFFF"/>
                    </a:gs>
                  </a:gsLst>
                  <a:lin ang="5400000" scaled="0"/>
                </a:gradFill>
                <a:latin typeface="Segoe UI Light" pitchFamily="34" charset="0"/>
              </a:endParaRPr>
            </a:p>
          </p:txBody>
        </p:sp>
        <p:sp>
          <p:nvSpPr>
            <p:cNvPr id="10" name="Rectangle 9"/>
            <p:cNvSpPr/>
            <p:nvPr/>
          </p:nvSpPr>
          <p:spPr bwMode="auto">
            <a:xfrm>
              <a:off x="2038894" y="1941064"/>
              <a:ext cx="1436915" cy="1702022"/>
            </a:xfrm>
            <a:prstGeom prst="rect">
              <a:avLst/>
            </a:prstGeom>
            <a:noFill/>
            <a:ln w="762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11" name="Rectangle 10"/>
            <p:cNvSpPr/>
            <p:nvPr/>
          </p:nvSpPr>
          <p:spPr bwMode="auto">
            <a:xfrm>
              <a:off x="2169887" y="2093464"/>
              <a:ext cx="1153886" cy="272365"/>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12" name="Rectangle 11"/>
            <p:cNvSpPr/>
            <p:nvPr/>
          </p:nvSpPr>
          <p:spPr bwMode="auto">
            <a:xfrm>
              <a:off x="2177147" y="2449060"/>
              <a:ext cx="1153886" cy="272365"/>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13" name="Rectangle 12"/>
            <p:cNvSpPr/>
            <p:nvPr/>
          </p:nvSpPr>
          <p:spPr bwMode="auto">
            <a:xfrm>
              <a:off x="2177147" y="2826424"/>
              <a:ext cx="1153886" cy="272365"/>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14" name="Rectangle 13"/>
            <p:cNvSpPr/>
            <p:nvPr/>
          </p:nvSpPr>
          <p:spPr bwMode="auto">
            <a:xfrm>
              <a:off x="2177147" y="3232816"/>
              <a:ext cx="1153886" cy="272365"/>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15" name="Rectangle 14"/>
            <p:cNvSpPr/>
            <p:nvPr/>
          </p:nvSpPr>
          <p:spPr bwMode="auto">
            <a:xfrm>
              <a:off x="5188863" y="2436229"/>
              <a:ext cx="1603824" cy="847604"/>
            </a:xfrm>
            <a:prstGeom prst="rect">
              <a:avLst/>
            </a:prstGeom>
            <a:noFill/>
            <a:ln w="762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cxnSp>
          <p:nvCxnSpPr>
            <p:cNvPr id="16" name="Straight Connector 15"/>
            <p:cNvCxnSpPr/>
            <p:nvPr/>
          </p:nvCxnSpPr>
          <p:spPr>
            <a:xfrm flipH="1">
              <a:off x="4833257" y="2365829"/>
              <a:ext cx="2380343" cy="1003169"/>
            </a:xfrm>
            <a:prstGeom prst="line">
              <a:avLst/>
            </a:prstGeom>
            <a:ln w="28575">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4833258" y="2365830"/>
              <a:ext cx="2380342" cy="1003168"/>
            </a:xfrm>
            <a:prstGeom prst="line">
              <a:avLst/>
            </a:prstGeom>
            <a:ln w="28575">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18" name="Picture 4" descr="\\MAGNUM\Projects\Microsoft\Cloud Power FY12\Design\ICONS_PNG\Connect_to_Cloud_Services.png"/>
            <p:cNvPicPr>
              <a:picLocks noChangeAspect="1" noChangeArrowheads="1"/>
            </p:cNvPicPr>
            <p:nvPr/>
          </p:nvPicPr>
          <p:blipFill>
            <a:blip r:embed="rId3" cstate="print">
              <a:lum bright="100000"/>
            </a:blip>
            <a:srcRect/>
            <a:stretch>
              <a:fillRect/>
            </a:stretch>
          </p:blipFill>
          <p:spPr bwMode="auto">
            <a:xfrm>
              <a:off x="8461027" y="1941064"/>
              <a:ext cx="1828800" cy="1828800"/>
            </a:xfrm>
            <a:prstGeom prst="rect">
              <a:avLst/>
            </a:prstGeom>
            <a:noFill/>
          </p:spPr>
        </p:pic>
        <p:sp>
          <p:nvSpPr>
            <p:cNvPr id="19" name="Down Arrow 18"/>
            <p:cNvSpPr/>
            <p:nvPr/>
          </p:nvSpPr>
          <p:spPr bwMode="auto">
            <a:xfrm>
              <a:off x="2554514" y="2093464"/>
              <a:ext cx="362857" cy="1411717"/>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grpSp>
      <p:sp>
        <p:nvSpPr>
          <p:cNvPr id="21" name="Rectangle 20"/>
          <p:cNvSpPr/>
          <p:nvPr/>
        </p:nvSpPr>
        <p:spPr bwMode="auto">
          <a:xfrm>
            <a:off x="0" y="3562350"/>
            <a:ext cx="9144000" cy="165735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bg1"/>
              </a:solidFill>
            </a:endParaRPr>
          </a:p>
        </p:txBody>
      </p:sp>
      <p:sp>
        <p:nvSpPr>
          <p:cNvPr id="22" name="Title 1"/>
          <p:cNvSpPr txBox="1">
            <a:spLocks/>
          </p:cNvSpPr>
          <p:nvPr/>
        </p:nvSpPr>
        <p:spPr>
          <a:xfrm>
            <a:off x="762000" y="2936929"/>
            <a:ext cx="7696200" cy="549221"/>
          </a:xfrm>
          <a:prstGeom prst="rect">
            <a:avLst/>
          </a:prstGeom>
        </p:spPr>
        <p:txBody>
          <a:bodyPr vert="horz" lIns="68589" tIns="34295" rIns="68589" bIns="34295" rtlCol="0" anchor="ctr">
            <a:noAutofit/>
          </a:bodyPr>
          <a:lstStyle>
            <a:lvl1pPr algn="l" defTabSz="685891" rtl="0" eaLnBrk="1" latinLnBrk="0" hangingPunct="1">
              <a:spcBef>
                <a:spcPct val="0"/>
              </a:spcBef>
              <a:buNone/>
              <a:defRPr sz="2400" kern="1200" baseline="0">
                <a:solidFill>
                  <a:srgbClr val="0D77B6"/>
                </a:solidFill>
                <a:latin typeface="Segoe UI Light" pitchFamily="34" charset="0"/>
                <a:ea typeface="+mj-ea"/>
                <a:cs typeface="+mj-cs"/>
              </a:defRPr>
            </a:lvl1pPr>
          </a:lstStyle>
          <a:p>
            <a:r>
              <a:rPr lang="en-US" dirty="0" smtClean="0"/>
              <a:t>EAI </a:t>
            </a:r>
            <a:r>
              <a:rPr lang="en-US" dirty="0"/>
              <a:t>Capabilities</a:t>
            </a:r>
          </a:p>
        </p:txBody>
      </p:sp>
      <p:sp>
        <p:nvSpPr>
          <p:cNvPr id="23" name="Subtitle 2"/>
          <p:cNvSpPr txBox="1">
            <a:spLocks/>
          </p:cNvSpPr>
          <p:nvPr/>
        </p:nvSpPr>
        <p:spPr>
          <a:xfrm>
            <a:off x="762000" y="3638550"/>
            <a:ext cx="7696200" cy="1219200"/>
          </a:xfrm>
          <a:prstGeom prst="rect">
            <a:avLst/>
          </a:prstGeom>
        </p:spPr>
        <p:txBody>
          <a:bodyPr/>
          <a:lstStyle>
            <a:lvl1pPr marL="0" indent="0" algn="l" defTabSz="685891" rtl="0" eaLnBrk="1" latinLnBrk="0" hangingPunct="1">
              <a:spcBef>
                <a:spcPct val="20000"/>
              </a:spcBef>
              <a:buFont typeface="Arial" pitchFamily="34" charset="0"/>
              <a:buNone/>
              <a:defRPr sz="2400" kern="1200">
                <a:solidFill>
                  <a:schemeClr val="bg1"/>
                </a:solidFill>
                <a:latin typeface="Segoe UI Light" pitchFamily="34" charset="0"/>
                <a:ea typeface="+mn-ea"/>
                <a:cs typeface="+mn-cs"/>
              </a:defRPr>
            </a:lvl1pPr>
            <a:lvl2pPr marL="457200" indent="0" algn="ctr" defTabSz="685891"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2pPr>
            <a:lvl3pPr marL="914400" indent="0" algn="ctr" defTabSz="685891"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3pPr>
            <a:lvl4pPr marL="1371600" indent="0" algn="ctr" defTabSz="68589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4pPr>
            <a:lvl5pPr marL="1828800" indent="0" algn="ctr" defTabSz="68589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5pPr>
            <a:lvl6pPr marL="2286000" indent="0" algn="ctr" defTabSz="68589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6pPr>
            <a:lvl7pPr marL="2743200" indent="0" algn="ctr" defTabSz="68589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7pPr>
            <a:lvl8pPr marL="3200400" indent="0" algn="ctr" defTabSz="68589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3657600" indent="0" algn="ctr" defTabSz="68589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lvl="0" fontAlgn="ctr"/>
            <a:r>
              <a:rPr lang="en-US" sz="1800" b="1" dirty="0"/>
              <a:t>Enterprise Application Integration (EAI) </a:t>
            </a:r>
            <a:r>
              <a:rPr lang="en-US" sz="1800" dirty="0"/>
              <a:t>which provide rich message processing capabilities and the ability to connect private cloud assets to the public cloud.</a:t>
            </a:r>
          </a:p>
        </p:txBody>
      </p:sp>
    </p:spTree>
    <p:extLst>
      <p:ext uri="{BB962C8B-B14F-4D97-AF65-F5344CB8AC3E}">
        <p14:creationId xmlns:p14="http://schemas.microsoft.com/office/powerpoint/2010/main" val="264633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397D3"/>
                </a:solidFill>
              </a:rPr>
              <a:t>EAI </a:t>
            </a:r>
            <a:r>
              <a:rPr lang="en-US" dirty="0" smtClean="0">
                <a:solidFill>
                  <a:srgbClr val="3397D3"/>
                </a:solidFill>
              </a:rPr>
              <a:t>Scenario</a:t>
            </a:r>
            <a:endParaRPr lang="pt-PT" dirty="0">
              <a:solidFill>
                <a:srgbClr val="3397D3"/>
              </a:solidFill>
            </a:endParaRPr>
          </a:p>
        </p:txBody>
      </p:sp>
      <p:grpSp>
        <p:nvGrpSpPr>
          <p:cNvPr id="57" name="Group 56"/>
          <p:cNvGrpSpPr/>
          <p:nvPr/>
        </p:nvGrpSpPr>
        <p:grpSpPr>
          <a:xfrm>
            <a:off x="2937801" y="361951"/>
            <a:ext cx="2774726" cy="1676400"/>
            <a:chOff x="214313" y="2174875"/>
            <a:chExt cx="990600" cy="598488"/>
          </a:xfrm>
          <a:solidFill>
            <a:srgbClr val="00AEEF"/>
          </a:solidFill>
        </p:grpSpPr>
        <p:sp>
          <p:nvSpPr>
            <p:cNvPr id="58" name="Freeform 57"/>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Freeform 58"/>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0" name="Rectangle 59"/>
          <p:cNvSpPr/>
          <p:nvPr/>
        </p:nvSpPr>
        <p:spPr>
          <a:xfrm>
            <a:off x="4648201" y="3416156"/>
            <a:ext cx="3665570" cy="1365394"/>
          </a:xfrm>
          <a:prstGeom prst="rect">
            <a:avLst/>
          </a:prstGeom>
          <a:solidFill>
            <a:srgbClr val="075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t>On-Premise</a:t>
            </a:r>
            <a:endParaRPr lang="en-US" dirty="0"/>
          </a:p>
          <a:p>
            <a:pPr algn="ctr"/>
            <a:endParaRPr lang="en-US" dirty="0" smtClean="0"/>
          </a:p>
          <a:p>
            <a:pPr algn="ctr"/>
            <a:endParaRPr lang="en-US" dirty="0"/>
          </a:p>
          <a:p>
            <a:pPr algn="ctr"/>
            <a:endParaRPr lang="en-US" dirty="0" smtClean="0"/>
          </a:p>
          <a:p>
            <a:pPr algn="ctr"/>
            <a:endParaRPr lang="en-US" dirty="0"/>
          </a:p>
        </p:txBody>
      </p:sp>
      <p:sp>
        <p:nvSpPr>
          <p:cNvPr id="61" name="Rectangle 60"/>
          <p:cNvSpPr/>
          <p:nvPr/>
        </p:nvSpPr>
        <p:spPr>
          <a:xfrm>
            <a:off x="4800600" y="3819568"/>
            <a:ext cx="1235898" cy="80682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smtClean="0"/>
              <a:t>Service Bus Connect</a:t>
            </a:r>
            <a:endParaRPr lang="en-US" sz="1200" dirty="0"/>
          </a:p>
        </p:txBody>
      </p:sp>
      <p:sp>
        <p:nvSpPr>
          <p:cNvPr id="62" name="Rectangle 61"/>
          <p:cNvSpPr/>
          <p:nvPr/>
        </p:nvSpPr>
        <p:spPr>
          <a:xfrm>
            <a:off x="7196629" y="3819568"/>
            <a:ext cx="993014" cy="80682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t>Line of Business System</a:t>
            </a:r>
            <a:endParaRPr lang="en-US" sz="1400" dirty="0"/>
          </a:p>
        </p:txBody>
      </p:sp>
      <p:sp>
        <p:nvSpPr>
          <p:cNvPr id="63" name="Left-Right Arrow 62"/>
          <p:cNvSpPr/>
          <p:nvPr/>
        </p:nvSpPr>
        <p:spPr>
          <a:xfrm>
            <a:off x="6463690" y="4228497"/>
            <a:ext cx="744760" cy="24825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4" name="Chevron 63"/>
          <p:cNvSpPr/>
          <p:nvPr/>
        </p:nvSpPr>
        <p:spPr>
          <a:xfrm>
            <a:off x="4079696" y="1562175"/>
            <a:ext cx="244885" cy="188719"/>
          </a:xfrm>
          <a:prstGeom prst="chevron">
            <a:avLst/>
          </a:prstGeom>
          <a:solidFill>
            <a:srgbClr val="E47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65" name="Chevron 64"/>
          <p:cNvSpPr/>
          <p:nvPr/>
        </p:nvSpPr>
        <p:spPr>
          <a:xfrm>
            <a:off x="4268995" y="1509360"/>
            <a:ext cx="244886" cy="283079"/>
          </a:xfrm>
          <a:prstGeom prst="chevron">
            <a:avLst/>
          </a:prstGeom>
          <a:solidFill>
            <a:srgbClr val="B12E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66" name="Left-Right Arrow 65"/>
          <p:cNvSpPr/>
          <p:nvPr/>
        </p:nvSpPr>
        <p:spPr>
          <a:xfrm rot="18620554">
            <a:off x="835067" y="2725508"/>
            <a:ext cx="2514600" cy="187950"/>
          </a:xfrm>
          <a:prstGeom prst="leftRightArrow">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7" name="Rectangle 66"/>
          <p:cNvSpPr/>
          <p:nvPr/>
        </p:nvSpPr>
        <p:spPr bwMode="auto">
          <a:xfrm>
            <a:off x="609600" y="3946486"/>
            <a:ext cx="1143641" cy="841414"/>
          </a:xfrm>
          <a:prstGeom prst="rect">
            <a:avLst/>
          </a:prstGeom>
          <a:solidFill>
            <a:srgbClr val="EB7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400" kern="0" spc="-100" dirty="0" smtClean="0">
                <a:gradFill>
                  <a:gsLst>
                    <a:gs pos="0">
                      <a:srgbClr val="FFFFFF"/>
                    </a:gs>
                    <a:gs pos="100000">
                      <a:srgbClr val="FFFFFF"/>
                    </a:gs>
                  </a:gsLst>
                  <a:lin ang="5400000" scaled="0"/>
                </a:gradFill>
                <a:latin typeface="+mj-lt"/>
              </a:rPr>
              <a:t>Sender</a:t>
            </a:r>
            <a:r>
              <a:rPr lang="en-US" sz="1600" kern="0" spc="-100" dirty="0" smtClean="0">
                <a:gradFill>
                  <a:gsLst>
                    <a:gs pos="0">
                      <a:srgbClr val="FFFFFF"/>
                    </a:gs>
                    <a:gs pos="100000">
                      <a:srgbClr val="FFFFFF"/>
                    </a:gs>
                  </a:gsLst>
                  <a:lin ang="5400000" scaled="0"/>
                </a:gradFill>
                <a:latin typeface="+mj-lt"/>
              </a:rPr>
              <a:t> </a:t>
            </a:r>
            <a:r>
              <a:rPr lang="en-US" sz="1400" kern="0" spc="-100" dirty="0">
                <a:gradFill>
                  <a:gsLst>
                    <a:gs pos="0">
                      <a:srgbClr val="FFFFFF"/>
                    </a:gs>
                    <a:gs pos="100000">
                      <a:srgbClr val="FFFFFF"/>
                    </a:gs>
                  </a:gsLst>
                  <a:lin ang="5400000" scaled="0"/>
                </a:gradFill>
              </a:rPr>
              <a:t>Application </a:t>
            </a:r>
            <a:endParaRPr lang="en-US" sz="1600" kern="0" spc="-100" dirty="0">
              <a:gradFill>
                <a:gsLst>
                  <a:gs pos="0">
                    <a:srgbClr val="FFFFFF"/>
                  </a:gs>
                  <a:gs pos="100000">
                    <a:srgbClr val="FFFFFF"/>
                  </a:gs>
                </a:gsLst>
                <a:lin ang="5400000" scaled="0"/>
              </a:gradFill>
              <a:latin typeface="+mj-lt"/>
            </a:endParaRPr>
          </a:p>
        </p:txBody>
      </p:sp>
      <p:sp>
        <p:nvSpPr>
          <p:cNvPr id="68" name="Left-Right Arrow 67"/>
          <p:cNvSpPr/>
          <p:nvPr/>
        </p:nvSpPr>
        <p:spPr>
          <a:xfrm rot="4962986">
            <a:off x="4289097" y="2742049"/>
            <a:ext cx="1862952" cy="187950"/>
          </a:xfrm>
          <a:prstGeom prst="leftRightArrow">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p:cNvSpPr/>
          <p:nvPr/>
        </p:nvSpPr>
        <p:spPr>
          <a:xfrm>
            <a:off x="5514058" y="4234175"/>
            <a:ext cx="949632" cy="266035"/>
          </a:xfrm>
          <a:prstGeom prst="rect">
            <a:avLst/>
          </a:prstGeom>
          <a:solidFill>
            <a:srgbClr val="B12E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smtClean="0"/>
              <a:t>LOB Target</a:t>
            </a:r>
            <a:endParaRPr lang="fi-FI" sz="1200" dirty="0"/>
          </a:p>
        </p:txBody>
      </p:sp>
      <p:sp>
        <p:nvSpPr>
          <p:cNvPr id="70" name="Rectangle 69"/>
          <p:cNvSpPr/>
          <p:nvPr/>
        </p:nvSpPr>
        <p:spPr>
          <a:xfrm>
            <a:off x="2819400" y="1470880"/>
            <a:ext cx="1152128" cy="360040"/>
          </a:xfrm>
          <a:prstGeom prst="rect">
            <a:avLst/>
          </a:prstGeom>
          <a:solidFill>
            <a:srgbClr val="EB7C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i-FI" sz="1200" dirty="0" smtClean="0"/>
              <a:t>Bridge</a:t>
            </a:r>
            <a:endParaRPr lang="fi-FI" sz="1200" dirty="0"/>
          </a:p>
        </p:txBody>
      </p:sp>
      <p:sp>
        <p:nvSpPr>
          <p:cNvPr id="71" name="Rectangle 70"/>
          <p:cNvSpPr/>
          <p:nvPr/>
        </p:nvSpPr>
        <p:spPr>
          <a:xfrm>
            <a:off x="4648201" y="1473251"/>
            <a:ext cx="1152128" cy="360040"/>
          </a:xfrm>
          <a:prstGeom prst="rect">
            <a:avLst/>
          </a:prstGeom>
          <a:solidFill>
            <a:srgbClr val="FF33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i-FI" sz="1200" dirty="0"/>
              <a:t>LOB Relay</a:t>
            </a:r>
          </a:p>
        </p:txBody>
      </p:sp>
      <p:pic>
        <p:nvPicPr>
          <p:cNvPr id="72" name="Picture 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224362"/>
            <a:ext cx="495620" cy="38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0026" y="1372707"/>
            <a:ext cx="6381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71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3.61111E-6 4.95529E-6 L 0.19358 -0.36757 " pathEditMode="relative" rAng="0" ptsTypes="AA">
                                      <p:cBhvr>
                                        <p:cTn id="9" dur="2000" fill="hold"/>
                                        <p:tgtEl>
                                          <p:spTgt spid="72"/>
                                        </p:tgtEl>
                                        <p:attrNameLst>
                                          <p:attrName>ppt_x</p:attrName>
                                          <p:attrName>ppt_y</p:attrName>
                                        </p:attrNameLst>
                                      </p:cBhvr>
                                      <p:rCtr x="9670" y="-18378"/>
                                    </p:animMotion>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72"/>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childTnLst>
                          </p:cTn>
                        </p:par>
                        <p:par>
                          <p:cTn id="17" fill="hold">
                            <p:stCondLst>
                              <p:cond delay="0"/>
                            </p:stCondLst>
                            <p:childTnLst>
                              <p:par>
                                <p:cTn id="18" presetID="42" presetClass="path" presetSubtype="0" accel="50000" decel="50000" fill="hold" nodeType="afterEffect">
                                  <p:stCondLst>
                                    <p:cond delay="0"/>
                                  </p:stCondLst>
                                  <p:childTnLst>
                                    <p:animMotion origin="layout" path="M 2.5E-6 -3.45679E-6 L 0.08489 0.0071 " pathEditMode="relative" rAng="0" ptsTypes="AA">
                                      <p:cBhvr>
                                        <p:cTn id="19" dur="2000" fill="hold"/>
                                        <p:tgtEl>
                                          <p:spTgt spid="73"/>
                                        </p:tgtEl>
                                        <p:attrNameLst>
                                          <p:attrName>ppt_x</p:attrName>
                                          <p:attrName>ppt_y</p:attrName>
                                        </p:attrNameLst>
                                      </p:cBhvr>
                                      <p:rCtr x="4236" y="340"/>
                                    </p:animMotion>
                                  </p:childTnLst>
                                </p:cTn>
                              </p:par>
                            </p:childTnLst>
                          </p:cTn>
                        </p:par>
                        <p:par>
                          <p:cTn id="20" fill="hold">
                            <p:stCondLst>
                              <p:cond delay="2000"/>
                            </p:stCondLst>
                            <p:childTnLst>
                              <p:par>
                                <p:cTn id="21" presetID="42" presetClass="path" presetSubtype="0" accel="50000" decel="50000" fill="hold" nodeType="afterEffect">
                                  <p:stCondLst>
                                    <p:cond delay="0"/>
                                  </p:stCondLst>
                                  <p:childTnLst>
                                    <p:animMotion origin="layout" path="M 0.08489 0.0071 L 0.11823 0.54044 " pathEditMode="relative" rAng="0" ptsTypes="AA">
                                      <p:cBhvr>
                                        <p:cTn id="22" dur="2000" fill="hold"/>
                                        <p:tgtEl>
                                          <p:spTgt spid="73"/>
                                        </p:tgtEl>
                                        <p:attrNameLst>
                                          <p:attrName>ppt_x</p:attrName>
                                          <p:attrName>ppt_y</p:attrName>
                                        </p:attrNameLst>
                                      </p:cBhvr>
                                      <p:rCtr x="1667" y="26667"/>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0.11823 0.54044 L 0.33489 0.52562 " pathEditMode="relative" rAng="0" ptsTypes="AA">
                                      <p:cBhvr>
                                        <p:cTn id="26" dur="2000" fill="hold"/>
                                        <p:tgtEl>
                                          <p:spTgt spid="73"/>
                                        </p:tgtEl>
                                        <p:attrNameLst>
                                          <p:attrName>ppt_x</p:attrName>
                                          <p:attrName>ppt_y</p:attrName>
                                        </p:attrNameLst>
                                      </p:cBhvr>
                                      <p:rCtr x="10833" y="-741"/>
                                    </p:animMotion>
                                  </p:childTnLst>
                                </p:cTn>
                              </p:par>
                            </p:childTnLst>
                          </p:cTn>
                        </p:par>
                        <p:par>
                          <p:cTn id="27" fill="hold">
                            <p:stCondLst>
                              <p:cond delay="2000"/>
                            </p:stCondLst>
                            <p:childTnLst>
                              <p:par>
                                <p:cTn id="28" presetID="1" presetClass="exit" presetSubtype="0" fill="hold" nodeType="afterEffect">
                                  <p:stCondLst>
                                    <p:cond delay="0"/>
                                  </p:stCondLst>
                                  <p:childTnLst>
                                    <p:set>
                                      <p:cBhvr>
                                        <p:cTn id="29"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0" y="3562350"/>
            <a:ext cx="9144000" cy="165735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bg1"/>
              </a:solidFill>
            </a:endParaRPr>
          </a:p>
        </p:txBody>
      </p:sp>
      <p:sp>
        <p:nvSpPr>
          <p:cNvPr id="22" name="Title 1"/>
          <p:cNvSpPr txBox="1">
            <a:spLocks/>
          </p:cNvSpPr>
          <p:nvPr/>
        </p:nvSpPr>
        <p:spPr>
          <a:xfrm>
            <a:off x="762000" y="2936929"/>
            <a:ext cx="7696200" cy="549221"/>
          </a:xfrm>
          <a:prstGeom prst="rect">
            <a:avLst/>
          </a:prstGeom>
        </p:spPr>
        <p:txBody>
          <a:bodyPr vert="horz" lIns="68589" tIns="34295" rIns="68589" bIns="34295" rtlCol="0" anchor="ctr">
            <a:noAutofit/>
          </a:bodyPr>
          <a:lstStyle>
            <a:lvl1pPr algn="l" defTabSz="685891" rtl="0" eaLnBrk="1" latinLnBrk="0" hangingPunct="1">
              <a:spcBef>
                <a:spcPct val="0"/>
              </a:spcBef>
              <a:buNone/>
              <a:defRPr sz="2400" kern="1200" baseline="0">
                <a:solidFill>
                  <a:srgbClr val="0D77B6"/>
                </a:solidFill>
                <a:latin typeface="Segoe UI Light" pitchFamily="34" charset="0"/>
                <a:ea typeface="+mj-ea"/>
                <a:cs typeface="+mj-cs"/>
              </a:defRPr>
            </a:lvl1pPr>
          </a:lstStyle>
          <a:p>
            <a:r>
              <a:rPr lang="en-US" dirty="0"/>
              <a:t>EDI Capabilities</a:t>
            </a:r>
          </a:p>
        </p:txBody>
      </p:sp>
      <p:sp>
        <p:nvSpPr>
          <p:cNvPr id="23" name="Subtitle 2"/>
          <p:cNvSpPr txBox="1">
            <a:spLocks/>
          </p:cNvSpPr>
          <p:nvPr/>
        </p:nvSpPr>
        <p:spPr>
          <a:xfrm>
            <a:off x="762000" y="3638550"/>
            <a:ext cx="7696200" cy="1219200"/>
          </a:xfrm>
          <a:prstGeom prst="rect">
            <a:avLst/>
          </a:prstGeom>
        </p:spPr>
        <p:txBody>
          <a:bodyPr/>
          <a:lstStyle>
            <a:lvl1pPr marL="0" indent="0" algn="l" defTabSz="685891" rtl="0" eaLnBrk="1" latinLnBrk="0" hangingPunct="1">
              <a:spcBef>
                <a:spcPct val="20000"/>
              </a:spcBef>
              <a:buFont typeface="Arial" pitchFamily="34" charset="0"/>
              <a:buNone/>
              <a:defRPr sz="2400" kern="1200">
                <a:solidFill>
                  <a:schemeClr val="bg1"/>
                </a:solidFill>
                <a:latin typeface="Segoe UI Light" pitchFamily="34" charset="0"/>
                <a:ea typeface="+mn-ea"/>
                <a:cs typeface="+mn-cs"/>
              </a:defRPr>
            </a:lvl1pPr>
            <a:lvl2pPr marL="457200" indent="0" algn="ctr" defTabSz="685891"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2pPr>
            <a:lvl3pPr marL="914400" indent="0" algn="ctr" defTabSz="685891"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3pPr>
            <a:lvl4pPr marL="1371600" indent="0" algn="ctr" defTabSz="68589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4pPr>
            <a:lvl5pPr marL="1828800" indent="0" algn="ctr" defTabSz="68589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5pPr>
            <a:lvl6pPr marL="2286000" indent="0" algn="ctr" defTabSz="68589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6pPr>
            <a:lvl7pPr marL="2743200" indent="0" algn="ctr" defTabSz="68589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7pPr>
            <a:lvl8pPr marL="3200400" indent="0" algn="ctr" defTabSz="68589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3657600" indent="0" algn="ctr" defTabSz="68589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lvl="0" fontAlgn="ctr"/>
            <a:r>
              <a:rPr lang="pt-PT" sz="1800" b="1" dirty="0" err="1"/>
              <a:t>Electronic</a:t>
            </a:r>
            <a:r>
              <a:rPr lang="pt-PT" sz="1800" b="1" dirty="0"/>
              <a:t> Data </a:t>
            </a:r>
            <a:r>
              <a:rPr lang="pt-PT" sz="1800" b="1" dirty="0" err="1"/>
              <a:t>Interchange</a:t>
            </a:r>
            <a:r>
              <a:rPr lang="pt-PT" sz="1800" b="1" dirty="0"/>
              <a:t> (EDI)</a:t>
            </a:r>
            <a:r>
              <a:rPr lang="pt-PT" sz="1800" dirty="0"/>
              <a:t> </a:t>
            </a:r>
            <a:r>
              <a:rPr lang="pt-PT" sz="1800" dirty="0" err="1"/>
              <a:t>targeted</a:t>
            </a:r>
            <a:r>
              <a:rPr lang="pt-PT" sz="1800" dirty="0"/>
              <a:t> </a:t>
            </a:r>
            <a:r>
              <a:rPr lang="pt-PT" sz="1800" dirty="0" err="1"/>
              <a:t>at</a:t>
            </a:r>
            <a:r>
              <a:rPr lang="pt-PT" sz="1800" dirty="0"/>
              <a:t> </a:t>
            </a:r>
            <a:r>
              <a:rPr lang="pt-PT" sz="1800" dirty="0" err="1"/>
              <a:t>business</a:t>
            </a:r>
            <a:r>
              <a:rPr lang="pt-PT" sz="1800" dirty="0"/>
              <a:t>-to-</a:t>
            </a:r>
            <a:r>
              <a:rPr lang="pt-PT" sz="1800" dirty="0" err="1"/>
              <a:t>business</a:t>
            </a:r>
            <a:r>
              <a:rPr lang="pt-PT" sz="1800" dirty="0"/>
              <a:t> (B2B) </a:t>
            </a:r>
            <a:r>
              <a:rPr lang="pt-PT" sz="1800" dirty="0" err="1"/>
              <a:t>scenarios</a:t>
            </a:r>
            <a:r>
              <a:rPr lang="pt-PT" sz="1800" dirty="0"/>
              <a:t> </a:t>
            </a:r>
            <a:r>
              <a:rPr lang="pt-PT" sz="1800" dirty="0" err="1"/>
              <a:t>in</a:t>
            </a:r>
            <a:r>
              <a:rPr lang="pt-PT" sz="1800" dirty="0"/>
              <a:t> </a:t>
            </a:r>
            <a:r>
              <a:rPr lang="pt-PT" sz="1800" dirty="0" err="1"/>
              <a:t>the</a:t>
            </a:r>
            <a:r>
              <a:rPr lang="pt-PT" sz="1800" dirty="0"/>
              <a:t> </a:t>
            </a:r>
            <a:r>
              <a:rPr lang="pt-PT" sz="1800" dirty="0" err="1"/>
              <a:t>form</a:t>
            </a:r>
            <a:r>
              <a:rPr lang="pt-PT" sz="1800" dirty="0"/>
              <a:t> </a:t>
            </a:r>
            <a:r>
              <a:rPr lang="pt-PT" sz="1800" dirty="0" err="1"/>
              <a:t>of</a:t>
            </a:r>
            <a:r>
              <a:rPr lang="pt-PT" sz="1800" dirty="0"/>
              <a:t> a </a:t>
            </a:r>
            <a:r>
              <a:rPr lang="pt-PT" sz="1800" dirty="0" err="1"/>
              <a:t>finished</a:t>
            </a:r>
            <a:r>
              <a:rPr lang="pt-PT" sz="1800" dirty="0"/>
              <a:t> </a:t>
            </a:r>
            <a:r>
              <a:rPr lang="pt-PT" sz="1800" dirty="0" err="1"/>
              <a:t>service</a:t>
            </a:r>
            <a:r>
              <a:rPr lang="pt-PT" sz="1800" dirty="0"/>
              <a:t> </a:t>
            </a:r>
            <a:r>
              <a:rPr lang="pt-PT" sz="1800" dirty="0" err="1"/>
              <a:t>built</a:t>
            </a:r>
            <a:r>
              <a:rPr lang="pt-PT" sz="1800" dirty="0"/>
              <a:t> for </a:t>
            </a:r>
            <a:r>
              <a:rPr lang="pt-PT" sz="1800" dirty="0" err="1"/>
              <a:t>trading</a:t>
            </a:r>
            <a:r>
              <a:rPr lang="pt-PT" sz="1800" dirty="0"/>
              <a:t> </a:t>
            </a:r>
            <a:r>
              <a:rPr lang="pt-PT" sz="1800" dirty="0" err="1"/>
              <a:t>partner</a:t>
            </a:r>
            <a:r>
              <a:rPr lang="pt-PT" sz="1800" dirty="0"/>
              <a:t> </a:t>
            </a:r>
            <a:r>
              <a:rPr lang="pt-PT" sz="1800" dirty="0" err="1"/>
              <a:t>management</a:t>
            </a:r>
            <a:r>
              <a:rPr lang="pt-PT" sz="1800" dirty="0"/>
              <a:t>.</a:t>
            </a:r>
          </a:p>
        </p:txBody>
      </p:sp>
      <p:grpSp>
        <p:nvGrpSpPr>
          <p:cNvPr id="24" name="Group 23"/>
          <p:cNvGrpSpPr/>
          <p:nvPr/>
        </p:nvGrpSpPr>
        <p:grpSpPr>
          <a:xfrm>
            <a:off x="4445507" y="691948"/>
            <a:ext cx="4199137" cy="1828799"/>
            <a:chOff x="2985452" y="1941064"/>
            <a:chExt cx="6424674" cy="2798059"/>
          </a:xfrm>
        </p:grpSpPr>
        <p:sp>
          <p:nvSpPr>
            <p:cNvPr id="25" name="Rectangle 24"/>
            <p:cNvSpPr/>
            <p:nvPr/>
          </p:nvSpPr>
          <p:spPr bwMode="auto">
            <a:xfrm>
              <a:off x="3157429" y="1941066"/>
              <a:ext cx="2949455" cy="279805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B2B comm</a:t>
              </a:r>
              <a:endParaRPr lang="nl-NL" sz="2400" kern="0" spc="-100" dirty="0">
                <a:gradFill>
                  <a:gsLst>
                    <a:gs pos="0">
                      <a:srgbClr val="FFFFFF"/>
                    </a:gs>
                    <a:gs pos="100000">
                      <a:srgbClr val="FFFFFF"/>
                    </a:gs>
                  </a:gsLst>
                  <a:lin ang="5400000" scaled="0"/>
                </a:gradFill>
                <a:latin typeface="+mj-lt"/>
              </a:endParaRPr>
            </a:p>
          </p:txBody>
        </p:sp>
        <p:sp>
          <p:nvSpPr>
            <p:cNvPr id="26" name="Rectangle 25"/>
            <p:cNvSpPr/>
            <p:nvPr/>
          </p:nvSpPr>
          <p:spPr bwMode="auto">
            <a:xfrm>
              <a:off x="6460671" y="1941064"/>
              <a:ext cx="2949455" cy="279805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Portal</a:t>
              </a:r>
              <a:endParaRPr lang="nl-NL" sz="2400" kern="0" spc="-100" dirty="0">
                <a:gradFill>
                  <a:gsLst>
                    <a:gs pos="0">
                      <a:srgbClr val="FFFFFF"/>
                    </a:gs>
                    <a:gs pos="100000">
                      <a:srgbClr val="FFFFFF"/>
                    </a:gs>
                  </a:gsLst>
                  <a:lin ang="5400000" scaled="0"/>
                </a:gradFill>
                <a:latin typeface="+mj-lt"/>
              </a:endParaRPr>
            </a:p>
          </p:txBody>
        </p:sp>
        <p:pic>
          <p:nvPicPr>
            <p:cNvPr id="27" name="Picture 8" descr="\\MAGNUM\Projects\Microsoft\Cloud Power FY12\Design\Icons\PNGs\Partner.png"/>
            <p:cNvPicPr>
              <a:picLocks noChangeAspect="1" noChangeArrowheads="1"/>
            </p:cNvPicPr>
            <p:nvPr/>
          </p:nvPicPr>
          <p:blipFill>
            <a:blip r:embed="rId3" cstate="print">
              <a:lum bright="100000"/>
            </a:blip>
            <a:srcRect/>
            <a:stretch>
              <a:fillRect/>
            </a:stretch>
          </p:blipFill>
          <p:spPr bwMode="auto">
            <a:xfrm>
              <a:off x="4418012" y="2133600"/>
              <a:ext cx="1828800" cy="1828800"/>
            </a:xfrm>
            <a:prstGeom prst="rect">
              <a:avLst/>
            </a:prstGeom>
            <a:noFill/>
          </p:spPr>
        </p:pic>
        <p:pic>
          <p:nvPicPr>
            <p:cNvPr id="28" name="Picture 8" descr="\\MAGNUM\Projects\Microsoft\Cloud Power FY12\Design\Icons\PNGs\Partner.png"/>
            <p:cNvPicPr>
              <a:picLocks noChangeAspect="1" noChangeArrowheads="1"/>
            </p:cNvPicPr>
            <p:nvPr/>
          </p:nvPicPr>
          <p:blipFill>
            <a:blip r:embed="rId3" cstate="print">
              <a:lum bright="100000"/>
            </a:blip>
            <a:srcRect/>
            <a:stretch>
              <a:fillRect/>
            </a:stretch>
          </p:blipFill>
          <p:spPr bwMode="auto">
            <a:xfrm>
              <a:off x="2985452" y="2133600"/>
              <a:ext cx="1828800" cy="1828800"/>
            </a:xfrm>
            <a:prstGeom prst="rect">
              <a:avLst/>
            </a:prstGeom>
            <a:noFill/>
          </p:spPr>
        </p:pic>
        <p:pic>
          <p:nvPicPr>
            <p:cNvPr id="29" name="Picture 2" descr="\\MAGNUM\Projects\Microsoft\Cloud Power FY12\Design\ICONS_PNG\Devices.png"/>
            <p:cNvPicPr>
              <a:picLocks noChangeAspect="1" noChangeArrowheads="1"/>
            </p:cNvPicPr>
            <p:nvPr/>
          </p:nvPicPr>
          <p:blipFill>
            <a:blip r:embed="rId4" cstate="print">
              <a:lum bright="100000"/>
            </a:blip>
            <a:srcRect l="50000" r="2000" b="50000"/>
            <a:stretch>
              <a:fillRect/>
            </a:stretch>
          </p:blipFill>
          <p:spPr bwMode="auto">
            <a:xfrm>
              <a:off x="7020998" y="2113272"/>
              <a:ext cx="1828800" cy="1905000"/>
            </a:xfrm>
            <a:prstGeom prst="rect">
              <a:avLst/>
            </a:prstGeom>
            <a:noFill/>
            <a:ln>
              <a:noFill/>
            </a:ln>
          </p:spPr>
        </p:pic>
      </p:grpSp>
    </p:spTree>
    <p:extLst>
      <p:ext uri="{BB962C8B-B14F-4D97-AF65-F5344CB8AC3E}">
        <p14:creationId xmlns:p14="http://schemas.microsoft.com/office/powerpoint/2010/main" val="147635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Integração de aplicações com o Service Bus</a:t>
            </a:r>
            <a:br>
              <a:rPr lang="pt-PT" dirty="0"/>
            </a:br>
            <a:endParaRPr lang="en-US" dirty="0"/>
          </a:p>
        </p:txBody>
      </p:sp>
      <p:sp>
        <p:nvSpPr>
          <p:cNvPr id="3" name="Content Placeholder 2"/>
          <p:cNvSpPr>
            <a:spLocks noGrp="1"/>
          </p:cNvSpPr>
          <p:nvPr>
            <p:ph sz="quarter" idx="10"/>
          </p:nvPr>
        </p:nvSpPr>
        <p:spPr>
          <a:xfrm>
            <a:off x="447040" y="1493838"/>
            <a:ext cx="8209598" cy="547687"/>
          </a:xfrm>
        </p:spPr>
        <p:txBody>
          <a:bodyPr/>
          <a:lstStyle/>
          <a:p>
            <a:r>
              <a:rPr lang="en-US" dirty="0" smtClean="0"/>
              <a:t>Sandro Pereira</a:t>
            </a:r>
            <a:endParaRPr lang="en-US" dirty="0"/>
          </a:p>
        </p:txBody>
      </p:sp>
      <p:pic>
        <p:nvPicPr>
          <p:cNvPr id="6" name="Picture 5" descr="MVP_FullColor_ForScreen.png"/>
          <p:cNvPicPr>
            <a:picLocks noChangeAspect="1"/>
          </p:cNvPicPr>
          <p:nvPr/>
        </p:nvPicPr>
        <p:blipFill>
          <a:blip r:embed="rId2" cstate="print"/>
          <a:stretch>
            <a:fillRect/>
          </a:stretch>
        </p:blipFill>
        <p:spPr>
          <a:xfrm>
            <a:off x="7937624" y="524289"/>
            <a:ext cx="901576" cy="1415008"/>
          </a:xfrm>
          <a:prstGeom prst="roundRect">
            <a:avLst>
              <a:gd name="adj" fmla="val 8594"/>
            </a:avLst>
          </a:prstGeom>
          <a:solidFill>
            <a:srgbClr val="FFFFFF">
              <a:shade val="85000"/>
            </a:srgbClr>
          </a:solidFill>
          <a:ln>
            <a:noFill/>
          </a:ln>
          <a:effectLst>
            <a:reflection blurRad="6350" stA="50000" endA="300" endPos="55500" dist="50800" dir="5400000" sy="-100000" algn="bl" rotWithShape="0"/>
          </a:effectLst>
        </p:spPr>
      </p:pic>
      <p:pic>
        <p:nvPicPr>
          <p:cNvPr id="7" name="Picture 2" descr="C:\Users\spereira\Desktop\Imagem DevScope\devscope-with-signature.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8748" y="3782692"/>
            <a:ext cx="1661652" cy="582928"/>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3"/>
          <p:cNvSpPr txBox="1">
            <a:spLocks/>
          </p:cNvSpPr>
          <p:nvPr/>
        </p:nvSpPr>
        <p:spPr>
          <a:xfrm>
            <a:off x="447040" y="1863097"/>
            <a:ext cx="8188325" cy="406400"/>
          </a:xfrm>
          <a:prstGeom prst="rect">
            <a:avLst/>
          </a:prstGeom>
        </p:spPr>
        <p:txBody>
          <a:bodyPr vert="horz"/>
          <a:lstStyle>
            <a:lvl1pPr marL="0" indent="0" algn="l" defTabSz="685891" rtl="0" eaLnBrk="1" latinLnBrk="0" hangingPunct="1">
              <a:spcBef>
                <a:spcPct val="20000"/>
              </a:spcBef>
              <a:buFont typeface="Arial" pitchFamily="34" charset="0"/>
              <a:buNone/>
              <a:defRPr sz="1600" kern="1200">
                <a:solidFill>
                  <a:srgbClr val="0D77B6"/>
                </a:solidFill>
                <a:latin typeface="Segoe UI"/>
                <a:ea typeface="+mn-ea"/>
                <a:cs typeface="Segoe UI"/>
              </a:defRPr>
            </a:lvl1pPr>
            <a:lvl2pPr marL="557287" indent="-214341" algn="l" defTabSz="685891"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64" indent="-171473" algn="l" defTabSz="685891"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310"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56"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201"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147"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93"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039"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Microsoft BizTalk MVP since 2011</a:t>
            </a:r>
            <a:endParaRPr lang="lv-LV" dirty="0"/>
          </a:p>
        </p:txBody>
      </p:sp>
      <p:sp>
        <p:nvSpPr>
          <p:cNvPr id="12" name="TextBox 3"/>
          <p:cNvSpPr txBox="1"/>
          <p:nvPr/>
        </p:nvSpPr>
        <p:spPr>
          <a:xfrm>
            <a:off x="1641263" y="2269497"/>
            <a:ext cx="4095865" cy="1323439"/>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sz="1600" dirty="0">
                <a:solidFill>
                  <a:srgbClr val="0D77B6"/>
                </a:solidFill>
                <a:latin typeface="Segoe UI"/>
                <a:cs typeface="Segoe UI"/>
              </a:rPr>
              <a:t>Senior Software Developer at</a:t>
            </a:r>
            <a:r>
              <a:rPr lang="pt-PT" sz="1600" dirty="0">
                <a:solidFill>
                  <a:srgbClr val="0D77B6"/>
                </a:solidFill>
                <a:latin typeface="Segoe UI"/>
                <a:cs typeface="Segoe UI"/>
              </a:rPr>
              <a:t> </a:t>
            </a:r>
            <a:r>
              <a:rPr lang="en-US" sz="1600" dirty="0">
                <a:solidFill>
                  <a:srgbClr val="0D77B6"/>
                </a:solidFill>
                <a:latin typeface="Segoe UI"/>
                <a:cs typeface="Segoe UI"/>
              </a:rPr>
              <a:t>DevScope</a:t>
            </a:r>
          </a:p>
          <a:p>
            <a:r>
              <a:rPr lang="pt-PT" sz="1600" u="sng" dirty="0">
                <a:solidFill>
                  <a:schemeClr val="accent6">
                    <a:lumMod val="75000"/>
                  </a:schemeClr>
                </a:solidFill>
                <a:latin typeface="Segoe UI"/>
                <a:cs typeface="Segoe UI"/>
              </a:rPr>
              <a:t>sandro.pereira@devscope.net </a:t>
            </a:r>
            <a:endParaRPr lang="lv-LV" sz="1600" u="sng" dirty="0">
              <a:solidFill>
                <a:schemeClr val="accent6">
                  <a:lumMod val="75000"/>
                </a:schemeClr>
              </a:solidFill>
              <a:latin typeface="Segoe UI"/>
              <a:cs typeface="Segoe UI"/>
            </a:endParaRPr>
          </a:p>
          <a:p>
            <a:r>
              <a:rPr lang="lv-LV" sz="1600" u="sng" dirty="0">
                <a:solidFill>
                  <a:schemeClr val="accent6">
                    <a:lumMod val="75000"/>
                  </a:schemeClr>
                </a:solidFill>
                <a:latin typeface="Segoe UI"/>
                <a:cs typeface="Segoe UI"/>
              </a:rPr>
              <a:t>http://sandroaspbiztalkblog.wordpress.com</a:t>
            </a:r>
            <a:endParaRPr lang="pt-PT" sz="1600" u="sng" dirty="0">
              <a:solidFill>
                <a:schemeClr val="accent6">
                  <a:lumMod val="75000"/>
                </a:schemeClr>
              </a:solidFill>
              <a:latin typeface="Segoe UI"/>
              <a:cs typeface="Segoe UI"/>
            </a:endParaRPr>
          </a:p>
          <a:p>
            <a:r>
              <a:rPr lang="pt-PT" sz="1600" u="sng" dirty="0">
                <a:solidFill>
                  <a:schemeClr val="accent6">
                    <a:lumMod val="75000"/>
                  </a:schemeClr>
                </a:solidFill>
                <a:latin typeface="Segoe UI"/>
                <a:cs typeface="Segoe UI"/>
              </a:rPr>
              <a:t>http://Twitter.com/</a:t>
            </a:r>
            <a:r>
              <a:rPr lang="lv-LV" sz="1600" u="sng" dirty="0">
                <a:solidFill>
                  <a:schemeClr val="accent6">
                    <a:lumMod val="75000"/>
                  </a:schemeClr>
                </a:solidFill>
                <a:latin typeface="Segoe UI"/>
                <a:cs typeface="Segoe UI"/>
              </a:rPr>
              <a:t>sandro_asp</a:t>
            </a:r>
            <a:r>
              <a:rPr lang="pt-PT" sz="1600" u="sng" dirty="0">
                <a:solidFill>
                  <a:schemeClr val="accent6">
                    <a:lumMod val="75000"/>
                  </a:schemeClr>
                </a:solidFill>
                <a:latin typeface="Segoe UI"/>
                <a:cs typeface="Segoe UI"/>
              </a:rPr>
              <a:t> </a:t>
            </a:r>
          </a:p>
          <a:p>
            <a:r>
              <a:rPr lang="en-US" sz="1600" u="sng" dirty="0">
                <a:solidFill>
                  <a:schemeClr val="accent6">
                    <a:lumMod val="75000"/>
                  </a:schemeClr>
                </a:solidFill>
                <a:latin typeface="Segoe UI"/>
                <a:cs typeface="Segoe UI"/>
              </a:rPr>
              <a:t>http://pt.linkedin.com/in/sandropereira</a:t>
            </a:r>
          </a:p>
        </p:txBody>
      </p:sp>
      <p:pic>
        <p:nvPicPr>
          <p:cNvPr id="13" name="Picture 3" descr="C:\Users\spereira\Pictures\sandro96x9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340" y="2412461"/>
            <a:ext cx="914400" cy="914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693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2990432" y="3307041"/>
            <a:ext cx="4295396" cy="1556028"/>
          </a:xfrm>
          <a:prstGeom prst="rect">
            <a:avLst/>
          </a:prstGeom>
          <a:solidFill>
            <a:schemeClr val="accent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sz="1600" dirty="0" smtClean="0">
              <a:latin typeface="Segoe UI Light" pitchFamily="34" charset="0"/>
            </a:endParaRPr>
          </a:p>
          <a:p>
            <a:pPr algn="ctr"/>
            <a:endParaRPr lang="en-US" sz="1600" dirty="0">
              <a:latin typeface="Segoe UI Light" pitchFamily="34" charset="0"/>
            </a:endParaRPr>
          </a:p>
          <a:p>
            <a:pPr algn="ctr"/>
            <a:endParaRPr lang="en-US" sz="1600" dirty="0" smtClean="0">
              <a:latin typeface="Segoe UI Light" pitchFamily="34" charset="0"/>
            </a:endParaRPr>
          </a:p>
          <a:p>
            <a:pPr algn="ctr"/>
            <a:endParaRPr lang="en-US" sz="1600" dirty="0" smtClean="0">
              <a:solidFill>
                <a:schemeClr val="tx1">
                  <a:lumMod val="65000"/>
                  <a:lumOff val="35000"/>
                </a:schemeClr>
              </a:solidFill>
              <a:latin typeface="Segoe UI Light" pitchFamily="34" charset="0"/>
            </a:endParaRPr>
          </a:p>
          <a:p>
            <a:pPr algn="r"/>
            <a:endParaRPr lang="en-US" sz="1600" dirty="0" smtClean="0">
              <a:solidFill>
                <a:srgbClr val="C00000"/>
              </a:solidFill>
              <a:latin typeface="Segoe UI Light" pitchFamily="34" charset="0"/>
            </a:endParaRPr>
          </a:p>
          <a:p>
            <a:pPr algn="r"/>
            <a:endParaRPr lang="en-US" sz="1600" dirty="0">
              <a:solidFill>
                <a:srgbClr val="C00000"/>
              </a:solidFill>
              <a:latin typeface="Segoe UI Light" pitchFamily="34" charset="0"/>
            </a:endParaRPr>
          </a:p>
        </p:txBody>
      </p:sp>
      <p:sp>
        <p:nvSpPr>
          <p:cNvPr id="2" name="Title 1"/>
          <p:cNvSpPr>
            <a:spLocks noGrp="1"/>
          </p:cNvSpPr>
          <p:nvPr>
            <p:ph type="title"/>
          </p:nvPr>
        </p:nvSpPr>
        <p:spPr/>
        <p:txBody>
          <a:bodyPr/>
          <a:lstStyle/>
          <a:p>
            <a:r>
              <a:rPr lang="it-IT" dirty="0"/>
              <a:t>EDI Service – Order Processing Scenario</a:t>
            </a:r>
            <a:endParaRPr lang="pt-PT" dirty="0"/>
          </a:p>
        </p:txBody>
      </p:sp>
      <p:pic>
        <p:nvPicPr>
          <p:cNvPr id="34" name="Picture 2" descr="C:\Users\chrisw\Desktop\Cloud Services 3.png"/>
          <p:cNvPicPr>
            <a:picLocks noChangeAspect="1" noChangeArrowheads="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3529953" y="-145589"/>
            <a:ext cx="4640400" cy="3199633"/>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2990432" y="3295610"/>
            <a:ext cx="1540700" cy="958890"/>
          </a:xfrm>
          <a:prstGeom prst="rect">
            <a:avLst/>
          </a:prstGeom>
          <a:solidFill>
            <a:schemeClr val="tx2"/>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pPr>
            <a:r>
              <a:rPr lang="en-US" sz="1600" dirty="0">
                <a:solidFill>
                  <a:schemeClr val="bg1"/>
                </a:solidFill>
                <a:latin typeface="Segoe UI Light" pitchFamily="34" charset="0"/>
              </a:rPr>
              <a:t>Sales Dashboard</a:t>
            </a:r>
          </a:p>
          <a:p>
            <a:pPr fontAlgn="auto">
              <a:spcBef>
                <a:spcPts val="0"/>
              </a:spcBef>
              <a:spcAft>
                <a:spcPts val="0"/>
              </a:spcAft>
            </a:pPr>
            <a:r>
              <a:rPr lang="en-US" sz="1600" dirty="0">
                <a:solidFill>
                  <a:schemeClr val="bg1"/>
                </a:solidFill>
                <a:latin typeface="Segoe UI Light" pitchFamily="34" charset="0"/>
              </a:rPr>
              <a:t>(ASP .NET)</a:t>
            </a:r>
          </a:p>
        </p:txBody>
      </p:sp>
      <p:sp>
        <p:nvSpPr>
          <p:cNvPr id="36" name="Rectangle 35"/>
          <p:cNvSpPr/>
          <p:nvPr/>
        </p:nvSpPr>
        <p:spPr>
          <a:xfrm>
            <a:off x="5725616" y="3307040"/>
            <a:ext cx="1560211" cy="958890"/>
          </a:xfrm>
          <a:prstGeom prst="rect">
            <a:avLst/>
          </a:prstGeom>
          <a:solidFill>
            <a:schemeClr val="tx2"/>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pPr>
            <a:r>
              <a:rPr lang="en-US" sz="1600" dirty="0">
                <a:solidFill>
                  <a:schemeClr val="bg1"/>
                </a:solidFill>
                <a:latin typeface="Segoe UI Light" pitchFamily="34" charset="0"/>
              </a:rPr>
              <a:t>Order Management </a:t>
            </a:r>
            <a:r>
              <a:rPr lang="en-US" sz="1600" dirty="0" smtClean="0">
                <a:solidFill>
                  <a:schemeClr val="bg1"/>
                </a:solidFill>
                <a:latin typeface="Segoe UI Light" pitchFamily="34" charset="0"/>
              </a:rPr>
              <a:t>LOB System</a:t>
            </a:r>
            <a:endParaRPr lang="en-US" sz="1600" dirty="0">
              <a:solidFill>
                <a:schemeClr val="bg1"/>
              </a:solidFill>
              <a:latin typeface="Segoe UI Light" pitchFamily="34" charset="0"/>
            </a:endParaRPr>
          </a:p>
        </p:txBody>
      </p:sp>
      <p:cxnSp>
        <p:nvCxnSpPr>
          <p:cNvPr id="37" name="Straight Arrow Connector 36"/>
          <p:cNvCxnSpPr>
            <a:stCxn id="35" idx="3"/>
            <a:endCxn id="36" idx="1"/>
          </p:cNvCxnSpPr>
          <p:nvPr/>
        </p:nvCxnSpPr>
        <p:spPr>
          <a:xfrm>
            <a:off x="4531132" y="3775055"/>
            <a:ext cx="1194484" cy="1143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8" name="TextBox 29"/>
          <p:cNvSpPr txBox="1"/>
          <p:nvPr/>
        </p:nvSpPr>
        <p:spPr>
          <a:xfrm>
            <a:off x="3892577" y="2529701"/>
            <a:ext cx="1111222"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fontAlgn="auto">
              <a:spcBef>
                <a:spcPts val="0"/>
              </a:spcBef>
              <a:spcAft>
                <a:spcPts val="0"/>
              </a:spcAft>
            </a:pPr>
            <a:r>
              <a:rPr lang="en-US" sz="1200" b="1" dirty="0" smtClean="0">
                <a:gradFill>
                  <a:gsLst>
                    <a:gs pos="0">
                      <a:schemeClr val="bg2"/>
                    </a:gs>
                    <a:gs pos="100000">
                      <a:schemeClr val="bg2"/>
                    </a:gs>
                  </a:gsLst>
                  <a:lin ang="16200000" scaled="1"/>
                </a:gradFill>
                <a:latin typeface="Segoe UI Light" pitchFamily="34" charset="0"/>
              </a:rPr>
              <a:t>Orders</a:t>
            </a:r>
            <a:endParaRPr lang="en-US" sz="1200" b="1" dirty="0">
              <a:gradFill>
                <a:gsLst>
                  <a:gs pos="0">
                    <a:schemeClr val="bg2"/>
                  </a:gs>
                  <a:gs pos="100000">
                    <a:schemeClr val="bg2"/>
                  </a:gs>
                </a:gsLst>
                <a:lin ang="16200000" scaled="1"/>
              </a:gradFill>
              <a:latin typeface="Segoe UI Light" pitchFamily="34" charset="0"/>
            </a:endParaRPr>
          </a:p>
        </p:txBody>
      </p:sp>
      <p:cxnSp>
        <p:nvCxnSpPr>
          <p:cNvPr id="39" name="Straight Arrow Connector 38"/>
          <p:cNvCxnSpPr>
            <a:stCxn id="47" idx="3"/>
            <a:endCxn id="40" idx="1"/>
          </p:cNvCxnSpPr>
          <p:nvPr/>
        </p:nvCxnSpPr>
        <p:spPr>
          <a:xfrm flipV="1">
            <a:off x="1803400" y="2253315"/>
            <a:ext cx="2047220" cy="1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850620" y="2025570"/>
            <a:ext cx="1153179" cy="455490"/>
          </a:xfrm>
          <a:prstGeom prst="rect">
            <a:avLst/>
          </a:prstGeom>
          <a:solidFill>
            <a:schemeClr val="accent5"/>
          </a:solidFill>
          <a:effectLst/>
        </p:spPr>
        <p:style>
          <a:lnRef idx="1">
            <a:schemeClr val="accent5"/>
          </a:lnRef>
          <a:fillRef idx="2">
            <a:schemeClr val="accent5"/>
          </a:fillRef>
          <a:effectRef idx="1">
            <a:schemeClr val="accent5"/>
          </a:effectRef>
          <a:fontRef idx="minor">
            <a:schemeClr val="dk1"/>
          </a:fontRef>
        </p:style>
        <p:txBody>
          <a:bodyPr rtlCol="0" anchor="b"/>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pPr>
            <a:r>
              <a:rPr lang="en-US" sz="1600" dirty="0">
                <a:gradFill>
                  <a:gsLst>
                    <a:gs pos="0">
                      <a:schemeClr val="bg2"/>
                    </a:gs>
                    <a:gs pos="100000">
                      <a:schemeClr val="bg2"/>
                    </a:gs>
                  </a:gsLst>
                  <a:lin ang="5400000" scaled="0"/>
                </a:gradFill>
                <a:latin typeface="Segoe UI Light" pitchFamily="34" charset="0"/>
              </a:rPr>
              <a:t>EDI Bridge</a:t>
            </a:r>
          </a:p>
        </p:txBody>
      </p:sp>
      <p:sp>
        <p:nvSpPr>
          <p:cNvPr id="41" name="Rectangle 40"/>
          <p:cNvSpPr/>
          <p:nvPr/>
        </p:nvSpPr>
        <p:spPr>
          <a:xfrm>
            <a:off x="5423903" y="1976335"/>
            <a:ext cx="2053851" cy="553366"/>
          </a:xfrm>
          <a:prstGeom prst="rect">
            <a:avLst/>
          </a:prstGeom>
          <a:solidFill>
            <a:schemeClr val="accent5"/>
          </a:solidFill>
          <a:effectLst/>
        </p:spPr>
        <p:style>
          <a:lnRef idx="1">
            <a:schemeClr val="accent5"/>
          </a:lnRef>
          <a:fillRef idx="2">
            <a:schemeClr val="accent5"/>
          </a:fillRef>
          <a:effectRef idx="1">
            <a:schemeClr val="accent5"/>
          </a:effectRef>
          <a:fontRef idx="minor">
            <a:schemeClr val="dk1"/>
          </a:fontRef>
        </p:style>
        <p:txBody>
          <a:bodyPr rtlCol="0" anchor="b"/>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pPr>
            <a:r>
              <a:rPr lang="en-US" sz="1600" dirty="0">
                <a:gradFill>
                  <a:gsLst>
                    <a:gs pos="0">
                      <a:schemeClr val="bg2"/>
                    </a:gs>
                    <a:gs pos="100000">
                      <a:schemeClr val="bg2"/>
                    </a:gs>
                  </a:gsLst>
                  <a:lin ang="5400000" scaled="0"/>
                </a:gradFill>
                <a:latin typeface="Segoe UI Light" pitchFamily="34" charset="0"/>
              </a:rPr>
              <a:t>Service Bus</a:t>
            </a:r>
          </a:p>
          <a:p>
            <a:pPr fontAlgn="auto">
              <a:spcBef>
                <a:spcPts val="0"/>
              </a:spcBef>
              <a:spcAft>
                <a:spcPts val="0"/>
              </a:spcAft>
            </a:pPr>
            <a:r>
              <a:rPr lang="en-US" sz="1600" dirty="0">
                <a:gradFill>
                  <a:gsLst>
                    <a:gs pos="0">
                      <a:schemeClr val="bg2"/>
                    </a:gs>
                    <a:gs pos="100000">
                      <a:schemeClr val="bg2"/>
                    </a:gs>
                  </a:gsLst>
                  <a:lin ang="5400000" scaled="0"/>
                </a:gradFill>
                <a:latin typeface="Segoe UI Light" pitchFamily="34" charset="0"/>
              </a:rPr>
              <a:t>Hybrid Connectivity</a:t>
            </a:r>
          </a:p>
        </p:txBody>
      </p:sp>
      <p:sp>
        <p:nvSpPr>
          <p:cNvPr id="42" name="Rectangle 41"/>
          <p:cNvSpPr/>
          <p:nvPr/>
        </p:nvSpPr>
        <p:spPr>
          <a:xfrm>
            <a:off x="5147334" y="1244478"/>
            <a:ext cx="1156565" cy="455490"/>
          </a:xfrm>
          <a:prstGeom prst="rect">
            <a:avLst/>
          </a:prstGeom>
          <a:solidFill>
            <a:schemeClr val="accent5"/>
          </a:solidFill>
          <a:effectLst/>
        </p:spPr>
        <p:style>
          <a:lnRef idx="1">
            <a:schemeClr val="accent5"/>
          </a:lnRef>
          <a:fillRef idx="2">
            <a:schemeClr val="accent5"/>
          </a:fillRef>
          <a:effectRef idx="1">
            <a:schemeClr val="accent5"/>
          </a:effectRef>
          <a:fontRef idx="minor">
            <a:schemeClr val="dk1"/>
          </a:fontRef>
        </p:style>
        <p:txBody>
          <a:bodyPr rtlCol="0" anchor="b"/>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pPr>
            <a:r>
              <a:rPr lang="en-US" sz="1600" dirty="0">
                <a:gradFill>
                  <a:gsLst>
                    <a:gs pos="0">
                      <a:schemeClr val="bg2"/>
                    </a:gs>
                    <a:gs pos="100000">
                      <a:schemeClr val="bg2"/>
                    </a:gs>
                  </a:gsLst>
                  <a:lin ang="5400000" scaled="0"/>
                </a:gradFill>
                <a:latin typeface="Segoe UI Light" pitchFamily="34" charset="0"/>
              </a:rPr>
              <a:t>TPM Portal</a:t>
            </a:r>
          </a:p>
        </p:txBody>
      </p:sp>
      <p:cxnSp>
        <p:nvCxnSpPr>
          <p:cNvPr id="43" name="Straight Arrow Connector 42"/>
          <p:cNvCxnSpPr>
            <a:endCxn id="36" idx="0"/>
          </p:cNvCxnSpPr>
          <p:nvPr/>
        </p:nvCxnSpPr>
        <p:spPr>
          <a:xfrm>
            <a:off x="6505721" y="2529701"/>
            <a:ext cx="1" cy="77733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604966" y="715274"/>
            <a:ext cx="0" cy="4001869"/>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990432" y="4403419"/>
            <a:ext cx="2784143" cy="406265"/>
          </a:xfrm>
          <a:prstGeom prst="rect">
            <a:avLst/>
          </a:prstGeom>
          <a:noFill/>
        </p:spPr>
        <p:txBody>
          <a:bodyPr wrap="square" lIns="91440" tIns="91440" rIns="91440" bIns="91440" rtlCol="0">
            <a:spAutoFit/>
          </a:bodyPr>
          <a:lstStyle/>
          <a:p>
            <a:pPr>
              <a:lnSpc>
                <a:spcPct val="90000"/>
              </a:lnSpc>
              <a:spcBef>
                <a:spcPct val="20000"/>
              </a:spcBef>
              <a:buSzPct val="90000"/>
            </a:pPr>
            <a:r>
              <a:rPr lang="en-US" sz="1600" dirty="0" smtClean="0">
                <a:solidFill>
                  <a:srgbClr val="3397D3">
                    <a:alpha val="99000"/>
                  </a:srgbClr>
                </a:solidFill>
                <a:latin typeface="Segoe UI Light" pitchFamily="34" charset="0"/>
              </a:rPr>
              <a:t>Contoso</a:t>
            </a:r>
            <a:endParaRPr lang="en-IN" sz="1600" dirty="0" err="1" smtClean="0">
              <a:solidFill>
                <a:srgbClr val="3397D3">
                  <a:alpha val="99000"/>
                </a:srgbClr>
              </a:solidFill>
              <a:latin typeface="Segoe UI Light" pitchFamily="34" charset="0"/>
            </a:endParaRPr>
          </a:p>
        </p:txBody>
      </p:sp>
      <p:sp>
        <p:nvSpPr>
          <p:cNvPr id="47" name="Rectangle 46"/>
          <p:cNvSpPr/>
          <p:nvPr/>
        </p:nvSpPr>
        <p:spPr>
          <a:xfrm>
            <a:off x="296182" y="1699968"/>
            <a:ext cx="1507218" cy="1106732"/>
          </a:xfrm>
          <a:prstGeom prst="rect">
            <a:avLst/>
          </a:prstGeom>
          <a:solidFill>
            <a:schemeClr val="accent6">
              <a:lumMod val="75000"/>
            </a:schemeClr>
          </a:solidFill>
          <a:effectLst/>
        </p:spPr>
        <p:style>
          <a:lnRef idx="1">
            <a:schemeClr val="accent4"/>
          </a:lnRef>
          <a:fillRef idx="2">
            <a:schemeClr val="accent4"/>
          </a:fillRef>
          <a:effectRef idx="1">
            <a:schemeClr val="accent4"/>
          </a:effectRef>
          <a:fontRef idx="minor">
            <a:schemeClr val="dk1"/>
          </a:fontRef>
        </p:style>
        <p:txBody>
          <a:bodyPr rtlCol="0" anchor="b"/>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pPr>
            <a:r>
              <a:rPr lang="en-US" sz="1600" dirty="0" smtClean="0">
                <a:solidFill>
                  <a:schemeClr val="bg1"/>
                </a:solidFill>
                <a:latin typeface="Segoe UI Light" pitchFamily="34" charset="0"/>
              </a:rPr>
              <a:t>EDI App</a:t>
            </a:r>
          </a:p>
        </p:txBody>
      </p:sp>
      <p:sp>
        <p:nvSpPr>
          <p:cNvPr id="48" name="TextBox 47"/>
          <p:cNvSpPr txBox="1"/>
          <p:nvPr/>
        </p:nvSpPr>
        <p:spPr>
          <a:xfrm>
            <a:off x="296182" y="4403418"/>
            <a:ext cx="1101007" cy="406265"/>
          </a:xfrm>
          <a:prstGeom prst="rect">
            <a:avLst/>
          </a:prstGeom>
          <a:noFill/>
        </p:spPr>
        <p:txBody>
          <a:bodyPr wrap="none" lIns="91440" tIns="91440" rIns="91440" bIns="91440" rtlCol="0">
            <a:spAutoFit/>
          </a:bodyPr>
          <a:lstStyle/>
          <a:p>
            <a:pPr>
              <a:lnSpc>
                <a:spcPct val="90000"/>
              </a:lnSpc>
              <a:spcBef>
                <a:spcPct val="20000"/>
              </a:spcBef>
              <a:buSzPct val="90000"/>
            </a:pPr>
            <a:r>
              <a:rPr lang="en-US" sz="1600" dirty="0" smtClean="0">
                <a:solidFill>
                  <a:srgbClr val="3397D3">
                    <a:alpha val="99000"/>
                  </a:srgbClr>
                </a:solidFill>
                <a:latin typeface="Segoe UI Light" pitchFamily="34" charset="0"/>
              </a:rPr>
              <a:t>Northwind</a:t>
            </a:r>
          </a:p>
        </p:txBody>
      </p:sp>
      <p:cxnSp>
        <p:nvCxnSpPr>
          <p:cNvPr id="49" name="Straight Arrow Connector 48"/>
          <p:cNvCxnSpPr>
            <a:endCxn id="41" idx="1"/>
          </p:cNvCxnSpPr>
          <p:nvPr/>
        </p:nvCxnSpPr>
        <p:spPr>
          <a:xfrm>
            <a:off x="4997620" y="2253018"/>
            <a:ext cx="42628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09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6" presetClass="entr" presetSubtype="37"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barn(outVertical)">
                                      <p:cBhvr>
                                        <p:cTn id="16" dur="500"/>
                                        <p:tgtEl>
                                          <p:spTgt spid="3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1000"/>
                                        <p:tgtEl>
                                          <p:spTgt spid="40"/>
                                        </p:tgtEl>
                                      </p:cBhvr>
                                    </p:animEffect>
                                    <p:anim calcmode="lin" valueType="num">
                                      <p:cBhvr>
                                        <p:cTn id="26" dur="1000" fill="hold"/>
                                        <p:tgtEl>
                                          <p:spTgt spid="40"/>
                                        </p:tgtEl>
                                        <p:attrNameLst>
                                          <p:attrName>ppt_x</p:attrName>
                                        </p:attrNameLst>
                                      </p:cBhvr>
                                      <p:tavLst>
                                        <p:tav tm="0">
                                          <p:val>
                                            <p:strVal val="#ppt_x"/>
                                          </p:val>
                                        </p:tav>
                                        <p:tav tm="100000">
                                          <p:val>
                                            <p:strVal val="#ppt_x"/>
                                          </p:val>
                                        </p:tav>
                                      </p:tavLst>
                                    </p:anim>
                                    <p:anim calcmode="lin" valueType="num">
                                      <p:cBhvr>
                                        <p:cTn id="27" dur="1000" fill="hold"/>
                                        <p:tgtEl>
                                          <p:spTgt spid="4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1000"/>
                                        <p:tgtEl>
                                          <p:spTgt spid="41"/>
                                        </p:tgtEl>
                                      </p:cBhvr>
                                    </p:animEffect>
                                    <p:anim calcmode="lin" valueType="num">
                                      <p:cBhvr>
                                        <p:cTn id="31" dur="1000" fill="hold"/>
                                        <p:tgtEl>
                                          <p:spTgt spid="41"/>
                                        </p:tgtEl>
                                        <p:attrNameLst>
                                          <p:attrName>ppt_x</p:attrName>
                                        </p:attrNameLst>
                                      </p:cBhvr>
                                      <p:tavLst>
                                        <p:tav tm="0">
                                          <p:val>
                                            <p:strVal val="#ppt_x"/>
                                          </p:val>
                                        </p:tav>
                                        <p:tav tm="100000">
                                          <p:val>
                                            <p:strVal val="#ppt_x"/>
                                          </p:val>
                                        </p:tav>
                                      </p:tavLst>
                                    </p:anim>
                                    <p:anim calcmode="lin" valueType="num">
                                      <p:cBhvr>
                                        <p:cTn id="32" dur="1000" fill="hold"/>
                                        <p:tgtEl>
                                          <p:spTgt spid="4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1000"/>
                                        <p:tgtEl>
                                          <p:spTgt spid="42"/>
                                        </p:tgtEl>
                                      </p:cBhvr>
                                    </p:animEffect>
                                    <p:anim calcmode="lin" valueType="num">
                                      <p:cBhvr>
                                        <p:cTn id="36" dur="1000" fill="hold"/>
                                        <p:tgtEl>
                                          <p:spTgt spid="42"/>
                                        </p:tgtEl>
                                        <p:attrNameLst>
                                          <p:attrName>ppt_x</p:attrName>
                                        </p:attrNameLst>
                                      </p:cBhvr>
                                      <p:tavLst>
                                        <p:tav tm="0">
                                          <p:val>
                                            <p:strVal val="#ppt_x"/>
                                          </p:val>
                                        </p:tav>
                                        <p:tav tm="100000">
                                          <p:val>
                                            <p:strVal val="#ppt_x"/>
                                          </p:val>
                                        </p:tav>
                                      </p:tavLst>
                                    </p:anim>
                                    <p:anim calcmode="lin" valueType="num">
                                      <p:cBhvr>
                                        <p:cTn id="37" dur="1000" fill="hold"/>
                                        <p:tgtEl>
                                          <p:spTgt spid="42"/>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22" presetClass="entr" presetSubtype="1" fill="hold" nodeType="after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wipe(up)">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up)">
                                      <p:cBhvr>
                                        <p:cTn id="46" dur="500"/>
                                        <p:tgtEl>
                                          <p:spTgt spid="4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par>
                                <p:cTn id="50" presetID="22" presetClass="entr" presetSubtype="8" fill="hold"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left)">
                                      <p:cBhvr>
                                        <p:cTn id="52" dur="500"/>
                                        <p:tgtEl>
                                          <p:spTgt spid="39"/>
                                        </p:tgtEl>
                                      </p:cBhvr>
                                    </p:animEffect>
                                  </p:childTnLst>
                                </p:cTn>
                              </p:par>
                              <p:par>
                                <p:cTn id="53" presetID="22" presetClass="entr" presetSubtype="8"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left)">
                                      <p:cBhvr>
                                        <p:cTn id="5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5" grpId="0" animBg="1"/>
      <p:bldP spid="36" grpId="0" animBg="1"/>
      <p:bldP spid="38" grpId="0"/>
      <p:bldP spid="40" grpId="0" animBg="1"/>
      <p:bldP spid="41" grpId="0" animBg="1"/>
      <p:bldP spid="42" grpId="0" animBg="1"/>
      <p:bldP spid="45" grpId="0"/>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5400" dirty="0"/>
              <a:t>How can I get Started! </a:t>
            </a:r>
          </a:p>
        </p:txBody>
      </p:sp>
      <p:sp>
        <p:nvSpPr>
          <p:cNvPr id="3" name="Text Placeholder 2"/>
          <p:cNvSpPr>
            <a:spLocks noGrp="1"/>
          </p:cNvSpPr>
          <p:nvPr>
            <p:ph type="body" sz="quarter" idx="11"/>
          </p:nvPr>
        </p:nvSpPr>
        <p:spPr>
          <a:xfrm>
            <a:off x="384672" y="2414374"/>
            <a:ext cx="7017991" cy="332399"/>
          </a:xfrm>
        </p:spPr>
        <p:txBody>
          <a:bodyPr/>
          <a:lstStyle/>
          <a:p>
            <a:r>
              <a:rPr lang="en-US" dirty="0"/>
              <a:t>Azure Service Bus EAI/EDI LABS</a:t>
            </a:r>
          </a:p>
        </p:txBody>
      </p:sp>
    </p:spTree>
    <p:extLst>
      <p:ext uri="{BB962C8B-B14F-4D97-AF65-F5344CB8AC3E}">
        <p14:creationId xmlns:p14="http://schemas.microsoft.com/office/powerpoint/2010/main" val="857771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endParaRPr lang="pt-PT" dirty="0"/>
          </a:p>
        </p:txBody>
      </p:sp>
      <p:sp>
        <p:nvSpPr>
          <p:cNvPr id="3" name="Content Placeholder 2"/>
          <p:cNvSpPr>
            <a:spLocks noGrp="1"/>
          </p:cNvSpPr>
          <p:nvPr>
            <p:ph sz="quarter" idx="10"/>
          </p:nvPr>
        </p:nvSpPr>
        <p:spPr>
          <a:xfrm>
            <a:off x="396875" y="1350962"/>
            <a:ext cx="8350250" cy="3281997"/>
          </a:xfrm>
        </p:spPr>
        <p:txBody>
          <a:bodyPr/>
          <a:lstStyle/>
          <a:p>
            <a:r>
              <a:rPr lang="en-US" b="1" dirty="0" smtClean="0"/>
              <a:t>Platform</a:t>
            </a:r>
            <a:r>
              <a:rPr lang="pt-PT" dirty="0" smtClean="0"/>
              <a:t>: </a:t>
            </a:r>
            <a:endParaRPr lang="pt-PT" dirty="0"/>
          </a:p>
          <a:p>
            <a:pPr lvl="1"/>
            <a:r>
              <a:rPr lang="en-US" dirty="0" smtClean="0">
                <a:solidFill>
                  <a:srgbClr val="0D77B6"/>
                </a:solidFill>
                <a:latin typeface="Segoe UI Light"/>
                <a:cs typeface="Segoe UI Light"/>
              </a:rPr>
              <a:t>Server 2008 R2/Windows 7, Visual Studio 2010, SQL Server, Windows Server AppFabric 1.0</a:t>
            </a:r>
          </a:p>
          <a:p>
            <a:r>
              <a:rPr lang="en-US" b="1" dirty="0" smtClean="0"/>
              <a:t>Windows Azure Service Bus EAI/EDI April, 2012 Release</a:t>
            </a:r>
          </a:p>
          <a:p>
            <a:pPr lvl="1"/>
            <a:r>
              <a:rPr lang="en-US" dirty="0" smtClean="0">
                <a:solidFill>
                  <a:srgbClr val="0D77B6"/>
                </a:solidFill>
                <a:latin typeface="Segoe UI Light"/>
                <a:cs typeface="Segoe UI Light"/>
              </a:rPr>
              <a:t>WindowsAzureServiceBusEAI-EDILabsSDK.msi</a:t>
            </a:r>
          </a:p>
          <a:p>
            <a:pPr lvl="1"/>
            <a:r>
              <a:rPr lang="en-US" dirty="0" smtClean="0">
                <a:solidFill>
                  <a:srgbClr val="0D77B6"/>
                </a:solidFill>
                <a:latin typeface="Segoe UI Light"/>
                <a:cs typeface="Segoe UI Light"/>
              </a:rPr>
              <a:t>ServiceBusConnectSetup.exe</a:t>
            </a:r>
          </a:p>
          <a:p>
            <a:pPr lvl="1"/>
            <a:r>
              <a:rPr lang="en-US" dirty="0" smtClean="0">
                <a:solidFill>
                  <a:srgbClr val="0D77B6"/>
                </a:solidFill>
                <a:latin typeface="Segoe UI Light"/>
                <a:cs typeface="Segoe UI Light"/>
              </a:rPr>
              <a:t>MicrosoftEdiXSDTemplates.zip</a:t>
            </a:r>
          </a:p>
          <a:p>
            <a:pPr lvl="1"/>
            <a:r>
              <a:rPr lang="en-US" spc="-30" dirty="0" smtClean="0">
                <a:solidFill>
                  <a:srgbClr val="3397D3"/>
                </a:solidFill>
                <a:latin typeface="Segoe UI Light" pitchFamily="34" charset="0"/>
              </a:rPr>
              <a:t>Portal </a:t>
            </a:r>
            <a:r>
              <a:rPr lang="en-US" spc="-30" dirty="0">
                <a:solidFill>
                  <a:srgbClr val="3397D3"/>
                </a:solidFill>
                <a:latin typeface="Segoe UI Light" pitchFamily="34" charset="0"/>
              </a:rPr>
              <a:t>to provision namespaces: </a:t>
            </a:r>
            <a:r>
              <a:rPr lang="en-US" u="sng" dirty="0" smtClean="0">
                <a:solidFill>
                  <a:schemeClr val="accent6">
                    <a:lumMod val="75000"/>
                  </a:schemeClr>
                </a:solidFill>
              </a:rPr>
              <a:t>https://portal.appfabriclabs.com/ </a:t>
            </a:r>
          </a:p>
          <a:p>
            <a:pPr lvl="1"/>
            <a:r>
              <a:rPr lang="en-US" spc="-30" dirty="0" smtClean="0">
                <a:solidFill>
                  <a:srgbClr val="3397D3"/>
                </a:solidFill>
                <a:latin typeface="Segoe UI Light" pitchFamily="34" charset="0"/>
              </a:rPr>
              <a:t>EDI </a:t>
            </a:r>
            <a:r>
              <a:rPr lang="en-US" spc="-30" dirty="0">
                <a:solidFill>
                  <a:srgbClr val="3397D3"/>
                </a:solidFill>
                <a:latin typeface="Segoe UI Light" pitchFamily="34" charset="0"/>
              </a:rPr>
              <a:t>Portal: </a:t>
            </a:r>
            <a:r>
              <a:rPr lang="en-US" u="sng" dirty="0" smtClean="0">
                <a:solidFill>
                  <a:schemeClr val="accent6">
                    <a:lumMod val="75000"/>
                  </a:schemeClr>
                </a:solidFill>
              </a:rPr>
              <a:t>https://edi.appfabriclabs.com/ </a:t>
            </a:r>
            <a:endParaRPr lang="en-US" u="sng" dirty="0">
              <a:solidFill>
                <a:schemeClr val="accent6">
                  <a:lumMod val="75000"/>
                </a:schemeClr>
              </a:solidFill>
            </a:endParaRPr>
          </a:p>
        </p:txBody>
      </p:sp>
      <p:sp>
        <p:nvSpPr>
          <p:cNvPr id="4" name="Text Placeholder 12"/>
          <p:cNvSpPr txBox="1">
            <a:spLocks/>
          </p:cNvSpPr>
          <p:nvPr/>
        </p:nvSpPr>
        <p:spPr>
          <a:xfrm>
            <a:off x="4089400" y="243554"/>
            <a:ext cx="4855152" cy="1080296"/>
          </a:xfrm>
          <a:prstGeom prst="rect">
            <a:avLst/>
          </a:prstGeom>
        </p:spPr>
        <p:txBody>
          <a:bodyPr vert="horz" wrap="square" lIns="0" tIns="91440" rIns="0" bIns="0" rtlCol="0">
            <a:spAutoFit/>
          </a:bodyPr>
          <a:lstStyle>
            <a:defPPr>
              <a:defRPr lang="en-US"/>
            </a:defPPr>
            <a:lvl1pPr marL="171450" indent="-171450" defTabSz="914363">
              <a:lnSpc>
                <a:spcPct val="90000"/>
              </a:lnSpc>
              <a:spcBef>
                <a:spcPct val="20000"/>
              </a:spcBef>
              <a:buSzPct val="90000"/>
              <a:buFont typeface="Arial" pitchFamily="34" charset="0"/>
              <a:buChar char="•"/>
              <a:defRPr sz="1200" spc="-30">
                <a:solidFill>
                  <a:srgbClr val="3397D3"/>
                </a:solidFill>
                <a:latin typeface="Segoe UI Light" pitchFamily="34" charset="0"/>
              </a:defRPr>
            </a:lvl1pPr>
            <a:lvl2pPr marL="171450" lvl="1" indent="-171450" defTabSz="914363">
              <a:lnSpc>
                <a:spcPct val="90000"/>
              </a:lnSpc>
              <a:spcBef>
                <a:spcPct val="20000"/>
              </a:spcBef>
              <a:buSzPct val="90000"/>
              <a:buFont typeface="Arial" pitchFamily="34" charset="0"/>
              <a:buChar char="•"/>
              <a:defRPr sz="1200" spc="-30">
                <a:solidFill>
                  <a:srgbClr val="3397D3"/>
                </a:solidFill>
                <a:latin typeface="Segoe UI Light" pitchFamily="34" charset="0"/>
              </a:defRPr>
            </a:lvl2pPr>
            <a:lvl3pPr marL="1258888" indent="-403225" defTabSz="914363">
              <a:lnSpc>
                <a:spcPct val="90000"/>
              </a:lnSpc>
              <a:spcBef>
                <a:spcPct val="20000"/>
              </a:spcBef>
              <a:buSzPct val="90000"/>
              <a:buFontTx/>
              <a:buBlip>
                <a:blip r:embed="rId3"/>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You can download the Service Bus EAI and EDI Labs SDK – April 2012 Release from </a:t>
            </a:r>
            <a:r>
              <a:rPr lang="en-US" u="sng" dirty="0">
                <a:solidFill>
                  <a:schemeClr val="accent6">
                    <a:lumMod val="75000"/>
                  </a:schemeClr>
                </a:solidFill>
                <a:latin typeface="Segoe UI"/>
                <a:cs typeface="Segoe UI"/>
              </a:rPr>
              <a:t>http://go.microsoft.com/fwlink/?LinkId=235057</a:t>
            </a:r>
            <a:r>
              <a:rPr lang="en-US" sz="1800" u="sng" dirty="0">
                <a:solidFill>
                  <a:schemeClr val="accent6">
                    <a:lumMod val="75000"/>
                  </a:schemeClr>
                </a:solidFill>
                <a:latin typeface="Segoe UI"/>
                <a:cs typeface="Segoe UI"/>
              </a:rPr>
              <a:t>.</a:t>
            </a:r>
          </a:p>
          <a:p>
            <a:endParaRPr lang="en-US" dirty="0"/>
          </a:p>
          <a:p>
            <a:r>
              <a:rPr lang="en-US" dirty="0"/>
              <a:t>Installing the Windows Azure Service Bus EAI and EDI Labs - April </a:t>
            </a:r>
            <a:r>
              <a:rPr lang="en-US" dirty="0" smtClean="0"/>
              <a:t>2012 </a:t>
            </a:r>
            <a:r>
              <a:rPr lang="en-US" u="sng" dirty="0">
                <a:solidFill>
                  <a:schemeClr val="accent6">
                    <a:lumMod val="75000"/>
                  </a:schemeClr>
                </a:solidFill>
                <a:latin typeface="Segoe UI"/>
                <a:cs typeface="Segoe UI"/>
              </a:rPr>
              <a:t>http://msdn.microsoft.com/en-us/library/windowsazure/hh689760.aspx </a:t>
            </a:r>
          </a:p>
        </p:txBody>
      </p:sp>
    </p:spTree>
    <p:extLst>
      <p:ext uri="{BB962C8B-B14F-4D97-AF65-F5344CB8AC3E}">
        <p14:creationId xmlns:p14="http://schemas.microsoft.com/office/powerpoint/2010/main" val="1172861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pt-PT" dirty="0" smtClean="0"/>
              <a:t>DEMO</a:t>
            </a:r>
            <a:endParaRPr lang="en-US" dirty="0"/>
          </a:p>
        </p:txBody>
      </p:sp>
      <p:sp>
        <p:nvSpPr>
          <p:cNvPr id="3" name="Text Placeholder 2"/>
          <p:cNvSpPr>
            <a:spLocks noGrp="1"/>
          </p:cNvSpPr>
          <p:nvPr>
            <p:ph type="body" sz="quarter" idx="11"/>
          </p:nvPr>
        </p:nvSpPr>
        <p:spPr>
          <a:xfrm>
            <a:off x="384672" y="2414374"/>
            <a:ext cx="7387728" cy="332399"/>
          </a:xfrm>
        </p:spPr>
        <p:txBody>
          <a:bodyPr/>
          <a:lstStyle/>
          <a:p>
            <a:r>
              <a:rPr lang="en-US" dirty="0" smtClean="0"/>
              <a:t>EAI Capabilities (</a:t>
            </a:r>
            <a:r>
              <a:rPr lang="nl-NL" kern="0" spc="-100" dirty="0">
                <a:gradFill>
                  <a:gsLst>
                    <a:gs pos="0">
                      <a:srgbClr val="FFFFFF"/>
                    </a:gs>
                    <a:gs pos="100000">
                      <a:srgbClr val="FFFFFF"/>
                    </a:gs>
                  </a:gsLst>
                  <a:lin ang="5400000" scaled="0"/>
                </a:gradFill>
              </a:rPr>
              <a:t>Transform</a:t>
            </a:r>
            <a:r>
              <a:rPr lang="en-US" dirty="0" smtClean="0"/>
              <a:t>, </a:t>
            </a:r>
            <a:r>
              <a:rPr lang="en-US" dirty="0"/>
              <a:t>VETER</a:t>
            </a:r>
            <a:r>
              <a:rPr lang="en-US" dirty="0" smtClean="0"/>
              <a:t>, CBR, </a:t>
            </a:r>
            <a:r>
              <a:rPr lang="nl-NL" kern="0" spc="-100" dirty="0">
                <a:gradFill>
                  <a:gsLst>
                    <a:gs pos="0">
                      <a:srgbClr val="FFFFFF"/>
                    </a:gs>
                    <a:gs pos="100000">
                      <a:srgbClr val="FFFFFF"/>
                    </a:gs>
                  </a:gsLst>
                  <a:lin ang="5400000" scaled="0"/>
                </a:gradFill>
              </a:rPr>
              <a:t>Connect </a:t>
            </a:r>
            <a:r>
              <a:rPr lang="nl-NL" kern="0" spc="-100" dirty="0" smtClean="0">
                <a:gradFill>
                  <a:gsLst>
                    <a:gs pos="0">
                      <a:srgbClr val="FFFFFF"/>
                    </a:gs>
                    <a:gs pos="100000">
                      <a:srgbClr val="FFFFFF"/>
                    </a:gs>
                  </a:gsLst>
                  <a:lin ang="5400000" scaled="0"/>
                </a:gradFill>
              </a:rPr>
              <a:t>LOB</a:t>
            </a:r>
            <a:r>
              <a:rPr lang="en-US" dirty="0" smtClean="0"/>
              <a:t>) </a:t>
            </a:r>
            <a:endParaRPr lang="en-US" dirty="0"/>
          </a:p>
          <a:p>
            <a:r>
              <a:rPr lang="en-US" dirty="0"/>
              <a:t>EDI </a:t>
            </a:r>
            <a:r>
              <a:rPr lang="en-US" dirty="0" smtClean="0"/>
              <a:t>Capabilities (</a:t>
            </a:r>
            <a:r>
              <a:rPr lang="nl-NL" kern="0" spc="-100" dirty="0">
                <a:gradFill>
                  <a:gsLst>
                    <a:gs pos="0">
                      <a:srgbClr val="FFFFFF"/>
                    </a:gs>
                    <a:gs pos="100000">
                      <a:srgbClr val="FFFFFF"/>
                    </a:gs>
                  </a:gsLst>
                  <a:lin ang="5400000" scaled="0"/>
                </a:gradFill>
              </a:rPr>
              <a:t>B2B </a:t>
            </a:r>
            <a:r>
              <a:rPr lang="nl-NL" kern="0" spc="-100" dirty="0" smtClean="0">
                <a:gradFill>
                  <a:gsLst>
                    <a:gs pos="0">
                      <a:srgbClr val="FFFFFF"/>
                    </a:gs>
                    <a:gs pos="100000">
                      <a:srgbClr val="FFFFFF"/>
                    </a:gs>
                  </a:gsLst>
                  <a:lin ang="5400000" scaled="0"/>
                </a:gradFill>
              </a:rPr>
              <a:t>comm, </a:t>
            </a:r>
            <a:r>
              <a:rPr lang="nl-NL" kern="0" spc="-100" dirty="0">
                <a:gradFill>
                  <a:gsLst>
                    <a:gs pos="0">
                      <a:srgbClr val="FFFFFF"/>
                    </a:gs>
                    <a:gs pos="100000">
                      <a:srgbClr val="FFFFFF"/>
                    </a:gs>
                  </a:gsLst>
                  <a:lin ang="5400000" scaled="0"/>
                </a:gradFill>
              </a:rPr>
              <a:t>Portal</a:t>
            </a:r>
            <a:r>
              <a:rPr lang="en-US" dirty="0" smtClean="0"/>
              <a:t>)</a:t>
            </a:r>
            <a:endParaRPr lang="en-US" dirty="0"/>
          </a:p>
        </p:txBody>
      </p:sp>
    </p:spTree>
    <p:extLst>
      <p:ext uri="{BB962C8B-B14F-4D97-AF65-F5344CB8AC3E}">
        <p14:creationId xmlns:p14="http://schemas.microsoft.com/office/powerpoint/2010/main" val="3067686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5400" dirty="0" smtClean="0"/>
              <a:t>What’s Next?</a:t>
            </a:r>
            <a:endParaRPr lang="en-US" sz="5400" dirty="0"/>
          </a:p>
        </p:txBody>
      </p:sp>
    </p:spTree>
    <p:extLst>
      <p:ext uri="{BB962C8B-B14F-4D97-AF65-F5344CB8AC3E}">
        <p14:creationId xmlns:p14="http://schemas.microsoft.com/office/powerpoint/2010/main" val="6430333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What’s Next?</a:t>
            </a:r>
            <a:endParaRPr lang="en-US" dirty="0"/>
          </a:p>
        </p:txBody>
      </p:sp>
      <p:sp>
        <p:nvSpPr>
          <p:cNvPr id="13" name="Content Placeholder 5"/>
          <p:cNvSpPr txBox="1">
            <a:spLocks/>
          </p:cNvSpPr>
          <p:nvPr/>
        </p:nvSpPr>
        <p:spPr>
          <a:xfrm>
            <a:off x="397014" y="1103805"/>
            <a:ext cx="8382776" cy="693998"/>
          </a:xfrm>
          <a:prstGeom prst="rect">
            <a:avLst/>
          </a:prstGeom>
          <a:solidFill>
            <a:srgbClr val="ED5326"/>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400" spc="-70" dirty="0" smtClean="0">
                <a:gradFill>
                  <a:gsLst>
                    <a:gs pos="0">
                      <a:srgbClr val="FFFFFF"/>
                    </a:gs>
                    <a:gs pos="86000">
                      <a:srgbClr val="FFFFFF"/>
                    </a:gs>
                  </a:gsLst>
                  <a:lin ang="5400000" scaled="0"/>
                </a:gradFill>
                <a:latin typeface="Segoe UI Light" pitchFamily="34" charset="0"/>
              </a:rPr>
              <a:t>BizTalk on-perm</a:t>
            </a:r>
            <a:endParaRPr lang="en-US" sz="2400" spc="-70" dirty="0">
              <a:gradFill>
                <a:gsLst>
                  <a:gs pos="0">
                    <a:srgbClr val="FFFFFF"/>
                  </a:gs>
                  <a:gs pos="86000">
                    <a:srgbClr val="FFFFFF"/>
                  </a:gs>
                </a:gsLst>
                <a:lin ang="5400000" scaled="0"/>
              </a:gradFill>
              <a:latin typeface="Segoe UI Light" pitchFamily="34" charset="0"/>
            </a:endParaRPr>
          </a:p>
        </p:txBody>
      </p:sp>
      <p:sp>
        <p:nvSpPr>
          <p:cNvPr id="15" name="Content Placeholder 5"/>
          <p:cNvSpPr txBox="1">
            <a:spLocks/>
          </p:cNvSpPr>
          <p:nvPr/>
        </p:nvSpPr>
        <p:spPr>
          <a:xfrm>
            <a:off x="397014" y="1950203"/>
            <a:ext cx="8382776" cy="693998"/>
          </a:xfrm>
          <a:prstGeom prst="rect">
            <a:avLst/>
          </a:prstGeom>
          <a:solidFill>
            <a:srgbClr val="3BBFB4"/>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400" spc="-70" dirty="0" smtClean="0">
                <a:gradFill>
                  <a:gsLst>
                    <a:gs pos="0">
                      <a:srgbClr val="FFFFFF"/>
                    </a:gs>
                    <a:gs pos="86000">
                      <a:srgbClr val="FFFFFF"/>
                    </a:gs>
                  </a:gsLst>
                  <a:lin ang="5400000" scaled="0"/>
                </a:gradFill>
                <a:latin typeface="Segoe UI Light" pitchFamily="34" charset="0"/>
              </a:rPr>
              <a:t>BizTalk on Azure IaaS</a:t>
            </a:r>
            <a:endParaRPr lang="en-US" sz="2400" spc="-70" dirty="0">
              <a:gradFill>
                <a:gsLst>
                  <a:gs pos="0">
                    <a:srgbClr val="FFFFFF"/>
                  </a:gs>
                  <a:gs pos="86000">
                    <a:srgbClr val="FFFFFF"/>
                  </a:gs>
                </a:gsLst>
                <a:lin ang="5400000" scaled="0"/>
              </a:gradFill>
              <a:latin typeface="Segoe UI Light" pitchFamily="34" charset="0"/>
            </a:endParaRPr>
          </a:p>
        </p:txBody>
      </p:sp>
      <p:sp>
        <p:nvSpPr>
          <p:cNvPr id="16" name="Content Placeholder 5"/>
          <p:cNvSpPr txBox="1">
            <a:spLocks/>
          </p:cNvSpPr>
          <p:nvPr/>
        </p:nvSpPr>
        <p:spPr>
          <a:xfrm>
            <a:off x="397014" y="2860280"/>
            <a:ext cx="8382776" cy="693998"/>
          </a:xfrm>
          <a:prstGeom prst="rect">
            <a:avLst/>
          </a:prstGeom>
          <a:solidFill>
            <a:srgbClr val="3397D3"/>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400" spc="-70" dirty="0" smtClean="0">
                <a:gradFill>
                  <a:gsLst>
                    <a:gs pos="0">
                      <a:srgbClr val="FFFFFF"/>
                    </a:gs>
                    <a:gs pos="86000">
                      <a:srgbClr val="FFFFFF"/>
                    </a:gs>
                  </a:gsLst>
                  <a:lin ang="5400000" scaled="0"/>
                </a:gradFill>
                <a:latin typeface="Segoe UI Light" pitchFamily="34" charset="0"/>
              </a:rPr>
              <a:t>BizTalk on Azure PaaS</a:t>
            </a:r>
            <a:endParaRPr lang="en-US" sz="2400" spc="-70" dirty="0">
              <a:gradFill>
                <a:gsLst>
                  <a:gs pos="0">
                    <a:srgbClr val="FFFFFF"/>
                  </a:gs>
                  <a:gs pos="86000">
                    <a:srgbClr val="FFFFFF"/>
                  </a:gs>
                </a:gsLst>
                <a:lin ang="5400000" scaled="0"/>
              </a:gradFill>
              <a:latin typeface="Segoe UI Light" pitchFamily="34" charset="0"/>
            </a:endParaRPr>
          </a:p>
        </p:txBody>
      </p:sp>
    </p:spTree>
    <p:extLst>
      <p:ext uri="{BB962C8B-B14F-4D97-AF65-F5344CB8AC3E}">
        <p14:creationId xmlns:p14="http://schemas.microsoft.com/office/powerpoint/2010/main" val="19344029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5400" dirty="0"/>
              <a:t>BizTalk on-perm</a:t>
            </a:r>
          </a:p>
        </p:txBody>
      </p:sp>
    </p:spTree>
    <p:extLst>
      <p:ext uri="{BB962C8B-B14F-4D97-AF65-F5344CB8AC3E}">
        <p14:creationId xmlns:p14="http://schemas.microsoft.com/office/powerpoint/2010/main" val="6564417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Box 400530"/>
          <p:cNvSpPr txBox="1">
            <a:spLocks noChangeArrowheads="1"/>
          </p:cNvSpPr>
          <p:nvPr/>
        </p:nvSpPr>
        <p:spPr bwMode="auto">
          <a:xfrm>
            <a:off x="3755426" y="4608618"/>
            <a:ext cx="965061" cy="380873"/>
          </a:xfrm>
          <a:prstGeom prst="rect">
            <a:avLst/>
          </a:prstGeom>
          <a:noFill/>
          <a:ln w="9525">
            <a:noFill/>
            <a:miter lim="800000"/>
            <a:headEnd/>
            <a:tailEnd/>
          </a:ln>
        </p:spPr>
        <p:txBody>
          <a:bodyPr wrap="square" lIns="57150" tIns="28575" rIns="57150" bIns="28575">
            <a:spAutoFit/>
          </a:bodyPr>
          <a:lstStyle/>
          <a:p>
            <a:pPr algn="ctr" defTabSz="685853" rtl="1"/>
            <a:r>
              <a:rPr lang="en-US" sz="1050" b="1" dirty="0">
                <a:solidFill>
                  <a:srgbClr val="3397D3">
                    <a:alpha val="99000"/>
                  </a:srgbClr>
                </a:solidFill>
                <a:latin typeface="Segoe UI Light" pitchFamily="34" charset="0"/>
              </a:rPr>
              <a:t>In-house</a:t>
            </a:r>
            <a:br>
              <a:rPr lang="en-US" sz="1050" b="1" dirty="0">
                <a:solidFill>
                  <a:srgbClr val="3397D3">
                    <a:alpha val="99000"/>
                  </a:srgbClr>
                </a:solidFill>
                <a:latin typeface="Segoe UI Light" pitchFamily="34" charset="0"/>
              </a:rPr>
            </a:br>
            <a:r>
              <a:rPr lang="en-US" sz="1050" b="1" dirty="0">
                <a:solidFill>
                  <a:srgbClr val="3397D3">
                    <a:alpha val="99000"/>
                  </a:srgbClr>
                </a:solidFill>
                <a:latin typeface="Segoe UI Light" pitchFamily="34" charset="0"/>
              </a:rPr>
              <a:t>LOB</a:t>
            </a:r>
          </a:p>
        </p:txBody>
      </p:sp>
      <p:sp>
        <p:nvSpPr>
          <p:cNvPr id="167" name="TextBox 400530"/>
          <p:cNvSpPr txBox="1">
            <a:spLocks noChangeArrowheads="1"/>
          </p:cNvSpPr>
          <p:nvPr/>
        </p:nvSpPr>
        <p:spPr bwMode="auto">
          <a:xfrm>
            <a:off x="266181" y="3779019"/>
            <a:ext cx="1887272" cy="242374"/>
          </a:xfrm>
          <a:prstGeom prst="rect">
            <a:avLst/>
          </a:prstGeom>
          <a:noFill/>
          <a:ln w="9525">
            <a:noFill/>
            <a:miter lim="800000"/>
            <a:headEnd/>
            <a:tailEnd/>
          </a:ln>
        </p:spPr>
        <p:txBody>
          <a:bodyPr wrap="square" lIns="57150" tIns="28575" rIns="57150" bIns="28575">
            <a:spAutoFit/>
          </a:bodyPr>
          <a:lstStyle/>
          <a:p>
            <a:pPr algn="ctr" defTabSz="685853" rtl="1"/>
            <a:r>
              <a:rPr lang="en-US" sz="1200" b="1" dirty="0" smtClean="0">
                <a:solidFill>
                  <a:srgbClr val="3397D3">
                    <a:alpha val="99000"/>
                  </a:srgbClr>
                </a:solidFill>
                <a:latin typeface="Segoe UI Light" pitchFamily="34" charset="0"/>
              </a:rPr>
              <a:t>RFID</a:t>
            </a:r>
            <a:endParaRPr lang="en-US" sz="1200" b="1" dirty="0">
              <a:solidFill>
                <a:srgbClr val="3397D3">
                  <a:alpha val="99000"/>
                </a:srgbClr>
              </a:solidFill>
              <a:latin typeface="Segoe UI Light" pitchFamily="34" charset="0"/>
            </a:endParaRPr>
          </a:p>
        </p:txBody>
      </p:sp>
      <p:sp>
        <p:nvSpPr>
          <p:cNvPr id="168" name="TextBox 400530"/>
          <p:cNvSpPr txBox="1">
            <a:spLocks noChangeArrowheads="1"/>
          </p:cNvSpPr>
          <p:nvPr/>
        </p:nvSpPr>
        <p:spPr bwMode="auto">
          <a:xfrm>
            <a:off x="2910756" y="4608615"/>
            <a:ext cx="561587" cy="219291"/>
          </a:xfrm>
          <a:prstGeom prst="rect">
            <a:avLst/>
          </a:prstGeom>
          <a:noFill/>
          <a:ln w="9525">
            <a:noFill/>
            <a:miter lim="800000"/>
            <a:headEnd/>
            <a:tailEnd/>
          </a:ln>
        </p:spPr>
        <p:txBody>
          <a:bodyPr wrap="square" lIns="57150" tIns="28575" rIns="57150" bIns="28575">
            <a:spAutoFit/>
          </a:bodyPr>
          <a:lstStyle/>
          <a:p>
            <a:pPr algn="ctr" defTabSz="685853" rtl="1"/>
            <a:r>
              <a:rPr lang="en-US" sz="1050" b="1" dirty="0">
                <a:solidFill>
                  <a:srgbClr val="3397D3">
                    <a:alpha val="99000"/>
                  </a:srgbClr>
                </a:solidFill>
                <a:latin typeface="Segoe UI Light" pitchFamily="34" charset="0"/>
              </a:rPr>
              <a:t>SAP</a:t>
            </a:r>
          </a:p>
        </p:txBody>
      </p:sp>
      <p:grpSp>
        <p:nvGrpSpPr>
          <p:cNvPr id="169" name="Group 168"/>
          <p:cNvGrpSpPr/>
          <p:nvPr/>
        </p:nvGrpSpPr>
        <p:grpSpPr>
          <a:xfrm>
            <a:off x="4293683" y="802897"/>
            <a:ext cx="801479" cy="771261"/>
            <a:chOff x="6591871" y="2347035"/>
            <a:chExt cx="962025" cy="925513"/>
          </a:xfrm>
          <a:solidFill>
            <a:srgbClr val="3BBFB4"/>
          </a:solidFill>
        </p:grpSpPr>
        <p:sp>
          <p:nvSpPr>
            <p:cNvPr id="170" name="Rounded Rectangle 169"/>
            <p:cNvSpPr>
              <a:spLocks noChangeArrowheads="1"/>
            </p:cNvSpPr>
            <p:nvPr/>
          </p:nvSpPr>
          <p:spPr bwMode="auto">
            <a:xfrm>
              <a:off x="6591871" y="2347035"/>
              <a:ext cx="962025" cy="925513"/>
            </a:xfrm>
            <a:prstGeom prst="roundRect">
              <a:avLst>
                <a:gd name="adj" fmla="val 0"/>
              </a:avLst>
            </a:prstGeom>
            <a:grpFill/>
            <a:ln w="9525" cap="flat" cmpd="sng" algn="ctr">
              <a:noFill/>
              <a:prstDash val="solid"/>
              <a:round/>
              <a:headEnd type="none" w="med" len="med"/>
              <a:tailEnd type="none" w="med" len="med"/>
            </a:ln>
            <a:effectLst/>
          </p:spPr>
          <p:txBody>
            <a:bodyPr wrap="none" anchor="ctr"/>
            <a:lstStyle/>
            <a:p>
              <a:pPr defTabSz="685853">
                <a:defRPr/>
              </a:pPr>
              <a:endParaRPr lang="en-US" sz="1300">
                <a:solidFill>
                  <a:srgbClr val="000000"/>
                </a:solidFill>
                <a:latin typeface="Arial" charset="0"/>
              </a:endParaRPr>
            </a:p>
          </p:txBody>
        </p:sp>
        <p:grpSp>
          <p:nvGrpSpPr>
            <p:cNvPr id="171" name="Group 28"/>
            <p:cNvGrpSpPr>
              <a:grpSpLocks/>
            </p:cNvGrpSpPr>
            <p:nvPr/>
          </p:nvGrpSpPr>
          <p:grpSpPr bwMode="auto">
            <a:xfrm>
              <a:off x="6656958" y="2391485"/>
              <a:ext cx="787400" cy="842963"/>
              <a:chOff x="1200" y="1152"/>
              <a:chExt cx="717" cy="1008"/>
            </a:xfrm>
            <a:grpFill/>
          </p:grpSpPr>
          <p:pic>
            <p:nvPicPr>
              <p:cNvPr id="172" name="Rectangle 16398"/>
              <p:cNvPicPr>
                <a:picLocks noChangeAspect="1" noChangeArrowheads="1"/>
              </p:cNvPicPr>
              <p:nvPr/>
            </p:nvPicPr>
            <p:blipFill>
              <a:blip r:embed="rId2">
                <a:biLevel thresh="25000"/>
              </a:blip>
              <a:srcRect/>
              <a:stretch>
                <a:fillRect/>
              </a:stretch>
            </p:blipFill>
            <p:spPr bwMode="auto">
              <a:xfrm>
                <a:off x="1488" y="1344"/>
                <a:ext cx="144" cy="144"/>
              </a:xfrm>
              <a:prstGeom prst="rect">
                <a:avLst/>
              </a:prstGeom>
              <a:grpFill/>
              <a:ln w="9525">
                <a:noFill/>
                <a:miter lim="800000"/>
                <a:headEnd/>
                <a:tailEnd/>
              </a:ln>
            </p:spPr>
          </p:pic>
          <p:pic>
            <p:nvPicPr>
              <p:cNvPr id="173" name="Rectangle 16399"/>
              <p:cNvPicPr>
                <a:picLocks noChangeAspect="1" noChangeArrowheads="1"/>
              </p:cNvPicPr>
              <p:nvPr/>
            </p:nvPicPr>
            <p:blipFill>
              <a:blip r:embed="rId3">
                <a:biLevel thresh="25000"/>
              </a:blip>
              <a:srcRect/>
              <a:stretch>
                <a:fillRect/>
              </a:stretch>
            </p:blipFill>
            <p:spPr bwMode="auto">
              <a:xfrm>
                <a:off x="1584" y="1632"/>
                <a:ext cx="333" cy="182"/>
              </a:xfrm>
              <a:prstGeom prst="rect">
                <a:avLst/>
              </a:prstGeom>
              <a:grpFill/>
              <a:ln w="9525">
                <a:noFill/>
                <a:miter lim="800000"/>
                <a:headEnd/>
                <a:tailEnd/>
              </a:ln>
            </p:spPr>
          </p:pic>
          <p:pic>
            <p:nvPicPr>
              <p:cNvPr id="174" name="Rectangle 16400"/>
              <p:cNvPicPr>
                <a:picLocks noChangeAspect="1" noChangeArrowheads="1"/>
              </p:cNvPicPr>
              <p:nvPr/>
            </p:nvPicPr>
            <p:blipFill>
              <a:blip r:embed="rId3">
                <a:biLevel thresh="25000"/>
              </a:blip>
              <a:srcRect/>
              <a:stretch>
                <a:fillRect/>
              </a:stretch>
            </p:blipFill>
            <p:spPr bwMode="auto">
              <a:xfrm>
                <a:off x="1200" y="1536"/>
                <a:ext cx="333" cy="182"/>
              </a:xfrm>
              <a:prstGeom prst="rect">
                <a:avLst/>
              </a:prstGeom>
              <a:grpFill/>
              <a:ln w="9525">
                <a:noFill/>
                <a:miter lim="800000"/>
                <a:headEnd/>
                <a:tailEnd/>
              </a:ln>
            </p:spPr>
          </p:pic>
          <p:pic>
            <p:nvPicPr>
              <p:cNvPr id="175" name="Rectangle 16401"/>
              <p:cNvPicPr>
                <a:picLocks noChangeAspect="1" noChangeArrowheads="1"/>
              </p:cNvPicPr>
              <p:nvPr/>
            </p:nvPicPr>
            <p:blipFill>
              <a:blip r:embed="rId4">
                <a:biLevel thresh="25000"/>
              </a:blip>
              <a:srcRect/>
              <a:stretch>
                <a:fillRect/>
              </a:stretch>
            </p:blipFill>
            <p:spPr bwMode="auto">
              <a:xfrm>
                <a:off x="1488" y="2016"/>
                <a:ext cx="144" cy="144"/>
              </a:xfrm>
              <a:prstGeom prst="rect">
                <a:avLst/>
              </a:prstGeom>
              <a:grpFill/>
              <a:ln w="9525">
                <a:noFill/>
                <a:miter lim="800000"/>
                <a:headEnd/>
                <a:tailEnd/>
              </a:ln>
            </p:spPr>
          </p:pic>
          <p:cxnSp>
            <p:nvCxnSpPr>
              <p:cNvPr id="176" name="Shape 16402"/>
              <p:cNvCxnSpPr>
                <a:cxnSpLocks noChangeShapeType="1"/>
              </p:cNvCxnSpPr>
              <p:nvPr/>
            </p:nvCxnSpPr>
            <p:spPr bwMode="auto">
              <a:xfrm rot="-5400000">
                <a:off x="1369" y="1417"/>
                <a:ext cx="120" cy="118"/>
              </a:xfrm>
              <a:prstGeom prst="bentConnector2">
                <a:avLst/>
              </a:prstGeom>
              <a:grpFill/>
              <a:ln w="25400" algn="ctr">
                <a:solidFill>
                  <a:schemeClr val="tx2"/>
                </a:solidFill>
                <a:miter lim="800000"/>
                <a:headEnd/>
                <a:tailEnd/>
              </a:ln>
            </p:spPr>
          </p:cxnSp>
          <p:cxnSp>
            <p:nvCxnSpPr>
              <p:cNvPr id="177" name="Shape 16403"/>
              <p:cNvCxnSpPr>
                <a:cxnSpLocks noChangeShapeType="1"/>
              </p:cNvCxnSpPr>
              <p:nvPr/>
            </p:nvCxnSpPr>
            <p:spPr bwMode="auto">
              <a:xfrm>
                <a:off x="1632" y="1416"/>
                <a:ext cx="119" cy="216"/>
              </a:xfrm>
              <a:prstGeom prst="bentConnector2">
                <a:avLst/>
              </a:prstGeom>
              <a:grpFill/>
              <a:ln w="25400" algn="ctr">
                <a:solidFill>
                  <a:schemeClr val="tx2"/>
                </a:solidFill>
                <a:miter lim="800000"/>
                <a:headEnd/>
                <a:tailEnd/>
              </a:ln>
            </p:spPr>
          </p:cxnSp>
          <p:cxnSp>
            <p:nvCxnSpPr>
              <p:cNvPr id="178" name="Straight Arrow Connector 16404"/>
              <p:cNvCxnSpPr>
                <a:cxnSpLocks noChangeShapeType="1"/>
              </p:cNvCxnSpPr>
              <p:nvPr/>
            </p:nvCxnSpPr>
            <p:spPr bwMode="auto">
              <a:xfrm>
                <a:off x="1370" y="1718"/>
                <a:ext cx="0" cy="0"/>
              </a:xfrm>
              <a:prstGeom prst="straightConnector1">
                <a:avLst/>
              </a:prstGeom>
              <a:grpFill/>
              <a:ln w="12700" algn="ctr">
                <a:solidFill>
                  <a:schemeClr val="accent2"/>
                </a:solidFill>
                <a:round/>
                <a:headEnd/>
                <a:tailEnd/>
              </a:ln>
            </p:spPr>
          </p:cxnSp>
          <p:cxnSp>
            <p:nvCxnSpPr>
              <p:cNvPr id="179" name="Straight Arrow Connector 16405"/>
              <p:cNvCxnSpPr>
                <a:cxnSpLocks noChangeShapeType="1"/>
              </p:cNvCxnSpPr>
              <p:nvPr/>
            </p:nvCxnSpPr>
            <p:spPr bwMode="auto">
              <a:xfrm>
                <a:off x="1370" y="1718"/>
                <a:ext cx="0" cy="0"/>
              </a:xfrm>
              <a:prstGeom prst="straightConnector1">
                <a:avLst/>
              </a:prstGeom>
              <a:grpFill/>
              <a:ln w="12700" algn="ctr">
                <a:solidFill>
                  <a:schemeClr val="accent2"/>
                </a:solidFill>
                <a:round/>
                <a:headEnd/>
                <a:tailEnd/>
              </a:ln>
            </p:spPr>
          </p:cxnSp>
          <p:cxnSp>
            <p:nvCxnSpPr>
              <p:cNvPr id="180" name="Elbow Connector 16406"/>
              <p:cNvCxnSpPr>
                <a:cxnSpLocks noChangeShapeType="1"/>
              </p:cNvCxnSpPr>
              <p:nvPr/>
            </p:nvCxnSpPr>
            <p:spPr bwMode="auto">
              <a:xfrm rot="16200000" flipH="1">
                <a:off x="1416" y="1871"/>
                <a:ext cx="96" cy="193"/>
              </a:xfrm>
              <a:prstGeom prst="bentConnector3">
                <a:avLst>
                  <a:gd name="adj1" fmla="val 50000"/>
                </a:avLst>
              </a:prstGeom>
              <a:grpFill/>
              <a:ln w="25400" algn="ctr">
                <a:solidFill>
                  <a:schemeClr val="tx2"/>
                </a:solidFill>
                <a:miter lim="800000"/>
                <a:headEnd/>
                <a:tailEnd/>
              </a:ln>
            </p:spPr>
          </p:cxnSp>
          <p:pic>
            <p:nvPicPr>
              <p:cNvPr id="181" name="Rectangle 16407"/>
              <p:cNvPicPr>
                <a:picLocks noChangeAspect="1" noChangeArrowheads="1"/>
              </p:cNvPicPr>
              <p:nvPr/>
            </p:nvPicPr>
            <p:blipFill>
              <a:blip r:embed="rId5">
                <a:biLevel thresh="25000"/>
              </a:blip>
              <a:srcRect/>
              <a:stretch>
                <a:fillRect/>
              </a:stretch>
            </p:blipFill>
            <p:spPr bwMode="auto">
              <a:xfrm>
                <a:off x="1488" y="1152"/>
                <a:ext cx="144" cy="144"/>
              </a:xfrm>
              <a:prstGeom prst="rect">
                <a:avLst/>
              </a:prstGeom>
              <a:grpFill/>
              <a:ln w="9525">
                <a:noFill/>
                <a:miter lim="800000"/>
                <a:headEnd/>
                <a:tailEnd/>
              </a:ln>
            </p:spPr>
          </p:pic>
          <p:cxnSp>
            <p:nvCxnSpPr>
              <p:cNvPr id="182" name="Straight Arrow Connector 16408"/>
              <p:cNvCxnSpPr>
                <a:cxnSpLocks noChangeShapeType="1"/>
              </p:cNvCxnSpPr>
              <p:nvPr/>
            </p:nvCxnSpPr>
            <p:spPr bwMode="auto">
              <a:xfrm>
                <a:off x="1560" y="1296"/>
                <a:ext cx="0" cy="48"/>
              </a:xfrm>
              <a:prstGeom prst="straightConnector1">
                <a:avLst/>
              </a:prstGeom>
              <a:grpFill/>
              <a:ln w="25400" algn="ctr">
                <a:solidFill>
                  <a:schemeClr val="tx2"/>
                </a:solidFill>
                <a:round/>
                <a:headEnd/>
                <a:tailEnd/>
              </a:ln>
            </p:spPr>
          </p:cxnSp>
          <p:pic>
            <p:nvPicPr>
              <p:cNvPr id="183" name="Rectangle 16409"/>
              <p:cNvPicPr>
                <a:picLocks noChangeAspect="1" noChangeArrowheads="1"/>
              </p:cNvPicPr>
              <p:nvPr/>
            </p:nvPicPr>
            <p:blipFill>
              <a:blip r:embed="rId3">
                <a:biLevel thresh="25000"/>
              </a:blip>
              <a:srcRect/>
              <a:stretch>
                <a:fillRect/>
              </a:stretch>
            </p:blipFill>
            <p:spPr bwMode="auto">
              <a:xfrm>
                <a:off x="1200" y="1738"/>
                <a:ext cx="333" cy="182"/>
              </a:xfrm>
              <a:prstGeom prst="rect">
                <a:avLst/>
              </a:prstGeom>
              <a:grpFill/>
              <a:ln w="9525">
                <a:noFill/>
                <a:miter lim="800000"/>
                <a:headEnd/>
                <a:tailEnd/>
              </a:ln>
            </p:spPr>
          </p:pic>
          <p:cxnSp>
            <p:nvCxnSpPr>
              <p:cNvPr id="184" name="Straight Arrow Connector 16410"/>
              <p:cNvCxnSpPr>
                <a:cxnSpLocks noChangeShapeType="1"/>
              </p:cNvCxnSpPr>
              <p:nvPr/>
            </p:nvCxnSpPr>
            <p:spPr bwMode="auto">
              <a:xfrm flipH="1">
                <a:off x="1367" y="1718"/>
                <a:ext cx="3" cy="20"/>
              </a:xfrm>
              <a:prstGeom prst="straightConnector1">
                <a:avLst/>
              </a:prstGeom>
              <a:grpFill/>
              <a:ln w="25400" algn="ctr">
                <a:solidFill>
                  <a:schemeClr val="tx2"/>
                </a:solidFill>
                <a:round/>
                <a:headEnd/>
                <a:tailEnd/>
              </a:ln>
            </p:spPr>
          </p:cxnSp>
          <p:cxnSp>
            <p:nvCxnSpPr>
              <p:cNvPr id="185" name="Shape 16411"/>
              <p:cNvCxnSpPr>
                <a:cxnSpLocks noChangeShapeType="1"/>
              </p:cNvCxnSpPr>
              <p:nvPr/>
            </p:nvCxnSpPr>
            <p:spPr bwMode="auto">
              <a:xfrm flipV="1">
                <a:off x="1536" y="1814"/>
                <a:ext cx="215" cy="154"/>
              </a:xfrm>
              <a:prstGeom prst="bentConnector2">
                <a:avLst/>
              </a:prstGeom>
              <a:grpFill/>
              <a:ln w="25400" algn="ctr">
                <a:solidFill>
                  <a:schemeClr val="tx2"/>
                </a:solidFill>
                <a:miter lim="800000"/>
                <a:headEnd/>
                <a:tailEnd/>
              </a:ln>
            </p:spPr>
          </p:cxnSp>
        </p:grpSp>
      </p:grpSp>
      <p:sp>
        <p:nvSpPr>
          <p:cNvPr id="186" name="TextBox 400530"/>
          <p:cNvSpPr txBox="1">
            <a:spLocks noChangeArrowheads="1"/>
          </p:cNvSpPr>
          <p:nvPr/>
        </p:nvSpPr>
        <p:spPr bwMode="auto">
          <a:xfrm>
            <a:off x="3983357" y="503689"/>
            <a:ext cx="1422131" cy="242374"/>
          </a:xfrm>
          <a:prstGeom prst="rect">
            <a:avLst/>
          </a:prstGeom>
          <a:noFill/>
          <a:ln w="9525">
            <a:noFill/>
            <a:miter lim="800000"/>
            <a:headEnd/>
            <a:tailEnd/>
          </a:ln>
        </p:spPr>
        <p:txBody>
          <a:bodyPr wrap="square" lIns="57150" tIns="28575" rIns="57150" bIns="28575">
            <a:spAutoFit/>
          </a:bodyPr>
          <a:lstStyle/>
          <a:p>
            <a:pPr algn="ctr" defTabSz="685853" rtl="1"/>
            <a:r>
              <a:rPr lang="en-US" sz="1200" b="1" dirty="0">
                <a:solidFill>
                  <a:srgbClr val="3397D3">
                    <a:alpha val="99000"/>
                  </a:srgbClr>
                </a:solidFill>
                <a:latin typeface="Segoe UI Light" pitchFamily="34" charset="0"/>
              </a:rPr>
              <a:t>Orchestration</a:t>
            </a:r>
          </a:p>
        </p:txBody>
      </p:sp>
      <p:sp>
        <p:nvSpPr>
          <p:cNvPr id="187" name="TextBox 400530"/>
          <p:cNvSpPr txBox="1">
            <a:spLocks noChangeArrowheads="1"/>
          </p:cNvSpPr>
          <p:nvPr/>
        </p:nvSpPr>
        <p:spPr bwMode="auto">
          <a:xfrm>
            <a:off x="2790047" y="350274"/>
            <a:ext cx="1250318" cy="427040"/>
          </a:xfrm>
          <a:prstGeom prst="rect">
            <a:avLst/>
          </a:prstGeom>
          <a:noFill/>
          <a:ln w="9525">
            <a:noFill/>
            <a:miter lim="800000"/>
            <a:headEnd/>
            <a:tailEnd/>
          </a:ln>
        </p:spPr>
        <p:txBody>
          <a:bodyPr wrap="square" lIns="57150" tIns="28575" rIns="57150" bIns="28575">
            <a:spAutoFit/>
          </a:bodyPr>
          <a:lstStyle/>
          <a:p>
            <a:pPr algn="ctr" defTabSz="685853" rtl="1"/>
            <a:r>
              <a:rPr lang="en-US" sz="1200" b="1" dirty="0">
                <a:solidFill>
                  <a:srgbClr val="3397D3">
                    <a:alpha val="99000"/>
                  </a:srgbClr>
                </a:solidFill>
                <a:latin typeface="Segoe UI Light" pitchFamily="34" charset="0"/>
              </a:rPr>
              <a:t>Business Rules Engine</a:t>
            </a:r>
          </a:p>
        </p:txBody>
      </p:sp>
      <p:sp>
        <p:nvSpPr>
          <p:cNvPr id="188" name="TextBox 400530"/>
          <p:cNvSpPr txBox="1">
            <a:spLocks noChangeArrowheads="1"/>
          </p:cNvSpPr>
          <p:nvPr/>
        </p:nvSpPr>
        <p:spPr bwMode="auto">
          <a:xfrm>
            <a:off x="444638" y="1063023"/>
            <a:ext cx="1651257" cy="427040"/>
          </a:xfrm>
          <a:prstGeom prst="rect">
            <a:avLst/>
          </a:prstGeom>
          <a:noFill/>
          <a:ln w="9525">
            <a:noFill/>
            <a:miter lim="800000"/>
            <a:headEnd/>
            <a:tailEnd/>
          </a:ln>
        </p:spPr>
        <p:txBody>
          <a:bodyPr wrap="square" lIns="57150" tIns="28575" rIns="57150" bIns="28575">
            <a:spAutoFit/>
          </a:bodyPr>
          <a:lstStyle/>
          <a:p>
            <a:pPr algn="ctr" defTabSz="685853" rtl="1"/>
            <a:r>
              <a:rPr lang="en-US" sz="1200" b="1" dirty="0">
                <a:solidFill>
                  <a:srgbClr val="3397D3">
                    <a:alpha val="99000"/>
                  </a:srgbClr>
                </a:solidFill>
                <a:latin typeface="Segoe UI Light" pitchFamily="34" charset="0"/>
              </a:rPr>
              <a:t>Business Activity Monitoring</a:t>
            </a:r>
          </a:p>
        </p:txBody>
      </p:sp>
      <p:sp>
        <p:nvSpPr>
          <p:cNvPr id="189" name="Line 58"/>
          <p:cNvSpPr>
            <a:spLocks noChangeShapeType="1"/>
          </p:cNvSpPr>
          <p:nvPr/>
        </p:nvSpPr>
        <p:spPr bwMode="auto">
          <a:xfrm flipH="1">
            <a:off x="3823216" y="1185931"/>
            <a:ext cx="443702" cy="18953"/>
          </a:xfrm>
          <a:prstGeom prst="line">
            <a:avLst/>
          </a:prstGeom>
          <a:noFill/>
          <a:ln w="57150">
            <a:solidFill>
              <a:schemeClr val="tx2"/>
            </a:solidFill>
            <a:round/>
            <a:headEnd type="triangle" w="sm" len="med"/>
            <a:tailEnd type="triangle" w="sm" len="med"/>
          </a:ln>
        </p:spPr>
        <p:txBody>
          <a:bodyPr lIns="57150" tIns="28575" rIns="57150" bIns="28575"/>
          <a:lstStyle/>
          <a:p>
            <a:pPr defTabSz="685853"/>
            <a:endParaRPr lang="en-AU" sz="1300">
              <a:solidFill>
                <a:prstClr val="black"/>
              </a:solidFill>
            </a:endParaRPr>
          </a:p>
        </p:txBody>
      </p:sp>
      <p:sp>
        <p:nvSpPr>
          <p:cNvPr id="190" name="Shape 17573"/>
          <p:cNvSpPr>
            <a:spLocks noChangeArrowheads="1"/>
          </p:cNvSpPr>
          <p:nvPr/>
        </p:nvSpPr>
        <p:spPr bwMode="auto">
          <a:xfrm rot="16200000">
            <a:off x="6919156" y="1866031"/>
            <a:ext cx="1842824" cy="1790886"/>
          </a:xfrm>
          <a:prstGeom prst="triangle">
            <a:avLst>
              <a:gd name="adj" fmla="val 50000"/>
            </a:avLst>
          </a:prstGeom>
          <a:solidFill>
            <a:srgbClr val="3BBFB4"/>
          </a:solidFill>
          <a:ln w="9525">
            <a:noFill/>
            <a:miter lim="800000"/>
            <a:headEnd/>
            <a:tailEnd/>
          </a:ln>
        </p:spPr>
        <p:txBody>
          <a:bodyPr vert="eaVert" wrap="none" anchor="ctr"/>
          <a:lstStyle/>
          <a:p>
            <a:pPr defTabSz="685853"/>
            <a:endParaRPr lang="en-US" sz="1300">
              <a:solidFill>
                <a:srgbClr val="000000"/>
              </a:solidFill>
              <a:latin typeface="Arial" pitchFamily="34" charset="0"/>
            </a:endParaRPr>
          </a:p>
        </p:txBody>
      </p:sp>
      <p:sp>
        <p:nvSpPr>
          <p:cNvPr id="191" name="Oval 70"/>
          <p:cNvSpPr>
            <a:spLocks noChangeArrowheads="1"/>
          </p:cNvSpPr>
          <p:nvPr/>
        </p:nvSpPr>
        <p:spPr bwMode="auto">
          <a:xfrm>
            <a:off x="6273261" y="1533157"/>
            <a:ext cx="1864826" cy="362463"/>
          </a:xfrm>
          <a:prstGeom prst="ellipse">
            <a:avLst/>
          </a:prstGeom>
          <a:noFill/>
          <a:ln w="9525" algn="ctr">
            <a:noFill/>
            <a:round/>
            <a:headEnd/>
            <a:tailEnd/>
          </a:ln>
          <a:effectLst>
            <a:prstShdw prst="shdw17" dist="17961" dir="2700000">
              <a:schemeClr val="accent1">
                <a:gamma/>
                <a:shade val="60000"/>
                <a:invGamma/>
              </a:schemeClr>
            </a:prstShdw>
          </a:effectLst>
        </p:spPr>
        <p:txBody>
          <a:bodyPr lIns="57150" tIns="28575" rIns="57150" bIns="28575" anchor="ctr">
            <a:spAutoFit/>
          </a:bodyPr>
          <a:lstStyle/>
          <a:p>
            <a:pPr defTabSz="685853">
              <a:defRPr/>
            </a:pPr>
            <a:endParaRPr lang="en-US" sz="1300">
              <a:solidFill>
                <a:prstClr val="black"/>
              </a:solidFill>
            </a:endParaRPr>
          </a:p>
        </p:txBody>
      </p:sp>
      <p:sp>
        <p:nvSpPr>
          <p:cNvPr id="192" name="TextBox 400530"/>
          <p:cNvSpPr txBox="1">
            <a:spLocks noChangeArrowheads="1"/>
          </p:cNvSpPr>
          <p:nvPr/>
        </p:nvSpPr>
        <p:spPr bwMode="auto">
          <a:xfrm>
            <a:off x="7667841" y="1269282"/>
            <a:ext cx="1104160" cy="427040"/>
          </a:xfrm>
          <a:prstGeom prst="rect">
            <a:avLst/>
          </a:prstGeom>
          <a:noFill/>
          <a:ln w="9525">
            <a:noFill/>
            <a:miter lim="800000"/>
            <a:headEnd/>
            <a:tailEnd/>
          </a:ln>
        </p:spPr>
        <p:txBody>
          <a:bodyPr wrap="square" lIns="57150" tIns="28575" rIns="57150" bIns="28575">
            <a:spAutoFit/>
          </a:bodyPr>
          <a:lstStyle/>
          <a:p>
            <a:pPr algn="ctr" defTabSz="685853" rtl="1"/>
            <a:endParaRPr lang="en-US" sz="1200" b="1" dirty="0">
              <a:solidFill>
                <a:srgbClr val="3397D3">
                  <a:alpha val="99000"/>
                </a:srgbClr>
              </a:solidFill>
              <a:latin typeface="Segoe UI Light" pitchFamily="34" charset="0"/>
            </a:endParaRPr>
          </a:p>
          <a:p>
            <a:pPr algn="ctr" defTabSz="685853" rtl="1"/>
            <a:r>
              <a:rPr lang="en-US" sz="1200" b="1" dirty="0">
                <a:solidFill>
                  <a:srgbClr val="3397D3">
                    <a:alpha val="99000"/>
                  </a:srgbClr>
                </a:solidFill>
                <a:latin typeface="Segoe UI Light" pitchFamily="34" charset="0"/>
              </a:rPr>
              <a:t>Suppliers</a:t>
            </a:r>
          </a:p>
        </p:txBody>
      </p:sp>
      <p:sp>
        <p:nvSpPr>
          <p:cNvPr id="193" name="Rectangle 192"/>
          <p:cNvSpPr/>
          <p:nvPr/>
        </p:nvSpPr>
        <p:spPr bwMode="auto">
          <a:xfrm>
            <a:off x="3183433" y="2498121"/>
            <a:ext cx="3017526" cy="732312"/>
          </a:xfrm>
          <a:prstGeom prst="rect">
            <a:avLst/>
          </a:prstGeom>
          <a:solidFill>
            <a:srgbClr val="3BBFB4"/>
          </a:solidFill>
          <a:ln>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57148" tIns="28574" rIns="57148" bIns="28574" anchor="ctr"/>
          <a:lstStyle/>
          <a:p>
            <a:pPr algn="ctr" defTabSz="571312">
              <a:lnSpc>
                <a:spcPct val="90000"/>
              </a:lnSpc>
              <a:defRPr/>
            </a:pPr>
            <a:r>
              <a:rPr lang="en-US" sz="2400" b="1" kern="0" dirty="0" smtClean="0">
                <a:solidFill>
                  <a:srgbClr val="FFFFFF"/>
                </a:solidFill>
                <a:latin typeface="Segoe UI Light" pitchFamily="34" charset="0"/>
              </a:rPr>
              <a:t>BizTalk Server </a:t>
            </a:r>
            <a:endParaRPr lang="en-US" sz="2400" b="1" kern="0" dirty="0">
              <a:solidFill>
                <a:srgbClr val="FFFFFF"/>
              </a:solidFill>
              <a:latin typeface="Segoe UI Light" pitchFamily="34" charset="0"/>
            </a:endParaRPr>
          </a:p>
        </p:txBody>
      </p:sp>
      <p:sp>
        <p:nvSpPr>
          <p:cNvPr id="194" name="Line 58"/>
          <p:cNvSpPr>
            <a:spLocks noChangeShapeType="1"/>
          </p:cNvSpPr>
          <p:nvPr/>
        </p:nvSpPr>
        <p:spPr bwMode="auto">
          <a:xfrm flipH="1">
            <a:off x="7170977" y="328942"/>
            <a:ext cx="533358" cy="0"/>
          </a:xfrm>
          <a:prstGeom prst="line">
            <a:avLst/>
          </a:prstGeom>
          <a:noFill/>
          <a:ln w="57150">
            <a:solidFill>
              <a:schemeClr val="tx2"/>
            </a:solidFill>
            <a:round/>
            <a:headEnd type="triangle" w="sm" len="med"/>
            <a:tailEnd type="triangle" w="sm" len="med"/>
          </a:ln>
        </p:spPr>
        <p:txBody>
          <a:bodyPr lIns="57150" tIns="28575" rIns="57150" bIns="28575"/>
          <a:lstStyle/>
          <a:p>
            <a:pPr defTabSz="685853"/>
            <a:endParaRPr lang="en-AU" sz="1300">
              <a:solidFill>
                <a:prstClr val="black"/>
              </a:solidFill>
            </a:endParaRPr>
          </a:p>
        </p:txBody>
      </p:sp>
      <p:sp>
        <p:nvSpPr>
          <p:cNvPr id="195" name="TextBox 400530"/>
          <p:cNvSpPr txBox="1">
            <a:spLocks noChangeArrowheads="1"/>
          </p:cNvSpPr>
          <p:nvPr/>
        </p:nvSpPr>
        <p:spPr bwMode="auto">
          <a:xfrm>
            <a:off x="7539371" y="157442"/>
            <a:ext cx="1104160" cy="427040"/>
          </a:xfrm>
          <a:prstGeom prst="rect">
            <a:avLst/>
          </a:prstGeom>
          <a:noFill/>
          <a:ln w="9525">
            <a:noFill/>
            <a:miter lim="800000"/>
            <a:headEnd/>
            <a:tailEnd/>
          </a:ln>
        </p:spPr>
        <p:txBody>
          <a:bodyPr wrap="square" lIns="57150" tIns="28575" rIns="57150" bIns="28575">
            <a:spAutoFit/>
          </a:bodyPr>
          <a:lstStyle/>
          <a:p>
            <a:pPr algn="ctr" defTabSz="685853" rtl="1"/>
            <a:r>
              <a:rPr lang="en-US" sz="1200" b="1" dirty="0">
                <a:solidFill>
                  <a:srgbClr val="3397D3">
                    <a:alpha val="99000"/>
                  </a:srgbClr>
                </a:solidFill>
                <a:latin typeface="Segoe UI Light" pitchFamily="34" charset="0"/>
              </a:rPr>
              <a:t>External</a:t>
            </a:r>
          </a:p>
          <a:p>
            <a:pPr algn="ctr" defTabSz="685853" rtl="1"/>
            <a:r>
              <a:rPr lang="en-US" sz="1200" b="1" dirty="0">
                <a:solidFill>
                  <a:srgbClr val="3397D3">
                    <a:alpha val="99000"/>
                  </a:srgbClr>
                </a:solidFill>
                <a:latin typeface="Segoe UI Light" pitchFamily="34" charset="0"/>
              </a:rPr>
              <a:t>customers</a:t>
            </a:r>
          </a:p>
        </p:txBody>
      </p:sp>
      <p:sp>
        <p:nvSpPr>
          <p:cNvPr id="196" name="TextBox 400530"/>
          <p:cNvSpPr txBox="1">
            <a:spLocks noChangeArrowheads="1"/>
          </p:cNvSpPr>
          <p:nvPr/>
        </p:nvSpPr>
        <p:spPr bwMode="auto">
          <a:xfrm>
            <a:off x="7667841" y="3594860"/>
            <a:ext cx="1104160" cy="427040"/>
          </a:xfrm>
          <a:prstGeom prst="rect">
            <a:avLst/>
          </a:prstGeom>
          <a:noFill/>
          <a:ln w="9525">
            <a:noFill/>
            <a:miter lim="800000"/>
            <a:headEnd/>
            <a:tailEnd/>
          </a:ln>
        </p:spPr>
        <p:txBody>
          <a:bodyPr wrap="square" lIns="57150" tIns="28575" rIns="57150" bIns="28575">
            <a:spAutoFit/>
          </a:bodyPr>
          <a:lstStyle/>
          <a:p>
            <a:pPr algn="ctr" defTabSz="685853" rtl="1"/>
            <a:endParaRPr lang="en-US" sz="1200" b="1" dirty="0">
              <a:solidFill>
                <a:srgbClr val="3397D3">
                  <a:alpha val="99000"/>
                </a:srgbClr>
              </a:solidFill>
              <a:latin typeface="Segoe UI Light" pitchFamily="34" charset="0"/>
            </a:endParaRPr>
          </a:p>
          <a:p>
            <a:pPr algn="ctr" defTabSz="685853" rtl="1"/>
            <a:r>
              <a:rPr lang="en-US" sz="1200" b="1" dirty="0">
                <a:solidFill>
                  <a:srgbClr val="3397D3">
                    <a:alpha val="99000"/>
                  </a:srgbClr>
                </a:solidFill>
                <a:latin typeface="Segoe UI Light" pitchFamily="34" charset="0"/>
              </a:rPr>
              <a:t>Partners</a:t>
            </a:r>
          </a:p>
        </p:txBody>
      </p:sp>
      <p:sp>
        <p:nvSpPr>
          <p:cNvPr id="197" name="TextBox 400530"/>
          <p:cNvSpPr txBox="1">
            <a:spLocks noChangeArrowheads="1"/>
          </p:cNvSpPr>
          <p:nvPr/>
        </p:nvSpPr>
        <p:spPr bwMode="auto">
          <a:xfrm>
            <a:off x="5790145" y="4608615"/>
            <a:ext cx="732804" cy="219291"/>
          </a:xfrm>
          <a:prstGeom prst="rect">
            <a:avLst/>
          </a:prstGeom>
          <a:noFill/>
          <a:ln w="9525">
            <a:noFill/>
            <a:miter lim="800000"/>
            <a:headEnd/>
            <a:tailEnd/>
          </a:ln>
        </p:spPr>
        <p:txBody>
          <a:bodyPr wrap="square" lIns="57150" tIns="28575" rIns="57150" bIns="28575">
            <a:spAutoFit/>
          </a:bodyPr>
          <a:lstStyle>
            <a:defPPr>
              <a:defRPr lang="en-US"/>
            </a:defPPr>
            <a:lvl1pPr algn="r" rtl="1">
              <a:defRPr sz="1400" b="1">
                <a:solidFill>
                  <a:schemeClr val="accent1"/>
                </a:solidFill>
                <a:latin typeface="Arial" pitchFamily="34" charset="0"/>
              </a:defRPr>
            </a:lvl1pPr>
          </a:lstStyle>
          <a:p>
            <a:pPr algn="ctr" defTabSz="685853"/>
            <a:r>
              <a:rPr lang="en-US" sz="1050" dirty="0">
                <a:solidFill>
                  <a:srgbClr val="3397D3">
                    <a:alpha val="99000"/>
                  </a:srgbClr>
                </a:solidFill>
                <a:latin typeface="Segoe UI Light" pitchFamily="34" charset="0"/>
              </a:rPr>
              <a:t>Siebel</a:t>
            </a:r>
          </a:p>
        </p:txBody>
      </p:sp>
      <p:cxnSp>
        <p:nvCxnSpPr>
          <p:cNvPr id="198" name="Elbow Connector 197"/>
          <p:cNvCxnSpPr/>
          <p:nvPr/>
        </p:nvCxnSpPr>
        <p:spPr>
          <a:xfrm rot="10800000" flipV="1">
            <a:off x="1656464" y="3069052"/>
            <a:ext cx="1526980" cy="335560"/>
          </a:xfrm>
          <a:prstGeom prst="bentConnector3">
            <a:avLst>
              <a:gd name="adj1" fmla="val 50000"/>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193" idx="0"/>
            <a:endCxn id="170" idx="2"/>
          </p:cNvCxnSpPr>
          <p:nvPr/>
        </p:nvCxnSpPr>
        <p:spPr>
          <a:xfrm rot="5400000" flipH="1" flipV="1">
            <a:off x="4231328" y="2035027"/>
            <a:ext cx="923963" cy="2227"/>
          </a:xfrm>
          <a:prstGeom prst="bentConnector3">
            <a:avLst>
              <a:gd name="adj1" fmla="val 50000"/>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200" name="Elbow Connector 199"/>
          <p:cNvCxnSpPr/>
          <p:nvPr/>
        </p:nvCxnSpPr>
        <p:spPr>
          <a:xfrm rot="10800000">
            <a:off x="1654350" y="1866587"/>
            <a:ext cx="1449773" cy="928622"/>
          </a:xfrm>
          <a:prstGeom prst="bentConnector3">
            <a:avLst>
              <a:gd name="adj1" fmla="val 46873"/>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201" name="Elbow Connector 200"/>
          <p:cNvCxnSpPr/>
          <p:nvPr/>
        </p:nvCxnSpPr>
        <p:spPr>
          <a:xfrm rot="5400000" flipH="1" flipV="1">
            <a:off x="5279249" y="1392938"/>
            <a:ext cx="1789521" cy="342227"/>
          </a:xfrm>
          <a:prstGeom prst="bentConnector3">
            <a:avLst>
              <a:gd name="adj1" fmla="val 50000"/>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202" name="Elbow Connector 201"/>
          <p:cNvCxnSpPr/>
          <p:nvPr/>
        </p:nvCxnSpPr>
        <p:spPr>
          <a:xfrm flipV="1">
            <a:off x="6273270" y="2864279"/>
            <a:ext cx="1452506" cy="1"/>
          </a:xfrm>
          <a:prstGeom prst="bentConnector3">
            <a:avLst>
              <a:gd name="adj1" fmla="val 50000"/>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203" name="Elbow Connector 202"/>
          <p:cNvCxnSpPr/>
          <p:nvPr/>
        </p:nvCxnSpPr>
        <p:spPr>
          <a:xfrm rot="5400000" flipH="1" flipV="1">
            <a:off x="4010778" y="3413049"/>
            <a:ext cx="753233" cy="388003"/>
          </a:xfrm>
          <a:prstGeom prst="bentConnector3">
            <a:avLst>
              <a:gd name="adj1" fmla="val 50000"/>
            </a:avLst>
          </a:prstGeom>
          <a:ln w="25400">
            <a:prstDash val="dash"/>
          </a:ln>
        </p:spPr>
        <p:style>
          <a:lnRef idx="1">
            <a:schemeClr val="accent1"/>
          </a:lnRef>
          <a:fillRef idx="0">
            <a:schemeClr val="accent1"/>
          </a:fillRef>
          <a:effectRef idx="0">
            <a:schemeClr val="accent1"/>
          </a:effectRef>
          <a:fontRef idx="minor">
            <a:schemeClr val="tx1"/>
          </a:fontRef>
        </p:style>
      </p:cxnSp>
      <p:sp>
        <p:nvSpPr>
          <p:cNvPr id="204" name="TextBox 400530"/>
          <p:cNvSpPr txBox="1">
            <a:spLocks noChangeArrowheads="1"/>
          </p:cNvSpPr>
          <p:nvPr/>
        </p:nvSpPr>
        <p:spPr bwMode="auto">
          <a:xfrm>
            <a:off x="4682046" y="4608618"/>
            <a:ext cx="1125855" cy="380873"/>
          </a:xfrm>
          <a:prstGeom prst="rect">
            <a:avLst/>
          </a:prstGeom>
          <a:noFill/>
          <a:ln w="9525">
            <a:noFill/>
            <a:miter lim="800000"/>
            <a:headEnd/>
            <a:tailEnd/>
          </a:ln>
        </p:spPr>
        <p:txBody>
          <a:bodyPr wrap="square" lIns="57150" tIns="28575" rIns="57150" bIns="28575">
            <a:spAutoFit/>
          </a:bodyPr>
          <a:lstStyle/>
          <a:p>
            <a:pPr algn="ctr" defTabSz="685853" rtl="1"/>
            <a:r>
              <a:rPr lang="en-US" sz="1050" b="1" dirty="0">
                <a:solidFill>
                  <a:srgbClr val="3397D3">
                    <a:alpha val="99000"/>
                  </a:srgbClr>
                </a:solidFill>
                <a:latin typeface="Segoe UI Light" pitchFamily="34" charset="0"/>
              </a:rPr>
              <a:t>IBM</a:t>
            </a:r>
            <a:br>
              <a:rPr lang="en-US" sz="1050" b="1" dirty="0">
                <a:solidFill>
                  <a:srgbClr val="3397D3">
                    <a:alpha val="99000"/>
                  </a:srgbClr>
                </a:solidFill>
                <a:latin typeface="Segoe UI Light" pitchFamily="34" charset="0"/>
              </a:rPr>
            </a:br>
            <a:r>
              <a:rPr lang="en-US" sz="1050" b="1" dirty="0">
                <a:solidFill>
                  <a:srgbClr val="3397D3">
                    <a:alpha val="99000"/>
                  </a:srgbClr>
                </a:solidFill>
                <a:latin typeface="Segoe UI Light" pitchFamily="34" charset="0"/>
              </a:rPr>
              <a:t>Mainframe</a:t>
            </a:r>
          </a:p>
        </p:txBody>
      </p:sp>
      <p:cxnSp>
        <p:nvCxnSpPr>
          <p:cNvPr id="205" name="Elbow Connector 204"/>
          <p:cNvCxnSpPr/>
          <p:nvPr/>
        </p:nvCxnSpPr>
        <p:spPr>
          <a:xfrm rot="5400000" flipH="1" flipV="1">
            <a:off x="3047537" y="3391471"/>
            <a:ext cx="717968" cy="466442"/>
          </a:xfrm>
          <a:prstGeom prst="bentConnector3">
            <a:avLst>
              <a:gd name="adj1" fmla="val 50000"/>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rot="16200000" flipH="1">
            <a:off x="4634453" y="3388514"/>
            <a:ext cx="717967" cy="472336"/>
          </a:xfrm>
          <a:prstGeom prst="bentConnector3">
            <a:avLst>
              <a:gd name="adj1" fmla="val 50000"/>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207" name="Elbow Connector 206"/>
          <p:cNvCxnSpPr/>
          <p:nvPr/>
        </p:nvCxnSpPr>
        <p:spPr>
          <a:xfrm rot="16200000" flipH="1">
            <a:off x="5535868" y="3416094"/>
            <a:ext cx="717968" cy="417177"/>
          </a:xfrm>
          <a:prstGeom prst="bentConnector3">
            <a:avLst>
              <a:gd name="adj1" fmla="val 50000"/>
            </a:avLst>
          </a:prstGeom>
          <a:ln w="25400">
            <a:prstDash val="dash"/>
          </a:ln>
        </p:spPr>
        <p:style>
          <a:lnRef idx="1">
            <a:schemeClr val="accent1"/>
          </a:lnRef>
          <a:fillRef idx="0">
            <a:schemeClr val="accent1"/>
          </a:fillRef>
          <a:effectRef idx="0">
            <a:schemeClr val="accent1"/>
          </a:effectRef>
          <a:fontRef idx="minor">
            <a:schemeClr val="tx1"/>
          </a:fontRef>
        </p:style>
      </p:cxnSp>
      <p:sp>
        <p:nvSpPr>
          <p:cNvPr id="208" name="Freeform 128"/>
          <p:cNvSpPr>
            <a:spLocks noChangeAspect="1"/>
          </p:cNvSpPr>
          <p:nvPr/>
        </p:nvSpPr>
        <p:spPr bwMode="black">
          <a:xfrm>
            <a:off x="6014751" y="64486"/>
            <a:ext cx="1015935" cy="56121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2">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9" name="Freeform 156"/>
          <p:cNvSpPr>
            <a:spLocks noEditPoints="1"/>
          </p:cNvSpPr>
          <p:nvPr/>
        </p:nvSpPr>
        <p:spPr bwMode="black">
          <a:xfrm>
            <a:off x="843274" y="1565525"/>
            <a:ext cx="669707" cy="647614"/>
          </a:xfrm>
          <a:custGeom>
            <a:avLst/>
            <a:gdLst>
              <a:gd name="T0" fmla="*/ 1291 w 1453"/>
              <a:gd name="T1" fmla="*/ 807 h 1407"/>
              <a:gd name="T2" fmla="*/ 867 w 1453"/>
              <a:gd name="T3" fmla="*/ 807 h 1407"/>
              <a:gd name="T4" fmla="*/ 1033 w 1453"/>
              <a:gd name="T5" fmla="*/ 1198 h 1407"/>
              <a:gd name="T6" fmla="*/ 1291 w 1453"/>
              <a:gd name="T7" fmla="*/ 807 h 1407"/>
              <a:gd name="T8" fmla="*/ 704 w 1453"/>
              <a:gd name="T9" fmla="*/ 0 h 1407"/>
              <a:gd name="T10" fmla="*/ 1405 w 1453"/>
              <a:gd name="T11" fmla="*/ 651 h 1407"/>
              <a:gd name="T12" fmla="*/ 1453 w 1453"/>
              <a:gd name="T13" fmla="*/ 651 h 1407"/>
              <a:gd name="T14" fmla="*/ 1453 w 1453"/>
              <a:gd name="T15" fmla="*/ 729 h 1407"/>
              <a:gd name="T16" fmla="*/ 953 w 1453"/>
              <a:gd name="T17" fmla="*/ 1407 h 1407"/>
              <a:gd name="T18" fmla="*/ 935 w 1453"/>
              <a:gd name="T19" fmla="*/ 1366 h 1407"/>
              <a:gd name="T20" fmla="*/ 704 w 1453"/>
              <a:gd name="T21" fmla="*/ 1407 h 1407"/>
              <a:gd name="T22" fmla="*/ 0 w 1453"/>
              <a:gd name="T23" fmla="*/ 703 h 1407"/>
              <a:gd name="T24" fmla="*/ 704 w 1453"/>
              <a:gd name="T25" fmla="*/ 0 h 1407"/>
              <a:gd name="T26" fmla="*/ 1249 w 1453"/>
              <a:gd name="T27" fmla="*/ 651 h 1407"/>
              <a:gd name="T28" fmla="*/ 704 w 1453"/>
              <a:gd name="T29" fmla="*/ 156 h 1407"/>
              <a:gd name="T30" fmla="*/ 156 w 1453"/>
              <a:gd name="T31" fmla="*/ 703 h 1407"/>
              <a:gd name="T32" fmla="*/ 704 w 1453"/>
              <a:gd name="T33" fmla="*/ 1251 h 1407"/>
              <a:gd name="T34" fmla="*/ 875 w 1453"/>
              <a:gd name="T35" fmla="*/ 1224 h 1407"/>
              <a:gd name="T36" fmla="*/ 631 w 1453"/>
              <a:gd name="T37" fmla="*/ 651 h 1407"/>
              <a:gd name="T38" fmla="*/ 1249 w 1453"/>
              <a:gd name="T39" fmla="*/ 651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53" h="1407">
                <a:moveTo>
                  <a:pt x="1291" y="807"/>
                </a:moveTo>
                <a:cubicBezTo>
                  <a:pt x="867" y="807"/>
                  <a:pt x="867" y="807"/>
                  <a:pt x="867" y="807"/>
                </a:cubicBezTo>
                <a:cubicBezTo>
                  <a:pt x="1033" y="1198"/>
                  <a:pt x="1033" y="1198"/>
                  <a:pt x="1033" y="1198"/>
                </a:cubicBezTo>
                <a:cubicBezTo>
                  <a:pt x="1170" y="1114"/>
                  <a:pt x="1268" y="973"/>
                  <a:pt x="1291" y="807"/>
                </a:cubicBezTo>
                <a:close/>
                <a:moveTo>
                  <a:pt x="704" y="0"/>
                </a:moveTo>
                <a:cubicBezTo>
                  <a:pt x="1075" y="0"/>
                  <a:pt x="1379" y="287"/>
                  <a:pt x="1405" y="651"/>
                </a:cubicBezTo>
                <a:cubicBezTo>
                  <a:pt x="1453" y="651"/>
                  <a:pt x="1453" y="651"/>
                  <a:pt x="1453" y="651"/>
                </a:cubicBezTo>
                <a:cubicBezTo>
                  <a:pt x="1453" y="729"/>
                  <a:pt x="1453" y="729"/>
                  <a:pt x="1453" y="729"/>
                </a:cubicBezTo>
                <a:cubicBezTo>
                  <a:pt x="1453" y="1070"/>
                  <a:pt x="1245" y="1283"/>
                  <a:pt x="953" y="1407"/>
                </a:cubicBezTo>
                <a:cubicBezTo>
                  <a:pt x="935" y="1366"/>
                  <a:pt x="935" y="1366"/>
                  <a:pt x="935" y="1366"/>
                </a:cubicBezTo>
                <a:cubicBezTo>
                  <a:pt x="864" y="1392"/>
                  <a:pt x="792" y="1407"/>
                  <a:pt x="704" y="1407"/>
                </a:cubicBezTo>
                <a:cubicBezTo>
                  <a:pt x="315" y="1407"/>
                  <a:pt x="0" y="1092"/>
                  <a:pt x="0" y="703"/>
                </a:cubicBezTo>
                <a:cubicBezTo>
                  <a:pt x="0" y="315"/>
                  <a:pt x="315" y="0"/>
                  <a:pt x="704" y="0"/>
                </a:cubicBezTo>
                <a:close/>
                <a:moveTo>
                  <a:pt x="1249" y="651"/>
                </a:moveTo>
                <a:cubicBezTo>
                  <a:pt x="1223" y="373"/>
                  <a:pt x="989" y="156"/>
                  <a:pt x="704" y="156"/>
                </a:cubicBezTo>
                <a:cubicBezTo>
                  <a:pt x="401" y="156"/>
                  <a:pt x="156" y="401"/>
                  <a:pt x="156" y="703"/>
                </a:cubicBezTo>
                <a:cubicBezTo>
                  <a:pt x="156" y="1006"/>
                  <a:pt x="401" y="1251"/>
                  <a:pt x="704" y="1251"/>
                </a:cubicBezTo>
                <a:cubicBezTo>
                  <a:pt x="763" y="1251"/>
                  <a:pt x="821" y="1242"/>
                  <a:pt x="875" y="1224"/>
                </a:cubicBezTo>
                <a:cubicBezTo>
                  <a:pt x="631" y="651"/>
                  <a:pt x="631" y="651"/>
                  <a:pt x="631" y="651"/>
                </a:cubicBezTo>
                <a:cubicBezTo>
                  <a:pt x="1249" y="651"/>
                  <a:pt x="1249" y="651"/>
                  <a:pt x="1249" y="651"/>
                </a:cubicBezTo>
                <a:close/>
              </a:path>
            </a:pathLst>
          </a:custGeom>
          <a:solidFill>
            <a:schemeClr val="bg2">
              <a:lumMod val="75000"/>
            </a:schemeClr>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10" name="Freeform 24"/>
          <p:cNvSpPr>
            <a:spLocks noEditPoints="1"/>
          </p:cNvSpPr>
          <p:nvPr/>
        </p:nvSpPr>
        <p:spPr bwMode="black">
          <a:xfrm>
            <a:off x="741554" y="3144273"/>
            <a:ext cx="821784" cy="63474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bg2">
              <a:lumMod val="75000"/>
            </a:schemeClr>
          </a:solidFill>
          <a:ln>
            <a:noFill/>
          </a:ln>
          <a:extLst/>
        </p:spPr>
        <p:txBody>
          <a:bodyPr vert="horz" wrap="square" lIns="91440" tIns="45720" rIns="91440" bIns="45720" numCol="1" anchor="t" anchorCtr="0" compatLnSpc="1">
            <a:prstTxWarp prst="textNoShape">
              <a:avLst/>
            </a:prstTxWarp>
          </a:bodyPr>
          <a:lstStyle/>
          <a:p>
            <a:endParaRPr lang="en-US" b="1">
              <a:latin typeface="Segoe UI Light" pitchFamily="34" charset="0"/>
            </a:endParaRPr>
          </a:p>
        </p:txBody>
      </p:sp>
      <p:sp>
        <p:nvSpPr>
          <p:cNvPr id="211" name="Freeform 33"/>
          <p:cNvSpPr>
            <a:spLocks noEditPoints="1"/>
          </p:cNvSpPr>
          <p:nvPr/>
        </p:nvSpPr>
        <p:spPr bwMode="black">
          <a:xfrm>
            <a:off x="3838333" y="4112944"/>
            <a:ext cx="654686" cy="423492"/>
          </a:xfrm>
          <a:custGeom>
            <a:avLst/>
            <a:gdLst>
              <a:gd name="T0" fmla="*/ 517 w 521"/>
              <a:gd name="T1" fmla="*/ 52 h 313"/>
              <a:gd name="T2" fmla="*/ 394 w 521"/>
              <a:gd name="T3" fmla="*/ 52 h 313"/>
              <a:gd name="T4" fmla="*/ 391 w 521"/>
              <a:gd name="T5" fmla="*/ 55 h 313"/>
              <a:gd name="T6" fmla="*/ 391 w 521"/>
              <a:gd name="T7" fmla="*/ 106 h 313"/>
              <a:gd name="T8" fmla="*/ 391 w 521"/>
              <a:gd name="T9" fmla="*/ 110 h 313"/>
              <a:gd name="T10" fmla="*/ 391 w 521"/>
              <a:gd name="T11" fmla="*/ 310 h 313"/>
              <a:gd name="T12" fmla="*/ 394 w 521"/>
              <a:gd name="T13" fmla="*/ 313 h 313"/>
              <a:gd name="T14" fmla="*/ 517 w 521"/>
              <a:gd name="T15" fmla="*/ 313 h 313"/>
              <a:gd name="T16" fmla="*/ 521 w 521"/>
              <a:gd name="T17" fmla="*/ 310 h 313"/>
              <a:gd name="T18" fmla="*/ 521 w 521"/>
              <a:gd name="T19" fmla="*/ 110 h 313"/>
              <a:gd name="T20" fmla="*/ 521 w 521"/>
              <a:gd name="T21" fmla="*/ 106 h 313"/>
              <a:gd name="T22" fmla="*/ 521 w 521"/>
              <a:gd name="T23" fmla="*/ 55 h 313"/>
              <a:gd name="T24" fmla="*/ 517 w 521"/>
              <a:gd name="T25" fmla="*/ 52 h 313"/>
              <a:gd name="T26" fmla="*/ 407 w 521"/>
              <a:gd name="T27" fmla="*/ 92 h 313"/>
              <a:gd name="T28" fmla="*/ 407 w 521"/>
              <a:gd name="T29" fmla="*/ 80 h 313"/>
              <a:gd name="T30" fmla="*/ 410 w 521"/>
              <a:gd name="T31" fmla="*/ 76 h 313"/>
              <a:gd name="T32" fmla="*/ 502 w 521"/>
              <a:gd name="T33" fmla="*/ 76 h 313"/>
              <a:gd name="T34" fmla="*/ 505 w 521"/>
              <a:gd name="T35" fmla="*/ 80 h 313"/>
              <a:gd name="T36" fmla="*/ 505 w 521"/>
              <a:gd name="T37" fmla="*/ 92 h 313"/>
              <a:gd name="T38" fmla="*/ 502 w 521"/>
              <a:gd name="T39" fmla="*/ 95 h 313"/>
              <a:gd name="T40" fmla="*/ 410 w 521"/>
              <a:gd name="T41" fmla="*/ 95 h 313"/>
              <a:gd name="T42" fmla="*/ 407 w 521"/>
              <a:gd name="T43" fmla="*/ 92 h 313"/>
              <a:gd name="T44" fmla="*/ 494 w 521"/>
              <a:gd name="T45" fmla="*/ 175 h 313"/>
              <a:gd name="T46" fmla="*/ 486 w 521"/>
              <a:gd name="T47" fmla="*/ 166 h 313"/>
              <a:gd name="T48" fmla="*/ 494 w 521"/>
              <a:gd name="T49" fmla="*/ 158 h 313"/>
              <a:gd name="T50" fmla="*/ 504 w 521"/>
              <a:gd name="T51" fmla="*/ 166 h 313"/>
              <a:gd name="T52" fmla="*/ 494 w 521"/>
              <a:gd name="T53" fmla="*/ 175 h 313"/>
              <a:gd name="T54" fmla="*/ 494 w 521"/>
              <a:gd name="T55" fmla="*/ 146 h 313"/>
              <a:gd name="T56" fmla="*/ 483 w 521"/>
              <a:gd name="T57" fmla="*/ 134 h 313"/>
              <a:gd name="T58" fmla="*/ 494 w 521"/>
              <a:gd name="T59" fmla="*/ 123 h 313"/>
              <a:gd name="T60" fmla="*/ 507 w 521"/>
              <a:gd name="T61" fmla="*/ 134 h 313"/>
              <a:gd name="T62" fmla="*/ 494 w 521"/>
              <a:gd name="T63" fmla="*/ 146 h 313"/>
              <a:gd name="T64" fmla="*/ 358 w 521"/>
              <a:gd name="T65" fmla="*/ 0 h 313"/>
              <a:gd name="T66" fmla="*/ 12 w 521"/>
              <a:gd name="T67" fmla="*/ 0 h 313"/>
              <a:gd name="T68" fmla="*/ 0 w 521"/>
              <a:gd name="T69" fmla="*/ 11 h 313"/>
              <a:gd name="T70" fmla="*/ 0 w 521"/>
              <a:gd name="T71" fmla="*/ 260 h 313"/>
              <a:gd name="T72" fmla="*/ 12 w 521"/>
              <a:gd name="T73" fmla="*/ 271 h 313"/>
              <a:gd name="T74" fmla="*/ 126 w 521"/>
              <a:gd name="T75" fmla="*/ 271 h 313"/>
              <a:gd name="T76" fmla="*/ 126 w 521"/>
              <a:gd name="T77" fmla="*/ 289 h 313"/>
              <a:gd name="T78" fmla="*/ 101 w 521"/>
              <a:gd name="T79" fmla="*/ 313 h 313"/>
              <a:gd name="T80" fmla="*/ 275 w 521"/>
              <a:gd name="T81" fmla="*/ 313 h 313"/>
              <a:gd name="T82" fmla="*/ 251 w 521"/>
              <a:gd name="T83" fmla="*/ 289 h 313"/>
              <a:gd name="T84" fmla="*/ 251 w 521"/>
              <a:gd name="T85" fmla="*/ 271 h 313"/>
              <a:gd name="T86" fmla="*/ 358 w 521"/>
              <a:gd name="T87" fmla="*/ 271 h 313"/>
              <a:gd name="T88" fmla="*/ 369 w 521"/>
              <a:gd name="T89" fmla="*/ 260 h 313"/>
              <a:gd name="T90" fmla="*/ 369 w 521"/>
              <a:gd name="T91" fmla="*/ 11 h 313"/>
              <a:gd name="T92" fmla="*/ 358 w 521"/>
              <a:gd name="T93" fmla="*/ 0 h 313"/>
              <a:gd name="T94" fmla="*/ 348 w 521"/>
              <a:gd name="T95" fmla="*/ 241 h 313"/>
              <a:gd name="T96" fmla="*/ 338 w 521"/>
              <a:gd name="T97" fmla="*/ 251 h 313"/>
              <a:gd name="T98" fmla="*/ 32 w 521"/>
              <a:gd name="T99" fmla="*/ 251 h 313"/>
              <a:gd name="T100" fmla="*/ 22 w 521"/>
              <a:gd name="T101" fmla="*/ 241 h 313"/>
              <a:gd name="T102" fmla="*/ 22 w 521"/>
              <a:gd name="T103" fmla="*/ 30 h 313"/>
              <a:gd name="T104" fmla="*/ 32 w 521"/>
              <a:gd name="T105" fmla="*/ 20 h 313"/>
              <a:gd name="T106" fmla="*/ 338 w 521"/>
              <a:gd name="T107" fmla="*/ 20 h 313"/>
              <a:gd name="T108" fmla="*/ 348 w 521"/>
              <a:gd name="T109" fmla="*/ 30 h 313"/>
              <a:gd name="T110" fmla="*/ 348 w 521"/>
              <a:gd name="T111" fmla="*/ 241 h 313"/>
              <a:gd name="T112" fmla="*/ 348 w 521"/>
              <a:gd name="T113" fmla="*/ 241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1" h="313">
                <a:moveTo>
                  <a:pt x="517" y="52"/>
                </a:moveTo>
                <a:cubicBezTo>
                  <a:pt x="394" y="52"/>
                  <a:pt x="394" y="52"/>
                  <a:pt x="394" y="52"/>
                </a:cubicBezTo>
                <a:cubicBezTo>
                  <a:pt x="393" y="52"/>
                  <a:pt x="391" y="53"/>
                  <a:pt x="391" y="55"/>
                </a:cubicBezTo>
                <a:cubicBezTo>
                  <a:pt x="391" y="106"/>
                  <a:pt x="391" y="106"/>
                  <a:pt x="391" y="106"/>
                </a:cubicBezTo>
                <a:cubicBezTo>
                  <a:pt x="391" y="110"/>
                  <a:pt x="391" y="110"/>
                  <a:pt x="391" y="110"/>
                </a:cubicBezTo>
                <a:cubicBezTo>
                  <a:pt x="391" y="310"/>
                  <a:pt x="391" y="310"/>
                  <a:pt x="391" y="310"/>
                </a:cubicBezTo>
                <a:cubicBezTo>
                  <a:pt x="391" y="312"/>
                  <a:pt x="393" y="313"/>
                  <a:pt x="394" y="313"/>
                </a:cubicBezTo>
                <a:cubicBezTo>
                  <a:pt x="517" y="313"/>
                  <a:pt x="517" y="313"/>
                  <a:pt x="517" y="313"/>
                </a:cubicBezTo>
                <a:cubicBezTo>
                  <a:pt x="519" y="313"/>
                  <a:pt x="521" y="312"/>
                  <a:pt x="521" y="310"/>
                </a:cubicBezTo>
                <a:cubicBezTo>
                  <a:pt x="521" y="110"/>
                  <a:pt x="521" y="110"/>
                  <a:pt x="521" y="110"/>
                </a:cubicBezTo>
                <a:cubicBezTo>
                  <a:pt x="521" y="106"/>
                  <a:pt x="521" y="106"/>
                  <a:pt x="521" y="106"/>
                </a:cubicBezTo>
                <a:cubicBezTo>
                  <a:pt x="521" y="55"/>
                  <a:pt x="521" y="55"/>
                  <a:pt x="521" y="55"/>
                </a:cubicBezTo>
                <a:cubicBezTo>
                  <a:pt x="521" y="53"/>
                  <a:pt x="519" y="52"/>
                  <a:pt x="517" y="52"/>
                </a:cubicBezTo>
                <a:close/>
                <a:moveTo>
                  <a:pt x="407" y="92"/>
                </a:moveTo>
                <a:cubicBezTo>
                  <a:pt x="407" y="80"/>
                  <a:pt x="407" y="80"/>
                  <a:pt x="407" y="80"/>
                </a:cubicBezTo>
                <a:cubicBezTo>
                  <a:pt x="407" y="78"/>
                  <a:pt x="408" y="76"/>
                  <a:pt x="410" y="76"/>
                </a:cubicBezTo>
                <a:cubicBezTo>
                  <a:pt x="502" y="76"/>
                  <a:pt x="502" y="76"/>
                  <a:pt x="502" y="76"/>
                </a:cubicBezTo>
                <a:cubicBezTo>
                  <a:pt x="504" y="76"/>
                  <a:pt x="505" y="78"/>
                  <a:pt x="505" y="80"/>
                </a:cubicBezTo>
                <a:cubicBezTo>
                  <a:pt x="505" y="92"/>
                  <a:pt x="505" y="92"/>
                  <a:pt x="505" y="92"/>
                </a:cubicBezTo>
                <a:cubicBezTo>
                  <a:pt x="505" y="94"/>
                  <a:pt x="504" y="95"/>
                  <a:pt x="502" y="95"/>
                </a:cubicBezTo>
                <a:cubicBezTo>
                  <a:pt x="410" y="95"/>
                  <a:pt x="410" y="95"/>
                  <a:pt x="410" y="95"/>
                </a:cubicBezTo>
                <a:cubicBezTo>
                  <a:pt x="408" y="95"/>
                  <a:pt x="407" y="94"/>
                  <a:pt x="407" y="92"/>
                </a:cubicBezTo>
                <a:close/>
                <a:moveTo>
                  <a:pt x="494" y="175"/>
                </a:moveTo>
                <a:cubicBezTo>
                  <a:pt x="490" y="175"/>
                  <a:pt x="486" y="171"/>
                  <a:pt x="486" y="166"/>
                </a:cubicBezTo>
                <a:cubicBezTo>
                  <a:pt x="486" y="162"/>
                  <a:pt x="490" y="158"/>
                  <a:pt x="494" y="158"/>
                </a:cubicBezTo>
                <a:cubicBezTo>
                  <a:pt x="499" y="158"/>
                  <a:pt x="504" y="162"/>
                  <a:pt x="504" y="166"/>
                </a:cubicBezTo>
                <a:cubicBezTo>
                  <a:pt x="504" y="171"/>
                  <a:pt x="499" y="175"/>
                  <a:pt x="494" y="175"/>
                </a:cubicBezTo>
                <a:close/>
                <a:moveTo>
                  <a:pt x="494" y="146"/>
                </a:moveTo>
                <a:cubicBezTo>
                  <a:pt x="488" y="146"/>
                  <a:pt x="483" y="141"/>
                  <a:pt x="483" y="134"/>
                </a:cubicBezTo>
                <a:cubicBezTo>
                  <a:pt x="483" y="128"/>
                  <a:pt x="488" y="123"/>
                  <a:pt x="494" y="123"/>
                </a:cubicBezTo>
                <a:cubicBezTo>
                  <a:pt x="501" y="123"/>
                  <a:pt x="507" y="128"/>
                  <a:pt x="507" y="134"/>
                </a:cubicBezTo>
                <a:cubicBezTo>
                  <a:pt x="507" y="141"/>
                  <a:pt x="501" y="146"/>
                  <a:pt x="494" y="146"/>
                </a:cubicBezTo>
                <a:close/>
                <a:moveTo>
                  <a:pt x="358" y="0"/>
                </a:moveTo>
                <a:cubicBezTo>
                  <a:pt x="12" y="0"/>
                  <a:pt x="12" y="0"/>
                  <a:pt x="12" y="0"/>
                </a:cubicBezTo>
                <a:cubicBezTo>
                  <a:pt x="6" y="0"/>
                  <a:pt x="0" y="5"/>
                  <a:pt x="0" y="11"/>
                </a:cubicBezTo>
                <a:cubicBezTo>
                  <a:pt x="0" y="260"/>
                  <a:pt x="0" y="260"/>
                  <a:pt x="0" y="260"/>
                </a:cubicBezTo>
                <a:cubicBezTo>
                  <a:pt x="0" y="266"/>
                  <a:pt x="6" y="271"/>
                  <a:pt x="12" y="271"/>
                </a:cubicBezTo>
                <a:cubicBezTo>
                  <a:pt x="126" y="271"/>
                  <a:pt x="126" y="271"/>
                  <a:pt x="126" y="271"/>
                </a:cubicBezTo>
                <a:cubicBezTo>
                  <a:pt x="126" y="289"/>
                  <a:pt x="126" y="289"/>
                  <a:pt x="126" y="289"/>
                </a:cubicBezTo>
                <a:cubicBezTo>
                  <a:pt x="101" y="313"/>
                  <a:pt x="101" y="313"/>
                  <a:pt x="101" y="313"/>
                </a:cubicBezTo>
                <a:cubicBezTo>
                  <a:pt x="275" y="313"/>
                  <a:pt x="275" y="313"/>
                  <a:pt x="275" y="313"/>
                </a:cubicBezTo>
                <a:cubicBezTo>
                  <a:pt x="251" y="289"/>
                  <a:pt x="251" y="289"/>
                  <a:pt x="251" y="289"/>
                </a:cubicBezTo>
                <a:cubicBezTo>
                  <a:pt x="251" y="271"/>
                  <a:pt x="251" y="271"/>
                  <a:pt x="251" y="271"/>
                </a:cubicBezTo>
                <a:cubicBezTo>
                  <a:pt x="358" y="271"/>
                  <a:pt x="358" y="271"/>
                  <a:pt x="358" y="271"/>
                </a:cubicBezTo>
                <a:cubicBezTo>
                  <a:pt x="364" y="271"/>
                  <a:pt x="369" y="266"/>
                  <a:pt x="369" y="260"/>
                </a:cubicBezTo>
                <a:cubicBezTo>
                  <a:pt x="369" y="11"/>
                  <a:pt x="369" y="11"/>
                  <a:pt x="369" y="11"/>
                </a:cubicBezTo>
                <a:cubicBezTo>
                  <a:pt x="369" y="5"/>
                  <a:pt x="364" y="0"/>
                  <a:pt x="358" y="0"/>
                </a:cubicBezTo>
                <a:close/>
                <a:moveTo>
                  <a:pt x="348" y="241"/>
                </a:moveTo>
                <a:cubicBezTo>
                  <a:pt x="348" y="247"/>
                  <a:pt x="344" y="251"/>
                  <a:pt x="338" y="251"/>
                </a:cubicBezTo>
                <a:cubicBezTo>
                  <a:pt x="32" y="251"/>
                  <a:pt x="32" y="251"/>
                  <a:pt x="32" y="251"/>
                </a:cubicBezTo>
                <a:cubicBezTo>
                  <a:pt x="26" y="251"/>
                  <a:pt x="22" y="247"/>
                  <a:pt x="22" y="241"/>
                </a:cubicBezTo>
                <a:cubicBezTo>
                  <a:pt x="22" y="30"/>
                  <a:pt x="22" y="30"/>
                  <a:pt x="22" y="30"/>
                </a:cubicBezTo>
                <a:cubicBezTo>
                  <a:pt x="22" y="24"/>
                  <a:pt x="26" y="20"/>
                  <a:pt x="32" y="20"/>
                </a:cubicBezTo>
                <a:cubicBezTo>
                  <a:pt x="338" y="20"/>
                  <a:pt x="338" y="20"/>
                  <a:pt x="338" y="20"/>
                </a:cubicBezTo>
                <a:cubicBezTo>
                  <a:pt x="344" y="20"/>
                  <a:pt x="348" y="24"/>
                  <a:pt x="348" y="30"/>
                </a:cubicBezTo>
                <a:cubicBezTo>
                  <a:pt x="348" y="241"/>
                  <a:pt x="348" y="241"/>
                  <a:pt x="348" y="241"/>
                </a:cubicBezTo>
                <a:cubicBezTo>
                  <a:pt x="348" y="241"/>
                  <a:pt x="348" y="241"/>
                  <a:pt x="348" y="241"/>
                </a:cubicBezTo>
                <a:close/>
              </a:path>
            </a:pathLst>
          </a:custGeom>
          <a:solidFill>
            <a:schemeClr val="bg2">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2" name="Freeform 22"/>
          <p:cNvSpPr>
            <a:spLocks noEditPoints="1"/>
          </p:cNvSpPr>
          <p:nvPr/>
        </p:nvSpPr>
        <p:spPr bwMode="auto">
          <a:xfrm flipH="1">
            <a:off x="2988225" y="4140596"/>
            <a:ext cx="344689" cy="403064"/>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6"/>
          <p:cNvSpPr>
            <a:spLocks noChangeAspect="1" noEditPoints="1"/>
          </p:cNvSpPr>
          <p:nvPr/>
        </p:nvSpPr>
        <p:spPr bwMode="auto">
          <a:xfrm>
            <a:off x="5068348" y="4115741"/>
            <a:ext cx="344262" cy="45244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14" name="Group 213"/>
          <p:cNvGrpSpPr/>
          <p:nvPr/>
        </p:nvGrpSpPr>
        <p:grpSpPr>
          <a:xfrm>
            <a:off x="3013080" y="764875"/>
            <a:ext cx="834800" cy="679148"/>
            <a:chOff x="398936" y="4906597"/>
            <a:chExt cx="721231" cy="586753"/>
          </a:xfrm>
          <a:solidFill>
            <a:schemeClr val="bg2">
              <a:lumMod val="75000"/>
            </a:schemeClr>
          </a:solidFill>
        </p:grpSpPr>
        <p:sp>
          <p:nvSpPr>
            <p:cNvPr id="215" name="Freeform 86"/>
            <p:cNvSpPr>
              <a:spLocks noEditPoints="1"/>
            </p:cNvSpPr>
            <p:nvPr/>
          </p:nvSpPr>
          <p:spPr bwMode="black">
            <a:xfrm>
              <a:off x="398936" y="4963823"/>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6" name="Oval 87"/>
            <p:cNvSpPr>
              <a:spLocks noChangeArrowheads="1"/>
            </p:cNvSpPr>
            <p:nvPr/>
          </p:nvSpPr>
          <p:spPr bwMode="black">
            <a:xfrm>
              <a:off x="613397" y="5188910"/>
              <a:ext cx="97691" cy="976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7" name="Freeform 88"/>
            <p:cNvSpPr>
              <a:spLocks noEditPoints="1"/>
            </p:cNvSpPr>
            <p:nvPr/>
          </p:nvSpPr>
          <p:spPr bwMode="black">
            <a:xfrm>
              <a:off x="853044" y="4906597"/>
              <a:ext cx="267123" cy="28765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218" name="Freeform 6"/>
          <p:cNvSpPr>
            <a:spLocks noChangeAspect="1" noEditPoints="1"/>
          </p:cNvSpPr>
          <p:nvPr/>
        </p:nvSpPr>
        <p:spPr bwMode="auto">
          <a:xfrm>
            <a:off x="5989864" y="4115741"/>
            <a:ext cx="344262" cy="45244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33"/>
          <p:cNvSpPr>
            <a:spLocks noEditPoints="1"/>
          </p:cNvSpPr>
          <p:nvPr/>
        </p:nvSpPr>
        <p:spPr bwMode="black">
          <a:xfrm>
            <a:off x="8098908" y="2344726"/>
            <a:ext cx="527146" cy="340991"/>
          </a:xfrm>
          <a:custGeom>
            <a:avLst/>
            <a:gdLst>
              <a:gd name="T0" fmla="*/ 517 w 521"/>
              <a:gd name="T1" fmla="*/ 52 h 313"/>
              <a:gd name="T2" fmla="*/ 394 w 521"/>
              <a:gd name="T3" fmla="*/ 52 h 313"/>
              <a:gd name="T4" fmla="*/ 391 w 521"/>
              <a:gd name="T5" fmla="*/ 55 h 313"/>
              <a:gd name="T6" fmla="*/ 391 w 521"/>
              <a:gd name="T7" fmla="*/ 106 h 313"/>
              <a:gd name="T8" fmla="*/ 391 w 521"/>
              <a:gd name="T9" fmla="*/ 110 h 313"/>
              <a:gd name="T10" fmla="*/ 391 w 521"/>
              <a:gd name="T11" fmla="*/ 310 h 313"/>
              <a:gd name="T12" fmla="*/ 394 w 521"/>
              <a:gd name="T13" fmla="*/ 313 h 313"/>
              <a:gd name="T14" fmla="*/ 517 w 521"/>
              <a:gd name="T15" fmla="*/ 313 h 313"/>
              <a:gd name="T16" fmla="*/ 521 w 521"/>
              <a:gd name="T17" fmla="*/ 310 h 313"/>
              <a:gd name="T18" fmla="*/ 521 w 521"/>
              <a:gd name="T19" fmla="*/ 110 h 313"/>
              <a:gd name="T20" fmla="*/ 521 w 521"/>
              <a:gd name="T21" fmla="*/ 106 h 313"/>
              <a:gd name="T22" fmla="*/ 521 w 521"/>
              <a:gd name="T23" fmla="*/ 55 h 313"/>
              <a:gd name="T24" fmla="*/ 517 w 521"/>
              <a:gd name="T25" fmla="*/ 52 h 313"/>
              <a:gd name="T26" fmla="*/ 407 w 521"/>
              <a:gd name="T27" fmla="*/ 92 h 313"/>
              <a:gd name="T28" fmla="*/ 407 w 521"/>
              <a:gd name="T29" fmla="*/ 80 h 313"/>
              <a:gd name="T30" fmla="*/ 410 w 521"/>
              <a:gd name="T31" fmla="*/ 76 h 313"/>
              <a:gd name="T32" fmla="*/ 502 w 521"/>
              <a:gd name="T33" fmla="*/ 76 h 313"/>
              <a:gd name="T34" fmla="*/ 505 w 521"/>
              <a:gd name="T35" fmla="*/ 80 h 313"/>
              <a:gd name="T36" fmla="*/ 505 w 521"/>
              <a:gd name="T37" fmla="*/ 92 h 313"/>
              <a:gd name="T38" fmla="*/ 502 w 521"/>
              <a:gd name="T39" fmla="*/ 95 h 313"/>
              <a:gd name="T40" fmla="*/ 410 w 521"/>
              <a:gd name="T41" fmla="*/ 95 h 313"/>
              <a:gd name="T42" fmla="*/ 407 w 521"/>
              <a:gd name="T43" fmla="*/ 92 h 313"/>
              <a:gd name="T44" fmla="*/ 494 w 521"/>
              <a:gd name="T45" fmla="*/ 175 h 313"/>
              <a:gd name="T46" fmla="*/ 486 w 521"/>
              <a:gd name="T47" fmla="*/ 166 h 313"/>
              <a:gd name="T48" fmla="*/ 494 w 521"/>
              <a:gd name="T49" fmla="*/ 158 h 313"/>
              <a:gd name="T50" fmla="*/ 504 w 521"/>
              <a:gd name="T51" fmla="*/ 166 h 313"/>
              <a:gd name="T52" fmla="*/ 494 w 521"/>
              <a:gd name="T53" fmla="*/ 175 h 313"/>
              <a:gd name="T54" fmla="*/ 494 w 521"/>
              <a:gd name="T55" fmla="*/ 146 h 313"/>
              <a:gd name="T56" fmla="*/ 483 w 521"/>
              <a:gd name="T57" fmla="*/ 134 h 313"/>
              <a:gd name="T58" fmla="*/ 494 w 521"/>
              <a:gd name="T59" fmla="*/ 123 h 313"/>
              <a:gd name="T60" fmla="*/ 507 w 521"/>
              <a:gd name="T61" fmla="*/ 134 h 313"/>
              <a:gd name="T62" fmla="*/ 494 w 521"/>
              <a:gd name="T63" fmla="*/ 146 h 313"/>
              <a:gd name="T64" fmla="*/ 358 w 521"/>
              <a:gd name="T65" fmla="*/ 0 h 313"/>
              <a:gd name="T66" fmla="*/ 12 w 521"/>
              <a:gd name="T67" fmla="*/ 0 h 313"/>
              <a:gd name="T68" fmla="*/ 0 w 521"/>
              <a:gd name="T69" fmla="*/ 11 h 313"/>
              <a:gd name="T70" fmla="*/ 0 w 521"/>
              <a:gd name="T71" fmla="*/ 260 h 313"/>
              <a:gd name="T72" fmla="*/ 12 w 521"/>
              <a:gd name="T73" fmla="*/ 271 h 313"/>
              <a:gd name="T74" fmla="*/ 126 w 521"/>
              <a:gd name="T75" fmla="*/ 271 h 313"/>
              <a:gd name="T76" fmla="*/ 126 w 521"/>
              <a:gd name="T77" fmla="*/ 289 h 313"/>
              <a:gd name="T78" fmla="*/ 101 w 521"/>
              <a:gd name="T79" fmla="*/ 313 h 313"/>
              <a:gd name="T80" fmla="*/ 275 w 521"/>
              <a:gd name="T81" fmla="*/ 313 h 313"/>
              <a:gd name="T82" fmla="*/ 251 w 521"/>
              <a:gd name="T83" fmla="*/ 289 h 313"/>
              <a:gd name="T84" fmla="*/ 251 w 521"/>
              <a:gd name="T85" fmla="*/ 271 h 313"/>
              <a:gd name="T86" fmla="*/ 358 w 521"/>
              <a:gd name="T87" fmla="*/ 271 h 313"/>
              <a:gd name="T88" fmla="*/ 369 w 521"/>
              <a:gd name="T89" fmla="*/ 260 h 313"/>
              <a:gd name="T90" fmla="*/ 369 w 521"/>
              <a:gd name="T91" fmla="*/ 11 h 313"/>
              <a:gd name="T92" fmla="*/ 358 w 521"/>
              <a:gd name="T93" fmla="*/ 0 h 313"/>
              <a:gd name="T94" fmla="*/ 348 w 521"/>
              <a:gd name="T95" fmla="*/ 241 h 313"/>
              <a:gd name="T96" fmla="*/ 338 w 521"/>
              <a:gd name="T97" fmla="*/ 251 h 313"/>
              <a:gd name="T98" fmla="*/ 32 w 521"/>
              <a:gd name="T99" fmla="*/ 251 h 313"/>
              <a:gd name="T100" fmla="*/ 22 w 521"/>
              <a:gd name="T101" fmla="*/ 241 h 313"/>
              <a:gd name="T102" fmla="*/ 22 w 521"/>
              <a:gd name="T103" fmla="*/ 30 h 313"/>
              <a:gd name="T104" fmla="*/ 32 w 521"/>
              <a:gd name="T105" fmla="*/ 20 h 313"/>
              <a:gd name="T106" fmla="*/ 338 w 521"/>
              <a:gd name="T107" fmla="*/ 20 h 313"/>
              <a:gd name="T108" fmla="*/ 348 w 521"/>
              <a:gd name="T109" fmla="*/ 30 h 313"/>
              <a:gd name="T110" fmla="*/ 348 w 521"/>
              <a:gd name="T111" fmla="*/ 241 h 313"/>
              <a:gd name="T112" fmla="*/ 348 w 521"/>
              <a:gd name="T113" fmla="*/ 241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1" h="313">
                <a:moveTo>
                  <a:pt x="517" y="52"/>
                </a:moveTo>
                <a:cubicBezTo>
                  <a:pt x="394" y="52"/>
                  <a:pt x="394" y="52"/>
                  <a:pt x="394" y="52"/>
                </a:cubicBezTo>
                <a:cubicBezTo>
                  <a:pt x="393" y="52"/>
                  <a:pt x="391" y="53"/>
                  <a:pt x="391" y="55"/>
                </a:cubicBezTo>
                <a:cubicBezTo>
                  <a:pt x="391" y="106"/>
                  <a:pt x="391" y="106"/>
                  <a:pt x="391" y="106"/>
                </a:cubicBezTo>
                <a:cubicBezTo>
                  <a:pt x="391" y="110"/>
                  <a:pt x="391" y="110"/>
                  <a:pt x="391" y="110"/>
                </a:cubicBezTo>
                <a:cubicBezTo>
                  <a:pt x="391" y="310"/>
                  <a:pt x="391" y="310"/>
                  <a:pt x="391" y="310"/>
                </a:cubicBezTo>
                <a:cubicBezTo>
                  <a:pt x="391" y="312"/>
                  <a:pt x="393" y="313"/>
                  <a:pt x="394" y="313"/>
                </a:cubicBezTo>
                <a:cubicBezTo>
                  <a:pt x="517" y="313"/>
                  <a:pt x="517" y="313"/>
                  <a:pt x="517" y="313"/>
                </a:cubicBezTo>
                <a:cubicBezTo>
                  <a:pt x="519" y="313"/>
                  <a:pt x="521" y="312"/>
                  <a:pt x="521" y="310"/>
                </a:cubicBezTo>
                <a:cubicBezTo>
                  <a:pt x="521" y="110"/>
                  <a:pt x="521" y="110"/>
                  <a:pt x="521" y="110"/>
                </a:cubicBezTo>
                <a:cubicBezTo>
                  <a:pt x="521" y="106"/>
                  <a:pt x="521" y="106"/>
                  <a:pt x="521" y="106"/>
                </a:cubicBezTo>
                <a:cubicBezTo>
                  <a:pt x="521" y="55"/>
                  <a:pt x="521" y="55"/>
                  <a:pt x="521" y="55"/>
                </a:cubicBezTo>
                <a:cubicBezTo>
                  <a:pt x="521" y="53"/>
                  <a:pt x="519" y="52"/>
                  <a:pt x="517" y="52"/>
                </a:cubicBezTo>
                <a:close/>
                <a:moveTo>
                  <a:pt x="407" y="92"/>
                </a:moveTo>
                <a:cubicBezTo>
                  <a:pt x="407" y="80"/>
                  <a:pt x="407" y="80"/>
                  <a:pt x="407" y="80"/>
                </a:cubicBezTo>
                <a:cubicBezTo>
                  <a:pt x="407" y="78"/>
                  <a:pt x="408" y="76"/>
                  <a:pt x="410" y="76"/>
                </a:cubicBezTo>
                <a:cubicBezTo>
                  <a:pt x="502" y="76"/>
                  <a:pt x="502" y="76"/>
                  <a:pt x="502" y="76"/>
                </a:cubicBezTo>
                <a:cubicBezTo>
                  <a:pt x="504" y="76"/>
                  <a:pt x="505" y="78"/>
                  <a:pt x="505" y="80"/>
                </a:cubicBezTo>
                <a:cubicBezTo>
                  <a:pt x="505" y="92"/>
                  <a:pt x="505" y="92"/>
                  <a:pt x="505" y="92"/>
                </a:cubicBezTo>
                <a:cubicBezTo>
                  <a:pt x="505" y="94"/>
                  <a:pt x="504" y="95"/>
                  <a:pt x="502" y="95"/>
                </a:cubicBezTo>
                <a:cubicBezTo>
                  <a:pt x="410" y="95"/>
                  <a:pt x="410" y="95"/>
                  <a:pt x="410" y="95"/>
                </a:cubicBezTo>
                <a:cubicBezTo>
                  <a:pt x="408" y="95"/>
                  <a:pt x="407" y="94"/>
                  <a:pt x="407" y="92"/>
                </a:cubicBezTo>
                <a:close/>
                <a:moveTo>
                  <a:pt x="494" y="175"/>
                </a:moveTo>
                <a:cubicBezTo>
                  <a:pt x="490" y="175"/>
                  <a:pt x="486" y="171"/>
                  <a:pt x="486" y="166"/>
                </a:cubicBezTo>
                <a:cubicBezTo>
                  <a:pt x="486" y="162"/>
                  <a:pt x="490" y="158"/>
                  <a:pt x="494" y="158"/>
                </a:cubicBezTo>
                <a:cubicBezTo>
                  <a:pt x="499" y="158"/>
                  <a:pt x="504" y="162"/>
                  <a:pt x="504" y="166"/>
                </a:cubicBezTo>
                <a:cubicBezTo>
                  <a:pt x="504" y="171"/>
                  <a:pt x="499" y="175"/>
                  <a:pt x="494" y="175"/>
                </a:cubicBezTo>
                <a:close/>
                <a:moveTo>
                  <a:pt x="494" y="146"/>
                </a:moveTo>
                <a:cubicBezTo>
                  <a:pt x="488" y="146"/>
                  <a:pt x="483" y="141"/>
                  <a:pt x="483" y="134"/>
                </a:cubicBezTo>
                <a:cubicBezTo>
                  <a:pt x="483" y="128"/>
                  <a:pt x="488" y="123"/>
                  <a:pt x="494" y="123"/>
                </a:cubicBezTo>
                <a:cubicBezTo>
                  <a:pt x="501" y="123"/>
                  <a:pt x="507" y="128"/>
                  <a:pt x="507" y="134"/>
                </a:cubicBezTo>
                <a:cubicBezTo>
                  <a:pt x="507" y="141"/>
                  <a:pt x="501" y="146"/>
                  <a:pt x="494" y="146"/>
                </a:cubicBezTo>
                <a:close/>
                <a:moveTo>
                  <a:pt x="358" y="0"/>
                </a:moveTo>
                <a:cubicBezTo>
                  <a:pt x="12" y="0"/>
                  <a:pt x="12" y="0"/>
                  <a:pt x="12" y="0"/>
                </a:cubicBezTo>
                <a:cubicBezTo>
                  <a:pt x="6" y="0"/>
                  <a:pt x="0" y="5"/>
                  <a:pt x="0" y="11"/>
                </a:cubicBezTo>
                <a:cubicBezTo>
                  <a:pt x="0" y="260"/>
                  <a:pt x="0" y="260"/>
                  <a:pt x="0" y="260"/>
                </a:cubicBezTo>
                <a:cubicBezTo>
                  <a:pt x="0" y="266"/>
                  <a:pt x="6" y="271"/>
                  <a:pt x="12" y="271"/>
                </a:cubicBezTo>
                <a:cubicBezTo>
                  <a:pt x="126" y="271"/>
                  <a:pt x="126" y="271"/>
                  <a:pt x="126" y="271"/>
                </a:cubicBezTo>
                <a:cubicBezTo>
                  <a:pt x="126" y="289"/>
                  <a:pt x="126" y="289"/>
                  <a:pt x="126" y="289"/>
                </a:cubicBezTo>
                <a:cubicBezTo>
                  <a:pt x="101" y="313"/>
                  <a:pt x="101" y="313"/>
                  <a:pt x="101" y="313"/>
                </a:cubicBezTo>
                <a:cubicBezTo>
                  <a:pt x="275" y="313"/>
                  <a:pt x="275" y="313"/>
                  <a:pt x="275" y="313"/>
                </a:cubicBezTo>
                <a:cubicBezTo>
                  <a:pt x="251" y="289"/>
                  <a:pt x="251" y="289"/>
                  <a:pt x="251" y="289"/>
                </a:cubicBezTo>
                <a:cubicBezTo>
                  <a:pt x="251" y="271"/>
                  <a:pt x="251" y="271"/>
                  <a:pt x="251" y="271"/>
                </a:cubicBezTo>
                <a:cubicBezTo>
                  <a:pt x="358" y="271"/>
                  <a:pt x="358" y="271"/>
                  <a:pt x="358" y="271"/>
                </a:cubicBezTo>
                <a:cubicBezTo>
                  <a:pt x="364" y="271"/>
                  <a:pt x="369" y="266"/>
                  <a:pt x="369" y="260"/>
                </a:cubicBezTo>
                <a:cubicBezTo>
                  <a:pt x="369" y="11"/>
                  <a:pt x="369" y="11"/>
                  <a:pt x="369" y="11"/>
                </a:cubicBezTo>
                <a:cubicBezTo>
                  <a:pt x="369" y="5"/>
                  <a:pt x="364" y="0"/>
                  <a:pt x="358" y="0"/>
                </a:cubicBezTo>
                <a:close/>
                <a:moveTo>
                  <a:pt x="348" y="241"/>
                </a:moveTo>
                <a:cubicBezTo>
                  <a:pt x="348" y="247"/>
                  <a:pt x="344" y="251"/>
                  <a:pt x="338" y="251"/>
                </a:cubicBezTo>
                <a:cubicBezTo>
                  <a:pt x="32" y="251"/>
                  <a:pt x="32" y="251"/>
                  <a:pt x="32" y="251"/>
                </a:cubicBezTo>
                <a:cubicBezTo>
                  <a:pt x="26" y="251"/>
                  <a:pt x="22" y="247"/>
                  <a:pt x="22" y="241"/>
                </a:cubicBezTo>
                <a:cubicBezTo>
                  <a:pt x="22" y="30"/>
                  <a:pt x="22" y="30"/>
                  <a:pt x="22" y="30"/>
                </a:cubicBezTo>
                <a:cubicBezTo>
                  <a:pt x="22" y="24"/>
                  <a:pt x="26" y="20"/>
                  <a:pt x="32" y="20"/>
                </a:cubicBezTo>
                <a:cubicBezTo>
                  <a:pt x="338" y="20"/>
                  <a:pt x="338" y="20"/>
                  <a:pt x="338" y="20"/>
                </a:cubicBezTo>
                <a:cubicBezTo>
                  <a:pt x="344" y="20"/>
                  <a:pt x="348" y="24"/>
                  <a:pt x="348" y="30"/>
                </a:cubicBezTo>
                <a:cubicBezTo>
                  <a:pt x="348" y="241"/>
                  <a:pt x="348" y="241"/>
                  <a:pt x="348" y="241"/>
                </a:cubicBezTo>
                <a:cubicBezTo>
                  <a:pt x="348" y="241"/>
                  <a:pt x="348" y="241"/>
                  <a:pt x="348" y="2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2"/>
          <p:cNvSpPr>
            <a:spLocks noEditPoints="1"/>
          </p:cNvSpPr>
          <p:nvPr/>
        </p:nvSpPr>
        <p:spPr bwMode="auto">
          <a:xfrm flipH="1">
            <a:off x="7725210" y="2672056"/>
            <a:ext cx="277540" cy="324543"/>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6"/>
          <p:cNvSpPr>
            <a:spLocks noChangeAspect="1" noEditPoints="1"/>
          </p:cNvSpPr>
          <p:nvPr/>
        </p:nvSpPr>
        <p:spPr bwMode="auto">
          <a:xfrm>
            <a:off x="8252590" y="2877722"/>
            <a:ext cx="277196" cy="36430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22" name="Group 221"/>
          <p:cNvGrpSpPr/>
          <p:nvPr/>
        </p:nvGrpSpPr>
        <p:grpSpPr>
          <a:xfrm>
            <a:off x="6280146" y="1446584"/>
            <a:ext cx="1262460" cy="2672124"/>
            <a:chOff x="7505023" y="2821961"/>
            <a:chExt cx="1262460" cy="2672124"/>
          </a:xfrm>
        </p:grpSpPr>
        <p:sp>
          <p:nvSpPr>
            <p:cNvPr id="223" name="Parallelogram 222"/>
            <p:cNvSpPr/>
            <p:nvPr/>
          </p:nvSpPr>
          <p:spPr bwMode="auto">
            <a:xfrm>
              <a:off x="7607194" y="2835409"/>
              <a:ext cx="1160289" cy="2658676"/>
            </a:xfrm>
            <a:prstGeom prst="parallelogram">
              <a:avLst/>
            </a:prstGeom>
            <a:solidFill>
              <a:schemeClr val="tx2">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useBgFill="1">
          <p:nvSpPr>
            <p:cNvPr id="224" name="Rectangle 223"/>
            <p:cNvSpPr/>
            <p:nvPr/>
          </p:nvSpPr>
          <p:spPr bwMode="auto">
            <a:xfrm>
              <a:off x="7576456" y="3004457"/>
              <a:ext cx="1188720" cy="4571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useBgFill="1">
          <p:nvSpPr>
            <p:cNvPr id="225" name="Rectangle 224"/>
            <p:cNvSpPr/>
            <p:nvPr/>
          </p:nvSpPr>
          <p:spPr bwMode="auto">
            <a:xfrm>
              <a:off x="7576456" y="3191649"/>
              <a:ext cx="1188720" cy="4571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useBgFill="1">
          <p:nvSpPr>
            <p:cNvPr id="226" name="Rectangle 225"/>
            <p:cNvSpPr/>
            <p:nvPr/>
          </p:nvSpPr>
          <p:spPr bwMode="auto">
            <a:xfrm>
              <a:off x="7576456" y="3378841"/>
              <a:ext cx="1188720" cy="4571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useBgFill="1">
          <p:nvSpPr>
            <p:cNvPr id="227" name="Rectangle 226"/>
            <p:cNvSpPr/>
            <p:nvPr/>
          </p:nvSpPr>
          <p:spPr bwMode="auto">
            <a:xfrm>
              <a:off x="7576456" y="3566033"/>
              <a:ext cx="1188720" cy="4571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useBgFill="1">
          <p:nvSpPr>
            <p:cNvPr id="228" name="Rectangle 227"/>
            <p:cNvSpPr/>
            <p:nvPr/>
          </p:nvSpPr>
          <p:spPr bwMode="auto">
            <a:xfrm>
              <a:off x="7576456" y="3753225"/>
              <a:ext cx="1188720" cy="4571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useBgFill="1">
          <p:nvSpPr>
            <p:cNvPr id="229" name="Rectangle 228"/>
            <p:cNvSpPr/>
            <p:nvPr/>
          </p:nvSpPr>
          <p:spPr bwMode="auto">
            <a:xfrm>
              <a:off x="7550263" y="3940417"/>
              <a:ext cx="1097280" cy="4571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useBgFill="1">
          <p:nvSpPr>
            <p:cNvPr id="230" name="Rectangle 229"/>
            <p:cNvSpPr/>
            <p:nvPr/>
          </p:nvSpPr>
          <p:spPr bwMode="auto">
            <a:xfrm>
              <a:off x="7526447" y="4127609"/>
              <a:ext cx="1097280" cy="4571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useBgFill="1">
          <p:nvSpPr>
            <p:cNvPr id="231" name="Rectangle 230"/>
            <p:cNvSpPr/>
            <p:nvPr/>
          </p:nvSpPr>
          <p:spPr bwMode="auto">
            <a:xfrm>
              <a:off x="7505023" y="4314801"/>
              <a:ext cx="1097280" cy="4571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useBgFill="1">
          <p:nvSpPr>
            <p:cNvPr id="232" name="Rectangle 231"/>
            <p:cNvSpPr/>
            <p:nvPr/>
          </p:nvSpPr>
          <p:spPr bwMode="auto">
            <a:xfrm>
              <a:off x="7576456" y="4501993"/>
              <a:ext cx="1188720" cy="4571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useBgFill="1">
          <p:nvSpPr>
            <p:cNvPr id="233" name="Rectangle 232"/>
            <p:cNvSpPr/>
            <p:nvPr/>
          </p:nvSpPr>
          <p:spPr bwMode="auto">
            <a:xfrm>
              <a:off x="7576456" y="4689185"/>
              <a:ext cx="1188720" cy="4571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useBgFill="1">
          <p:nvSpPr>
            <p:cNvPr id="234" name="Rectangle 233"/>
            <p:cNvSpPr/>
            <p:nvPr/>
          </p:nvSpPr>
          <p:spPr bwMode="auto">
            <a:xfrm>
              <a:off x="7576456" y="4876377"/>
              <a:ext cx="1188720" cy="4571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useBgFill="1">
          <p:nvSpPr>
            <p:cNvPr id="235" name="Rectangle 234"/>
            <p:cNvSpPr/>
            <p:nvPr/>
          </p:nvSpPr>
          <p:spPr bwMode="auto">
            <a:xfrm>
              <a:off x="7576456" y="5063569"/>
              <a:ext cx="1188720" cy="4571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useBgFill="1">
          <p:nvSpPr>
            <p:cNvPr id="236" name="Rectangle 235"/>
            <p:cNvSpPr/>
            <p:nvPr/>
          </p:nvSpPr>
          <p:spPr bwMode="auto">
            <a:xfrm>
              <a:off x="7576456" y="5250756"/>
              <a:ext cx="1188720" cy="4571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237" name="Rectangle 236"/>
            <p:cNvSpPr/>
            <p:nvPr/>
          </p:nvSpPr>
          <p:spPr bwMode="auto">
            <a:xfrm>
              <a:off x="8029815" y="5079146"/>
              <a:ext cx="61472" cy="192101"/>
            </a:xfrm>
            <a:prstGeom prst="rect">
              <a:avLst/>
            </a:prstGeom>
            <a:solidFill>
              <a:schemeClr val="bg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238" name="Rectangle 237"/>
            <p:cNvSpPr/>
            <p:nvPr/>
          </p:nvSpPr>
          <p:spPr bwMode="auto">
            <a:xfrm>
              <a:off x="8106656" y="4717996"/>
              <a:ext cx="61472" cy="192101"/>
            </a:xfrm>
            <a:prstGeom prst="rect">
              <a:avLst/>
            </a:prstGeom>
            <a:solidFill>
              <a:schemeClr val="bg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239" name="Rectangle 238"/>
            <p:cNvSpPr/>
            <p:nvPr/>
          </p:nvSpPr>
          <p:spPr bwMode="auto">
            <a:xfrm>
              <a:off x="8137392" y="4333795"/>
              <a:ext cx="61472" cy="192101"/>
            </a:xfrm>
            <a:prstGeom prst="rect">
              <a:avLst/>
            </a:prstGeom>
            <a:solidFill>
              <a:schemeClr val="bg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240" name="Rectangle 239"/>
            <p:cNvSpPr/>
            <p:nvPr/>
          </p:nvSpPr>
          <p:spPr bwMode="auto">
            <a:xfrm>
              <a:off x="8198864" y="3957277"/>
              <a:ext cx="61472" cy="192101"/>
            </a:xfrm>
            <a:prstGeom prst="rect">
              <a:avLst/>
            </a:prstGeom>
            <a:solidFill>
              <a:schemeClr val="bg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241" name="Rectangle 240"/>
            <p:cNvSpPr/>
            <p:nvPr/>
          </p:nvSpPr>
          <p:spPr bwMode="auto">
            <a:xfrm>
              <a:off x="8229600" y="3596127"/>
              <a:ext cx="61472" cy="192101"/>
            </a:xfrm>
            <a:prstGeom prst="rect">
              <a:avLst/>
            </a:prstGeom>
            <a:solidFill>
              <a:schemeClr val="bg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242" name="Rectangle 241"/>
            <p:cNvSpPr/>
            <p:nvPr/>
          </p:nvSpPr>
          <p:spPr bwMode="auto">
            <a:xfrm>
              <a:off x="8283388" y="3236899"/>
              <a:ext cx="61472" cy="192101"/>
            </a:xfrm>
            <a:prstGeom prst="rect">
              <a:avLst/>
            </a:prstGeom>
            <a:solidFill>
              <a:schemeClr val="bg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243" name="Rectangle 242"/>
            <p:cNvSpPr/>
            <p:nvPr/>
          </p:nvSpPr>
          <p:spPr bwMode="auto">
            <a:xfrm>
              <a:off x="8321809" y="2821961"/>
              <a:ext cx="61472" cy="192101"/>
            </a:xfrm>
            <a:prstGeom prst="rect">
              <a:avLst/>
            </a:prstGeom>
            <a:solidFill>
              <a:schemeClr val="bg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32598726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BizTalk </a:t>
            </a:r>
            <a:r>
              <a:rPr lang="en-US" dirty="0" smtClean="0"/>
              <a:t>Server 2010 R2 </a:t>
            </a:r>
            <a:r>
              <a:rPr lang="en-US" dirty="0"/>
              <a:t>feature enhancements</a:t>
            </a:r>
            <a:endParaRPr lang="pt-PT" dirty="0"/>
          </a:p>
        </p:txBody>
      </p:sp>
      <p:sp>
        <p:nvSpPr>
          <p:cNvPr id="3" name="Content Placeholder 2"/>
          <p:cNvSpPr>
            <a:spLocks noGrp="1"/>
          </p:cNvSpPr>
          <p:nvPr>
            <p:ph sz="quarter" idx="10"/>
          </p:nvPr>
        </p:nvSpPr>
        <p:spPr/>
        <p:txBody>
          <a:bodyPr/>
          <a:lstStyle/>
          <a:p>
            <a:r>
              <a:rPr lang="en-US" sz="2000" b="1" dirty="0"/>
              <a:t>Platform Update</a:t>
            </a:r>
            <a:r>
              <a:rPr lang="en-US" sz="2000" dirty="0"/>
              <a:t>: support for Visual Studio 2012, Windows 8 Server, SQL Server 2012, Office 15 and System Center 2012 </a:t>
            </a:r>
            <a:endParaRPr lang="en-US" sz="2000" dirty="0" smtClean="0"/>
          </a:p>
          <a:p>
            <a:r>
              <a:rPr lang="en-US" sz="2000" b="1" dirty="0"/>
              <a:t>B2B enhancements </a:t>
            </a:r>
            <a:r>
              <a:rPr lang="en-US" sz="2000" dirty="0"/>
              <a:t>to support the latest standards natively</a:t>
            </a:r>
          </a:p>
          <a:p>
            <a:r>
              <a:rPr lang="en-US" sz="2000" b="1" spc="-30" dirty="0"/>
              <a:t>Better performance </a:t>
            </a:r>
          </a:p>
          <a:p>
            <a:r>
              <a:rPr lang="en-IN" sz="2000" b="1" spc="-30" dirty="0"/>
              <a:t>Better </a:t>
            </a:r>
            <a:r>
              <a:rPr lang="en-IN" sz="2000" b="1" spc="-30" dirty="0" smtClean="0"/>
              <a:t>manageability </a:t>
            </a:r>
            <a:r>
              <a:rPr lang="en-IN" sz="2000" spc="-30" dirty="0" smtClean="0"/>
              <a:t>(</a:t>
            </a:r>
            <a:r>
              <a:rPr lang="en-IN" sz="2000" spc="-30" dirty="0"/>
              <a:t>ESB Toolkit as core </a:t>
            </a:r>
            <a:r>
              <a:rPr lang="en-IN" sz="2000" spc="-30" dirty="0" smtClean="0"/>
              <a:t>part)</a:t>
            </a:r>
            <a:endParaRPr lang="en-IN" sz="2000" spc="-30" dirty="0"/>
          </a:p>
          <a:p>
            <a:r>
              <a:rPr lang="en-US" sz="2000" b="1" spc="-30" dirty="0"/>
              <a:t>Improved Connectivity</a:t>
            </a:r>
          </a:p>
          <a:p>
            <a:pPr lvl="1"/>
            <a:r>
              <a:rPr lang="en-US" sz="1600" spc="-30" dirty="0">
                <a:solidFill>
                  <a:srgbClr val="0D77B6"/>
                </a:solidFill>
                <a:latin typeface="Segoe UI Light"/>
                <a:cs typeface="Segoe UI Light"/>
              </a:rPr>
              <a:t>Consume REST services directly in BizTalk</a:t>
            </a:r>
          </a:p>
          <a:p>
            <a:pPr lvl="1"/>
            <a:r>
              <a:rPr lang="en-US" sz="1600" spc="-30" dirty="0">
                <a:solidFill>
                  <a:srgbClr val="0D77B6"/>
                </a:solidFill>
                <a:latin typeface="Segoe UI Light"/>
                <a:cs typeface="Segoe UI Light"/>
              </a:rPr>
              <a:t>Easy connectivity to Azure Service Bus relay, queues and </a:t>
            </a:r>
            <a:r>
              <a:rPr lang="en-US" sz="1600" spc="-30" dirty="0" smtClean="0">
                <a:solidFill>
                  <a:srgbClr val="0D77B6"/>
                </a:solidFill>
                <a:latin typeface="Segoe UI Light"/>
                <a:cs typeface="Segoe UI Light"/>
              </a:rPr>
              <a:t>topics</a:t>
            </a:r>
            <a:endParaRPr lang="pt-PT" sz="1600" spc="-30" dirty="0" smtClean="0">
              <a:solidFill>
                <a:srgbClr val="0D77B6"/>
              </a:solidFill>
              <a:latin typeface="Segoe UI Light"/>
              <a:cs typeface="Segoe UI Light"/>
            </a:endParaRPr>
          </a:p>
          <a:p>
            <a:r>
              <a:rPr lang="en-US" sz="2000" dirty="0"/>
              <a:t>and </a:t>
            </a:r>
            <a:r>
              <a:rPr lang="en-US" sz="2000" b="1" dirty="0"/>
              <a:t>BizTalk running in Azure</a:t>
            </a:r>
            <a:r>
              <a:rPr lang="en-US" sz="2000" dirty="0"/>
              <a:t>… </a:t>
            </a:r>
          </a:p>
          <a:p>
            <a:endParaRPr lang="pt-PT" dirty="0" smtClean="0"/>
          </a:p>
        </p:txBody>
      </p:sp>
    </p:spTree>
    <p:extLst>
      <p:ext uri="{BB962C8B-B14F-4D97-AF65-F5344CB8AC3E}">
        <p14:creationId xmlns:p14="http://schemas.microsoft.com/office/powerpoint/2010/main" val="8346811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5400" spc="-70" dirty="0">
                <a:gradFill>
                  <a:gsLst>
                    <a:gs pos="0">
                      <a:srgbClr val="FFFFFF"/>
                    </a:gs>
                    <a:gs pos="86000">
                      <a:srgbClr val="FFFFFF"/>
                    </a:gs>
                  </a:gsLst>
                  <a:lin ang="5400000" scaled="0"/>
                </a:gradFill>
              </a:rPr>
              <a:t>BizTalk on Azure IaaS</a:t>
            </a:r>
          </a:p>
        </p:txBody>
      </p:sp>
    </p:spTree>
    <p:extLst>
      <p:ext uri="{BB962C8B-B14F-4D97-AF65-F5344CB8AC3E}">
        <p14:creationId xmlns:p14="http://schemas.microsoft.com/office/powerpoint/2010/main" val="656441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quarter" idx="10"/>
          </p:nvPr>
        </p:nvSpPr>
        <p:spPr/>
        <p:txBody>
          <a:bodyPr/>
          <a:lstStyle/>
          <a:p>
            <a:r>
              <a:rPr lang="en-US" dirty="0"/>
              <a:t>Introduction - Microsoft integration stack</a:t>
            </a:r>
          </a:p>
          <a:p>
            <a:r>
              <a:rPr lang="en-US" dirty="0"/>
              <a:t>Windows Azure Service </a:t>
            </a:r>
            <a:r>
              <a:rPr lang="en-US" dirty="0" smtClean="0"/>
              <a:t>Bus</a:t>
            </a:r>
          </a:p>
          <a:p>
            <a:r>
              <a:rPr lang="en-US" dirty="0"/>
              <a:t>Windows Azure Service Bus EAI &amp; EDI </a:t>
            </a:r>
            <a:endParaRPr lang="en-US" dirty="0" smtClean="0"/>
          </a:p>
          <a:p>
            <a:r>
              <a:rPr lang="en-US" dirty="0" smtClean="0"/>
              <a:t>What’s </a:t>
            </a:r>
            <a:r>
              <a:rPr lang="en-US" dirty="0"/>
              <a:t>next</a:t>
            </a:r>
            <a:r>
              <a:rPr lang="en-US" dirty="0" smtClean="0"/>
              <a:t>?</a:t>
            </a:r>
          </a:p>
          <a:p>
            <a:pPr lvl="1"/>
            <a:r>
              <a:rPr lang="en-US" sz="2000" dirty="0">
                <a:solidFill>
                  <a:srgbClr val="0D77B6"/>
                </a:solidFill>
                <a:latin typeface="Segoe UI Light"/>
                <a:cs typeface="Segoe UI Light"/>
              </a:rPr>
              <a:t>on-perm</a:t>
            </a:r>
          </a:p>
          <a:p>
            <a:pPr lvl="1"/>
            <a:r>
              <a:rPr lang="en-US" sz="2000" dirty="0">
                <a:solidFill>
                  <a:srgbClr val="0D77B6"/>
                </a:solidFill>
                <a:latin typeface="Segoe UI Light"/>
                <a:cs typeface="Segoe UI Light"/>
              </a:rPr>
              <a:t>IaaS</a:t>
            </a:r>
          </a:p>
          <a:p>
            <a:pPr lvl="1"/>
            <a:r>
              <a:rPr lang="en-US" sz="2000" dirty="0">
                <a:solidFill>
                  <a:srgbClr val="0D77B6"/>
                </a:solidFill>
                <a:latin typeface="Segoe UI Light"/>
                <a:cs typeface="Segoe UI Light"/>
              </a:rPr>
              <a:t>PaaS (Windows Azure Service Bus EAI &amp; EDI Services)</a:t>
            </a:r>
          </a:p>
          <a:p>
            <a:endParaRPr lang="en-US" dirty="0"/>
          </a:p>
          <a:p>
            <a:endParaRPr lang="en-US" dirty="0"/>
          </a:p>
        </p:txBody>
      </p:sp>
    </p:spTree>
    <p:extLst>
      <p:ext uri="{BB962C8B-B14F-4D97-AF65-F5344CB8AC3E}">
        <p14:creationId xmlns:p14="http://schemas.microsoft.com/office/powerpoint/2010/main" val="16411841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BizTalk in Azure IaaS</a:t>
            </a:r>
            <a:endParaRPr lang="en-US"/>
          </a:p>
        </p:txBody>
      </p:sp>
      <p:sp>
        <p:nvSpPr>
          <p:cNvPr id="5" name="Content Placeholder 4"/>
          <p:cNvSpPr>
            <a:spLocks noGrp="1"/>
          </p:cNvSpPr>
          <p:nvPr>
            <p:ph sz="quarter" idx="10"/>
          </p:nvPr>
        </p:nvSpPr>
        <p:spPr/>
        <p:txBody>
          <a:bodyPr/>
          <a:lstStyle/>
          <a:p>
            <a:r>
              <a:rPr lang="en-US" sz="2000" dirty="0" smtClean="0"/>
              <a:t>Provision a simple BizTalk developer environment or a multi-node test environment on Azure </a:t>
            </a:r>
          </a:p>
          <a:p>
            <a:r>
              <a:rPr lang="en-US" sz="2000" dirty="0" smtClean="0"/>
              <a:t>Configure BizTalk &amp; SQL IaaS</a:t>
            </a:r>
          </a:p>
          <a:p>
            <a:r>
              <a:rPr lang="en-US" sz="2000" dirty="0" smtClean="0"/>
              <a:t>Develop integration applications, deploy and test</a:t>
            </a:r>
          </a:p>
          <a:p>
            <a:r>
              <a:rPr lang="en-US" sz="2000" dirty="0" smtClean="0"/>
              <a:t>Deploy BizTalk solutions developed on-premise or in IaaS</a:t>
            </a:r>
          </a:p>
          <a:p>
            <a:r>
              <a:rPr lang="en-US" sz="2000" dirty="0"/>
              <a:t>Eliminate HW procurement lead times</a:t>
            </a:r>
          </a:p>
          <a:p>
            <a:r>
              <a:rPr lang="en-US" sz="2000" dirty="0"/>
              <a:t>Reduce time &amp; cost to setup and maintain BizTalk environments</a:t>
            </a:r>
          </a:p>
          <a:p>
            <a:endParaRPr lang="pt-PT" sz="2000" dirty="0"/>
          </a:p>
        </p:txBody>
      </p:sp>
    </p:spTree>
    <p:extLst>
      <p:ext uri="{BB962C8B-B14F-4D97-AF65-F5344CB8AC3E}">
        <p14:creationId xmlns:p14="http://schemas.microsoft.com/office/powerpoint/2010/main" val="5150969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15" y="143693"/>
            <a:ext cx="8728770" cy="4856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98726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5400" dirty="0"/>
              <a:t>BizTalk on Azure PaaS</a:t>
            </a:r>
          </a:p>
        </p:txBody>
      </p:sp>
      <p:sp>
        <p:nvSpPr>
          <p:cNvPr id="3" name="Text Placeholder 2"/>
          <p:cNvSpPr>
            <a:spLocks noGrp="1"/>
          </p:cNvSpPr>
          <p:nvPr>
            <p:ph type="body" sz="quarter" idx="11"/>
          </p:nvPr>
        </p:nvSpPr>
        <p:spPr>
          <a:xfrm>
            <a:off x="384672" y="2414374"/>
            <a:ext cx="7017991" cy="332399"/>
          </a:xfrm>
        </p:spPr>
        <p:txBody>
          <a:bodyPr/>
          <a:lstStyle/>
          <a:p>
            <a:r>
              <a:rPr lang="en-US" dirty="0" smtClean="0"/>
              <a:t>Windows Azure Service Bus </a:t>
            </a:r>
            <a:r>
              <a:rPr lang="en-US" dirty="0"/>
              <a:t>EAI &amp; EDI Services</a:t>
            </a:r>
          </a:p>
        </p:txBody>
      </p:sp>
    </p:spTree>
    <p:extLst>
      <p:ext uri="{BB962C8B-B14F-4D97-AF65-F5344CB8AC3E}">
        <p14:creationId xmlns:p14="http://schemas.microsoft.com/office/powerpoint/2010/main" val="6564417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Service Bus EAI &amp; EDI Services </a:t>
            </a:r>
            <a:endParaRPr lang="en-US" dirty="0"/>
          </a:p>
        </p:txBody>
      </p:sp>
      <p:sp>
        <p:nvSpPr>
          <p:cNvPr id="4" name="Rectangle 3"/>
          <p:cNvSpPr/>
          <p:nvPr/>
        </p:nvSpPr>
        <p:spPr bwMode="auto">
          <a:xfrm>
            <a:off x="390361" y="993187"/>
            <a:ext cx="2556039" cy="475864"/>
          </a:xfrm>
          <a:prstGeom prst="rect">
            <a:avLst/>
          </a:prstGeom>
          <a:solidFill>
            <a:srgbClr val="6BBB46"/>
          </a:solidFill>
        </p:spPr>
        <p:txBody>
          <a:bodyPr vert="horz" wrap="square" lIns="91440" tIns="91440" rIns="91440" bIns="91440" rtlCol="0" anchor="ctr" anchorCtr="0">
            <a:noAutofit/>
          </a:bodyPr>
          <a:lstStyle/>
          <a:p>
            <a:pPr>
              <a:lnSpc>
                <a:spcPct val="90000"/>
              </a:lnSpc>
              <a:spcBef>
                <a:spcPct val="20000"/>
              </a:spcBef>
              <a:buSzPct val="90000"/>
            </a:pPr>
            <a:r>
              <a:rPr lang="en-US" sz="1800" spc="-70" dirty="0">
                <a:gradFill>
                  <a:gsLst>
                    <a:gs pos="0">
                      <a:srgbClr val="FFFFFF"/>
                    </a:gs>
                    <a:gs pos="86000">
                      <a:srgbClr val="FFFFFF"/>
                    </a:gs>
                  </a:gsLst>
                  <a:lin ang="5400000" scaled="0"/>
                </a:gradFill>
              </a:rPr>
              <a:t>Rich Message Processing</a:t>
            </a:r>
          </a:p>
        </p:txBody>
      </p:sp>
      <p:sp>
        <p:nvSpPr>
          <p:cNvPr id="5" name="TextBox 4"/>
          <p:cNvSpPr txBox="1"/>
          <p:nvPr/>
        </p:nvSpPr>
        <p:spPr>
          <a:xfrm>
            <a:off x="390361" y="1636985"/>
            <a:ext cx="2556039" cy="1572738"/>
          </a:xfrm>
          <a:prstGeom prst="rect">
            <a:avLst/>
          </a:prstGeom>
          <a:noFill/>
        </p:spPr>
        <p:txBody>
          <a:bodyPr wrap="square" lIns="0" tIns="0" rIns="0" bIns="0" rtlCol="0">
            <a:spAutoFit/>
          </a:bodyPr>
          <a:lstStyle/>
          <a:p>
            <a:pPr marL="285750" indent="-285750">
              <a:lnSpc>
                <a:spcPct val="90000"/>
              </a:lnSpc>
              <a:spcBef>
                <a:spcPct val="20000"/>
              </a:spcBef>
              <a:buSzPct val="90000"/>
              <a:buFont typeface="Arial" pitchFamily="34" charset="0"/>
              <a:buChar char="•"/>
            </a:pPr>
            <a:r>
              <a:rPr lang="en-US" spc="-30" dirty="0">
                <a:solidFill>
                  <a:srgbClr val="3397D3"/>
                </a:solidFill>
                <a:latin typeface="Segoe UI Light" pitchFamily="34" charset="0"/>
              </a:rPr>
              <a:t>Sequence of activities to perform impedance mismatch</a:t>
            </a:r>
          </a:p>
          <a:p>
            <a:pPr marL="285750" indent="-285750">
              <a:lnSpc>
                <a:spcPct val="90000"/>
              </a:lnSpc>
              <a:spcBef>
                <a:spcPct val="20000"/>
              </a:spcBef>
              <a:buSzPct val="90000"/>
              <a:buFont typeface="Arial" pitchFamily="34" charset="0"/>
              <a:buChar char="•"/>
            </a:pPr>
            <a:r>
              <a:rPr lang="en-US" spc="-30" dirty="0">
                <a:solidFill>
                  <a:srgbClr val="3397D3"/>
                </a:solidFill>
                <a:latin typeface="Segoe UI Light" pitchFamily="34" charset="0"/>
              </a:rPr>
              <a:t>Disassembly</a:t>
            </a:r>
          </a:p>
          <a:p>
            <a:pPr marL="285750" indent="-285750">
              <a:lnSpc>
                <a:spcPct val="90000"/>
              </a:lnSpc>
              <a:spcBef>
                <a:spcPct val="20000"/>
              </a:spcBef>
              <a:buSzPct val="90000"/>
              <a:buFont typeface="Arial" pitchFamily="34" charset="0"/>
              <a:buChar char="•"/>
            </a:pPr>
            <a:r>
              <a:rPr lang="en-US" spc="-30" dirty="0">
                <a:solidFill>
                  <a:srgbClr val="3397D3"/>
                </a:solidFill>
                <a:latin typeface="Segoe UI Light" pitchFamily="34" charset="0"/>
              </a:rPr>
              <a:t>Message Validation</a:t>
            </a:r>
          </a:p>
          <a:p>
            <a:pPr marL="285750" indent="-285750">
              <a:lnSpc>
                <a:spcPct val="90000"/>
              </a:lnSpc>
              <a:spcBef>
                <a:spcPct val="20000"/>
              </a:spcBef>
              <a:buSzPct val="90000"/>
              <a:buFont typeface="Arial" pitchFamily="34" charset="0"/>
              <a:buChar char="•"/>
            </a:pPr>
            <a:r>
              <a:rPr lang="en-US" spc="-30" dirty="0">
                <a:solidFill>
                  <a:srgbClr val="3397D3"/>
                </a:solidFill>
                <a:latin typeface="Segoe UI Light" pitchFamily="34" charset="0"/>
              </a:rPr>
              <a:t>Transforms</a:t>
            </a:r>
          </a:p>
          <a:p>
            <a:pPr marL="285750" indent="-285750">
              <a:lnSpc>
                <a:spcPct val="90000"/>
              </a:lnSpc>
              <a:spcBef>
                <a:spcPct val="20000"/>
              </a:spcBef>
              <a:buSzPct val="90000"/>
              <a:buFont typeface="Arial" pitchFamily="34" charset="0"/>
              <a:buChar char="•"/>
            </a:pPr>
            <a:r>
              <a:rPr lang="en-US" spc="-30" dirty="0">
                <a:solidFill>
                  <a:srgbClr val="3397D3"/>
                </a:solidFill>
                <a:latin typeface="Segoe UI Light" pitchFamily="34" charset="0"/>
              </a:rPr>
              <a:t>Content based Routing</a:t>
            </a:r>
          </a:p>
          <a:p>
            <a:pPr marL="285750" indent="-285750">
              <a:lnSpc>
                <a:spcPct val="90000"/>
              </a:lnSpc>
              <a:spcBef>
                <a:spcPct val="20000"/>
              </a:spcBef>
              <a:buSzPct val="90000"/>
              <a:buFont typeface="Arial" pitchFamily="34" charset="0"/>
              <a:buChar char="•"/>
            </a:pPr>
            <a:r>
              <a:rPr lang="en-US" spc="-30" dirty="0">
                <a:solidFill>
                  <a:srgbClr val="3397D3"/>
                </a:solidFill>
                <a:latin typeface="Segoe UI Light" pitchFamily="34" charset="0"/>
              </a:rPr>
              <a:t>Hosting custom code</a:t>
            </a:r>
          </a:p>
        </p:txBody>
      </p:sp>
      <p:sp>
        <p:nvSpPr>
          <p:cNvPr id="6" name="TextBox 5"/>
          <p:cNvSpPr txBox="1"/>
          <p:nvPr/>
        </p:nvSpPr>
        <p:spPr>
          <a:xfrm>
            <a:off x="390361" y="3705606"/>
            <a:ext cx="2556039" cy="430887"/>
          </a:xfrm>
          <a:prstGeom prst="rect">
            <a:avLst/>
          </a:prstGeom>
          <a:noFill/>
        </p:spPr>
        <p:txBody>
          <a:bodyPr wrap="square" lIns="0" tIns="0" rIns="0" bIns="0" rtlCol="0">
            <a:spAutoFit/>
          </a:bodyPr>
          <a:lstStyle/>
          <a:p>
            <a:pPr marL="285750" indent="-285750">
              <a:lnSpc>
                <a:spcPct val="90000"/>
              </a:lnSpc>
              <a:spcBef>
                <a:spcPct val="20000"/>
              </a:spcBef>
              <a:buSzPct val="90000"/>
              <a:buFont typeface="Arial" pitchFamily="34" charset="0"/>
              <a:buChar char="•"/>
            </a:pPr>
            <a:r>
              <a:rPr lang="en-US" spc="-30" dirty="0">
                <a:solidFill>
                  <a:srgbClr val="3397D3"/>
                </a:solidFill>
              </a:rPr>
              <a:t>EAI Bridges</a:t>
            </a:r>
          </a:p>
          <a:p>
            <a:pPr marL="285750" indent="-285750">
              <a:lnSpc>
                <a:spcPct val="90000"/>
              </a:lnSpc>
              <a:spcBef>
                <a:spcPct val="20000"/>
              </a:spcBef>
              <a:buSzPct val="90000"/>
              <a:buFont typeface="Arial" pitchFamily="34" charset="0"/>
              <a:buChar char="•"/>
            </a:pPr>
            <a:r>
              <a:rPr lang="en-US" spc="-30" dirty="0">
                <a:solidFill>
                  <a:srgbClr val="3397D3"/>
                </a:solidFill>
              </a:rPr>
              <a:t>Transforms</a:t>
            </a:r>
          </a:p>
        </p:txBody>
      </p:sp>
      <p:sp>
        <p:nvSpPr>
          <p:cNvPr id="7" name="Rectangle 6"/>
          <p:cNvSpPr/>
          <p:nvPr/>
        </p:nvSpPr>
        <p:spPr bwMode="auto">
          <a:xfrm>
            <a:off x="3308926" y="993187"/>
            <a:ext cx="2556039" cy="475864"/>
          </a:xfrm>
          <a:prstGeom prst="rect">
            <a:avLst/>
          </a:prstGeom>
          <a:solidFill>
            <a:srgbClr val="6BBB46"/>
          </a:solidFill>
        </p:spPr>
        <p:txBody>
          <a:bodyPr vert="horz" wrap="square" lIns="91440" tIns="91440" rIns="91440" bIns="91440" rtlCol="0" anchor="ctr" anchorCtr="0">
            <a:noAutofit/>
          </a:bodyPr>
          <a:lstStyle/>
          <a:p>
            <a:pPr>
              <a:lnSpc>
                <a:spcPct val="90000"/>
              </a:lnSpc>
              <a:spcBef>
                <a:spcPct val="20000"/>
              </a:spcBef>
              <a:buSzPct val="90000"/>
            </a:pPr>
            <a:r>
              <a:rPr lang="en-US" sz="1800" spc="-70" dirty="0">
                <a:gradFill>
                  <a:gsLst>
                    <a:gs pos="0">
                      <a:srgbClr val="FFFFFF"/>
                    </a:gs>
                    <a:gs pos="86000">
                      <a:srgbClr val="FFFFFF"/>
                    </a:gs>
                  </a:gsLst>
                  <a:lin ang="5400000" scaled="0"/>
                </a:gradFill>
              </a:rPr>
              <a:t>Platform for B2B</a:t>
            </a:r>
          </a:p>
        </p:txBody>
      </p:sp>
      <p:sp>
        <p:nvSpPr>
          <p:cNvPr id="8" name="TextBox 7"/>
          <p:cNvSpPr txBox="1"/>
          <p:nvPr/>
        </p:nvSpPr>
        <p:spPr>
          <a:xfrm>
            <a:off x="3308926" y="1636986"/>
            <a:ext cx="2559571" cy="818686"/>
          </a:xfrm>
          <a:prstGeom prst="rect">
            <a:avLst/>
          </a:prstGeom>
          <a:noFill/>
        </p:spPr>
        <p:txBody>
          <a:bodyPr wrap="square" lIns="0" tIns="0" rIns="0" bIns="0" rtlCol="0">
            <a:spAutoFit/>
          </a:bodyPr>
          <a:lstStyle>
            <a:defPPr>
              <a:defRPr lang="en-US"/>
            </a:defPPr>
            <a:lvl1pPr marL="287338" indent="-287338" defTabSz="914363">
              <a:lnSpc>
                <a:spcPct val="90000"/>
              </a:lnSpc>
              <a:spcBef>
                <a:spcPct val="20000"/>
              </a:spcBef>
              <a:buSzPct val="90000"/>
              <a:buBlip>
                <a:blip r:embed="rId3"/>
              </a:buBlip>
              <a:defRPr sz="2000" spc="-30">
                <a:gradFill>
                  <a:gsLst>
                    <a:gs pos="0">
                      <a:schemeClr val="tx1"/>
                    </a:gs>
                    <a:gs pos="86000">
                      <a:schemeClr val="tx1"/>
                    </a:gs>
                  </a:gsLst>
                  <a:lin ang="5400000" scaled="0"/>
                </a:gradFill>
              </a:defRPr>
            </a:lvl1pPr>
          </a:lstStyle>
          <a:p>
            <a:pPr>
              <a:buFont typeface="Arial" pitchFamily="34" charset="0"/>
              <a:buChar char="•"/>
            </a:pPr>
            <a:r>
              <a:rPr lang="en-US" sz="1400" dirty="0">
                <a:solidFill>
                  <a:srgbClr val="3397D3"/>
                </a:solidFill>
                <a:latin typeface="Segoe UI Light" pitchFamily="34" charset="0"/>
              </a:rPr>
              <a:t>Scalable EDI bridges for X12 and AS2</a:t>
            </a:r>
          </a:p>
          <a:p>
            <a:pPr>
              <a:buFont typeface="Arial" pitchFamily="34" charset="0"/>
              <a:buChar char="•"/>
            </a:pPr>
            <a:r>
              <a:rPr lang="en-US" sz="1400" dirty="0">
                <a:solidFill>
                  <a:srgbClr val="3397D3"/>
                </a:solidFill>
                <a:latin typeface="Segoe UI Light" pitchFamily="34" charset="0"/>
              </a:rPr>
              <a:t>EDI Portal for agreement management and tracking</a:t>
            </a:r>
          </a:p>
        </p:txBody>
      </p:sp>
      <p:sp>
        <p:nvSpPr>
          <p:cNvPr id="9" name="TextBox 8"/>
          <p:cNvSpPr txBox="1"/>
          <p:nvPr/>
        </p:nvSpPr>
        <p:spPr>
          <a:xfrm>
            <a:off x="3308924" y="3705606"/>
            <a:ext cx="2556039" cy="430887"/>
          </a:xfrm>
          <a:prstGeom prst="rect">
            <a:avLst/>
          </a:prstGeom>
          <a:noFill/>
        </p:spPr>
        <p:txBody>
          <a:bodyPr wrap="square" lIns="0" tIns="0" rIns="0" bIns="0" rtlCol="0">
            <a:spAutoFit/>
          </a:bodyPr>
          <a:lstStyle/>
          <a:p>
            <a:pPr marL="285750" indent="-285750">
              <a:lnSpc>
                <a:spcPct val="90000"/>
              </a:lnSpc>
              <a:spcBef>
                <a:spcPct val="20000"/>
              </a:spcBef>
              <a:buSzPct val="90000"/>
              <a:buFont typeface="Arial" pitchFamily="34" charset="0"/>
              <a:buChar char="•"/>
            </a:pPr>
            <a:r>
              <a:rPr lang="en-US" spc="-30" dirty="0">
                <a:solidFill>
                  <a:srgbClr val="3397D3"/>
                </a:solidFill>
              </a:rPr>
              <a:t>EDI Bridges</a:t>
            </a:r>
          </a:p>
          <a:p>
            <a:pPr marL="285750" indent="-285750">
              <a:lnSpc>
                <a:spcPct val="90000"/>
              </a:lnSpc>
              <a:spcBef>
                <a:spcPct val="20000"/>
              </a:spcBef>
              <a:buSzPct val="90000"/>
              <a:buFont typeface="Arial" pitchFamily="34" charset="0"/>
              <a:buChar char="•"/>
            </a:pPr>
            <a:r>
              <a:rPr lang="en-US" spc="-30" dirty="0">
                <a:solidFill>
                  <a:srgbClr val="3397D3"/>
                </a:solidFill>
              </a:rPr>
              <a:t>EDI Portal</a:t>
            </a:r>
          </a:p>
        </p:txBody>
      </p:sp>
      <p:sp>
        <p:nvSpPr>
          <p:cNvPr id="10" name="Rectangle 9"/>
          <p:cNvSpPr/>
          <p:nvPr/>
        </p:nvSpPr>
        <p:spPr bwMode="auto">
          <a:xfrm>
            <a:off x="6227492" y="993187"/>
            <a:ext cx="2556039" cy="475864"/>
          </a:xfrm>
          <a:prstGeom prst="rect">
            <a:avLst/>
          </a:prstGeom>
          <a:solidFill>
            <a:srgbClr val="6BBB46"/>
          </a:solidFill>
        </p:spPr>
        <p:txBody>
          <a:bodyPr vert="horz" wrap="square" lIns="91440" tIns="91440" rIns="91440" bIns="91440" rtlCol="0" anchor="ctr" anchorCtr="0">
            <a:noAutofit/>
          </a:bodyPr>
          <a:lstStyle/>
          <a:p>
            <a:pPr>
              <a:lnSpc>
                <a:spcPct val="90000"/>
              </a:lnSpc>
              <a:spcBef>
                <a:spcPct val="20000"/>
              </a:spcBef>
              <a:buSzPct val="90000"/>
            </a:pPr>
            <a:r>
              <a:rPr lang="en-US" sz="1800" spc="-70" dirty="0">
                <a:gradFill>
                  <a:gsLst>
                    <a:gs pos="0">
                      <a:srgbClr val="FFFFFF"/>
                    </a:gs>
                    <a:gs pos="86000">
                      <a:srgbClr val="FFFFFF"/>
                    </a:gs>
                  </a:gsLst>
                  <a:lin ang="5400000" scaled="0"/>
                </a:gradFill>
              </a:rPr>
              <a:t>Build Hybrid Applications</a:t>
            </a:r>
          </a:p>
        </p:txBody>
      </p:sp>
      <p:sp>
        <p:nvSpPr>
          <p:cNvPr id="11" name="TextBox 10"/>
          <p:cNvSpPr txBox="1"/>
          <p:nvPr/>
        </p:nvSpPr>
        <p:spPr>
          <a:xfrm>
            <a:off x="6227492" y="1636985"/>
            <a:ext cx="2559571" cy="1443472"/>
          </a:xfrm>
          <a:prstGeom prst="rect">
            <a:avLst/>
          </a:prstGeom>
          <a:noFill/>
        </p:spPr>
        <p:txBody>
          <a:bodyPr wrap="square" lIns="0" tIns="0" rIns="0" bIns="0" rtlCol="0">
            <a:spAutoFit/>
          </a:bodyPr>
          <a:lstStyle>
            <a:defPPr>
              <a:defRPr lang="en-US"/>
            </a:defPPr>
            <a:lvl1pPr marL="287338" indent="-287338" defTabSz="914363">
              <a:lnSpc>
                <a:spcPct val="90000"/>
              </a:lnSpc>
              <a:spcBef>
                <a:spcPct val="20000"/>
              </a:spcBef>
              <a:buSzPct val="90000"/>
              <a:buBlip>
                <a:blip r:embed="rId3"/>
              </a:buBlip>
              <a:defRPr sz="2000" spc="-30">
                <a:gradFill>
                  <a:gsLst>
                    <a:gs pos="0">
                      <a:schemeClr val="tx1"/>
                    </a:gs>
                    <a:gs pos="86000">
                      <a:schemeClr val="tx1"/>
                    </a:gs>
                  </a:gsLst>
                  <a:lin ang="5400000" scaled="0"/>
                </a:gradFill>
              </a:defRPr>
            </a:lvl1pPr>
          </a:lstStyle>
          <a:p>
            <a:pPr>
              <a:buFont typeface="Arial" pitchFamily="34" charset="0"/>
              <a:buChar char="•"/>
            </a:pPr>
            <a:r>
              <a:rPr lang="en-US" sz="1400" dirty="0">
                <a:solidFill>
                  <a:srgbClr val="3397D3"/>
                </a:solidFill>
                <a:latin typeface="Segoe UI Light" pitchFamily="34" charset="0"/>
              </a:rPr>
              <a:t>Include on-premises applications, services, data in cloud applications</a:t>
            </a:r>
          </a:p>
          <a:p>
            <a:pPr>
              <a:buFont typeface="Arial" pitchFamily="34" charset="0"/>
              <a:buChar char="•"/>
            </a:pPr>
            <a:r>
              <a:rPr lang="en-US" sz="1400" dirty="0">
                <a:solidFill>
                  <a:srgbClr val="3397D3"/>
                </a:solidFill>
                <a:latin typeface="Segoe UI Light" pitchFamily="34" charset="0"/>
              </a:rPr>
              <a:t>Manage hybrid apps easily</a:t>
            </a:r>
          </a:p>
          <a:p>
            <a:pPr>
              <a:buFont typeface="Arial" pitchFamily="34" charset="0"/>
              <a:buChar char="•"/>
            </a:pPr>
            <a:r>
              <a:rPr lang="en-US" sz="1400" dirty="0">
                <a:solidFill>
                  <a:srgbClr val="3397D3"/>
                </a:solidFill>
                <a:latin typeface="Segoe UI Light" pitchFamily="34" charset="0"/>
              </a:rPr>
              <a:t>Enable store and forward scenarios in BizTalk by enabling Service Bus queues, topics</a:t>
            </a:r>
          </a:p>
        </p:txBody>
      </p:sp>
      <p:sp>
        <p:nvSpPr>
          <p:cNvPr id="12" name="TextBox 11"/>
          <p:cNvSpPr txBox="1"/>
          <p:nvPr/>
        </p:nvSpPr>
        <p:spPr>
          <a:xfrm>
            <a:off x="6231025" y="3705606"/>
            <a:ext cx="2556038" cy="430887"/>
          </a:xfrm>
          <a:prstGeom prst="rect">
            <a:avLst/>
          </a:prstGeom>
          <a:noFill/>
        </p:spPr>
        <p:txBody>
          <a:bodyPr wrap="square" lIns="0" tIns="0" rIns="0" bIns="0" rtlCol="0">
            <a:spAutoFit/>
          </a:bodyPr>
          <a:lstStyle/>
          <a:p>
            <a:pPr marL="285750" indent="-285750">
              <a:lnSpc>
                <a:spcPct val="90000"/>
              </a:lnSpc>
              <a:spcBef>
                <a:spcPct val="20000"/>
              </a:spcBef>
              <a:buSzPct val="90000"/>
              <a:buFont typeface="Arial" pitchFamily="34" charset="0"/>
              <a:buChar char="•"/>
            </a:pPr>
            <a:r>
              <a:rPr lang="en-US" spc="-30" dirty="0">
                <a:solidFill>
                  <a:srgbClr val="3397D3"/>
                </a:solidFill>
              </a:rPr>
              <a:t>Azure Service Bus </a:t>
            </a:r>
            <a:r>
              <a:rPr lang="en-US" spc="-30" dirty="0" smtClean="0">
                <a:solidFill>
                  <a:srgbClr val="3397D3"/>
                </a:solidFill>
              </a:rPr>
              <a:t>Connect</a:t>
            </a:r>
          </a:p>
          <a:p>
            <a:pPr marL="285750" indent="-285750">
              <a:lnSpc>
                <a:spcPct val="90000"/>
              </a:lnSpc>
              <a:spcBef>
                <a:spcPct val="20000"/>
              </a:spcBef>
              <a:buSzPct val="90000"/>
              <a:buFont typeface="Arial" pitchFamily="34" charset="0"/>
              <a:buChar char="•"/>
            </a:pPr>
            <a:r>
              <a:rPr lang="en-US" dirty="0">
                <a:solidFill>
                  <a:srgbClr val="3397D3"/>
                </a:solidFill>
              </a:rPr>
              <a:t>BizTalk Service Bus </a:t>
            </a:r>
            <a:r>
              <a:rPr lang="en-US" dirty="0" smtClean="0">
                <a:solidFill>
                  <a:srgbClr val="3397D3"/>
                </a:solidFill>
              </a:rPr>
              <a:t>Adapter</a:t>
            </a:r>
            <a:endParaRPr lang="en-US" dirty="0">
              <a:solidFill>
                <a:srgbClr val="3397D3"/>
              </a:solidFill>
            </a:endParaRPr>
          </a:p>
        </p:txBody>
      </p:sp>
      <p:sp>
        <p:nvSpPr>
          <p:cNvPr id="13" name="Rectangle 12"/>
          <p:cNvSpPr/>
          <p:nvPr/>
        </p:nvSpPr>
        <p:spPr bwMode="auto">
          <a:xfrm>
            <a:off x="390361" y="3480183"/>
            <a:ext cx="2556039" cy="106803"/>
          </a:xfrm>
          <a:prstGeom prst="rect">
            <a:avLst/>
          </a:prstGeom>
          <a:solidFill>
            <a:schemeClr val="accent3">
              <a:lumMod val="60000"/>
              <a:lumOff val="40000"/>
            </a:schemeClr>
          </a:solidFill>
        </p:spPr>
        <p:txBody>
          <a:bodyPr vert="horz" wrap="square" lIns="91440" tIns="91440" rIns="91440" bIns="91440" rtlCol="0" anchor="ctr" anchorCtr="0">
            <a:noAutofit/>
          </a:bodyPr>
          <a:lstStyle/>
          <a:p>
            <a:pPr>
              <a:lnSpc>
                <a:spcPct val="90000"/>
              </a:lnSpc>
              <a:spcBef>
                <a:spcPct val="20000"/>
              </a:spcBef>
              <a:buSzPct val="90000"/>
            </a:pPr>
            <a:endParaRPr lang="en-US" sz="2400" spc="-70" dirty="0">
              <a:gradFill>
                <a:gsLst>
                  <a:gs pos="0">
                    <a:srgbClr val="FFFFFF"/>
                  </a:gs>
                  <a:gs pos="86000">
                    <a:srgbClr val="FFFFFF"/>
                  </a:gs>
                </a:gsLst>
                <a:lin ang="5400000" scaled="0"/>
              </a:gradFill>
            </a:endParaRPr>
          </a:p>
        </p:txBody>
      </p:sp>
      <p:sp>
        <p:nvSpPr>
          <p:cNvPr id="16" name="Rectangle 15"/>
          <p:cNvSpPr/>
          <p:nvPr/>
        </p:nvSpPr>
        <p:spPr bwMode="auto">
          <a:xfrm>
            <a:off x="3308925" y="3480183"/>
            <a:ext cx="2556039" cy="106803"/>
          </a:xfrm>
          <a:prstGeom prst="rect">
            <a:avLst/>
          </a:prstGeom>
          <a:solidFill>
            <a:schemeClr val="accent3">
              <a:lumMod val="60000"/>
              <a:lumOff val="40000"/>
            </a:schemeClr>
          </a:solidFill>
        </p:spPr>
        <p:txBody>
          <a:bodyPr vert="horz" wrap="square" lIns="91440" tIns="91440" rIns="91440" bIns="91440" rtlCol="0" anchor="ctr" anchorCtr="0">
            <a:noAutofit/>
          </a:bodyPr>
          <a:lstStyle/>
          <a:p>
            <a:pPr>
              <a:lnSpc>
                <a:spcPct val="90000"/>
              </a:lnSpc>
              <a:spcBef>
                <a:spcPct val="20000"/>
              </a:spcBef>
              <a:buSzPct val="90000"/>
            </a:pPr>
            <a:endParaRPr lang="en-US" sz="2400" spc="-70" dirty="0">
              <a:gradFill>
                <a:gsLst>
                  <a:gs pos="0">
                    <a:srgbClr val="FFFFFF"/>
                  </a:gs>
                  <a:gs pos="86000">
                    <a:srgbClr val="FFFFFF"/>
                  </a:gs>
                </a:gsLst>
                <a:lin ang="5400000" scaled="0"/>
              </a:gradFill>
            </a:endParaRPr>
          </a:p>
        </p:txBody>
      </p:sp>
      <p:sp>
        <p:nvSpPr>
          <p:cNvPr id="17" name="Rectangle 16"/>
          <p:cNvSpPr/>
          <p:nvPr/>
        </p:nvSpPr>
        <p:spPr bwMode="auto">
          <a:xfrm>
            <a:off x="6227491" y="3480183"/>
            <a:ext cx="2556039" cy="106803"/>
          </a:xfrm>
          <a:prstGeom prst="rect">
            <a:avLst/>
          </a:prstGeom>
          <a:solidFill>
            <a:schemeClr val="accent3">
              <a:lumMod val="60000"/>
              <a:lumOff val="40000"/>
            </a:schemeClr>
          </a:solidFill>
        </p:spPr>
        <p:txBody>
          <a:bodyPr vert="horz" wrap="square" lIns="91440" tIns="91440" rIns="91440" bIns="91440" rtlCol="0" anchor="ctr" anchorCtr="0">
            <a:noAutofit/>
          </a:bodyPr>
          <a:lstStyle/>
          <a:p>
            <a:pPr>
              <a:lnSpc>
                <a:spcPct val="90000"/>
              </a:lnSpc>
              <a:spcBef>
                <a:spcPct val="20000"/>
              </a:spcBef>
              <a:buSzPct val="90000"/>
            </a:pPr>
            <a:endParaRPr lang="en-US" sz="2400" spc="-70" dirty="0">
              <a:gradFill>
                <a:gsLst>
                  <a:gs pos="0">
                    <a:srgbClr val="FFFFFF"/>
                  </a:gs>
                  <a:gs pos="86000">
                    <a:srgbClr val="FFFFFF"/>
                  </a:gs>
                </a:gsLst>
                <a:lin ang="5400000" scaled="0"/>
              </a:gradFill>
            </a:endParaRPr>
          </a:p>
        </p:txBody>
      </p:sp>
    </p:spTree>
    <p:extLst>
      <p:ext uri="{BB962C8B-B14F-4D97-AF65-F5344CB8AC3E}">
        <p14:creationId xmlns:p14="http://schemas.microsoft.com/office/powerpoint/2010/main" val="18285855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EAI Capabilities</a:t>
            </a:r>
          </a:p>
        </p:txBody>
      </p:sp>
      <p:sp>
        <p:nvSpPr>
          <p:cNvPr id="8" name="Content Placeholder 5"/>
          <p:cNvSpPr txBox="1">
            <a:spLocks/>
          </p:cNvSpPr>
          <p:nvPr/>
        </p:nvSpPr>
        <p:spPr>
          <a:xfrm>
            <a:off x="3687410" y="1019175"/>
            <a:ext cx="2459391" cy="708023"/>
          </a:xfrm>
          <a:prstGeom prst="rect">
            <a:avLst/>
          </a:prstGeom>
          <a:solidFill>
            <a:schemeClr val="accent1"/>
          </a:solidFill>
        </p:spPr>
        <p:txBody>
          <a:bodyPr vert="horz" wrap="square" lIns="91440" tIns="91440" rIns="0" bIns="91440" rtlCol="0" anchor="ctr" anchorCtr="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600" spc="-70" dirty="0">
                <a:gradFill>
                  <a:gsLst>
                    <a:gs pos="0">
                      <a:srgbClr val="FFFFFF"/>
                    </a:gs>
                    <a:gs pos="86000">
                      <a:srgbClr val="FFFFFF"/>
                    </a:gs>
                  </a:gsLst>
                  <a:lin ang="5400000" scaled="0"/>
                </a:gradFill>
              </a:rPr>
              <a:t>Ability to author custom activities</a:t>
            </a:r>
          </a:p>
        </p:txBody>
      </p:sp>
      <p:sp>
        <p:nvSpPr>
          <p:cNvPr id="9" name="Content Placeholder 5"/>
          <p:cNvSpPr txBox="1">
            <a:spLocks/>
          </p:cNvSpPr>
          <p:nvPr/>
        </p:nvSpPr>
        <p:spPr>
          <a:xfrm>
            <a:off x="3687409" y="1768476"/>
            <a:ext cx="2459391" cy="708023"/>
          </a:xfrm>
          <a:prstGeom prst="rect">
            <a:avLst/>
          </a:prstGeom>
          <a:solidFill>
            <a:schemeClr val="accent2"/>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600" spc="-70" dirty="0">
                <a:gradFill>
                  <a:gsLst>
                    <a:gs pos="0">
                      <a:srgbClr val="FFFFFF"/>
                    </a:gs>
                    <a:gs pos="86000">
                      <a:srgbClr val="FFFFFF"/>
                    </a:gs>
                  </a:gsLst>
                  <a:lin ang="5400000" scaled="0"/>
                </a:gradFill>
                <a:latin typeface="Segoe UI Light" pitchFamily="34" charset="0"/>
              </a:rPr>
              <a:t>Ability to author custom flow of activities (i.e. build a message pattern)</a:t>
            </a:r>
          </a:p>
        </p:txBody>
      </p:sp>
      <p:sp>
        <p:nvSpPr>
          <p:cNvPr id="10" name="Content Placeholder 2"/>
          <p:cNvSpPr txBox="1">
            <a:spLocks/>
          </p:cNvSpPr>
          <p:nvPr/>
        </p:nvSpPr>
        <p:spPr>
          <a:xfrm>
            <a:off x="3687410" y="3167105"/>
            <a:ext cx="3322990" cy="1883593"/>
          </a:xfrm>
          <a:prstGeom prst="rect">
            <a:avLst/>
          </a:prstGeom>
        </p:spPr>
        <p:txBody>
          <a:bodyPr vert="horz" wrap="square" lIns="0" tIns="91440" rIns="0" bIns="0" rtlCol="0">
            <a:spAutoFit/>
          </a:bodyPr>
          <a:lstStyle>
            <a:defPPr>
              <a:defRPr lang="en-US"/>
            </a:defPPr>
            <a:lvl1pPr marL="171450" indent="-171450" defTabSz="914363">
              <a:lnSpc>
                <a:spcPct val="90000"/>
              </a:lnSpc>
              <a:spcBef>
                <a:spcPct val="20000"/>
              </a:spcBef>
              <a:buSzPct val="90000"/>
              <a:buFont typeface="Arial" pitchFamily="34" charset="0"/>
              <a:buChar char="•"/>
              <a:defRPr sz="1200" spc="-30">
                <a:solidFill>
                  <a:srgbClr val="3397D3"/>
                </a:solidFill>
                <a:latin typeface="Segoe UI Light" pitchFamily="34" charset="0"/>
              </a:defRPr>
            </a:lvl1pPr>
            <a:lvl2pPr marL="855663" indent="-395288" defTabSz="914363">
              <a:lnSpc>
                <a:spcPct val="90000"/>
              </a:lnSpc>
              <a:spcBef>
                <a:spcPct val="20000"/>
              </a:spcBef>
              <a:buSzPct val="90000"/>
              <a:buFontTx/>
              <a:buBlip>
                <a:blip r:embed="rId2"/>
              </a:buBlip>
              <a:defRPr sz="2800">
                <a:gradFill>
                  <a:gsLst>
                    <a:gs pos="0">
                      <a:schemeClr val="tx1"/>
                    </a:gs>
                    <a:gs pos="86000">
                      <a:schemeClr val="tx1"/>
                    </a:gs>
                  </a:gsLst>
                  <a:lin ang="5400000" scaled="0"/>
                </a:gradFill>
              </a:defRPr>
            </a:lvl2pPr>
            <a:lvl3pPr marL="1258888" indent="-403225" defTabSz="914363">
              <a:lnSpc>
                <a:spcPct val="90000"/>
              </a:lnSpc>
              <a:spcBef>
                <a:spcPct val="20000"/>
              </a:spcBef>
              <a:buSzPct val="90000"/>
              <a:buFontTx/>
              <a:buBlip>
                <a:blip r:embed="rId2"/>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2"/>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2"/>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Auto pull messages from FTP shares</a:t>
            </a:r>
          </a:p>
          <a:p>
            <a:r>
              <a:rPr lang="en-US" dirty="0"/>
              <a:t>Disassembly of messages</a:t>
            </a:r>
          </a:p>
          <a:p>
            <a:r>
              <a:rPr lang="en-US" dirty="0"/>
              <a:t>Processing flat files</a:t>
            </a:r>
          </a:p>
          <a:p>
            <a:r>
              <a:rPr lang="en-US" dirty="0"/>
              <a:t>XML message validation</a:t>
            </a:r>
          </a:p>
          <a:p>
            <a:r>
              <a:rPr lang="en-US" dirty="0"/>
              <a:t>Enrich message properties</a:t>
            </a:r>
          </a:p>
          <a:p>
            <a:r>
              <a:rPr lang="en-US" dirty="0"/>
              <a:t>Transformations: structural normalization</a:t>
            </a:r>
          </a:p>
          <a:p>
            <a:r>
              <a:rPr lang="en-US" dirty="0"/>
              <a:t>Operational Tracking and Archiving</a:t>
            </a:r>
          </a:p>
          <a:p>
            <a:r>
              <a:rPr lang="en-US" dirty="0"/>
              <a:t>Character set encoding (Receive side)</a:t>
            </a:r>
          </a:p>
          <a:p>
            <a:r>
              <a:rPr lang="en-US" dirty="0"/>
              <a:t>Content based routing</a:t>
            </a:r>
          </a:p>
        </p:txBody>
      </p:sp>
      <p:sp>
        <p:nvSpPr>
          <p:cNvPr id="11" name="Content Placeholder 5"/>
          <p:cNvSpPr txBox="1">
            <a:spLocks/>
          </p:cNvSpPr>
          <p:nvPr/>
        </p:nvSpPr>
        <p:spPr>
          <a:xfrm>
            <a:off x="6312353" y="1019174"/>
            <a:ext cx="2459391" cy="708023"/>
          </a:xfrm>
          <a:prstGeom prst="rect">
            <a:avLst/>
          </a:prstGeom>
          <a:solidFill>
            <a:schemeClr val="accent6"/>
          </a:solidFill>
        </p:spPr>
        <p:txBody>
          <a:bodyPr vert="horz" wrap="square" lIns="91440" tIns="91440" rIns="0" bIns="91440" rtlCol="0" anchor="ctr" anchorCtr="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600" spc="-70" dirty="0" smtClean="0">
                <a:gradFill>
                  <a:gsLst>
                    <a:gs pos="0">
                      <a:srgbClr val="FFFFFF"/>
                    </a:gs>
                    <a:gs pos="86000">
                      <a:srgbClr val="FFFFFF"/>
                    </a:gs>
                  </a:gsLst>
                  <a:lin ang="5400000" scaled="0"/>
                </a:gradFill>
                <a:latin typeface="Segoe UI Light" pitchFamily="34" charset="0"/>
              </a:rPr>
              <a:t>Rich schema editor</a:t>
            </a:r>
            <a:endParaRPr lang="en-US" sz="1600" spc="-70" dirty="0">
              <a:gradFill>
                <a:gsLst>
                  <a:gs pos="0">
                    <a:srgbClr val="FFFFFF"/>
                  </a:gs>
                  <a:gs pos="86000">
                    <a:srgbClr val="FFFFFF"/>
                  </a:gs>
                </a:gsLst>
                <a:lin ang="5400000" scaled="0"/>
              </a:gradFill>
              <a:latin typeface="Segoe UI Light" pitchFamily="34" charset="0"/>
            </a:endParaRPr>
          </a:p>
        </p:txBody>
      </p:sp>
      <p:sp>
        <p:nvSpPr>
          <p:cNvPr id="12" name="Content Placeholder 5"/>
          <p:cNvSpPr txBox="1">
            <a:spLocks/>
          </p:cNvSpPr>
          <p:nvPr/>
        </p:nvSpPr>
        <p:spPr>
          <a:xfrm>
            <a:off x="6312353" y="1768476"/>
            <a:ext cx="2459391" cy="708023"/>
          </a:xfrm>
          <a:prstGeom prst="rect">
            <a:avLst/>
          </a:prstGeom>
          <a:solidFill>
            <a:schemeClr val="accent4"/>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600" spc="-70" dirty="0">
                <a:gradFill>
                  <a:gsLst>
                    <a:gs pos="0">
                      <a:srgbClr val="FFFFFF"/>
                    </a:gs>
                    <a:gs pos="86000">
                      <a:srgbClr val="FFFFFF"/>
                    </a:gs>
                  </a:gsLst>
                  <a:lin ang="5400000" scaled="0"/>
                </a:gradFill>
                <a:latin typeface="Segoe UI Light" pitchFamily="34" charset="0"/>
              </a:rPr>
              <a:t>Easy to build and deploy experiences</a:t>
            </a:r>
          </a:p>
        </p:txBody>
      </p:sp>
      <p:sp>
        <p:nvSpPr>
          <p:cNvPr id="13" name="Content Placeholder 5"/>
          <p:cNvSpPr txBox="1">
            <a:spLocks/>
          </p:cNvSpPr>
          <p:nvPr/>
        </p:nvSpPr>
        <p:spPr>
          <a:xfrm>
            <a:off x="3687410" y="2520953"/>
            <a:ext cx="2459391" cy="708023"/>
          </a:xfrm>
          <a:prstGeom prst="rect">
            <a:avLst/>
          </a:prstGeom>
          <a:solidFill>
            <a:schemeClr val="accent3"/>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600" spc="-70" dirty="0">
                <a:gradFill>
                  <a:gsLst>
                    <a:gs pos="0">
                      <a:srgbClr val="FFFFFF"/>
                    </a:gs>
                    <a:gs pos="86000">
                      <a:srgbClr val="FFFFFF"/>
                    </a:gs>
                  </a:gsLst>
                  <a:lin ang="5400000" scaled="0"/>
                </a:gradFill>
                <a:latin typeface="Segoe UI Light" pitchFamily="34" charset="0"/>
              </a:rPr>
              <a:t>Out-of-box capabilities for:</a:t>
            </a:r>
          </a:p>
        </p:txBody>
      </p:sp>
      <p:sp>
        <p:nvSpPr>
          <p:cNvPr id="14" name="Rectangle 13"/>
          <p:cNvSpPr/>
          <p:nvPr/>
        </p:nvSpPr>
        <p:spPr bwMode="auto">
          <a:xfrm>
            <a:off x="361950" y="1019175"/>
            <a:ext cx="2940050" cy="3476625"/>
          </a:xfrm>
          <a:prstGeom prst="rect">
            <a:avLst/>
          </a:prstGeom>
          <a:noFill/>
          <a:ln w="38100">
            <a:solidFill>
              <a:srgbClr val="92D05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ea typeface="Segoe UI" pitchFamily="34" charset="0"/>
              <a:cs typeface="Segoe UI" pitchFamily="34" charset="0"/>
            </a:endParaRPr>
          </a:p>
        </p:txBody>
      </p:sp>
      <p:sp>
        <p:nvSpPr>
          <p:cNvPr id="16" name="Rectangle 15"/>
          <p:cNvSpPr/>
          <p:nvPr/>
        </p:nvSpPr>
        <p:spPr bwMode="auto">
          <a:xfrm>
            <a:off x="564531" y="1240781"/>
            <a:ext cx="2556039" cy="475864"/>
          </a:xfrm>
          <a:prstGeom prst="rect">
            <a:avLst/>
          </a:prstGeom>
          <a:solidFill>
            <a:srgbClr val="6BBB46"/>
          </a:solidFill>
        </p:spPr>
        <p:txBody>
          <a:bodyPr vert="horz" wrap="square" lIns="91440" tIns="91440" rIns="91440" bIns="91440" rtlCol="0" anchor="ctr" anchorCtr="0">
            <a:noAutofit/>
          </a:bodyPr>
          <a:lstStyle/>
          <a:p>
            <a:pPr>
              <a:lnSpc>
                <a:spcPct val="90000"/>
              </a:lnSpc>
              <a:spcBef>
                <a:spcPct val="20000"/>
              </a:spcBef>
              <a:buSzPct val="90000"/>
            </a:pPr>
            <a:r>
              <a:rPr lang="en-US" sz="1800" spc="-70" dirty="0">
                <a:gradFill>
                  <a:gsLst>
                    <a:gs pos="0">
                      <a:srgbClr val="FFFFFF"/>
                    </a:gs>
                    <a:gs pos="86000">
                      <a:srgbClr val="FFFFFF"/>
                    </a:gs>
                  </a:gsLst>
                  <a:lin ang="5400000" scaled="0"/>
                </a:gradFill>
                <a:latin typeface="Segoe UI Light" pitchFamily="34" charset="0"/>
              </a:rPr>
              <a:t>Rich Message Processing</a:t>
            </a:r>
          </a:p>
        </p:txBody>
      </p:sp>
      <p:sp>
        <p:nvSpPr>
          <p:cNvPr id="17" name="TextBox 16"/>
          <p:cNvSpPr txBox="1"/>
          <p:nvPr/>
        </p:nvSpPr>
        <p:spPr>
          <a:xfrm>
            <a:off x="564531" y="1884579"/>
            <a:ext cx="2556039" cy="1572738"/>
          </a:xfrm>
          <a:prstGeom prst="rect">
            <a:avLst/>
          </a:prstGeom>
          <a:noFill/>
        </p:spPr>
        <p:txBody>
          <a:bodyPr wrap="square" lIns="0" tIns="0" rIns="0" bIns="0" rtlCol="0">
            <a:spAutoFit/>
          </a:bodyPr>
          <a:lstStyle/>
          <a:p>
            <a:pPr marL="285750" indent="-285750">
              <a:lnSpc>
                <a:spcPct val="90000"/>
              </a:lnSpc>
              <a:spcBef>
                <a:spcPct val="20000"/>
              </a:spcBef>
              <a:buSzPct val="90000"/>
              <a:buFont typeface="Arial" pitchFamily="34" charset="0"/>
              <a:buChar char="•"/>
            </a:pPr>
            <a:r>
              <a:rPr lang="en-US" spc="-30" dirty="0">
                <a:solidFill>
                  <a:srgbClr val="3397D3"/>
                </a:solidFill>
                <a:latin typeface="Segoe UI Light" pitchFamily="34" charset="0"/>
              </a:rPr>
              <a:t>Sequence of activities to perform impedance mismatch</a:t>
            </a:r>
          </a:p>
          <a:p>
            <a:pPr marL="285750" indent="-285750">
              <a:lnSpc>
                <a:spcPct val="90000"/>
              </a:lnSpc>
              <a:spcBef>
                <a:spcPct val="20000"/>
              </a:spcBef>
              <a:buSzPct val="90000"/>
              <a:buFont typeface="Arial" pitchFamily="34" charset="0"/>
              <a:buChar char="•"/>
            </a:pPr>
            <a:r>
              <a:rPr lang="en-US" spc="-30" dirty="0">
                <a:solidFill>
                  <a:srgbClr val="3397D3"/>
                </a:solidFill>
                <a:latin typeface="Segoe UI Light" pitchFamily="34" charset="0"/>
              </a:rPr>
              <a:t>Disassembly</a:t>
            </a:r>
          </a:p>
          <a:p>
            <a:pPr marL="285750" indent="-285750">
              <a:lnSpc>
                <a:spcPct val="90000"/>
              </a:lnSpc>
              <a:spcBef>
                <a:spcPct val="20000"/>
              </a:spcBef>
              <a:buSzPct val="90000"/>
              <a:buFont typeface="Arial" pitchFamily="34" charset="0"/>
              <a:buChar char="•"/>
            </a:pPr>
            <a:r>
              <a:rPr lang="en-US" spc="-30" dirty="0">
                <a:solidFill>
                  <a:srgbClr val="3397D3"/>
                </a:solidFill>
                <a:latin typeface="Segoe UI Light" pitchFamily="34" charset="0"/>
              </a:rPr>
              <a:t>Message Validation</a:t>
            </a:r>
          </a:p>
          <a:p>
            <a:pPr marL="285750" indent="-285750">
              <a:lnSpc>
                <a:spcPct val="90000"/>
              </a:lnSpc>
              <a:spcBef>
                <a:spcPct val="20000"/>
              </a:spcBef>
              <a:buSzPct val="90000"/>
              <a:buFont typeface="Arial" pitchFamily="34" charset="0"/>
              <a:buChar char="•"/>
            </a:pPr>
            <a:r>
              <a:rPr lang="en-US" spc="-30" dirty="0">
                <a:solidFill>
                  <a:srgbClr val="3397D3"/>
                </a:solidFill>
                <a:latin typeface="Segoe UI Light" pitchFamily="34" charset="0"/>
              </a:rPr>
              <a:t>Transforms</a:t>
            </a:r>
          </a:p>
          <a:p>
            <a:pPr marL="285750" indent="-285750">
              <a:lnSpc>
                <a:spcPct val="90000"/>
              </a:lnSpc>
              <a:spcBef>
                <a:spcPct val="20000"/>
              </a:spcBef>
              <a:buSzPct val="90000"/>
              <a:buFont typeface="Arial" pitchFamily="34" charset="0"/>
              <a:buChar char="•"/>
            </a:pPr>
            <a:r>
              <a:rPr lang="en-US" spc="-30" dirty="0">
                <a:solidFill>
                  <a:srgbClr val="3397D3"/>
                </a:solidFill>
                <a:latin typeface="Segoe UI Light" pitchFamily="34" charset="0"/>
              </a:rPr>
              <a:t>Content based Routing</a:t>
            </a:r>
          </a:p>
          <a:p>
            <a:pPr marL="285750" indent="-285750">
              <a:lnSpc>
                <a:spcPct val="90000"/>
              </a:lnSpc>
              <a:spcBef>
                <a:spcPct val="20000"/>
              </a:spcBef>
              <a:buSzPct val="90000"/>
              <a:buFont typeface="Arial" pitchFamily="34" charset="0"/>
              <a:buChar char="•"/>
            </a:pPr>
            <a:r>
              <a:rPr lang="en-US" spc="-30" dirty="0">
                <a:solidFill>
                  <a:srgbClr val="3397D3"/>
                </a:solidFill>
                <a:latin typeface="Segoe UI Light" pitchFamily="34" charset="0"/>
              </a:rPr>
              <a:t>Hosting custom code</a:t>
            </a:r>
          </a:p>
        </p:txBody>
      </p:sp>
      <p:sp>
        <p:nvSpPr>
          <p:cNvPr id="18" name="TextBox 17"/>
          <p:cNvSpPr txBox="1"/>
          <p:nvPr/>
        </p:nvSpPr>
        <p:spPr>
          <a:xfrm>
            <a:off x="564531" y="3953200"/>
            <a:ext cx="2556039" cy="430887"/>
          </a:xfrm>
          <a:prstGeom prst="rect">
            <a:avLst/>
          </a:prstGeom>
          <a:noFill/>
        </p:spPr>
        <p:txBody>
          <a:bodyPr wrap="square" lIns="0" tIns="0" rIns="0" bIns="0" rtlCol="0">
            <a:spAutoFit/>
          </a:bodyPr>
          <a:lstStyle/>
          <a:p>
            <a:pPr marL="285750" indent="-285750">
              <a:lnSpc>
                <a:spcPct val="90000"/>
              </a:lnSpc>
              <a:spcBef>
                <a:spcPct val="20000"/>
              </a:spcBef>
              <a:buSzPct val="90000"/>
              <a:buFont typeface="Arial" pitchFamily="34" charset="0"/>
              <a:buChar char="•"/>
            </a:pPr>
            <a:r>
              <a:rPr lang="en-US" b="1" spc="-30" dirty="0">
                <a:solidFill>
                  <a:srgbClr val="3397D3"/>
                </a:solidFill>
                <a:latin typeface="Segoe UI Light" pitchFamily="34" charset="0"/>
              </a:rPr>
              <a:t>EAI Bridges</a:t>
            </a:r>
          </a:p>
          <a:p>
            <a:pPr marL="285750" indent="-285750">
              <a:lnSpc>
                <a:spcPct val="90000"/>
              </a:lnSpc>
              <a:spcBef>
                <a:spcPct val="20000"/>
              </a:spcBef>
              <a:buSzPct val="90000"/>
              <a:buFont typeface="Arial" pitchFamily="34" charset="0"/>
              <a:buChar char="•"/>
            </a:pPr>
            <a:r>
              <a:rPr lang="en-US" spc="-30" dirty="0">
                <a:solidFill>
                  <a:srgbClr val="3397D3"/>
                </a:solidFill>
                <a:latin typeface="Segoe UI Light" pitchFamily="34" charset="0"/>
              </a:rPr>
              <a:t>Transforms</a:t>
            </a:r>
          </a:p>
        </p:txBody>
      </p:sp>
      <p:sp>
        <p:nvSpPr>
          <p:cNvPr id="19" name="Rectangle 18"/>
          <p:cNvSpPr/>
          <p:nvPr/>
        </p:nvSpPr>
        <p:spPr bwMode="auto">
          <a:xfrm>
            <a:off x="564531" y="3727777"/>
            <a:ext cx="2556039" cy="106803"/>
          </a:xfrm>
          <a:prstGeom prst="rect">
            <a:avLst/>
          </a:prstGeom>
          <a:solidFill>
            <a:schemeClr val="accent3">
              <a:lumMod val="60000"/>
              <a:lumOff val="40000"/>
            </a:schemeClr>
          </a:solidFill>
        </p:spPr>
        <p:txBody>
          <a:bodyPr vert="horz" wrap="square" lIns="91440" tIns="91440" rIns="91440" bIns="91440" rtlCol="0" anchor="ctr" anchorCtr="0">
            <a:noAutofit/>
          </a:bodyPr>
          <a:lstStyle/>
          <a:p>
            <a:pPr>
              <a:lnSpc>
                <a:spcPct val="90000"/>
              </a:lnSpc>
              <a:spcBef>
                <a:spcPct val="20000"/>
              </a:spcBef>
              <a:buSzPct val="90000"/>
            </a:pPr>
            <a:endParaRPr lang="en-US" sz="2400" spc="-70" dirty="0">
              <a:gradFill>
                <a:gsLst>
                  <a:gs pos="0">
                    <a:srgbClr val="FFFFFF"/>
                  </a:gs>
                  <a:gs pos="86000">
                    <a:srgbClr val="FFFFFF"/>
                  </a:gs>
                </a:gsLst>
                <a:lin ang="5400000" scaled="0"/>
              </a:gradFill>
              <a:latin typeface="Segoe UI Light" pitchFamily="34" charset="0"/>
            </a:endParaRPr>
          </a:p>
        </p:txBody>
      </p:sp>
    </p:spTree>
    <p:extLst>
      <p:ext uri="{BB962C8B-B14F-4D97-AF65-F5344CB8AC3E}">
        <p14:creationId xmlns:p14="http://schemas.microsoft.com/office/powerpoint/2010/main" val="1373236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EAI Capabilities</a:t>
            </a:r>
          </a:p>
        </p:txBody>
      </p:sp>
      <p:sp>
        <p:nvSpPr>
          <p:cNvPr id="14" name="Rectangle 13"/>
          <p:cNvSpPr/>
          <p:nvPr/>
        </p:nvSpPr>
        <p:spPr bwMode="auto">
          <a:xfrm>
            <a:off x="361950" y="1019175"/>
            <a:ext cx="2940050" cy="3476625"/>
          </a:xfrm>
          <a:prstGeom prst="rect">
            <a:avLst/>
          </a:prstGeom>
          <a:noFill/>
          <a:ln w="38100">
            <a:solidFill>
              <a:srgbClr val="92D05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ea typeface="Segoe UI" pitchFamily="34" charset="0"/>
              <a:cs typeface="Segoe UI" pitchFamily="34" charset="0"/>
            </a:endParaRPr>
          </a:p>
        </p:txBody>
      </p:sp>
      <p:sp>
        <p:nvSpPr>
          <p:cNvPr id="16" name="Rectangle 15"/>
          <p:cNvSpPr/>
          <p:nvPr/>
        </p:nvSpPr>
        <p:spPr bwMode="auto">
          <a:xfrm>
            <a:off x="564531" y="1240781"/>
            <a:ext cx="2556039" cy="475864"/>
          </a:xfrm>
          <a:prstGeom prst="rect">
            <a:avLst/>
          </a:prstGeom>
          <a:solidFill>
            <a:srgbClr val="6BBB46"/>
          </a:solidFill>
        </p:spPr>
        <p:txBody>
          <a:bodyPr vert="horz" wrap="square" lIns="91440" tIns="91440" rIns="91440" bIns="91440" rtlCol="0" anchor="ctr" anchorCtr="0">
            <a:noAutofit/>
          </a:bodyPr>
          <a:lstStyle/>
          <a:p>
            <a:pPr>
              <a:lnSpc>
                <a:spcPct val="90000"/>
              </a:lnSpc>
              <a:spcBef>
                <a:spcPct val="20000"/>
              </a:spcBef>
              <a:buSzPct val="90000"/>
            </a:pPr>
            <a:r>
              <a:rPr lang="en-US" sz="1800" spc="-70" dirty="0">
                <a:gradFill>
                  <a:gsLst>
                    <a:gs pos="0">
                      <a:srgbClr val="FFFFFF"/>
                    </a:gs>
                    <a:gs pos="86000">
                      <a:srgbClr val="FFFFFF"/>
                    </a:gs>
                  </a:gsLst>
                  <a:lin ang="5400000" scaled="0"/>
                </a:gradFill>
                <a:latin typeface="Segoe UI Light" pitchFamily="34" charset="0"/>
              </a:rPr>
              <a:t>Rich Message Processing</a:t>
            </a:r>
          </a:p>
        </p:txBody>
      </p:sp>
      <p:sp>
        <p:nvSpPr>
          <p:cNvPr id="17" name="TextBox 16"/>
          <p:cNvSpPr txBox="1"/>
          <p:nvPr/>
        </p:nvSpPr>
        <p:spPr>
          <a:xfrm>
            <a:off x="564531" y="1884579"/>
            <a:ext cx="2556039" cy="1572738"/>
          </a:xfrm>
          <a:prstGeom prst="rect">
            <a:avLst/>
          </a:prstGeom>
          <a:noFill/>
        </p:spPr>
        <p:txBody>
          <a:bodyPr wrap="square" lIns="0" tIns="0" rIns="0" bIns="0" rtlCol="0">
            <a:spAutoFit/>
          </a:bodyPr>
          <a:lstStyle/>
          <a:p>
            <a:pPr marL="285750" indent="-285750">
              <a:lnSpc>
                <a:spcPct val="90000"/>
              </a:lnSpc>
              <a:spcBef>
                <a:spcPct val="20000"/>
              </a:spcBef>
              <a:buSzPct val="90000"/>
              <a:buFont typeface="Arial" pitchFamily="34" charset="0"/>
              <a:buChar char="•"/>
            </a:pPr>
            <a:r>
              <a:rPr lang="en-US" spc="-30" dirty="0">
                <a:solidFill>
                  <a:srgbClr val="3397D3"/>
                </a:solidFill>
                <a:latin typeface="Segoe UI Light" pitchFamily="34" charset="0"/>
              </a:rPr>
              <a:t>Sequence of activities to perform impedance mismatch</a:t>
            </a:r>
          </a:p>
          <a:p>
            <a:pPr marL="285750" indent="-285750">
              <a:lnSpc>
                <a:spcPct val="90000"/>
              </a:lnSpc>
              <a:spcBef>
                <a:spcPct val="20000"/>
              </a:spcBef>
              <a:buSzPct val="90000"/>
              <a:buFont typeface="Arial" pitchFamily="34" charset="0"/>
              <a:buChar char="•"/>
            </a:pPr>
            <a:r>
              <a:rPr lang="en-US" spc="-30" dirty="0">
                <a:solidFill>
                  <a:srgbClr val="3397D3"/>
                </a:solidFill>
                <a:latin typeface="Segoe UI Light" pitchFamily="34" charset="0"/>
              </a:rPr>
              <a:t>Disassembly</a:t>
            </a:r>
          </a:p>
          <a:p>
            <a:pPr marL="285750" indent="-285750">
              <a:lnSpc>
                <a:spcPct val="90000"/>
              </a:lnSpc>
              <a:spcBef>
                <a:spcPct val="20000"/>
              </a:spcBef>
              <a:buSzPct val="90000"/>
              <a:buFont typeface="Arial" pitchFamily="34" charset="0"/>
              <a:buChar char="•"/>
            </a:pPr>
            <a:r>
              <a:rPr lang="en-US" spc="-30" dirty="0">
                <a:solidFill>
                  <a:srgbClr val="3397D3"/>
                </a:solidFill>
                <a:latin typeface="Segoe UI Light" pitchFamily="34" charset="0"/>
              </a:rPr>
              <a:t>Message Validation</a:t>
            </a:r>
          </a:p>
          <a:p>
            <a:pPr marL="285750" indent="-285750">
              <a:lnSpc>
                <a:spcPct val="90000"/>
              </a:lnSpc>
              <a:spcBef>
                <a:spcPct val="20000"/>
              </a:spcBef>
              <a:buSzPct val="90000"/>
              <a:buFont typeface="Arial" pitchFamily="34" charset="0"/>
              <a:buChar char="•"/>
            </a:pPr>
            <a:r>
              <a:rPr lang="en-US" spc="-30" dirty="0">
                <a:solidFill>
                  <a:srgbClr val="3397D3"/>
                </a:solidFill>
                <a:latin typeface="Segoe UI Light" pitchFamily="34" charset="0"/>
              </a:rPr>
              <a:t>Transforms</a:t>
            </a:r>
          </a:p>
          <a:p>
            <a:pPr marL="285750" indent="-285750">
              <a:lnSpc>
                <a:spcPct val="90000"/>
              </a:lnSpc>
              <a:spcBef>
                <a:spcPct val="20000"/>
              </a:spcBef>
              <a:buSzPct val="90000"/>
              <a:buFont typeface="Arial" pitchFamily="34" charset="0"/>
              <a:buChar char="•"/>
            </a:pPr>
            <a:r>
              <a:rPr lang="en-US" spc="-30" dirty="0">
                <a:solidFill>
                  <a:srgbClr val="3397D3"/>
                </a:solidFill>
                <a:latin typeface="Segoe UI Light" pitchFamily="34" charset="0"/>
              </a:rPr>
              <a:t>Content based Routing</a:t>
            </a:r>
          </a:p>
          <a:p>
            <a:pPr marL="285750" indent="-285750">
              <a:lnSpc>
                <a:spcPct val="90000"/>
              </a:lnSpc>
              <a:spcBef>
                <a:spcPct val="20000"/>
              </a:spcBef>
              <a:buSzPct val="90000"/>
              <a:buFont typeface="Arial" pitchFamily="34" charset="0"/>
              <a:buChar char="•"/>
            </a:pPr>
            <a:r>
              <a:rPr lang="en-US" spc="-30" dirty="0">
                <a:solidFill>
                  <a:srgbClr val="3397D3"/>
                </a:solidFill>
                <a:latin typeface="Segoe UI Light" pitchFamily="34" charset="0"/>
              </a:rPr>
              <a:t>Hosting custom code</a:t>
            </a:r>
          </a:p>
        </p:txBody>
      </p:sp>
      <p:sp>
        <p:nvSpPr>
          <p:cNvPr id="18" name="TextBox 17"/>
          <p:cNvSpPr txBox="1"/>
          <p:nvPr/>
        </p:nvSpPr>
        <p:spPr>
          <a:xfrm>
            <a:off x="564531" y="3953200"/>
            <a:ext cx="2556039" cy="430887"/>
          </a:xfrm>
          <a:prstGeom prst="rect">
            <a:avLst/>
          </a:prstGeom>
          <a:noFill/>
        </p:spPr>
        <p:txBody>
          <a:bodyPr wrap="square" lIns="0" tIns="0" rIns="0" bIns="0" rtlCol="0">
            <a:spAutoFit/>
          </a:bodyPr>
          <a:lstStyle/>
          <a:p>
            <a:pPr marL="285750" indent="-285750">
              <a:lnSpc>
                <a:spcPct val="90000"/>
              </a:lnSpc>
              <a:spcBef>
                <a:spcPct val="20000"/>
              </a:spcBef>
              <a:buSzPct val="90000"/>
              <a:buFont typeface="Arial" pitchFamily="34" charset="0"/>
              <a:buChar char="•"/>
            </a:pPr>
            <a:r>
              <a:rPr lang="en-US" spc="-30" dirty="0">
                <a:solidFill>
                  <a:srgbClr val="3397D3"/>
                </a:solidFill>
                <a:latin typeface="Segoe UI Light" pitchFamily="34" charset="0"/>
              </a:rPr>
              <a:t>EAI Bridges</a:t>
            </a:r>
          </a:p>
          <a:p>
            <a:pPr marL="285750" indent="-285750">
              <a:lnSpc>
                <a:spcPct val="90000"/>
              </a:lnSpc>
              <a:spcBef>
                <a:spcPct val="20000"/>
              </a:spcBef>
              <a:buSzPct val="90000"/>
              <a:buFont typeface="Arial" pitchFamily="34" charset="0"/>
              <a:buChar char="•"/>
            </a:pPr>
            <a:r>
              <a:rPr lang="en-US" b="1" spc="-30" dirty="0">
                <a:solidFill>
                  <a:srgbClr val="3397D3"/>
                </a:solidFill>
                <a:latin typeface="Segoe UI Light" pitchFamily="34" charset="0"/>
              </a:rPr>
              <a:t>Transforms</a:t>
            </a:r>
          </a:p>
        </p:txBody>
      </p:sp>
      <p:sp>
        <p:nvSpPr>
          <p:cNvPr id="19" name="Rectangle 18"/>
          <p:cNvSpPr/>
          <p:nvPr/>
        </p:nvSpPr>
        <p:spPr bwMode="auto">
          <a:xfrm>
            <a:off x="564531" y="3727777"/>
            <a:ext cx="2556039" cy="106803"/>
          </a:xfrm>
          <a:prstGeom prst="rect">
            <a:avLst/>
          </a:prstGeom>
          <a:solidFill>
            <a:schemeClr val="accent3">
              <a:lumMod val="60000"/>
              <a:lumOff val="40000"/>
            </a:schemeClr>
          </a:solidFill>
        </p:spPr>
        <p:txBody>
          <a:bodyPr vert="horz" wrap="square" lIns="91440" tIns="91440" rIns="91440" bIns="91440" rtlCol="0" anchor="ctr" anchorCtr="0">
            <a:noAutofit/>
          </a:bodyPr>
          <a:lstStyle/>
          <a:p>
            <a:pPr>
              <a:lnSpc>
                <a:spcPct val="90000"/>
              </a:lnSpc>
              <a:spcBef>
                <a:spcPct val="20000"/>
              </a:spcBef>
              <a:buSzPct val="90000"/>
            </a:pPr>
            <a:endParaRPr lang="en-US" sz="2400" spc="-70" dirty="0">
              <a:gradFill>
                <a:gsLst>
                  <a:gs pos="0">
                    <a:srgbClr val="FFFFFF"/>
                  </a:gs>
                  <a:gs pos="86000">
                    <a:srgbClr val="FFFFFF"/>
                  </a:gs>
                </a:gsLst>
                <a:lin ang="5400000" scaled="0"/>
              </a:gradFill>
              <a:latin typeface="Segoe UI Light" pitchFamily="34" charset="0"/>
            </a:endParaRPr>
          </a:p>
        </p:txBody>
      </p:sp>
      <p:sp>
        <p:nvSpPr>
          <p:cNvPr id="15" name="Content Placeholder 5"/>
          <p:cNvSpPr txBox="1">
            <a:spLocks/>
          </p:cNvSpPr>
          <p:nvPr/>
        </p:nvSpPr>
        <p:spPr>
          <a:xfrm>
            <a:off x="3695761" y="1018337"/>
            <a:ext cx="2459391" cy="727076"/>
          </a:xfrm>
          <a:prstGeom prst="rect">
            <a:avLst/>
          </a:prstGeom>
          <a:solidFill>
            <a:schemeClr val="accent1"/>
          </a:solidFill>
        </p:spPr>
        <p:txBody>
          <a:bodyPr vert="horz" wrap="square" lIns="91440" tIns="91440" rIns="0" bIns="91440" rtlCol="0" anchor="ctr" anchorCtr="0">
            <a:noAutofit/>
          </a:bodyPr>
          <a:lstStyle>
            <a:defPPr>
              <a:defRPr lang="en-US"/>
            </a:defPPr>
            <a:lvl1pPr indent="0" defTabSz="914363">
              <a:lnSpc>
                <a:spcPct val="90000"/>
              </a:lnSpc>
              <a:spcBef>
                <a:spcPct val="20000"/>
              </a:spcBef>
              <a:buSzPct val="90000"/>
              <a:buFontTx/>
              <a:buNone/>
              <a:defRPr sz="1600" spc="-70">
                <a:gradFill>
                  <a:gsLst>
                    <a:gs pos="0">
                      <a:srgbClr val="FFFFFF"/>
                    </a:gs>
                    <a:gs pos="86000">
                      <a:srgbClr val="FFFFFF"/>
                    </a:gs>
                  </a:gsLst>
                  <a:lin ang="5400000" scaled="0"/>
                </a:gradFill>
              </a:defRPr>
            </a:lvl1pPr>
            <a:lvl2pPr marL="855663" indent="-395288" defTabSz="914363">
              <a:lnSpc>
                <a:spcPct val="90000"/>
              </a:lnSpc>
              <a:spcBef>
                <a:spcPct val="20000"/>
              </a:spcBef>
              <a:buSzPct val="90000"/>
              <a:buFontTx/>
              <a:buBlip>
                <a:blip r:embed="rId2"/>
              </a:buBlip>
              <a:defRPr sz="2800">
                <a:gradFill>
                  <a:gsLst>
                    <a:gs pos="0">
                      <a:schemeClr val="tx1"/>
                    </a:gs>
                    <a:gs pos="86000">
                      <a:schemeClr val="tx1"/>
                    </a:gs>
                  </a:gsLst>
                  <a:lin ang="5400000" scaled="0"/>
                </a:gradFill>
              </a:defRPr>
            </a:lvl2pPr>
            <a:lvl3pPr marL="1258888" indent="-403225" defTabSz="914363">
              <a:lnSpc>
                <a:spcPct val="90000"/>
              </a:lnSpc>
              <a:spcBef>
                <a:spcPct val="20000"/>
              </a:spcBef>
              <a:buSzPct val="90000"/>
              <a:buFontTx/>
              <a:buBlip>
                <a:blip r:embed="rId2"/>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2"/>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2"/>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latin typeface="Segoe UI Light" pitchFamily="34" charset="0"/>
              </a:rPr>
              <a:t>Simple and easy-to-use UI mechanism for creating simple/complex maps </a:t>
            </a:r>
          </a:p>
        </p:txBody>
      </p:sp>
      <p:sp>
        <p:nvSpPr>
          <p:cNvPr id="20" name="Content Placeholder 5"/>
          <p:cNvSpPr txBox="1">
            <a:spLocks/>
          </p:cNvSpPr>
          <p:nvPr/>
        </p:nvSpPr>
        <p:spPr>
          <a:xfrm>
            <a:off x="3695760" y="1781176"/>
            <a:ext cx="2459391" cy="727076"/>
          </a:xfrm>
          <a:prstGeom prst="rect">
            <a:avLst/>
          </a:prstGeom>
          <a:solidFill>
            <a:schemeClr val="accent2"/>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600" spc="-70" dirty="0">
                <a:gradFill>
                  <a:gsLst>
                    <a:gs pos="0">
                      <a:srgbClr val="FFFFFF"/>
                    </a:gs>
                    <a:gs pos="86000">
                      <a:srgbClr val="FFFFFF"/>
                    </a:gs>
                  </a:gsLst>
                  <a:lin ang="5400000" scaled="0"/>
                </a:gradFill>
                <a:latin typeface="Segoe UI Light" pitchFamily="34" charset="0"/>
              </a:rPr>
              <a:t>Scripting </a:t>
            </a:r>
            <a:r>
              <a:rPr lang="en-US" sz="1600" spc="-70" dirty="0" err="1">
                <a:gradFill>
                  <a:gsLst>
                    <a:gs pos="0">
                      <a:srgbClr val="FFFFFF"/>
                    </a:gs>
                    <a:gs pos="86000">
                      <a:srgbClr val="FFFFFF"/>
                    </a:gs>
                  </a:gsLst>
                  <a:lin ang="5400000" scaled="0"/>
                </a:gradFill>
                <a:latin typeface="Segoe UI Light" pitchFamily="34" charset="0"/>
              </a:rPr>
              <a:t>functoid</a:t>
            </a:r>
            <a:r>
              <a:rPr lang="en-US" sz="1600" spc="-70" dirty="0">
                <a:gradFill>
                  <a:gsLst>
                    <a:gs pos="0">
                      <a:srgbClr val="FFFFFF"/>
                    </a:gs>
                    <a:gs pos="86000">
                      <a:srgbClr val="FFFFFF"/>
                    </a:gs>
                  </a:gsLst>
                  <a:lin ang="5400000" scaled="0"/>
                </a:gradFill>
                <a:latin typeface="Segoe UI Light" pitchFamily="34" charset="0"/>
              </a:rPr>
              <a:t> to host .NET code</a:t>
            </a:r>
          </a:p>
        </p:txBody>
      </p:sp>
      <p:sp>
        <p:nvSpPr>
          <p:cNvPr id="21" name="Content Placeholder 2"/>
          <p:cNvSpPr txBox="1">
            <a:spLocks/>
          </p:cNvSpPr>
          <p:nvPr/>
        </p:nvSpPr>
        <p:spPr>
          <a:xfrm>
            <a:off x="6324373" y="1871741"/>
            <a:ext cx="2743427" cy="2179058"/>
          </a:xfrm>
          <a:prstGeom prst="rect">
            <a:avLst/>
          </a:prstGeom>
        </p:spPr>
        <p:txBody>
          <a:bodyPr vert="horz" wrap="square" lIns="0" tIns="91440" rIns="0" bIns="0" rtlCol="0">
            <a:spAutoFit/>
          </a:bodyPr>
          <a:lstStyle>
            <a:defPPr>
              <a:defRPr lang="en-US"/>
            </a:defPPr>
            <a:lvl1pPr indent="0" defTabSz="914363">
              <a:lnSpc>
                <a:spcPct val="90000"/>
              </a:lnSpc>
              <a:spcBef>
                <a:spcPct val="20000"/>
              </a:spcBef>
              <a:buSzPct val="90000"/>
              <a:buFontTx/>
              <a:buNone/>
              <a:defRPr sz="1200" spc="-30">
                <a:solidFill>
                  <a:srgbClr val="3397D3"/>
                </a:solidFill>
                <a:latin typeface="Segoe UI Light" pitchFamily="34" charset="0"/>
              </a:defRPr>
            </a:lvl1pPr>
            <a:lvl2pPr marL="855663" indent="-395288" defTabSz="914363">
              <a:lnSpc>
                <a:spcPct val="90000"/>
              </a:lnSpc>
              <a:spcBef>
                <a:spcPct val="20000"/>
              </a:spcBef>
              <a:buSzPct val="90000"/>
              <a:buFontTx/>
              <a:buBlip>
                <a:blip r:embed="rId2"/>
              </a:buBlip>
              <a:defRPr sz="2800">
                <a:gradFill>
                  <a:gsLst>
                    <a:gs pos="0">
                      <a:schemeClr val="tx1"/>
                    </a:gs>
                    <a:gs pos="86000">
                      <a:schemeClr val="tx1"/>
                    </a:gs>
                  </a:gsLst>
                  <a:lin ang="5400000" scaled="0"/>
                </a:gradFill>
              </a:defRPr>
            </a:lvl2pPr>
            <a:lvl3pPr marL="1258888" indent="-403225" defTabSz="914363">
              <a:lnSpc>
                <a:spcPct val="90000"/>
              </a:lnSpc>
              <a:spcBef>
                <a:spcPct val="20000"/>
              </a:spcBef>
              <a:buSzPct val="90000"/>
              <a:buFontTx/>
              <a:buBlip>
                <a:blip r:embed="rId2"/>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2"/>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2"/>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171450" indent="-171450">
              <a:buFont typeface="Arial" pitchFamily="34" charset="0"/>
              <a:buChar char="•"/>
            </a:pPr>
            <a:r>
              <a:rPr lang="en-US" dirty="0"/>
              <a:t>Looping functoids – foreach, mapeach</a:t>
            </a:r>
          </a:p>
          <a:p>
            <a:pPr marL="171450" indent="-171450">
              <a:buFont typeface="Arial" pitchFamily="34" charset="0"/>
              <a:buChar char="•"/>
            </a:pPr>
            <a:r>
              <a:rPr lang="en-US" dirty="0"/>
              <a:t>Expression functoids – arithmetic , logical , conditional , if-then-else</a:t>
            </a:r>
          </a:p>
          <a:p>
            <a:pPr marL="171450" indent="-171450">
              <a:buFont typeface="Arial" pitchFamily="34" charset="0"/>
              <a:buChar char="•"/>
            </a:pPr>
            <a:r>
              <a:rPr lang="en-US" dirty="0"/>
              <a:t>Temporary store – Lists and related operations</a:t>
            </a:r>
          </a:p>
          <a:p>
            <a:pPr marL="171450" indent="-171450">
              <a:buFont typeface="Arial" pitchFamily="34" charset="0"/>
              <a:buChar char="•"/>
            </a:pPr>
            <a:r>
              <a:rPr lang="en-US" dirty="0"/>
              <a:t>String and date-time manipulation operations</a:t>
            </a:r>
          </a:p>
          <a:p>
            <a:pPr marL="171450" indent="-171450">
              <a:buFont typeface="Arial" pitchFamily="34" charset="0"/>
              <a:buChar char="•"/>
            </a:pPr>
            <a:r>
              <a:rPr lang="en-US" dirty="0"/>
              <a:t>Cumulative operations </a:t>
            </a:r>
          </a:p>
          <a:p>
            <a:pPr marL="171450" indent="-171450">
              <a:buFont typeface="Arial" pitchFamily="34" charset="0"/>
              <a:buChar char="•"/>
            </a:pPr>
            <a:r>
              <a:rPr lang="en-US" dirty="0"/>
              <a:t>Number format operations</a:t>
            </a:r>
          </a:p>
          <a:p>
            <a:pPr marL="171450" indent="-171450">
              <a:buFont typeface="Arial" pitchFamily="34" charset="0"/>
              <a:buChar char="•"/>
            </a:pPr>
            <a:r>
              <a:rPr lang="en-US" dirty="0"/>
              <a:t>Support for Pages in UI</a:t>
            </a:r>
          </a:p>
          <a:p>
            <a:pPr marL="171450" indent="-171450">
              <a:buFont typeface="Arial" pitchFamily="34" charset="0"/>
              <a:buChar char="•"/>
            </a:pPr>
            <a:r>
              <a:rPr lang="en-US" dirty="0"/>
              <a:t>Test map functionality </a:t>
            </a:r>
          </a:p>
        </p:txBody>
      </p:sp>
      <p:sp>
        <p:nvSpPr>
          <p:cNvPr id="22" name="Content Placeholder 5"/>
          <p:cNvSpPr txBox="1">
            <a:spLocks/>
          </p:cNvSpPr>
          <p:nvPr/>
        </p:nvSpPr>
        <p:spPr>
          <a:xfrm>
            <a:off x="6324373" y="1015568"/>
            <a:ext cx="2459391" cy="727076"/>
          </a:xfrm>
          <a:prstGeom prst="rect">
            <a:avLst/>
          </a:prstGeom>
          <a:solidFill>
            <a:schemeClr val="accent6"/>
          </a:solidFill>
        </p:spPr>
        <p:txBody>
          <a:bodyPr vert="horz" wrap="square" lIns="91440" tIns="91440" rIns="0" bIns="91440" rtlCol="0" anchor="ctr" anchorCtr="0">
            <a:noAutofit/>
          </a:bodyPr>
          <a:lstStyle>
            <a:defPPr>
              <a:defRPr lang="en-US"/>
            </a:defPPr>
            <a:lvl1pPr indent="0" defTabSz="914363">
              <a:lnSpc>
                <a:spcPct val="90000"/>
              </a:lnSpc>
              <a:spcBef>
                <a:spcPct val="20000"/>
              </a:spcBef>
              <a:buSzPct val="90000"/>
              <a:buFontTx/>
              <a:buNone/>
              <a:defRPr sz="1600" spc="-70">
                <a:gradFill>
                  <a:gsLst>
                    <a:gs pos="0">
                      <a:srgbClr val="FFFFFF"/>
                    </a:gs>
                    <a:gs pos="86000">
                      <a:srgbClr val="FFFFFF"/>
                    </a:gs>
                  </a:gsLst>
                  <a:lin ang="5400000" scaled="0"/>
                </a:gradFill>
              </a:defRPr>
            </a:lvl1pPr>
            <a:lvl2pPr marL="855663" indent="-395288" defTabSz="914363">
              <a:lnSpc>
                <a:spcPct val="90000"/>
              </a:lnSpc>
              <a:spcBef>
                <a:spcPct val="20000"/>
              </a:spcBef>
              <a:buSzPct val="90000"/>
              <a:buFontTx/>
              <a:buBlip>
                <a:blip r:embed="rId2"/>
              </a:buBlip>
              <a:defRPr sz="2800">
                <a:gradFill>
                  <a:gsLst>
                    <a:gs pos="0">
                      <a:schemeClr val="tx1"/>
                    </a:gs>
                    <a:gs pos="86000">
                      <a:schemeClr val="tx1"/>
                    </a:gs>
                  </a:gsLst>
                  <a:lin ang="5400000" scaled="0"/>
                </a:gradFill>
              </a:defRPr>
            </a:lvl2pPr>
            <a:lvl3pPr marL="1258888" indent="-403225" defTabSz="914363">
              <a:lnSpc>
                <a:spcPct val="90000"/>
              </a:lnSpc>
              <a:spcBef>
                <a:spcPct val="20000"/>
              </a:spcBef>
              <a:buSzPct val="90000"/>
              <a:buFontTx/>
              <a:buBlip>
                <a:blip r:embed="rId2"/>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2"/>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2"/>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latin typeface="Segoe UI Light" pitchFamily="34" charset="0"/>
              </a:rPr>
              <a:t>Visual tools for common operations:</a:t>
            </a:r>
          </a:p>
        </p:txBody>
      </p:sp>
      <p:sp>
        <p:nvSpPr>
          <p:cNvPr id="23" name="Content Placeholder 5"/>
          <p:cNvSpPr txBox="1">
            <a:spLocks/>
          </p:cNvSpPr>
          <p:nvPr/>
        </p:nvSpPr>
        <p:spPr>
          <a:xfrm>
            <a:off x="3695758" y="3305412"/>
            <a:ext cx="2459391" cy="727076"/>
          </a:xfrm>
          <a:prstGeom prst="rect">
            <a:avLst/>
          </a:prstGeom>
          <a:solidFill>
            <a:schemeClr val="accent4"/>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600" spc="-70" dirty="0" smtClean="0">
                <a:gradFill>
                  <a:gsLst>
                    <a:gs pos="0">
                      <a:srgbClr val="FFFFFF"/>
                    </a:gs>
                    <a:gs pos="86000">
                      <a:srgbClr val="FFFFFF"/>
                    </a:gs>
                  </a:gsLst>
                  <a:lin ang="5400000" scaled="0"/>
                </a:gradFill>
                <a:latin typeface="Segoe UI Light" pitchFamily="34" charset="0"/>
              </a:rPr>
              <a:t>Taking existing investments forward</a:t>
            </a:r>
            <a:endParaRPr lang="en-US" sz="1600" spc="-70" dirty="0">
              <a:gradFill>
                <a:gsLst>
                  <a:gs pos="0">
                    <a:srgbClr val="FFFFFF"/>
                  </a:gs>
                  <a:gs pos="86000">
                    <a:srgbClr val="FFFFFF"/>
                  </a:gs>
                </a:gsLst>
                <a:lin ang="5400000" scaled="0"/>
              </a:gradFill>
              <a:latin typeface="Segoe UI Light" pitchFamily="34" charset="0"/>
            </a:endParaRPr>
          </a:p>
        </p:txBody>
      </p:sp>
      <p:sp>
        <p:nvSpPr>
          <p:cNvPr id="24" name="Content Placeholder 5"/>
          <p:cNvSpPr txBox="1">
            <a:spLocks/>
          </p:cNvSpPr>
          <p:nvPr/>
        </p:nvSpPr>
        <p:spPr>
          <a:xfrm>
            <a:off x="3695759" y="2540003"/>
            <a:ext cx="2459391" cy="727076"/>
          </a:xfrm>
          <a:prstGeom prst="rect">
            <a:avLst/>
          </a:prstGeom>
          <a:solidFill>
            <a:schemeClr val="accent3"/>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600" spc="-70" dirty="0">
                <a:gradFill>
                  <a:gsLst>
                    <a:gs pos="0">
                      <a:srgbClr val="FFFFFF"/>
                    </a:gs>
                    <a:gs pos="86000">
                      <a:srgbClr val="FFFFFF"/>
                    </a:gs>
                  </a:gsLst>
                  <a:lin ang="5400000" scaled="0"/>
                </a:gradFill>
                <a:latin typeface="Segoe UI Light" pitchFamily="34" charset="0"/>
              </a:rPr>
              <a:t>XSLT support</a:t>
            </a:r>
          </a:p>
        </p:txBody>
      </p:sp>
      <p:sp>
        <p:nvSpPr>
          <p:cNvPr id="25" name="Content Placeholder 2"/>
          <p:cNvSpPr txBox="1">
            <a:spLocks/>
          </p:cNvSpPr>
          <p:nvPr/>
        </p:nvSpPr>
        <p:spPr>
          <a:xfrm>
            <a:off x="3695761" y="4153254"/>
            <a:ext cx="2459391" cy="461665"/>
          </a:xfrm>
          <a:prstGeom prst="rect">
            <a:avLst/>
          </a:prstGeom>
        </p:spPr>
        <p:txBody>
          <a:bodyPr vert="horz" wrap="square" lIns="0" tIns="91440" rIns="0" bIns="0" rtlCol="0">
            <a:spAutoFit/>
          </a:bodyPr>
          <a:lstStyle>
            <a:defPPr>
              <a:defRPr lang="en-US"/>
            </a:defPPr>
            <a:lvl1pPr indent="0" defTabSz="914363">
              <a:lnSpc>
                <a:spcPct val="90000"/>
              </a:lnSpc>
              <a:spcBef>
                <a:spcPct val="20000"/>
              </a:spcBef>
              <a:buSzPct val="90000"/>
              <a:buFontTx/>
              <a:buNone/>
              <a:defRPr sz="1200" spc="-30">
                <a:solidFill>
                  <a:srgbClr val="3397D3"/>
                </a:solidFill>
                <a:latin typeface="Segoe UI Light" pitchFamily="34" charset="0"/>
              </a:defRPr>
            </a:lvl1pPr>
            <a:lvl2pPr marL="855663" indent="-395288" defTabSz="914363">
              <a:lnSpc>
                <a:spcPct val="90000"/>
              </a:lnSpc>
              <a:spcBef>
                <a:spcPct val="20000"/>
              </a:spcBef>
              <a:buSzPct val="90000"/>
              <a:buFontTx/>
              <a:buBlip>
                <a:blip r:embed="rId2"/>
              </a:buBlip>
              <a:defRPr sz="2800">
                <a:gradFill>
                  <a:gsLst>
                    <a:gs pos="0">
                      <a:schemeClr val="tx1"/>
                    </a:gs>
                    <a:gs pos="86000">
                      <a:schemeClr val="tx1"/>
                    </a:gs>
                  </a:gsLst>
                  <a:lin ang="5400000" scaled="0"/>
                </a:gradFill>
              </a:defRPr>
            </a:lvl2pPr>
            <a:lvl3pPr marL="1258888" indent="-403225" defTabSz="914363">
              <a:lnSpc>
                <a:spcPct val="90000"/>
              </a:lnSpc>
              <a:spcBef>
                <a:spcPct val="20000"/>
              </a:spcBef>
              <a:buSzPct val="90000"/>
              <a:buFontTx/>
              <a:buBlip>
                <a:blip r:embed="rId2"/>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2"/>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2"/>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171450" indent="-171450">
              <a:buFont typeface="Arial" pitchFamily="34" charset="0"/>
              <a:buChar char="•"/>
            </a:pPr>
            <a:r>
              <a:rPr lang="en-US" dirty="0"/>
              <a:t>Migrate BizTalk maps</a:t>
            </a:r>
          </a:p>
          <a:p>
            <a:pPr marL="171450" indent="-171450">
              <a:buFont typeface="Arial" pitchFamily="34" charset="0"/>
              <a:buChar char="•"/>
            </a:pPr>
            <a:r>
              <a:rPr lang="en-US" dirty="0"/>
              <a:t>Support XSLT maps</a:t>
            </a:r>
          </a:p>
        </p:txBody>
      </p:sp>
    </p:spTree>
    <p:extLst>
      <p:ext uri="{BB962C8B-B14F-4D97-AF65-F5344CB8AC3E}">
        <p14:creationId xmlns:p14="http://schemas.microsoft.com/office/powerpoint/2010/main" val="26712191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bwMode="auto">
          <a:xfrm>
            <a:off x="564532" y="1240781"/>
            <a:ext cx="2556039" cy="475864"/>
          </a:xfrm>
          <a:prstGeom prst="rect">
            <a:avLst/>
          </a:prstGeom>
          <a:solidFill>
            <a:srgbClr val="6BBB46"/>
          </a:solidFill>
        </p:spPr>
        <p:txBody>
          <a:bodyPr vert="horz" wrap="square" lIns="91440" tIns="91440" rIns="91440" bIns="91440" rtlCol="0" anchor="ctr" anchorCtr="0">
            <a:noAutofit/>
          </a:bodyPr>
          <a:lstStyle/>
          <a:p>
            <a:pPr>
              <a:lnSpc>
                <a:spcPct val="90000"/>
              </a:lnSpc>
              <a:spcBef>
                <a:spcPct val="20000"/>
              </a:spcBef>
              <a:buSzPct val="90000"/>
            </a:pPr>
            <a:r>
              <a:rPr lang="en-US" sz="1800" spc="-70" dirty="0">
                <a:gradFill>
                  <a:gsLst>
                    <a:gs pos="0">
                      <a:srgbClr val="FFFFFF"/>
                    </a:gs>
                    <a:gs pos="86000">
                      <a:srgbClr val="FFFFFF"/>
                    </a:gs>
                  </a:gsLst>
                  <a:lin ang="5400000" scaled="0"/>
                </a:gradFill>
              </a:rPr>
              <a:t>Build Hybrid Applications</a:t>
            </a:r>
          </a:p>
        </p:txBody>
      </p:sp>
      <p:sp>
        <p:nvSpPr>
          <p:cNvPr id="28" name="TextBox 27"/>
          <p:cNvSpPr txBox="1"/>
          <p:nvPr/>
        </p:nvSpPr>
        <p:spPr>
          <a:xfrm>
            <a:off x="568065" y="3953200"/>
            <a:ext cx="2556038" cy="430887"/>
          </a:xfrm>
          <a:prstGeom prst="rect">
            <a:avLst/>
          </a:prstGeom>
          <a:noFill/>
        </p:spPr>
        <p:txBody>
          <a:bodyPr wrap="square" lIns="0" tIns="0" rIns="0" bIns="0" rtlCol="0">
            <a:spAutoFit/>
          </a:bodyPr>
          <a:lstStyle/>
          <a:p>
            <a:pPr marL="285750" indent="-285750">
              <a:lnSpc>
                <a:spcPct val="90000"/>
              </a:lnSpc>
              <a:spcBef>
                <a:spcPct val="20000"/>
              </a:spcBef>
              <a:buSzPct val="90000"/>
              <a:buFont typeface="Arial" pitchFamily="34" charset="0"/>
              <a:buChar char="•"/>
            </a:pPr>
            <a:r>
              <a:rPr lang="en-US" spc="-30" dirty="0">
                <a:solidFill>
                  <a:srgbClr val="3397D3"/>
                </a:solidFill>
              </a:rPr>
              <a:t>Azure Service Bus </a:t>
            </a:r>
            <a:r>
              <a:rPr lang="en-US" spc="-30" dirty="0" smtClean="0">
                <a:solidFill>
                  <a:srgbClr val="3397D3"/>
                </a:solidFill>
              </a:rPr>
              <a:t>Connect</a:t>
            </a:r>
          </a:p>
          <a:p>
            <a:pPr marL="285750" indent="-285750">
              <a:lnSpc>
                <a:spcPct val="90000"/>
              </a:lnSpc>
              <a:spcBef>
                <a:spcPct val="20000"/>
              </a:spcBef>
              <a:buSzPct val="90000"/>
              <a:buFont typeface="Arial" pitchFamily="34" charset="0"/>
              <a:buChar char="•"/>
            </a:pPr>
            <a:r>
              <a:rPr lang="en-US" dirty="0">
                <a:solidFill>
                  <a:srgbClr val="3397D3"/>
                </a:solidFill>
              </a:rPr>
              <a:t>BizTalk Service Bus </a:t>
            </a:r>
            <a:r>
              <a:rPr lang="en-US" dirty="0" smtClean="0">
                <a:solidFill>
                  <a:srgbClr val="3397D3"/>
                </a:solidFill>
              </a:rPr>
              <a:t>Adapter</a:t>
            </a:r>
            <a:endParaRPr lang="en-US" dirty="0">
              <a:solidFill>
                <a:srgbClr val="3397D3"/>
              </a:solidFill>
            </a:endParaRPr>
          </a:p>
        </p:txBody>
      </p:sp>
      <p:sp>
        <p:nvSpPr>
          <p:cNvPr id="2" name="Title 1"/>
          <p:cNvSpPr>
            <a:spLocks noGrp="1"/>
          </p:cNvSpPr>
          <p:nvPr>
            <p:ph type="title"/>
          </p:nvPr>
        </p:nvSpPr>
        <p:spPr/>
        <p:txBody>
          <a:bodyPr/>
          <a:lstStyle/>
          <a:p>
            <a:r>
              <a:rPr lang="en-US" dirty="0"/>
              <a:t>EAI Capabilities</a:t>
            </a:r>
          </a:p>
        </p:txBody>
      </p:sp>
      <p:sp>
        <p:nvSpPr>
          <p:cNvPr id="14" name="Rectangle 13"/>
          <p:cNvSpPr/>
          <p:nvPr/>
        </p:nvSpPr>
        <p:spPr bwMode="auto">
          <a:xfrm>
            <a:off x="361950" y="1019175"/>
            <a:ext cx="2940050" cy="3476625"/>
          </a:xfrm>
          <a:prstGeom prst="rect">
            <a:avLst/>
          </a:prstGeom>
          <a:noFill/>
          <a:ln w="38100">
            <a:solidFill>
              <a:srgbClr val="92D05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ea typeface="Segoe UI" pitchFamily="34" charset="0"/>
              <a:cs typeface="Segoe UI" pitchFamily="34" charset="0"/>
            </a:endParaRPr>
          </a:p>
        </p:txBody>
      </p:sp>
      <p:sp>
        <p:nvSpPr>
          <p:cNvPr id="19" name="Rectangle 18"/>
          <p:cNvSpPr/>
          <p:nvPr/>
        </p:nvSpPr>
        <p:spPr bwMode="auto">
          <a:xfrm>
            <a:off x="564531" y="3727777"/>
            <a:ext cx="2556039" cy="106803"/>
          </a:xfrm>
          <a:prstGeom prst="rect">
            <a:avLst/>
          </a:prstGeom>
          <a:solidFill>
            <a:schemeClr val="accent3">
              <a:lumMod val="60000"/>
              <a:lumOff val="40000"/>
            </a:schemeClr>
          </a:solidFill>
        </p:spPr>
        <p:txBody>
          <a:bodyPr vert="horz" wrap="square" lIns="91440" tIns="91440" rIns="91440" bIns="91440" rtlCol="0" anchor="ctr" anchorCtr="0">
            <a:noAutofit/>
          </a:bodyPr>
          <a:lstStyle/>
          <a:p>
            <a:pPr>
              <a:lnSpc>
                <a:spcPct val="90000"/>
              </a:lnSpc>
              <a:spcBef>
                <a:spcPct val="20000"/>
              </a:spcBef>
              <a:buSzPct val="90000"/>
            </a:pPr>
            <a:endParaRPr lang="en-US" sz="2400" spc="-70" dirty="0">
              <a:gradFill>
                <a:gsLst>
                  <a:gs pos="0">
                    <a:srgbClr val="FFFFFF"/>
                  </a:gs>
                  <a:gs pos="86000">
                    <a:srgbClr val="FFFFFF"/>
                  </a:gs>
                </a:gsLst>
                <a:lin ang="5400000" scaled="0"/>
              </a:gradFill>
              <a:latin typeface="Segoe UI Light" pitchFamily="34" charset="0"/>
            </a:endParaRPr>
          </a:p>
        </p:txBody>
      </p:sp>
      <p:sp>
        <p:nvSpPr>
          <p:cNvPr id="27" name="TextBox 26"/>
          <p:cNvSpPr txBox="1"/>
          <p:nvPr/>
        </p:nvSpPr>
        <p:spPr>
          <a:xfrm>
            <a:off x="564532" y="1884579"/>
            <a:ext cx="2559571" cy="1443472"/>
          </a:xfrm>
          <a:prstGeom prst="rect">
            <a:avLst/>
          </a:prstGeom>
          <a:noFill/>
        </p:spPr>
        <p:txBody>
          <a:bodyPr wrap="square" lIns="0" tIns="0" rIns="0" bIns="0" rtlCol="0">
            <a:spAutoFit/>
          </a:bodyPr>
          <a:lstStyle>
            <a:defPPr>
              <a:defRPr lang="en-US"/>
            </a:defPPr>
            <a:lvl1pPr marL="287338" indent="-287338" defTabSz="914363">
              <a:lnSpc>
                <a:spcPct val="90000"/>
              </a:lnSpc>
              <a:spcBef>
                <a:spcPct val="20000"/>
              </a:spcBef>
              <a:buSzPct val="90000"/>
              <a:buBlip>
                <a:blip r:embed="rId3"/>
              </a:buBlip>
              <a:defRPr sz="2000" spc="-30">
                <a:gradFill>
                  <a:gsLst>
                    <a:gs pos="0">
                      <a:schemeClr val="tx1"/>
                    </a:gs>
                    <a:gs pos="86000">
                      <a:schemeClr val="tx1"/>
                    </a:gs>
                  </a:gsLst>
                  <a:lin ang="5400000" scaled="0"/>
                </a:gradFill>
              </a:defRPr>
            </a:lvl1pPr>
          </a:lstStyle>
          <a:p>
            <a:pPr>
              <a:buFont typeface="Arial" pitchFamily="34" charset="0"/>
              <a:buChar char="•"/>
            </a:pPr>
            <a:r>
              <a:rPr lang="en-US" sz="1400" dirty="0">
                <a:solidFill>
                  <a:srgbClr val="3397D3"/>
                </a:solidFill>
                <a:latin typeface="Segoe UI Light" pitchFamily="34" charset="0"/>
              </a:rPr>
              <a:t>Include on-premises applications, services, data in cloud applications</a:t>
            </a:r>
          </a:p>
          <a:p>
            <a:pPr>
              <a:buFont typeface="Arial" pitchFamily="34" charset="0"/>
              <a:buChar char="•"/>
            </a:pPr>
            <a:r>
              <a:rPr lang="en-US" sz="1400" dirty="0">
                <a:solidFill>
                  <a:srgbClr val="3397D3"/>
                </a:solidFill>
                <a:latin typeface="Segoe UI Light" pitchFamily="34" charset="0"/>
              </a:rPr>
              <a:t>Manage hybrid apps easily</a:t>
            </a:r>
          </a:p>
          <a:p>
            <a:pPr>
              <a:buFont typeface="Arial" pitchFamily="34" charset="0"/>
              <a:buChar char="•"/>
            </a:pPr>
            <a:r>
              <a:rPr lang="en-US" sz="1400" dirty="0">
                <a:solidFill>
                  <a:srgbClr val="3397D3"/>
                </a:solidFill>
                <a:latin typeface="Segoe UI Light" pitchFamily="34" charset="0"/>
              </a:rPr>
              <a:t>Enable store and forward scenarios in BizTalk by enabling Service Bus queues, topics</a:t>
            </a:r>
          </a:p>
        </p:txBody>
      </p:sp>
      <p:sp>
        <p:nvSpPr>
          <p:cNvPr id="29" name="Rectangle 28"/>
          <p:cNvSpPr/>
          <p:nvPr/>
        </p:nvSpPr>
        <p:spPr bwMode="auto">
          <a:xfrm>
            <a:off x="564531" y="3727777"/>
            <a:ext cx="2556039" cy="106803"/>
          </a:xfrm>
          <a:prstGeom prst="rect">
            <a:avLst/>
          </a:prstGeom>
          <a:solidFill>
            <a:schemeClr val="accent3">
              <a:lumMod val="60000"/>
              <a:lumOff val="40000"/>
            </a:schemeClr>
          </a:solidFill>
        </p:spPr>
        <p:txBody>
          <a:bodyPr vert="horz" wrap="square" lIns="91440" tIns="91440" rIns="91440" bIns="91440" rtlCol="0" anchor="ctr" anchorCtr="0">
            <a:noAutofit/>
          </a:bodyPr>
          <a:lstStyle/>
          <a:p>
            <a:pPr>
              <a:lnSpc>
                <a:spcPct val="90000"/>
              </a:lnSpc>
              <a:spcBef>
                <a:spcPct val="20000"/>
              </a:spcBef>
              <a:buSzPct val="90000"/>
            </a:pPr>
            <a:endParaRPr lang="en-US" sz="2400" spc="-70" dirty="0">
              <a:gradFill>
                <a:gsLst>
                  <a:gs pos="0">
                    <a:srgbClr val="FFFFFF"/>
                  </a:gs>
                  <a:gs pos="86000">
                    <a:srgbClr val="FFFFFF"/>
                  </a:gs>
                </a:gsLst>
                <a:lin ang="5400000" scaled="0"/>
              </a:gradFill>
            </a:endParaRPr>
          </a:p>
        </p:txBody>
      </p:sp>
      <p:sp>
        <p:nvSpPr>
          <p:cNvPr id="30" name="Content Placeholder 5"/>
          <p:cNvSpPr txBox="1">
            <a:spLocks/>
          </p:cNvSpPr>
          <p:nvPr/>
        </p:nvSpPr>
        <p:spPr>
          <a:xfrm>
            <a:off x="3678348" y="1034254"/>
            <a:ext cx="2459391" cy="720700"/>
          </a:xfrm>
          <a:prstGeom prst="rect">
            <a:avLst/>
          </a:prstGeom>
          <a:solidFill>
            <a:schemeClr val="accent1"/>
          </a:solidFill>
        </p:spPr>
        <p:txBody>
          <a:bodyPr vert="horz" wrap="square" lIns="91440" tIns="91440" rIns="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600" spc="-70" dirty="0">
                <a:gradFill>
                  <a:gsLst>
                    <a:gs pos="0">
                      <a:srgbClr val="FFFFFF"/>
                    </a:gs>
                    <a:gs pos="86000">
                      <a:srgbClr val="FFFFFF"/>
                    </a:gs>
                  </a:gsLst>
                  <a:lin ang="5400000" scaled="0"/>
                </a:gradFill>
                <a:latin typeface="Segoe UI Light" pitchFamily="34" charset="0"/>
              </a:rPr>
              <a:t>On-premise service to expose to one or more LOB targets to Cloud</a:t>
            </a:r>
          </a:p>
        </p:txBody>
      </p:sp>
      <p:sp>
        <p:nvSpPr>
          <p:cNvPr id="31" name="Content Placeholder 5"/>
          <p:cNvSpPr txBox="1">
            <a:spLocks/>
          </p:cNvSpPr>
          <p:nvPr/>
        </p:nvSpPr>
        <p:spPr>
          <a:xfrm>
            <a:off x="3678349" y="1808955"/>
            <a:ext cx="2459391" cy="720700"/>
          </a:xfrm>
          <a:prstGeom prst="rect">
            <a:avLst/>
          </a:prstGeom>
          <a:solidFill>
            <a:schemeClr val="accent2"/>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400" spc="-70" dirty="0">
                <a:gradFill>
                  <a:gsLst>
                    <a:gs pos="0">
                      <a:srgbClr val="FFFFFF"/>
                    </a:gs>
                    <a:gs pos="86000">
                      <a:srgbClr val="FFFFFF"/>
                    </a:gs>
                  </a:gsLst>
                  <a:lin ang="5400000" scaled="0"/>
                </a:gradFill>
                <a:latin typeface="Segoe UI Light" pitchFamily="34" charset="0"/>
              </a:rPr>
              <a:t>Simple and easy-to-use configuration experience using Visual Studio’s Server Explorer</a:t>
            </a:r>
          </a:p>
        </p:txBody>
      </p:sp>
      <p:sp>
        <p:nvSpPr>
          <p:cNvPr id="32" name="Content Placeholder 2"/>
          <p:cNvSpPr txBox="1">
            <a:spLocks/>
          </p:cNvSpPr>
          <p:nvPr/>
        </p:nvSpPr>
        <p:spPr>
          <a:xfrm>
            <a:off x="3678349" y="3417669"/>
            <a:ext cx="3174634" cy="1071062"/>
          </a:xfrm>
          <a:prstGeom prst="rect">
            <a:avLst/>
          </a:prstGeom>
        </p:spPr>
        <p:txBody>
          <a:bodyPr vert="horz" wrap="square" lIns="0" tIns="91440" rIns="0" bIns="0" rtlCol="0">
            <a:spAutoFit/>
          </a:bodyPr>
          <a:lstStyle>
            <a:defPPr>
              <a:defRPr lang="en-US"/>
            </a:defPPr>
            <a:lvl1pPr marL="171450" indent="-171450" defTabSz="914363">
              <a:lnSpc>
                <a:spcPct val="90000"/>
              </a:lnSpc>
              <a:spcBef>
                <a:spcPct val="20000"/>
              </a:spcBef>
              <a:buSzPct val="90000"/>
              <a:buFont typeface="Arial" pitchFamily="34" charset="0"/>
              <a:buChar char="•"/>
              <a:defRPr sz="1200" spc="-30">
                <a:solidFill>
                  <a:srgbClr val="3397D3"/>
                </a:solidFill>
                <a:latin typeface="Segoe UI Light" pitchFamily="34" charset="0"/>
              </a:defRPr>
            </a:lvl1pPr>
            <a:lvl2pPr marL="855663" indent="-395288" defTabSz="914363">
              <a:lnSpc>
                <a:spcPct val="90000"/>
              </a:lnSpc>
              <a:spcBef>
                <a:spcPct val="20000"/>
              </a:spcBef>
              <a:buSzPct val="90000"/>
              <a:buFontTx/>
              <a:buBlip>
                <a:blip r:embed="rId3"/>
              </a:buBlip>
              <a:defRPr sz="2800">
                <a:gradFill>
                  <a:gsLst>
                    <a:gs pos="0">
                      <a:schemeClr val="tx1"/>
                    </a:gs>
                    <a:gs pos="86000">
                      <a:schemeClr val="tx1"/>
                    </a:gs>
                  </a:gsLst>
                  <a:lin ang="5400000" scaled="0"/>
                </a:gradFill>
              </a:defRPr>
            </a:lvl2pPr>
            <a:lvl3pPr marL="1258888" indent="-403225" defTabSz="914363">
              <a:lnSpc>
                <a:spcPct val="90000"/>
              </a:lnSpc>
              <a:spcBef>
                <a:spcPct val="20000"/>
              </a:spcBef>
              <a:buSzPct val="90000"/>
              <a:buFontTx/>
              <a:buBlip>
                <a:blip r:embed="rId3"/>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SQL Server</a:t>
            </a:r>
          </a:p>
          <a:p>
            <a:r>
              <a:rPr lang="en-US" dirty="0"/>
              <a:t>Oracle DB</a:t>
            </a:r>
          </a:p>
          <a:p>
            <a:r>
              <a:rPr lang="en-US" dirty="0"/>
              <a:t>Oracle E-business suite</a:t>
            </a:r>
          </a:p>
          <a:p>
            <a:r>
              <a:rPr lang="en-US" dirty="0"/>
              <a:t>SAP</a:t>
            </a:r>
          </a:p>
          <a:p>
            <a:r>
              <a:rPr lang="en-US" dirty="0"/>
              <a:t>Seibel eBusiness Applications</a:t>
            </a:r>
          </a:p>
        </p:txBody>
      </p:sp>
      <p:sp>
        <p:nvSpPr>
          <p:cNvPr id="33" name="Content Placeholder 5"/>
          <p:cNvSpPr txBox="1">
            <a:spLocks/>
          </p:cNvSpPr>
          <p:nvPr/>
        </p:nvSpPr>
        <p:spPr>
          <a:xfrm>
            <a:off x="6371626" y="1011443"/>
            <a:ext cx="2459391" cy="720700"/>
          </a:xfrm>
          <a:prstGeom prst="rect">
            <a:avLst/>
          </a:prstGeom>
          <a:solidFill>
            <a:schemeClr val="accent6"/>
          </a:solidFill>
        </p:spPr>
        <p:txBody>
          <a:bodyPr vert="horz" wrap="square" lIns="91440" tIns="91440" rIns="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600" spc="-70" dirty="0">
                <a:gradFill>
                  <a:gsLst>
                    <a:gs pos="0">
                      <a:srgbClr val="FFFFFF"/>
                    </a:gs>
                    <a:gs pos="86000">
                      <a:srgbClr val="FFFFFF"/>
                    </a:gs>
                  </a:gsLst>
                  <a:lin ang="5400000" scaled="0"/>
                </a:gradFill>
                <a:latin typeface="Segoe UI Light" pitchFamily="34" charset="0"/>
              </a:rPr>
              <a:t>Contracts for each LOB can be exposed separately</a:t>
            </a:r>
          </a:p>
        </p:txBody>
      </p:sp>
      <p:sp>
        <p:nvSpPr>
          <p:cNvPr id="34" name="Content Placeholder 5"/>
          <p:cNvSpPr txBox="1">
            <a:spLocks/>
          </p:cNvSpPr>
          <p:nvPr/>
        </p:nvSpPr>
        <p:spPr>
          <a:xfrm>
            <a:off x="6368184" y="1786144"/>
            <a:ext cx="2459391" cy="720700"/>
          </a:xfrm>
          <a:prstGeom prst="rect">
            <a:avLst/>
          </a:prstGeom>
          <a:solidFill>
            <a:schemeClr val="accent4"/>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600" spc="-70" dirty="0">
                <a:gradFill>
                  <a:gsLst>
                    <a:gs pos="0">
                      <a:srgbClr val="FFFFFF"/>
                    </a:gs>
                    <a:gs pos="86000">
                      <a:srgbClr val="FFFFFF"/>
                    </a:gs>
                  </a:gsLst>
                  <a:lin ang="5400000" scaled="0"/>
                </a:gradFill>
                <a:latin typeface="Segoe UI Light" pitchFamily="34" charset="0"/>
              </a:rPr>
              <a:t>Power-shell command-lets to manage the service</a:t>
            </a:r>
          </a:p>
        </p:txBody>
      </p:sp>
      <p:sp>
        <p:nvSpPr>
          <p:cNvPr id="35" name="Content Placeholder 5"/>
          <p:cNvSpPr txBox="1">
            <a:spLocks/>
          </p:cNvSpPr>
          <p:nvPr/>
        </p:nvSpPr>
        <p:spPr>
          <a:xfrm>
            <a:off x="3678349" y="2596355"/>
            <a:ext cx="2459391" cy="720700"/>
          </a:xfrm>
          <a:prstGeom prst="rect">
            <a:avLst/>
          </a:prstGeom>
          <a:solidFill>
            <a:schemeClr val="accent3"/>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600" spc="-70" dirty="0">
                <a:gradFill>
                  <a:gsLst>
                    <a:gs pos="0">
                      <a:srgbClr val="FFFFFF"/>
                    </a:gs>
                    <a:gs pos="86000">
                      <a:srgbClr val="FFFFFF"/>
                    </a:gs>
                  </a:gsLst>
                  <a:lin ang="5400000" scaled="0"/>
                </a:gradFill>
                <a:latin typeface="Segoe UI Light" pitchFamily="34" charset="0"/>
              </a:rPr>
              <a:t>Lob targets supported:</a:t>
            </a:r>
          </a:p>
        </p:txBody>
      </p:sp>
      <p:sp>
        <p:nvSpPr>
          <p:cNvPr id="36" name="Content Placeholder 5"/>
          <p:cNvSpPr txBox="1">
            <a:spLocks/>
          </p:cNvSpPr>
          <p:nvPr/>
        </p:nvSpPr>
        <p:spPr>
          <a:xfrm>
            <a:off x="6368184" y="2573544"/>
            <a:ext cx="2459391" cy="720700"/>
          </a:xfrm>
          <a:prstGeom prst="rect">
            <a:avLst/>
          </a:prstGeom>
          <a:solidFill>
            <a:schemeClr val="accent5">
              <a:lumMod val="75000"/>
            </a:schemeClr>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600" b="1" spc="-70" dirty="0">
                <a:gradFill>
                  <a:gsLst>
                    <a:gs pos="0">
                      <a:srgbClr val="FFFFFF"/>
                    </a:gs>
                    <a:gs pos="86000">
                      <a:srgbClr val="FFFFFF"/>
                    </a:gs>
                  </a:gsLst>
                  <a:lin ang="5400000" scaled="0"/>
                </a:gradFill>
                <a:latin typeface="Segoe UI Light" pitchFamily="34" charset="0"/>
              </a:rPr>
              <a:t>Service Bus adapter features</a:t>
            </a:r>
          </a:p>
        </p:txBody>
      </p:sp>
    </p:spTree>
    <p:extLst>
      <p:ext uri="{BB962C8B-B14F-4D97-AF65-F5344CB8AC3E}">
        <p14:creationId xmlns:p14="http://schemas.microsoft.com/office/powerpoint/2010/main" val="7043927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68067" y="1248530"/>
            <a:ext cx="2556039" cy="475864"/>
          </a:xfrm>
          <a:prstGeom prst="rect">
            <a:avLst/>
          </a:prstGeom>
          <a:solidFill>
            <a:srgbClr val="6BBB46"/>
          </a:solidFill>
        </p:spPr>
        <p:txBody>
          <a:bodyPr vert="horz" wrap="square" lIns="91440" tIns="91440" rIns="91440" bIns="91440" rtlCol="0" anchor="ctr" anchorCtr="0">
            <a:noAutofit/>
          </a:bodyPr>
          <a:lstStyle/>
          <a:p>
            <a:pPr>
              <a:lnSpc>
                <a:spcPct val="90000"/>
              </a:lnSpc>
              <a:spcBef>
                <a:spcPct val="20000"/>
              </a:spcBef>
              <a:buSzPct val="90000"/>
            </a:pPr>
            <a:r>
              <a:rPr lang="en-US" sz="1800" spc="-70" dirty="0">
                <a:gradFill>
                  <a:gsLst>
                    <a:gs pos="0">
                      <a:srgbClr val="FFFFFF"/>
                    </a:gs>
                    <a:gs pos="86000">
                      <a:srgbClr val="FFFFFF"/>
                    </a:gs>
                  </a:gsLst>
                  <a:lin ang="5400000" scaled="0"/>
                </a:gradFill>
              </a:rPr>
              <a:t>Platform for B2B</a:t>
            </a:r>
          </a:p>
        </p:txBody>
      </p:sp>
      <p:sp>
        <p:nvSpPr>
          <p:cNvPr id="18" name="TextBox 17"/>
          <p:cNvSpPr txBox="1"/>
          <p:nvPr/>
        </p:nvSpPr>
        <p:spPr>
          <a:xfrm>
            <a:off x="568065" y="3960949"/>
            <a:ext cx="2556039" cy="430887"/>
          </a:xfrm>
          <a:prstGeom prst="rect">
            <a:avLst/>
          </a:prstGeom>
          <a:noFill/>
        </p:spPr>
        <p:txBody>
          <a:bodyPr wrap="square" lIns="0" tIns="0" rIns="0" bIns="0" rtlCol="0">
            <a:spAutoFit/>
          </a:bodyPr>
          <a:lstStyle/>
          <a:p>
            <a:pPr marL="285750" indent="-285750">
              <a:lnSpc>
                <a:spcPct val="90000"/>
              </a:lnSpc>
              <a:spcBef>
                <a:spcPct val="20000"/>
              </a:spcBef>
              <a:buSzPct val="90000"/>
              <a:buFont typeface="Arial" pitchFamily="34" charset="0"/>
              <a:buChar char="•"/>
            </a:pPr>
            <a:r>
              <a:rPr lang="en-US" spc="-30" dirty="0">
                <a:solidFill>
                  <a:srgbClr val="3397D3"/>
                </a:solidFill>
              </a:rPr>
              <a:t>EDI Bridges</a:t>
            </a:r>
          </a:p>
          <a:p>
            <a:pPr marL="285750" indent="-285750">
              <a:lnSpc>
                <a:spcPct val="90000"/>
              </a:lnSpc>
              <a:spcBef>
                <a:spcPct val="20000"/>
              </a:spcBef>
              <a:buSzPct val="90000"/>
              <a:buFont typeface="Arial" pitchFamily="34" charset="0"/>
              <a:buChar char="•"/>
            </a:pPr>
            <a:r>
              <a:rPr lang="en-US" spc="-30" dirty="0">
                <a:solidFill>
                  <a:srgbClr val="3397D3"/>
                </a:solidFill>
              </a:rPr>
              <a:t>EDI Portal</a:t>
            </a:r>
          </a:p>
        </p:txBody>
      </p:sp>
      <p:sp>
        <p:nvSpPr>
          <p:cNvPr id="2" name="Title 1"/>
          <p:cNvSpPr>
            <a:spLocks noGrp="1"/>
          </p:cNvSpPr>
          <p:nvPr>
            <p:ph type="title"/>
          </p:nvPr>
        </p:nvSpPr>
        <p:spPr/>
        <p:txBody>
          <a:bodyPr/>
          <a:lstStyle/>
          <a:p>
            <a:r>
              <a:rPr lang="en-US" dirty="0" smtClean="0"/>
              <a:t>EDI Capabilities</a:t>
            </a:r>
            <a:endParaRPr lang="en-US" dirty="0"/>
          </a:p>
        </p:txBody>
      </p:sp>
      <p:sp>
        <p:nvSpPr>
          <p:cNvPr id="14" name="Rectangle 13"/>
          <p:cNvSpPr/>
          <p:nvPr/>
        </p:nvSpPr>
        <p:spPr bwMode="auto">
          <a:xfrm>
            <a:off x="361950" y="1019175"/>
            <a:ext cx="2940050" cy="3476625"/>
          </a:xfrm>
          <a:prstGeom prst="rect">
            <a:avLst/>
          </a:prstGeom>
          <a:noFill/>
          <a:ln w="38100">
            <a:solidFill>
              <a:srgbClr val="92D05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ea typeface="Segoe UI" pitchFamily="34" charset="0"/>
              <a:cs typeface="Segoe UI" pitchFamily="34" charset="0"/>
            </a:endParaRPr>
          </a:p>
        </p:txBody>
      </p:sp>
      <p:sp>
        <p:nvSpPr>
          <p:cNvPr id="19" name="Rectangle 18"/>
          <p:cNvSpPr/>
          <p:nvPr/>
        </p:nvSpPr>
        <p:spPr bwMode="auto">
          <a:xfrm>
            <a:off x="564531" y="3727777"/>
            <a:ext cx="2556039" cy="106803"/>
          </a:xfrm>
          <a:prstGeom prst="rect">
            <a:avLst/>
          </a:prstGeom>
          <a:solidFill>
            <a:schemeClr val="accent3">
              <a:lumMod val="60000"/>
              <a:lumOff val="40000"/>
            </a:schemeClr>
          </a:solidFill>
        </p:spPr>
        <p:txBody>
          <a:bodyPr vert="horz" wrap="square" lIns="91440" tIns="91440" rIns="91440" bIns="91440" rtlCol="0" anchor="ctr" anchorCtr="0">
            <a:noAutofit/>
          </a:bodyPr>
          <a:lstStyle/>
          <a:p>
            <a:pPr>
              <a:lnSpc>
                <a:spcPct val="90000"/>
              </a:lnSpc>
              <a:spcBef>
                <a:spcPct val="20000"/>
              </a:spcBef>
              <a:buSzPct val="90000"/>
            </a:pPr>
            <a:endParaRPr lang="en-US" sz="2400" spc="-70" dirty="0">
              <a:gradFill>
                <a:gsLst>
                  <a:gs pos="0">
                    <a:srgbClr val="FFFFFF"/>
                  </a:gs>
                  <a:gs pos="86000">
                    <a:srgbClr val="FFFFFF"/>
                  </a:gs>
                </a:gsLst>
                <a:lin ang="5400000" scaled="0"/>
              </a:gradFill>
              <a:latin typeface="Segoe UI Light" pitchFamily="34" charset="0"/>
            </a:endParaRPr>
          </a:p>
        </p:txBody>
      </p:sp>
      <p:sp>
        <p:nvSpPr>
          <p:cNvPr id="29" name="Rectangle 28"/>
          <p:cNvSpPr/>
          <p:nvPr/>
        </p:nvSpPr>
        <p:spPr bwMode="auto">
          <a:xfrm>
            <a:off x="564531" y="3727777"/>
            <a:ext cx="2556039" cy="106803"/>
          </a:xfrm>
          <a:prstGeom prst="rect">
            <a:avLst/>
          </a:prstGeom>
          <a:solidFill>
            <a:schemeClr val="accent3">
              <a:lumMod val="60000"/>
              <a:lumOff val="40000"/>
            </a:schemeClr>
          </a:solidFill>
        </p:spPr>
        <p:txBody>
          <a:bodyPr vert="horz" wrap="square" lIns="91440" tIns="91440" rIns="91440" bIns="91440" rtlCol="0" anchor="ctr" anchorCtr="0">
            <a:noAutofit/>
          </a:bodyPr>
          <a:lstStyle/>
          <a:p>
            <a:pPr>
              <a:lnSpc>
                <a:spcPct val="90000"/>
              </a:lnSpc>
              <a:spcBef>
                <a:spcPct val="20000"/>
              </a:spcBef>
              <a:buSzPct val="90000"/>
            </a:pPr>
            <a:endParaRPr lang="en-US" sz="2400" spc="-70" dirty="0">
              <a:gradFill>
                <a:gsLst>
                  <a:gs pos="0">
                    <a:srgbClr val="FFFFFF"/>
                  </a:gs>
                  <a:gs pos="86000">
                    <a:srgbClr val="FFFFFF"/>
                  </a:gs>
                </a:gsLst>
                <a:lin ang="5400000" scaled="0"/>
              </a:gradFill>
            </a:endParaRPr>
          </a:p>
        </p:txBody>
      </p:sp>
      <p:sp>
        <p:nvSpPr>
          <p:cNvPr id="17" name="TextBox 16"/>
          <p:cNvSpPr txBox="1"/>
          <p:nvPr/>
        </p:nvSpPr>
        <p:spPr>
          <a:xfrm>
            <a:off x="568067" y="1892329"/>
            <a:ext cx="2559571" cy="818686"/>
          </a:xfrm>
          <a:prstGeom prst="rect">
            <a:avLst/>
          </a:prstGeom>
          <a:noFill/>
        </p:spPr>
        <p:txBody>
          <a:bodyPr wrap="square" lIns="0" tIns="0" rIns="0" bIns="0" rtlCol="0">
            <a:spAutoFit/>
          </a:bodyPr>
          <a:lstStyle>
            <a:defPPr>
              <a:defRPr lang="en-US"/>
            </a:defPPr>
            <a:lvl1pPr marL="287338" indent="-287338" defTabSz="914363">
              <a:lnSpc>
                <a:spcPct val="90000"/>
              </a:lnSpc>
              <a:spcBef>
                <a:spcPct val="20000"/>
              </a:spcBef>
              <a:buSzPct val="90000"/>
              <a:buBlip>
                <a:blip r:embed="rId3"/>
              </a:buBlip>
              <a:defRPr sz="2000" spc="-30">
                <a:gradFill>
                  <a:gsLst>
                    <a:gs pos="0">
                      <a:schemeClr val="tx1"/>
                    </a:gs>
                    <a:gs pos="86000">
                      <a:schemeClr val="tx1"/>
                    </a:gs>
                  </a:gsLst>
                  <a:lin ang="5400000" scaled="0"/>
                </a:gradFill>
              </a:defRPr>
            </a:lvl1pPr>
          </a:lstStyle>
          <a:p>
            <a:pPr>
              <a:buFont typeface="Arial" pitchFamily="34" charset="0"/>
              <a:buChar char="•"/>
            </a:pPr>
            <a:r>
              <a:rPr lang="en-US" sz="1400" dirty="0">
                <a:solidFill>
                  <a:srgbClr val="3397D3"/>
                </a:solidFill>
                <a:latin typeface="Segoe UI Light" pitchFamily="34" charset="0"/>
              </a:rPr>
              <a:t>Scalable EDI bridges for X12 and AS2</a:t>
            </a:r>
          </a:p>
          <a:p>
            <a:pPr>
              <a:buFont typeface="Arial" pitchFamily="34" charset="0"/>
              <a:buChar char="•"/>
            </a:pPr>
            <a:r>
              <a:rPr lang="en-US" sz="1400" dirty="0">
                <a:solidFill>
                  <a:srgbClr val="3397D3"/>
                </a:solidFill>
                <a:latin typeface="Segoe UI Light" pitchFamily="34" charset="0"/>
              </a:rPr>
              <a:t>EDI Portal for agreement management and tracking</a:t>
            </a:r>
          </a:p>
        </p:txBody>
      </p:sp>
      <p:grpSp>
        <p:nvGrpSpPr>
          <p:cNvPr id="21" name="Group 20"/>
          <p:cNvGrpSpPr/>
          <p:nvPr/>
        </p:nvGrpSpPr>
        <p:grpSpPr>
          <a:xfrm>
            <a:off x="3695579" y="1001651"/>
            <a:ext cx="5577840" cy="2048926"/>
            <a:chOff x="6177523" y="1447799"/>
            <a:chExt cx="5498917" cy="2048926"/>
          </a:xfrm>
        </p:grpSpPr>
        <p:sp>
          <p:nvSpPr>
            <p:cNvPr id="22" name="Content Placeholder 5"/>
            <p:cNvSpPr txBox="1">
              <a:spLocks/>
            </p:cNvSpPr>
            <p:nvPr/>
          </p:nvSpPr>
          <p:spPr>
            <a:xfrm>
              <a:off x="6177524" y="1447799"/>
              <a:ext cx="4798972" cy="720700"/>
            </a:xfrm>
            <a:prstGeom prst="rect">
              <a:avLst/>
            </a:prstGeom>
            <a:solidFill>
              <a:schemeClr val="accent1"/>
            </a:solidFill>
          </p:spPr>
          <p:txBody>
            <a:bodyPr vert="horz" wrap="square" lIns="91440" tIns="91440" rIns="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800" spc="-70" dirty="0">
                  <a:gradFill>
                    <a:gsLst>
                      <a:gs pos="0">
                        <a:srgbClr val="FFFFFF"/>
                      </a:gs>
                      <a:gs pos="86000">
                        <a:srgbClr val="FFFFFF"/>
                      </a:gs>
                    </a:gsLst>
                    <a:lin ang="5400000" scaled="0"/>
                  </a:gradFill>
                  <a:latin typeface="Segoe UI Light" pitchFamily="34" charset="0"/>
                </a:rPr>
                <a:t>EDI </a:t>
              </a:r>
              <a:r>
                <a:rPr lang="en-US" sz="1800" spc="-70" dirty="0" smtClean="0">
                  <a:gradFill>
                    <a:gsLst>
                      <a:gs pos="0">
                        <a:srgbClr val="FFFFFF"/>
                      </a:gs>
                      <a:gs pos="86000">
                        <a:srgbClr val="FFFFFF"/>
                      </a:gs>
                    </a:gsLst>
                    <a:lin ang="5400000" scaled="0"/>
                  </a:gradFill>
                  <a:latin typeface="Segoe UI Light" pitchFamily="34" charset="0"/>
                </a:rPr>
                <a:t>Bridge</a:t>
              </a:r>
              <a:endParaRPr lang="en-US" sz="1800" spc="-70" dirty="0">
                <a:gradFill>
                  <a:gsLst>
                    <a:gs pos="0">
                      <a:srgbClr val="FFFFFF"/>
                    </a:gs>
                    <a:gs pos="86000">
                      <a:srgbClr val="FFFFFF"/>
                    </a:gs>
                  </a:gsLst>
                  <a:lin ang="5400000" scaled="0"/>
                </a:gradFill>
                <a:latin typeface="Segoe UI Light" pitchFamily="34" charset="0"/>
              </a:endParaRPr>
            </a:p>
          </p:txBody>
        </p:sp>
        <p:sp>
          <p:nvSpPr>
            <p:cNvPr id="23" name="Content Placeholder 2"/>
            <p:cNvSpPr txBox="1">
              <a:spLocks/>
            </p:cNvSpPr>
            <p:nvPr/>
          </p:nvSpPr>
          <p:spPr>
            <a:xfrm>
              <a:off x="6177523" y="2222530"/>
              <a:ext cx="5498917" cy="1274195"/>
            </a:xfrm>
            <a:prstGeom prst="rect">
              <a:avLst/>
            </a:prstGeom>
          </p:spPr>
          <p:txBody>
            <a:bodyPr vert="horz" wrap="square" lIns="0" tIns="91440" rIns="0" bIns="0" rtlCol="0">
              <a:spAutoFit/>
            </a:bodyPr>
            <a:lstStyle>
              <a:defPPr>
                <a:defRPr lang="en-US"/>
              </a:defPPr>
              <a:lvl1pPr marL="171450" indent="-171450" defTabSz="914363">
                <a:lnSpc>
                  <a:spcPct val="90000"/>
                </a:lnSpc>
                <a:spcBef>
                  <a:spcPct val="20000"/>
                </a:spcBef>
                <a:buSzPct val="90000"/>
                <a:buFont typeface="Arial" pitchFamily="34" charset="0"/>
                <a:buChar char="•"/>
                <a:defRPr sz="1200" spc="-30">
                  <a:solidFill>
                    <a:srgbClr val="3397D3"/>
                  </a:solidFill>
                  <a:latin typeface="Segoe UI Light" pitchFamily="34" charset="0"/>
                </a:defRPr>
              </a:lvl1pPr>
              <a:lvl2pPr marL="855663" indent="-395288" defTabSz="914363">
                <a:lnSpc>
                  <a:spcPct val="90000"/>
                </a:lnSpc>
                <a:spcBef>
                  <a:spcPct val="20000"/>
                </a:spcBef>
                <a:buSzPct val="90000"/>
                <a:buFontTx/>
                <a:buBlip>
                  <a:blip r:embed="rId3"/>
                </a:buBlip>
                <a:defRPr sz="2800">
                  <a:gradFill>
                    <a:gsLst>
                      <a:gs pos="0">
                        <a:schemeClr val="tx1"/>
                      </a:gs>
                      <a:gs pos="86000">
                        <a:schemeClr val="tx1"/>
                      </a:gs>
                    </a:gsLst>
                    <a:lin ang="5400000" scaled="0"/>
                  </a:gradFill>
                </a:defRPr>
              </a:lvl2pPr>
              <a:lvl3pPr marL="1258888" indent="-403225" defTabSz="914363">
                <a:lnSpc>
                  <a:spcPct val="90000"/>
                </a:lnSpc>
                <a:spcBef>
                  <a:spcPct val="20000"/>
                </a:spcBef>
                <a:buSzPct val="90000"/>
                <a:buFontTx/>
                <a:buBlip>
                  <a:blip r:embed="rId3"/>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Support AS2 and FTP as transport</a:t>
              </a:r>
            </a:p>
            <a:p>
              <a:r>
                <a:rPr lang="en-US" dirty="0"/>
                <a:t>Process X12 messages </a:t>
              </a:r>
              <a:r>
                <a:rPr lang="en-US" dirty="0" err="1"/>
                <a:t>upto</a:t>
              </a:r>
              <a:r>
                <a:rPr lang="en-US" dirty="0"/>
                <a:t> 5030</a:t>
              </a:r>
            </a:p>
            <a:p>
              <a:r>
                <a:rPr lang="en-US" dirty="0"/>
                <a:t>Generate and process MDN, TA1, 997</a:t>
              </a:r>
            </a:p>
            <a:p>
              <a:r>
                <a:rPr lang="en-US" dirty="0"/>
                <a:t>Archiving</a:t>
              </a:r>
            </a:p>
            <a:p>
              <a:r>
                <a:rPr lang="en-US" dirty="0"/>
                <a:t>Batching</a:t>
              </a:r>
            </a:p>
            <a:p>
              <a:r>
                <a:rPr lang="en-US" dirty="0"/>
                <a:t>Tracking</a:t>
              </a:r>
            </a:p>
          </p:txBody>
        </p:sp>
      </p:grpSp>
      <p:grpSp>
        <p:nvGrpSpPr>
          <p:cNvPr id="24" name="Group 23"/>
          <p:cNvGrpSpPr/>
          <p:nvPr/>
        </p:nvGrpSpPr>
        <p:grpSpPr>
          <a:xfrm>
            <a:off x="3695580" y="3125572"/>
            <a:ext cx="5577840" cy="1622677"/>
            <a:chOff x="6177523" y="1447799"/>
            <a:chExt cx="5498917" cy="1622677"/>
          </a:xfrm>
        </p:grpSpPr>
        <p:sp>
          <p:nvSpPr>
            <p:cNvPr id="25" name="Content Placeholder 5"/>
            <p:cNvSpPr txBox="1">
              <a:spLocks/>
            </p:cNvSpPr>
            <p:nvPr/>
          </p:nvSpPr>
          <p:spPr>
            <a:xfrm>
              <a:off x="6177524" y="1447799"/>
              <a:ext cx="4798972" cy="702572"/>
            </a:xfrm>
            <a:prstGeom prst="rect">
              <a:avLst/>
            </a:prstGeom>
            <a:solidFill>
              <a:schemeClr val="accent2"/>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800" spc="-70" dirty="0">
                  <a:gradFill>
                    <a:gsLst>
                      <a:gs pos="0">
                        <a:srgbClr val="FFFFFF"/>
                      </a:gs>
                      <a:gs pos="86000">
                        <a:srgbClr val="FFFFFF"/>
                      </a:gs>
                    </a:gsLst>
                    <a:lin ang="5400000" scaled="0"/>
                  </a:gradFill>
                  <a:latin typeface="Segoe UI Light" pitchFamily="34" charset="0"/>
                </a:rPr>
                <a:t>EDI Portal</a:t>
              </a:r>
            </a:p>
          </p:txBody>
        </p:sp>
        <p:sp>
          <p:nvSpPr>
            <p:cNvPr id="37" name="Content Placeholder 2"/>
            <p:cNvSpPr txBox="1">
              <a:spLocks/>
            </p:cNvSpPr>
            <p:nvPr/>
          </p:nvSpPr>
          <p:spPr>
            <a:xfrm>
              <a:off x="6177523" y="2202546"/>
              <a:ext cx="5498917" cy="867930"/>
            </a:xfrm>
            <a:prstGeom prst="rect">
              <a:avLst/>
            </a:prstGeom>
          </p:spPr>
          <p:txBody>
            <a:bodyPr vert="horz" wrap="square" lIns="0" tIns="91440" rIns="0" bIns="0" rtlCol="0">
              <a:spAutoFit/>
            </a:bodyPr>
            <a:lstStyle>
              <a:defPPr>
                <a:defRPr lang="en-US"/>
              </a:defPPr>
              <a:lvl1pPr marL="171450" indent="-171450" defTabSz="914363">
                <a:lnSpc>
                  <a:spcPct val="90000"/>
                </a:lnSpc>
                <a:spcBef>
                  <a:spcPct val="20000"/>
                </a:spcBef>
                <a:buSzPct val="90000"/>
                <a:buFont typeface="Arial" pitchFamily="34" charset="0"/>
                <a:buChar char="•"/>
                <a:defRPr sz="1200" spc="-30">
                  <a:solidFill>
                    <a:srgbClr val="3397D3"/>
                  </a:solidFill>
                  <a:latin typeface="Segoe UI Light" pitchFamily="34" charset="0"/>
                </a:defRPr>
              </a:lvl1pPr>
              <a:lvl2pPr marL="855663" indent="-395288" defTabSz="914363">
                <a:lnSpc>
                  <a:spcPct val="90000"/>
                </a:lnSpc>
                <a:spcBef>
                  <a:spcPct val="20000"/>
                </a:spcBef>
                <a:buSzPct val="90000"/>
                <a:buFontTx/>
                <a:buBlip>
                  <a:blip r:embed="rId3"/>
                </a:buBlip>
                <a:defRPr sz="2800">
                  <a:gradFill>
                    <a:gsLst>
                      <a:gs pos="0">
                        <a:schemeClr val="tx1"/>
                      </a:gs>
                      <a:gs pos="86000">
                        <a:schemeClr val="tx1"/>
                      </a:gs>
                    </a:gsLst>
                    <a:lin ang="5400000" scaled="0"/>
                  </a:gradFill>
                </a:defRPr>
              </a:lvl2pPr>
              <a:lvl3pPr marL="1258888" indent="-403225" defTabSz="914363">
                <a:lnSpc>
                  <a:spcPct val="90000"/>
                </a:lnSpc>
                <a:spcBef>
                  <a:spcPct val="20000"/>
                </a:spcBef>
                <a:buSzPct val="90000"/>
                <a:buFontTx/>
                <a:buBlip>
                  <a:blip r:embed="rId3"/>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Metro UI for managing trading partners</a:t>
              </a:r>
            </a:p>
            <a:p>
              <a:r>
                <a:rPr lang="en-US" dirty="0"/>
                <a:t>Manage &amp; Monitor AS2, X12 agreements</a:t>
              </a:r>
            </a:p>
            <a:p>
              <a:r>
                <a:rPr lang="en-US" dirty="0"/>
                <a:t>View Resources like Transforms, Schemas, Certificates</a:t>
              </a:r>
            </a:p>
            <a:p>
              <a:r>
                <a:rPr lang="en-US" dirty="0"/>
                <a:t>Delete, Redeployment of agreements</a:t>
              </a:r>
            </a:p>
          </p:txBody>
        </p:sp>
      </p:grpSp>
    </p:spTree>
    <p:extLst>
      <p:ext uri="{BB962C8B-B14F-4D97-AF65-F5344CB8AC3E}">
        <p14:creationId xmlns:p14="http://schemas.microsoft.com/office/powerpoint/2010/main" val="19549376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Questions</a:t>
            </a:r>
            <a:endParaRPr lang="en-US"/>
          </a:p>
        </p:txBody>
      </p:sp>
    </p:spTree>
    <p:extLst>
      <p:ext uri="{BB962C8B-B14F-4D97-AF65-F5344CB8AC3E}">
        <p14:creationId xmlns:p14="http://schemas.microsoft.com/office/powerpoint/2010/main" val="3640523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28"/>
          <p:cNvSpPr>
            <a:spLocks noGrp="1"/>
          </p:cNvSpPr>
          <p:nvPr>
            <p:ph type="body" sz="quarter" idx="10"/>
          </p:nvPr>
        </p:nvSpPr>
        <p:spPr>
          <a:xfrm>
            <a:off x="2702867" y="2542475"/>
            <a:ext cx="4002733" cy="457200"/>
          </a:xfrm>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Thanks</a:t>
            </a:r>
            <a:endParaRPr kumimoji="0" lang="en-US" sz="1800" b="0" i="0" u="none" strike="noStrike" kern="0" cap="none" spc="0" normalizeH="0" baseline="0" noProof="0" dirty="0">
              <a:ln>
                <a:noFill/>
              </a:ln>
              <a:effectLst/>
              <a:uLnTx/>
              <a:uFillTx/>
            </a:endParaRPr>
          </a:p>
        </p:txBody>
      </p:sp>
      <p:sp>
        <p:nvSpPr>
          <p:cNvPr id="13" name="Text Placeholder 29"/>
          <p:cNvSpPr>
            <a:spLocks noGrp="1"/>
          </p:cNvSpPr>
          <p:nvPr>
            <p:ph type="body" sz="quarter" idx="11"/>
          </p:nvPr>
        </p:nvSpPr>
        <p:spPr>
          <a:xfrm>
            <a:off x="2702867" y="3105150"/>
            <a:ext cx="4002733" cy="304800"/>
          </a:xfrm>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pt-PT" sz="1800" b="0" i="0" u="none" strike="noStrike" kern="0" cap="none" spc="0" normalizeH="0" baseline="0" noProof="0" dirty="0" smtClean="0">
                <a:ln>
                  <a:noFill/>
                </a:ln>
                <a:effectLst/>
                <a:uLnTx/>
                <a:uFillTx/>
              </a:rPr>
              <a:t>Sandro Pereira</a:t>
            </a:r>
            <a:endParaRPr kumimoji="0" lang="pt-PT" sz="1800" b="0" i="0" u="none" strike="noStrike" kern="0" cap="none" spc="0" normalizeH="0" baseline="0" noProof="0" dirty="0">
              <a:ln>
                <a:noFill/>
              </a:ln>
              <a:effectLst/>
              <a:uLnTx/>
              <a:uFillTx/>
            </a:endParaRPr>
          </a:p>
        </p:txBody>
      </p:sp>
      <p:sp>
        <p:nvSpPr>
          <p:cNvPr id="14" name="Text Placeholder 30"/>
          <p:cNvSpPr txBox="1">
            <a:spLocks/>
          </p:cNvSpPr>
          <p:nvPr/>
        </p:nvSpPr>
        <p:spPr>
          <a:xfrm>
            <a:off x="2702867" y="3409950"/>
            <a:ext cx="4002733" cy="838200"/>
          </a:xfrm>
          <a:prstGeom prst="rect">
            <a:avLst/>
          </a:prstGeom>
        </p:spPr>
        <p:txBody>
          <a:bodyPr vert="horz" wrap="square" lIns="0" tIns="0" rIns="0" bIns="0" rtlCol="0" anchor="t">
            <a:noAutofit/>
          </a:bodyPr>
          <a:lstStyle>
            <a:lvl1pPr marL="0" indent="0" algn="r" defTabSz="685864" rtl="0" eaLnBrk="1" latinLnBrk="0" hangingPunct="1">
              <a:lnSpc>
                <a:spcPct val="100000"/>
              </a:lnSpc>
              <a:spcBef>
                <a:spcPct val="20000"/>
              </a:spcBef>
              <a:buClr>
                <a:srgbClr val="EE700C"/>
              </a:buClr>
              <a:buSzPct val="90000"/>
              <a:buFont typeface="Arial" pitchFamily="34" charset="0"/>
              <a:buNone/>
              <a:defRPr sz="1200" kern="1200" baseline="0">
                <a:solidFill>
                  <a:schemeClr val="bg1">
                    <a:alpha val="99000"/>
                  </a:schemeClr>
                </a:solidFill>
                <a:latin typeface="Segoe UI Light" pitchFamily="34" charset="0"/>
                <a:ea typeface="+mn-ea"/>
                <a:cs typeface="+mn-cs"/>
              </a:defRPr>
            </a:lvl1pPr>
            <a:lvl2pPr marL="641833" indent="-296506" algn="l" defTabSz="685864" rtl="0" eaLnBrk="1" latinLnBrk="0" hangingPunct="1">
              <a:lnSpc>
                <a:spcPct val="150000"/>
              </a:lnSpc>
              <a:spcBef>
                <a:spcPct val="20000"/>
              </a:spcBef>
              <a:buClr>
                <a:srgbClr val="EE700C"/>
              </a:buClr>
              <a:buSzPct val="90000"/>
              <a:buFont typeface="Arial" pitchFamily="34" charset="0"/>
              <a:buChar char="•"/>
              <a:defRPr sz="1500" kern="1200">
                <a:solidFill>
                  <a:schemeClr val="tx1">
                    <a:lumMod val="75000"/>
                    <a:lumOff val="25000"/>
                    <a:alpha val="99000"/>
                  </a:schemeClr>
                </a:solidFill>
                <a:latin typeface="+mn-lt"/>
                <a:ea typeface="+mn-ea"/>
                <a:cs typeface="+mn-cs"/>
              </a:defRPr>
            </a:lvl2pPr>
            <a:lvl3pPr marL="944292" indent="-302459" algn="l" defTabSz="685864" rtl="0" eaLnBrk="1" latinLnBrk="0" hangingPunct="1">
              <a:lnSpc>
                <a:spcPct val="150000"/>
              </a:lnSpc>
              <a:spcBef>
                <a:spcPct val="20000"/>
              </a:spcBef>
              <a:buClr>
                <a:srgbClr val="EE700C"/>
              </a:buClr>
              <a:buSzPct val="90000"/>
              <a:buFont typeface="Arial" pitchFamily="34" charset="0"/>
              <a:buChar char="•"/>
              <a:defRPr sz="1400" kern="1200">
                <a:solidFill>
                  <a:schemeClr val="tx1">
                    <a:lumMod val="75000"/>
                    <a:lumOff val="25000"/>
                    <a:alpha val="99000"/>
                  </a:schemeClr>
                </a:solidFill>
                <a:latin typeface="+mn-lt"/>
                <a:ea typeface="+mn-ea"/>
                <a:cs typeface="+mn-cs"/>
              </a:defRPr>
            </a:lvl3pPr>
            <a:lvl4pPr marL="1203883" indent="-259591" algn="l" defTabSz="685864" rtl="0" eaLnBrk="1" latinLnBrk="0" hangingPunct="1">
              <a:lnSpc>
                <a:spcPct val="150000"/>
              </a:lnSpc>
              <a:spcBef>
                <a:spcPct val="20000"/>
              </a:spcBef>
              <a:buClr>
                <a:srgbClr val="EE700C"/>
              </a:buClr>
              <a:buSzPct val="90000"/>
              <a:buFont typeface="Arial" pitchFamily="34" charset="0"/>
              <a:buChar char="•"/>
              <a:defRPr sz="1200" kern="1200">
                <a:solidFill>
                  <a:schemeClr val="tx1">
                    <a:lumMod val="75000"/>
                    <a:lumOff val="25000"/>
                    <a:alpha val="99000"/>
                  </a:schemeClr>
                </a:solidFill>
                <a:latin typeface="+mn-lt"/>
                <a:ea typeface="+mn-ea"/>
                <a:cs typeface="+mn-cs"/>
              </a:defRPr>
            </a:lvl4pPr>
            <a:lvl5pPr marL="1456329" indent="-252446" algn="l" defTabSz="685864" rtl="0" eaLnBrk="1" latinLnBrk="0" hangingPunct="1">
              <a:lnSpc>
                <a:spcPct val="150000"/>
              </a:lnSpc>
              <a:spcBef>
                <a:spcPct val="20000"/>
              </a:spcBef>
              <a:buClr>
                <a:srgbClr val="EE700C"/>
              </a:buClr>
              <a:buSzPct val="90000"/>
              <a:buFont typeface="Arial" pitchFamily="34" charset="0"/>
              <a:buChar char="•"/>
              <a:defRPr sz="1200" kern="1200">
                <a:solidFill>
                  <a:schemeClr val="tx1">
                    <a:lumMod val="75000"/>
                    <a:lumOff val="25000"/>
                    <a:alpha val="99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marR="0" lvl="0" indent="0" defTabSz="685864" rtl="0" eaLnBrk="1" fontAlgn="auto" latinLnBrk="0" hangingPunct="1">
              <a:lnSpc>
                <a:spcPct val="100000"/>
              </a:lnSpc>
              <a:spcBef>
                <a:spcPct val="20000"/>
              </a:spcBef>
              <a:spcAft>
                <a:spcPts val="0"/>
              </a:spcAft>
              <a:buClr>
                <a:srgbClr val="EE700C"/>
              </a:buClr>
              <a:buSzPct val="90000"/>
              <a:buFont typeface="Arial" pitchFamily="34" charset="0"/>
              <a:buNone/>
              <a:tabLst/>
              <a:defRPr/>
            </a:pPr>
            <a:r>
              <a:rPr kumimoji="0" lang="pt-PT" sz="1200" b="0" i="0" u="none" strike="noStrike" kern="1200" cap="none" spc="0" normalizeH="0" baseline="0" noProof="0" smtClean="0">
                <a:ln>
                  <a:noFill/>
                </a:ln>
                <a:solidFill>
                  <a:schemeClr val="bg1"/>
                </a:solidFill>
                <a:effectLst/>
                <a:uLnTx/>
                <a:uFillTx/>
                <a:latin typeface="Segoe UI Light" pitchFamily="34" charset="0"/>
                <a:ea typeface="+mn-ea"/>
                <a:cs typeface="+mn-cs"/>
              </a:rPr>
              <a:t>sandro.pereira@devscope.net</a:t>
            </a:r>
          </a:p>
          <a:p>
            <a:pPr marL="0" marR="0" lvl="0" indent="0" defTabSz="685864" rtl="0" eaLnBrk="1" fontAlgn="auto" latinLnBrk="0" hangingPunct="1">
              <a:lnSpc>
                <a:spcPct val="100000"/>
              </a:lnSpc>
              <a:spcBef>
                <a:spcPct val="20000"/>
              </a:spcBef>
              <a:spcAft>
                <a:spcPts val="0"/>
              </a:spcAft>
              <a:buClr>
                <a:srgbClr val="EE700C"/>
              </a:buClr>
              <a:buSzPct val="90000"/>
              <a:buFont typeface="Arial" pitchFamily="34" charset="0"/>
              <a:buNone/>
              <a:tabLst/>
              <a:defRPr/>
            </a:pPr>
            <a:r>
              <a:rPr kumimoji="0" lang="pt-PT" sz="1200" b="0" i="0" u="none" strike="noStrike" kern="1200" cap="none" spc="0" normalizeH="0" baseline="0" noProof="0" smtClean="0">
                <a:ln>
                  <a:noFill/>
                </a:ln>
                <a:solidFill>
                  <a:schemeClr val="bg1"/>
                </a:solidFill>
                <a:effectLst/>
                <a:uLnTx/>
                <a:uFillTx/>
                <a:latin typeface="Segoe UI Light" pitchFamily="34" charset="0"/>
                <a:ea typeface="+mn-ea"/>
                <a:cs typeface="+mn-cs"/>
              </a:rPr>
              <a:t>+351 223 751 350</a:t>
            </a:r>
          </a:p>
          <a:p>
            <a:pPr marL="0" marR="0" lvl="0" indent="0" defTabSz="685864" rtl="0" eaLnBrk="1" fontAlgn="auto" latinLnBrk="0" hangingPunct="1">
              <a:lnSpc>
                <a:spcPct val="100000"/>
              </a:lnSpc>
              <a:spcBef>
                <a:spcPct val="20000"/>
              </a:spcBef>
              <a:spcAft>
                <a:spcPts val="0"/>
              </a:spcAft>
              <a:buClr>
                <a:srgbClr val="EE700C"/>
              </a:buClr>
              <a:buSzPct val="90000"/>
              <a:buFont typeface="Arial" pitchFamily="34" charset="0"/>
              <a:buNone/>
              <a:tabLst/>
              <a:defRPr/>
            </a:pPr>
            <a:r>
              <a:rPr kumimoji="0" lang="pt-PT" sz="1200" b="0" i="0" u="none" strike="noStrike" kern="1200" cap="none" spc="0" normalizeH="0" baseline="0" noProof="0" smtClean="0">
                <a:ln>
                  <a:noFill/>
                </a:ln>
                <a:solidFill>
                  <a:schemeClr val="bg1"/>
                </a:solidFill>
                <a:effectLst/>
                <a:uLnTx/>
                <a:uFillTx/>
                <a:latin typeface="Segoe UI Light" pitchFamily="34" charset="0"/>
                <a:ea typeface="+mn-ea"/>
                <a:cs typeface="+mn-cs"/>
              </a:rPr>
              <a:t>www.devscope.net</a:t>
            </a:r>
            <a:endParaRPr kumimoji="0" lang="pt-PT" sz="1200" b="0" i="0" u="none" strike="noStrike" kern="1200" cap="none" spc="0" normalizeH="0" baseline="0" noProof="0" dirty="0">
              <a:ln>
                <a:noFill/>
              </a:ln>
              <a:solidFill>
                <a:schemeClr val="bg1"/>
              </a:solidFill>
              <a:effectLst/>
              <a:uLnTx/>
              <a:uFillTx/>
              <a:latin typeface="Segoe UI Light" pitchFamily="34" charset="0"/>
              <a:ea typeface="+mn-ea"/>
              <a:cs typeface="+mn-cs"/>
            </a:endParaRPr>
          </a:p>
        </p:txBody>
      </p:sp>
      <p:sp>
        <p:nvSpPr>
          <p:cNvPr id="15" name="Text Placeholder 29"/>
          <p:cNvSpPr txBox="1">
            <a:spLocks/>
          </p:cNvSpPr>
          <p:nvPr/>
        </p:nvSpPr>
        <p:spPr>
          <a:xfrm>
            <a:off x="437859" y="438150"/>
            <a:ext cx="5159955" cy="1128920"/>
          </a:xfrm>
          <a:prstGeom prst="rect">
            <a:avLst/>
          </a:prstGeom>
        </p:spPr>
        <p:txBody>
          <a:bodyPr vert="horz" wrap="square" lIns="0" tIns="0" rIns="0" bIns="0" rtlCol="0" anchor="ctr">
            <a:noAutofit/>
          </a:bodyPr>
          <a:lstStyle>
            <a:lvl1pPr marL="0" indent="0" algn="r" defTabSz="685864" rtl="0" eaLnBrk="1" latinLnBrk="0" hangingPunct="1">
              <a:lnSpc>
                <a:spcPct val="90000"/>
              </a:lnSpc>
              <a:spcBef>
                <a:spcPct val="20000"/>
              </a:spcBef>
              <a:buClr>
                <a:srgbClr val="EE700C"/>
              </a:buClr>
              <a:buSzPct val="90000"/>
              <a:buFont typeface="Arial" pitchFamily="34" charset="0"/>
              <a:buNone/>
              <a:defRPr sz="1800" kern="1200" baseline="0">
                <a:solidFill>
                  <a:schemeClr val="bg1">
                    <a:alpha val="99000"/>
                  </a:schemeClr>
                </a:solidFill>
                <a:latin typeface="Segoe UI Light" pitchFamily="34" charset="0"/>
                <a:ea typeface="+mn-ea"/>
                <a:cs typeface="+mn-cs"/>
              </a:defRPr>
            </a:lvl1pPr>
            <a:lvl2pPr marL="641833" indent="-296506" algn="l" defTabSz="685864" rtl="0" eaLnBrk="1" latinLnBrk="0" hangingPunct="1">
              <a:lnSpc>
                <a:spcPct val="90000"/>
              </a:lnSpc>
              <a:spcBef>
                <a:spcPct val="20000"/>
              </a:spcBef>
              <a:buClr>
                <a:srgbClr val="EE700C"/>
              </a:buClr>
              <a:buSzPct val="90000"/>
              <a:buFont typeface="Arial" pitchFamily="34" charset="0"/>
              <a:buChar char="•"/>
              <a:defRPr sz="1500" kern="1200">
                <a:solidFill>
                  <a:schemeClr val="tx1">
                    <a:lumMod val="75000"/>
                    <a:lumOff val="25000"/>
                    <a:alpha val="99000"/>
                  </a:schemeClr>
                </a:solidFill>
                <a:latin typeface="+mn-lt"/>
                <a:ea typeface="+mn-ea"/>
                <a:cs typeface="+mn-cs"/>
              </a:defRPr>
            </a:lvl2pPr>
            <a:lvl3pPr marL="944292" indent="-302459" algn="l" defTabSz="685864" rtl="0" eaLnBrk="1" latinLnBrk="0" hangingPunct="1">
              <a:lnSpc>
                <a:spcPct val="90000"/>
              </a:lnSpc>
              <a:spcBef>
                <a:spcPct val="20000"/>
              </a:spcBef>
              <a:buClr>
                <a:srgbClr val="EE700C"/>
              </a:buClr>
              <a:buSzPct val="90000"/>
              <a:buFont typeface="Arial" pitchFamily="34" charset="0"/>
              <a:buChar char="•"/>
              <a:defRPr sz="1400" kern="1200">
                <a:solidFill>
                  <a:schemeClr val="tx1">
                    <a:lumMod val="75000"/>
                    <a:lumOff val="25000"/>
                    <a:alpha val="99000"/>
                  </a:schemeClr>
                </a:solidFill>
                <a:latin typeface="+mn-lt"/>
                <a:ea typeface="+mn-ea"/>
                <a:cs typeface="+mn-cs"/>
              </a:defRPr>
            </a:lvl3pPr>
            <a:lvl4pPr marL="1203883" indent="-259591" algn="l" defTabSz="685864" rtl="0" eaLnBrk="1" latinLnBrk="0" hangingPunct="1">
              <a:lnSpc>
                <a:spcPct val="90000"/>
              </a:lnSpc>
              <a:spcBef>
                <a:spcPct val="20000"/>
              </a:spcBef>
              <a:buClr>
                <a:srgbClr val="EE700C"/>
              </a:buClr>
              <a:buSzPct val="90000"/>
              <a:buFont typeface="Arial" pitchFamily="34" charset="0"/>
              <a:buChar char="•"/>
              <a:defRPr sz="1200" kern="1200">
                <a:solidFill>
                  <a:schemeClr val="tx1">
                    <a:lumMod val="75000"/>
                    <a:lumOff val="25000"/>
                    <a:alpha val="99000"/>
                  </a:schemeClr>
                </a:solidFill>
                <a:latin typeface="+mn-lt"/>
                <a:ea typeface="+mn-ea"/>
                <a:cs typeface="+mn-cs"/>
              </a:defRPr>
            </a:lvl4pPr>
            <a:lvl5pPr marL="1456329" indent="-252446" algn="l" defTabSz="685864" rtl="0" eaLnBrk="1" latinLnBrk="0" hangingPunct="1">
              <a:lnSpc>
                <a:spcPct val="90000"/>
              </a:lnSpc>
              <a:spcBef>
                <a:spcPct val="20000"/>
              </a:spcBef>
              <a:buClr>
                <a:srgbClr val="EE700C"/>
              </a:buClr>
              <a:buSzPct val="90000"/>
              <a:buFont typeface="Arial" pitchFamily="34" charset="0"/>
              <a:buChar char="•"/>
              <a:defRPr sz="1200" kern="1200">
                <a:solidFill>
                  <a:schemeClr val="tx1">
                    <a:lumMod val="75000"/>
                    <a:lumOff val="25000"/>
                    <a:alpha val="99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marR="0" lvl="0" indent="-296506" algn="l" defTabSz="685864" rtl="0" eaLnBrk="1" fontAlgn="auto" latinLnBrk="0" hangingPunct="1">
              <a:lnSpc>
                <a:spcPct val="90000"/>
              </a:lnSpc>
              <a:spcBef>
                <a:spcPct val="20000"/>
              </a:spcBef>
              <a:spcAft>
                <a:spcPts val="0"/>
              </a:spcAft>
              <a:buClr>
                <a:srgbClr val="EE700C"/>
              </a:buClr>
              <a:buSzPct val="90000"/>
              <a:buFont typeface="Arial" pitchFamily="34" charset="0"/>
              <a:buNone/>
              <a:tabLst/>
              <a:defRPr/>
            </a:pPr>
            <a:r>
              <a:rPr kumimoji="0" lang="en-US" sz="1200" b="1" i="0" u="none" strike="noStrike" kern="1200" cap="none" spc="0" normalizeH="0" baseline="0" noProof="0" dirty="0">
                <a:ln>
                  <a:noFill/>
                </a:ln>
                <a:solidFill>
                  <a:schemeClr val="bg1"/>
                </a:solidFill>
                <a:effectLst/>
                <a:uLnTx/>
                <a:uFillTx/>
                <a:latin typeface="Segoe UI Light" pitchFamily="34" charset="0"/>
                <a:ea typeface="+mn-ea"/>
                <a:cs typeface="+mn-cs"/>
              </a:rPr>
              <a:t>Blog</a:t>
            </a:r>
            <a:r>
              <a:rPr kumimoji="0" lang="en-US" sz="1200" b="0" i="0" u="none" strike="noStrike" kern="1200" cap="none" spc="0" normalizeH="0" baseline="0" noProof="0" dirty="0">
                <a:ln>
                  <a:noFill/>
                </a:ln>
                <a:solidFill>
                  <a:schemeClr val="bg1"/>
                </a:solidFill>
                <a:effectLst/>
                <a:uLnTx/>
                <a:uFillTx/>
                <a:latin typeface="Segoe UI Light" pitchFamily="34" charset="0"/>
                <a:ea typeface="+mn-ea"/>
                <a:cs typeface="+mn-cs"/>
              </a:rPr>
              <a:t>: http://</a:t>
            </a:r>
            <a:r>
              <a:rPr kumimoji="0" lang="en-US" sz="1200" b="0" i="0" u="none" strike="noStrike" kern="1200" cap="none" spc="0" normalizeH="0" baseline="0" noProof="0" dirty="0" smtClean="0">
                <a:ln>
                  <a:noFill/>
                </a:ln>
                <a:solidFill>
                  <a:schemeClr val="bg1"/>
                </a:solidFill>
                <a:effectLst/>
                <a:uLnTx/>
                <a:uFillTx/>
                <a:latin typeface="Segoe UI Light" pitchFamily="34" charset="0"/>
                <a:ea typeface="+mn-ea"/>
                <a:cs typeface="+mn-cs"/>
              </a:rPr>
              <a:t>sandroaspbiztalkblog.wordpress.com</a:t>
            </a:r>
          </a:p>
          <a:p>
            <a:pPr marL="0" marR="0" lvl="0" indent="-296506" algn="l" defTabSz="685864" rtl="0" eaLnBrk="1" fontAlgn="auto" latinLnBrk="0" hangingPunct="1">
              <a:lnSpc>
                <a:spcPct val="90000"/>
              </a:lnSpc>
              <a:spcBef>
                <a:spcPct val="20000"/>
              </a:spcBef>
              <a:spcAft>
                <a:spcPts val="0"/>
              </a:spcAft>
              <a:buClr>
                <a:srgbClr val="EE700C"/>
              </a:buClr>
              <a:buSzPct val="90000"/>
              <a:buFont typeface="Arial" pitchFamily="34" charset="0"/>
              <a:buNone/>
              <a:tabLst/>
              <a:defRPr/>
            </a:pPr>
            <a:r>
              <a:rPr kumimoji="0" lang="en-US" sz="1200" b="1" i="0" u="none" strike="noStrike" kern="1200" cap="none" spc="0" normalizeH="0" baseline="0" noProof="0" dirty="0" smtClean="0">
                <a:ln>
                  <a:noFill/>
                </a:ln>
                <a:solidFill>
                  <a:schemeClr val="bg1"/>
                </a:solidFill>
                <a:effectLst/>
                <a:uLnTx/>
                <a:uFillTx/>
                <a:latin typeface="Segoe UI Light" pitchFamily="34" charset="0"/>
                <a:ea typeface="+mn-ea"/>
                <a:cs typeface="+mn-cs"/>
              </a:rPr>
              <a:t>MVP </a:t>
            </a:r>
            <a:r>
              <a:rPr kumimoji="0" lang="en-US" sz="1200" b="1" i="0" u="none" strike="noStrike" kern="1200" cap="none" spc="0" normalizeH="0" baseline="0" noProof="0" dirty="0">
                <a:ln>
                  <a:noFill/>
                </a:ln>
                <a:solidFill>
                  <a:schemeClr val="bg1"/>
                </a:solidFill>
                <a:effectLst/>
                <a:uLnTx/>
                <a:uFillTx/>
                <a:latin typeface="Segoe UI Light" pitchFamily="34" charset="0"/>
                <a:ea typeface="+mn-ea"/>
                <a:cs typeface="+mn-cs"/>
              </a:rPr>
              <a:t>Profile</a:t>
            </a:r>
            <a:r>
              <a:rPr kumimoji="0" lang="en-US" sz="1200" b="0" i="0" u="none" strike="noStrike" kern="1200" cap="none" spc="0" normalizeH="0" baseline="0" noProof="0" dirty="0">
                <a:ln>
                  <a:noFill/>
                </a:ln>
                <a:solidFill>
                  <a:schemeClr val="bg1"/>
                </a:solidFill>
                <a:effectLst/>
                <a:uLnTx/>
                <a:uFillTx/>
                <a:latin typeface="Segoe UI Light" pitchFamily="34" charset="0"/>
                <a:ea typeface="+mn-ea"/>
                <a:cs typeface="+mn-cs"/>
              </a:rPr>
              <a:t>: https://</a:t>
            </a:r>
            <a:r>
              <a:rPr kumimoji="0" lang="en-US" sz="1200" b="0" i="0" u="none" strike="noStrike" kern="1200" cap="none" spc="0" normalizeH="0" baseline="0" noProof="0" dirty="0" smtClean="0">
                <a:ln>
                  <a:noFill/>
                </a:ln>
                <a:solidFill>
                  <a:schemeClr val="bg1"/>
                </a:solidFill>
                <a:effectLst/>
                <a:uLnTx/>
                <a:uFillTx/>
                <a:latin typeface="Segoe UI Light" pitchFamily="34" charset="0"/>
                <a:ea typeface="+mn-ea"/>
                <a:cs typeface="+mn-cs"/>
              </a:rPr>
              <a:t>mvp.support.microsoft.com/profile/Sandro.Pereira</a:t>
            </a:r>
          </a:p>
          <a:p>
            <a:pPr marL="0" marR="0" lvl="0" indent="-296506" algn="l" defTabSz="685864" rtl="0" eaLnBrk="1" fontAlgn="auto" latinLnBrk="0" hangingPunct="1">
              <a:lnSpc>
                <a:spcPct val="90000"/>
              </a:lnSpc>
              <a:spcBef>
                <a:spcPct val="20000"/>
              </a:spcBef>
              <a:spcAft>
                <a:spcPts val="0"/>
              </a:spcAft>
              <a:buClr>
                <a:srgbClr val="EE700C"/>
              </a:buClr>
              <a:buSzPct val="90000"/>
              <a:buFont typeface="Arial" pitchFamily="34" charset="0"/>
              <a:buNone/>
              <a:tabLst/>
              <a:defRPr/>
            </a:pPr>
            <a:r>
              <a:rPr kumimoji="0" lang="en-US" sz="1200" b="1" i="0" u="none" strike="noStrike" kern="1200" cap="none" spc="0" normalizeH="0" baseline="0" noProof="0" dirty="0">
                <a:ln>
                  <a:noFill/>
                </a:ln>
                <a:solidFill>
                  <a:schemeClr val="bg1"/>
                </a:solidFill>
                <a:effectLst/>
                <a:uLnTx/>
                <a:uFillTx/>
                <a:latin typeface="Segoe UI Light" pitchFamily="34" charset="0"/>
                <a:ea typeface="+mn-ea"/>
                <a:cs typeface="+mn-cs"/>
              </a:rPr>
              <a:t>MSDN Profile</a:t>
            </a:r>
            <a:r>
              <a:rPr kumimoji="0" lang="en-US" sz="1200" b="0" i="0" u="none" strike="noStrike" kern="1200" cap="none" spc="0" normalizeH="0" baseline="0" noProof="0" dirty="0">
                <a:ln>
                  <a:noFill/>
                </a:ln>
                <a:solidFill>
                  <a:schemeClr val="bg1"/>
                </a:solidFill>
                <a:effectLst/>
                <a:uLnTx/>
                <a:uFillTx/>
                <a:latin typeface="Segoe UI Light" pitchFamily="34" charset="0"/>
                <a:ea typeface="+mn-ea"/>
                <a:cs typeface="+mn-cs"/>
              </a:rPr>
              <a:t>: http://social.msdn.microsoft.com/profile/sandro%20pereira</a:t>
            </a:r>
            <a:r>
              <a:rPr kumimoji="0" lang="en-US" sz="1200" b="0" i="0" u="none" strike="noStrike" kern="1200" cap="none" spc="0" normalizeH="0" baseline="0" noProof="0" dirty="0" smtClean="0">
                <a:ln>
                  <a:noFill/>
                </a:ln>
                <a:solidFill>
                  <a:schemeClr val="bg1"/>
                </a:solidFill>
                <a:effectLst/>
                <a:uLnTx/>
                <a:uFillTx/>
                <a:latin typeface="Segoe UI Light" pitchFamily="34" charset="0"/>
                <a:ea typeface="+mn-ea"/>
                <a:cs typeface="+mn-cs"/>
              </a:rPr>
              <a:t>/</a:t>
            </a:r>
          </a:p>
          <a:p>
            <a:pPr marL="0" marR="0" lvl="0" indent="-296506" algn="l" defTabSz="685864" rtl="0" eaLnBrk="1" fontAlgn="auto" latinLnBrk="0" hangingPunct="1">
              <a:lnSpc>
                <a:spcPct val="90000"/>
              </a:lnSpc>
              <a:spcBef>
                <a:spcPct val="20000"/>
              </a:spcBef>
              <a:spcAft>
                <a:spcPts val="0"/>
              </a:spcAft>
              <a:buClr>
                <a:srgbClr val="EE700C"/>
              </a:buClr>
              <a:buSzPct val="90000"/>
              <a:buFont typeface="Arial" pitchFamily="34" charset="0"/>
              <a:buNone/>
              <a:tabLst/>
              <a:defRPr/>
            </a:pPr>
            <a:r>
              <a:rPr kumimoji="0" lang="en-US" sz="1200" b="1" i="0" u="none" strike="noStrike" kern="1200" cap="none" spc="0" normalizeH="0" baseline="0" noProof="0" dirty="0">
                <a:ln>
                  <a:noFill/>
                </a:ln>
                <a:solidFill>
                  <a:schemeClr val="bg1"/>
                </a:solidFill>
                <a:effectLst/>
                <a:uLnTx/>
                <a:uFillTx/>
                <a:latin typeface="Segoe UI Light" pitchFamily="34" charset="0"/>
                <a:ea typeface="+mn-ea"/>
                <a:cs typeface="+mn-cs"/>
              </a:rPr>
              <a:t>Member of </a:t>
            </a:r>
            <a:r>
              <a:rPr kumimoji="0" lang="en-US" sz="1200" b="1" i="0" u="none" strike="noStrike" kern="1200" cap="none" spc="0" normalizeH="0" baseline="0" noProof="0" dirty="0" smtClean="0">
                <a:ln>
                  <a:noFill/>
                </a:ln>
                <a:solidFill>
                  <a:schemeClr val="bg1"/>
                </a:solidFill>
                <a:effectLst/>
                <a:uLnTx/>
                <a:uFillTx/>
                <a:latin typeface="Segoe UI Light" pitchFamily="34" charset="0"/>
                <a:ea typeface="+mn-ea"/>
                <a:cs typeface="+mn-cs"/>
              </a:rPr>
              <a:t>BiztalkAdminsBlogging</a:t>
            </a:r>
            <a:r>
              <a:rPr kumimoji="0" lang="en-US" sz="1200" b="0" i="0" u="none" strike="noStrike" kern="1200" cap="none" spc="0" normalizeH="0" baseline="0" noProof="0" dirty="0" smtClean="0">
                <a:ln>
                  <a:noFill/>
                </a:ln>
                <a:solidFill>
                  <a:schemeClr val="bg1"/>
                </a:solidFill>
                <a:effectLst/>
                <a:uLnTx/>
                <a:uFillTx/>
                <a:latin typeface="Segoe UI Light" pitchFamily="34" charset="0"/>
                <a:ea typeface="+mn-ea"/>
                <a:cs typeface="+mn-cs"/>
              </a:rPr>
              <a:t>: </a:t>
            </a:r>
            <a:r>
              <a:rPr kumimoji="0" lang="en-US" sz="1200" b="0" i="0" u="none" strike="noStrike" kern="1200" cap="none" spc="0" normalizeH="0" baseline="0" noProof="0" dirty="0">
                <a:ln>
                  <a:noFill/>
                </a:ln>
                <a:solidFill>
                  <a:schemeClr val="bg1"/>
                </a:solidFill>
                <a:effectLst/>
                <a:uLnTx/>
                <a:uFillTx/>
                <a:latin typeface="Segoe UI Light" pitchFamily="34" charset="0"/>
                <a:ea typeface="+mn-ea"/>
                <a:cs typeface="+mn-cs"/>
              </a:rPr>
              <a:t>http://www.biztalkadminsblogging.com</a:t>
            </a:r>
            <a:r>
              <a:rPr kumimoji="0" lang="en-US" sz="1200" b="0" i="0" u="none" strike="noStrike" kern="1200" cap="none" spc="0" normalizeH="0" baseline="0" noProof="0" dirty="0" smtClean="0">
                <a:ln>
                  <a:noFill/>
                </a:ln>
                <a:solidFill>
                  <a:schemeClr val="bg1"/>
                </a:solidFill>
                <a:effectLst/>
                <a:uLnTx/>
                <a:uFillTx/>
                <a:latin typeface="Segoe UI Light" pitchFamily="34" charset="0"/>
                <a:ea typeface="+mn-ea"/>
                <a:cs typeface="+mn-cs"/>
              </a:rPr>
              <a:t>/</a:t>
            </a:r>
            <a:endParaRPr kumimoji="0" lang="en-US" sz="1200" b="0" i="0" u="none" strike="noStrike" kern="1200" cap="none" spc="0" normalizeH="0" baseline="0" noProof="0" dirty="0">
              <a:ln>
                <a:noFill/>
              </a:ln>
              <a:solidFill>
                <a:schemeClr val="bg1"/>
              </a:solidFill>
              <a:effectLst/>
              <a:uLnTx/>
              <a:uFillTx/>
              <a:latin typeface="Segoe UI Light" pitchFamily="34" charset="0"/>
              <a:ea typeface="+mn-ea"/>
              <a:cs typeface="+mn-cs"/>
            </a:endParaRPr>
          </a:p>
          <a:p>
            <a:pPr marL="0" marR="0" lvl="0" indent="-296506" algn="l" defTabSz="685864" rtl="0" eaLnBrk="1" fontAlgn="auto" latinLnBrk="0" hangingPunct="1">
              <a:lnSpc>
                <a:spcPct val="90000"/>
              </a:lnSpc>
              <a:spcBef>
                <a:spcPct val="20000"/>
              </a:spcBef>
              <a:spcAft>
                <a:spcPts val="0"/>
              </a:spcAft>
              <a:buClr>
                <a:srgbClr val="EE700C"/>
              </a:buClr>
              <a:buSzPct val="90000"/>
              <a:buFont typeface="Arial" pitchFamily="34" charset="0"/>
              <a:buNone/>
              <a:tabLst/>
              <a:defRPr/>
            </a:pPr>
            <a:r>
              <a:rPr kumimoji="0" lang="en-US" sz="1200" b="1" i="0" u="none" strike="noStrike" kern="1200" cap="none" spc="0" normalizeH="0" baseline="0" noProof="0" dirty="0">
                <a:ln>
                  <a:noFill/>
                </a:ln>
                <a:solidFill>
                  <a:schemeClr val="bg1"/>
                </a:solidFill>
                <a:effectLst/>
                <a:uLnTx/>
                <a:uFillTx/>
                <a:latin typeface="Segoe UI Light" pitchFamily="34" charset="0"/>
                <a:ea typeface="+mn-ea"/>
                <a:cs typeface="+mn-cs"/>
              </a:rPr>
              <a:t>Member of BizTalk Brazil Community</a:t>
            </a:r>
            <a:r>
              <a:rPr kumimoji="0" lang="en-US" sz="1200" b="0" i="0" u="none" strike="noStrike" kern="1200" cap="none" spc="0" normalizeH="0" baseline="0" noProof="0" dirty="0">
                <a:ln>
                  <a:noFill/>
                </a:ln>
                <a:solidFill>
                  <a:schemeClr val="bg1"/>
                </a:solidFill>
                <a:effectLst/>
                <a:uLnTx/>
                <a:uFillTx/>
                <a:latin typeface="Segoe UI Light" pitchFamily="34" charset="0"/>
                <a:ea typeface="+mn-ea"/>
                <a:cs typeface="+mn-cs"/>
              </a:rPr>
              <a:t>: http://www.biztalkbrasil.com.br/</a:t>
            </a:r>
          </a:p>
          <a:p>
            <a:pPr marL="0" marR="0" lvl="0" indent="-296506" algn="l" defTabSz="685864" rtl="0" eaLnBrk="1" fontAlgn="auto" latinLnBrk="0" hangingPunct="1">
              <a:lnSpc>
                <a:spcPct val="90000"/>
              </a:lnSpc>
              <a:spcBef>
                <a:spcPct val="20000"/>
              </a:spcBef>
              <a:spcAft>
                <a:spcPts val="0"/>
              </a:spcAft>
              <a:buClr>
                <a:srgbClr val="EE700C"/>
              </a:buClr>
              <a:buSzPct val="90000"/>
              <a:buFont typeface="Arial" pitchFamily="34" charset="0"/>
              <a:buNone/>
              <a:tabLst/>
              <a:defRPr/>
            </a:pPr>
            <a:endParaRPr kumimoji="0" lang="en-US" sz="1400" b="0" i="0" u="none" strike="noStrike" kern="1200" cap="none" spc="0" normalizeH="0" baseline="0" noProof="0" dirty="0">
              <a:ln>
                <a:noFill/>
              </a:ln>
              <a:solidFill>
                <a:schemeClr val="bg1"/>
              </a:solidFill>
              <a:effectLst/>
              <a:uLnTx/>
              <a:uFillTx/>
              <a:latin typeface="Segoe UI Light" pitchFamily="34" charset="0"/>
              <a:ea typeface="+mn-ea"/>
              <a:cs typeface="+mn-cs"/>
            </a:endParaRPr>
          </a:p>
        </p:txBody>
      </p:sp>
      <p:pic>
        <p:nvPicPr>
          <p:cNvPr id="17" name="Picture 2" descr="C:\Users\spereira\Desktop\Imagem DevScope\devscope-with-signatur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0848" y="2724150"/>
            <a:ext cx="1661652" cy="58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353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5400" dirty="0"/>
              <a:t>Microsoft integration stack</a:t>
            </a:r>
          </a:p>
        </p:txBody>
      </p:sp>
      <p:sp>
        <p:nvSpPr>
          <p:cNvPr id="3" name="Text Placeholder 2"/>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69285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smtClean="0"/>
              <a:t>Current Microsoft integration stack</a:t>
            </a:r>
            <a:endParaRPr lang="en-US"/>
          </a:p>
        </p:txBody>
      </p:sp>
      <p:sp>
        <p:nvSpPr>
          <p:cNvPr id="21" name="Rectangle 20"/>
          <p:cNvSpPr/>
          <p:nvPr/>
        </p:nvSpPr>
        <p:spPr bwMode="auto">
          <a:xfrm>
            <a:off x="1383522" y="1733552"/>
            <a:ext cx="1927751" cy="1828798"/>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BizTalk </a:t>
            </a:r>
            <a:r>
              <a:rPr lang="nl-NL" sz="2400" kern="0" spc="-100" dirty="0">
                <a:gradFill>
                  <a:gsLst>
                    <a:gs pos="0">
                      <a:srgbClr val="FFFFFF"/>
                    </a:gs>
                    <a:gs pos="100000">
                      <a:srgbClr val="FFFFFF"/>
                    </a:gs>
                  </a:gsLst>
                  <a:lin ang="5400000" scaled="0"/>
                </a:gradFill>
                <a:latin typeface="+mj-lt"/>
              </a:rPr>
              <a:t>Server</a:t>
            </a:r>
          </a:p>
        </p:txBody>
      </p:sp>
      <p:sp>
        <p:nvSpPr>
          <p:cNvPr id="22" name="Rectangle 21"/>
          <p:cNvSpPr/>
          <p:nvPr/>
        </p:nvSpPr>
        <p:spPr bwMode="auto">
          <a:xfrm>
            <a:off x="3542507" y="1733551"/>
            <a:ext cx="1927751" cy="1828798"/>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000" kern="0" spc="-100" dirty="0">
                <a:gradFill>
                  <a:gsLst>
                    <a:gs pos="0">
                      <a:srgbClr val="FFFFFF"/>
                    </a:gs>
                    <a:gs pos="100000">
                      <a:srgbClr val="FFFFFF"/>
                    </a:gs>
                  </a:gsLst>
                  <a:lin ang="5400000" scaled="0"/>
                </a:gradFill>
                <a:latin typeface="+mj-lt"/>
              </a:rPr>
              <a:t>.</a:t>
            </a:r>
            <a:r>
              <a:rPr lang="nl-NL" sz="2000" kern="0" spc="-100" dirty="0" smtClean="0">
                <a:gradFill>
                  <a:gsLst>
                    <a:gs pos="0">
                      <a:srgbClr val="FFFFFF"/>
                    </a:gs>
                    <a:gs pos="100000">
                      <a:srgbClr val="FFFFFF"/>
                    </a:gs>
                  </a:gsLst>
                  <a:lin ang="5400000" scaled="0"/>
                </a:gradFill>
                <a:latin typeface="+mj-lt"/>
              </a:rPr>
              <a:t>NET/WCF/</a:t>
            </a:r>
          </a:p>
          <a:p>
            <a:pPr algn="ctr" defTabSz="914099" fontAlgn="base">
              <a:spcBef>
                <a:spcPct val="0"/>
              </a:spcBef>
              <a:spcAft>
                <a:spcPct val="0"/>
              </a:spcAft>
            </a:pPr>
            <a:r>
              <a:rPr lang="nl-NL" sz="2000" kern="0" spc="-100" dirty="0" smtClean="0">
                <a:gradFill>
                  <a:gsLst>
                    <a:gs pos="0">
                      <a:srgbClr val="FFFFFF"/>
                    </a:gs>
                    <a:gs pos="100000">
                      <a:srgbClr val="FFFFFF"/>
                    </a:gs>
                  </a:gsLst>
                  <a:lin ang="5400000" scaled="0"/>
                </a:gradFill>
                <a:latin typeface="+mj-lt"/>
              </a:rPr>
              <a:t>Service Bus</a:t>
            </a:r>
            <a:endParaRPr lang="nl-NL" sz="3200" kern="0" spc="-100" dirty="0">
              <a:gradFill>
                <a:gsLst>
                  <a:gs pos="0">
                    <a:srgbClr val="FFFFFF"/>
                  </a:gs>
                  <a:gs pos="100000">
                    <a:srgbClr val="FFFFFF"/>
                  </a:gs>
                </a:gsLst>
                <a:lin ang="5400000" scaled="0"/>
              </a:gradFill>
              <a:latin typeface="+mj-lt"/>
            </a:endParaRPr>
          </a:p>
        </p:txBody>
      </p:sp>
      <p:sp>
        <p:nvSpPr>
          <p:cNvPr id="23" name="Rectangle 22"/>
          <p:cNvSpPr/>
          <p:nvPr/>
        </p:nvSpPr>
        <p:spPr bwMode="auto">
          <a:xfrm>
            <a:off x="5717779" y="1733551"/>
            <a:ext cx="1927751" cy="1828798"/>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Other</a:t>
            </a:r>
            <a:endParaRPr lang="nl-NL" sz="2400" kern="0" spc="-100" dirty="0">
              <a:gradFill>
                <a:gsLst>
                  <a:gs pos="0">
                    <a:srgbClr val="FFFFFF"/>
                  </a:gs>
                  <a:gs pos="100000">
                    <a:srgbClr val="FFFFFF"/>
                  </a:gs>
                </a:gsLst>
                <a:lin ang="5400000" scaled="0"/>
              </a:gradFill>
              <a:latin typeface="+mj-lt"/>
            </a:endParaRPr>
          </a:p>
        </p:txBody>
      </p:sp>
      <p:pic>
        <p:nvPicPr>
          <p:cNvPr id="24" name="Picture 23"/>
          <p:cNvPicPr>
            <a:picLocks noChangeAspect="1"/>
          </p:cNvPicPr>
          <p:nvPr/>
        </p:nvPicPr>
        <p:blipFill rotWithShape="1">
          <a:blip r:embed="rId3" cstate="print">
            <a:extLst>
              <a:ext uri="{28A0092B-C50C-407E-A947-70E740481C1C}">
                <a14:useLocalDpi xmlns:a14="http://schemas.microsoft.com/office/drawing/2010/main" val="0"/>
              </a:ext>
            </a:extLst>
          </a:blip>
          <a:srcRect l="-11712" t="-1" r="-11019" b="-19481"/>
          <a:stretch/>
        </p:blipFill>
        <p:spPr>
          <a:xfrm>
            <a:off x="1932097" y="2140541"/>
            <a:ext cx="830601" cy="955052"/>
          </a:xfrm>
          <a:prstGeom prst="rect">
            <a:avLst/>
          </a:prstGeom>
        </p:spPr>
      </p:pic>
      <p:pic>
        <p:nvPicPr>
          <p:cNvPr id="25" name="Picture 6" descr="\\MAGNUM\Projects\Microsoft\Cloud Power FY12\Design\Icons\PNGs\Web Service.png"/>
          <p:cNvPicPr>
            <a:picLocks noChangeAspect="1" noChangeArrowheads="1"/>
          </p:cNvPicPr>
          <p:nvPr/>
        </p:nvPicPr>
        <p:blipFill>
          <a:blip r:embed="rId4" cstate="print">
            <a:lum bright="100000"/>
          </a:blip>
          <a:srcRect/>
          <a:stretch>
            <a:fillRect/>
          </a:stretch>
        </p:blipFill>
        <p:spPr bwMode="auto">
          <a:xfrm>
            <a:off x="3908734" y="1771399"/>
            <a:ext cx="1195296" cy="1195296"/>
          </a:xfrm>
          <a:prstGeom prst="rect">
            <a:avLst/>
          </a:prstGeom>
          <a:noFill/>
        </p:spPr>
      </p:pic>
      <p:pic>
        <p:nvPicPr>
          <p:cNvPr id="26" name="Picture 7" descr="\\MAGNUM\Projects\Microsoft\Cloud Power FY12\Design\ICONS_PNG\Gears.png"/>
          <p:cNvPicPr>
            <a:picLocks noChangeAspect="1" noChangeArrowheads="1"/>
          </p:cNvPicPr>
          <p:nvPr/>
        </p:nvPicPr>
        <p:blipFill>
          <a:blip r:embed="rId5" cstate="print">
            <a:lum bright="100000"/>
          </a:blip>
          <a:srcRect/>
          <a:stretch>
            <a:fillRect/>
          </a:stretch>
        </p:blipFill>
        <p:spPr bwMode="auto">
          <a:xfrm>
            <a:off x="6084006" y="2010459"/>
            <a:ext cx="1195296" cy="1195296"/>
          </a:xfrm>
          <a:prstGeom prst="rect">
            <a:avLst/>
          </a:prstGeom>
          <a:noFill/>
        </p:spPr>
      </p:pic>
    </p:spTree>
    <p:extLst>
      <p:ext uri="{BB962C8B-B14F-4D97-AF65-F5344CB8AC3E}">
        <p14:creationId xmlns:p14="http://schemas.microsoft.com/office/powerpoint/2010/main" val="4293087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Challenges</a:t>
            </a:r>
            <a:endParaRPr lang="en-US"/>
          </a:p>
        </p:txBody>
      </p:sp>
      <p:grpSp>
        <p:nvGrpSpPr>
          <p:cNvPr id="4" name="Group 3"/>
          <p:cNvGrpSpPr/>
          <p:nvPr/>
        </p:nvGrpSpPr>
        <p:grpSpPr>
          <a:xfrm>
            <a:off x="2509520" y="3029603"/>
            <a:ext cx="2344837" cy="1828799"/>
            <a:chOff x="2836329" y="3909224"/>
            <a:chExt cx="3168866" cy="2465606"/>
          </a:xfrm>
        </p:grpSpPr>
        <p:sp>
          <p:nvSpPr>
            <p:cNvPr id="5" name="Rectangle 4"/>
            <p:cNvSpPr/>
            <p:nvPr/>
          </p:nvSpPr>
          <p:spPr bwMode="auto">
            <a:xfrm>
              <a:off x="3051582" y="3909224"/>
              <a:ext cx="2711101" cy="246560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Many applications</a:t>
              </a:r>
              <a:endParaRPr lang="nl-NL" sz="2400" kern="0" spc="-100" dirty="0">
                <a:gradFill>
                  <a:gsLst>
                    <a:gs pos="0">
                      <a:srgbClr val="FFFFFF"/>
                    </a:gs>
                    <a:gs pos="100000">
                      <a:srgbClr val="FFFFFF"/>
                    </a:gs>
                  </a:gsLst>
                  <a:lin ang="5400000" scaled="0"/>
                </a:gradFill>
                <a:latin typeface="+mj-lt"/>
              </a:endParaRPr>
            </a:p>
          </p:txBody>
        </p:sp>
        <p:pic>
          <p:nvPicPr>
            <p:cNvPr id="6" name="Picture 2"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3592313" y="3937848"/>
              <a:ext cx="1647338" cy="1647338"/>
            </a:xfrm>
            <a:prstGeom prst="rect">
              <a:avLst/>
            </a:prstGeom>
            <a:noFill/>
          </p:spPr>
        </p:pic>
        <p:pic>
          <p:nvPicPr>
            <p:cNvPr id="7" name="Picture 2"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4357857" y="3937848"/>
              <a:ext cx="1647338" cy="1647338"/>
            </a:xfrm>
            <a:prstGeom prst="rect">
              <a:avLst/>
            </a:prstGeom>
            <a:noFill/>
          </p:spPr>
        </p:pic>
        <p:pic>
          <p:nvPicPr>
            <p:cNvPr id="8" name="Picture 2"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836329" y="3937848"/>
              <a:ext cx="1647338" cy="1647338"/>
            </a:xfrm>
            <a:prstGeom prst="rect">
              <a:avLst/>
            </a:prstGeom>
            <a:noFill/>
          </p:spPr>
        </p:pic>
      </p:grpSp>
      <p:grpSp>
        <p:nvGrpSpPr>
          <p:cNvPr id="9" name="Group 8"/>
          <p:cNvGrpSpPr/>
          <p:nvPr/>
        </p:nvGrpSpPr>
        <p:grpSpPr>
          <a:xfrm>
            <a:off x="-2133600" y="1066697"/>
            <a:ext cx="2010889" cy="1828799"/>
            <a:chOff x="3052671" y="1255617"/>
            <a:chExt cx="2711101" cy="2465606"/>
          </a:xfrm>
        </p:grpSpPr>
        <p:sp>
          <p:nvSpPr>
            <p:cNvPr id="10" name="Rectangle 9"/>
            <p:cNvSpPr/>
            <p:nvPr/>
          </p:nvSpPr>
          <p:spPr bwMode="auto">
            <a:xfrm>
              <a:off x="3052671" y="1255617"/>
              <a:ext cx="2711101" cy="246560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Cloud services</a:t>
              </a:r>
              <a:endParaRPr lang="nl-NL" sz="2400" kern="0" spc="-100" dirty="0">
                <a:gradFill>
                  <a:gsLst>
                    <a:gs pos="0">
                      <a:srgbClr val="FFFFFF"/>
                    </a:gs>
                    <a:gs pos="100000">
                      <a:srgbClr val="FFFFFF"/>
                    </a:gs>
                  </a:gsLst>
                  <a:lin ang="5400000" scaled="0"/>
                </a:gradFill>
                <a:latin typeface="+mj-lt"/>
              </a:endParaRPr>
            </a:p>
          </p:txBody>
        </p:sp>
        <p:pic>
          <p:nvPicPr>
            <p:cNvPr id="11" name="Picture 6" descr="\\MAGNUM\Projects\Microsoft\Cloud Power FY12\Design\ICONS_PNG\Cloud.png"/>
            <p:cNvPicPr>
              <a:picLocks noChangeAspect="1" noChangeArrowheads="1"/>
            </p:cNvPicPr>
            <p:nvPr/>
          </p:nvPicPr>
          <p:blipFill>
            <a:blip r:embed="rId4" cstate="print">
              <a:lum bright="100000"/>
            </a:blip>
            <a:srcRect/>
            <a:stretch>
              <a:fillRect/>
            </a:stretch>
          </p:blipFill>
          <p:spPr bwMode="auto">
            <a:xfrm>
              <a:off x="3548532" y="1393297"/>
              <a:ext cx="1691119" cy="1691119"/>
            </a:xfrm>
            <a:prstGeom prst="rect">
              <a:avLst/>
            </a:prstGeom>
            <a:noFill/>
          </p:spPr>
        </p:pic>
      </p:grpSp>
      <p:grpSp>
        <p:nvGrpSpPr>
          <p:cNvPr id="12" name="Group 11"/>
          <p:cNvGrpSpPr/>
          <p:nvPr/>
        </p:nvGrpSpPr>
        <p:grpSpPr>
          <a:xfrm>
            <a:off x="9345739" y="1066697"/>
            <a:ext cx="2008061" cy="3791705"/>
            <a:chOff x="9372600" y="1066697"/>
            <a:chExt cx="2008061" cy="3791705"/>
          </a:xfrm>
        </p:grpSpPr>
        <p:grpSp>
          <p:nvGrpSpPr>
            <p:cNvPr id="13" name="Group 12"/>
            <p:cNvGrpSpPr/>
            <p:nvPr/>
          </p:nvGrpSpPr>
          <p:grpSpPr>
            <a:xfrm>
              <a:off x="9372600" y="1066697"/>
              <a:ext cx="2008061" cy="3791705"/>
              <a:chOff x="5996471" y="1255616"/>
              <a:chExt cx="2711101" cy="5119214"/>
            </a:xfrm>
            <a:solidFill>
              <a:srgbClr val="00AEEF"/>
            </a:solidFill>
          </p:grpSpPr>
          <p:sp>
            <p:nvSpPr>
              <p:cNvPr id="15" name="Rectangle 14"/>
              <p:cNvSpPr/>
              <p:nvPr/>
            </p:nvSpPr>
            <p:spPr bwMode="auto">
              <a:xfrm>
                <a:off x="5996471" y="1255616"/>
                <a:ext cx="2711101" cy="511921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Connected</a:t>
                </a:r>
                <a:endParaRPr lang="nl-NL" sz="3200" kern="0" spc="-100" dirty="0">
                  <a:gradFill>
                    <a:gsLst>
                      <a:gs pos="0">
                        <a:srgbClr val="FFFFFF"/>
                      </a:gs>
                      <a:gs pos="100000">
                        <a:srgbClr val="FFFFFF"/>
                      </a:gs>
                    </a:gsLst>
                    <a:lin ang="5400000" scaled="0"/>
                  </a:gradFill>
                  <a:latin typeface="+mj-lt"/>
                </a:endParaRPr>
              </a:p>
            </p:txBody>
          </p:sp>
          <p:pic>
            <p:nvPicPr>
              <p:cNvPr id="16" name="Picture 4" descr="\\MAGNUM\Projects\Microsoft\Cloud Power FY12\Design\ICONS_PNG\Connect_to_Cloud_Services.png"/>
              <p:cNvPicPr>
                <a:picLocks noChangeAspect="1" noChangeArrowheads="1"/>
              </p:cNvPicPr>
              <p:nvPr/>
            </p:nvPicPr>
            <p:blipFill>
              <a:blip r:embed="rId5" cstate="print">
                <a:lum bright="100000"/>
              </a:blip>
              <a:srcRect/>
              <a:stretch>
                <a:fillRect/>
              </a:stretch>
            </p:blipFill>
            <p:spPr bwMode="auto">
              <a:xfrm>
                <a:off x="6481632" y="3435147"/>
                <a:ext cx="1828800" cy="1828800"/>
              </a:xfrm>
              <a:prstGeom prst="rect">
                <a:avLst/>
              </a:prstGeom>
              <a:grpFill/>
            </p:spPr>
          </p:pic>
        </p:grpSp>
        <p:pic>
          <p:nvPicPr>
            <p:cNvPr id="14" name="Picture 2" descr="\\MAGNUM\Projects\Microsoft\Cloud Power FY12\Design\Icons\PNGs\Electricity.png"/>
            <p:cNvPicPr>
              <a:picLocks noChangeAspect="1" noChangeArrowheads="1"/>
            </p:cNvPicPr>
            <p:nvPr/>
          </p:nvPicPr>
          <p:blipFill>
            <a:blip r:embed="rId6" cstate="print">
              <a:lum bright="100000"/>
            </a:blip>
            <a:srcRect/>
            <a:stretch>
              <a:fillRect/>
            </a:stretch>
          </p:blipFill>
          <p:spPr bwMode="auto">
            <a:xfrm>
              <a:off x="9708530" y="1776939"/>
              <a:ext cx="1354558" cy="1354558"/>
            </a:xfrm>
            <a:prstGeom prst="rect">
              <a:avLst/>
            </a:prstGeom>
            <a:noFill/>
          </p:spPr>
        </p:pic>
      </p:grpSp>
    </p:spTree>
    <p:extLst>
      <p:ext uri="{BB962C8B-B14F-4D97-AF65-F5344CB8AC3E}">
        <p14:creationId xmlns:p14="http://schemas.microsoft.com/office/powerpoint/2010/main" val="167354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525 2.89067E-6 L 0 2.89067E-6 " pathEditMode="fixed" rAng="0" ptsTypes="AA">
                                      <p:cBhvr>
                                        <p:cTn id="6" dur="2000" spd="-100000" fill="hold"/>
                                        <p:tgtEl>
                                          <p:spTgt spid="9"/>
                                        </p:tgtEl>
                                        <p:attrNameLst>
                                          <p:attrName>ppt_x</p:attrName>
                                          <p:attrName>ppt_y</p:attrName>
                                        </p:attrNameLst>
                                      </p:cBhvr>
                                      <p:rCtr x="-26250"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4998 -1.65534E-6 L -0.04824 -0.00185 " pathEditMode="fixed" rAng="0" ptsTypes="AA">
                                      <p:cBhvr>
                                        <p:cTn id="10" dur="2000" spd="-100000" fill="hold"/>
                                        <p:tgtEl>
                                          <p:spTgt spid="12"/>
                                        </p:tgtEl>
                                        <p:attrNameLst>
                                          <p:attrName>ppt_x</p:attrName>
                                          <p:attrName>ppt_y</p:attrName>
                                        </p:attrNameLst>
                                      </p:cBhvr>
                                      <p:rCtr x="225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5400" dirty="0"/>
              <a:t>Windows Azure Service Bus</a:t>
            </a:r>
          </a:p>
        </p:txBody>
      </p:sp>
    </p:spTree>
    <p:extLst>
      <p:ext uri="{BB962C8B-B14F-4D97-AF65-F5344CB8AC3E}">
        <p14:creationId xmlns:p14="http://schemas.microsoft.com/office/powerpoint/2010/main" val="1738601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Windows Azure Service </a:t>
            </a:r>
            <a:r>
              <a:rPr lang="en-US" dirty="0" smtClean="0"/>
              <a:t>Bus overview</a:t>
            </a:r>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085850"/>
            <a:ext cx="51816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60294" y="2417862"/>
            <a:ext cx="1223412" cy="307777"/>
          </a:xfrm>
          <a:prstGeom prst="rect">
            <a:avLst/>
          </a:prstGeom>
        </p:spPr>
        <p:txBody>
          <a:bodyPr wrap="none">
            <a:spAutoFit/>
          </a:bodyPr>
          <a:lstStyle/>
          <a:p>
            <a:pPr defTabSz="914099" fontAlgn="base">
              <a:spcBef>
                <a:spcPct val="0"/>
              </a:spcBef>
              <a:spcAft>
                <a:spcPts val="600"/>
              </a:spcAft>
            </a:pPr>
            <a:r>
              <a:rPr lang="en-US" dirty="0">
                <a:gradFill>
                  <a:gsLst>
                    <a:gs pos="0">
                      <a:srgbClr val="FFFFFF"/>
                    </a:gs>
                    <a:gs pos="100000">
                      <a:srgbClr val="FFFFFF"/>
                    </a:gs>
                  </a:gsLst>
                  <a:lin ang="5400000" scaled="0"/>
                </a:gradFill>
                <a:latin typeface="Segoe UI Light" pitchFamily="34" charset="0"/>
              </a:rPr>
              <a:t>Load Leveling</a:t>
            </a:r>
          </a:p>
        </p:txBody>
      </p:sp>
    </p:spTree>
    <p:extLst>
      <p:ext uri="{BB962C8B-B14F-4D97-AF65-F5344CB8AC3E}">
        <p14:creationId xmlns:p14="http://schemas.microsoft.com/office/powerpoint/2010/main" val="29865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Service Bus Relay</a:t>
            </a:r>
            <a:endParaRPr lang="en-US" dirty="0"/>
          </a:p>
        </p:txBody>
      </p:sp>
      <p:sp>
        <p:nvSpPr>
          <p:cNvPr id="2" name="Rectangle 1"/>
          <p:cNvSpPr/>
          <p:nvPr/>
        </p:nvSpPr>
        <p:spPr>
          <a:xfrm>
            <a:off x="3960294" y="2417862"/>
            <a:ext cx="1223412" cy="307777"/>
          </a:xfrm>
          <a:prstGeom prst="rect">
            <a:avLst/>
          </a:prstGeom>
        </p:spPr>
        <p:txBody>
          <a:bodyPr wrap="none">
            <a:spAutoFit/>
          </a:bodyPr>
          <a:lstStyle/>
          <a:p>
            <a:pPr defTabSz="914099" fontAlgn="base">
              <a:spcBef>
                <a:spcPct val="0"/>
              </a:spcBef>
              <a:spcAft>
                <a:spcPts val="600"/>
              </a:spcAft>
            </a:pPr>
            <a:r>
              <a:rPr lang="en-US" dirty="0">
                <a:gradFill>
                  <a:gsLst>
                    <a:gs pos="0">
                      <a:srgbClr val="FFFFFF"/>
                    </a:gs>
                    <a:gs pos="100000">
                      <a:srgbClr val="FFFFFF"/>
                    </a:gs>
                  </a:gsLst>
                  <a:lin ang="5400000" scaled="0"/>
                </a:gradFill>
                <a:latin typeface="Segoe UI Light" pitchFamily="34" charset="0"/>
              </a:rPr>
              <a:t>Load Leveling</a:t>
            </a:r>
          </a:p>
        </p:txBody>
      </p:sp>
      <p:pic>
        <p:nvPicPr>
          <p:cNvPr id="1026" name="Picture 2" descr="Relay Concep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414" y="1200229"/>
            <a:ext cx="5715000" cy="2867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12"/>
          <p:cNvSpPr txBox="1">
            <a:spLocks/>
          </p:cNvSpPr>
          <p:nvPr/>
        </p:nvSpPr>
        <p:spPr>
          <a:xfrm>
            <a:off x="214823" y="4393224"/>
            <a:ext cx="7534329" cy="507831"/>
          </a:xfrm>
          <a:prstGeom prst="rect">
            <a:avLst/>
          </a:prstGeom>
        </p:spPr>
        <p:txBody>
          <a:bodyPr vert="horz" wrap="square" lIns="0" tIns="91440" rIns="0" bIns="0" rtlCol="0">
            <a:spAutoFit/>
          </a:bodyPr>
          <a:lstStyle>
            <a:defPPr>
              <a:defRPr lang="en-US"/>
            </a:defPPr>
            <a:lvl1pPr marL="171450" indent="-171450" defTabSz="914363">
              <a:lnSpc>
                <a:spcPct val="90000"/>
              </a:lnSpc>
              <a:spcBef>
                <a:spcPct val="20000"/>
              </a:spcBef>
              <a:buSzPct val="90000"/>
              <a:buFont typeface="Arial" pitchFamily="34" charset="0"/>
              <a:buChar char="•"/>
              <a:defRPr sz="1200" spc="-30">
                <a:solidFill>
                  <a:srgbClr val="3397D3"/>
                </a:solidFill>
                <a:latin typeface="Segoe UI Light" pitchFamily="34" charset="0"/>
              </a:defRPr>
            </a:lvl1pPr>
            <a:lvl2pPr marL="171450" lvl="1" indent="-171450" defTabSz="914363">
              <a:lnSpc>
                <a:spcPct val="90000"/>
              </a:lnSpc>
              <a:spcBef>
                <a:spcPct val="20000"/>
              </a:spcBef>
              <a:buSzPct val="90000"/>
              <a:buFont typeface="Arial" pitchFamily="34" charset="0"/>
              <a:buChar char="•"/>
              <a:defRPr sz="1200" spc="-30">
                <a:solidFill>
                  <a:srgbClr val="3397D3"/>
                </a:solidFill>
                <a:latin typeface="Segoe UI Light" pitchFamily="34" charset="0"/>
              </a:defRPr>
            </a:lvl2pPr>
            <a:lvl3pPr marL="1258888" indent="-403225" defTabSz="914363">
              <a:lnSpc>
                <a:spcPct val="90000"/>
              </a:lnSpc>
              <a:spcBef>
                <a:spcPct val="20000"/>
              </a:spcBef>
              <a:buSzPct val="90000"/>
              <a:buFontTx/>
              <a:buBlip>
                <a:blip r:embed="rId4"/>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4"/>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4"/>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smtClean="0"/>
              <a:t>Great </a:t>
            </a:r>
            <a:r>
              <a:rPr lang="en-US" dirty="0"/>
              <a:t>sample: “How to Use the Service Bus Relay Service” </a:t>
            </a:r>
            <a:br>
              <a:rPr lang="en-US" dirty="0"/>
            </a:br>
            <a:r>
              <a:rPr lang="en-US" u="sng" dirty="0">
                <a:solidFill>
                  <a:schemeClr val="accent6">
                    <a:lumMod val="75000"/>
                  </a:schemeClr>
                </a:solidFill>
                <a:latin typeface="Segoe UI"/>
                <a:cs typeface="Segoe UI"/>
              </a:rPr>
              <a:t>https://www.windowsazure.com/en-us/develop/net/how-to-guides/service-bus-relay/</a:t>
            </a:r>
            <a:r>
              <a:rPr lang="en-US" sz="1800" u="sng" dirty="0" smtClean="0">
                <a:solidFill>
                  <a:schemeClr val="accent6">
                    <a:lumMod val="75000"/>
                  </a:schemeClr>
                </a:solidFill>
                <a:latin typeface="Segoe UI"/>
                <a:cs typeface="Segoe UI"/>
              </a:rPr>
              <a:t>.</a:t>
            </a:r>
            <a:endParaRPr lang="en-US" sz="1800" u="sng" dirty="0">
              <a:solidFill>
                <a:schemeClr val="accent6">
                  <a:lumMod val="75000"/>
                </a:schemeClr>
              </a:solidFill>
              <a:latin typeface="Segoe UI"/>
              <a:cs typeface="Segoe UI"/>
            </a:endParaRPr>
          </a:p>
        </p:txBody>
      </p:sp>
    </p:spTree>
    <p:extLst>
      <p:ext uri="{BB962C8B-B14F-4D97-AF65-F5344CB8AC3E}">
        <p14:creationId xmlns:p14="http://schemas.microsoft.com/office/powerpoint/2010/main" val="2517759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CLOUD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2012-06-20T00:00:00</Event_x0020_End_x0020_Date>
    <Event_x0020_Start_x0020_Date xmlns="2295e2e7-0eeb-498e-8716-217bb2ee6ee3">2012-06-20T00:00:00</Event_x0020_Start_x0020_Date>
    <MS_x0020_Speaker xmlns="2295e2e7-0eeb-498e-8716-217bb2ee6ee3">
      <UserInfo>
        <DisplayName/>
        <AccountId xsi:nil="true"/>
        <AccountType/>
      </UserInfo>
    </MS_x0020_Speaker>
    <External_x0020_Speaker xmlns="2295e2e7-0eeb-498e-8716-217bb2ee6ee3">Sandro Pereira</External_x0020_Speaker>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dcmitype/"/>
    <ds:schemaRef ds:uri="http://purl.org/dc/elements/1.1/"/>
    <ds:schemaRef ds:uri="http://purl.org/dc/terms/"/>
    <ds:schemaRef ds:uri="http://schemas.microsoft.com/office/2006/metadata/properties"/>
    <ds:schemaRef ds:uri="c6bb9d19-7926-47a4-9d93-93d54014735c"/>
    <ds:schemaRef ds:uri="http://schemas.microsoft.com/office/2006/documentManagement/types"/>
    <ds:schemaRef ds:uri="http://www.w3.org/XML/1998/namespace"/>
    <ds:schemaRef ds:uri="http://schemas.microsoft.com/sharepoint/v3"/>
    <ds:schemaRef ds:uri="http://schemas.microsoft.com/office/infopath/2007/PartnerControls"/>
    <ds:schemaRef ds:uri="http://schemas.openxmlformats.org/package/2006/metadata/core-properties"/>
    <ds:schemaRef ds:uri="2295e2e7-0eeb-498e-8716-217bb2ee6ee3"/>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CLOUD template</Template>
  <TotalTime>1003</TotalTime>
  <Words>1329</Words>
  <Application>Microsoft Office PowerPoint</Application>
  <PresentationFormat>On-screen Show (16:9)</PresentationFormat>
  <Paragraphs>302</Paragraphs>
  <Slides>39</Slides>
  <Notes>20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CLOUD template</vt:lpstr>
      <vt:lpstr>PowerPoint Presentation</vt:lpstr>
      <vt:lpstr>Integração de aplicações com o Service Bus </vt:lpstr>
      <vt:lpstr>Agenda</vt:lpstr>
      <vt:lpstr>PowerPoint Presentation</vt:lpstr>
      <vt:lpstr>Current Microsoft integration stack</vt:lpstr>
      <vt:lpstr>New Challenges</vt:lpstr>
      <vt:lpstr>PowerPoint Presentation</vt:lpstr>
      <vt:lpstr>Windows Azure Service Bus overview</vt:lpstr>
      <vt:lpstr>Service Bus Relay</vt:lpstr>
      <vt:lpstr>Queues</vt:lpstr>
      <vt:lpstr>Queues</vt:lpstr>
      <vt:lpstr>Topics</vt:lpstr>
      <vt:lpstr>PowerPoint Presentation</vt:lpstr>
      <vt:lpstr>BizTalk Azure EAI &amp; EDI Services are in CTP</vt:lpstr>
      <vt:lpstr>BizTalk Azure EAI &amp; EDI Services are in CTP</vt:lpstr>
      <vt:lpstr>BizTalk Azure EAI &amp; EDI Services are in CTP</vt:lpstr>
      <vt:lpstr>PowerPoint Presentation</vt:lpstr>
      <vt:lpstr>EAI Scenario</vt:lpstr>
      <vt:lpstr>PowerPoint Presentation</vt:lpstr>
      <vt:lpstr>EDI Service – Order Processing Scenario</vt:lpstr>
      <vt:lpstr>PowerPoint Presentation</vt:lpstr>
      <vt:lpstr>Requirements</vt:lpstr>
      <vt:lpstr>PowerPoint Presentation</vt:lpstr>
      <vt:lpstr>PowerPoint Presentation</vt:lpstr>
      <vt:lpstr>What’s Next?</vt:lpstr>
      <vt:lpstr>PowerPoint Presentation</vt:lpstr>
      <vt:lpstr>PowerPoint Presentation</vt:lpstr>
      <vt:lpstr>BizTalk Server 2010 R2 feature enhancements</vt:lpstr>
      <vt:lpstr>PowerPoint Presentation</vt:lpstr>
      <vt:lpstr>BizTalk in Azure IaaS</vt:lpstr>
      <vt:lpstr>PowerPoint Presentation</vt:lpstr>
      <vt:lpstr>PowerPoint Presentation</vt:lpstr>
      <vt:lpstr>Windows Azure Service Bus EAI &amp; EDI Services </vt:lpstr>
      <vt:lpstr>EAI Capabilities</vt:lpstr>
      <vt:lpstr>EAI Capabilities</vt:lpstr>
      <vt:lpstr>EAI Capabilities</vt:lpstr>
      <vt:lpstr>EDI Capabilities</vt:lpstr>
      <vt:lpstr>PowerPoint Presentation</vt:lpstr>
      <vt:lpstr>PowerPoint Presentation</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Integração de aplicações com o Service Bus</dc:title>
  <dc:subject>&lt;Event Name Here&gt;</dc:subject>
  <dc:creator>Sandro Pereira</dc:creator>
  <cp:keywords>&lt;Any Related Keywords&gt;</cp:keywords>
  <dc:description>Template: Saku Uchikawa, Microsoft Corporation
Formatting:
Event Date: 
Event Location: 
Audience Type: Internal</dc:description>
  <cp:lastModifiedBy>Sandro Pereira</cp:lastModifiedBy>
  <cp:revision>48</cp:revision>
  <dcterms:created xsi:type="dcterms:W3CDTF">2012-06-18T21:25:04Z</dcterms:created>
  <dcterms:modified xsi:type="dcterms:W3CDTF">2012-07-01T17:47:32Z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