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 id="257" r:id="rId19"/>
    <p:sldId id="25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9" d="100"/>
          <a:sy n="79" d="100"/>
        </p:scale>
        <p:origin x="120" y="19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DA1C2504-7B15-4EC1-BF28-DB423B10ED56}"/>
    <pc:docChg chg="custSel addSld modSld">
      <pc:chgData name="Sandro Assek" userId="c00f4fa3-2fb0-4ff2-817b-9b12cde38168" providerId="ADAL" clId="{DA1C2504-7B15-4EC1-BF28-DB423B10ED56}" dt="2023-05-18T17:06:23.913" v="9" actId="1076"/>
      <pc:docMkLst>
        <pc:docMk/>
      </pc:docMkLst>
      <pc:sldChg chg="add">
        <pc:chgData name="Sandro Assek" userId="c00f4fa3-2fb0-4ff2-817b-9b12cde38168" providerId="ADAL" clId="{DA1C2504-7B15-4EC1-BF28-DB423B10ED56}" dt="2023-05-18T16:59:12.799" v="1"/>
        <pc:sldMkLst>
          <pc:docMk/>
          <pc:sldMk cId="3427417969" sldId="257"/>
        </pc:sldMkLst>
      </pc:sldChg>
      <pc:sldChg chg="addSp delSp modSp add">
        <pc:chgData name="Sandro Assek" userId="c00f4fa3-2fb0-4ff2-817b-9b12cde38168" providerId="ADAL" clId="{DA1C2504-7B15-4EC1-BF28-DB423B10ED56}" dt="2023-05-18T17:06:23.913" v="9" actId="1076"/>
        <pc:sldMkLst>
          <pc:docMk/>
          <pc:sldMk cId="2906451323" sldId="258"/>
        </pc:sldMkLst>
        <pc:picChg chg="add del mod">
          <ac:chgData name="Sandro Assek" userId="c00f4fa3-2fb0-4ff2-817b-9b12cde38168" providerId="ADAL" clId="{DA1C2504-7B15-4EC1-BF28-DB423B10ED56}" dt="2023-05-18T17:06:20.708" v="7" actId="478"/>
          <ac:picMkLst>
            <pc:docMk/>
            <pc:sldMk cId="2906451323" sldId="258"/>
            <ac:picMk id="4" creationId="{FC5D2C34-535D-430F-A9E8-94BB6BE5CC44}"/>
          </ac:picMkLst>
        </pc:picChg>
        <pc:picChg chg="add mod">
          <ac:chgData name="Sandro Assek" userId="c00f4fa3-2fb0-4ff2-817b-9b12cde38168" providerId="ADAL" clId="{DA1C2504-7B15-4EC1-BF28-DB423B10ED56}" dt="2023-05-18T17:06:23.913" v="9" actId="1076"/>
          <ac:picMkLst>
            <pc:docMk/>
            <pc:sldMk cId="2906451323" sldId="258"/>
            <ac:picMk id="5" creationId="{7CEF41D2-6AF6-43DD-8DE5-E14FE0BA7467}"/>
          </ac:picMkLst>
        </pc:picChg>
      </pc:sldChg>
      <pc:sldChg chg="modSp">
        <pc:chgData name="Sandro Assek" userId="c00f4fa3-2fb0-4ff2-817b-9b12cde38168" providerId="ADAL" clId="{DA1C2504-7B15-4EC1-BF28-DB423B10ED56}" dt="2023-05-18T16:16:22.344" v="0" actId="20577"/>
        <pc:sldMkLst>
          <pc:docMk/>
          <pc:sldMk cId="981419773" sldId="272"/>
        </pc:sldMkLst>
        <pc:graphicFrameChg chg="modGraphic">
          <ac:chgData name="Sandro Assek" userId="c00f4fa3-2fb0-4ff2-817b-9b12cde38168" providerId="ADAL" clId="{DA1C2504-7B15-4EC1-BF28-DB423B10ED56}" dt="2023-05-18T16:16:22.344" v="0" actId="20577"/>
          <ac:graphicFrameMkLst>
            <pc:docMk/>
            <pc:sldMk cId="981419773" sldId="272"/>
            <ac:graphicFrameMk id="6" creationId="{C02F67C5-7F67-4C22-BEF4-3314403CC47E}"/>
          </ac:graphicFrameMkLst>
        </pc:graphicFrameChg>
      </pc:sldChg>
    </pc:docChg>
  </pc:docChgLst>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a:xfrm>
            <a:off x="5669280" y="1825625"/>
            <a:ext cx="5684520" cy="4351338"/>
          </a:xfrm>
        </p:spPr>
        <p:txBody>
          <a:bodyPr>
            <a:normAutofit fontScale="77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F1-score, the other parameters of KNN were fixed in this experiment as they don’t really contribute to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very low k (1,2) we observe a rather bad score</a:t>
            </a:r>
            <a:r>
              <a:rPr lang="en-GB" sz="1800" kern="100" dirty="0">
                <a:effectLst/>
                <a:latin typeface="Calibri" panose="020F0502020204030204" pitchFamily="34" charset="0"/>
                <a:ea typeface="Calibri" panose="020F0502020204030204" pitchFamily="34" charset="0"/>
                <a:cs typeface="Arial" panose="020B0604020202020204" pitchFamily="34" charset="0"/>
              </a:rPr>
              <a:t>, as the model doesn’t generalize </a:t>
            </a:r>
            <a:r>
              <a:rPr lang="en-GB" sz="1800" kern="100" dirty="0">
                <a:latin typeface="Calibri" panose="020F0502020204030204" pitchFamily="34" charset="0"/>
                <a:ea typeface="Calibri" panose="020F0502020204030204" pitchFamily="34" charset="0"/>
                <a:cs typeface="Arial" panose="020B0604020202020204" pitchFamily="34" charset="0"/>
              </a:rPr>
              <a:t>well</a:t>
            </a:r>
            <a:r>
              <a:rPr lang="en-GB" sz="1800" kern="100" dirty="0">
                <a:effectLst/>
                <a:latin typeface="Calibri" panose="020F0502020204030204" pitchFamily="34" charset="0"/>
                <a:ea typeface="Calibri" panose="020F0502020204030204" pitchFamily="34" charset="0"/>
                <a:cs typeface="Arial" panose="020B0604020202020204" pitchFamily="34" charset="0"/>
              </a:rPr>
              <a:t>(=overfitting)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5-8, we observe a increase of test-score, meaning that the model generalizes better</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test-score is going down, due to the fact that the model generalizes to strongly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The reason for the train-score always being one in this plot is the parameter ‘weights’ which was set to distance for this experiment. With this setting the points are weighted by their distance to the point to classify and as we classify also training samples here we always have a point that is ‘infinitely’ close, which results in a high weight for this sample and so the classification nearly only depends on this, resulting in a perfect classification</a:t>
            </a:r>
          </a:p>
          <a:p>
            <a:pPr marL="0" indent="0">
              <a:lnSpc>
                <a:spcPct val="107000"/>
              </a:lnSpc>
              <a:spcAft>
                <a:spcPts val="800"/>
              </a:spcAft>
              <a:buNone/>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pic>
        <p:nvPicPr>
          <p:cNvPr id="5" name="Inhaltsplatzhalter 6">
            <a:extLst>
              <a:ext uri="{FF2B5EF4-FFF2-40B4-BE49-F238E27FC236}">
                <a16:creationId xmlns:a16="http://schemas.microsoft.com/office/drawing/2014/main" id="{D226BB3A-3D16-771B-9A92-8791FE485842}"/>
              </a:ext>
            </a:extLst>
          </p:cNvPr>
          <p:cNvPicPr>
            <a:picLocks noGrp="1" noChangeAspect="1"/>
          </p:cNvPicPr>
          <p:nvPr>
            <p:ph sz="half" idx="1"/>
          </p:nvPr>
        </p:nvPicPr>
        <p:blipFill>
          <a:blip r:embed="rId2"/>
          <a:stretch>
            <a:fillRect/>
          </a:stretch>
        </p:blipFill>
        <p:spPr>
          <a:xfrm>
            <a:off x="460248" y="2372291"/>
            <a:ext cx="4744112" cy="3258005"/>
          </a:xfr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1982830"/>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1982830"/>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normAutofit fontScale="77500" lnSpcReduction="20000"/>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a:p>
            <a:endParaRPr lang="de-DE" dirty="0"/>
          </a:p>
          <a:p>
            <a:pPr marL="0" indent="0">
              <a:buNone/>
            </a:pPr>
            <a:r>
              <a:rPr lang="de-DE" dirty="0"/>
              <a:t>A classifier with higher number of estimators might perform even better but in order to keep training-time decent we did not consider more than 400 for now</a:t>
            </a:r>
          </a:p>
          <a:p>
            <a:endParaRPr lang="de-DE" dirty="0"/>
          </a:p>
          <a:p>
            <a:endParaRPr lang="de-DE" dirty="0"/>
          </a:p>
          <a:p>
            <a:endParaRPr lang="de-DE" dirty="0"/>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4A86D-AA0A-4442-95A2-F29FB7F82063}"/>
              </a:ext>
            </a:extLst>
          </p:cNvPr>
          <p:cNvSpPr>
            <a:spLocks noGrp="1"/>
          </p:cNvSpPr>
          <p:nvPr>
            <p:ph type="title"/>
          </p:nvPr>
        </p:nvSpPr>
        <p:spPr/>
        <p:txBody>
          <a:bodyPr/>
          <a:lstStyle/>
          <a:p>
            <a:r>
              <a:rPr lang="de-DE" dirty="0"/>
              <a:t>SVM </a:t>
            </a:r>
            <a:r>
              <a:rPr lang="de-DE" dirty="0" err="1"/>
              <a:t>Classifier</a:t>
            </a:r>
            <a:r>
              <a:rPr lang="de-DE" dirty="0"/>
              <a:t>: Settings</a:t>
            </a:r>
            <a:endParaRPr lang="de-AT" dirty="0"/>
          </a:p>
        </p:txBody>
      </p:sp>
      <p:sp>
        <p:nvSpPr>
          <p:cNvPr id="3" name="Inhaltsplatzhalter 2">
            <a:extLst>
              <a:ext uri="{FF2B5EF4-FFF2-40B4-BE49-F238E27FC236}">
                <a16:creationId xmlns:a16="http://schemas.microsoft.com/office/drawing/2014/main" id="{ED91605F-63E9-4380-AAE2-52936831E3E6}"/>
              </a:ext>
            </a:extLst>
          </p:cNvPr>
          <p:cNvSpPr>
            <a:spLocks noGrp="1"/>
          </p:cNvSpPr>
          <p:nvPr>
            <p:ph idx="1"/>
          </p:nvPr>
        </p:nvSpPr>
        <p:spPr>
          <a:xfrm>
            <a:off x="788565" y="4049615"/>
            <a:ext cx="11031523" cy="5103172"/>
          </a:xfrm>
        </p:spPr>
        <p:txBody>
          <a:bodyPr>
            <a:normAutofit/>
          </a:bodyPr>
          <a:lstStyle/>
          <a:p>
            <a:r>
              <a:rPr lang="en-US" sz="1800" dirty="0"/>
              <a:t>Plot shows differences in terms of features for each kernel split into different gamma values and chosen tolerances</a:t>
            </a:r>
          </a:p>
          <a:p>
            <a:r>
              <a:rPr lang="en-US" sz="1800" dirty="0"/>
              <a:t>No overfitting occurrence on trained combinations</a:t>
            </a:r>
          </a:p>
          <a:p>
            <a:r>
              <a:rPr lang="en-US" sz="1800" dirty="0"/>
              <a:t>In almost all cases linear kernel underperforms poly and </a:t>
            </a:r>
            <a:r>
              <a:rPr lang="en-US" sz="1800" dirty="0" err="1"/>
              <a:t>rbf</a:t>
            </a:r>
            <a:r>
              <a:rPr lang="en-US" sz="1800" dirty="0"/>
              <a:t> kernel -&gt; there is no linear assumption on the data</a:t>
            </a:r>
          </a:p>
          <a:p>
            <a:r>
              <a:rPr lang="en-US" sz="1800" dirty="0"/>
              <a:t>Surprising: No real differences between different parameters for gamma and </a:t>
            </a:r>
            <a:r>
              <a:rPr lang="en-US" sz="1800" dirty="0" err="1"/>
              <a:t>tol</a:t>
            </a:r>
            <a:r>
              <a:rPr lang="en-US" sz="1800" dirty="0"/>
              <a:t>. throughout all kernel combinations. Expected changes for </a:t>
            </a:r>
            <a:r>
              <a:rPr lang="en-US" sz="1800" dirty="0" err="1"/>
              <a:t>tol</a:t>
            </a:r>
            <a:r>
              <a:rPr lang="en-US" sz="1800" dirty="0"/>
              <a:t> as it defines how quickly a model converges. Smaller </a:t>
            </a:r>
            <a:r>
              <a:rPr lang="en-US" sz="1800" dirty="0" err="1"/>
              <a:t>tol</a:t>
            </a:r>
            <a:r>
              <a:rPr lang="en-US" sz="1800" dirty="0"/>
              <a:t> results in more iterations but more precise results </a:t>
            </a:r>
          </a:p>
          <a:p>
            <a:endParaRPr lang="en-US" sz="1800" dirty="0"/>
          </a:p>
          <a:p>
            <a:endParaRPr lang="en-US" sz="1800" dirty="0"/>
          </a:p>
        </p:txBody>
      </p:sp>
      <p:pic>
        <p:nvPicPr>
          <p:cNvPr id="4" name="Grafik 3">
            <a:extLst>
              <a:ext uri="{FF2B5EF4-FFF2-40B4-BE49-F238E27FC236}">
                <a16:creationId xmlns:a16="http://schemas.microsoft.com/office/drawing/2014/main" id="{C57987E9-F188-4A09-9A8A-2FCD942DC4EA}"/>
              </a:ext>
            </a:extLst>
          </p:cNvPr>
          <p:cNvPicPr>
            <a:picLocks noChangeAspect="1"/>
          </p:cNvPicPr>
          <p:nvPr/>
        </p:nvPicPr>
        <p:blipFill>
          <a:blip r:embed="rId2"/>
          <a:stretch>
            <a:fillRect/>
          </a:stretch>
        </p:blipFill>
        <p:spPr>
          <a:xfrm>
            <a:off x="788565" y="1388425"/>
            <a:ext cx="8321879" cy="2453440"/>
          </a:xfrm>
          <a:prstGeom prst="rect">
            <a:avLst/>
          </a:prstGeom>
        </p:spPr>
      </p:pic>
      <p:sp>
        <p:nvSpPr>
          <p:cNvPr id="5" name="Textfeld 4">
            <a:extLst>
              <a:ext uri="{FF2B5EF4-FFF2-40B4-BE49-F238E27FC236}">
                <a16:creationId xmlns:a16="http://schemas.microsoft.com/office/drawing/2014/main" id="{7766CD02-B7C2-4790-A724-AD135CE7D5E9}"/>
              </a:ext>
            </a:extLst>
          </p:cNvPr>
          <p:cNvSpPr txBox="1"/>
          <p:nvPr/>
        </p:nvSpPr>
        <p:spPr>
          <a:xfrm>
            <a:off x="9110444" y="1388425"/>
            <a:ext cx="2944536" cy="2185214"/>
          </a:xfrm>
          <a:prstGeom prst="rect">
            <a:avLst/>
          </a:prstGeom>
          <a:noFill/>
        </p:spPr>
        <p:txBody>
          <a:bodyPr wrap="square" rtlCol="0">
            <a:spAutoFit/>
          </a:bodyPr>
          <a:lstStyle/>
          <a:p>
            <a:r>
              <a:rPr lang="en-US" dirty="0"/>
              <a:t>Show different Macro F1-score results of following parameter combination:</a:t>
            </a:r>
          </a:p>
          <a:p>
            <a:pPr lvl="1"/>
            <a:r>
              <a:rPr lang="en-US" sz="1600" dirty="0"/>
              <a:t>features=[20, 50]</a:t>
            </a:r>
          </a:p>
          <a:p>
            <a:pPr lvl="1"/>
            <a:r>
              <a:rPr lang="en-US" sz="1600" dirty="0"/>
              <a:t>kernel=[‘linear‘, ‘poly’, ‘</a:t>
            </a:r>
            <a:r>
              <a:rPr lang="en-US" sz="1600" dirty="0" err="1"/>
              <a:t>rbf</a:t>
            </a:r>
            <a:r>
              <a:rPr lang="en-US" sz="1600" dirty="0"/>
              <a:t>’]</a:t>
            </a:r>
          </a:p>
          <a:p>
            <a:pPr lvl="1"/>
            <a:r>
              <a:rPr lang="en-US" sz="1600" dirty="0"/>
              <a:t>gamma=[‘auto’, ‘scale’]</a:t>
            </a:r>
          </a:p>
          <a:p>
            <a:pPr lvl="1"/>
            <a:r>
              <a:rPr lang="en-US" sz="1600" dirty="0" err="1"/>
              <a:t>tol</a:t>
            </a:r>
            <a:r>
              <a:rPr lang="en-US" sz="1600" dirty="0"/>
              <a:t>=[1e-4, 1e-3, 1e-2]</a:t>
            </a:r>
          </a:p>
          <a:p>
            <a:endParaRPr lang="de-AT" dirty="0"/>
          </a:p>
        </p:txBody>
      </p:sp>
    </p:spTree>
    <p:extLst>
      <p:ext uri="{BB962C8B-B14F-4D97-AF65-F5344CB8AC3E}">
        <p14:creationId xmlns:p14="http://schemas.microsoft.com/office/powerpoint/2010/main" val="34274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32616-C75C-4953-8098-50F38FAB4D40}"/>
              </a:ext>
            </a:extLst>
          </p:cNvPr>
          <p:cNvSpPr>
            <a:spLocks noGrp="1"/>
          </p:cNvSpPr>
          <p:nvPr>
            <p:ph type="title"/>
          </p:nvPr>
        </p:nvSpPr>
        <p:spPr/>
        <p:txBody>
          <a:bodyPr/>
          <a:lstStyle/>
          <a:p>
            <a:r>
              <a:rPr lang="de-DE" dirty="0"/>
              <a:t>SVM </a:t>
            </a:r>
            <a:r>
              <a:rPr lang="de-DE" dirty="0" err="1"/>
              <a:t>Classifier</a:t>
            </a:r>
            <a:r>
              <a:rPr lang="de-DE" dirty="0"/>
              <a:t>: Parameter Search / Best Parameters</a:t>
            </a:r>
            <a:endParaRPr lang="de-AT" dirty="0"/>
          </a:p>
        </p:txBody>
      </p:sp>
      <p:sp>
        <p:nvSpPr>
          <p:cNvPr id="3" name="Inhaltsplatzhalter 2">
            <a:extLst>
              <a:ext uri="{FF2B5EF4-FFF2-40B4-BE49-F238E27FC236}">
                <a16:creationId xmlns:a16="http://schemas.microsoft.com/office/drawing/2014/main" id="{CCA20B45-F363-426F-9CED-DA06F29AC2AB}"/>
              </a:ext>
            </a:extLst>
          </p:cNvPr>
          <p:cNvSpPr>
            <a:spLocks noGrp="1"/>
          </p:cNvSpPr>
          <p:nvPr>
            <p:ph idx="1"/>
          </p:nvPr>
        </p:nvSpPr>
        <p:spPr/>
        <p:txBody>
          <a:bodyPr>
            <a:normAutofit lnSpcReduction="10000"/>
          </a:bodyPr>
          <a:lstStyle/>
          <a:p>
            <a:r>
              <a:rPr lang="en-US" dirty="0"/>
              <a:t>Run Grid-search with the following parameters:</a:t>
            </a:r>
          </a:p>
          <a:p>
            <a:pPr lvl="1"/>
            <a:r>
              <a:rPr lang="en-US" dirty="0"/>
              <a:t>features=[20, 50]</a:t>
            </a:r>
          </a:p>
          <a:p>
            <a:pPr lvl="1"/>
            <a:r>
              <a:rPr lang="en-US" dirty="0"/>
              <a:t>kernel=[‘poly’, ‘</a:t>
            </a:r>
            <a:r>
              <a:rPr lang="en-US" dirty="0" err="1"/>
              <a:t>rbf</a:t>
            </a:r>
            <a:r>
              <a:rPr lang="en-US" dirty="0"/>
              <a:t>’]</a:t>
            </a:r>
          </a:p>
          <a:p>
            <a:pPr lvl="1"/>
            <a:r>
              <a:rPr lang="en-US" dirty="0"/>
              <a:t>gamma=[‘auto’]</a:t>
            </a:r>
          </a:p>
          <a:p>
            <a:pPr lvl="1"/>
            <a:r>
              <a:rPr lang="en-US" dirty="0" err="1"/>
              <a:t>tol</a:t>
            </a:r>
            <a:r>
              <a:rPr lang="en-US" dirty="0"/>
              <a:t>=[1e-3]</a:t>
            </a:r>
          </a:p>
          <a:p>
            <a:pPr lvl="1"/>
            <a:r>
              <a:rPr lang="en-US" dirty="0"/>
              <a:t>degree=[3,7,9,12] only for kernel=poly</a:t>
            </a:r>
          </a:p>
          <a:p>
            <a:r>
              <a:rPr lang="en-US" dirty="0"/>
              <a:t>Resulting best parameter combination:</a:t>
            </a:r>
          </a:p>
          <a:p>
            <a:pPr lvl="1"/>
            <a:r>
              <a:rPr lang="en-US" dirty="0"/>
              <a:t>features=50</a:t>
            </a:r>
          </a:p>
          <a:p>
            <a:pPr lvl="1"/>
            <a:r>
              <a:rPr lang="en-US" dirty="0"/>
              <a:t>kernel=‘</a:t>
            </a:r>
            <a:r>
              <a:rPr lang="en-US" dirty="0" err="1"/>
              <a:t>rbf</a:t>
            </a:r>
            <a:r>
              <a:rPr lang="en-US" dirty="0"/>
              <a:t>’</a:t>
            </a:r>
          </a:p>
          <a:p>
            <a:pPr lvl="1"/>
            <a:r>
              <a:rPr lang="en-US" dirty="0"/>
              <a:t>gamma=‘auto’</a:t>
            </a:r>
          </a:p>
          <a:p>
            <a:pPr lvl="1"/>
            <a:r>
              <a:rPr lang="en-US" dirty="0" err="1"/>
              <a:t>tol</a:t>
            </a:r>
            <a:r>
              <a:rPr lang="en-US" dirty="0"/>
              <a:t>=1e-3</a:t>
            </a:r>
          </a:p>
          <a:p>
            <a:pPr lvl="1"/>
            <a:endParaRPr lang="en-US" dirty="0"/>
          </a:p>
        </p:txBody>
      </p:sp>
      <p:pic>
        <p:nvPicPr>
          <p:cNvPr id="5" name="Grafik 4">
            <a:extLst>
              <a:ext uri="{FF2B5EF4-FFF2-40B4-BE49-F238E27FC236}">
                <a16:creationId xmlns:a16="http://schemas.microsoft.com/office/drawing/2014/main" id="{7CEF41D2-6AF6-43DD-8DE5-E14FE0BA7467}"/>
              </a:ext>
            </a:extLst>
          </p:cNvPr>
          <p:cNvPicPr>
            <a:picLocks noChangeAspect="1"/>
          </p:cNvPicPr>
          <p:nvPr/>
        </p:nvPicPr>
        <p:blipFill>
          <a:blip r:embed="rId2"/>
          <a:stretch>
            <a:fillRect/>
          </a:stretch>
        </p:blipFill>
        <p:spPr>
          <a:xfrm>
            <a:off x="7677368" y="2162350"/>
            <a:ext cx="4219575" cy="4676775"/>
          </a:xfrm>
          <a:prstGeom prst="rect">
            <a:avLst/>
          </a:prstGeom>
        </p:spPr>
      </p:pic>
    </p:spTree>
    <p:extLst>
      <p:ext uri="{BB962C8B-B14F-4D97-AF65-F5344CB8AC3E}">
        <p14:creationId xmlns:p14="http://schemas.microsoft.com/office/powerpoint/2010/main" val="290645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2056374"/>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84564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one variable (in our case the labels) when observing the other (in our case features)</a:t>
            </a:r>
          </a:p>
          <a:p>
            <a:r>
              <a:rPr lang="en-GB" sz="2000" dirty="0"/>
              <a:t>We used the </a:t>
            </a:r>
            <a:r>
              <a:rPr lang="en-GB" sz="2000" dirty="0" err="1"/>
              <a:t>Sklearn</a:t>
            </a:r>
            <a:r>
              <a:rPr lang="en-GB" sz="2000" dirty="0"/>
              <a:t> </a:t>
            </a:r>
            <a:r>
              <a:rPr lang="en-GB" sz="2000" dirty="0" err="1"/>
              <a:t>StandardScaler</a:t>
            </a:r>
            <a:r>
              <a:rPr lang="en-GB" sz="2000" dirty="0"/>
              <a:t> to normalize all features to mean zero and variance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3067851151"/>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r>
                        <a:rPr lang="de-DE" sz="1400" dirty="0"/>
                        <a:t>-</a:t>
                      </a:r>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4801314"/>
          </a:xfrm>
          <a:prstGeom prst="rect">
            <a:avLst/>
          </a:prstGeom>
          <a:noFill/>
        </p:spPr>
        <p:txBody>
          <a:bodyPr wrap="square" rtlCol="0">
            <a:spAutoFit/>
          </a:bodyPr>
          <a:lstStyle/>
          <a:p>
            <a:r>
              <a:rPr lang="en-GB" sz="1800" dirty="0"/>
              <a:t>If we want to let our tree grow to a depth &gt; 10 wen can look into tuning other parameters</a:t>
            </a:r>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1871</Words>
  <Application>Microsoft Office PowerPoint</Application>
  <PresentationFormat>Breitbild</PresentationFormat>
  <Paragraphs>199</Paragraphs>
  <Slides>19</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lpstr>SVM Classifier: Settings</vt:lpstr>
      <vt:lpstr>SVM Classifier: Parameter Search / Best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Lukas Himmelbauer</cp:lastModifiedBy>
  <cp:revision>17</cp:revision>
  <dcterms:created xsi:type="dcterms:W3CDTF">2023-05-16T13:59:20Z</dcterms:created>
  <dcterms:modified xsi:type="dcterms:W3CDTF">2023-05-18T18:10:10Z</dcterms:modified>
</cp:coreProperties>
</file>