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69" r:id="rId6"/>
    <p:sldId id="259" r:id="rId7"/>
    <p:sldId id="263" r:id="rId8"/>
    <p:sldId id="265" r:id="rId9"/>
    <p:sldId id="264" r:id="rId10"/>
    <p:sldId id="266" r:id="rId11"/>
    <p:sldId id="267"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docChgLst>
    <pc:chgData name="Sandro Assek" userId="c00f4fa3-2fb0-4ff2-817b-9b12cde38168" providerId="ADAL" clId="{3E78E571-0358-4538-810C-9FCD0236EE78}"/>
    <pc:docChg chg="addSld delSld modSld">
      <pc:chgData name="Sandro Assek" userId="c00f4fa3-2fb0-4ff2-817b-9b12cde38168" providerId="ADAL" clId="{3E78E571-0358-4538-810C-9FCD0236EE78}" dt="2023-05-17T13:15:22.190" v="10" actId="20577"/>
      <pc:docMkLst>
        <pc:docMk/>
      </pc:docMkLst>
      <pc:sldChg chg="del">
        <pc:chgData name="Sandro Assek" userId="c00f4fa3-2fb0-4ff2-817b-9b12cde38168" providerId="ADAL" clId="{3E78E571-0358-4538-810C-9FCD0236EE78}" dt="2023-05-17T13:15:07.198" v="1" actId="2696"/>
        <pc:sldMkLst>
          <pc:docMk/>
          <pc:sldMk cId="3106440683" sldId="262"/>
        </pc:sldMkLst>
      </pc:sldChg>
      <pc:sldChg chg="modSp add">
        <pc:chgData name="Sandro Assek" userId="c00f4fa3-2fb0-4ff2-817b-9b12cde38168" providerId="ADAL" clId="{3E78E571-0358-4538-810C-9FCD0236EE78}" dt="2023-05-17T13:15:22.190" v="10" actId="20577"/>
        <pc:sldMkLst>
          <pc:docMk/>
          <pc:sldMk cId="963190870" sldId="270"/>
        </pc:sldMkLst>
        <pc:spChg chg="mod">
          <ac:chgData name="Sandro Assek" userId="c00f4fa3-2fb0-4ff2-817b-9b12cde38168" providerId="ADAL" clId="{3E78E571-0358-4538-810C-9FCD0236EE78}" dt="2023-05-17T13:15:22.190" v="10" actId="20577"/>
          <ac:spMkLst>
            <pc:docMk/>
            <pc:sldMk cId="963190870" sldId="270"/>
            <ac:spMk id="3" creationId="{382485F1-5F03-249C-BBE8-A0F172E357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17.05.2023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17.05.2023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803400"/>
            <a:ext cx="4057637" cy="4351338"/>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endParaRPr lang="de-DE" dirty="0"/>
          </a:p>
          <a:p>
            <a:r>
              <a:rPr lang="de-DE" dirty="0"/>
              <a:t>As expected, overfitting is not really a problem for random forests and only occurs when using a small number of trees with high depth</a:t>
            </a:r>
          </a:p>
          <a:p>
            <a:endParaRPr lang="de-DE" dirty="0"/>
          </a:p>
        </p:txBody>
      </p:sp>
      <p:pic>
        <p:nvPicPr>
          <p:cNvPr id="14" name="Content Placeholder 13">
            <a:extLst>
              <a:ext uri="{FF2B5EF4-FFF2-40B4-BE49-F238E27FC236}">
                <a16:creationId xmlns:a16="http://schemas.microsoft.com/office/drawing/2014/main" id="{8558EFDA-0532-6CE3-8772-410F5B6048C0}"/>
              </a:ext>
            </a:extLst>
          </p:cNvPr>
          <p:cNvPicPr>
            <a:picLocks noGrp="1" noChangeAspect="1"/>
          </p:cNvPicPr>
          <p:nvPr>
            <p:ph sz="half" idx="1"/>
          </p:nvPr>
        </p:nvPicPr>
        <p:blipFill>
          <a:blip r:embed="rId2"/>
          <a:stretch>
            <a:fillRect/>
          </a:stretch>
        </p:blipFill>
        <p:spPr>
          <a:xfrm>
            <a:off x="190513" y="1295217"/>
            <a:ext cx="7753336" cy="5425457"/>
          </a:xfrm>
        </p:spPr>
      </p:pic>
    </p:spTree>
    <p:extLst>
      <p:ext uri="{BB962C8B-B14F-4D97-AF65-F5344CB8AC3E}">
        <p14:creationId xmlns:p14="http://schemas.microsoft.com/office/powerpoint/2010/main" val="39899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 500]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3" name="Content Placeholder 2">
            <a:extLst>
              <a:ext uri="{FF2B5EF4-FFF2-40B4-BE49-F238E27FC236}">
                <a16:creationId xmlns:a16="http://schemas.microsoft.com/office/drawing/2014/main" id="{5E7154D0-8E76-A648-FF29-45CB3CC1F1B0}"/>
              </a:ext>
            </a:extLst>
          </p:cNvPr>
          <p:cNvSpPr>
            <a:spLocks noGrp="1"/>
          </p:cNvSpPr>
          <p:nvPr>
            <p:ph sz="half" idx="1"/>
          </p:nvPr>
        </p:nvSpPr>
        <p:spPr/>
        <p:txBody>
          <a:bodyPr/>
          <a:lstStyle/>
          <a:p>
            <a:endParaRPr lang="de-DE" dirty="0"/>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endParaRPr lang="de-DE"/>
          </a:p>
        </p:txBody>
      </p:sp>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lnSpcReduction="10000"/>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3/3 equivalent annotations</a:t>
            </a:r>
          </a:p>
          <a:p>
            <a:pPr lvl="1"/>
            <a:r>
              <a:rPr lang="en-GB" sz="1600" dirty="0"/>
              <a:t>4 annotations: accept majority 3/4 equivalent annotations</a:t>
            </a:r>
          </a:p>
          <a:p>
            <a:pPr lvl="1"/>
            <a:r>
              <a:rPr lang="en-GB" sz="1600" dirty="0"/>
              <a:t>5 annotations: accept majority 3/5 equivalent annotations</a:t>
            </a:r>
          </a:p>
          <a:p>
            <a:pPr lvl="1"/>
            <a:r>
              <a:rPr lang="en-GB" sz="1600" dirty="0"/>
              <a:t>6 annotations: accept majority 4/6 equivalent annotations</a:t>
            </a:r>
          </a:p>
          <a:p>
            <a:pPr lvl="1"/>
            <a:r>
              <a:rPr lang="en-GB" sz="1600" dirty="0"/>
              <a:t>7 annotations: accept majority 5/7 equivalent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r>
              <a:rPr lang="en-GB" sz="2000" dirty="0"/>
              <a:t>Excluding the described samples from above we reduced our initial 120.000 samples to 96.748, which is still enough for training and testing on our models.</a:t>
            </a:r>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Crit for overfitting</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fontScale="92500"/>
          </a:bodyPr>
          <a:lstStyle/>
          <a:p>
            <a:r>
              <a:rPr lang="en-GB" dirty="0"/>
              <a:t>Number of features:</a:t>
            </a:r>
          </a:p>
          <a:p>
            <a:pPr lvl="1"/>
            <a:r>
              <a:rPr lang="en-GB" dirty="0"/>
              <a:t>Several different numbers of features were tried </a:t>
            </a:r>
          </a:p>
          <a:p>
            <a:pPr lvl="1"/>
            <a:r>
              <a:rPr lang="en-GB" dirty="0"/>
              <a:t>For 50 features the performance was already rather good</a:t>
            </a:r>
          </a:p>
          <a:p>
            <a:pPr lvl="1"/>
            <a:r>
              <a:rPr lang="en-GB" dirty="0"/>
              <a:t>Using more features only increased the performance by a bit but heavily increased the training and prediction time</a:t>
            </a:r>
          </a:p>
          <a:p>
            <a:r>
              <a:rPr lang="en-GB" dirty="0"/>
              <a:t>For “number of neighbours”, “weights” and “algorithm” a Randomized Search was performed to find the best combination of parameters</a:t>
            </a:r>
          </a:p>
          <a:p>
            <a:r>
              <a:rPr lang="en-GB" dirty="0"/>
              <a:t>Options for Randomized Search:</a:t>
            </a:r>
          </a:p>
          <a:p>
            <a:pPr lvl="1"/>
            <a:r>
              <a:rPr lang="en-GB" dirty="0"/>
              <a:t>Number of neighbours: [5, 10, 12, 16,18]</a:t>
            </a:r>
          </a:p>
          <a:p>
            <a:pPr lvl="1"/>
            <a:r>
              <a:rPr lang="en-GB" dirty="0"/>
              <a:t>Weights: [uniform, distance]</a:t>
            </a:r>
          </a:p>
          <a:p>
            <a:pPr lvl="1"/>
            <a:r>
              <a:rPr lang="en-GB" dirty="0"/>
              <a:t>Algorithm: [auto, ball tree, </a:t>
            </a:r>
            <a:r>
              <a:rPr lang="en-GB" dirty="0" err="1"/>
              <a:t>kd</a:t>
            </a:r>
            <a:r>
              <a:rPr lang="en-GB" dirty="0"/>
              <a:t> tree, brute]</a:t>
            </a:r>
          </a:p>
        </p:txBody>
      </p:sp>
    </p:spTree>
    <p:extLst>
      <p:ext uri="{BB962C8B-B14F-4D97-AF65-F5344CB8AC3E}">
        <p14:creationId xmlns:p14="http://schemas.microsoft.com/office/powerpoint/2010/main" val="59637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Grid Search / best parameters</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lstStyle/>
          <a:p>
            <a:r>
              <a:rPr lang="en-GB" dirty="0"/>
              <a:t>Best parameters:</a:t>
            </a:r>
          </a:p>
        </p:txBody>
      </p:sp>
    </p:spTree>
    <p:extLst>
      <p:ext uri="{BB962C8B-B14F-4D97-AF65-F5344CB8AC3E}">
        <p14:creationId xmlns:p14="http://schemas.microsoft.com/office/powerpoint/2010/main" val="263601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7" name="Inhaltsplatzhalter 6">
            <a:extLst>
              <a:ext uri="{FF2B5EF4-FFF2-40B4-BE49-F238E27FC236}">
                <a16:creationId xmlns:a16="http://schemas.microsoft.com/office/drawing/2014/main" id="{628C84FC-FA60-9207-0A8E-7EFC4A07400E}"/>
              </a:ext>
            </a:extLst>
          </p:cNvPr>
          <p:cNvPicPr>
            <a:picLocks noGrp="1" noChangeAspect="1"/>
          </p:cNvPicPr>
          <p:nvPr>
            <p:ph sz="half" idx="1"/>
          </p:nvPr>
        </p:nvPicPr>
        <p:blipFill>
          <a:blip r:embed="rId2"/>
          <a:stretch>
            <a:fillRect/>
          </a:stretch>
        </p:blipFill>
        <p:spPr>
          <a:xfrm>
            <a:off x="1194980" y="1825625"/>
            <a:ext cx="4040527" cy="4351338"/>
          </a:xfrm>
        </p:spPr>
      </p:pic>
    </p:spTree>
    <p:extLst>
      <p:ext uri="{BB962C8B-B14F-4D97-AF65-F5344CB8AC3E}">
        <p14:creationId xmlns:p14="http://schemas.microsoft.com/office/powerpoint/2010/main" val="41001556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Breitbild</PresentationFormat>
  <Paragraphs>86</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vt:lpstr>
      <vt:lpstr>Evaluation criterions</vt:lpstr>
      <vt:lpstr>KNN: Overfitting/Underfitting</vt:lpstr>
      <vt:lpstr>KNN: Parameter Grid Search / best parameters</vt:lpstr>
      <vt:lpstr>KNN: Parameter Grid Search / best parameters</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Sandro Assek</cp:lastModifiedBy>
  <cp:revision>4</cp:revision>
  <dcterms:created xsi:type="dcterms:W3CDTF">2023-05-16T13:59:20Z</dcterms:created>
  <dcterms:modified xsi:type="dcterms:W3CDTF">2023-05-17T13:15:34Z</dcterms:modified>
</cp:coreProperties>
</file>