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a:xfrm>
            <a:off x="5539839" y="2063132"/>
            <a:ext cx="5813961" cy="4351338"/>
          </a:xfrm>
        </p:spPr>
        <p:txBody>
          <a:bodyPr>
            <a:normAutofit fontScale="77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F1-score, the other parameters of KNN were fixed in this experiment as they don’t really contribute to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very low k (1,2) we observe a rather bad score</a:t>
            </a:r>
            <a:r>
              <a:rPr lang="en-GB" sz="1800" kern="100" dirty="0">
                <a:effectLst/>
                <a:latin typeface="Calibri" panose="020F0502020204030204" pitchFamily="34" charset="0"/>
                <a:ea typeface="Calibri" panose="020F0502020204030204" pitchFamily="34" charset="0"/>
                <a:cs typeface="Arial" panose="020B0604020202020204" pitchFamily="34" charset="0"/>
              </a:rPr>
              <a:t>, as the model doesn’t generalize </a:t>
            </a:r>
            <a:r>
              <a:rPr lang="en-GB" sz="1800" kern="100" dirty="0">
                <a:latin typeface="Calibri" panose="020F0502020204030204" pitchFamily="34" charset="0"/>
                <a:ea typeface="Calibri" panose="020F0502020204030204" pitchFamily="34" charset="0"/>
                <a:cs typeface="Arial" panose="020B0604020202020204" pitchFamily="34" charset="0"/>
              </a:rPr>
              <a:t>well</a:t>
            </a:r>
            <a:r>
              <a:rPr lang="en-GB" sz="1800" kern="100" dirty="0">
                <a:effectLst/>
                <a:latin typeface="Calibri" panose="020F0502020204030204" pitchFamily="34" charset="0"/>
                <a:ea typeface="Calibri" panose="020F0502020204030204" pitchFamily="34" charset="0"/>
                <a:cs typeface="Arial" panose="020B0604020202020204" pitchFamily="34" charset="0"/>
              </a:rPr>
              <a:t>(=overfitting)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5-8, we observe a increase of test-score, meaning that the model generalizes better</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test-score is going down, due to the fact that the model generalizes to strongly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The reason for the train-score always being one in this plot is the parameter ‘weights’ which was set to distance for this experiment. With this setting the points are weighted by their distance to the point to classify and as we classify also training samples here we always have a point that is ‘infinitely’ close, which results in a high weight for this sample and so the classification nearly only depends on this, resulting in a perfect classification</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pic>
        <p:nvPicPr>
          <p:cNvPr id="7" name="Inhaltsplatzhalter 6">
            <a:extLst>
              <a:ext uri="{FF2B5EF4-FFF2-40B4-BE49-F238E27FC236}">
                <a16:creationId xmlns:a16="http://schemas.microsoft.com/office/drawing/2014/main" id="{E146FC44-C4D0-34B9-48B7-EF78C3C39CF9}"/>
              </a:ext>
            </a:extLst>
          </p:cNvPr>
          <p:cNvPicPr>
            <a:picLocks noGrp="1" noChangeAspect="1"/>
          </p:cNvPicPr>
          <p:nvPr>
            <p:ph sz="half" idx="1"/>
          </p:nvPr>
        </p:nvPicPr>
        <p:blipFill>
          <a:blip r:embed="rId2"/>
          <a:stretch>
            <a:fillRect/>
          </a:stretch>
        </p:blipFill>
        <p:spPr>
          <a:xfrm>
            <a:off x="492867" y="2241661"/>
            <a:ext cx="4744112" cy="3258005"/>
          </a:xfr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a:xfrm>
            <a:off x="6172200" y="2864717"/>
            <a:ext cx="5181600" cy="2544494"/>
          </a:xfrm>
        </p:spPr>
        <p:txBody>
          <a:bodyPr/>
          <a:lstStyle/>
          <a:p>
            <a:r>
              <a:rPr lang="en-GB" sz="2800" dirty="0"/>
              <a:t>‘</a:t>
            </a:r>
            <a:r>
              <a:rPr lang="en-GB" sz="2800" dirty="0" err="1"/>
              <a:t>n_neighbours</a:t>
            </a:r>
            <a:r>
              <a:rPr lang="en-GB" sz="2800" dirty="0"/>
              <a:t>’ : 10</a:t>
            </a:r>
          </a:p>
          <a:p>
            <a:r>
              <a:rPr lang="en-GB" dirty="0"/>
              <a:t>‘weights’ : ‘</a:t>
            </a:r>
            <a:r>
              <a:rPr lang="en-GB" sz="2800" dirty="0"/>
              <a:t>distance’</a:t>
            </a:r>
          </a:p>
          <a:p>
            <a:r>
              <a:rPr lang="en-GB" dirty="0"/>
              <a:t>‘</a:t>
            </a:r>
            <a:r>
              <a:rPr lang="en-GB" dirty="0" err="1"/>
              <a:t>algorythm</a:t>
            </a:r>
            <a:r>
              <a:rPr lang="en-GB" dirty="0"/>
              <a:t>‘ : ’</a:t>
            </a:r>
            <a:r>
              <a:rPr lang="en-GB" sz="2800" dirty="0"/>
              <a:t>brute’</a:t>
            </a:r>
            <a:br>
              <a:rPr lang="en-GB" sz="2800" dirty="0"/>
            </a:br>
            <a:endParaRPr lang="en-GB" sz="2800" dirty="0"/>
          </a:p>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294335" y="2130607"/>
            <a:ext cx="6035825" cy="3997296"/>
          </a:xfrm>
        </p:spPr>
        <p:txBody>
          <a:bodyPr>
            <a:normAutofit fontScale="92500" lnSpcReduction="10000"/>
          </a:bodyPr>
          <a:lstStyle/>
          <a:p>
            <a:r>
              <a:rPr lang="en-GB" sz="2600" dirty="0"/>
              <a:t>First a randomized search was performed to narrow down parameter options for grid search </a:t>
            </a:r>
          </a:p>
          <a:p>
            <a:r>
              <a:rPr lang="en-GB" sz="2600" dirty="0"/>
              <a:t>Parameters for randomized search</a:t>
            </a:r>
            <a:r>
              <a:rPr lang="en-GB" dirty="0"/>
              <a:t>:</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569552" y="2130607"/>
            <a:ext cx="4921604"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 species and no “new” species -&gt; it makes sense to have every species in the train- and test-set</a:t>
            </a:r>
          </a:p>
          <a:p>
            <a:r>
              <a:rPr lang="en-GB" sz="6000" dirty="0">
                <a:solidFill>
                  <a:srgbClr val="212529"/>
                </a:solidFill>
                <a:latin typeface="-apple-system"/>
              </a:rPr>
              <a:t>If our goal was to also specify other species it might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one variable (in our case the labels) when observing the other (in our case features)</a:t>
            </a:r>
          </a:p>
          <a:p>
            <a:r>
              <a:rPr lang="en-GB" sz="2000" dirty="0"/>
              <a:t>We used the </a:t>
            </a:r>
            <a:r>
              <a:rPr lang="en-GB" sz="2000" dirty="0" err="1"/>
              <a:t>Sklearn</a:t>
            </a:r>
            <a:r>
              <a:rPr lang="en-GB" sz="2000" dirty="0"/>
              <a:t> </a:t>
            </a:r>
            <a:r>
              <a:rPr lang="en-GB" sz="2000" dirty="0" err="1"/>
              <a:t>StandardScaler</a:t>
            </a:r>
            <a:r>
              <a:rPr lang="en-GB" sz="2000" dirty="0"/>
              <a:t> to normalize all features to mean zero and variance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99.748,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pPr marL="0" indent="0">
              <a:buNone/>
            </a:pPr>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 (67.39%)</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5078313"/>
          </a:xfrm>
          <a:prstGeom prst="rect">
            <a:avLst/>
          </a:prstGeom>
          <a:noFill/>
        </p:spPr>
        <p:txBody>
          <a:bodyPr wrap="square" rtlCol="0">
            <a:spAutoFit/>
          </a:bodyPr>
          <a:lstStyle/>
          <a:p>
            <a:r>
              <a:rPr lang="en-GB" sz="1800" dirty="0"/>
              <a:t>If we want to let our tree grow to a depth &gt; 10 we can look into tuning other parameters</a:t>
            </a:r>
          </a:p>
          <a:p>
            <a:endParaRPr lang="en-GB" sz="1800" dirty="0"/>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Breitbild</PresentationFormat>
  <Paragraphs>173</Paragraphs>
  <Slides>17</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Lukas Himmelbauer</cp:lastModifiedBy>
  <cp:revision>15</cp:revision>
  <dcterms:created xsi:type="dcterms:W3CDTF">2023-05-16T13:59:20Z</dcterms:created>
  <dcterms:modified xsi:type="dcterms:W3CDTF">2023-05-18T16:10:10Z</dcterms:modified>
</cp:coreProperties>
</file>