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60" r:id="rId3"/>
    <p:sldId id="261" r:id="rId4"/>
    <p:sldId id="270" r:id="rId5"/>
    <p:sldId id="272" r:id="rId6"/>
    <p:sldId id="269" r:id="rId7"/>
    <p:sldId id="273" r:id="rId8"/>
    <p:sldId id="274" r:id="rId9"/>
    <p:sldId id="275" r:id="rId10"/>
    <p:sldId id="277" r:id="rId11"/>
    <p:sldId id="259" r:id="rId12"/>
    <p:sldId id="263" r:id="rId13"/>
    <p:sldId id="265" r:id="rId14"/>
    <p:sldId id="264" r:id="rId15"/>
    <p:sldId id="266" r:id="rId16"/>
    <p:sldId id="267" r:id="rId17"/>
    <p:sldId id="268" r:id="rId18"/>
    <p:sldId id="257" r:id="rId19"/>
    <p:sldId id="258"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79" d="100"/>
          <a:sy n="79" d="100"/>
        </p:scale>
        <p:origin x="120" y="19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ro Assek" userId="c00f4fa3-2fb0-4ff2-817b-9b12cde38168" providerId="ADAL" clId="{DA1C2504-7B15-4EC1-BF28-DB423B10ED56}"/>
    <pc:docChg chg="custSel addSld modSld">
      <pc:chgData name="Sandro Assek" userId="c00f4fa3-2fb0-4ff2-817b-9b12cde38168" providerId="ADAL" clId="{DA1C2504-7B15-4EC1-BF28-DB423B10ED56}" dt="2023-05-18T17:06:23.913" v="9" actId="1076"/>
      <pc:docMkLst>
        <pc:docMk/>
      </pc:docMkLst>
      <pc:sldChg chg="add">
        <pc:chgData name="Sandro Assek" userId="c00f4fa3-2fb0-4ff2-817b-9b12cde38168" providerId="ADAL" clId="{DA1C2504-7B15-4EC1-BF28-DB423B10ED56}" dt="2023-05-18T16:59:12.799" v="1"/>
        <pc:sldMkLst>
          <pc:docMk/>
          <pc:sldMk cId="3427417969" sldId="257"/>
        </pc:sldMkLst>
      </pc:sldChg>
      <pc:sldChg chg="addSp delSp modSp add">
        <pc:chgData name="Sandro Assek" userId="c00f4fa3-2fb0-4ff2-817b-9b12cde38168" providerId="ADAL" clId="{DA1C2504-7B15-4EC1-BF28-DB423B10ED56}" dt="2023-05-18T17:06:23.913" v="9" actId="1076"/>
        <pc:sldMkLst>
          <pc:docMk/>
          <pc:sldMk cId="2906451323" sldId="258"/>
        </pc:sldMkLst>
        <pc:picChg chg="add del mod">
          <ac:chgData name="Sandro Assek" userId="c00f4fa3-2fb0-4ff2-817b-9b12cde38168" providerId="ADAL" clId="{DA1C2504-7B15-4EC1-BF28-DB423B10ED56}" dt="2023-05-18T17:06:20.708" v="7" actId="478"/>
          <ac:picMkLst>
            <pc:docMk/>
            <pc:sldMk cId="2906451323" sldId="258"/>
            <ac:picMk id="4" creationId="{FC5D2C34-535D-430F-A9E8-94BB6BE5CC44}"/>
          </ac:picMkLst>
        </pc:picChg>
        <pc:picChg chg="add mod">
          <ac:chgData name="Sandro Assek" userId="c00f4fa3-2fb0-4ff2-817b-9b12cde38168" providerId="ADAL" clId="{DA1C2504-7B15-4EC1-BF28-DB423B10ED56}" dt="2023-05-18T17:06:23.913" v="9" actId="1076"/>
          <ac:picMkLst>
            <pc:docMk/>
            <pc:sldMk cId="2906451323" sldId="258"/>
            <ac:picMk id="5" creationId="{7CEF41D2-6AF6-43DD-8DE5-E14FE0BA7467}"/>
          </ac:picMkLst>
        </pc:picChg>
      </pc:sldChg>
      <pc:sldChg chg="modSp">
        <pc:chgData name="Sandro Assek" userId="c00f4fa3-2fb0-4ff2-817b-9b12cde38168" providerId="ADAL" clId="{DA1C2504-7B15-4EC1-BF28-DB423B10ED56}" dt="2023-05-18T16:16:22.344" v="0" actId="20577"/>
        <pc:sldMkLst>
          <pc:docMk/>
          <pc:sldMk cId="981419773" sldId="272"/>
        </pc:sldMkLst>
        <pc:graphicFrameChg chg="modGraphic">
          <ac:chgData name="Sandro Assek" userId="c00f4fa3-2fb0-4ff2-817b-9b12cde38168" providerId="ADAL" clId="{DA1C2504-7B15-4EC1-BF28-DB423B10ED56}" dt="2023-05-18T16:16:22.344" v="0" actId="20577"/>
          <ac:graphicFrameMkLst>
            <pc:docMk/>
            <pc:sldMk cId="981419773" sldId="272"/>
            <ac:graphicFrameMk id="6" creationId="{C02F67C5-7F67-4C22-BEF4-3314403CC47E}"/>
          </ac:graphicFrameMkLst>
        </pc:graphicFrameChg>
      </pc:sldChg>
    </pc:docChg>
  </pc:docChgLst>
  <pc:docChgLst>
    <pc:chgData name="simina.petruta@gmail.com" userId="9c4335ceacbb58fc" providerId="LiveId" clId="{56F4BDB0-760C-498B-8724-F4B4A025F260}"/>
    <pc:docChg chg="modSld">
      <pc:chgData name="simina.petruta@gmail.com" userId="9c4335ceacbb58fc" providerId="LiveId" clId="{56F4BDB0-760C-498B-8724-F4B4A025F260}" dt="2023-05-18T10:27:53.342" v="0" actId="20577"/>
      <pc:docMkLst>
        <pc:docMk/>
      </pc:docMkLst>
      <pc:sldChg chg="modSp mod">
        <pc:chgData name="simina.petruta@gmail.com" userId="9c4335ceacbb58fc" providerId="LiveId" clId="{56F4BDB0-760C-498B-8724-F4B4A025F260}" dt="2023-05-18T10:27:53.342" v="0" actId="20577"/>
        <pc:sldMkLst>
          <pc:docMk/>
          <pc:sldMk cId="3478919384" sldId="277"/>
        </pc:sldMkLst>
        <pc:spChg chg="mod">
          <ac:chgData name="simina.petruta@gmail.com" userId="9c4335ceacbb58fc" providerId="LiveId" clId="{56F4BDB0-760C-498B-8724-F4B4A025F260}" dt="2023-05-18T10:27:53.342" v="0" actId="20577"/>
          <ac:spMkLst>
            <pc:docMk/>
            <pc:sldMk cId="3478919384" sldId="277"/>
            <ac:spMk id="2" creationId="{BF8EE0B9-743E-4DA7-5777-A16C6AFE3B0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38B767-BA86-7004-B742-368720D7142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01708CB-89E4-70E4-4DAE-FEE2FA17F3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4099E92-F997-45D1-037D-5486CA5860D6}"/>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7D020AC9-ABA3-08C1-5AFF-5620E86D079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A25C72D-6A34-A7F3-00CA-0AF6D84CB060}"/>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415196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942AEC-778B-8EEE-70B1-F2BB940A37D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347E33F-E9C9-12E5-FA60-4DBA097E65E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193F8B1-EBB5-889C-4C4C-3ACC5D80F850}"/>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1DD9EFC5-F2CA-7328-24C1-11474B1786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38FD27A-BF5F-7014-B637-59739DA9DA47}"/>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93505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31BA4E8-1EAB-F2BE-BE00-18D289417E5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3386F28-336A-3BCE-E6A8-15BE9BB2202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2E4A100-2348-3D98-2A3A-75A7FA808DFC}"/>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DEACBB15-D2CC-54EA-63DA-3269886FB56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FF8B753-9BB7-AA01-DAD8-A56E887138C9}"/>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67398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F6C489-E7D3-6BF3-6B82-AC205533E5A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E0C5961-4D6E-C712-2F06-81BB998D3E3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9DC3A53-F116-24BE-4293-6DB806EC12EA}"/>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17BE6360-B48C-E03F-49EC-929ABB5CA1F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77D546A-5341-2BBF-C048-A6396B756FA5}"/>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12659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3CD149-F050-493C-9D08-5BB14E158F8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97BA541-A420-6431-DB2C-2EEEE29509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D92FF7D-241A-82C6-3568-F215C29EF407}"/>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922A8D62-DC39-B904-5EAC-E16804A0917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68024E9-5616-7219-0C69-BC0E307F9646}"/>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20594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CBD20A-ABC3-891C-28A7-D0154E1366E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1304D21-E604-8910-551B-C6654238749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E607207-1BF4-E406-2122-15FDC789FF0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6E688CD-D9A4-3C14-6F1B-8D54B69B751F}"/>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4DE6DF99-5CEC-E00E-8DA6-943FCA5C79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94791A7-97E0-FF6E-BA8B-E5D47F473575}"/>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1974433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6692DF-5FF5-3214-4171-E6D78C74EFF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B98222E-82E1-F9F6-4FF1-329BA8523E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AA2A23-59BD-E808-DAD5-3E02FCA7927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0003777-86B0-CCD6-C01E-FE48DD4056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DFCFF5F-CF88-F3B9-EEB4-6FE1AF45A1B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3787EF78-E6E9-C4D3-3377-E2EC53893997}"/>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8" name="Fußzeilenplatzhalter 7">
            <a:extLst>
              <a:ext uri="{FF2B5EF4-FFF2-40B4-BE49-F238E27FC236}">
                <a16:creationId xmlns:a16="http://schemas.microsoft.com/office/drawing/2014/main" id="{C58A8E93-7C26-7063-505A-B28AF454241F}"/>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DFE5616-730B-C570-C94E-9294F998EBC6}"/>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225645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6F9516-B0BD-22FA-4289-580CCCE258B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03BBDFC-A776-8A05-F3F1-E10F846F65C3}"/>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4" name="Fußzeilenplatzhalter 3">
            <a:extLst>
              <a:ext uri="{FF2B5EF4-FFF2-40B4-BE49-F238E27FC236}">
                <a16:creationId xmlns:a16="http://schemas.microsoft.com/office/drawing/2014/main" id="{3D748189-3C8C-6AD9-17B8-A88C63D08F6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8CC1A03-D5B4-566D-D9D7-70C3F298EDC9}"/>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152785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AB0DF89-419B-89D7-4074-2D98E4528AD8}"/>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3" name="Fußzeilenplatzhalter 2">
            <a:extLst>
              <a:ext uri="{FF2B5EF4-FFF2-40B4-BE49-F238E27FC236}">
                <a16:creationId xmlns:a16="http://schemas.microsoft.com/office/drawing/2014/main" id="{FF16975B-3FE2-87EE-B991-9EDD81F5B50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A13DC93C-8905-20E9-6B0A-DEF4F8FF7C4F}"/>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316007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4D505-9251-7ECA-2F1C-ED1C44E8DF0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4067B16-2FFA-D083-EAB5-14EC3FFB86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DF77AE0-010A-DC04-E78F-8DFD91E8C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2774FE-9647-55DB-AFAA-AC52559CD073}"/>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91C05025-62C4-FAD4-F05C-DC0D1CEA1BD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78DCF8E-9761-B7BC-DF87-4BB2A2DE3B7B}"/>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46797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D041D7-8237-99F1-E498-CECDA64AA78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6C3D8B3-A606-510B-4AC2-65F956B622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D502CDB-53B6-5D9D-8A0A-55602840D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2002130-89BC-86CA-BB65-8F775588EC4D}"/>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98675D49-DA91-DDA7-3279-39CADF6511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B7113F4-6033-A849-B3CB-E7496FB6110D}"/>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01401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7B74A7F-D301-10BE-5A86-1ADB92EE24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F4D79B6-E84F-CB8A-266C-354974B2B1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22807CF-6115-0000-8B67-02CF156FA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65D9247C-B9E0-2C08-E544-21AE7C69D5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23B37D6-49B1-4BF0-362B-F0D52C011B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1CFB4-4EC3-4B46-8D35-E8CFDF4A4890}" type="slidenum">
              <a:rPr lang="de-DE" smtClean="0"/>
              <a:t>‹Nr.›</a:t>
            </a:fld>
            <a:endParaRPr lang="de-DE"/>
          </a:p>
        </p:txBody>
      </p:sp>
    </p:spTree>
    <p:extLst>
      <p:ext uri="{BB962C8B-B14F-4D97-AF65-F5344CB8AC3E}">
        <p14:creationId xmlns:p14="http://schemas.microsoft.com/office/powerpoint/2010/main" val="2069987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1EF1-A252-2208-3E33-08E5F1815667}"/>
              </a:ext>
            </a:extLst>
          </p:cNvPr>
          <p:cNvSpPr>
            <a:spLocks noGrp="1"/>
          </p:cNvSpPr>
          <p:nvPr>
            <p:ph type="ctrTitle"/>
          </p:nvPr>
        </p:nvSpPr>
        <p:spPr>
          <a:xfrm>
            <a:off x="553801" y="3989410"/>
            <a:ext cx="4509518" cy="2452687"/>
          </a:xfrm>
        </p:spPr>
        <p:txBody>
          <a:bodyPr vert="horz" lIns="91440" tIns="45720" rIns="91440" bIns="45720" rtlCol="0" anchor="ctr">
            <a:normAutofit/>
          </a:bodyPr>
          <a:lstStyle/>
          <a:p>
            <a:pPr algn="l"/>
            <a:r>
              <a:rPr lang="en-US" sz="4000" b="1" dirty="0">
                <a:latin typeface="Avenir Next LT Pro Demi" panose="020B0604020202020204" pitchFamily="34" charset="0"/>
                <a:cs typeface="Aharoni" panose="02010803020104030203" pitchFamily="2" charset="-79"/>
              </a:rPr>
              <a:t>TASK 3: CLASSIFICATION</a:t>
            </a:r>
          </a:p>
        </p:txBody>
      </p:sp>
      <p:pic>
        <p:nvPicPr>
          <p:cNvPr id="5" name="Picture 4">
            <a:extLst>
              <a:ext uri="{FF2B5EF4-FFF2-40B4-BE49-F238E27FC236}">
                <a16:creationId xmlns:a16="http://schemas.microsoft.com/office/drawing/2014/main" id="{406843AE-E06E-113C-971D-E75089DCE810}"/>
              </a:ext>
            </a:extLst>
          </p:cNvPr>
          <p:cNvPicPr>
            <a:picLocks noChangeAspect="1"/>
          </p:cNvPicPr>
          <p:nvPr/>
        </p:nvPicPr>
        <p:blipFill rotWithShape="1">
          <a:blip r:embed="rId2"/>
          <a:srcRect t="4142"/>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Subtitle 2">
            <a:extLst>
              <a:ext uri="{FF2B5EF4-FFF2-40B4-BE49-F238E27FC236}">
                <a16:creationId xmlns:a16="http://schemas.microsoft.com/office/drawing/2014/main" id="{65BC9F9A-1339-3D98-E1F1-234D8274B2BA}"/>
              </a:ext>
            </a:extLst>
          </p:cNvPr>
          <p:cNvSpPr>
            <a:spLocks noGrp="1"/>
          </p:cNvSpPr>
          <p:nvPr>
            <p:ph type="subTitle" idx="1"/>
          </p:nvPr>
        </p:nvSpPr>
        <p:spPr>
          <a:xfrm>
            <a:off x="5818496" y="4744589"/>
            <a:ext cx="5922744" cy="2452687"/>
          </a:xfrm>
        </p:spPr>
        <p:txBody>
          <a:bodyPr vert="horz" lIns="91440" tIns="45720" rIns="91440" bIns="45720" numCol="2" rtlCol="0" anchor="ctr">
            <a:normAutofit/>
          </a:bodyPr>
          <a:lstStyle/>
          <a:p>
            <a:pPr algn="l"/>
            <a:r>
              <a:rPr lang="en-US" sz="1800" dirty="0"/>
              <a:t>Sandro </a:t>
            </a:r>
            <a:r>
              <a:rPr lang="en-US" sz="1800" dirty="0" err="1"/>
              <a:t>Assek</a:t>
            </a:r>
            <a:endParaRPr lang="en-US" sz="1800" dirty="0"/>
          </a:p>
          <a:p>
            <a:pPr algn="l"/>
            <a:r>
              <a:rPr lang="en-US" sz="1800" dirty="0" err="1"/>
              <a:t>Petru</a:t>
            </a:r>
            <a:r>
              <a:rPr lang="ro-RO" sz="1800" dirty="0"/>
              <a:t>ț</a:t>
            </a:r>
            <a:r>
              <a:rPr lang="en-US" sz="1800" dirty="0"/>
              <a:t>a-</a:t>
            </a:r>
            <a:r>
              <a:rPr lang="en-US" sz="1800" dirty="0" err="1"/>
              <a:t>Simina</a:t>
            </a:r>
            <a:r>
              <a:rPr lang="en-US" sz="1800" dirty="0"/>
              <a:t> </a:t>
            </a:r>
            <a:r>
              <a:rPr lang="en-US" sz="1800" dirty="0" err="1"/>
              <a:t>Coroian</a:t>
            </a:r>
            <a:endParaRPr lang="en-US" sz="1800" dirty="0"/>
          </a:p>
          <a:p>
            <a:pPr algn="l"/>
            <a:endParaRPr lang="en-US" sz="1800" dirty="0"/>
          </a:p>
          <a:p>
            <a:pPr algn="l"/>
            <a:endParaRPr lang="en-US" sz="1800" dirty="0"/>
          </a:p>
          <a:p>
            <a:pPr algn="l"/>
            <a:endParaRPr lang="en-US" sz="1800" dirty="0"/>
          </a:p>
          <a:p>
            <a:pPr algn="l"/>
            <a:endParaRPr lang="en-US" sz="1800" dirty="0"/>
          </a:p>
          <a:p>
            <a:pPr algn="l"/>
            <a:r>
              <a:rPr lang="en-US" sz="1800" dirty="0"/>
              <a:t>Lukas </a:t>
            </a:r>
            <a:r>
              <a:rPr lang="en-US" sz="1800" dirty="0" err="1"/>
              <a:t>Himmelbauer</a:t>
            </a:r>
            <a:endParaRPr lang="en-US" sz="1800" dirty="0"/>
          </a:p>
          <a:p>
            <a:pPr algn="l"/>
            <a:r>
              <a:rPr lang="en-US" sz="1800" dirty="0"/>
              <a:t>Christoph </a:t>
            </a:r>
            <a:r>
              <a:rPr lang="en-US" sz="1800" dirty="0" err="1"/>
              <a:t>Wittner</a:t>
            </a:r>
            <a:endParaRPr lang="en-US" sz="1800" dirty="0"/>
          </a:p>
        </p:txBody>
      </p:sp>
      <p:sp>
        <p:nvSpPr>
          <p:cNvPr id="6" name="TextBox 5">
            <a:extLst>
              <a:ext uri="{FF2B5EF4-FFF2-40B4-BE49-F238E27FC236}">
                <a16:creationId xmlns:a16="http://schemas.microsoft.com/office/drawing/2014/main" id="{69364BA3-D8B0-AA9E-A736-5D1261E78C4B}"/>
              </a:ext>
            </a:extLst>
          </p:cNvPr>
          <p:cNvSpPr txBox="1"/>
          <p:nvPr/>
        </p:nvSpPr>
        <p:spPr>
          <a:xfrm>
            <a:off x="7469874" y="4375257"/>
            <a:ext cx="1871346" cy="369332"/>
          </a:xfrm>
          <a:prstGeom prst="rect">
            <a:avLst/>
          </a:prstGeom>
          <a:noFill/>
        </p:spPr>
        <p:txBody>
          <a:bodyPr wrap="none" rtlCol="0">
            <a:spAutoFit/>
          </a:bodyPr>
          <a:lstStyle/>
          <a:p>
            <a:r>
              <a:rPr lang="en-GB" b="1" dirty="0">
                <a:latin typeface="Avenir Next LT Pro Demi" panose="020B0704020202020204" pitchFamily="34" charset="0"/>
              </a:rPr>
              <a:t>Team Vegetable</a:t>
            </a:r>
          </a:p>
        </p:txBody>
      </p:sp>
    </p:spTree>
    <p:extLst>
      <p:ext uri="{BB962C8B-B14F-4D97-AF65-F5344CB8AC3E}">
        <p14:creationId xmlns:p14="http://schemas.microsoft.com/office/powerpoint/2010/main" val="1198142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EE0B9-743E-4DA7-5777-A16C6AFE3B06}"/>
              </a:ext>
            </a:extLst>
          </p:cNvPr>
          <p:cNvSpPr>
            <a:spLocks noGrp="1"/>
          </p:cNvSpPr>
          <p:nvPr>
            <p:ph type="title"/>
          </p:nvPr>
        </p:nvSpPr>
        <p:spPr/>
        <p:txBody>
          <a:bodyPr/>
          <a:lstStyle/>
          <a:p>
            <a:r>
              <a:rPr lang="en-GB"/>
              <a:t>Decision tree: </a:t>
            </a:r>
            <a:r>
              <a:rPr lang="en-GB" dirty="0"/>
              <a:t>parameter search/best parameters</a:t>
            </a:r>
          </a:p>
        </p:txBody>
      </p:sp>
      <p:pic>
        <p:nvPicPr>
          <p:cNvPr id="6" name="Content Placeholder 5">
            <a:extLst>
              <a:ext uri="{FF2B5EF4-FFF2-40B4-BE49-F238E27FC236}">
                <a16:creationId xmlns:a16="http://schemas.microsoft.com/office/drawing/2014/main" id="{C5869654-C02A-A747-6543-29C84BBAF5EC}"/>
              </a:ext>
            </a:extLst>
          </p:cNvPr>
          <p:cNvPicPr>
            <a:picLocks noGrp="1" noChangeAspect="1"/>
          </p:cNvPicPr>
          <p:nvPr>
            <p:ph sz="half" idx="1"/>
          </p:nvPr>
        </p:nvPicPr>
        <p:blipFill rotWithShape="1">
          <a:blip r:embed="rId2"/>
          <a:srcRect b="2910"/>
          <a:stretch/>
        </p:blipFill>
        <p:spPr>
          <a:xfrm>
            <a:off x="7040145" y="1609797"/>
            <a:ext cx="4604668" cy="4531423"/>
          </a:xfrm>
        </p:spPr>
      </p:pic>
      <p:sp>
        <p:nvSpPr>
          <p:cNvPr id="4" name="Content Placeholder 3">
            <a:extLst>
              <a:ext uri="{FF2B5EF4-FFF2-40B4-BE49-F238E27FC236}">
                <a16:creationId xmlns:a16="http://schemas.microsoft.com/office/drawing/2014/main" id="{2003C130-23CF-28CA-297F-22EDDF23505B}"/>
              </a:ext>
            </a:extLst>
          </p:cNvPr>
          <p:cNvSpPr>
            <a:spLocks noGrp="1"/>
          </p:cNvSpPr>
          <p:nvPr>
            <p:ph sz="half" idx="2"/>
          </p:nvPr>
        </p:nvSpPr>
        <p:spPr>
          <a:xfrm>
            <a:off x="838201" y="1767753"/>
            <a:ext cx="6201944" cy="3589992"/>
          </a:xfrm>
        </p:spPr>
        <p:txBody>
          <a:bodyPr>
            <a:normAutofit lnSpcReduction="10000"/>
          </a:bodyPr>
          <a:lstStyle/>
          <a:p>
            <a:pPr marL="0" indent="0">
              <a:buNone/>
            </a:pPr>
            <a:r>
              <a:rPr lang="en-GB" sz="2000" dirty="0"/>
              <a:t>Starting </a:t>
            </a:r>
            <a:r>
              <a:rPr lang="en-GB" sz="2000" b="1" dirty="0" err="1"/>
              <a:t>GridSearchCV</a:t>
            </a:r>
            <a:r>
              <a:rPr lang="en-GB" sz="2000" b="1" dirty="0"/>
              <a:t> </a:t>
            </a:r>
            <a:r>
              <a:rPr lang="en-GB" sz="2000" dirty="0"/>
              <a:t>parameters:</a:t>
            </a:r>
          </a:p>
          <a:p>
            <a:pPr marL="0" indent="0">
              <a:buNone/>
            </a:pPr>
            <a:r>
              <a:rPr lang="en-GB" sz="1200" dirty="0"/>
              <a:t>	 </a:t>
            </a:r>
            <a:r>
              <a:rPr lang="en-GB" sz="1200" dirty="0">
                <a:latin typeface="Consolas" panose="020B0609020204030204" pitchFamily="49" charset="0"/>
              </a:rPr>
              <a:t>'criterion’: [“</a:t>
            </a:r>
            <a:r>
              <a:rPr lang="en-GB" sz="1200" dirty="0" err="1">
                <a:latin typeface="Consolas" panose="020B0609020204030204" pitchFamily="49" charset="0"/>
              </a:rPr>
              <a:t>gini</a:t>
            </a:r>
            <a:r>
              <a:rPr lang="en-GB" sz="1200" dirty="0">
                <a:latin typeface="Consolas" panose="020B0609020204030204" pitchFamily="49" charset="0"/>
              </a:rPr>
              <a:t>”,”</a:t>
            </a:r>
            <a:r>
              <a:rPr lang="en-GB" sz="1200" dirty="0" err="1">
                <a:latin typeface="Consolas" panose="020B0609020204030204" pitchFamily="49" charset="0"/>
              </a:rPr>
              <a:t>entropy”,”log</a:t>
            </a:r>
            <a:r>
              <a:rPr lang="en-GB" sz="1200" dirty="0">
                <a:latin typeface="Consolas" panose="020B0609020204030204" pitchFamily="49" charset="0"/>
              </a:rPr>
              <a:t>-loss”]</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max_depth</a:t>
            </a:r>
            <a:r>
              <a:rPr lang="en-GB" sz="1200" dirty="0">
                <a:latin typeface="Consolas" panose="020B0609020204030204" pitchFamily="49" charset="0"/>
              </a:rPr>
              <a:t>': [None,20,50,80],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max_features</a:t>
            </a:r>
            <a:r>
              <a:rPr lang="en-GB" sz="1200" dirty="0">
                <a:latin typeface="Consolas" panose="020B0609020204030204" pitchFamily="49" charset="0"/>
              </a:rPr>
              <a:t>': [None,20,40],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min_samples_leaf</a:t>
            </a:r>
            <a:r>
              <a:rPr lang="en-GB" sz="1200" dirty="0">
                <a:latin typeface="Consolas" panose="020B0609020204030204" pitchFamily="49" charset="0"/>
              </a:rPr>
              <a:t>': [1,50,100],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min_samples_split</a:t>
            </a:r>
            <a:r>
              <a:rPr lang="en-GB" sz="1200" dirty="0">
                <a:latin typeface="Consolas" panose="020B0609020204030204" pitchFamily="49" charset="0"/>
              </a:rPr>
              <a:t>': [2,50,100],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ccp_alpha</a:t>
            </a:r>
            <a:r>
              <a:rPr lang="en-GB" sz="1200" dirty="0">
                <a:latin typeface="Consolas" panose="020B0609020204030204" pitchFamily="49" charset="0"/>
              </a:rPr>
              <a:t>':[8e-05,6.87450097e-05,2.81961954e-05]</a:t>
            </a:r>
          </a:p>
          <a:p>
            <a:pPr marL="0" indent="0">
              <a:buNone/>
            </a:pPr>
            <a:r>
              <a:rPr lang="en-GB" sz="2000" dirty="0"/>
              <a:t>Based on the results subsequent grid searches with smaller intervals between values have been performed to fine-grain the parameter values </a:t>
            </a:r>
          </a:p>
          <a:p>
            <a:pPr marL="0" indent="0">
              <a:buNone/>
            </a:pPr>
            <a:r>
              <a:rPr lang="en-GB" sz="2000" dirty="0"/>
              <a:t>Model with best performance (with default values </a:t>
            </a:r>
            <a:r>
              <a:rPr lang="en-GB" sz="2000" dirty="0" err="1"/>
              <a:t>max_depth</a:t>
            </a:r>
            <a:r>
              <a:rPr lang="en-GB" sz="2000" dirty="0"/>
              <a:t>= None and criterion=“</a:t>
            </a:r>
            <a:r>
              <a:rPr lang="en-GB" sz="2000" dirty="0" err="1"/>
              <a:t>gini</a:t>
            </a:r>
            <a:r>
              <a:rPr lang="en-GB" sz="2000" dirty="0"/>
              <a:t>”):</a:t>
            </a:r>
          </a:p>
          <a:p>
            <a:pPr marL="0" indent="0">
              <a:buNone/>
            </a:pPr>
            <a:endParaRPr lang="en-GB" dirty="0"/>
          </a:p>
          <a:p>
            <a:pPr marL="0" indent="0">
              <a:buNone/>
            </a:pPr>
            <a:endParaRPr lang="en-GB" dirty="0"/>
          </a:p>
          <a:p>
            <a:endParaRPr lang="en-GB" dirty="0"/>
          </a:p>
          <a:p>
            <a:endParaRPr lang="en-GB" dirty="0"/>
          </a:p>
        </p:txBody>
      </p:sp>
      <p:pic>
        <p:nvPicPr>
          <p:cNvPr id="10" name="Picture 9">
            <a:extLst>
              <a:ext uri="{FF2B5EF4-FFF2-40B4-BE49-F238E27FC236}">
                <a16:creationId xmlns:a16="http://schemas.microsoft.com/office/drawing/2014/main" id="{972ED1BA-BB22-189F-51F6-526B7B847CE8}"/>
              </a:ext>
            </a:extLst>
          </p:cNvPr>
          <p:cNvPicPr>
            <a:picLocks noChangeAspect="1"/>
          </p:cNvPicPr>
          <p:nvPr/>
        </p:nvPicPr>
        <p:blipFill>
          <a:blip r:embed="rId3"/>
          <a:stretch>
            <a:fillRect/>
          </a:stretch>
        </p:blipFill>
        <p:spPr>
          <a:xfrm>
            <a:off x="1018750" y="5434810"/>
            <a:ext cx="5743790" cy="706410"/>
          </a:xfrm>
          <a:prstGeom prst="rect">
            <a:avLst/>
          </a:prstGeom>
        </p:spPr>
      </p:pic>
    </p:spTree>
    <p:extLst>
      <p:ext uri="{BB962C8B-B14F-4D97-AF65-F5344CB8AC3E}">
        <p14:creationId xmlns:p14="http://schemas.microsoft.com/office/powerpoint/2010/main" val="3478919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9D1A23-08C9-07BE-77D5-E185B87A1AE1}"/>
              </a:ext>
            </a:extLst>
          </p:cNvPr>
          <p:cNvSpPr>
            <a:spLocks noGrp="1"/>
          </p:cNvSpPr>
          <p:nvPr>
            <p:ph type="title"/>
          </p:nvPr>
        </p:nvSpPr>
        <p:spPr/>
        <p:txBody>
          <a:bodyPr/>
          <a:lstStyle/>
          <a:p>
            <a:r>
              <a:rPr lang="de-DE" dirty="0"/>
              <a:t>KNN: </a:t>
            </a:r>
            <a:r>
              <a:rPr lang="de-DE" dirty="0" err="1"/>
              <a:t>Overfitting</a:t>
            </a:r>
            <a:r>
              <a:rPr lang="de-DE" dirty="0"/>
              <a:t>/</a:t>
            </a:r>
            <a:r>
              <a:rPr lang="de-DE" dirty="0" err="1"/>
              <a:t>Underfitting</a:t>
            </a:r>
            <a:endParaRPr lang="de-DE" dirty="0"/>
          </a:p>
        </p:txBody>
      </p:sp>
      <p:sp>
        <p:nvSpPr>
          <p:cNvPr id="4" name="Inhaltsplatzhalter 3">
            <a:extLst>
              <a:ext uri="{FF2B5EF4-FFF2-40B4-BE49-F238E27FC236}">
                <a16:creationId xmlns:a16="http://schemas.microsoft.com/office/drawing/2014/main" id="{846F905F-079D-3BCA-32F5-5F646C502B88}"/>
              </a:ext>
            </a:extLst>
          </p:cNvPr>
          <p:cNvSpPr>
            <a:spLocks noGrp="1"/>
          </p:cNvSpPr>
          <p:nvPr>
            <p:ph sz="half" idx="2"/>
          </p:nvPr>
        </p:nvSpPr>
        <p:spPr>
          <a:xfrm>
            <a:off x="5779008" y="1825625"/>
            <a:ext cx="5574792" cy="4351338"/>
          </a:xfrm>
        </p:spPr>
        <p:txBody>
          <a:bodyPr>
            <a:normAutofit fontScale="77500" lnSpcReduction="20000"/>
          </a:bodyPr>
          <a:lstStyle/>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Plot showing the effect the number of neighbours has on the F1-score, the other parameters of KNN were fixed in this experiment as they don’t really contribute to overfitting</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For very low k (1,2) we observe a rather bad score</a:t>
            </a:r>
            <a:r>
              <a:rPr lang="en-GB" sz="1800" kern="100" dirty="0">
                <a:effectLst/>
                <a:latin typeface="Calibri" panose="020F0502020204030204" pitchFamily="34" charset="0"/>
                <a:ea typeface="Calibri" panose="020F0502020204030204" pitchFamily="34" charset="0"/>
                <a:cs typeface="Arial" panose="020B0604020202020204" pitchFamily="34" charset="0"/>
              </a:rPr>
              <a:t>, as the model doesn’t generalize </a:t>
            </a:r>
            <a:r>
              <a:rPr lang="en-GB" sz="1800" kern="100" dirty="0">
                <a:latin typeface="Calibri" panose="020F0502020204030204" pitchFamily="34" charset="0"/>
                <a:ea typeface="Calibri" panose="020F0502020204030204" pitchFamily="34" charset="0"/>
                <a:cs typeface="Arial" panose="020B0604020202020204" pitchFamily="34" charset="0"/>
              </a:rPr>
              <a:t>well</a:t>
            </a:r>
            <a:r>
              <a:rPr lang="en-GB" sz="1800" kern="100" dirty="0">
                <a:effectLst/>
                <a:latin typeface="Calibri" panose="020F0502020204030204" pitchFamily="34" charset="0"/>
                <a:ea typeface="Calibri" panose="020F0502020204030204" pitchFamily="34" charset="0"/>
                <a:cs typeface="Arial" panose="020B0604020202020204" pitchFamily="34" charset="0"/>
              </a:rPr>
              <a:t>(=overfitting)</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Arial" panose="020B0604020202020204" pitchFamily="34" charset="0"/>
              </a:rPr>
              <a:t>For growing k up to about 5-8, we observe a increase of test-score, meaning that the model generalizes better</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For larger k, test-score is going down, due to the fact that the model generalizes to strongly and can’t model smaller differences (=underfitting)</a:t>
            </a: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The reason for the train-score always being one in this plot is the parameter ‘weights’ which was set to distance for this experiment. With this setting the points are weighted by their distance to the point to classify and as we classify also training samples here we always have a point that is ‘infinitely’ close, which results in a high weight for this sample and so the classification nearly only depends on this, resulting in a perfect classification</a:t>
            </a:r>
          </a:p>
          <a:p>
            <a:pPr marL="34290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dirty="0"/>
          </a:p>
        </p:txBody>
      </p:sp>
      <p:pic>
        <p:nvPicPr>
          <p:cNvPr id="3" name="Inhaltsplatzhalter 6">
            <a:extLst>
              <a:ext uri="{FF2B5EF4-FFF2-40B4-BE49-F238E27FC236}">
                <a16:creationId xmlns:a16="http://schemas.microsoft.com/office/drawing/2014/main" id="{42589693-AE85-80CE-5031-8E17BB91698F}"/>
              </a:ext>
            </a:extLst>
          </p:cNvPr>
          <p:cNvPicPr>
            <a:picLocks noGrp="1" noChangeAspect="1"/>
          </p:cNvPicPr>
          <p:nvPr>
            <p:ph sz="half" idx="1"/>
          </p:nvPr>
        </p:nvPicPr>
        <p:blipFill>
          <a:blip r:embed="rId2"/>
          <a:stretch>
            <a:fillRect/>
          </a:stretch>
        </p:blipFill>
        <p:spPr>
          <a:xfrm>
            <a:off x="678992" y="2104067"/>
            <a:ext cx="4744112" cy="3258005"/>
          </a:xfrm>
        </p:spPr>
      </p:pic>
    </p:spTree>
    <p:extLst>
      <p:ext uri="{BB962C8B-B14F-4D97-AF65-F5344CB8AC3E}">
        <p14:creationId xmlns:p14="http://schemas.microsoft.com/office/powerpoint/2010/main" val="1276913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8037CC-B08A-363F-4884-0A66AE35D302}"/>
              </a:ext>
            </a:extLst>
          </p:cNvPr>
          <p:cNvSpPr>
            <a:spLocks noGrp="1"/>
          </p:cNvSpPr>
          <p:nvPr>
            <p:ph type="title"/>
          </p:nvPr>
        </p:nvSpPr>
        <p:spPr/>
        <p:txBody>
          <a:bodyPr/>
          <a:lstStyle/>
          <a:p>
            <a:r>
              <a:rPr lang="en-GB" dirty="0"/>
              <a:t>KNN: Parameter Search / best parameters (1)</a:t>
            </a:r>
          </a:p>
        </p:txBody>
      </p:sp>
      <p:sp>
        <p:nvSpPr>
          <p:cNvPr id="3" name="Inhaltsplatzhalter 2">
            <a:extLst>
              <a:ext uri="{FF2B5EF4-FFF2-40B4-BE49-F238E27FC236}">
                <a16:creationId xmlns:a16="http://schemas.microsoft.com/office/drawing/2014/main" id="{EE355703-50C6-E35D-362A-E1CE98C10D53}"/>
              </a:ext>
            </a:extLst>
          </p:cNvPr>
          <p:cNvSpPr>
            <a:spLocks noGrp="1"/>
          </p:cNvSpPr>
          <p:nvPr>
            <p:ph sz="half" idx="1"/>
          </p:nvPr>
        </p:nvSpPr>
        <p:spPr>
          <a:xfrm>
            <a:off x="838200" y="1825625"/>
            <a:ext cx="10515600" cy="4351338"/>
          </a:xfrm>
        </p:spPr>
        <p:txBody>
          <a:bodyPr>
            <a:normAutofit/>
          </a:bodyPr>
          <a:lstStyle/>
          <a:p>
            <a:r>
              <a:rPr lang="en-GB" sz="2400" dirty="0"/>
              <a:t>Number of features:</a:t>
            </a:r>
          </a:p>
          <a:p>
            <a:pPr lvl="1"/>
            <a:r>
              <a:rPr lang="en-GB" sz="2000" dirty="0"/>
              <a:t>Several different numbers of features were tried </a:t>
            </a:r>
          </a:p>
          <a:p>
            <a:pPr lvl="1"/>
            <a:r>
              <a:rPr lang="en-GB" sz="2000" dirty="0"/>
              <a:t>For 50 features the performance was already rather good</a:t>
            </a:r>
          </a:p>
          <a:p>
            <a:pPr lvl="1"/>
            <a:r>
              <a:rPr lang="en-GB" sz="2000" dirty="0"/>
              <a:t>Using more features only increased the performance by a bit but heavily increased the training and prediction time</a:t>
            </a:r>
          </a:p>
          <a:p>
            <a:r>
              <a:rPr lang="en-GB" sz="2400" dirty="0"/>
              <a:t>For “number of neighbours”, “weights” and “algorithm” a Randomized Search was performed to roughly find the best combination of parameters and then a Grid Search was used to find the final best parameters</a:t>
            </a:r>
          </a:p>
        </p:txBody>
      </p:sp>
    </p:spTree>
    <p:extLst>
      <p:ext uri="{BB962C8B-B14F-4D97-AF65-F5344CB8AC3E}">
        <p14:creationId xmlns:p14="http://schemas.microsoft.com/office/powerpoint/2010/main" val="596370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A55654-C912-2FF1-58D0-B46AB6D36041}"/>
              </a:ext>
            </a:extLst>
          </p:cNvPr>
          <p:cNvSpPr>
            <a:spLocks noGrp="1"/>
          </p:cNvSpPr>
          <p:nvPr>
            <p:ph type="title"/>
          </p:nvPr>
        </p:nvSpPr>
        <p:spPr/>
        <p:txBody>
          <a:bodyPr/>
          <a:lstStyle/>
          <a:p>
            <a:r>
              <a:rPr lang="en-GB" dirty="0"/>
              <a:t>KNN: Parameter Search / best parameters (2)</a:t>
            </a:r>
          </a:p>
        </p:txBody>
      </p:sp>
      <p:sp>
        <p:nvSpPr>
          <p:cNvPr id="3" name="Inhaltsplatzhalter 2">
            <a:extLst>
              <a:ext uri="{FF2B5EF4-FFF2-40B4-BE49-F238E27FC236}">
                <a16:creationId xmlns:a16="http://schemas.microsoft.com/office/drawing/2014/main" id="{9D44BF15-FD9D-6978-0704-291A54BCFDBF}"/>
              </a:ext>
            </a:extLst>
          </p:cNvPr>
          <p:cNvSpPr>
            <a:spLocks noGrp="1"/>
          </p:cNvSpPr>
          <p:nvPr>
            <p:ph idx="1"/>
          </p:nvPr>
        </p:nvSpPr>
        <p:spPr/>
        <p:txBody>
          <a:bodyPr>
            <a:normAutofit/>
          </a:bodyPr>
          <a:lstStyle/>
          <a:p>
            <a:r>
              <a:rPr lang="en-GB" sz="2400" dirty="0"/>
              <a:t>Options for Randomized Search:</a:t>
            </a:r>
          </a:p>
          <a:p>
            <a:pPr lvl="1"/>
            <a:r>
              <a:rPr lang="en-GB" sz="2000" dirty="0"/>
              <a:t>Number of neighbours: [2, 5, 10, 12, 16,18]</a:t>
            </a:r>
          </a:p>
          <a:p>
            <a:pPr lvl="1"/>
            <a:r>
              <a:rPr lang="en-GB" sz="2000" dirty="0"/>
              <a:t>Weights: [uniform, distance]</a:t>
            </a:r>
          </a:p>
          <a:p>
            <a:pPr lvl="1"/>
            <a:r>
              <a:rPr lang="en-GB" sz="2000" dirty="0"/>
              <a:t>Algorithm: [auto, ball tree, </a:t>
            </a:r>
            <a:r>
              <a:rPr lang="en-GB" sz="2000" dirty="0" err="1"/>
              <a:t>kd</a:t>
            </a:r>
            <a:r>
              <a:rPr lang="en-GB" sz="2000" dirty="0"/>
              <a:t> tree, brute]</a:t>
            </a:r>
          </a:p>
          <a:p>
            <a:r>
              <a:rPr lang="en-GB" sz="2400" dirty="0"/>
              <a:t>From this one could observe that 10/12 neighbours, distance for weights and ball tree or brute as the algorithm performed the best</a:t>
            </a:r>
          </a:p>
          <a:p>
            <a:r>
              <a:rPr lang="en-GB" sz="2400" dirty="0"/>
              <a:t>Therefore a Grid-search with the following parameters was performed:</a:t>
            </a:r>
          </a:p>
          <a:p>
            <a:pPr lvl="1"/>
            <a:r>
              <a:rPr lang="en-GB" sz="2000" dirty="0"/>
              <a:t>Number of neighbours: [10, 11, 12]</a:t>
            </a:r>
          </a:p>
          <a:p>
            <a:pPr lvl="1"/>
            <a:r>
              <a:rPr lang="en-GB" sz="2000" dirty="0"/>
              <a:t>Weights: [distance]</a:t>
            </a:r>
          </a:p>
          <a:p>
            <a:pPr lvl="1"/>
            <a:r>
              <a:rPr lang="en-GB" sz="2000" dirty="0"/>
              <a:t>Algorithm: [ball tree, brute]</a:t>
            </a:r>
          </a:p>
          <a:p>
            <a:r>
              <a:rPr lang="en-GB" sz="2400" dirty="0"/>
              <a:t>Resulting best parameters: “10”, “distance” and “brute”</a:t>
            </a:r>
          </a:p>
        </p:txBody>
      </p:sp>
    </p:spTree>
    <p:extLst>
      <p:ext uri="{BB962C8B-B14F-4D97-AF65-F5344CB8AC3E}">
        <p14:creationId xmlns:p14="http://schemas.microsoft.com/office/powerpoint/2010/main" val="2636019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E05852-19AE-038D-0D95-68153D3D5FDF}"/>
              </a:ext>
            </a:extLst>
          </p:cNvPr>
          <p:cNvSpPr>
            <a:spLocks noGrp="1"/>
          </p:cNvSpPr>
          <p:nvPr>
            <p:ph type="title"/>
          </p:nvPr>
        </p:nvSpPr>
        <p:spPr/>
        <p:txBody>
          <a:bodyPr/>
          <a:lstStyle/>
          <a:p>
            <a:r>
              <a:rPr lang="en-GB" dirty="0"/>
              <a:t>KNN: Results </a:t>
            </a:r>
          </a:p>
        </p:txBody>
      </p:sp>
      <p:sp>
        <p:nvSpPr>
          <p:cNvPr id="4" name="Inhaltsplatzhalter 3">
            <a:extLst>
              <a:ext uri="{FF2B5EF4-FFF2-40B4-BE49-F238E27FC236}">
                <a16:creationId xmlns:a16="http://schemas.microsoft.com/office/drawing/2014/main" id="{9C19452B-4E59-C18A-650B-6DA66E982236}"/>
              </a:ext>
            </a:extLst>
          </p:cNvPr>
          <p:cNvSpPr>
            <a:spLocks noGrp="1"/>
          </p:cNvSpPr>
          <p:nvPr>
            <p:ph sz="half" idx="2"/>
          </p:nvPr>
        </p:nvSpPr>
        <p:spPr/>
        <p:txBody>
          <a:bodyPr/>
          <a:lstStyle/>
          <a:p>
            <a:endParaRPr lang="en-GB" dirty="0"/>
          </a:p>
        </p:txBody>
      </p:sp>
      <p:pic>
        <p:nvPicPr>
          <p:cNvPr id="10" name="Inhaltsplatzhalter 9">
            <a:extLst>
              <a:ext uri="{FF2B5EF4-FFF2-40B4-BE49-F238E27FC236}">
                <a16:creationId xmlns:a16="http://schemas.microsoft.com/office/drawing/2014/main" id="{65039FBE-EA6F-58D3-D855-38A769EE7FA2}"/>
              </a:ext>
            </a:extLst>
          </p:cNvPr>
          <p:cNvPicPr>
            <a:picLocks noGrp="1" noChangeAspect="1"/>
          </p:cNvPicPr>
          <p:nvPr>
            <p:ph sz="half" idx="1"/>
          </p:nvPr>
        </p:nvPicPr>
        <p:blipFill>
          <a:blip r:embed="rId2"/>
          <a:stretch>
            <a:fillRect/>
          </a:stretch>
        </p:blipFill>
        <p:spPr>
          <a:xfrm>
            <a:off x="1435806" y="1825625"/>
            <a:ext cx="3986387" cy="4351338"/>
          </a:xfrm>
        </p:spPr>
      </p:pic>
    </p:spTree>
    <p:extLst>
      <p:ext uri="{BB962C8B-B14F-4D97-AF65-F5344CB8AC3E}">
        <p14:creationId xmlns:p14="http://schemas.microsoft.com/office/powerpoint/2010/main" val="4100155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E8120-415F-D3C4-4575-EB5825A2F0D4}"/>
              </a:ext>
            </a:extLst>
          </p:cNvPr>
          <p:cNvSpPr>
            <a:spLocks noGrp="1"/>
          </p:cNvSpPr>
          <p:nvPr>
            <p:ph type="title"/>
          </p:nvPr>
        </p:nvSpPr>
        <p:spPr>
          <a:xfrm>
            <a:off x="838200" y="0"/>
            <a:ext cx="10515600" cy="1325563"/>
          </a:xfrm>
        </p:spPr>
        <p:txBody>
          <a:bodyPr/>
          <a:lstStyle/>
          <a:p>
            <a:r>
              <a:rPr lang="de-DE" dirty="0"/>
              <a:t>Random forest: Overfitting/Underfitting</a:t>
            </a:r>
          </a:p>
        </p:txBody>
      </p:sp>
      <p:sp>
        <p:nvSpPr>
          <p:cNvPr id="4" name="Content Placeholder 3">
            <a:extLst>
              <a:ext uri="{FF2B5EF4-FFF2-40B4-BE49-F238E27FC236}">
                <a16:creationId xmlns:a16="http://schemas.microsoft.com/office/drawing/2014/main" id="{DB417A8C-684E-F866-2090-5BCBD83D5503}"/>
              </a:ext>
            </a:extLst>
          </p:cNvPr>
          <p:cNvSpPr>
            <a:spLocks noGrp="1"/>
          </p:cNvSpPr>
          <p:nvPr>
            <p:ph sz="half" idx="2"/>
          </p:nvPr>
        </p:nvSpPr>
        <p:spPr>
          <a:xfrm>
            <a:off x="7943849" y="1325563"/>
            <a:ext cx="4057637" cy="5246153"/>
          </a:xfrm>
        </p:spPr>
        <p:txBody>
          <a:bodyPr>
            <a:normAutofit fontScale="92500" lnSpcReduction="10000"/>
          </a:bodyPr>
          <a:lstStyle/>
          <a:p>
            <a:r>
              <a:rPr lang="de-DE" dirty="0"/>
              <a:t>The plots show all different parameter combinations from the grid:</a:t>
            </a:r>
          </a:p>
          <a:p>
            <a:pPr lvl="1"/>
            <a:r>
              <a:rPr lang="de-DE" sz="2000" dirty="0"/>
              <a:t>Number of estimators: [1,5,20,100]</a:t>
            </a:r>
          </a:p>
          <a:p>
            <a:pPr lvl="1"/>
            <a:r>
              <a:rPr lang="de-DE" sz="2000" dirty="0"/>
              <a:t>max depth: [2, 5, 10, None]</a:t>
            </a:r>
          </a:p>
          <a:p>
            <a:pPr lvl="1"/>
            <a:r>
              <a:rPr lang="de-DE" sz="2000" dirty="0"/>
              <a:t>min samples per leaf: [1, 2, 4]</a:t>
            </a:r>
          </a:p>
          <a:p>
            <a:pPr marL="457200" lvl="1" indent="0">
              <a:buNone/>
            </a:pPr>
            <a:endParaRPr lang="de-DE" dirty="0"/>
          </a:p>
          <a:p>
            <a:pPr marL="457200" lvl="1" indent="0">
              <a:buNone/>
            </a:pPr>
            <a:endParaRPr lang="de-DE" dirty="0"/>
          </a:p>
          <a:p>
            <a:r>
              <a:rPr lang="de-DE" dirty="0"/>
              <a:t>As expected, overfitting is not really a problem for random forests and only occurs when using a small number of trees with high depth</a:t>
            </a:r>
          </a:p>
          <a:p>
            <a:endParaRPr lang="de-DE" dirty="0"/>
          </a:p>
          <a:p>
            <a:endParaRPr lang="de-DE" dirty="0"/>
          </a:p>
        </p:txBody>
      </p:sp>
      <p:pic>
        <p:nvPicPr>
          <p:cNvPr id="9" name="Content Placeholder 8">
            <a:extLst>
              <a:ext uri="{FF2B5EF4-FFF2-40B4-BE49-F238E27FC236}">
                <a16:creationId xmlns:a16="http://schemas.microsoft.com/office/drawing/2014/main" id="{F0BD0C1E-C150-CF0B-0B3D-FA2BA623A5F6}"/>
              </a:ext>
            </a:extLst>
          </p:cNvPr>
          <p:cNvPicPr>
            <a:picLocks noGrp="1" noChangeAspect="1"/>
          </p:cNvPicPr>
          <p:nvPr>
            <p:ph sz="half" idx="1"/>
          </p:nvPr>
        </p:nvPicPr>
        <p:blipFill>
          <a:blip r:embed="rId2"/>
          <a:stretch>
            <a:fillRect/>
          </a:stretch>
        </p:blipFill>
        <p:spPr>
          <a:xfrm>
            <a:off x="-1" y="1247686"/>
            <a:ext cx="7949289" cy="5610313"/>
          </a:xfrm>
        </p:spPr>
      </p:pic>
    </p:spTree>
    <p:extLst>
      <p:ext uri="{BB962C8B-B14F-4D97-AF65-F5344CB8AC3E}">
        <p14:creationId xmlns:p14="http://schemas.microsoft.com/office/powerpoint/2010/main" val="3989929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601F-4905-6CDD-1A66-7FDBF56B7D8B}"/>
              </a:ext>
            </a:extLst>
          </p:cNvPr>
          <p:cNvSpPr>
            <a:spLocks noGrp="1"/>
          </p:cNvSpPr>
          <p:nvPr>
            <p:ph type="title"/>
          </p:nvPr>
        </p:nvSpPr>
        <p:spPr/>
        <p:txBody>
          <a:bodyPr/>
          <a:lstStyle/>
          <a:p>
            <a:r>
              <a:rPr lang="en-GB" dirty="0"/>
              <a:t>Random forests: Parameter Search / best parameters</a:t>
            </a:r>
            <a:endParaRPr lang="de-DE" dirty="0"/>
          </a:p>
        </p:txBody>
      </p:sp>
      <p:sp>
        <p:nvSpPr>
          <p:cNvPr id="3" name="Content Placeholder 2">
            <a:extLst>
              <a:ext uri="{FF2B5EF4-FFF2-40B4-BE49-F238E27FC236}">
                <a16:creationId xmlns:a16="http://schemas.microsoft.com/office/drawing/2014/main" id="{7A752191-1904-EB61-2C59-3C375F5901D6}"/>
              </a:ext>
            </a:extLst>
          </p:cNvPr>
          <p:cNvSpPr>
            <a:spLocks noGrp="1"/>
          </p:cNvSpPr>
          <p:nvPr>
            <p:ph sz="half" idx="1"/>
          </p:nvPr>
        </p:nvSpPr>
        <p:spPr>
          <a:xfrm>
            <a:off x="838200" y="2495579"/>
            <a:ext cx="5257800" cy="3997296"/>
          </a:xfrm>
        </p:spPr>
        <p:txBody>
          <a:bodyPr>
            <a:normAutofit fontScale="85000" lnSpcReduction="20000"/>
          </a:bodyPr>
          <a:lstStyle/>
          <a:p>
            <a:r>
              <a:rPr lang="en-GB" dirty="0"/>
              <a:t>First a randomized search was performed to narrow down parameter options for grid search </a:t>
            </a:r>
          </a:p>
          <a:p>
            <a:r>
              <a:rPr lang="en-GB" dirty="0"/>
              <a:t>Parameters for randomized search:</a:t>
            </a:r>
          </a:p>
          <a:p>
            <a:pPr lvl="1"/>
            <a:r>
              <a:rPr lang="en-GB" dirty="0"/>
              <a:t>'</a:t>
            </a:r>
            <a:r>
              <a:rPr lang="en-GB" dirty="0" err="1"/>
              <a:t>n_estimators</a:t>
            </a:r>
            <a:r>
              <a:rPr lang="en-GB" dirty="0"/>
              <a:t>': [1, 2, 10, 100, 200, 300, 400],</a:t>
            </a:r>
          </a:p>
          <a:p>
            <a:pPr lvl="1"/>
            <a:r>
              <a:rPr lang="en-GB" dirty="0"/>
              <a:t> 'criterion': ['</a:t>
            </a:r>
            <a:r>
              <a:rPr lang="en-GB" dirty="0" err="1"/>
              <a:t>gini</a:t>
            </a:r>
            <a:r>
              <a:rPr lang="en-GB" dirty="0"/>
              <a:t>', 'entropy', '</a:t>
            </a:r>
            <a:r>
              <a:rPr lang="en-GB" dirty="0" err="1"/>
              <a:t>log_loss</a:t>
            </a:r>
            <a:r>
              <a:rPr lang="en-GB" dirty="0"/>
              <a:t>'],</a:t>
            </a:r>
          </a:p>
          <a:p>
            <a:pPr lvl="1"/>
            <a:r>
              <a:rPr lang="en-GB" dirty="0"/>
              <a:t> '</a:t>
            </a:r>
            <a:r>
              <a:rPr lang="en-GB" dirty="0" err="1"/>
              <a:t>max_features</a:t>
            </a:r>
            <a:r>
              <a:rPr lang="en-GB" dirty="0"/>
              <a:t>': ['log2', 'sqrt'],</a:t>
            </a:r>
          </a:p>
          <a:p>
            <a:pPr lvl="1"/>
            <a:r>
              <a:rPr lang="en-GB" dirty="0"/>
              <a:t> '</a:t>
            </a:r>
            <a:r>
              <a:rPr lang="en-GB" dirty="0" err="1"/>
              <a:t>max_depth</a:t>
            </a:r>
            <a:r>
              <a:rPr lang="en-GB" dirty="0"/>
              <a:t>': [1, 10, 40, 60, 80, 110, None],</a:t>
            </a:r>
          </a:p>
          <a:p>
            <a:pPr lvl="1"/>
            <a:r>
              <a:rPr lang="en-GB" dirty="0"/>
              <a:t> '</a:t>
            </a:r>
            <a:r>
              <a:rPr lang="en-GB" dirty="0" err="1"/>
              <a:t>min_samples_split</a:t>
            </a:r>
            <a:r>
              <a:rPr lang="en-GB" dirty="0"/>
              <a:t>': [2, 3, 5, 8, 10, 15],</a:t>
            </a:r>
          </a:p>
          <a:p>
            <a:pPr lvl="1"/>
            <a:r>
              <a:rPr lang="en-GB" dirty="0"/>
              <a:t> '</a:t>
            </a:r>
            <a:r>
              <a:rPr lang="en-GB" dirty="0" err="1"/>
              <a:t>min_samples_leaf</a:t>
            </a:r>
            <a:r>
              <a:rPr lang="en-GB" dirty="0"/>
              <a:t>': [1, 2, 4, 10],</a:t>
            </a:r>
          </a:p>
          <a:p>
            <a:pPr lvl="1"/>
            <a:r>
              <a:rPr lang="en-GB" dirty="0"/>
              <a:t> 'bootstrap': [True, False]</a:t>
            </a:r>
          </a:p>
        </p:txBody>
      </p:sp>
      <p:sp>
        <p:nvSpPr>
          <p:cNvPr id="6" name="Content Placeholder 2">
            <a:extLst>
              <a:ext uri="{FF2B5EF4-FFF2-40B4-BE49-F238E27FC236}">
                <a16:creationId xmlns:a16="http://schemas.microsoft.com/office/drawing/2014/main" id="{CC7AED3F-B012-B086-CFA7-ADD74C6B5720}"/>
              </a:ext>
            </a:extLst>
          </p:cNvPr>
          <p:cNvSpPr txBox="1">
            <a:spLocks/>
          </p:cNvSpPr>
          <p:nvPr/>
        </p:nvSpPr>
        <p:spPr>
          <a:xfrm>
            <a:off x="6096000" y="2495579"/>
            <a:ext cx="5257800" cy="399729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600" dirty="0"/>
              <a:t>Then grid search was performed according to the outputs of randomized search to get fine-tuned parameters </a:t>
            </a:r>
          </a:p>
          <a:p>
            <a:r>
              <a:rPr lang="en-GB" dirty="0"/>
              <a:t>Parameters for grid search:</a:t>
            </a:r>
          </a:p>
          <a:p>
            <a:pPr lvl="1"/>
            <a:r>
              <a:rPr lang="en-GB" dirty="0"/>
              <a:t>'</a:t>
            </a:r>
            <a:r>
              <a:rPr lang="en-GB" dirty="0" err="1"/>
              <a:t>n_estimators</a:t>
            </a:r>
            <a:r>
              <a:rPr lang="en-GB" dirty="0"/>
              <a:t>': [200, 300, 400]</a:t>
            </a:r>
          </a:p>
          <a:p>
            <a:pPr lvl="1"/>
            <a:r>
              <a:rPr lang="en-GB" dirty="0"/>
              <a:t> 'criterion': ['entropy', '</a:t>
            </a:r>
            <a:r>
              <a:rPr lang="en-GB" dirty="0" err="1"/>
              <a:t>log_loss</a:t>
            </a:r>
            <a:r>
              <a:rPr lang="en-GB" dirty="0"/>
              <a:t>']</a:t>
            </a:r>
          </a:p>
          <a:p>
            <a:pPr lvl="1"/>
            <a:r>
              <a:rPr lang="en-GB" dirty="0"/>
              <a:t> '</a:t>
            </a:r>
            <a:r>
              <a:rPr lang="en-GB" dirty="0" err="1"/>
              <a:t>max_features</a:t>
            </a:r>
            <a:r>
              <a:rPr lang="en-GB" dirty="0"/>
              <a:t>': ['sqrt']</a:t>
            </a:r>
          </a:p>
          <a:p>
            <a:pPr lvl="1"/>
            <a:r>
              <a:rPr lang="en-GB" dirty="0"/>
              <a:t> '</a:t>
            </a:r>
            <a:r>
              <a:rPr lang="en-GB" dirty="0" err="1"/>
              <a:t>max_depth</a:t>
            </a:r>
            <a:r>
              <a:rPr lang="en-GB" dirty="0"/>
              <a:t>': [40, 60, 110, None]</a:t>
            </a:r>
          </a:p>
          <a:p>
            <a:pPr lvl="1"/>
            <a:r>
              <a:rPr lang="en-GB" dirty="0"/>
              <a:t> '</a:t>
            </a:r>
            <a:r>
              <a:rPr lang="en-GB" dirty="0" err="1"/>
              <a:t>min_samples_split</a:t>
            </a:r>
            <a:r>
              <a:rPr lang="en-GB" dirty="0"/>
              <a:t>': [2, 3, 5]</a:t>
            </a:r>
          </a:p>
          <a:p>
            <a:pPr lvl="1"/>
            <a:r>
              <a:rPr lang="en-GB" dirty="0"/>
              <a:t>'</a:t>
            </a:r>
            <a:r>
              <a:rPr lang="en-GB" dirty="0" err="1"/>
              <a:t>min_samples_leaf</a:t>
            </a:r>
            <a:r>
              <a:rPr lang="en-GB" dirty="0"/>
              <a:t>': [1, 2]</a:t>
            </a:r>
          </a:p>
          <a:p>
            <a:pPr lvl="1"/>
            <a:r>
              <a:rPr lang="en-GB" dirty="0"/>
              <a:t> 'bootstrap': [False]</a:t>
            </a:r>
            <a:endParaRPr lang="de-DE" dirty="0"/>
          </a:p>
        </p:txBody>
      </p:sp>
      <p:sp>
        <p:nvSpPr>
          <p:cNvPr id="7" name="Title 1">
            <a:extLst>
              <a:ext uri="{FF2B5EF4-FFF2-40B4-BE49-F238E27FC236}">
                <a16:creationId xmlns:a16="http://schemas.microsoft.com/office/drawing/2014/main" id="{CBA3124A-3784-6818-0592-D278D8631FA2}"/>
              </a:ext>
            </a:extLst>
          </p:cNvPr>
          <p:cNvSpPr txBox="1">
            <a:spLocks/>
          </p:cNvSpPr>
          <p:nvPr/>
        </p:nvSpPr>
        <p:spPr>
          <a:xfrm>
            <a:off x="838200" y="16567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8" name="Title 1">
            <a:extLst>
              <a:ext uri="{FF2B5EF4-FFF2-40B4-BE49-F238E27FC236}">
                <a16:creationId xmlns:a16="http://schemas.microsoft.com/office/drawing/2014/main" id="{25C43D95-209B-F20D-4F1C-1089609B3D33}"/>
              </a:ext>
            </a:extLst>
          </p:cNvPr>
          <p:cNvSpPr txBox="1">
            <a:spLocks/>
          </p:cNvSpPr>
          <p:nvPr/>
        </p:nvSpPr>
        <p:spPr>
          <a:xfrm>
            <a:off x="838200" y="1656710"/>
            <a:ext cx="10515600" cy="7534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200" dirty="0">
                <a:latin typeface="+mn-lt"/>
                <a:ea typeface="+mn-ea"/>
                <a:cs typeface="+mn-cs"/>
              </a:rPr>
              <a:t>Parameter search for “</a:t>
            </a:r>
            <a:r>
              <a:rPr lang="en-GB" sz="2200" dirty="0" err="1">
                <a:latin typeface="+mn-lt"/>
                <a:ea typeface="+mn-ea"/>
                <a:cs typeface="+mn-cs"/>
              </a:rPr>
              <a:t>n_estimators</a:t>
            </a:r>
            <a:r>
              <a:rPr lang="en-GB" sz="2200" dirty="0">
                <a:latin typeface="+mn-lt"/>
                <a:ea typeface="+mn-ea"/>
                <a:cs typeface="+mn-cs"/>
              </a:rPr>
              <a:t>”, “criterion”, “</a:t>
            </a:r>
            <a:r>
              <a:rPr lang="en-GB" sz="2200" dirty="0" err="1">
                <a:latin typeface="+mn-lt"/>
                <a:ea typeface="+mn-ea"/>
                <a:cs typeface="+mn-cs"/>
              </a:rPr>
              <a:t>max_features</a:t>
            </a:r>
            <a:r>
              <a:rPr lang="en-GB" sz="2200" dirty="0">
                <a:latin typeface="+mn-lt"/>
                <a:ea typeface="+mn-ea"/>
                <a:cs typeface="+mn-cs"/>
              </a:rPr>
              <a:t>”, “</a:t>
            </a:r>
            <a:r>
              <a:rPr lang="en-GB" sz="2200" dirty="0" err="1">
                <a:latin typeface="+mn-lt"/>
                <a:ea typeface="+mn-ea"/>
                <a:cs typeface="+mn-cs"/>
              </a:rPr>
              <a:t>max_depth</a:t>
            </a:r>
            <a:r>
              <a:rPr lang="en-GB" sz="2200" dirty="0">
                <a:latin typeface="+mn-lt"/>
                <a:ea typeface="+mn-ea"/>
                <a:cs typeface="+mn-cs"/>
              </a:rPr>
              <a:t>”, “</a:t>
            </a:r>
            <a:r>
              <a:rPr lang="en-GB" sz="2200" dirty="0" err="1">
                <a:latin typeface="+mn-lt"/>
                <a:ea typeface="+mn-ea"/>
                <a:cs typeface="+mn-cs"/>
              </a:rPr>
              <a:t>min_samples_split</a:t>
            </a:r>
            <a:r>
              <a:rPr lang="en-GB" sz="2200" dirty="0">
                <a:latin typeface="+mn-lt"/>
                <a:ea typeface="+mn-ea"/>
                <a:cs typeface="+mn-cs"/>
              </a:rPr>
              <a:t>”, “</a:t>
            </a:r>
            <a:r>
              <a:rPr lang="en-GB" sz="2200" dirty="0" err="1">
                <a:latin typeface="+mn-lt"/>
                <a:ea typeface="+mn-ea"/>
                <a:cs typeface="+mn-cs"/>
              </a:rPr>
              <a:t>min_samples_leaf</a:t>
            </a:r>
            <a:r>
              <a:rPr lang="en-GB" sz="2200" dirty="0">
                <a:latin typeface="+mn-lt"/>
                <a:ea typeface="+mn-ea"/>
                <a:cs typeface="+mn-cs"/>
              </a:rPr>
              <a:t>” and “bootstrap”</a:t>
            </a:r>
            <a:endParaRPr lang="de-DE" sz="2200" dirty="0">
              <a:latin typeface="+mn-lt"/>
              <a:ea typeface="+mn-ea"/>
              <a:cs typeface="+mn-cs"/>
            </a:endParaRPr>
          </a:p>
        </p:txBody>
      </p:sp>
    </p:spTree>
    <p:extLst>
      <p:ext uri="{BB962C8B-B14F-4D97-AF65-F5344CB8AC3E}">
        <p14:creationId xmlns:p14="http://schemas.microsoft.com/office/powerpoint/2010/main" val="1867919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AB55-991A-7587-43A3-F4271AC111EA}"/>
              </a:ext>
            </a:extLst>
          </p:cNvPr>
          <p:cNvSpPr>
            <a:spLocks noGrp="1"/>
          </p:cNvSpPr>
          <p:nvPr>
            <p:ph type="title"/>
          </p:nvPr>
        </p:nvSpPr>
        <p:spPr/>
        <p:txBody>
          <a:bodyPr/>
          <a:lstStyle/>
          <a:p>
            <a:r>
              <a:rPr lang="de-DE" dirty="0"/>
              <a:t>Random forests best</a:t>
            </a:r>
          </a:p>
        </p:txBody>
      </p:sp>
      <p:sp>
        <p:nvSpPr>
          <p:cNvPr id="4" name="Content Placeholder 3">
            <a:extLst>
              <a:ext uri="{FF2B5EF4-FFF2-40B4-BE49-F238E27FC236}">
                <a16:creationId xmlns:a16="http://schemas.microsoft.com/office/drawing/2014/main" id="{DB3B19A2-8B92-8552-4C14-9C86423D7741}"/>
              </a:ext>
            </a:extLst>
          </p:cNvPr>
          <p:cNvSpPr>
            <a:spLocks noGrp="1"/>
          </p:cNvSpPr>
          <p:nvPr>
            <p:ph sz="half" idx="2"/>
          </p:nvPr>
        </p:nvSpPr>
        <p:spPr/>
        <p:txBody>
          <a:bodyPr/>
          <a:lstStyle/>
          <a:p>
            <a:r>
              <a:rPr lang="de-DE" dirty="0"/>
              <a:t>'n_estimators': 400</a:t>
            </a:r>
          </a:p>
          <a:p>
            <a:r>
              <a:rPr lang="de-DE" dirty="0"/>
              <a:t>'criterion': 'log_loss',</a:t>
            </a:r>
          </a:p>
          <a:p>
            <a:r>
              <a:rPr lang="de-DE" dirty="0"/>
              <a:t>'max_features': 'sqrt'</a:t>
            </a:r>
          </a:p>
          <a:p>
            <a:r>
              <a:rPr lang="de-DE" dirty="0"/>
              <a:t>'max_depth': 40</a:t>
            </a:r>
          </a:p>
          <a:p>
            <a:r>
              <a:rPr lang="de-DE" dirty="0"/>
              <a:t> 'min_samples_split': 2</a:t>
            </a:r>
          </a:p>
          <a:p>
            <a:r>
              <a:rPr lang="de-DE" dirty="0"/>
              <a:t> 'min_samples_leaf': 1</a:t>
            </a:r>
          </a:p>
          <a:p>
            <a:r>
              <a:rPr lang="de-DE" dirty="0"/>
              <a:t> 'bootstrap': False</a:t>
            </a:r>
          </a:p>
          <a:p>
            <a:endParaRPr lang="de-DE" dirty="0"/>
          </a:p>
        </p:txBody>
      </p:sp>
      <p:pic>
        <p:nvPicPr>
          <p:cNvPr id="7" name="Content Placeholder 6">
            <a:extLst>
              <a:ext uri="{FF2B5EF4-FFF2-40B4-BE49-F238E27FC236}">
                <a16:creationId xmlns:a16="http://schemas.microsoft.com/office/drawing/2014/main" id="{80614702-E00C-E3A8-315D-DF04D0C48DBF}"/>
              </a:ext>
            </a:extLst>
          </p:cNvPr>
          <p:cNvPicPr>
            <a:picLocks noGrp="1" noChangeAspect="1"/>
          </p:cNvPicPr>
          <p:nvPr>
            <p:ph sz="half" idx="1"/>
          </p:nvPr>
        </p:nvPicPr>
        <p:blipFill>
          <a:blip r:embed="rId2"/>
          <a:stretch>
            <a:fillRect/>
          </a:stretch>
        </p:blipFill>
        <p:spPr>
          <a:xfrm>
            <a:off x="1366075" y="1825625"/>
            <a:ext cx="4125849" cy="4351338"/>
          </a:xfrm>
          <a:prstGeom prst="rect">
            <a:avLst/>
          </a:prstGeom>
        </p:spPr>
      </p:pic>
    </p:spTree>
    <p:extLst>
      <p:ext uri="{BB962C8B-B14F-4D97-AF65-F5344CB8AC3E}">
        <p14:creationId xmlns:p14="http://schemas.microsoft.com/office/powerpoint/2010/main" val="282650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4A86D-AA0A-4442-95A2-F29FB7F82063}"/>
              </a:ext>
            </a:extLst>
          </p:cNvPr>
          <p:cNvSpPr>
            <a:spLocks noGrp="1"/>
          </p:cNvSpPr>
          <p:nvPr>
            <p:ph type="title"/>
          </p:nvPr>
        </p:nvSpPr>
        <p:spPr/>
        <p:txBody>
          <a:bodyPr/>
          <a:lstStyle/>
          <a:p>
            <a:r>
              <a:rPr lang="de-DE" dirty="0"/>
              <a:t>SVM </a:t>
            </a:r>
            <a:r>
              <a:rPr lang="de-DE" dirty="0" err="1"/>
              <a:t>Classifier</a:t>
            </a:r>
            <a:r>
              <a:rPr lang="de-DE" dirty="0"/>
              <a:t>: Settings</a:t>
            </a:r>
            <a:endParaRPr lang="de-AT" dirty="0"/>
          </a:p>
        </p:txBody>
      </p:sp>
      <p:sp>
        <p:nvSpPr>
          <p:cNvPr id="3" name="Inhaltsplatzhalter 2">
            <a:extLst>
              <a:ext uri="{FF2B5EF4-FFF2-40B4-BE49-F238E27FC236}">
                <a16:creationId xmlns:a16="http://schemas.microsoft.com/office/drawing/2014/main" id="{ED91605F-63E9-4380-AAE2-52936831E3E6}"/>
              </a:ext>
            </a:extLst>
          </p:cNvPr>
          <p:cNvSpPr>
            <a:spLocks noGrp="1"/>
          </p:cNvSpPr>
          <p:nvPr>
            <p:ph idx="1"/>
          </p:nvPr>
        </p:nvSpPr>
        <p:spPr>
          <a:xfrm>
            <a:off x="788565" y="4049615"/>
            <a:ext cx="11031523" cy="5103172"/>
          </a:xfrm>
        </p:spPr>
        <p:txBody>
          <a:bodyPr>
            <a:normAutofit/>
          </a:bodyPr>
          <a:lstStyle/>
          <a:p>
            <a:r>
              <a:rPr lang="en-US" sz="1800" dirty="0"/>
              <a:t>Plot shows differences in terms of features for each kernel split into different gamma values and chosen tolerances</a:t>
            </a:r>
          </a:p>
          <a:p>
            <a:r>
              <a:rPr lang="en-US" sz="1800" dirty="0"/>
              <a:t>No overfitting occurrence on trained combinations</a:t>
            </a:r>
          </a:p>
          <a:p>
            <a:r>
              <a:rPr lang="en-US" sz="1800" dirty="0"/>
              <a:t>In almost all cases linear kernel underperforms poly and </a:t>
            </a:r>
            <a:r>
              <a:rPr lang="en-US" sz="1800" dirty="0" err="1"/>
              <a:t>rbf</a:t>
            </a:r>
            <a:r>
              <a:rPr lang="en-US" sz="1800" dirty="0"/>
              <a:t> kernel -&gt; there is no linear assumption on the data</a:t>
            </a:r>
          </a:p>
          <a:p>
            <a:r>
              <a:rPr lang="en-US" sz="1800" dirty="0"/>
              <a:t>Surprising: No real differences between different parameters for gamma and </a:t>
            </a:r>
            <a:r>
              <a:rPr lang="en-US" sz="1800" dirty="0" err="1"/>
              <a:t>tol</a:t>
            </a:r>
            <a:r>
              <a:rPr lang="en-US" sz="1800" dirty="0"/>
              <a:t>. throughout all kernel combinations. Expected changes for </a:t>
            </a:r>
            <a:r>
              <a:rPr lang="en-US" sz="1800" dirty="0" err="1"/>
              <a:t>tol</a:t>
            </a:r>
            <a:r>
              <a:rPr lang="en-US" sz="1800" dirty="0"/>
              <a:t> as it defines how quickly a model converges. Smaller </a:t>
            </a:r>
            <a:r>
              <a:rPr lang="en-US" sz="1800" dirty="0" err="1"/>
              <a:t>tol</a:t>
            </a:r>
            <a:r>
              <a:rPr lang="en-US" sz="1800" dirty="0"/>
              <a:t> results in more iterations but more precise results </a:t>
            </a:r>
          </a:p>
          <a:p>
            <a:endParaRPr lang="en-US" sz="1800" dirty="0"/>
          </a:p>
          <a:p>
            <a:endParaRPr lang="en-US" sz="1800" dirty="0"/>
          </a:p>
        </p:txBody>
      </p:sp>
      <p:pic>
        <p:nvPicPr>
          <p:cNvPr id="4" name="Grafik 3">
            <a:extLst>
              <a:ext uri="{FF2B5EF4-FFF2-40B4-BE49-F238E27FC236}">
                <a16:creationId xmlns:a16="http://schemas.microsoft.com/office/drawing/2014/main" id="{C57987E9-F188-4A09-9A8A-2FCD942DC4EA}"/>
              </a:ext>
            </a:extLst>
          </p:cNvPr>
          <p:cNvPicPr>
            <a:picLocks noChangeAspect="1"/>
          </p:cNvPicPr>
          <p:nvPr/>
        </p:nvPicPr>
        <p:blipFill>
          <a:blip r:embed="rId2"/>
          <a:stretch>
            <a:fillRect/>
          </a:stretch>
        </p:blipFill>
        <p:spPr>
          <a:xfrm>
            <a:off x="788565" y="1388425"/>
            <a:ext cx="8321879" cy="2453440"/>
          </a:xfrm>
          <a:prstGeom prst="rect">
            <a:avLst/>
          </a:prstGeom>
        </p:spPr>
      </p:pic>
      <p:sp>
        <p:nvSpPr>
          <p:cNvPr id="5" name="Textfeld 4">
            <a:extLst>
              <a:ext uri="{FF2B5EF4-FFF2-40B4-BE49-F238E27FC236}">
                <a16:creationId xmlns:a16="http://schemas.microsoft.com/office/drawing/2014/main" id="{7766CD02-B7C2-4790-A724-AD135CE7D5E9}"/>
              </a:ext>
            </a:extLst>
          </p:cNvPr>
          <p:cNvSpPr txBox="1"/>
          <p:nvPr/>
        </p:nvSpPr>
        <p:spPr>
          <a:xfrm>
            <a:off x="9110444" y="1388425"/>
            <a:ext cx="2944536" cy="2185214"/>
          </a:xfrm>
          <a:prstGeom prst="rect">
            <a:avLst/>
          </a:prstGeom>
          <a:noFill/>
        </p:spPr>
        <p:txBody>
          <a:bodyPr wrap="square" rtlCol="0">
            <a:spAutoFit/>
          </a:bodyPr>
          <a:lstStyle/>
          <a:p>
            <a:r>
              <a:rPr lang="en-US" dirty="0"/>
              <a:t>Show different Macro F1-score results of following parameter combination:</a:t>
            </a:r>
          </a:p>
          <a:p>
            <a:pPr lvl="1"/>
            <a:r>
              <a:rPr lang="en-US" sz="1600" dirty="0"/>
              <a:t>features=[20, 50]</a:t>
            </a:r>
          </a:p>
          <a:p>
            <a:pPr lvl="1"/>
            <a:r>
              <a:rPr lang="en-US" sz="1600" dirty="0"/>
              <a:t>kernel=[‘linear‘, ‘poly’, ‘</a:t>
            </a:r>
            <a:r>
              <a:rPr lang="en-US" sz="1600" dirty="0" err="1"/>
              <a:t>rbf</a:t>
            </a:r>
            <a:r>
              <a:rPr lang="en-US" sz="1600" dirty="0"/>
              <a:t>’]</a:t>
            </a:r>
          </a:p>
          <a:p>
            <a:pPr lvl="1"/>
            <a:r>
              <a:rPr lang="en-US" sz="1600" dirty="0"/>
              <a:t>gamma=[‘auto’, ‘scale’]</a:t>
            </a:r>
          </a:p>
          <a:p>
            <a:pPr lvl="1"/>
            <a:r>
              <a:rPr lang="en-US" sz="1600" dirty="0" err="1"/>
              <a:t>tol</a:t>
            </a:r>
            <a:r>
              <a:rPr lang="en-US" sz="1600" dirty="0"/>
              <a:t>=[1e-4, 1e-3, 1e-2]</a:t>
            </a:r>
          </a:p>
          <a:p>
            <a:endParaRPr lang="de-AT" dirty="0"/>
          </a:p>
        </p:txBody>
      </p:sp>
    </p:spTree>
    <p:extLst>
      <p:ext uri="{BB962C8B-B14F-4D97-AF65-F5344CB8AC3E}">
        <p14:creationId xmlns:p14="http://schemas.microsoft.com/office/powerpoint/2010/main" val="3427417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732616-C75C-4953-8098-50F38FAB4D40}"/>
              </a:ext>
            </a:extLst>
          </p:cNvPr>
          <p:cNvSpPr>
            <a:spLocks noGrp="1"/>
          </p:cNvSpPr>
          <p:nvPr>
            <p:ph type="title"/>
          </p:nvPr>
        </p:nvSpPr>
        <p:spPr/>
        <p:txBody>
          <a:bodyPr/>
          <a:lstStyle/>
          <a:p>
            <a:r>
              <a:rPr lang="de-DE" dirty="0"/>
              <a:t>SVM </a:t>
            </a:r>
            <a:r>
              <a:rPr lang="de-DE" dirty="0" err="1"/>
              <a:t>Classifier</a:t>
            </a:r>
            <a:r>
              <a:rPr lang="de-DE" dirty="0"/>
              <a:t>: Parameter Search / Best Parameters</a:t>
            </a:r>
            <a:endParaRPr lang="de-AT" dirty="0"/>
          </a:p>
        </p:txBody>
      </p:sp>
      <p:sp>
        <p:nvSpPr>
          <p:cNvPr id="3" name="Inhaltsplatzhalter 2">
            <a:extLst>
              <a:ext uri="{FF2B5EF4-FFF2-40B4-BE49-F238E27FC236}">
                <a16:creationId xmlns:a16="http://schemas.microsoft.com/office/drawing/2014/main" id="{CCA20B45-F363-426F-9CED-DA06F29AC2AB}"/>
              </a:ext>
            </a:extLst>
          </p:cNvPr>
          <p:cNvSpPr>
            <a:spLocks noGrp="1"/>
          </p:cNvSpPr>
          <p:nvPr>
            <p:ph idx="1"/>
          </p:nvPr>
        </p:nvSpPr>
        <p:spPr/>
        <p:txBody>
          <a:bodyPr>
            <a:normAutofit lnSpcReduction="10000"/>
          </a:bodyPr>
          <a:lstStyle/>
          <a:p>
            <a:r>
              <a:rPr lang="en-US" dirty="0"/>
              <a:t>Run Grid-search with the following parameters:</a:t>
            </a:r>
          </a:p>
          <a:p>
            <a:pPr lvl="1"/>
            <a:r>
              <a:rPr lang="en-US" dirty="0"/>
              <a:t>features=[20, 50]</a:t>
            </a:r>
          </a:p>
          <a:p>
            <a:pPr lvl="1"/>
            <a:r>
              <a:rPr lang="en-US" dirty="0"/>
              <a:t>kernel=[‘poly’, ‘</a:t>
            </a:r>
            <a:r>
              <a:rPr lang="en-US" dirty="0" err="1"/>
              <a:t>rbf</a:t>
            </a:r>
            <a:r>
              <a:rPr lang="en-US" dirty="0"/>
              <a:t>’]</a:t>
            </a:r>
          </a:p>
          <a:p>
            <a:pPr lvl="1"/>
            <a:r>
              <a:rPr lang="en-US" dirty="0"/>
              <a:t>gamma=[‘auto’]</a:t>
            </a:r>
          </a:p>
          <a:p>
            <a:pPr lvl="1"/>
            <a:r>
              <a:rPr lang="en-US" dirty="0" err="1"/>
              <a:t>tol</a:t>
            </a:r>
            <a:r>
              <a:rPr lang="en-US" dirty="0"/>
              <a:t>=[1e-3]</a:t>
            </a:r>
          </a:p>
          <a:p>
            <a:pPr lvl="1"/>
            <a:r>
              <a:rPr lang="en-US" dirty="0"/>
              <a:t>degree=[3,7,9,12] only for kernel=poly</a:t>
            </a:r>
          </a:p>
          <a:p>
            <a:r>
              <a:rPr lang="en-US" dirty="0"/>
              <a:t>Resulting best parameter combination:</a:t>
            </a:r>
          </a:p>
          <a:p>
            <a:pPr lvl="1"/>
            <a:r>
              <a:rPr lang="en-US" dirty="0"/>
              <a:t>features=50</a:t>
            </a:r>
          </a:p>
          <a:p>
            <a:pPr lvl="1"/>
            <a:r>
              <a:rPr lang="en-US" dirty="0"/>
              <a:t>kernel=‘</a:t>
            </a:r>
            <a:r>
              <a:rPr lang="en-US" dirty="0" err="1"/>
              <a:t>rbf</a:t>
            </a:r>
            <a:r>
              <a:rPr lang="en-US" dirty="0"/>
              <a:t>’</a:t>
            </a:r>
          </a:p>
          <a:p>
            <a:pPr lvl="1"/>
            <a:r>
              <a:rPr lang="en-US" dirty="0"/>
              <a:t>gamma=‘auto’</a:t>
            </a:r>
          </a:p>
          <a:p>
            <a:pPr lvl="1"/>
            <a:r>
              <a:rPr lang="en-US" dirty="0" err="1"/>
              <a:t>tol</a:t>
            </a:r>
            <a:r>
              <a:rPr lang="en-US" dirty="0"/>
              <a:t>=1e-3</a:t>
            </a:r>
          </a:p>
          <a:p>
            <a:pPr lvl="1"/>
            <a:endParaRPr lang="en-US" dirty="0"/>
          </a:p>
        </p:txBody>
      </p:sp>
      <p:pic>
        <p:nvPicPr>
          <p:cNvPr id="5" name="Grafik 4">
            <a:extLst>
              <a:ext uri="{FF2B5EF4-FFF2-40B4-BE49-F238E27FC236}">
                <a16:creationId xmlns:a16="http://schemas.microsoft.com/office/drawing/2014/main" id="{7CEF41D2-6AF6-43DD-8DE5-E14FE0BA7467}"/>
              </a:ext>
            </a:extLst>
          </p:cNvPr>
          <p:cNvPicPr>
            <a:picLocks noChangeAspect="1"/>
          </p:cNvPicPr>
          <p:nvPr/>
        </p:nvPicPr>
        <p:blipFill>
          <a:blip r:embed="rId2"/>
          <a:stretch>
            <a:fillRect/>
          </a:stretch>
        </p:blipFill>
        <p:spPr>
          <a:xfrm>
            <a:off x="7677368" y="2162350"/>
            <a:ext cx="4219575" cy="4676775"/>
          </a:xfrm>
          <a:prstGeom prst="rect">
            <a:avLst/>
          </a:prstGeom>
        </p:spPr>
      </p:pic>
    </p:spTree>
    <p:extLst>
      <p:ext uri="{BB962C8B-B14F-4D97-AF65-F5344CB8AC3E}">
        <p14:creationId xmlns:p14="http://schemas.microsoft.com/office/powerpoint/2010/main" val="2906451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FFC9D3-76AB-11FF-22B3-F9FE1C63665C}"/>
              </a:ext>
            </a:extLst>
          </p:cNvPr>
          <p:cNvSpPr>
            <a:spLocks noGrp="1"/>
          </p:cNvSpPr>
          <p:nvPr>
            <p:ph type="title"/>
          </p:nvPr>
        </p:nvSpPr>
        <p:spPr/>
        <p:txBody>
          <a:bodyPr/>
          <a:lstStyle/>
          <a:p>
            <a:r>
              <a:rPr lang="de-DE" dirty="0"/>
              <a:t>Cross Validation</a:t>
            </a:r>
          </a:p>
        </p:txBody>
      </p:sp>
      <p:pic>
        <p:nvPicPr>
          <p:cNvPr id="6" name="Inhaltsplatzhalter 5">
            <a:extLst>
              <a:ext uri="{FF2B5EF4-FFF2-40B4-BE49-F238E27FC236}">
                <a16:creationId xmlns:a16="http://schemas.microsoft.com/office/drawing/2014/main" id="{BF089FFD-68EF-CD44-0F86-8F4814E58545}"/>
              </a:ext>
            </a:extLst>
          </p:cNvPr>
          <p:cNvPicPr>
            <a:picLocks noGrp="1" noChangeAspect="1"/>
          </p:cNvPicPr>
          <p:nvPr>
            <p:ph sz="half" idx="1"/>
          </p:nvPr>
        </p:nvPicPr>
        <p:blipFill>
          <a:blip r:embed="rId2"/>
          <a:stretch>
            <a:fillRect/>
          </a:stretch>
        </p:blipFill>
        <p:spPr>
          <a:xfrm>
            <a:off x="6538355" y="1773816"/>
            <a:ext cx="5556368" cy="2857561"/>
          </a:xfrm>
        </p:spPr>
      </p:pic>
      <p:sp>
        <p:nvSpPr>
          <p:cNvPr id="4" name="Inhaltsplatzhalter 3">
            <a:extLst>
              <a:ext uri="{FF2B5EF4-FFF2-40B4-BE49-F238E27FC236}">
                <a16:creationId xmlns:a16="http://schemas.microsoft.com/office/drawing/2014/main" id="{408E03FF-48D2-8A7B-5398-7BA316949098}"/>
              </a:ext>
            </a:extLst>
          </p:cNvPr>
          <p:cNvSpPr>
            <a:spLocks noGrp="1"/>
          </p:cNvSpPr>
          <p:nvPr>
            <p:ph sz="half" idx="2"/>
          </p:nvPr>
        </p:nvSpPr>
        <p:spPr>
          <a:xfrm>
            <a:off x="676893" y="1690688"/>
            <a:ext cx="5628903" cy="4351338"/>
          </a:xfrm>
        </p:spPr>
        <p:txBody>
          <a:bodyPr>
            <a:normAutofit fontScale="32500" lnSpcReduction="20000"/>
          </a:bodyPr>
          <a:lstStyle/>
          <a:p>
            <a:r>
              <a:rPr lang="en-GB" sz="6000" dirty="0"/>
              <a:t>our dataset is heavily unbalanced (many more fragments where no bird is present) -&gt; we used the „</a:t>
            </a:r>
            <a:r>
              <a:rPr lang="en-GB" sz="6000" dirty="0" err="1"/>
              <a:t>StratifiedKFold</a:t>
            </a:r>
            <a:r>
              <a:rPr lang="en-GB" sz="6000" dirty="0"/>
              <a:t>“ method from </a:t>
            </a:r>
            <a:r>
              <a:rPr lang="en-GB" sz="6000" dirty="0" err="1"/>
              <a:t>Sklearn</a:t>
            </a:r>
            <a:endParaRPr lang="en-GB" sz="6000" dirty="0"/>
          </a:p>
          <a:p>
            <a:r>
              <a:rPr lang="en-GB" sz="6000" dirty="0"/>
              <a:t>ensures that the </a:t>
            </a:r>
            <a:r>
              <a:rPr lang="en-GB" sz="6000" b="0" i="0" dirty="0">
                <a:solidFill>
                  <a:srgbClr val="212529"/>
                </a:solidFill>
                <a:effectLst/>
                <a:latin typeface="-apple-system"/>
              </a:rPr>
              <a:t>relative class frequency of each sample is approximately preserved in all folds</a:t>
            </a:r>
          </a:p>
          <a:p>
            <a:r>
              <a:rPr lang="en-GB" sz="6000" b="0" i="0" dirty="0">
                <a:solidFill>
                  <a:srgbClr val="212529"/>
                </a:solidFill>
                <a:effectLst/>
                <a:latin typeface="-apple-system"/>
              </a:rPr>
              <a:t>In the scope of this project the assumption is that we only deal with the known 6 bird-species and no “new” species -&gt; so it makes sense to have every species in the train- and test-set</a:t>
            </a:r>
          </a:p>
          <a:p>
            <a:r>
              <a:rPr lang="en-GB" sz="6000" dirty="0">
                <a:solidFill>
                  <a:srgbClr val="212529"/>
                </a:solidFill>
                <a:latin typeface="-apple-system"/>
              </a:rPr>
              <a:t>If our goal was to also specify other species it would maybe make sense to exclude one species from the train-set, to better generalize to unseen data</a:t>
            </a:r>
          </a:p>
          <a:p>
            <a:r>
              <a:rPr lang="en-GB" sz="6000" dirty="0">
                <a:solidFill>
                  <a:srgbClr val="212529"/>
                </a:solidFill>
                <a:latin typeface="-apple-system"/>
              </a:rPr>
              <a:t>For the number of splits we used 5 for all classifiers to make them comparable</a:t>
            </a:r>
            <a:endParaRPr lang="en-GB" sz="6000" b="0" i="0" dirty="0">
              <a:solidFill>
                <a:srgbClr val="212529"/>
              </a:solidFill>
              <a:effectLst/>
              <a:latin typeface="-apple-system"/>
            </a:endParaRPr>
          </a:p>
          <a:p>
            <a:pPr marL="0" indent="0">
              <a:buNone/>
            </a:pPr>
            <a:endParaRPr lang="de-DE" sz="6200" dirty="0"/>
          </a:p>
        </p:txBody>
      </p:sp>
    </p:spTree>
    <p:extLst>
      <p:ext uri="{BB962C8B-B14F-4D97-AF65-F5344CB8AC3E}">
        <p14:creationId xmlns:p14="http://schemas.microsoft.com/office/powerpoint/2010/main" val="401014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7DE252-F40B-8982-277D-C2E8E49F6876}"/>
              </a:ext>
            </a:extLst>
          </p:cNvPr>
          <p:cNvSpPr>
            <a:spLocks noGrp="1"/>
          </p:cNvSpPr>
          <p:nvPr>
            <p:ph type="title"/>
          </p:nvPr>
        </p:nvSpPr>
        <p:spPr/>
        <p:txBody>
          <a:bodyPr/>
          <a:lstStyle/>
          <a:p>
            <a:r>
              <a:rPr lang="en-GB" dirty="0"/>
              <a:t>Feature Selection and </a:t>
            </a:r>
            <a:r>
              <a:rPr lang="en-GB" dirty="0" err="1"/>
              <a:t>preprocessing</a:t>
            </a:r>
            <a:r>
              <a:rPr lang="en-GB" dirty="0"/>
              <a:t>  </a:t>
            </a:r>
          </a:p>
        </p:txBody>
      </p:sp>
      <p:sp>
        <p:nvSpPr>
          <p:cNvPr id="3" name="Inhaltsplatzhalter 2">
            <a:extLst>
              <a:ext uri="{FF2B5EF4-FFF2-40B4-BE49-F238E27FC236}">
                <a16:creationId xmlns:a16="http://schemas.microsoft.com/office/drawing/2014/main" id="{40AD9B4D-601B-E19E-79D4-0597B7D910DC}"/>
              </a:ext>
            </a:extLst>
          </p:cNvPr>
          <p:cNvSpPr>
            <a:spLocks noGrp="1"/>
          </p:cNvSpPr>
          <p:nvPr>
            <p:ph sz="half" idx="1"/>
          </p:nvPr>
        </p:nvSpPr>
        <p:spPr>
          <a:xfrm>
            <a:off x="838199" y="1825625"/>
            <a:ext cx="10515599" cy="4351338"/>
          </a:xfrm>
        </p:spPr>
        <p:txBody>
          <a:bodyPr>
            <a:normAutofit/>
          </a:bodyPr>
          <a:lstStyle/>
          <a:p>
            <a:r>
              <a:rPr lang="en-GB" sz="2000" dirty="0"/>
              <a:t>First step was to drop all features that have a high correlation to another feature, as these won’t contain much new information</a:t>
            </a:r>
          </a:p>
          <a:p>
            <a:r>
              <a:rPr lang="en-GB" sz="2000" dirty="0"/>
              <a:t>For this we used the correlation matrix and dropped all features with a value higher than 0.9, which left us with 305 features</a:t>
            </a:r>
          </a:p>
          <a:p>
            <a:r>
              <a:rPr lang="en-GB" sz="2000" dirty="0"/>
              <a:t>To select the most promising out of these we used the </a:t>
            </a:r>
            <a:r>
              <a:rPr lang="en-GB" sz="2000" dirty="0" err="1"/>
              <a:t>SelectKBest</a:t>
            </a:r>
            <a:r>
              <a:rPr lang="en-GB" sz="2000" dirty="0"/>
              <a:t> method</a:t>
            </a:r>
          </a:p>
          <a:p>
            <a:r>
              <a:rPr lang="en-GB" sz="2000" dirty="0"/>
              <a:t>This method ranks the features according to a provided scoring function</a:t>
            </a:r>
          </a:p>
          <a:p>
            <a:r>
              <a:rPr lang="en-GB" sz="2000" dirty="0"/>
              <a:t>For this scoring function we used mutual information, which describes the amount of information one gets about on variable (in our case the labels) when observing the other (in our case features)</a:t>
            </a:r>
          </a:p>
          <a:p>
            <a:endParaRPr lang="en-GB" sz="2000" dirty="0"/>
          </a:p>
          <a:p>
            <a:r>
              <a:rPr lang="en-GB" sz="2000" dirty="0"/>
              <a:t>We normalized all features to mean zero, standard deviation one as for some algorithms (e.g. KNN) we need normalized input</a:t>
            </a:r>
          </a:p>
        </p:txBody>
      </p:sp>
    </p:spTree>
    <p:extLst>
      <p:ext uri="{BB962C8B-B14F-4D97-AF65-F5344CB8AC3E}">
        <p14:creationId xmlns:p14="http://schemas.microsoft.com/office/powerpoint/2010/main" val="477912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8CC8F0-25AB-D6E9-EE5D-A619F6B84D5A}"/>
              </a:ext>
            </a:extLst>
          </p:cNvPr>
          <p:cNvSpPr>
            <a:spLocks noGrp="1"/>
          </p:cNvSpPr>
          <p:nvPr>
            <p:ph type="title"/>
          </p:nvPr>
        </p:nvSpPr>
        <p:spPr/>
        <p:txBody>
          <a:bodyPr/>
          <a:lstStyle/>
          <a:p>
            <a:r>
              <a:rPr lang="en-GB" dirty="0"/>
              <a:t>Data-Sample processing (1)</a:t>
            </a:r>
          </a:p>
        </p:txBody>
      </p:sp>
      <p:sp>
        <p:nvSpPr>
          <p:cNvPr id="3" name="Inhaltsplatzhalter 2">
            <a:extLst>
              <a:ext uri="{FF2B5EF4-FFF2-40B4-BE49-F238E27FC236}">
                <a16:creationId xmlns:a16="http://schemas.microsoft.com/office/drawing/2014/main" id="{382485F1-5F03-249C-BBE8-A0F172E3574A}"/>
              </a:ext>
            </a:extLst>
          </p:cNvPr>
          <p:cNvSpPr>
            <a:spLocks noGrp="1"/>
          </p:cNvSpPr>
          <p:nvPr>
            <p:ph sz="half" idx="1"/>
          </p:nvPr>
        </p:nvSpPr>
        <p:spPr>
          <a:xfrm>
            <a:off x="838199" y="1825625"/>
            <a:ext cx="10515599" cy="4351338"/>
          </a:xfrm>
        </p:spPr>
        <p:txBody>
          <a:bodyPr>
            <a:normAutofit/>
          </a:bodyPr>
          <a:lstStyle/>
          <a:p>
            <a:r>
              <a:rPr lang="en-GB" sz="2000" dirty="0"/>
              <a:t>To exclude some uncertainty in the labelling process we dropped fragments where less than a specific distribution of the annotators agreed with the overall vote.</a:t>
            </a:r>
          </a:p>
          <a:p>
            <a:r>
              <a:rPr lang="en-GB" sz="2000" dirty="0"/>
              <a:t>Samples have at least 3 and at most 7 different annotators. Therefore, we accept samples according to the following majority distribution:</a:t>
            </a:r>
          </a:p>
          <a:p>
            <a:pPr lvl="1"/>
            <a:r>
              <a:rPr lang="en-GB" sz="1600" dirty="0"/>
              <a:t>3 annotations: accept all samples</a:t>
            </a:r>
          </a:p>
          <a:p>
            <a:pPr lvl="1"/>
            <a:r>
              <a:rPr lang="en-GB" sz="1600" dirty="0"/>
              <a:t>4 annotations: accept majority 3/4 eq. annotations</a:t>
            </a:r>
          </a:p>
          <a:p>
            <a:pPr lvl="1"/>
            <a:r>
              <a:rPr lang="en-GB" sz="1600" dirty="0"/>
              <a:t>5 annotations: accept majority 3/5 eq. annotations</a:t>
            </a:r>
          </a:p>
          <a:p>
            <a:pPr lvl="1"/>
            <a:r>
              <a:rPr lang="en-GB" sz="1600" dirty="0"/>
              <a:t>6 annotations: accept majority 4/6 eq. annotations</a:t>
            </a:r>
          </a:p>
          <a:p>
            <a:pPr lvl="1"/>
            <a:r>
              <a:rPr lang="en-GB" sz="1600" dirty="0"/>
              <a:t>7 annotations: accept majority 5/7 eq. annotations</a:t>
            </a:r>
          </a:p>
          <a:p>
            <a:r>
              <a:rPr lang="en-GB" sz="2000" dirty="0"/>
              <a:t>For training a classifier to actually perform classification on new data it would probably make sense to include also labels where annotators disagreed even more, but as this task was more focused on trying different classifiers and getting a feeling for their different performances we decided to stick to the distribution from above for now on.</a:t>
            </a:r>
          </a:p>
          <a:p>
            <a:endParaRPr lang="en-GB" sz="2000" dirty="0"/>
          </a:p>
          <a:p>
            <a:pPr marL="457200" lvl="1" indent="0">
              <a:buNone/>
            </a:pPr>
            <a:endParaRPr lang="en-GB" sz="1600" dirty="0"/>
          </a:p>
        </p:txBody>
      </p:sp>
    </p:spTree>
    <p:extLst>
      <p:ext uri="{BB962C8B-B14F-4D97-AF65-F5344CB8AC3E}">
        <p14:creationId xmlns:p14="http://schemas.microsoft.com/office/powerpoint/2010/main" val="96319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E818D-02A4-43DA-915A-28AEAFC21736}"/>
              </a:ext>
            </a:extLst>
          </p:cNvPr>
          <p:cNvSpPr>
            <a:spLocks noGrp="1"/>
          </p:cNvSpPr>
          <p:nvPr>
            <p:ph type="title"/>
          </p:nvPr>
        </p:nvSpPr>
        <p:spPr/>
        <p:txBody>
          <a:bodyPr/>
          <a:lstStyle/>
          <a:p>
            <a:r>
              <a:rPr lang="en-GB" dirty="0"/>
              <a:t>Data-Sample processing (2)</a:t>
            </a:r>
            <a:endParaRPr lang="de-AT" dirty="0"/>
          </a:p>
        </p:txBody>
      </p:sp>
      <p:sp>
        <p:nvSpPr>
          <p:cNvPr id="3" name="Inhaltsplatzhalter 2">
            <a:extLst>
              <a:ext uri="{FF2B5EF4-FFF2-40B4-BE49-F238E27FC236}">
                <a16:creationId xmlns:a16="http://schemas.microsoft.com/office/drawing/2014/main" id="{6B62C5D4-BFD6-47A9-83DF-DF9A71738232}"/>
              </a:ext>
            </a:extLst>
          </p:cNvPr>
          <p:cNvSpPr>
            <a:spLocks noGrp="1"/>
          </p:cNvSpPr>
          <p:nvPr>
            <p:ph sz="half" idx="1"/>
          </p:nvPr>
        </p:nvSpPr>
        <p:spPr>
          <a:xfrm>
            <a:off x="838199" y="1825625"/>
            <a:ext cx="10515599" cy="4351338"/>
          </a:xfrm>
        </p:spPr>
        <p:txBody>
          <a:bodyPr>
            <a:normAutofit/>
          </a:bodyPr>
          <a:lstStyle/>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r>
              <a:rPr lang="en-GB" sz="2000" dirty="0"/>
              <a:t>Excluding the described samples from above we reduced our initial 120.000 samples to 96.748, which is still enough for training and testing on our models</a:t>
            </a:r>
          </a:p>
        </p:txBody>
      </p:sp>
      <p:graphicFrame>
        <p:nvGraphicFramePr>
          <p:cNvPr id="6" name="Inhaltsplatzhalter 7">
            <a:extLst>
              <a:ext uri="{FF2B5EF4-FFF2-40B4-BE49-F238E27FC236}">
                <a16:creationId xmlns:a16="http://schemas.microsoft.com/office/drawing/2014/main" id="{C02F67C5-7F67-4C22-BEF4-3314403CC47E}"/>
              </a:ext>
            </a:extLst>
          </p:cNvPr>
          <p:cNvGraphicFramePr>
            <a:graphicFrameLocks/>
          </p:cNvGraphicFramePr>
          <p:nvPr>
            <p:extLst>
              <p:ext uri="{D42A27DB-BD31-4B8C-83A1-F6EECF244321}">
                <p14:modId xmlns:p14="http://schemas.microsoft.com/office/powerpoint/2010/main" val="3067851151"/>
              </p:ext>
            </p:extLst>
          </p:nvPr>
        </p:nvGraphicFramePr>
        <p:xfrm>
          <a:off x="3088887" y="1690688"/>
          <a:ext cx="6014221" cy="2740416"/>
        </p:xfrm>
        <a:graphic>
          <a:graphicData uri="http://schemas.openxmlformats.org/drawingml/2006/table">
            <a:tbl>
              <a:tblPr firstRow="1" firstCol="1" bandRow="1">
                <a:tableStyleId>{5C22544A-7EE6-4342-B048-85BDC9FD1C3A}</a:tableStyleId>
              </a:tblPr>
              <a:tblGrid>
                <a:gridCol w="1221275">
                  <a:extLst>
                    <a:ext uri="{9D8B030D-6E8A-4147-A177-3AD203B41FA5}">
                      <a16:colId xmlns:a16="http://schemas.microsoft.com/office/drawing/2014/main" val="448889347"/>
                    </a:ext>
                  </a:extLst>
                </a:gridCol>
                <a:gridCol w="1083907">
                  <a:extLst>
                    <a:ext uri="{9D8B030D-6E8A-4147-A177-3AD203B41FA5}">
                      <a16:colId xmlns:a16="http://schemas.microsoft.com/office/drawing/2014/main" val="3578207517"/>
                    </a:ext>
                  </a:extLst>
                </a:gridCol>
                <a:gridCol w="1106424">
                  <a:extLst>
                    <a:ext uri="{9D8B030D-6E8A-4147-A177-3AD203B41FA5}">
                      <a16:colId xmlns:a16="http://schemas.microsoft.com/office/drawing/2014/main" val="1715859423"/>
                    </a:ext>
                  </a:extLst>
                </a:gridCol>
                <a:gridCol w="1108202">
                  <a:extLst>
                    <a:ext uri="{9D8B030D-6E8A-4147-A177-3AD203B41FA5}">
                      <a16:colId xmlns:a16="http://schemas.microsoft.com/office/drawing/2014/main" val="365790186"/>
                    </a:ext>
                  </a:extLst>
                </a:gridCol>
                <a:gridCol w="1494413">
                  <a:extLst>
                    <a:ext uri="{9D8B030D-6E8A-4147-A177-3AD203B41FA5}">
                      <a16:colId xmlns:a16="http://schemas.microsoft.com/office/drawing/2014/main" val="19404828"/>
                    </a:ext>
                  </a:extLst>
                </a:gridCol>
              </a:tblGrid>
              <a:tr h="517512">
                <a:tc>
                  <a:txBody>
                    <a:bodyPr/>
                    <a:lstStyle/>
                    <a:p>
                      <a:endParaRPr lang="de-AT" sz="1400" dirty="0"/>
                    </a:p>
                  </a:txBody>
                  <a:tcPr/>
                </a:tc>
                <a:tc>
                  <a:txBody>
                    <a:bodyPr/>
                    <a:lstStyle/>
                    <a:p>
                      <a:r>
                        <a:rPr lang="de-DE" sz="1400" dirty="0"/>
                        <a:t>Original # </a:t>
                      </a:r>
                      <a:r>
                        <a:rPr lang="de-DE" sz="1400" dirty="0" err="1"/>
                        <a:t>of</a:t>
                      </a:r>
                      <a:r>
                        <a:rPr lang="de-DE" sz="1400" dirty="0"/>
                        <a:t> </a:t>
                      </a:r>
                      <a:r>
                        <a:rPr lang="de-DE" sz="1400" dirty="0" err="1"/>
                        <a:t>samples</a:t>
                      </a:r>
                      <a:endParaRPr lang="de-AT" sz="1400" dirty="0"/>
                    </a:p>
                  </a:txBody>
                  <a:tcPr/>
                </a:tc>
                <a:tc>
                  <a:txBody>
                    <a:bodyPr/>
                    <a:lstStyle/>
                    <a:p>
                      <a:r>
                        <a:rPr lang="de-DE" sz="1400" dirty="0"/>
                        <a:t>Distribution</a:t>
                      </a:r>
                    </a:p>
                    <a:p>
                      <a:r>
                        <a:rPr lang="de-DE" sz="1400" dirty="0"/>
                        <a:t>to </a:t>
                      </a:r>
                      <a:r>
                        <a:rPr lang="de-DE" sz="1400" dirty="0" err="1"/>
                        <a:t>keep</a:t>
                      </a:r>
                      <a:endParaRPr lang="de-AT" sz="1400" dirty="0"/>
                    </a:p>
                  </a:txBody>
                  <a:tcPr/>
                </a:tc>
                <a:tc>
                  <a:txBody>
                    <a:bodyPr/>
                    <a:lstStyle/>
                    <a:p>
                      <a:r>
                        <a:rPr lang="de-DE" sz="1400" dirty="0"/>
                        <a:t>Keep acc. to</a:t>
                      </a:r>
                    </a:p>
                    <a:p>
                      <a:r>
                        <a:rPr lang="de-DE" sz="1400" dirty="0" err="1"/>
                        <a:t>distribution</a:t>
                      </a:r>
                      <a:endParaRPr lang="de-AT" sz="1400" dirty="0"/>
                    </a:p>
                  </a:txBody>
                  <a:tcPr/>
                </a:tc>
                <a:tc>
                  <a:txBody>
                    <a:bodyPr/>
                    <a:lstStyle/>
                    <a:p>
                      <a:r>
                        <a:rPr lang="de-DE" sz="1400" dirty="0" err="1"/>
                        <a:t>Dropped</a:t>
                      </a:r>
                      <a:r>
                        <a:rPr lang="de-DE" sz="1400" dirty="0"/>
                        <a:t> # </a:t>
                      </a:r>
                      <a:r>
                        <a:rPr lang="de-DE" sz="1400" dirty="0" err="1"/>
                        <a:t>of</a:t>
                      </a:r>
                      <a:endParaRPr lang="de-DE" sz="1400" dirty="0"/>
                    </a:p>
                    <a:p>
                      <a:r>
                        <a:rPr lang="de-DE" sz="1400" dirty="0" err="1"/>
                        <a:t>sampels</a:t>
                      </a:r>
                      <a:endParaRPr lang="de-AT" sz="1400" dirty="0"/>
                    </a:p>
                  </a:txBody>
                  <a:tcPr/>
                </a:tc>
                <a:extLst>
                  <a:ext uri="{0D108BD9-81ED-4DB2-BD59-A6C34878D82A}">
                    <a16:rowId xmlns:a16="http://schemas.microsoft.com/office/drawing/2014/main" val="1636615871"/>
                  </a:ext>
                </a:extLst>
              </a:tr>
              <a:tr h="370376">
                <a:tc>
                  <a:txBody>
                    <a:bodyPr/>
                    <a:lstStyle/>
                    <a:p>
                      <a:r>
                        <a:rPr lang="de-DE" sz="1400" dirty="0"/>
                        <a:t>3 </a:t>
                      </a:r>
                      <a:r>
                        <a:rPr lang="de-DE" sz="1400" dirty="0" err="1"/>
                        <a:t>Annotations</a:t>
                      </a:r>
                      <a:endParaRPr lang="de-AT" sz="1400" dirty="0"/>
                    </a:p>
                  </a:txBody>
                  <a:tcPr/>
                </a:tc>
                <a:tc>
                  <a:txBody>
                    <a:bodyPr/>
                    <a:lstStyle/>
                    <a:p>
                      <a:pPr algn="r"/>
                      <a:r>
                        <a:rPr lang="de-DE" sz="1400" dirty="0"/>
                        <a:t>2,000</a:t>
                      </a:r>
                      <a:endParaRPr lang="de-AT" sz="1400" dirty="0"/>
                    </a:p>
                  </a:txBody>
                  <a:tcPr/>
                </a:tc>
                <a:tc>
                  <a:txBody>
                    <a:bodyPr/>
                    <a:lstStyle/>
                    <a:p>
                      <a:r>
                        <a:rPr lang="de-DE" sz="1400" dirty="0"/>
                        <a:t>3/3</a:t>
                      </a:r>
                      <a:endParaRPr lang="de-AT" sz="1400" dirty="0"/>
                    </a:p>
                  </a:txBody>
                  <a:tcPr/>
                </a:tc>
                <a:tc>
                  <a:txBody>
                    <a:bodyPr/>
                    <a:lstStyle/>
                    <a:p>
                      <a:pPr algn="r"/>
                      <a:r>
                        <a:rPr lang="de-DE" sz="1400" dirty="0"/>
                        <a:t>2.000</a:t>
                      </a:r>
                      <a:endParaRPr lang="de-AT" sz="1400" dirty="0"/>
                    </a:p>
                  </a:txBody>
                  <a:tcPr/>
                </a:tc>
                <a:tc>
                  <a:txBody>
                    <a:bodyPr/>
                    <a:lstStyle/>
                    <a:p>
                      <a:pPr algn="r"/>
                      <a:r>
                        <a:rPr lang="de-DE" sz="1400" dirty="0"/>
                        <a:t>0</a:t>
                      </a:r>
                      <a:endParaRPr lang="de-AT" sz="1400" dirty="0"/>
                    </a:p>
                  </a:txBody>
                  <a:tcPr/>
                </a:tc>
                <a:extLst>
                  <a:ext uri="{0D108BD9-81ED-4DB2-BD59-A6C34878D82A}">
                    <a16:rowId xmlns:a16="http://schemas.microsoft.com/office/drawing/2014/main" val="1689619492"/>
                  </a:ext>
                </a:extLst>
              </a:tr>
              <a:tr h="3703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4 </a:t>
                      </a:r>
                      <a:r>
                        <a:rPr lang="de-DE" sz="1400" dirty="0" err="1"/>
                        <a:t>Annotations</a:t>
                      </a:r>
                      <a:endParaRPr lang="de-AT" sz="1400" dirty="0"/>
                    </a:p>
                  </a:txBody>
                  <a:tcPr/>
                </a:tc>
                <a:tc>
                  <a:txBody>
                    <a:bodyPr/>
                    <a:lstStyle/>
                    <a:p>
                      <a:pPr algn="r"/>
                      <a:r>
                        <a:rPr lang="de-DE" sz="1400" dirty="0"/>
                        <a:t>0</a:t>
                      </a:r>
                      <a:endParaRPr lang="de-AT"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3/4</a:t>
                      </a:r>
                      <a:endParaRPr lang="de-AT" sz="1400" dirty="0"/>
                    </a:p>
                  </a:txBody>
                  <a:tcPr/>
                </a:tc>
                <a:tc>
                  <a:txBody>
                    <a:bodyPr/>
                    <a:lstStyle/>
                    <a:p>
                      <a:pPr algn="r"/>
                      <a:r>
                        <a:rPr lang="de-DE" sz="1400" dirty="0"/>
                        <a:t>0</a:t>
                      </a:r>
                      <a:endParaRPr lang="de-AT" sz="1400" dirty="0"/>
                    </a:p>
                  </a:txBody>
                  <a:tcPr/>
                </a:tc>
                <a:tc>
                  <a:txBody>
                    <a:bodyPr/>
                    <a:lstStyle/>
                    <a:p>
                      <a:pPr algn="r"/>
                      <a:r>
                        <a:rPr lang="de-DE" sz="1400" dirty="0"/>
                        <a:t>0</a:t>
                      </a:r>
                      <a:endParaRPr lang="de-AT" sz="1400" dirty="0"/>
                    </a:p>
                  </a:txBody>
                  <a:tcPr/>
                </a:tc>
                <a:extLst>
                  <a:ext uri="{0D108BD9-81ED-4DB2-BD59-A6C34878D82A}">
                    <a16:rowId xmlns:a16="http://schemas.microsoft.com/office/drawing/2014/main" val="3566446323"/>
                  </a:ext>
                </a:extLst>
              </a:tr>
              <a:tr h="370376">
                <a:tc>
                  <a:txBody>
                    <a:bodyPr/>
                    <a:lstStyle/>
                    <a:p>
                      <a:r>
                        <a:rPr lang="de-DE" sz="1400" dirty="0"/>
                        <a:t>5 </a:t>
                      </a:r>
                      <a:r>
                        <a:rPr lang="de-DE" sz="1400" dirty="0" err="1"/>
                        <a:t>Annotations</a:t>
                      </a:r>
                      <a:endParaRPr lang="de-AT" sz="1400" dirty="0"/>
                    </a:p>
                  </a:txBody>
                  <a:tcPr/>
                </a:tc>
                <a:tc>
                  <a:txBody>
                    <a:bodyPr/>
                    <a:lstStyle/>
                    <a:p>
                      <a:pPr algn="r"/>
                      <a:r>
                        <a:rPr lang="de-DE" sz="1400" dirty="0"/>
                        <a:t>11,800</a:t>
                      </a:r>
                      <a:endParaRPr lang="de-AT" sz="1400" dirty="0"/>
                    </a:p>
                  </a:txBody>
                  <a:tcPr/>
                </a:tc>
                <a:tc>
                  <a:txBody>
                    <a:bodyPr/>
                    <a:lstStyle/>
                    <a:p>
                      <a:r>
                        <a:rPr lang="de-DE" sz="1400" dirty="0"/>
                        <a:t>3/5</a:t>
                      </a:r>
                      <a:endParaRPr lang="de-AT" sz="1400" dirty="0"/>
                    </a:p>
                  </a:txBody>
                  <a:tcPr/>
                </a:tc>
                <a:tc>
                  <a:txBody>
                    <a:bodyPr/>
                    <a:lstStyle/>
                    <a:p>
                      <a:pPr algn="r"/>
                      <a:r>
                        <a:rPr lang="de-DE" sz="1400" dirty="0"/>
                        <a:t>10,243</a:t>
                      </a:r>
                      <a:endParaRPr lang="de-AT" sz="1400" dirty="0"/>
                    </a:p>
                  </a:txBody>
                  <a:tcPr/>
                </a:tc>
                <a:tc>
                  <a:txBody>
                    <a:bodyPr/>
                    <a:lstStyle/>
                    <a:p>
                      <a:pPr algn="r"/>
                      <a:r>
                        <a:rPr lang="de-DE" sz="1400" dirty="0"/>
                        <a:t>1,557</a:t>
                      </a:r>
                      <a:endParaRPr lang="de-AT" sz="1400" dirty="0"/>
                    </a:p>
                  </a:txBody>
                  <a:tcPr/>
                </a:tc>
                <a:extLst>
                  <a:ext uri="{0D108BD9-81ED-4DB2-BD59-A6C34878D82A}">
                    <a16:rowId xmlns:a16="http://schemas.microsoft.com/office/drawing/2014/main" val="3625897180"/>
                  </a:ext>
                </a:extLst>
              </a:tr>
              <a:tr h="370376">
                <a:tc>
                  <a:txBody>
                    <a:bodyPr/>
                    <a:lstStyle/>
                    <a:p>
                      <a:r>
                        <a:rPr lang="de-DE" sz="1400" dirty="0"/>
                        <a:t>6 </a:t>
                      </a:r>
                      <a:r>
                        <a:rPr lang="de-DE" sz="1400" dirty="0" err="1"/>
                        <a:t>Annotations</a:t>
                      </a:r>
                      <a:endParaRPr lang="de-AT" sz="1400" dirty="0"/>
                    </a:p>
                  </a:txBody>
                  <a:tcPr/>
                </a:tc>
                <a:tc>
                  <a:txBody>
                    <a:bodyPr/>
                    <a:lstStyle/>
                    <a:p>
                      <a:pPr algn="r"/>
                      <a:r>
                        <a:rPr lang="de-DE" sz="1400" dirty="0"/>
                        <a:t>45,600</a:t>
                      </a:r>
                      <a:endParaRPr lang="de-AT" sz="1400" dirty="0"/>
                    </a:p>
                  </a:txBody>
                  <a:tcPr/>
                </a:tc>
                <a:tc>
                  <a:txBody>
                    <a:bodyPr/>
                    <a:lstStyle/>
                    <a:p>
                      <a:r>
                        <a:rPr lang="de-DE" sz="1400" dirty="0"/>
                        <a:t>4/6</a:t>
                      </a:r>
                      <a:endParaRPr lang="de-AT" sz="1400" dirty="0"/>
                    </a:p>
                  </a:txBody>
                  <a:tcPr/>
                </a:tc>
                <a:tc>
                  <a:txBody>
                    <a:bodyPr/>
                    <a:lstStyle/>
                    <a:p>
                      <a:pPr algn="r"/>
                      <a:r>
                        <a:rPr lang="de-DE" sz="1400" dirty="0"/>
                        <a:t>38,380</a:t>
                      </a:r>
                      <a:endParaRPr lang="de-AT" sz="1400" dirty="0"/>
                    </a:p>
                  </a:txBody>
                  <a:tcPr/>
                </a:tc>
                <a:tc>
                  <a:txBody>
                    <a:bodyPr/>
                    <a:lstStyle/>
                    <a:p>
                      <a:pPr algn="r"/>
                      <a:r>
                        <a:rPr lang="de-DE" sz="1400" dirty="0"/>
                        <a:t>7,220</a:t>
                      </a:r>
                      <a:endParaRPr lang="de-AT" sz="1400" dirty="0"/>
                    </a:p>
                  </a:txBody>
                  <a:tcPr/>
                </a:tc>
                <a:extLst>
                  <a:ext uri="{0D108BD9-81ED-4DB2-BD59-A6C34878D82A}">
                    <a16:rowId xmlns:a16="http://schemas.microsoft.com/office/drawing/2014/main" val="434717558"/>
                  </a:ext>
                </a:extLst>
              </a:tr>
              <a:tr h="370376">
                <a:tc>
                  <a:txBody>
                    <a:bodyPr/>
                    <a:lstStyle/>
                    <a:p>
                      <a:r>
                        <a:rPr lang="de-DE" sz="1400" dirty="0"/>
                        <a:t>7 </a:t>
                      </a:r>
                      <a:r>
                        <a:rPr lang="de-DE" sz="1400" dirty="0" err="1"/>
                        <a:t>Annotations</a:t>
                      </a:r>
                      <a:endParaRPr lang="de-AT" sz="1400" dirty="0"/>
                    </a:p>
                  </a:txBody>
                  <a:tcPr/>
                </a:tc>
                <a:tc>
                  <a:txBody>
                    <a:bodyPr/>
                    <a:lstStyle/>
                    <a:p>
                      <a:pPr algn="r"/>
                      <a:r>
                        <a:rPr lang="de-DE" sz="1400" dirty="0"/>
                        <a:t>60,600</a:t>
                      </a:r>
                      <a:endParaRPr lang="de-AT" sz="1400" dirty="0"/>
                    </a:p>
                  </a:txBody>
                  <a:tcPr/>
                </a:tc>
                <a:tc>
                  <a:txBody>
                    <a:bodyPr/>
                    <a:lstStyle/>
                    <a:p>
                      <a:r>
                        <a:rPr lang="de-DE" sz="1400" dirty="0"/>
                        <a:t>5/7</a:t>
                      </a:r>
                      <a:endParaRPr lang="de-AT" sz="1400" dirty="0"/>
                    </a:p>
                  </a:txBody>
                  <a:tcPr/>
                </a:tc>
                <a:tc>
                  <a:txBody>
                    <a:bodyPr/>
                    <a:lstStyle/>
                    <a:p>
                      <a:pPr algn="r"/>
                      <a:r>
                        <a:rPr lang="de-DE" sz="1400" dirty="0"/>
                        <a:t>49,125</a:t>
                      </a:r>
                      <a:endParaRPr lang="de-AT" sz="1400" dirty="0"/>
                    </a:p>
                  </a:txBody>
                  <a:tcPr/>
                </a:tc>
                <a:tc>
                  <a:txBody>
                    <a:bodyPr/>
                    <a:lstStyle/>
                    <a:p>
                      <a:pPr algn="r"/>
                      <a:r>
                        <a:rPr lang="de-DE" sz="1400" dirty="0"/>
                        <a:t>11,475</a:t>
                      </a:r>
                      <a:endParaRPr lang="de-AT" sz="1400" dirty="0"/>
                    </a:p>
                  </a:txBody>
                  <a:tcPr/>
                </a:tc>
                <a:extLst>
                  <a:ext uri="{0D108BD9-81ED-4DB2-BD59-A6C34878D82A}">
                    <a16:rowId xmlns:a16="http://schemas.microsoft.com/office/drawing/2014/main" val="2335611668"/>
                  </a:ext>
                </a:extLst>
              </a:tr>
              <a:tr h="370376">
                <a:tc>
                  <a:txBody>
                    <a:bodyPr/>
                    <a:lstStyle/>
                    <a:p>
                      <a:r>
                        <a:rPr lang="de-DE" sz="1400" dirty="0"/>
                        <a:t>Total</a:t>
                      </a:r>
                    </a:p>
                  </a:txBody>
                  <a:tcPr/>
                </a:tc>
                <a:tc>
                  <a:txBody>
                    <a:bodyPr/>
                    <a:lstStyle/>
                    <a:p>
                      <a:pPr algn="r"/>
                      <a:r>
                        <a:rPr lang="de-DE" sz="1400" dirty="0"/>
                        <a:t>120,000</a:t>
                      </a:r>
                      <a:endParaRPr lang="de-AT" sz="1400" dirty="0"/>
                    </a:p>
                  </a:txBody>
                  <a:tcPr/>
                </a:tc>
                <a:tc>
                  <a:txBody>
                    <a:bodyPr/>
                    <a:lstStyle/>
                    <a:p>
                      <a:r>
                        <a:rPr lang="de-DE" sz="1400" dirty="0"/>
                        <a:t>-</a:t>
                      </a:r>
                    </a:p>
                  </a:txBody>
                  <a:tcPr/>
                </a:tc>
                <a:tc>
                  <a:txBody>
                    <a:bodyPr/>
                    <a:lstStyle/>
                    <a:p>
                      <a:pPr algn="r"/>
                      <a:r>
                        <a:rPr lang="de-DE" sz="1400" dirty="0"/>
                        <a:t>99,748</a:t>
                      </a:r>
                      <a:endParaRPr lang="de-AT" sz="1400" dirty="0"/>
                    </a:p>
                  </a:txBody>
                  <a:tcPr/>
                </a:tc>
                <a:tc>
                  <a:txBody>
                    <a:bodyPr/>
                    <a:lstStyle/>
                    <a:p>
                      <a:pPr algn="r"/>
                      <a:r>
                        <a:rPr lang="de-DE" sz="1400" dirty="0"/>
                        <a:t>20,252</a:t>
                      </a:r>
                      <a:endParaRPr lang="de-AT" sz="1400" dirty="0"/>
                    </a:p>
                  </a:txBody>
                  <a:tcPr/>
                </a:tc>
                <a:extLst>
                  <a:ext uri="{0D108BD9-81ED-4DB2-BD59-A6C34878D82A}">
                    <a16:rowId xmlns:a16="http://schemas.microsoft.com/office/drawing/2014/main" val="1515635291"/>
                  </a:ext>
                </a:extLst>
              </a:tr>
            </a:tbl>
          </a:graphicData>
        </a:graphic>
      </p:graphicFrame>
    </p:spTree>
    <p:extLst>
      <p:ext uri="{BB962C8B-B14F-4D97-AF65-F5344CB8AC3E}">
        <p14:creationId xmlns:p14="http://schemas.microsoft.com/office/powerpoint/2010/main" val="98141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AB59-E701-6447-4BDC-A55487298C29}"/>
              </a:ext>
            </a:extLst>
          </p:cNvPr>
          <p:cNvSpPr>
            <a:spLocks noGrp="1"/>
          </p:cNvSpPr>
          <p:nvPr>
            <p:ph type="title"/>
          </p:nvPr>
        </p:nvSpPr>
        <p:spPr/>
        <p:txBody>
          <a:bodyPr/>
          <a:lstStyle/>
          <a:p>
            <a:r>
              <a:rPr lang="de-DE" dirty="0"/>
              <a:t>Evaluation criterions</a:t>
            </a:r>
          </a:p>
        </p:txBody>
      </p:sp>
      <p:sp>
        <p:nvSpPr>
          <p:cNvPr id="3" name="Content Placeholder 2">
            <a:extLst>
              <a:ext uri="{FF2B5EF4-FFF2-40B4-BE49-F238E27FC236}">
                <a16:creationId xmlns:a16="http://schemas.microsoft.com/office/drawing/2014/main" id="{CED8DFE8-0EDF-6E9C-D9D1-E46618443706}"/>
              </a:ext>
            </a:extLst>
          </p:cNvPr>
          <p:cNvSpPr>
            <a:spLocks noGrp="1"/>
          </p:cNvSpPr>
          <p:nvPr>
            <p:ph sz="half" idx="1"/>
          </p:nvPr>
        </p:nvSpPr>
        <p:spPr>
          <a:xfrm>
            <a:off x="838199" y="1825625"/>
            <a:ext cx="10515599" cy="4351338"/>
          </a:xfrm>
        </p:spPr>
        <p:txBody>
          <a:bodyPr/>
          <a:lstStyle/>
          <a:p>
            <a:r>
              <a:rPr lang="de-DE" dirty="0"/>
              <a:t>F1-score using macro averaging was used to evaluate model performance during testing for overfitting since plain accuracy does not take class unbalance into account</a:t>
            </a:r>
          </a:p>
          <a:p>
            <a:endParaRPr lang="de-DE" dirty="0"/>
          </a:p>
          <a:p>
            <a:endParaRPr lang="de-DE" dirty="0"/>
          </a:p>
          <a:p>
            <a:endParaRPr lang="de-DE" dirty="0"/>
          </a:p>
          <a:p>
            <a:r>
              <a:rPr lang="de-DE" dirty="0"/>
              <a:t>To compare the different model classes we used precision-recall curves where we chose macro averaging over the seven classes since we have unequal amounts of samples for each class.  </a:t>
            </a:r>
          </a:p>
        </p:txBody>
      </p:sp>
    </p:spTree>
    <p:extLst>
      <p:ext uri="{BB962C8B-B14F-4D97-AF65-F5344CB8AC3E}">
        <p14:creationId xmlns:p14="http://schemas.microsoft.com/office/powerpoint/2010/main" val="302792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90B1D8-76F2-77E0-4D22-9B1904734D73}"/>
              </a:ext>
            </a:extLst>
          </p:cNvPr>
          <p:cNvSpPr>
            <a:spLocks noGrp="1"/>
          </p:cNvSpPr>
          <p:nvPr>
            <p:ph type="title"/>
          </p:nvPr>
        </p:nvSpPr>
        <p:spPr/>
        <p:txBody>
          <a:bodyPr/>
          <a:lstStyle/>
          <a:p>
            <a:r>
              <a:rPr lang="en-GB" dirty="0"/>
              <a:t>Baseline performance</a:t>
            </a:r>
          </a:p>
        </p:txBody>
      </p:sp>
      <p:sp>
        <p:nvSpPr>
          <p:cNvPr id="4" name="Inhaltsplatzhalter 3">
            <a:extLst>
              <a:ext uri="{FF2B5EF4-FFF2-40B4-BE49-F238E27FC236}">
                <a16:creationId xmlns:a16="http://schemas.microsoft.com/office/drawing/2014/main" id="{C02E8144-C4BD-EC0F-AD62-E87EBAC3E0F1}"/>
              </a:ext>
            </a:extLst>
          </p:cNvPr>
          <p:cNvSpPr>
            <a:spLocks noGrp="1"/>
          </p:cNvSpPr>
          <p:nvPr>
            <p:ph sz="half" idx="1"/>
          </p:nvPr>
        </p:nvSpPr>
        <p:spPr/>
        <p:txBody>
          <a:bodyPr>
            <a:normAutofit/>
          </a:bodyPr>
          <a:lstStyle/>
          <a:p>
            <a:r>
              <a:rPr lang="en-GB" sz="2400" dirty="0"/>
              <a:t>our dataset is heavily unbalanced towards the class where no bird is present</a:t>
            </a:r>
          </a:p>
          <a:p>
            <a:r>
              <a:rPr lang="en-GB" sz="2400" dirty="0"/>
              <a:t>Therefore a simple classifier that just predicts class “0” would have a rather high value in terms of simple accuracy</a:t>
            </a:r>
          </a:p>
          <a:p>
            <a:r>
              <a:rPr lang="en-GB" sz="2400" dirty="0"/>
              <a:t>With our chosen evaluation criterion on the other side this classifier would only achieve a low score</a:t>
            </a:r>
          </a:p>
        </p:txBody>
      </p:sp>
      <p:sp>
        <p:nvSpPr>
          <p:cNvPr id="5" name="Inhaltsplatzhalter 4">
            <a:extLst>
              <a:ext uri="{FF2B5EF4-FFF2-40B4-BE49-F238E27FC236}">
                <a16:creationId xmlns:a16="http://schemas.microsoft.com/office/drawing/2014/main" id="{2B892DF3-F4F6-0296-54A4-675E5A1DA1C9}"/>
              </a:ext>
            </a:extLst>
          </p:cNvPr>
          <p:cNvSpPr>
            <a:spLocks noGrp="1"/>
          </p:cNvSpPr>
          <p:nvPr>
            <p:ph sz="half" idx="2"/>
          </p:nvPr>
        </p:nvSpPr>
        <p:spPr/>
        <p:txBody>
          <a:bodyPr>
            <a:normAutofit/>
          </a:bodyPr>
          <a:lstStyle/>
          <a:p>
            <a:r>
              <a:rPr lang="en-GB" sz="2400" dirty="0"/>
              <a:t>The precision-recall curve would look like this:</a:t>
            </a:r>
          </a:p>
        </p:txBody>
      </p:sp>
      <p:pic>
        <p:nvPicPr>
          <p:cNvPr id="9" name="Grafik 8">
            <a:extLst>
              <a:ext uri="{FF2B5EF4-FFF2-40B4-BE49-F238E27FC236}">
                <a16:creationId xmlns:a16="http://schemas.microsoft.com/office/drawing/2014/main" id="{73A79BD8-FF87-FB9B-74CD-412594201E98}"/>
              </a:ext>
            </a:extLst>
          </p:cNvPr>
          <p:cNvPicPr>
            <a:picLocks noChangeAspect="1"/>
          </p:cNvPicPr>
          <p:nvPr/>
        </p:nvPicPr>
        <p:blipFill>
          <a:blip r:embed="rId2"/>
          <a:stretch>
            <a:fillRect/>
          </a:stretch>
        </p:blipFill>
        <p:spPr>
          <a:xfrm>
            <a:off x="7352332" y="2707655"/>
            <a:ext cx="3324439" cy="3660528"/>
          </a:xfrm>
          <a:prstGeom prst="rect">
            <a:avLst/>
          </a:prstGeom>
        </p:spPr>
      </p:pic>
    </p:spTree>
    <p:extLst>
      <p:ext uri="{BB962C8B-B14F-4D97-AF65-F5344CB8AC3E}">
        <p14:creationId xmlns:p14="http://schemas.microsoft.com/office/powerpoint/2010/main" val="423827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24D8D-B4B9-82FB-51CE-97137C1F837D}"/>
              </a:ext>
            </a:extLst>
          </p:cNvPr>
          <p:cNvSpPr>
            <a:spLocks noGrp="1"/>
          </p:cNvSpPr>
          <p:nvPr>
            <p:ph type="title"/>
          </p:nvPr>
        </p:nvSpPr>
        <p:spPr>
          <a:xfrm>
            <a:off x="838200" y="218076"/>
            <a:ext cx="10515600" cy="1325563"/>
          </a:xfrm>
        </p:spPr>
        <p:txBody>
          <a:bodyPr/>
          <a:lstStyle/>
          <a:p>
            <a:r>
              <a:rPr lang="en-GB" dirty="0"/>
              <a:t>Decision tree: overfitting</a:t>
            </a:r>
          </a:p>
        </p:txBody>
      </p:sp>
      <p:sp>
        <p:nvSpPr>
          <p:cNvPr id="3" name="Content Placeholder 2">
            <a:extLst>
              <a:ext uri="{FF2B5EF4-FFF2-40B4-BE49-F238E27FC236}">
                <a16:creationId xmlns:a16="http://schemas.microsoft.com/office/drawing/2014/main" id="{43A6C373-C14E-2DAD-B3CC-32AF76D23613}"/>
              </a:ext>
            </a:extLst>
          </p:cNvPr>
          <p:cNvSpPr>
            <a:spLocks noGrp="1"/>
          </p:cNvSpPr>
          <p:nvPr>
            <p:ph sz="half" idx="1"/>
          </p:nvPr>
        </p:nvSpPr>
        <p:spPr>
          <a:xfrm>
            <a:off x="600451" y="1646951"/>
            <a:ext cx="4589887" cy="4351338"/>
          </a:xfrm>
        </p:spPr>
        <p:txBody>
          <a:bodyPr>
            <a:normAutofit/>
          </a:bodyPr>
          <a:lstStyle/>
          <a:p>
            <a:pPr marL="0" indent="0">
              <a:buNone/>
            </a:pPr>
            <a:r>
              <a:rPr lang="en-GB" sz="1800" b="1" dirty="0" err="1"/>
              <a:t>max_depth</a:t>
            </a:r>
            <a:r>
              <a:rPr lang="en-GB" sz="1800" dirty="0"/>
              <a:t>: our tree will overfit when let to grow to its full depth (depth=None) or too high depth values</a:t>
            </a:r>
          </a:p>
          <a:p>
            <a:pPr marL="0" indent="0">
              <a:buNone/>
            </a:pPr>
            <a:endParaRPr lang="en-GB" sz="2000" dirty="0"/>
          </a:p>
          <a:p>
            <a:endParaRPr lang="en-GB" dirty="0"/>
          </a:p>
        </p:txBody>
      </p:sp>
      <p:pic>
        <p:nvPicPr>
          <p:cNvPr id="10" name="Picture 9">
            <a:extLst>
              <a:ext uri="{FF2B5EF4-FFF2-40B4-BE49-F238E27FC236}">
                <a16:creationId xmlns:a16="http://schemas.microsoft.com/office/drawing/2014/main" id="{3F4EFBD4-D617-FE14-8CF0-AA22A4B8ABC4}"/>
              </a:ext>
            </a:extLst>
          </p:cNvPr>
          <p:cNvPicPr>
            <a:picLocks noChangeAspect="1"/>
          </p:cNvPicPr>
          <p:nvPr/>
        </p:nvPicPr>
        <p:blipFill rotWithShape="1">
          <a:blip r:embed="rId2"/>
          <a:srcRect l="3173"/>
          <a:stretch/>
        </p:blipFill>
        <p:spPr>
          <a:xfrm>
            <a:off x="262556" y="2642096"/>
            <a:ext cx="5049126" cy="3112710"/>
          </a:xfrm>
          <a:prstGeom prst="rect">
            <a:avLst/>
          </a:prstGeom>
        </p:spPr>
      </p:pic>
      <p:pic>
        <p:nvPicPr>
          <p:cNvPr id="12" name="Picture 11">
            <a:extLst>
              <a:ext uri="{FF2B5EF4-FFF2-40B4-BE49-F238E27FC236}">
                <a16:creationId xmlns:a16="http://schemas.microsoft.com/office/drawing/2014/main" id="{4A5B1F04-DE59-9FE7-9820-CD47FACEFAE7}"/>
              </a:ext>
            </a:extLst>
          </p:cNvPr>
          <p:cNvPicPr>
            <a:picLocks noChangeAspect="1"/>
          </p:cNvPicPr>
          <p:nvPr/>
        </p:nvPicPr>
        <p:blipFill>
          <a:blip r:embed="rId3"/>
          <a:stretch>
            <a:fillRect/>
          </a:stretch>
        </p:blipFill>
        <p:spPr>
          <a:xfrm>
            <a:off x="7444003" y="998924"/>
            <a:ext cx="4747997" cy="2610910"/>
          </a:xfrm>
          <a:prstGeom prst="rect">
            <a:avLst/>
          </a:prstGeom>
        </p:spPr>
      </p:pic>
      <p:pic>
        <p:nvPicPr>
          <p:cNvPr id="14" name="Picture 13">
            <a:extLst>
              <a:ext uri="{FF2B5EF4-FFF2-40B4-BE49-F238E27FC236}">
                <a16:creationId xmlns:a16="http://schemas.microsoft.com/office/drawing/2014/main" id="{13CD4103-5E80-09ED-7A84-ABF9D4E112ED}"/>
              </a:ext>
            </a:extLst>
          </p:cNvPr>
          <p:cNvPicPr>
            <a:picLocks noChangeAspect="1"/>
          </p:cNvPicPr>
          <p:nvPr/>
        </p:nvPicPr>
        <p:blipFill>
          <a:blip r:embed="rId4"/>
          <a:stretch>
            <a:fillRect/>
          </a:stretch>
        </p:blipFill>
        <p:spPr>
          <a:xfrm>
            <a:off x="7619999" y="3815314"/>
            <a:ext cx="4512859" cy="2616968"/>
          </a:xfrm>
          <a:prstGeom prst="rect">
            <a:avLst/>
          </a:prstGeom>
        </p:spPr>
      </p:pic>
      <p:sp>
        <p:nvSpPr>
          <p:cNvPr id="15" name="TextBox 14">
            <a:extLst>
              <a:ext uri="{FF2B5EF4-FFF2-40B4-BE49-F238E27FC236}">
                <a16:creationId xmlns:a16="http://schemas.microsoft.com/office/drawing/2014/main" id="{D8D0D08D-60FB-B22A-ACD5-187694B2F15A}"/>
              </a:ext>
            </a:extLst>
          </p:cNvPr>
          <p:cNvSpPr txBox="1"/>
          <p:nvPr/>
        </p:nvSpPr>
        <p:spPr>
          <a:xfrm>
            <a:off x="5648260" y="1731327"/>
            <a:ext cx="2197292" cy="369332"/>
          </a:xfrm>
          <a:prstGeom prst="rect">
            <a:avLst/>
          </a:prstGeom>
          <a:noFill/>
        </p:spPr>
        <p:txBody>
          <a:bodyPr wrap="square" rtlCol="0">
            <a:spAutoFit/>
          </a:bodyPr>
          <a:lstStyle/>
          <a:p>
            <a:endParaRPr lang="en-GB" dirty="0"/>
          </a:p>
        </p:txBody>
      </p:sp>
      <p:sp>
        <p:nvSpPr>
          <p:cNvPr id="16" name="TextBox 15">
            <a:extLst>
              <a:ext uri="{FF2B5EF4-FFF2-40B4-BE49-F238E27FC236}">
                <a16:creationId xmlns:a16="http://schemas.microsoft.com/office/drawing/2014/main" id="{DFC2C501-ACF4-5DD3-1082-CA2B4EAFBCAA}"/>
              </a:ext>
            </a:extLst>
          </p:cNvPr>
          <p:cNvSpPr txBox="1"/>
          <p:nvPr/>
        </p:nvSpPr>
        <p:spPr>
          <a:xfrm>
            <a:off x="5372309" y="1630968"/>
            <a:ext cx="2325028" cy="4801314"/>
          </a:xfrm>
          <a:prstGeom prst="rect">
            <a:avLst/>
          </a:prstGeom>
          <a:noFill/>
        </p:spPr>
        <p:txBody>
          <a:bodyPr wrap="square" rtlCol="0">
            <a:spAutoFit/>
          </a:bodyPr>
          <a:lstStyle/>
          <a:p>
            <a:r>
              <a:rPr lang="en-GB" sz="1800" dirty="0"/>
              <a:t>If we want to let our tree grow to a depth &gt; 10 wen can look into tuning other parameters</a:t>
            </a:r>
          </a:p>
          <a:p>
            <a:r>
              <a:rPr lang="en-GB" sz="1800" b="1" dirty="0" err="1"/>
              <a:t>min_samples_split</a:t>
            </a:r>
            <a:r>
              <a:rPr lang="en-GB" sz="1800" b="1" dirty="0"/>
              <a:t> and min </a:t>
            </a:r>
            <a:r>
              <a:rPr lang="en-GB" sz="1800" b="1" dirty="0" err="1"/>
              <a:t>samples_leaf</a:t>
            </a:r>
            <a:r>
              <a:rPr lang="en-GB" sz="1800" dirty="0"/>
              <a:t>: increasing the number of samples required to split a node, as well as the number of samples required to be at a leaf node prevents overfitting for high-depth trees</a:t>
            </a:r>
          </a:p>
          <a:p>
            <a:endParaRPr lang="en-GB" sz="1800" dirty="0"/>
          </a:p>
          <a:p>
            <a:endParaRPr lang="en-GB" dirty="0"/>
          </a:p>
        </p:txBody>
      </p:sp>
    </p:spTree>
    <p:extLst>
      <p:ext uri="{BB962C8B-B14F-4D97-AF65-F5344CB8AC3E}">
        <p14:creationId xmlns:p14="http://schemas.microsoft.com/office/powerpoint/2010/main" val="335767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2D5B-2690-1E01-022F-26E983CD7E40}"/>
              </a:ext>
            </a:extLst>
          </p:cNvPr>
          <p:cNvSpPr>
            <a:spLocks noGrp="1"/>
          </p:cNvSpPr>
          <p:nvPr>
            <p:ph type="title"/>
          </p:nvPr>
        </p:nvSpPr>
        <p:spPr/>
        <p:txBody>
          <a:bodyPr/>
          <a:lstStyle/>
          <a:p>
            <a:r>
              <a:rPr lang="en-GB" dirty="0"/>
              <a:t>Decision tree: post-pruning</a:t>
            </a:r>
          </a:p>
        </p:txBody>
      </p:sp>
      <p:pic>
        <p:nvPicPr>
          <p:cNvPr id="16" name="Content Placeholder 15">
            <a:extLst>
              <a:ext uri="{FF2B5EF4-FFF2-40B4-BE49-F238E27FC236}">
                <a16:creationId xmlns:a16="http://schemas.microsoft.com/office/drawing/2014/main" id="{0C1097EA-4C44-C725-8B4F-54A3D3A6B39C}"/>
              </a:ext>
            </a:extLst>
          </p:cNvPr>
          <p:cNvPicPr>
            <a:picLocks noGrp="1" noChangeAspect="1"/>
          </p:cNvPicPr>
          <p:nvPr>
            <p:ph sz="half" idx="1"/>
          </p:nvPr>
        </p:nvPicPr>
        <p:blipFill>
          <a:blip r:embed="rId2"/>
          <a:stretch>
            <a:fillRect/>
          </a:stretch>
        </p:blipFill>
        <p:spPr>
          <a:xfrm>
            <a:off x="838200" y="2440189"/>
            <a:ext cx="5181600" cy="3122209"/>
          </a:xfrm>
        </p:spPr>
      </p:pic>
      <p:sp>
        <p:nvSpPr>
          <p:cNvPr id="14" name="Content Placeholder 13">
            <a:extLst>
              <a:ext uri="{FF2B5EF4-FFF2-40B4-BE49-F238E27FC236}">
                <a16:creationId xmlns:a16="http://schemas.microsoft.com/office/drawing/2014/main" id="{6DC4748C-7488-9AC4-D209-57142F3D60DE}"/>
              </a:ext>
            </a:extLst>
          </p:cNvPr>
          <p:cNvSpPr>
            <a:spLocks noGrp="1"/>
          </p:cNvSpPr>
          <p:nvPr>
            <p:ph sz="half" idx="2"/>
          </p:nvPr>
        </p:nvSpPr>
        <p:spPr>
          <a:xfrm>
            <a:off x="6135806" y="2544407"/>
            <a:ext cx="5181600" cy="4351338"/>
          </a:xfrm>
        </p:spPr>
        <p:txBody>
          <a:bodyPr/>
          <a:lstStyle/>
          <a:p>
            <a:pPr marL="0" indent="0">
              <a:buNone/>
            </a:pPr>
            <a:r>
              <a:rPr lang="en-GB" sz="2400" b="1" dirty="0" err="1"/>
              <a:t>ccp_alphas</a:t>
            </a:r>
            <a:r>
              <a:rPr lang="en-GB" sz="2400" dirty="0"/>
              <a:t>: another way of generalizing our model is to let it grow to its full length and prune the tree afterwards. For this we try different values of the </a:t>
            </a:r>
            <a:r>
              <a:rPr lang="en-GB" sz="2400" dirty="0">
                <a:solidFill>
                  <a:srgbClr val="212529"/>
                </a:solidFill>
                <a:latin typeface="-apple-system"/>
              </a:rPr>
              <a:t>complexity</a:t>
            </a:r>
            <a:r>
              <a:rPr lang="en-GB" sz="2400" b="0" i="0" dirty="0">
                <a:solidFill>
                  <a:srgbClr val="212529"/>
                </a:solidFill>
                <a:effectLst/>
                <a:latin typeface="-apple-system"/>
              </a:rPr>
              <a:t> parameter used for Minimal Cost-Complexity Pruning</a:t>
            </a:r>
          </a:p>
          <a:p>
            <a:pPr marL="0" indent="0">
              <a:buNone/>
            </a:pPr>
            <a:r>
              <a:rPr lang="en-GB" sz="2400" dirty="0">
                <a:solidFill>
                  <a:srgbClr val="212529"/>
                </a:solidFill>
                <a:latin typeface="-apple-system"/>
              </a:rPr>
              <a:t>We can see our model stops overfitting at around </a:t>
            </a:r>
            <a:r>
              <a:rPr lang="en-GB" sz="2400" dirty="0" err="1">
                <a:solidFill>
                  <a:srgbClr val="212529"/>
                </a:solidFill>
                <a:latin typeface="-apple-system"/>
              </a:rPr>
              <a:t>ccp_alpha</a:t>
            </a:r>
            <a:r>
              <a:rPr lang="en-GB" sz="2400" dirty="0">
                <a:solidFill>
                  <a:srgbClr val="212529"/>
                </a:solidFill>
                <a:latin typeface="-apple-system"/>
              </a:rPr>
              <a:t>=6.87450097e-05</a:t>
            </a:r>
            <a:endParaRPr lang="en-GB" sz="2400" dirty="0"/>
          </a:p>
          <a:p>
            <a:endParaRPr lang="en-GB" dirty="0"/>
          </a:p>
        </p:txBody>
      </p:sp>
    </p:spTree>
    <p:extLst>
      <p:ext uri="{BB962C8B-B14F-4D97-AF65-F5344CB8AC3E}">
        <p14:creationId xmlns:p14="http://schemas.microsoft.com/office/powerpoint/2010/main" val="230384445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1879</Words>
  <Application>Microsoft Office PowerPoint</Application>
  <PresentationFormat>Breitbild</PresentationFormat>
  <Paragraphs>196</Paragraphs>
  <Slides>19</Slides>
  <Notes>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19</vt:i4>
      </vt:variant>
    </vt:vector>
  </HeadingPairs>
  <TitlesOfParts>
    <vt:vector size="27" baseType="lpstr">
      <vt:lpstr>-apple-system</vt:lpstr>
      <vt:lpstr>Arial</vt:lpstr>
      <vt:lpstr>Avenir Next LT Pro Demi</vt:lpstr>
      <vt:lpstr>Calibri</vt:lpstr>
      <vt:lpstr>Calibri Light</vt:lpstr>
      <vt:lpstr>Consolas</vt:lpstr>
      <vt:lpstr>Symbol</vt:lpstr>
      <vt:lpstr>Office</vt:lpstr>
      <vt:lpstr>TASK 3: CLASSIFICATION</vt:lpstr>
      <vt:lpstr>Cross Validation</vt:lpstr>
      <vt:lpstr>Feature Selection and preprocessing  </vt:lpstr>
      <vt:lpstr>Data-Sample processing (1)</vt:lpstr>
      <vt:lpstr>Data-Sample processing (2)</vt:lpstr>
      <vt:lpstr>Evaluation criterions</vt:lpstr>
      <vt:lpstr>Baseline performance</vt:lpstr>
      <vt:lpstr>Decision tree: overfitting</vt:lpstr>
      <vt:lpstr>Decision tree: post-pruning</vt:lpstr>
      <vt:lpstr>Decision tree: parameter search/best parameters</vt:lpstr>
      <vt:lpstr>KNN: Overfitting/Underfitting</vt:lpstr>
      <vt:lpstr>KNN: Parameter Search / best parameters (1)</vt:lpstr>
      <vt:lpstr>KNN: Parameter Search / best parameters (2)</vt:lpstr>
      <vt:lpstr>KNN: Results </vt:lpstr>
      <vt:lpstr>Random forest: Overfitting/Underfitting</vt:lpstr>
      <vt:lpstr>Random forests: Parameter Search / best parameters</vt:lpstr>
      <vt:lpstr>Random forests best</vt:lpstr>
      <vt:lpstr>SVM Classifier: Settings</vt:lpstr>
      <vt:lpstr>SVM Classifier: Parameter Search / Best Parameters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 Classification</dc:title>
  <dc:creator>Lukas Himmelbauer</dc:creator>
  <cp:lastModifiedBy>Lukas Himmelbauer</cp:lastModifiedBy>
  <cp:revision>15</cp:revision>
  <dcterms:created xsi:type="dcterms:W3CDTF">2023-05-16T13:59:20Z</dcterms:created>
  <dcterms:modified xsi:type="dcterms:W3CDTF">2023-05-18T17:17:33Z</dcterms:modified>
</cp:coreProperties>
</file>